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707" r:id="rId3"/>
    <p:sldId id="714" r:id="rId4"/>
    <p:sldId id="733" r:id="rId5"/>
    <p:sldId id="545" r:id="rId6"/>
    <p:sldId id="685" r:id="rId7"/>
    <p:sldId id="716" r:id="rId8"/>
    <p:sldId id="717" r:id="rId9"/>
    <p:sldId id="718" r:id="rId10"/>
    <p:sldId id="719" r:id="rId11"/>
    <p:sldId id="722" r:id="rId12"/>
    <p:sldId id="731" r:id="rId13"/>
    <p:sldId id="723" r:id="rId14"/>
    <p:sldId id="726" r:id="rId15"/>
    <p:sldId id="727" r:id="rId16"/>
    <p:sldId id="728" r:id="rId17"/>
    <p:sldId id="738" r:id="rId18"/>
    <p:sldId id="729" r:id="rId19"/>
    <p:sldId id="739" r:id="rId20"/>
    <p:sldId id="740" r:id="rId21"/>
    <p:sldId id="736" r:id="rId22"/>
    <p:sldId id="737" r:id="rId23"/>
    <p:sldId id="732" r:id="rId24"/>
    <p:sldId id="734" r:id="rId25"/>
    <p:sldId id="7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31FE7"/>
    <a:srgbClr val="800080"/>
    <a:srgbClr val="008000"/>
    <a:srgbClr val="CC0066"/>
    <a:srgbClr val="23E3A3"/>
    <a:srgbClr val="000000"/>
    <a:srgbClr val="F2DCDB"/>
    <a:srgbClr val="D6F1F6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82862" autoAdjust="0"/>
  </p:normalViewPr>
  <p:slideViewPr>
    <p:cSldViewPr snapToObjects="1">
      <p:cViewPr>
        <p:scale>
          <a:sx n="50" d="100"/>
          <a:sy n="50" d="100"/>
        </p:scale>
        <p:origin x="-124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041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have been exploring the works done by OHDSI community with a focus to identify interesting and demanding research problems that we can work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standardize the format and content of the observational data, so standardized applications, tools and methods can be applied to them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community</a:t>
            </a:r>
            <a:r>
              <a:rPr lang="en-US" baseline="0" dirty="0" smtClean="0"/>
              <a:t> is trying to provide open source solutions for various health related problems using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8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 they</a:t>
            </a:r>
            <a:r>
              <a:rPr lang="en-US" baseline="0" dirty="0" smtClean="0"/>
              <a:t> said this is for quality of care, I am not sure how it is directly related to quality of care. This is simply a summarization and visualization tool. It provides various descriptive statistics about a cohort.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standardize the format and content of the observational data, so standardized applications, tools and methods can be applied to them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be presenting different</a:t>
            </a:r>
            <a:r>
              <a:rPr lang="en-US" baseline="0" dirty="0" smtClean="0"/>
              <a:t> tools developed by OHDSI community and also different papers published by this community.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</a:t>
            </a:r>
            <a:r>
              <a:rPr lang="en-US" baseline="0" dirty="0" smtClean="0"/>
              <a:t> have already developed some software tools. </a:t>
            </a:r>
            <a:r>
              <a:rPr lang="en-US" baseline="0" dirty="0" err="1" smtClean="0"/>
              <a:t>Aand</a:t>
            </a:r>
            <a:r>
              <a:rPr lang="en-US" baseline="0" dirty="0" smtClean="0"/>
              <a:t> they are working on some others. I am going to talk about four of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general</a:t>
            </a:r>
            <a:r>
              <a:rPr lang="en-US" baseline="0" dirty="0" smtClean="0"/>
              <a:t> the research objectives is to …on top of the CDM. And Next develop evaluation framework. The ultimate goal is then to build a family of methods called PLATO.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789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53491" y="5703825"/>
            <a:ext cx="7114309" cy="1001539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 dirty="0" smtClean="0">
                <a:solidFill>
                  <a:srgbClr val="5F5F5F"/>
                </a:solidFill>
                <a:latin typeface="Bookman Old Style" pitchFamily="18" charset="0"/>
              </a:rPr>
              <a:t>University of Texas at Austin</a:t>
            </a:r>
            <a:endParaRPr lang="en-US" sz="28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296652"/>
            <a:ext cx="88078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200" dirty="0" smtClean="0">
                <a:solidFill>
                  <a:schemeClr val="bg1"/>
                </a:solidFill>
                <a:latin typeface="Trebuchet MS" pitchFamily="34" charset="0"/>
              </a:rPr>
              <a:t>On the Patient Level Prediction (PLP) Working Group in OHDSI</a:t>
            </a:r>
          </a:p>
        </p:txBody>
      </p:sp>
      <p:pic>
        <p:nvPicPr>
          <p:cNvPr id="1026" name="Picture 2" descr="G:\Research\Presentation_Network\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1295400" cy="12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2240868"/>
            <a:ext cx="770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r>
              <a:rPr lang="en-US" sz="2200" dirty="0" smtClean="0">
                <a:latin typeface="Georgia" pitchFamily="18" charset="0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76972"/>
            <a:ext cx="770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Slides are adapted from the one presented in </a:t>
            </a:r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PLP </a:t>
            </a:r>
            <a:r>
              <a:rPr lang="en-US" sz="2200" dirty="0" smtClean="0">
                <a:solidFill>
                  <a:schemeClr val="bg1"/>
                </a:solidFill>
                <a:latin typeface="Georgia" pitchFamily="18" charset="0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134690"/>
            <a:ext cx="8954420" cy="57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7524" y="2509448"/>
            <a:ext cx="8532948" cy="16036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206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2600" dirty="0">
                <a:latin typeface="Georgia" pitchFamily="18" charset="0"/>
              </a:rPr>
              <a:t>An R package for building patient level predictive models </a:t>
            </a:r>
            <a:endParaRPr lang="en-US" sz="2600" dirty="0" smtClean="0">
              <a:latin typeface="Georgia" pitchFamily="18" charset="0"/>
            </a:endParaRPr>
          </a:p>
          <a:p>
            <a:pPr algn="ctr"/>
            <a:r>
              <a:rPr lang="en-US" sz="2600" dirty="0" smtClean="0">
                <a:latin typeface="Georgia" pitchFamily="18" charset="0"/>
              </a:rPr>
              <a:t>using </a:t>
            </a:r>
            <a:r>
              <a:rPr lang="en-US" sz="2600" dirty="0">
                <a:latin typeface="Georgia" pitchFamily="18" charset="0"/>
              </a:rPr>
              <a:t>data in </a:t>
            </a:r>
            <a:endParaRPr lang="en-US" sz="2600" dirty="0" smtClean="0">
              <a:latin typeface="Georgia" pitchFamily="18" charset="0"/>
            </a:endParaRPr>
          </a:p>
          <a:p>
            <a:pPr algn="ctr"/>
            <a:r>
              <a:rPr lang="en-US" sz="2600" dirty="0" smtClean="0">
                <a:latin typeface="Georgia" pitchFamily="18" charset="0"/>
              </a:rPr>
              <a:t>OMOP Common </a:t>
            </a:r>
            <a:r>
              <a:rPr lang="en-US" sz="2600" dirty="0">
                <a:latin typeface="Georgia" pitchFamily="18" charset="0"/>
              </a:rPr>
              <a:t>Data Model format.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PLP Package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7524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9572" y="1520788"/>
            <a:ext cx="7736521" cy="430887"/>
            <a:chOff x="3238136" y="1167596"/>
            <a:chExt cx="5288220" cy="33630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4945" y="1167596"/>
              <a:ext cx="5121411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Georgia" pitchFamily="18" charset="0"/>
                </a:rPr>
                <a:t> Takes a cohort and outcome of interest as input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9572" y="2060848"/>
            <a:ext cx="7736521" cy="430887"/>
            <a:chOff x="3238136" y="1167596"/>
            <a:chExt cx="5288220" cy="33630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945" y="1167596"/>
              <a:ext cx="5121411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Georgia" pitchFamily="18" charset="0"/>
                </a:rPr>
                <a:t>Extract necessary data from the database in </a:t>
              </a:r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OMOP model</a:t>
              </a:r>
              <a:endParaRPr lang="en-US" sz="22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9572" y="2674075"/>
            <a:ext cx="7736521" cy="1107996"/>
            <a:chOff x="3238136" y="1167596"/>
            <a:chExt cx="5288220" cy="864796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4945" y="1167596"/>
              <a:ext cx="5121411" cy="864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Georgia" pitchFamily="18" charset="0"/>
                </a:rPr>
                <a:t>Use </a:t>
              </a:r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a large set of covariates </a:t>
              </a:r>
              <a:r>
                <a:rPr lang="en-US" sz="2200" dirty="0" smtClean="0">
                  <a:latin typeface="Georgia" pitchFamily="18" charset="0"/>
                </a:rPr>
                <a:t>including for example all drugs, diagnoses, procedures, as well as age, comorbidity, etc.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9572" y="3825043"/>
            <a:ext cx="7992379" cy="769441"/>
            <a:chOff x="3238136" y="1167596"/>
            <a:chExt cx="5463109" cy="600552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4944" y="1167596"/>
              <a:ext cx="5296301" cy="60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Georgia" pitchFamily="18" charset="0"/>
                </a:rPr>
                <a:t>Large scale regularized </a:t>
              </a:r>
              <a:r>
                <a:rPr lang="en-US" sz="2200" dirty="0" smtClean="0">
                  <a:latin typeface="Georgia" pitchFamily="18" charset="0"/>
                </a:rPr>
                <a:t>regression (</a:t>
              </a:r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CYCLOPS</a:t>
              </a:r>
              <a:r>
                <a:rPr lang="en-US" sz="2200" dirty="0" smtClean="0">
                  <a:latin typeface="Georgia" pitchFamily="18" charset="0"/>
                </a:rPr>
                <a:t> package) </a:t>
              </a:r>
              <a:r>
                <a:rPr lang="en-US" sz="2200" dirty="0" smtClean="0">
                  <a:latin typeface="Georgia" pitchFamily="18" charset="0"/>
                </a:rPr>
                <a:t>to fit the predictive models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9572" y="4582289"/>
            <a:ext cx="7736521" cy="430887"/>
            <a:chOff x="3238136" y="1167596"/>
            <a:chExt cx="5288220" cy="336309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4945" y="1167596"/>
              <a:ext cx="5121411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Includes</a:t>
              </a:r>
              <a:r>
                <a:rPr lang="en-US" sz="2200" dirty="0" smtClean="0">
                  <a:latin typeface="Georgia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functions</a:t>
              </a:r>
              <a:r>
                <a:rPr lang="en-US" sz="2200" dirty="0" smtClean="0">
                  <a:latin typeface="Georgia" pitchFamily="18" charset="0"/>
                </a:rPr>
                <a:t> for </a:t>
              </a:r>
              <a:r>
                <a:rPr lang="en-US" sz="2200" dirty="0" smtClean="0">
                  <a:solidFill>
                    <a:srgbClr val="FF0000"/>
                  </a:solidFill>
                  <a:latin typeface="Georgia" pitchFamily="18" charset="0"/>
                </a:rPr>
                <a:t>evaluating</a:t>
              </a:r>
              <a:r>
                <a:rPr lang="en-US" sz="2200" dirty="0" smtClean="0">
                  <a:latin typeface="Georgia" pitchFamily="18" charset="0"/>
                </a:rPr>
                <a:t> the predictive models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1600" y="5229200"/>
            <a:ext cx="7736521" cy="430887"/>
            <a:chOff x="3238136" y="1167596"/>
            <a:chExt cx="5288220" cy="336309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945" y="1167596"/>
              <a:ext cx="5121411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Georgia" pitchFamily="18" charset="0"/>
                </a:rPr>
                <a:t>Supported outcome models are: logistic,  </a:t>
              </a:r>
              <a:r>
                <a:rPr lang="en-US" sz="2200" dirty="0" smtClean="0">
                  <a:latin typeface="Georgia" pitchFamily="18" charset="0"/>
                </a:rPr>
                <a:t>survival </a:t>
              </a:r>
              <a:r>
                <a:rPr lang="en-US" sz="2200" dirty="0" smtClean="0">
                  <a:latin typeface="Georgia" pitchFamily="18" charset="0"/>
                </a:rPr>
                <a:t>etc.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24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80628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PLP Package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287524" y="7287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99" y="2132024"/>
            <a:ext cx="5421977" cy="19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7492754" cy="51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800708"/>
            <a:ext cx="6948772" cy="48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052736"/>
            <a:ext cx="7784105" cy="36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239852" y="2528900"/>
            <a:ext cx="288032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chemeClr val="accent2"/>
                </a:solidFill>
                <a:latin typeface="Trebuchet MS" pitchFamily="34" charset="0"/>
              </a:rPr>
              <a:t>Thank </a:t>
            </a:r>
            <a:r>
              <a:rPr lang="en-US" sz="4400" dirty="0" smtClean="0">
                <a:solidFill>
                  <a:schemeClr val="accent2"/>
                </a:solidFill>
                <a:latin typeface="Trebuchet MS" pitchFamily="34" charset="0"/>
              </a:rPr>
              <a:t>You</a:t>
            </a:r>
            <a:endParaRPr lang="en-US" sz="4400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9512" y="1772817"/>
            <a:ext cx="8748972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206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2400" dirty="0">
                <a:latin typeface="Georgia" pitchFamily="18" charset="0"/>
              </a:rPr>
              <a:t>Given a 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cohort of interest </a:t>
            </a:r>
            <a:r>
              <a:rPr lang="en-US" sz="2400" dirty="0">
                <a:latin typeface="Georgia" pitchFamily="18" charset="0"/>
              </a:rPr>
              <a:t>and an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outcome of 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interest</a:t>
            </a:r>
            <a:r>
              <a:rPr lang="en-US" sz="2400" dirty="0">
                <a:latin typeface="Georgia" pitchFamily="18" charset="0"/>
              </a:rPr>
              <a:t>,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the </a:t>
            </a:r>
            <a:r>
              <a:rPr lang="en-US" sz="2400" dirty="0">
                <a:latin typeface="Georgia" pitchFamily="18" charset="0"/>
              </a:rPr>
              <a:t>package can use data in the Common Data Model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to </a:t>
            </a:r>
            <a:r>
              <a:rPr lang="en-US" sz="2400" dirty="0">
                <a:latin typeface="Georgia" pitchFamily="18" charset="0"/>
              </a:rPr>
              <a:t>build a large set </a:t>
            </a:r>
            <a:r>
              <a:rPr lang="en-US" sz="2400" dirty="0" smtClean="0">
                <a:latin typeface="Georgia" pitchFamily="18" charset="0"/>
              </a:rPr>
              <a:t>of  </a:t>
            </a:r>
            <a:r>
              <a:rPr lang="en-US" sz="2400" dirty="0">
                <a:latin typeface="Georgia" pitchFamily="18" charset="0"/>
              </a:rPr>
              <a:t>features. These features can then be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used </a:t>
            </a:r>
            <a:r>
              <a:rPr lang="en-US" sz="2400" dirty="0">
                <a:latin typeface="Georgia" pitchFamily="18" charset="0"/>
              </a:rPr>
              <a:t>by 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the Cyclops package </a:t>
            </a:r>
            <a:r>
              <a:rPr lang="en-US" sz="2400" dirty="0">
                <a:latin typeface="Georgia" pitchFamily="18" charset="0"/>
              </a:rPr>
              <a:t>to fit a </a:t>
            </a:r>
            <a:r>
              <a:rPr lang="en-US" sz="2400" dirty="0" smtClean="0">
                <a:latin typeface="Georgia" pitchFamily="18" charset="0"/>
              </a:rPr>
              <a:t>predictive </a:t>
            </a:r>
            <a:r>
              <a:rPr lang="en-US" sz="2400" dirty="0">
                <a:latin typeface="Georgia" pitchFamily="18" charset="0"/>
              </a:rPr>
              <a:t>model.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Also included are </a:t>
            </a:r>
            <a:r>
              <a:rPr lang="en-US" sz="2400" dirty="0">
                <a:latin typeface="Georgia" pitchFamily="18" charset="0"/>
              </a:rPr>
              <a:t>function </a:t>
            </a:r>
            <a:r>
              <a:rPr lang="en-US" sz="2400" dirty="0">
                <a:solidFill>
                  <a:srgbClr val="FF0000"/>
                </a:solidFill>
                <a:latin typeface="Georgia" pitchFamily="18" charset="0"/>
              </a:rPr>
              <a:t>for evaluating </a:t>
            </a:r>
            <a:r>
              <a:rPr lang="en-US" sz="2400" dirty="0">
                <a:latin typeface="Georgia" pitchFamily="18" charset="0"/>
              </a:rPr>
              <a:t>the predictive models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PLP Package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7524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1560" y="1592796"/>
            <a:ext cx="8100899" cy="1938992"/>
            <a:chOff x="3238136" y="1167597"/>
            <a:chExt cx="5537287" cy="15133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4944" y="1167597"/>
              <a:ext cx="5370479" cy="151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 The </a:t>
              </a:r>
              <a:r>
                <a:rPr lang="en-US" sz="2400" b="1" dirty="0">
                  <a:solidFill>
                    <a:srgbClr val="000099"/>
                  </a:solidFill>
                </a:rPr>
                <a:t>O</a:t>
              </a:r>
              <a:r>
                <a:rPr lang="en-US" sz="2400" dirty="0"/>
                <a:t>bservational </a:t>
              </a:r>
              <a:r>
                <a:rPr lang="en-US" sz="2400" b="1" dirty="0">
                  <a:solidFill>
                    <a:srgbClr val="000099"/>
                  </a:solidFill>
                </a:rPr>
                <a:t>H</a:t>
              </a:r>
              <a:r>
                <a:rPr lang="en-US" sz="2400" dirty="0"/>
                <a:t>ealth </a:t>
              </a:r>
              <a:r>
                <a:rPr lang="en-US" sz="2400" b="1" dirty="0">
                  <a:solidFill>
                    <a:srgbClr val="000099"/>
                  </a:solidFill>
                </a:rPr>
                <a:t>D</a:t>
              </a:r>
              <a:r>
                <a:rPr lang="en-US" sz="2400" dirty="0"/>
                <a:t>ata </a:t>
              </a:r>
              <a:r>
                <a:rPr lang="en-US" sz="2400" b="1" dirty="0">
                  <a:solidFill>
                    <a:srgbClr val="000099"/>
                  </a:solidFill>
                </a:rPr>
                <a:t>S</a:t>
              </a:r>
              <a:r>
                <a:rPr lang="en-US" sz="2400" dirty="0"/>
                <a:t>ciences </a:t>
              </a:r>
              <a:r>
                <a:rPr lang="en-US" sz="2400" dirty="0" smtClean="0"/>
                <a:t>and </a:t>
              </a:r>
              <a:r>
                <a:rPr lang="en-US" sz="2400" b="1" dirty="0" smtClean="0">
                  <a:solidFill>
                    <a:srgbClr val="000099"/>
                  </a:solidFill>
                </a:rPr>
                <a:t>I</a:t>
              </a:r>
              <a:r>
                <a:rPr lang="en-US" sz="2400" dirty="0" smtClean="0"/>
                <a:t>nformatics (</a:t>
              </a:r>
              <a:r>
                <a:rPr lang="en-US" sz="2400" b="1" dirty="0">
                  <a:solidFill>
                    <a:srgbClr val="000099"/>
                  </a:solidFill>
                </a:rPr>
                <a:t>OHDSI</a:t>
              </a:r>
              <a:r>
                <a:rPr lang="en-US" sz="2400" dirty="0"/>
                <a:t>)  program is  a </a:t>
              </a:r>
              <a:r>
                <a:rPr lang="en-US" sz="2400" dirty="0" smtClean="0"/>
                <a:t>multi-stakeholder</a:t>
              </a:r>
              <a:r>
                <a:rPr lang="en-US" sz="2400" dirty="0"/>
                <a:t>, interdisciplinary collaborative to </a:t>
              </a:r>
              <a:r>
                <a:rPr lang="en-US" sz="2400" dirty="0" smtClean="0"/>
                <a:t>create </a:t>
              </a:r>
              <a:r>
                <a:rPr lang="en-US" sz="2400" dirty="0">
                  <a:solidFill>
                    <a:srgbClr val="FF0000"/>
                  </a:solidFill>
                </a:rPr>
                <a:t>open  source </a:t>
              </a:r>
              <a:r>
                <a:rPr lang="en-US" sz="2400" dirty="0"/>
                <a:t>solutions that bring out </a:t>
              </a:r>
            </a:p>
            <a:p>
              <a:pPr algn="just"/>
              <a:r>
                <a:rPr lang="en-US" sz="2400" dirty="0"/>
                <a:t>the value of </a:t>
              </a:r>
              <a:r>
                <a:rPr lang="en-US" sz="2400" dirty="0">
                  <a:solidFill>
                    <a:srgbClr val="000099"/>
                  </a:solidFill>
                </a:rPr>
                <a:t>observational health data </a:t>
              </a:r>
              <a:r>
                <a:rPr lang="en-US" sz="2400" dirty="0"/>
                <a:t>through </a:t>
              </a:r>
              <a:r>
                <a:rPr lang="en-US" sz="2400" dirty="0" smtClean="0"/>
                <a:t>Large </a:t>
              </a:r>
              <a:r>
                <a:rPr lang="en-US" sz="2400" dirty="0"/>
                <a:t>scale </a:t>
              </a:r>
              <a:r>
                <a:rPr lang="en-US" sz="2400" dirty="0" smtClean="0">
                  <a:solidFill>
                    <a:srgbClr val="000099"/>
                  </a:solidFill>
                </a:rPr>
                <a:t>analytics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1560" y="4208891"/>
            <a:ext cx="8100899" cy="1200329"/>
            <a:chOff x="3238136" y="1167597"/>
            <a:chExt cx="5537287" cy="936859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04944" y="1167597"/>
              <a:ext cx="5370479" cy="93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 </a:t>
              </a:r>
              <a:r>
                <a:rPr lang="en-US" sz="2400" dirty="0"/>
                <a:t>OHDSI has established an </a:t>
              </a:r>
              <a:r>
                <a:rPr lang="en-US" sz="2400" dirty="0">
                  <a:solidFill>
                    <a:srgbClr val="000099"/>
                  </a:solidFill>
                </a:rPr>
                <a:t>international</a:t>
              </a:r>
              <a:r>
                <a:rPr lang="en-US" sz="2400" dirty="0"/>
                <a:t> </a:t>
              </a:r>
              <a:r>
                <a:rPr lang="en-US" sz="2400" dirty="0" smtClean="0">
                  <a:solidFill>
                    <a:srgbClr val="000099"/>
                  </a:solidFill>
                </a:rPr>
                <a:t>network</a:t>
              </a:r>
              <a:r>
                <a:rPr lang="en-US" sz="2400" dirty="0" smtClean="0"/>
                <a:t> </a:t>
              </a:r>
              <a:r>
                <a:rPr lang="en-US" sz="2400" dirty="0"/>
                <a:t>of </a:t>
              </a:r>
              <a:r>
                <a:rPr lang="en-US" sz="2400" dirty="0">
                  <a:solidFill>
                    <a:srgbClr val="000099"/>
                  </a:solidFill>
                </a:rPr>
                <a:t>researchers</a:t>
              </a:r>
              <a:r>
                <a:rPr lang="en-US" sz="2400" dirty="0"/>
                <a:t> and observational </a:t>
              </a:r>
              <a:r>
                <a:rPr lang="en-US" sz="2400" dirty="0" smtClean="0"/>
                <a:t> health </a:t>
              </a:r>
              <a:r>
                <a:rPr lang="en-US" sz="2400" dirty="0">
                  <a:solidFill>
                    <a:srgbClr val="000099"/>
                  </a:solidFill>
                </a:rPr>
                <a:t>databases</a:t>
              </a:r>
              <a:r>
                <a:rPr lang="en-US" sz="2400" dirty="0"/>
                <a:t> with a central coordinating </a:t>
              </a:r>
              <a:r>
                <a:rPr lang="en-US" sz="2400" dirty="0" smtClean="0"/>
                <a:t> center </a:t>
              </a:r>
              <a:r>
                <a:rPr lang="en-US" sz="2400" dirty="0"/>
                <a:t>housed at </a:t>
              </a:r>
              <a:r>
                <a:rPr lang="en-US" sz="2400" dirty="0">
                  <a:solidFill>
                    <a:srgbClr val="000099"/>
                  </a:solidFill>
                </a:rPr>
                <a:t>Columbia University</a:t>
              </a:r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87524" y="80628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OHDSI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31540" y="76470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5" y="188640"/>
            <a:ext cx="8583495" cy="60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" y="116632"/>
            <a:ext cx="8958283" cy="5035025"/>
          </a:xfrm>
          <a:prstGeom prst="rect">
            <a:avLst/>
          </a:prstGeom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15516" y="1412776"/>
            <a:ext cx="8856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3" y="296652"/>
            <a:ext cx="8684451" cy="48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1560" y="944724"/>
            <a:ext cx="8100899" cy="461665"/>
            <a:chOff x="3238136" y="1167597"/>
            <a:chExt cx="5537287" cy="36033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4944" y="1167597"/>
              <a:ext cx="5370479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</a:t>
              </a:r>
              <a:r>
                <a:rPr lang="en-US" sz="2400" b="1" dirty="0" smtClean="0"/>
                <a:t>Clinical characterization</a:t>
              </a:r>
              <a:endParaRPr lang="en-US" sz="2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1560" y="3068962"/>
            <a:ext cx="8100899" cy="461665"/>
            <a:chOff x="3238136" y="1167597"/>
            <a:chExt cx="5537287" cy="36033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04944" y="1167597"/>
              <a:ext cx="5370479" cy="36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Population-level estimation </a:t>
              </a:r>
              <a:endParaRPr lang="en-US" sz="2400" b="1" dirty="0"/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87524" y="80628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OHDSI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31540" y="76470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7624" y="1412775"/>
            <a:ext cx="7625915" cy="646331"/>
            <a:chOff x="3348245" y="1158453"/>
            <a:chExt cx="5721370" cy="504464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7592" y="1158453"/>
              <a:ext cx="5612023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Natural </a:t>
              </a:r>
              <a:r>
                <a:rPr lang="en-US" dirty="0">
                  <a:solidFill>
                    <a:srgbClr val="000099"/>
                  </a:solidFill>
                  <a:latin typeface="Georgia" pitchFamily="18" charset="0"/>
                </a:rPr>
                <a:t>History</a:t>
              </a:r>
              <a:r>
                <a:rPr lang="en-US" dirty="0">
                  <a:latin typeface="Georgia" pitchFamily="18" charset="0"/>
                </a:rPr>
                <a:t>: Who are the patients who have diabetes? Among those patients, who takes metformin?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87624" y="2096852"/>
            <a:ext cx="7524835" cy="646331"/>
            <a:chOff x="3348245" y="1158453"/>
            <a:chExt cx="5645534" cy="504464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7592" y="1158453"/>
              <a:ext cx="5536187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Quality </a:t>
              </a:r>
              <a:r>
                <a:rPr lang="en-US" dirty="0">
                  <a:solidFill>
                    <a:srgbClr val="000099"/>
                  </a:solidFill>
                  <a:latin typeface="Georgia" pitchFamily="18" charset="0"/>
                </a:rPr>
                <a:t>improvement</a:t>
              </a:r>
              <a:r>
                <a:rPr lang="en-US" dirty="0">
                  <a:latin typeface="Georgia" pitchFamily="18" charset="0"/>
                </a:rPr>
                <a:t>: what proportion of patients with diabetes experience disease-related complications?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2090" y="4801283"/>
            <a:ext cx="8100899" cy="461665"/>
            <a:chOff x="3238136" y="1167597"/>
            <a:chExt cx="5537287" cy="36033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04944" y="1167597"/>
              <a:ext cx="5370479" cy="36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Patient-level prediction</a:t>
              </a:r>
              <a:endParaRPr lang="en-US" sz="24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87624" y="3527720"/>
            <a:ext cx="6768244" cy="369332"/>
            <a:chOff x="3348245" y="1158454"/>
            <a:chExt cx="5077899" cy="28826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57592" y="1158454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itchFamily="18" charset="0"/>
                </a:rPr>
                <a:t> </a:t>
              </a:r>
              <a:r>
                <a:rPr lang="en-US" dirty="0">
                  <a:solidFill>
                    <a:srgbClr val="000099"/>
                  </a:solidFill>
                  <a:latin typeface="Georgia" pitchFamily="18" charset="0"/>
                </a:rPr>
                <a:t>Safety surveillance</a:t>
              </a:r>
              <a:r>
                <a:rPr lang="en-US" dirty="0">
                  <a:latin typeface="Georgia" pitchFamily="18" charset="0"/>
                </a:rPr>
                <a:t>: Does metformin cause lactic acidosis?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7624" y="4114817"/>
            <a:ext cx="7524835" cy="646331"/>
            <a:chOff x="3348245" y="1158453"/>
            <a:chExt cx="5645534" cy="504464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7592" y="1158453"/>
              <a:ext cx="5536187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 Comparative </a:t>
              </a:r>
              <a:r>
                <a:rPr lang="en-US" dirty="0">
                  <a:solidFill>
                    <a:srgbClr val="000099"/>
                  </a:solidFill>
                  <a:latin typeface="Georgia" pitchFamily="18" charset="0"/>
                </a:rPr>
                <a:t>effectiveness</a:t>
              </a:r>
              <a:r>
                <a:rPr lang="en-US" dirty="0">
                  <a:latin typeface="Georgia" pitchFamily="18" charset="0"/>
                </a:rPr>
                <a:t>: Does metformin cause lactic acidosis more than glyburide?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87624" y="5343144"/>
            <a:ext cx="7488831" cy="923330"/>
            <a:chOff x="3348245" y="1158453"/>
            <a:chExt cx="5618522" cy="720663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348245" y="1230291"/>
              <a:ext cx="150927" cy="15701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7592" y="1158453"/>
              <a:ext cx="5509175" cy="72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Personalized medical care: </a:t>
              </a:r>
              <a:r>
                <a:rPr lang="en-US" dirty="0" smtClean="0">
                  <a:latin typeface="Georgia" pitchFamily="18" charset="0"/>
                </a:rPr>
                <a:t>Given </a:t>
              </a:r>
              <a:r>
                <a:rPr lang="en-US" dirty="0">
                  <a:latin typeface="Georgia" pitchFamily="18" charset="0"/>
                </a:rPr>
                <a:t>everything you know about me and my medical history, if I start taking metformin, what is the chance that I am going to have lactic acidosis in the next year?</a:t>
              </a:r>
            </a:p>
          </p:txBody>
        </p:sp>
      </p:grpSp>
      <p:sp>
        <p:nvSpPr>
          <p:cNvPr id="34" name="Isosceles Triangle 33"/>
          <p:cNvSpPr/>
          <p:nvPr/>
        </p:nvSpPr>
        <p:spPr>
          <a:xfrm rot="5400000">
            <a:off x="483796" y="1371467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485546" y="2042846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49542" y="3447002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51292" y="4046373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5546" y="5283206"/>
            <a:ext cx="396044" cy="50405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" y="512676"/>
            <a:ext cx="9012211" cy="380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HERACLES: Quality of care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7524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540" y="548680"/>
            <a:ext cx="8028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eorgia" pitchFamily="18" charset="0"/>
              </a:rPr>
              <a:t> </a:t>
            </a:r>
            <a:r>
              <a:rPr lang="en-US" sz="4400" dirty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sz="2400" dirty="0">
                <a:latin typeface="Georgi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ealth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nterprise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esource and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earning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xploration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2400" dirty="0">
                <a:latin typeface="Trebuchet MS" pitchFamily="34" charset="0"/>
                <a:ea typeface="Verdana" pitchFamily="34" charset="0"/>
                <a:cs typeface="Verdana" pitchFamily="34" charset="0"/>
              </a:rPr>
              <a:t>ystem (HERACLES) - descriptive statistics about a </a:t>
            </a:r>
            <a:r>
              <a:rPr lang="en-US" sz="2400" dirty="0" smtClean="0">
                <a:latin typeface="Trebuchet MS" pitchFamily="34" charset="0"/>
                <a:ea typeface="Verdana" pitchFamily="34" charset="0"/>
                <a:cs typeface="Verdana" pitchFamily="34" charset="0"/>
              </a:rPr>
              <a:t>cohort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7479" y="2325212"/>
            <a:ext cx="7736521" cy="430887"/>
            <a:chOff x="3238136" y="1167607"/>
            <a:chExt cx="5288220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38136" y="1248150"/>
              <a:ext cx="150007" cy="171286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4945" y="1167607"/>
              <a:ext cx="5121411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Georgia" pitchFamily="18" charset="0"/>
                </a:rPr>
                <a:t>cohort </a:t>
              </a:r>
              <a:r>
                <a:rPr lang="en-US" sz="2200" dirty="0">
                  <a:solidFill>
                    <a:srgbClr val="000099"/>
                  </a:solidFill>
                  <a:latin typeface="Georgia" pitchFamily="18" charset="0"/>
                </a:rPr>
                <a:t>summarization </a:t>
              </a:r>
              <a:r>
                <a:rPr lang="en-US" sz="2200" dirty="0">
                  <a:latin typeface="Georgia" pitchFamily="18" charset="0"/>
                </a:rPr>
                <a:t>and </a:t>
              </a:r>
              <a:r>
                <a:rPr lang="en-US" sz="2200" dirty="0">
                  <a:solidFill>
                    <a:srgbClr val="000099"/>
                  </a:solidFill>
                  <a:latin typeface="Georgia" pitchFamily="18" charset="0"/>
                </a:rPr>
                <a:t>visualization</a:t>
              </a:r>
              <a:r>
                <a:rPr lang="en-US" sz="2200" dirty="0">
                  <a:latin typeface="Georgia" pitchFamily="18" charset="0"/>
                </a:rPr>
                <a:t> tool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1520" y="3068960"/>
            <a:ext cx="8748972" cy="3384376"/>
            <a:chOff x="251520" y="3356992"/>
            <a:chExt cx="8748972" cy="3384376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51520" y="3356992"/>
              <a:ext cx="8748972" cy="33843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0" y="3602261"/>
              <a:ext cx="8437642" cy="2635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5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5516" y="1340768"/>
            <a:ext cx="8748972" cy="457250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FF00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87524" y="80628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Software tools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31540" y="76470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487978"/>
            <a:ext cx="7568823" cy="42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79512" y="836712"/>
            <a:ext cx="8856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3528" y="1619074"/>
            <a:ext cx="8532948" cy="20619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206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 smtClean="0">
                <a:latin typeface="Georgia" pitchFamily="18" charset="0"/>
              </a:rPr>
              <a:t>The overall </a:t>
            </a:r>
            <a:r>
              <a:rPr lang="en-US" sz="2200" dirty="0" smtClean="0">
                <a:solidFill>
                  <a:srgbClr val="000099"/>
                </a:solidFill>
                <a:latin typeface="Georgia" pitchFamily="18" charset="0"/>
              </a:rPr>
              <a:t>objective</a:t>
            </a:r>
            <a:r>
              <a:rPr lang="en-US" sz="2200" dirty="0" smtClean="0">
                <a:latin typeface="Georgia" pitchFamily="18" charset="0"/>
              </a:rPr>
              <a:t> of this WG is to establish a </a:t>
            </a:r>
            <a:r>
              <a:rPr lang="en-US" sz="2200" u="sng" dirty="0" smtClean="0">
                <a:solidFill>
                  <a:srgbClr val="FF0000"/>
                </a:solidFill>
                <a:latin typeface="Georgia" pitchFamily="18" charset="0"/>
              </a:rPr>
              <a:t>standardized</a:t>
            </a:r>
          </a:p>
          <a:p>
            <a:pPr algn="ctr"/>
            <a:r>
              <a:rPr lang="en-US" sz="2200" dirty="0" smtClean="0">
                <a:latin typeface="Georgia" pitchFamily="18" charset="0"/>
              </a:rPr>
              <a:t>process </a:t>
            </a:r>
            <a:r>
              <a:rPr lang="en-US" sz="2200" dirty="0" smtClean="0">
                <a:latin typeface="Georgia" pitchFamily="18" charset="0"/>
              </a:rPr>
              <a:t>for developing accurate and well-calibrated patient-centered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Georgia" pitchFamily="18" charset="0"/>
              </a:rPr>
              <a:t>p</a:t>
            </a:r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redictive models</a:t>
            </a:r>
            <a:r>
              <a:rPr lang="en-US" sz="2200" dirty="0" smtClean="0">
                <a:latin typeface="Georgia" pitchFamily="18" charset="0"/>
              </a:rPr>
              <a:t> that can be utilized for multiple outcomes</a:t>
            </a:r>
          </a:p>
          <a:p>
            <a:pPr algn="ctr"/>
            <a:r>
              <a:rPr lang="en-US" sz="2200" dirty="0">
                <a:latin typeface="Georgia" pitchFamily="18" charset="0"/>
              </a:rPr>
              <a:t>o</a:t>
            </a:r>
            <a:r>
              <a:rPr lang="en-US" sz="2200" dirty="0" smtClean="0">
                <a:latin typeface="Georgia" pitchFamily="18" charset="0"/>
              </a:rPr>
              <a:t>f interest and can be applied to observational healthcare data </a:t>
            </a:r>
          </a:p>
          <a:p>
            <a:pPr algn="ctr"/>
            <a:r>
              <a:rPr lang="en-US" sz="2200" dirty="0">
                <a:latin typeface="Georgia" pitchFamily="18" charset="0"/>
              </a:rPr>
              <a:t>f</a:t>
            </a:r>
            <a:r>
              <a:rPr lang="en-US" sz="2200" dirty="0" smtClean="0">
                <a:latin typeface="Georgia" pitchFamily="18" charset="0"/>
              </a:rPr>
              <a:t>rom </a:t>
            </a:r>
            <a:r>
              <a:rPr lang="en-US" sz="2200" i="1" u="sng" dirty="0" smtClean="0">
                <a:solidFill>
                  <a:srgbClr val="FF0000"/>
                </a:solidFill>
                <a:latin typeface="Georgia" pitchFamily="18" charset="0"/>
              </a:rPr>
              <a:t>any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patient subpopulation</a:t>
            </a:r>
            <a:r>
              <a:rPr lang="en-US" sz="2200" dirty="0" smtClean="0">
                <a:latin typeface="Georgia" pitchFamily="18" charset="0"/>
              </a:rPr>
              <a:t> of interest</a:t>
            </a:r>
            <a:endParaRPr lang="en-US" sz="2200" dirty="0"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40110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Lead:	      Peter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Rijnbeek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p.rijnbeek@erasmusmc.nl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Co-lead:    Jenna Reps       Jreps@ITS.JNJ.com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820980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Patient Level Prediction Work-Group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9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60648"/>
            <a:ext cx="8708609" cy="5544616"/>
          </a:xfrm>
          <a:prstGeom prst="rect">
            <a:avLst/>
          </a:prstGeom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15516" y="1412776"/>
            <a:ext cx="8856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2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3" y="224644"/>
            <a:ext cx="8720815" cy="5364596"/>
          </a:xfrm>
          <a:prstGeom prst="rect">
            <a:avLst/>
          </a:prstGeom>
        </p:spPr>
      </p:pic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15516" y="1556792"/>
            <a:ext cx="8856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" y="368660"/>
            <a:ext cx="7869465" cy="54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4644"/>
            <a:ext cx="8392896" cy="60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96652"/>
            <a:ext cx="8456186" cy="57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32748</TotalTime>
  <Words>967</Words>
  <Application>Microsoft Office PowerPoint</Application>
  <PresentationFormat>On-screen Show (4:3)</PresentationFormat>
  <Paragraphs>87</Paragraphs>
  <Slides>25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OHDSI</vt:lpstr>
      <vt:lpstr>Software tools</vt:lpstr>
      <vt:lpstr>Patient Level Prediction Work-Group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PLP Package</vt:lpstr>
      <vt:lpstr>PLP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PLP Package</vt:lpstr>
      <vt:lpstr>PowerPoint Presentation</vt:lpstr>
      <vt:lpstr>PowerPoint Presentation</vt:lpstr>
      <vt:lpstr>PowerPoint Presentation</vt:lpstr>
      <vt:lpstr>OHDSI</vt:lpstr>
      <vt:lpstr>PowerPoint Presentation</vt:lpstr>
      <vt:lpstr>HERACLES: Quality of care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Md. Shamsuzzoha Bayzid</cp:lastModifiedBy>
  <cp:revision>1492</cp:revision>
  <cp:lastPrinted>2014-10-15T15:30:08Z</cp:lastPrinted>
  <dcterms:created xsi:type="dcterms:W3CDTF">2010-11-23T03:59:37Z</dcterms:created>
  <dcterms:modified xsi:type="dcterms:W3CDTF">2016-02-04T06:19:10Z</dcterms:modified>
</cp:coreProperties>
</file>