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545" r:id="rId3"/>
    <p:sldId id="620" r:id="rId4"/>
    <p:sldId id="625" r:id="rId5"/>
    <p:sldId id="626" r:id="rId6"/>
    <p:sldId id="676" r:id="rId7"/>
    <p:sldId id="628" r:id="rId8"/>
    <p:sldId id="653" r:id="rId9"/>
    <p:sldId id="654" r:id="rId10"/>
    <p:sldId id="667" r:id="rId11"/>
    <p:sldId id="609" r:id="rId12"/>
    <p:sldId id="634" r:id="rId13"/>
    <p:sldId id="635" r:id="rId14"/>
    <p:sldId id="655" r:id="rId15"/>
    <p:sldId id="669" r:id="rId16"/>
    <p:sldId id="679" r:id="rId17"/>
    <p:sldId id="647" r:id="rId18"/>
    <p:sldId id="658" r:id="rId19"/>
    <p:sldId id="680" r:id="rId20"/>
    <p:sldId id="637" r:id="rId21"/>
    <p:sldId id="659" r:id="rId22"/>
    <p:sldId id="660" r:id="rId23"/>
    <p:sldId id="661" r:id="rId24"/>
    <p:sldId id="662" r:id="rId25"/>
    <p:sldId id="681" r:id="rId26"/>
    <p:sldId id="663" r:id="rId27"/>
    <p:sldId id="664" r:id="rId28"/>
    <p:sldId id="682" r:id="rId29"/>
    <p:sldId id="645" r:id="rId30"/>
    <p:sldId id="665" r:id="rId31"/>
    <p:sldId id="666" r:id="rId32"/>
    <p:sldId id="673" r:id="rId33"/>
    <p:sldId id="677" r:id="rId34"/>
    <p:sldId id="678" r:id="rId35"/>
    <p:sldId id="648" r:id="rId36"/>
    <p:sldId id="670" r:id="rId37"/>
    <p:sldId id="671" r:id="rId38"/>
    <p:sldId id="649" r:id="rId39"/>
    <p:sldId id="650" r:id="rId40"/>
    <p:sldId id="651" r:id="rId41"/>
    <p:sldId id="652" r:id="rId42"/>
    <p:sldId id="614" r:id="rId43"/>
    <p:sldId id="616" r:id="rId44"/>
    <p:sldId id="684" r:id="rId45"/>
    <p:sldId id="617" r:id="rId46"/>
    <p:sldId id="618" r:id="rId47"/>
    <p:sldId id="619" r:id="rId48"/>
    <p:sldId id="624" r:id="rId49"/>
    <p:sldId id="683" r:id="rId50"/>
    <p:sldId id="62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80"/>
    <a:srgbClr val="531FE7"/>
    <a:srgbClr val="008000"/>
    <a:srgbClr val="CC0066"/>
    <a:srgbClr val="23E3A3"/>
    <a:srgbClr val="000000"/>
    <a:srgbClr val="F2DCDB"/>
    <a:srgbClr val="D6F1F6"/>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7" autoAdjust="0"/>
    <p:restoredTop sz="79682" autoAdjust="0"/>
  </p:normalViewPr>
  <p:slideViewPr>
    <p:cSldViewPr snapToObjects="1">
      <p:cViewPr>
        <p:scale>
          <a:sx n="46" d="100"/>
          <a:sy n="46" d="100"/>
        </p:scale>
        <p:origin x="-984" y="-91"/>
      </p:cViewPr>
      <p:guideLst>
        <p:guide orient="horz" pos="2160"/>
        <p:guide pos="2880"/>
      </p:guideLst>
    </p:cSldViewPr>
  </p:slideViewPr>
  <p:notesTextViewPr>
    <p:cViewPr>
      <p:scale>
        <a:sx n="1" d="1"/>
        <a:sy n="1" d="1"/>
      </p:scale>
      <p:origin x="0" y="0"/>
    </p:cViewPr>
  </p:notesTextViewPr>
  <p:sorterViewPr>
    <p:cViewPr>
      <p:scale>
        <a:sx n="200" d="100"/>
        <a:sy n="200" d="100"/>
      </p:scale>
      <p:origin x="0" y="40416"/>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lm.nih.gov/medlineplus/diarrhea.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a:t>
            </a:r>
            <a:r>
              <a:rPr lang="en-US" dirty="0" err="1" smtClean="0"/>
              <a:t>gonna</a:t>
            </a:r>
            <a:r>
              <a:rPr lang="en-US" dirty="0" smtClean="0"/>
              <a:t> present a lit. review on clinical trial patient recruitment</a:t>
            </a:r>
            <a:r>
              <a:rPr lang="en-US" baseline="0" dirty="0" smtClean="0"/>
              <a:t> system. I will discuss the main classes of approaches used in identifying patients for a particular clinical trial</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a:t>
            </a:fld>
            <a:endParaRPr lang="en-US"/>
          </a:p>
        </p:txBody>
      </p:sp>
    </p:spTree>
    <p:extLst>
      <p:ext uri="{BB962C8B-B14F-4D97-AF65-F5344CB8AC3E}">
        <p14:creationId xmlns:p14="http://schemas.microsoft.com/office/powerpoint/2010/main" val="244176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outcome of RCT depends on the group of cohorts. So some sort of qualitative evaluation should be done.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12</a:t>
            </a:fld>
            <a:endParaRPr lang="en-US"/>
          </a:p>
        </p:txBody>
      </p:sp>
    </p:spTree>
    <p:extLst>
      <p:ext uri="{BB962C8B-B14F-4D97-AF65-F5344CB8AC3E}">
        <p14:creationId xmlns:p14="http://schemas.microsoft.com/office/powerpoint/2010/main" val="360199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a:t>
            </a:r>
            <a:r>
              <a:rPr lang="en-US" baseline="0" dirty="0" smtClean="0"/>
              <a:t> based system is the simplest approach to identify cohorts. Here a set of logical constraints are applied to structured data. Basically there are two ways of deriving the rules. One is clinical judgment. Most of the studies derived rules using the clinical judgment of physicians or expert opinions. Very few studies generated rules in an automated </a:t>
            </a:r>
            <a:r>
              <a:rPr lang="en-US" baseline="0" dirty="0" err="1" smtClean="0"/>
              <a:t>fasion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14</a:t>
            </a:fld>
            <a:endParaRPr lang="en-US"/>
          </a:p>
        </p:txBody>
      </p:sp>
    </p:spTree>
    <p:extLst>
      <p:ext uri="{BB962C8B-B14F-4D97-AF65-F5344CB8AC3E}">
        <p14:creationId xmlns:p14="http://schemas.microsoft.com/office/powerpoint/2010/main" val="109783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Clostridium </a:t>
            </a:r>
            <a:r>
              <a:rPr lang="en-US" i="1" dirty="0" err="1" smtClean="0"/>
              <a:t>difficile</a:t>
            </a:r>
            <a:r>
              <a:rPr lang="en-US" i="1" dirty="0" smtClean="0"/>
              <a:t> (C. </a:t>
            </a:r>
            <a:r>
              <a:rPr lang="en-US" i="1" dirty="0" err="1" smtClean="0"/>
              <a:t>difficile</a:t>
            </a:r>
            <a:r>
              <a:rPr lang="en-US" dirty="0" smtClean="0"/>
              <a:t>) is a bacterium that causes </a:t>
            </a:r>
            <a:r>
              <a:rPr lang="en-US" dirty="0" smtClean="0">
                <a:hlinkClick r:id="rId3"/>
              </a:rPr>
              <a:t>diarrhea</a:t>
            </a:r>
            <a:r>
              <a:rPr lang="en-US" dirty="0" smtClean="0"/>
              <a:t> and more serious intestinal conditions. It can seriously spread</a:t>
            </a:r>
            <a:r>
              <a:rPr lang="en-US" baseline="0" dirty="0" smtClean="0"/>
              <a:t> inside a hospital. A patient can develop CDI as a consequence antimicrobial treat during hospitalization. And this is called nosocomial CDI. This study aims to find the nosocomial CDI patients.</a:t>
            </a:r>
            <a:endParaRPr lang="en-US" dirty="0" smtClean="0"/>
          </a:p>
          <a:p>
            <a:r>
              <a:rPr lang="en-US" dirty="0" smtClean="0"/>
              <a:t>Icd-9 code alone cannot identify</a:t>
            </a:r>
            <a:r>
              <a:rPr lang="en-US" baseline="0" dirty="0" smtClean="0"/>
              <a:t> nosocomial CDI. In this study they supplement the icd-9 with medication reports. And derived rules based on what sort of medication are responsible for nosocomial CDI.</a:t>
            </a:r>
          </a:p>
          <a:p>
            <a:r>
              <a:rPr lang="en-US" baseline="0" dirty="0" smtClean="0"/>
              <a:t>Antimicrobial treatment during hospitalization , </a:t>
            </a:r>
            <a:r>
              <a:rPr lang="en-US" dirty="0" smtClean="0"/>
              <a:t>gastrointestinal surgery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Metronidazole and </a:t>
            </a:r>
            <a:r>
              <a:rPr lang="en-US" baseline="0" dirty="0" smtClean="0"/>
              <a:t>Oral </a:t>
            </a:r>
            <a:r>
              <a:rPr lang="en-US" baseline="0" dirty="0" err="1" smtClean="0"/>
              <a:t>vancomycin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15</a:t>
            </a:fld>
            <a:endParaRPr lang="en-US"/>
          </a:p>
        </p:txBody>
      </p:sp>
    </p:spTree>
    <p:extLst>
      <p:ext uri="{BB962C8B-B14F-4D97-AF65-F5344CB8AC3E}">
        <p14:creationId xmlns:p14="http://schemas.microsoft.com/office/powerpoint/2010/main" val="291122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Ngune</a:t>
            </a:r>
            <a:r>
              <a:rPr lang="en-US" dirty="0" smtClean="0"/>
              <a:t> et al built a </a:t>
            </a:r>
            <a:r>
              <a:rPr lang="en-US" dirty="0" err="1" smtClean="0"/>
              <a:t>sysmbolic</a:t>
            </a:r>
            <a:r>
              <a:rPr lang="en-US" dirty="0" smtClean="0"/>
              <a:t> rule-based classification system for cancer</a:t>
            </a:r>
            <a:r>
              <a:rPr lang="en-US" baseline="0" dirty="0" smtClean="0"/>
              <a:t> stage annotation.</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16</a:t>
            </a:fld>
            <a:endParaRPr lang="en-US"/>
          </a:p>
        </p:txBody>
      </p:sp>
    </p:spTree>
    <p:extLst>
      <p:ext uri="{BB962C8B-B14F-4D97-AF65-F5344CB8AC3E}">
        <p14:creationId xmlns:p14="http://schemas.microsoft.com/office/powerpoint/2010/main" val="261899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few studies generated rules in an automated fashion. </a:t>
            </a:r>
          </a:p>
          <a:p>
            <a:r>
              <a:rPr lang="en-US" dirty="0" smtClean="0"/>
              <a:t>Found relevant features using feature selection algorithm.</a:t>
            </a:r>
          </a:p>
          <a:p>
            <a:r>
              <a:rPr lang="en-US" dirty="0" smtClean="0"/>
              <a:t>These features are then analyzed by a Discriminatory Analyses Model to identify a classification rule.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BD1CD36-F340-44C8-AD7C-1580A806C5A9}" type="slidenum">
              <a:rPr lang="en-US" smtClean="0"/>
              <a:t>17</a:t>
            </a:fld>
            <a:endParaRPr lang="en-US"/>
          </a:p>
        </p:txBody>
      </p:sp>
    </p:spTree>
    <p:extLst>
      <p:ext uri="{BB962C8B-B14F-4D97-AF65-F5344CB8AC3E}">
        <p14:creationId xmlns:p14="http://schemas.microsoft.com/office/powerpoint/2010/main" val="1472819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eorgia" pitchFamily="18" charset="0"/>
              </a:rPr>
              <a:t>in </a:t>
            </a:r>
            <a:r>
              <a:rPr lang="en-US" dirty="0" smtClean="0">
                <a:latin typeface="Georgia" pitchFamily="18" charset="0"/>
              </a:rPr>
              <a:t>contrast with the traditional machine learning techniques – with high annotation </a:t>
            </a:r>
            <a:r>
              <a:rPr lang="en-US" dirty="0" smtClean="0">
                <a:latin typeface="Georgia" pitchFamily="18" charset="0"/>
              </a:rPr>
              <a:t>overhead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good results on limited datasets. </a:t>
            </a:r>
            <a:endParaRPr lang="en-US" dirty="0" smtClean="0">
              <a:latin typeface="Georgia" pitchFamily="18" charset="0"/>
            </a:endParaRPr>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18</a:t>
            </a:fld>
            <a:endParaRPr lang="en-US"/>
          </a:p>
        </p:txBody>
      </p:sp>
    </p:spTree>
    <p:extLst>
      <p:ext uri="{BB962C8B-B14F-4D97-AF65-F5344CB8AC3E}">
        <p14:creationId xmlns:p14="http://schemas.microsoft.com/office/powerpoint/2010/main" val="238698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Unstructured data like physician’s notes, progress report, and even</a:t>
            </a:r>
            <a:r>
              <a:rPr lang="en-US" baseline="0" dirty="0" smtClean="0"/>
              <a:t> the insurance claims are</a:t>
            </a:r>
            <a:r>
              <a:rPr lang="en-US" dirty="0" smtClean="0"/>
              <a:t> valuable</a:t>
            </a:r>
            <a:r>
              <a:rPr lang="en-US" baseline="0" dirty="0" smtClean="0"/>
              <a:t> sources of patient information. Often they are the only source of some important phenotypic characteristics, which cannot be obtained from other data sources. But traditional machine learning techniques or rule-based approach cannot be directly applied to unstructured text reports. NLP is really useful in this regard. .. But sometimes this is not that easy to parse physician’s notes </a:t>
            </a:r>
            <a:r>
              <a:rPr lang="en-US" baseline="0" dirty="0" err="1" smtClean="0"/>
              <a:t>amguity</a:t>
            </a:r>
            <a:r>
              <a:rPr lang="en-US" baseline="0" dirty="0" smtClean="0"/>
              <a:t>, re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20</a:t>
            </a:fld>
            <a:endParaRPr lang="en-US"/>
          </a:p>
        </p:txBody>
      </p:sp>
    </p:spTree>
    <p:extLst>
      <p:ext uri="{BB962C8B-B14F-4D97-AF65-F5344CB8AC3E}">
        <p14:creationId xmlns:p14="http://schemas.microsoft.com/office/powerpoint/2010/main" val="452197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application of NLP is to create a</a:t>
            </a:r>
            <a:r>
              <a:rPr lang="en-US" baseline="0" dirty="0" smtClean="0"/>
              <a:t> UMLS form unstructured data </a:t>
            </a:r>
            <a:r>
              <a:rPr lang="en-US" dirty="0" smtClean="0"/>
              <a:t>– a </a:t>
            </a:r>
            <a:r>
              <a:rPr lang="en-US" dirty="0" err="1" smtClean="0"/>
              <a:t>vocubulary</a:t>
            </a:r>
            <a:r>
              <a:rPr lang="en-US" dirty="0" smtClean="0"/>
              <a:t> of clinical terms. The idea</a:t>
            </a:r>
            <a:r>
              <a:rPr lang="en-US" baseline="0" dirty="0" smtClean="0"/>
              <a:t> is to extract n-grams form clinical notes. N-gram is the sequence of n </a:t>
            </a:r>
            <a:r>
              <a:rPr lang="en-US" baseline="0" dirty="0" err="1" smtClean="0"/>
              <a:t>consequtive</a:t>
            </a:r>
            <a:r>
              <a:rPr lang="en-US" baseline="0" dirty="0" smtClean="0"/>
              <a:t> words. N =2 means extracting all the consecutive terms. And then these term are mapped to the related medical concepts. For example,…mapped to. Once we have the </a:t>
            </a:r>
            <a:r>
              <a:rPr lang="en-US" baseline="0" dirty="0" err="1" smtClean="0"/>
              <a:t>vocubulary</a:t>
            </a:r>
            <a:r>
              <a:rPr lang="en-US" baseline="0" dirty="0" smtClean="0"/>
              <a:t>, we can rank the relevance of these terms to the phenotype of our interest.</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21</a:t>
            </a:fld>
            <a:endParaRPr lang="en-US"/>
          </a:p>
        </p:txBody>
      </p:sp>
    </p:spTree>
    <p:extLst>
      <p:ext uri="{BB962C8B-B14F-4D97-AF65-F5344CB8AC3E}">
        <p14:creationId xmlns:p14="http://schemas.microsoft.com/office/powerpoint/2010/main" val="41027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an example where NLP was used to identify relevant keywords related to pneumonia patients. They used eight types of unstructured data that includes admit note, discharge summary etc. They extract all the unigrams and bigrams, ranked their relevance to pneumonia and found the most relevant ones using supervised feature selection algorithm.</a:t>
            </a:r>
            <a:endParaRPr lang="en-US" dirty="0" smtClean="0"/>
          </a:p>
          <a:p>
            <a:r>
              <a:rPr lang="en-US" dirty="0" smtClean="0"/>
              <a:t>Feature</a:t>
            </a:r>
            <a:r>
              <a:rPr lang="en-US" baseline="0" dirty="0" smtClean="0"/>
              <a:t> </a:t>
            </a:r>
            <a:r>
              <a:rPr lang="en-US" baseline="0" dirty="0" smtClean="0"/>
              <a:t>vector for each patient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22</a:t>
            </a:fld>
            <a:endParaRPr lang="en-US"/>
          </a:p>
        </p:txBody>
      </p:sp>
    </p:spTree>
    <p:extLst>
      <p:ext uri="{BB962C8B-B14F-4D97-AF65-F5344CB8AC3E}">
        <p14:creationId xmlns:p14="http://schemas.microsoft.com/office/powerpoint/2010/main" val="334341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application is to identify only the keywords of interest instead of all n-grams. Then apply ML or rule-based technique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we have the relevant texts, keyword extracted from unstructured data, rule-based or machine learning technique can be used to classify the cohorts.</a:t>
            </a:r>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23</a:t>
            </a:fld>
            <a:endParaRPr lang="en-US"/>
          </a:p>
        </p:txBody>
      </p:sp>
    </p:spTree>
    <p:extLst>
      <p:ext uri="{BB962C8B-B14F-4D97-AF65-F5344CB8AC3E}">
        <p14:creationId xmlns:p14="http://schemas.microsoft.com/office/powerpoint/2010/main" val="17405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Gold Standard for testing therapies or new diagnosis techniques. </a:t>
            </a:r>
            <a:endParaRPr lang="en-US" dirty="0" smtClean="0"/>
          </a:p>
        </p:txBody>
      </p:sp>
      <p:sp>
        <p:nvSpPr>
          <p:cNvPr id="4" name="Slide Number Placeholder 3"/>
          <p:cNvSpPr>
            <a:spLocks noGrp="1"/>
          </p:cNvSpPr>
          <p:nvPr>
            <p:ph type="sldNum" sz="quarter" idx="10"/>
          </p:nvPr>
        </p:nvSpPr>
        <p:spPr/>
        <p:txBody>
          <a:bodyPr/>
          <a:lstStyle/>
          <a:p>
            <a:fld id="{2BD1CD36-F340-44C8-AD7C-1580A806C5A9}" type="slidenum">
              <a:rPr lang="en-US" smtClean="0"/>
              <a:t>3</a:t>
            </a:fld>
            <a:endParaRPr lang="en-US"/>
          </a:p>
        </p:txBody>
      </p:sp>
    </p:spTree>
    <p:extLst>
      <p:ext uri="{BB962C8B-B14F-4D97-AF65-F5344CB8AC3E}">
        <p14:creationId xmlns:p14="http://schemas.microsoft.com/office/powerpoint/2010/main" val="498926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a:t>
            </a:r>
            <a:r>
              <a:rPr lang="en-US" dirty="0" smtClean="0"/>
              <a:t>proposed a regular expression based key word extraction from clinical text reports followed by a rule-based system to identify cohorts with pancreatic cancer</a:t>
            </a:r>
            <a:r>
              <a:rPr lang="en-US" dirty="0" smtClean="0"/>
              <a:t>. It</a:t>
            </a:r>
            <a:r>
              <a:rPr lang="en-US" baseline="0" dirty="0" smtClean="0"/>
              <a:t> performed better than ICD-9 based classification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24</a:t>
            </a:fld>
            <a:endParaRPr lang="en-US"/>
          </a:p>
        </p:txBody>
      </p:sp>
    </p:spTree>
    <p:extLst>
      <p:ext uri="{BB962C8B-B14F-4D97-AF65-F5344CB8AC3E}">
        <p14:creationId xmlns:p14="http://schemas.microsoft.com/office/powerpoint/2010/main" val="174051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studies compared popular machine learning techniques in the context of cohort identification.</a:t>
            </a:r>
          </a:p>
          <a:p>
            <a:r>
              <a:rPr lang="en-US" dirty="0" smtClean="0"/>
              <a:t>Meta </a:t>
            </a:r>
            <a:r>
              <a:rPr lang="en-US" dirty="0" smtClean="0"/>
              <a:t>method like bagging and boosting</a:t>
            </a:r>
            <a:r>
              <a:rPr lang="en-US" baseline="0" dirty="0" smtClean="0"/>
              <a:t> did not </a:t>
            </a:r>
            <a:r>
              <a:rPr lang="en-US" baseline="0" dirty="0" smtClean="0"/>
              <a:t>help</a:t>
            </a:r>
          </a:p>
          <a:p>
            <a:r>
              <a:rPr lang="en-US" baseline="0" dirty="0" smtClean="0"/>
              <a:t>SVM with radial basis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26</a:t>
            </a:fld>
            <a:endParaRPr lang="en-US"/>
          </a:p>
        </p:txBody>
      </p:sp>
    </p:spTree>
    <p:extLst>
      <p:ext uri="{BB962C8B-B14F-4D97-AF65-F5344CB8AC3E}">
        <p14:creationId xmlns:p14="http://schemas.microsoft.com/office/powerpoint/2010/main" val="1370648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 method like bagging and boosting</a:t>
            </a:r>
            <a:r>
              <a:rPr lang="en-US" baseline="0" dirty="0" smtClean="0"/>
              <a:t> did </a:t>
            </a:r>
            <a:r>
              <a:rPr lang="en-US" baseline="0" smtClean="0"/>
              <a:t>not help</a:t>
            </a:r>
            <a:endParaRPr lang="en-US"/>
          </a:p>
        </p:txBody>
      </p:sp>
      <p:sp>
        <p:nvSpPr>
          <p:cNvPr id="4" name="Slide Number Placeholder 3"/>
          <p:cNvSpPr>
            <a:spLocks noGrp="1"/>
          </p:cNvSpPr>
          <p:nvPr>
            <p:ph type="sldNum" sz="quarter" idx="10"/>
          </p:nvPr>
        </p:nvSpPr>
        <p:spPr/>
        <p:txBody>
          <a:bodyPr/>
          <a:lstStyle/>
          <a:p>
            <a:fld id="{2BD1CD36-F340-44C8-AD7C-1580A806C5A9}" type="slidenum">
              <a:rPr lang="en-US" smtClean="0"/>
              <a:t>27</a:t>
            </a:fld>
            <a:endParaRPr lang="en-US"/>
          </a:p>
        </p:txBody>
      </p:sp>
    </p:spTree>
    <p:extLst>
      <p:ext uri="{BB962C8B-B14F-4D97-AF65-F5344CB8AC3E}">
        <p14:creationId xmlns:p14="http://schemas.microsoft.com/office/powerpoint/2010/main" val="1370648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Hybrid</a:t>
            </a:r>
            <a:r>
              <a:rPr lang="en-US" baseline="0" dirty="0" smtClean="0"/>
              <a:t> systems make use of rule-based ml and NLP. The main advantage of this approach is it allows to use </a:t>
            </a:r>
            <a:r>
              <a:rPr lang="en-US" baseline="0" dirty="0" err="1" smtClean="0"/>
              <a:t>heterogenous</a:t>
            </a:r>
            <a:r>
              <a:rPr lang="en-US" baseline="0" dirty="0" smtClean="0"/>
              <a:t> data sources.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29</a:t>
            </a:fld>
            <a:endParaRPr lang="en-US"/>
          </a:p>
        </p:txBody>
      </p:sp>
    </p:spTree>
    <p:extLst>
      <p:ext uri="{BB962C8B-B14F-4D97-AF65-F5344CB8AC3E}">
        <p14:creationId xmlns:p14="http://schemas.microsoft.com/office/powerpoint/2010/main" val="2469514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Owing to the sensitive nature of patient data, administrative roadblocks, and collaboration overhead, most institutions</a:t>
            </a:r>
            <a:r>
              <a:rPr lang="en-US" baseline="0" dirty="0" smtClean="0"/>
              <a:t> have developed their own system to address their own research questions using their own data.</a:t>
            </a:r>
          </a:p>
          <a:p>
            <a:endParaRPr lang="en-US" baseline="0" dirty="0" smtClean="0"/>
          </a:p>
          <a:p>
            <a:r>
              <a:rPr lang="en-US" baseline="0" dirty="0" smtClean="0"/>
              <a:t>Human supervision was the particular point of weakness in the recruitment process. The objective is to reduce the human supervision as much as possible to make the recruitment process less costly and less time consuming. Pure rule based system based on clinical judgment do not require training data. But others.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30</a:t>
            </a:fld>
            <a:endParaRPr lang="en-US"/>
          </a:p>
        </p:txBody>
      </p:sp>
    </p:spTree>
    <p:extLst>
      <p:ext uri="{BB962C8B-B14F-4D97-AF65-F5344CB8AC3E}">
        <p14:creationId xmlns:p14="http://schemas.microsoft.com/office/powerpoint/2010/main" val="637771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used ICD-9 code to initially label</a:t>
            </a:r>
            <a:r>
              <a:rPr lang="en-US" baseline="0" dirty="0" smtClean="0"/>
              <a:t> the patients. Since ICD-9 based classification can lead to significant number of misclassification. They call it approximately labeled training set. Then they use the </a:t>
            </a:r>
            <a:r>
              <a:rPr lang="en-US" baseline="0" dirty="0" err="1" smtClean="0"/>
              <a:t>svm</a:t>
            </a:r>
            <a:r>
              <a:rPr lang="en-US" baseline="0" dirty="0" smtClean="0"/>
              <a:t> to update the labels.</a:t>
            </a:r>
            <a:endParaRPr lang="en-US" dirty="0" smtClean="0"/>
          </a:p>
          <a:p>
            <a:r>
              <a:rPr lang="en-US" dirty="0" smtClean="0"/>
              <a:t>Then they repeat the process </a:t>
            </a:r>
            <a:r>
              <a:rPr lang="en-US" dirty="0" err="1" smtClean="0"/>
              <a:t>untill</a:t>
            </a:r>
            <a:r>
              <a:rPr lang="en-US" dirty="0" smtClean="0"/>
              <a:t> the number of</a:t>
            </a:r>
            <a:r>
              <a:rPr lang="en-US" baseline="0" dirty="0" smtClean="0"/>
              <a:t> changes in the labels between two subsequent iterations satisfy a pre </a:t>
            </a:r>
            <a:r>
              <a:rPr lang="en-US" baseline="0" dirty="0" err="1" smtClean="0"/>
              <a:t>difined</a:t>
            </a:r>
            <a:r>
              <a:rPr lang="en-US" baseline="0" dirty="0" smtClean="0"/>
              <a:t> threshold.</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31</a:t>
            </a:fld>
            <a:endParaRPr lang="en-US"/>
          </a:p>
        </p:txBody>
      </p:sp>
    </p:spTree>
    <p:extLst>
      <p:ext uri="{BB962C8B-B14F-4D97-AF65-F5344CB8AC3E}">
        <p14:creationId xmlns:p14="http://schemas.microsoft.com/office/powerpoint/2010/main" val="1203720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GSA for retrospective analyses. GSA did not provide a significant advantage over conventional database queries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32</a:t>
            </a:fld>
            <a:endParaRPr lang="en-US"/>
          </a:p>
        </p:txBody>
      </p:sp>
    </p:spTree>
    <p:extLst>
      <p:ext uri="{BB962C8B-B14F-4D97-AF65-F5344CB8AC3E}">
        <p14:creationId xmlns:p14="http://schemas.microsoft.com/office/powerpoint/2010/main" val="123373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a:t>
            </a:r>
            <a:r>
              <a:rPr lang="en-US" baseline="0" dirty="0" smtClean="0"/>
              <a:t> interesting paper that used genome level data to predict cancer. …genomic data should be useful for cancer prediction. They used different types of genomic data.</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33</a:t>
            </a:fld>
            <a:endParaRPr lang="en-US"/>
          </a:p>
        </p:txBody>
      </p:sp>
    </p:spTree>
    <p:extLst>
      <p:ext uri="{BB962C8B-B14F-4D97-AF65-F5344CB8AC3E}">
        <p14:creationId xmlns:p14="http://schemas.microsoft.com/office/powerpoint/2010/main" val="1582167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34</a:t>
            </a:fld>
            <a:endParaRPr lang="en-US"/>
          </a:p>
        </p:txBody>
      </p:sp>
    </p:spTree>
    <p:extLst>
      <p:ext uri="{BB962C8B-B14F-4D97-AF65-F5344CB8AC3E}">
        <p14:creationId xmlns:p14="http://schemas.microsoft.com/office/powerpoint/2010/main" val="204406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35</a:t>
            </a:fld>
            <a:endParaRPr lang="en-US"/>
          </a:p>
        </p:txBody>
      </p:sp>
    </p:spTree>
    <p:extLst>
      <p:ext uri="{BB962C8B-B14F-4D97-AF65-F5344CB8AC3E}">
        <p14:creationId xmlns:p14="http://schemas.microsoft.com/office/powerpoint/2010/main" val="238372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a:t>
            </a:fld>
            <a:endParaRPr lang="en-US"/>
          </a:p>
        </p:txBody>
      </p:sp>
    </p:spTree>
    <p:extLst>
      <p:ext uri="{BB962C8B-B14F-4D97-AF65-F5344CB8AC3E}">
        <p14:creationId xmlns:p14="http://schemas.microsoft.com/office/powerpoint/2010/main" val="1901401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48</a:t>
            </a:fld>
            <a:endParaRPr lang="en-US"/>
          </a:p>
        </p:txBody>
      </p:sp>
    </p:spTree>
    <p:extLst>
      <p:ext uri="{BB962C8B-B14F-4D97-AF65-F5344CB8AC3E}">
        <p14:creationId xmlns:p14="http://schemas.microsoft.com/office/powerpoint/2010/main" val="190140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and appraising the findings of previous RCTs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a:t>
            </a:fld>
            <a:endParaRPr lang="en-US"/>
          </a:p>
        </p:txBody>
      </p:sp>
    </p:spTree>
    <p:extLst>
      <p:ext uri="{BB962C8B-B14F-4D97-AF65-F5344CB8AC3E}">
        <p14:creationId xmlns:p14="http://schemas.microsoft.com/office/powerpoint/2010/main" val="19014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a:t>
            </a:fld>
            <a:endParaRPr lang="en-US"/>
          </a:p>
        </p:txBody>
      </p:sp>
    </p:spTree>
    <p:extLst>
      <p:ext uri="{BB962C8B-B14F-4D97-AF65-F5344CB8AC3E}">
        <p14:creationId xmlns:p14="http://schemas.microsoft.com/office/powerpoint/2010/main" val="312473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two most important parameters that must be decided early in the design of a CT are</a:t>
            </a:r>
          </a:p>
          <a:p>
            <a:r>
              <a:rPr lang="en-US" sz="1200" b="0" i="0" u="none" strike="noStrike" kern="1200" baseline="0" dirty="0" smtClean="0">
                <a:solidFill>
                  <a:schemeClr val="tx1"/>
                </a:solidFill>
                <a:latin typeface="+mn-lt"/>
                <a:ea typeface="+mn-ea"/>
                <a:cs typeface="+mn-cs"/>
              </a:rPr>
              <a:t>the population of interest, which determines the eligibility criteria of the trial, and the</a:t>
            </a:r>
          </a:p>
          <a:p>
            <a:r>
              <a:rPr lang="en-US" sz="1200" b="0" i="0" u="none" strike="noStrike" kern="1200" baseline="0" dirty="0" smtClean="0">
                <a:solidFill>
                  <a:schemeClr val="tx1"/>
                </a:solidFill>
                <a:latin typeface="+mn-lt"/>
                <a:ea typeface="+mn-ea"/>
                <a:cs typeface="+mn-cs"/>
              </a:rPr>
              <a:t>sample size required to give sufficient statistical power for analysis.  </a:t>
            </a:r>
          </a:p>
          <a:p>
            <a:r>
              <a:rPr lang="en-US" sz="1200" b="0" i="0" u="none" strike="noStrike" kern="1200" baseline="0" dirty="0" smtClean="0">
                <a:solidFill>
                  <a:schemeClr val="tx1"/>
                </a:solidFill>
                <a:latin typeface="+mn-lt"/>
                <a:ea typeface="+mn-ea"/>
                <a:cs typeface="+mn-cs"/>
              </a:rPr>
              <a:t>A well-focused, sharply defined eligibility criteria will result into a small group of cohorts. Reduced sample size reduces the power of the study, but relaxing eligibility</a:t>
            </a:r>
          </a:p>
          <a:p>
            <a:r>
              <a:rPr lang="en-US" sz="1200" b="0" i="0" u="none" strike="noStrike" kern="1200" baseline="0" dirty="0" smtClean="0">
                <a:solidFill>
                  <a:schemeClr val="tx1"/>
                </a:solidFill>
                <a:latin typeface="+mn-lt"/>
                <a:ea typeface="+mn-ea"/>
                <a:cs typeface="+mn-cs"/>
              </a:rPr>
              <a:t>criteria to allow a larger population of interest (and hence a larger pool from which to</a:t>
            </a:r>
          </a:p>
          <a:p>
            <a:r>
              <a:rPr lang="en-US" sz="1200" b="0" i="0" u="none" strike="noStrike" kern="1200" baseline="0" dirty="0" smtClean="0">
                <a:solidFill>
                  <a:schemeClr val="tx1"/>
                </a:solidFill>
                <a:latin typeface="+mn-lt"/>
                <a:ea typeface="+mn-ea"/>
                <a:cs typeface="+mn-cs"/>
              </a:rPr>
              <a:t>recruit) introduces a confounding bias where factors that are not the prime focus of the</a:t>
            </a:r>
          </a:p>
          <a:p>
            <a:r>
              <a:rPr lang="en-US" sz="1200" b="0" i="0" u="none" strike="noStrike" kern="1200" baseline="0" dirty="0" smtClean="0">
                <a:solidFill>
                  <a:schemeClr val="tx1"/>
                </a:solidFill>
                <a:latin typeface="+mn-lt"/>
                <a:ea typeface="+mn-ea"/>
                <a:cs typeface="+mn-cs"/>
              </a:rPr>
              <a:t>study cannot be excluded.</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a:t>
            </a:fld>
            <a:endParaRPr lang="en-US"/>
          </a:p>
        </p:txBody>
      </p:sp>
    </p:spTree>
    <p:extLst>
      <p:ext uri="{BB962C8B-B14F-4D97-AF65-F5344CB8AC3E}">
        <p14:creationId xmlns:p14="http://schemas.microsoft.com/office/powerpoint/2010/main" val="682706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recruitement</a:t>
            </a:r>
            <a:r>
              <a:rPr lang="en-US" dirty="0" smtClean="0"/>
              <a:t> process is a particular point of weakness for clinical trials.. Many CTs fail to achieve their recruitment objectives , which in turn makes the CT a complete failure</a:t>
            </a:r>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9</a:t>
            </a:fld>
            <a:endParaRPr lang="en-US"/>
          </a:p>
        </p:txBody>
      </p:sp>
    </p:spTree>
    <p:extLst>
      <p:ext uri="{BB962C8B-B14F-4D97-AF65-F5344CB8AC3E}">
        <p14:creationId xmlns:p14="http://schemas.microsoft.com/office/powerpoint/2010/main" val="402465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Huge effort is currently under way to optimize the process</a:t>
            </a:r>
          </a:p>
          <a:p>
            <a:r>
              <a:rPr lang="en-US" sz="1200" b="0" i="0" u="none" strike="noStrike" kern="1200" baseline="0" dirty="0" smtClean="0">
                <a:solidFill>
                  <a:schemeClr val="tx1"/>
                </a:solidFill>
                <a:latin typeface="+mn-lt"/>
                <a:ea typeface="+mn-ea"/>
                <a:cs typeface="+mn-cs"/>
              </a:rPr>
              <a:t>most CTs are run at multiple </a:t>
            </a:r>
            <a:r>
              <a:rPr lang="en-US" sz="1200" b="0" i="0" u="none" strike="noStrike" kern="1200" baseline="0" dirty="0" err="1" smtClean="0">
                <a:solidFill>
                  <a:schemeClr val="tx1"/>
                </a:solidFill>
                <a:latin typeface="+mn-lt"/>
                <a:ea typeface="+mn-ea"/>
                <a:cs typeface="+mn-cs"/>
              </a:rPr>
              <a:t>centres</a:t>
            </a:r>
            <a:r>
              <a:rPr lang="en-US" sz="1200" b="0" i="0" u="none" strike="noStrike" kern="1200" baseline="0" dirty="0" smtClean="0">
                <a:solidFill>
                  <a:schemeClr val="tx1"/>
                </a:solidFill>
                <a:latin typeface="+mn-lt"/>
                <a:ea typeface="+mn-ea"/>
                <a:cs typeface="+mn-cs"/>
              </a:rPr>
              <a:t> and involve multidisciplinary actors. New strategies are necessary to efficiently recruit patients from a population, at a large</a:t>
            </a:r>
          </a:p>
          <a:p>
            <a:r>
              <a:rPr lang="en-US" sz="1200" b="0" i="0" u="none" strike="noStrike" kern="1200" baseline="0" dirty="0" smtClean="0">
                <a:solidFill>
                  <a:schemeClr val="tx1"/>
                </a:solidFill>
                <a:latin typeface="+mn-lt"/>
                <a:ea typeface="+mn-ea"/>
                <a:cs typeface="+mn-cs"/>
              </a:rPr>
              <a:t>scale, in a cost effective way. The development of IT in medicine, and EHR offer a good</a:t>
            </a:r>
          </a:p>
          <a:p>
            <a:r>
              <a:rPr lang="en-US" sz="1200" b="0" i="0" u="none" strike="noStrike" kern="1200" baseline="0" dirty="0" smtClean="0">
                <a:solidFill>
                  <a:schemeClr val="tx1"/>
                </a:solidFill>
                <a:latin typeface="+mn-lt"/>
                <a:ea typeface="+mn-ea"/>
                <a:cs typeface="+mn-cs"/>
              </a:rPr>
              <a:t>opportunity to support and improve the recruitment process.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10</a:t>
            </a:fld>
            <a:endParaRPr lang="en-US"/>
          </a:p>
        </p:txBody>
      </p:sp>
    </p:spTree>
    <p:extLst>
      <p:ext uri="{BB962C8B-B14F-4D97-AF65-F5344CB8AC3E}">
        <p14:creationId xmlns:p14="http://schemas.microsoft.com/office/powerpoint/2010/main" val="395654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ICD-9 codes have been widely used for patient recruitment</a:t>
            </a:r>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11</a:t>
            </a:fld>
            <a:endParaRPr lang="en-US"/>
          </a:p>
        </p:txBody>
      </p:sp>
    </p:spTree>
    <p:extLst>
      <p:ext uri="{BB962C8B-B14F-4D97-AF65-F5344CB8AC3E}">
        <p14:creationId xmlns:p14="http://schemas.microsoft.com/office/powerpoint/2010/main" val="408635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CE682-3BF7-4D5D-89CD-B603906EEBE5}"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CE682-3BF7-4D5D-89CD-B603906EEBE5}" type="datetimeFigureOut">
              <a:rPr lang="en-US" smtClean="0"/>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CE682-3BF7-4D5D-89CD-B603906EEBE5}" type="datetimeFigureOut">
              <a:rPr lang="en-US" smtClean="0"/>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t>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3" Type="http://schemas.openxmlformats.org/officeDocument/2006/relationships/notesSlide" Target="../notesSlides/notesSlide10.xml"/><Relationship Id="rId7" Type="http://schemas.openxmlformats.org/officeDocument/2006/relationships/image" Target="../media/image3.emf"/><Relationship Id="rId12" Type="http://schemas.openxmlformats.org/officeDocument/2006/relationships/oleObject" Target="../embeddings/oleObject43.bin"/><Relationship Id="rId17"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oleObject" Target="../embeddings/oleObject47.bin"/><Relationship Id="rId1" Type="http://schemas.openxmlformats.org/officeDocument/2006/relationships/vmlDrawing" Target="../drawings/vmlDrawing3.vml"/><Relationship Id="rId6" Type="http://schemas.openxmlformats.org/officeDocument/2006/relationships/oleObject" Target="../embeddings/oleObject38.bin"/><Relationship Id="rId11" Type="http://schemas.openxmlformats.org/officeDocument/2006/relationships/oleObject" Target="../embeddings/oleObject42.bin"/><Relationship Id="rId5" Type="http://schemas.openxmlformats.org/officeDocument/2006/relationships/image" Target="../media/image2.emf"/><Relationship Id="rId15" Type="http://schemas.openxmlformats.org/officeDocument/2006/relationships/oleObject" Target="../embeddings/oleObject46.bin"/><Relationship Id="rId10" Type="http://schemas.openxmlformats.org/officeDocument/2006/relationships/oleObject" Target="../embeddings/oleObject41.bin"/><Relationship Id="rId4" Type="http://schemas.openxmlformats.org/officeDocument/2006/relationships/oleObject" Target="../embeddings/oleObject37.bin"/><Relationship Id="rId9" Type="http://schemas.openxmlformats.org/officeDocument/2006/relationships/oleObject" Target="../embeddings/oleObject40.bin"/><Relationship Id="rId14"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25.xml"/><Relationship Id="rId7" Type="http://schemas.openxmlformats.org/officeDocument/2006/relationships/oleObject" Target="../embeddings/oleObject50.bin"/><Relationship Id="rId12"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emf"/><Relationship Id="rId11" Type="http://schemas.openxmlformats.org/officeDocument/2006/relationships/oleObject" Target="../embeddings/oleObject53.bin"/><Relationship Id="rId5" Type="http://schemas.openxmlformats.org/officeDocument/2006/relationships/oleObject" Target="../embeddings/oleObject49.bin"/><Relationship Id="rId10" Type="http://schemas.openxmlformats.org/officeDocument/2006/relationships/oleObject" Target="../embeddings/oleObject52.bin"/><Relationship Id="rId4" Type="http://schemas.openxmlformats.org/officeDocument/2006/relationships/image" Target="../media/image24.tmp"/><Relationship Id="rId9" Type="http://schemas.openxmlformats.org/officeDocument/2006/relationships/oleObject" Target="../embeddings/oleObject5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tmp"/><Relationship Id="rId7" Type="http://schemas.openxmlformats.org/officeDocument/2006/relationships/image" Target="../media/image31.tmp"/><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4.png"/><Relationship Id="rId3" Type="http://schemas.openxmlformats.org/officeDocument/2006/relationships/notesSlide" Target="../notesSlides/notesSlide3.xml"/><Relationship Id="rId21" Type="http://schemas.openxmlformats.org/officeDocument/2006/relationships/image" Target="../media/image7.wmf"/><Relationship Id="rId7" Type="http://schemas.openxmlformats.org/officeDocument/2006/relationships/image" Target="../media/image3.emf"/><Relationship Id="rId12" Type="http://schemas.openxmlformats.org/officeDocument/2006/relationships/oleObject" Target="../embeddings/oleObject7.bin"/><Relationship Id="rId17"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oleObject" Target="../embeddings/oleObject11.bin"/><Relationship Id="rId20" Type="http://schemas.openxmlformats.org/officeDocument/2006/relationships/image" Target="../media/image6.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2.emf"/><Relationship Id="rId15" Type="http://schemas.openxmlformats.org/officeDocument/2006/relationships/oleObject" Target="../embeddings/oleObject10.bin"/><Relationship Id="rId23" Type="http://schemas.openxmlformats.org/officeDocument/2006/relationships/image" Target="../media/image9.jpeg"/><Relationship Id="rId10" Type="http://schemas.openxmlformats.org/officeDocument/2006/relationships/oleObject" Target="../embeddings/oleObject5.bin"/><Relationship Id="rId19" Type="http://schemas.openxmlformats.org/officeDocument/2006/relationships/image" Target="../media/image5.png"/><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32.png"/><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55.bin"/><Relationship Id="rId11" Type="http://schemas.openxmlformats.org/officeDocument/2006/relationships/image" Target="../media/image39.png"/><Relationship Id="rId5" Type="http://schemas.openxmlformats.org/officeDocument/2006/relationships/image" Target="../media/image8.wmf"/><Relationship Id="rId10" Type="http://schemas.openxmlformats.org/officeDocument/2006/relationships/image" Target="../media/image38.jpeg"/><Relationship Id="rId4" Type="http://schemas.openxmlformats.org/officeDocument/2006/relationships/image" Target="../media/image7.wmf"/><Relationship Id="rId9" Type="http://schemas.openxmlformats.org/officeDocument/2006/relationships/image" Target="../media/image3.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18" Type="http://schemas.openxmlformats.org/officeDocument/2006/relationships/image" Target="../media/image4.png"/><Relationship Id="rId3" Type="http://schemas.openxmlformats.org/officeDocument/2006/relationships/notesSlide" Target="../notesSlides/notesSlide30.xml"/><Relationship Id="rId21" Type="http://schemas.openxmlformats.org/officeDocument/2006/relationships/image" Target="../media/image7.wmf"/><Relationship Id="rId7" Type="http://schemas.openxmlformats.org/officeDocument/2006/relationships/image" Target="../media/image3.emf"/><Relationship Id="rId12" Type="http://schemas.openxmlformats.org/officeDocument/2006/relationships/oleObject" Target="../embeddings/oleObject63.bin"/><Relationship Id="rId17" Type="http://schemas.openxmlformats.org/officeDocument/2006/relationships/oleObject" Target="../embeddings/oleObject68.bin"/><Relationship Id="rId2" Type="http://schemas.openxmlformats.org/officeDocument/2006/relationships/slideLayout" Target="../slideLayouts/slideLayout7.xml"/><Relationship Id="rId16" Type="http://schemas.openxmlformats.org/officeDocument/2006/relationships/oleObject" Target="../embeddings/oleObject67.bin"/><Relationship Id="rId20" Type="http://schemas.openxmlformats.org/officeDocument/2006/relationships/image" Target="../media/image6.png"/><Relationship Id="rId1" Type="http://schemas.openxmlformats.org/officeDocument/2006/relationships/vmlDrawing" Target="../drawings/vmlDrawing6.vml"/><Relationship Id="rId6" Type="http://schemas.openxmlformats.org/officeDocument/2006/relationships/oleObject" Target="../embeddings/oleObject58.bin"/><Relationship Id="rId11" Type="http://schemas.openxmlformats.org/officeDocument/2006/relationships/oleObject" Target="../embeddings/oleObject62.bin"/><Relationship Id="rId5" Type="http://schemas.openxmlformats.org/officeDocument/2006/relationships/image" Target="../media/image2.emf"/><Relationship Id="rId15" Type="http://schemas.openxmlformats.org/officeDocument/2006/relationships/oleObject" Target="../embeddings/oleObject66.bin"/><Relationship Id="rId10" Type="http://schemas.openxmlformats.org/officeDocument/2006/relationships/oleObject" Target="../embeddings/oleObject61.bin"/><Relationship Id="rId19" Type="http://schemas.openxmlformats.org/officeDocument/2006/relationships/image" Target="../media/image5.png"/><Relationship Id="rId4" Type="http://schemas.openxmlformats.org/officeDocument/2006/relationships/oleObject" Target="../embeddings/oleObject57.bin"/><Relationship Id="rId9" Type="http://schemas.openxmlformats.org/officeDocument/2006/relationships/oleObject" Target="../embeddings/oleObject60.bin"/><Relationship Id="rId14" Type="http://schemas.openxmlformats.org/officeDocument/2006/relationships/oleObject" Target="../embeddings/oleObject65.bin"/><Relationship Id="rId22" Type="http://schemas.openxmlformats.org/officeDocument/2006/relationships/image" Target="../media/image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20.bin"/><Relationship Id="rId18" Type="http://schemas.openxmlformats.org/officeDocument/2006/relationships/image" Target="../media/image4.png"/><Relationship Id="rId26" Type="http://schemas.openxmlformats.org/officeDocument/2006/relationships/oleObject" Target="../embeddings/oleObject26.bin"/><Relationship Id="rId3" Type="http://schemas.openxmlformats.org/officeDocument/2006/relationships/notesSlide" Target="../notesSlides/notesSlide4.xml"/><Relationship Id="rId21" Type="http://schemas.openxmlformats.org/officeDocument/2006/relationships/image" Target="../media/image7.wmf"/><Relationship Id="rId34" Type="http://schemas.openxmlformats.org/officeDocument/2006/relationships/oleObject" Target="../embeddings/oleObject34.bin"/><Relationship Id="rId7" Type="http://schemas.openxmlformats.org/officeDocument/2006/relationships/image" Target="../media/image3.emf"/><Relationship Id="rId12" Type="http://schemas.openxmlformats.org/officeDocument/2006/relationships/oleObject" Target="../embeddings/oleObject19.bin"/><Relationship Id="rId17" Type="http://schemas.openxmlformats.org/officeDocument/2006/relationships/oleObject" Target="../embeddings/oleObject24.bin"/><Relationship Id="rId25" Type="http://schemas.openxmlformats.org/officeDocument/2006/relationships/oleObject" Target="../embeddings/oleObject25.bin"/><Relationship Id="rId33"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oleObject" Target="../embeddings/oleObject23.bin"/><Relationship Id="rId20" Type="http://schemas.openxmlformats.org/officeDocument/2006/relationships/image" Target="../media/image6.png"/><Relationship Id="rId29" Type="http://schemas.openxmlformats.org/officeDocument/2006/relationships/oleObject" Target="../embeddings/oleObject29.bin"/><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oleObject" Target="../embeddings/oleObject18.bin"/><Relationship Id="rId24" Type="http://schemas.openxmlformats.org/officeDocument/2006/relationships/image" Target="../media/image10.tmp"/><Relationship Id="rId32" Type="http://schemas.openxmlformats.org/officeDocument/2006/relationships/oleObject" Target="../embeddings/oleObject32.bin"/><Relationship Id="rId5" Type="http://schemas.openxmlformats.org/officeDocument/2006/relationships/image" Target="../media/image2.emf"/><Relationship Id="rId15" Type="http://schemas.openxmlformats.org/officeDocument/2006/relationships/oleObject" Target="../embeddings/oleObject22.bin"/><Relationship Id="rId23" Type="http://schemas.openxmlformats.org/officeDocument/2006/relationships/image" Target="../media/image9.jpeg"/><Relationship Id="rId28" Type="http://schemas.openxmlformats.org/officeDocument/2006/relationships/oleObject" Target="../embeddings/oleObject28.bin"/><Relationship Id="rId36" Type="http://schemas.openxmlformats.org/officeDocument/2006/relationships/oleObject" Target="../embeddings/oleObject36.bin"/><Relationship Id="rId10" Type="http://schemas.openxmlformats.org/officeDocument/2006/relationships/oleObject" Target="../embeddings/oleObject17.bin"/><Relationship Id="rId19" Type="http://schemas.openxmlformats.org/officeDocument/2006/relationships/image" Target="../media/image5.png"/><Relationship Id="rId31" Type="http://schemas.openxmlformats.org/officeDocument/2006/relationships/oleObject" Target="../embeddings/oleObject31.bin"/><Relationship Id="rId4" Type="http://schemas.openxmlformats.org/officeDocument/2006/relationships/oleObject" Target="../embeddings/oleObject13.bin"/><Relationship Id="rId9" Type="http://schemas.openxmlformats.org/officeDocument/2006/relationships/oleObject" Target="../embeddings/oleObject16.bin"/><Relationship Id="rId14" Type="http://schemas.openxmlformats.org/officeDocument/2006/relationships/oleObject" Target="../embeddings/oleObject21.bin"/><Relationship Id="rId22" Type="http://schemas.openxmlformats.org/officeDocument/2006/relationships/image" Target="../media/image8.wmf"/><Relationship Id="rId27" Type="http://schemas.openxmlformats.org/officeDocument/2006/relationships/oleObject" Target="../embeddings/oleObject27.bin"/><Relationship Id="rId30" Type="http://schemas.openxmlformats.org/officeDocument/2006/relationships/oleObject" Target="../embeddings/oleObject30.bin"/><Relationship Id="rId35" Type="http://schemas.openxmlformats.org/officeDocument/2006/relationships/oleObject" Target="../embeddings/oleObject35.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oleObject" Target="../embeddings/oleObject74.bin"/><Relationship Id="rId18" Type="http://schemas.openxmlformats.org/officeDocument/2006/relationships/oleObject" Target="../embeddings/oleObject79.bin"/><Relationship Id="rId26" Type="http://schemas.openxmlformats.org/officeDocument/2006/relationships/oleObject" Target="../embeddings/oleObject87.bin"/><Relationship Id="rId3" Type="http://schemas.openxmlformats.org/officeDocument/2006/relationships/image" Target="../media/image40.png"/><Relationship Id="rId21" Type="http://schemas.openxmlformats.org/officeDocument/2006/relationships/oleObject" Target="../embeddings/oleObject82.bin"/><Relationship Id="rId7" Type="http://schemas.openxmlformats.org/officeDocument/2006/relationships/image" Target="../media/image3.emf"/><Relationship Id="rId12" Type="http://schemas.openxmlformats.org/officeDocument/2006/relationships/oleObject" Target="../embeddings/oleObject73.bin"/><Relationship Id="rId17" Type="http://schemas.openxmlformats.org/officeDocument/2006/relationships/oleObject" Target="../embeddings/oleObject78.bin"/><Relationship Id="rId25"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oleObject" Target="../embeddings/oleObject77.bin"/><Relationship Id="rId20" Type="http://schemas.openxmlformats.org/officeDocument/2006/relationships/oleObject" Target="../embeddings/oleObject81.bin"/><Relationship Id="rId29" Type="http://schemas.openxmlformats.org/officeDocument/2006/relationships/oleObject" Target="../embeddings/oleObject90.bin"/><Relationship Id="rId1" Type="http://schemas.openxmlformats.org/officeDocument/2006/relationships/vmlDrawing" Target="../drawings/vmlDrawing7.vml"/><Relationship Id="rId6" Type="http://schemas.openxmlformats.org/officeDocument/2006/relationships/oleObject" Target="../embeddings/oleObject69.bin"/><Relationship Id="rId11" Type="http://schemas.openxmlformats.org/officeDocument/2006/relationships/oleObject" Target="../embeddings/oleObject72.bin"/><Relationship Id="rId24" Type="http://schemas.openxmlformats.org/officeDocument/2006/relationships/oleObject" Target="../embeddings/oleObject85.bin"/><Relationship Id="rId32" Type="http://schemas.openxmlformats.org/officeDocument/2006/relationships/image" Target="../media/image39.png"/><Relationship Id="rId5" Type="http://schemas.openxmlformats.org/officeDocument/2006/relationships/image" Target="../media/image6.png"/><Relationship Id="rId15" Type="http://schemas.openxmlformats.org/officeDocument/2006/relationships/oleObject" Target="../embeddings/oleObject76.bin"/><Relationship Id="rId23" Type="http://schemas.openxmlformats.org/officeDocument/2006/relationships/oleObject" Target="../embeddings/oleObject84.bin"/><Relationship Id="rId28" Type="http://schemas.openxmlformats.org/officeDocument/2006/relationships/oleObject" Target="../embeddings/oleObject89.bin"/><Relationship Id="rId10" Type="http://schemas.openxmlformats.org/officeDocument/2006/relationships/oleObject" Target="../embeddings/oleObject71.bin"/><Relationship Id="rId19" Type="http://schemas.openxmlformats.org/officeDocument/2006/relationships/oleObject" Target="../embeddings/oleObject80.bin"/><Relationship Id="rId31" Type="http://schemas.openxmlformats.org/officeDocument/2006/relationships/oleObject" Target="../embeddings/oleObject92.bin"/><Relationship Id="rId4" Type="http://schemas.openxmlformats.org/officeDocument/2006/relationships/image" Target="../media/image5.png"/><Relationship Id="rId9" Type="http://schemas.openxmlformats.org/officeDocument/2006/relationships/image" Target="../media/image2.emf"/><Relationship Id="rId14" Type="http://schemas.openxmlformats.org/officeDocument/2006/relationships/oleObject" Target="../embeddings/oleObject75.bin"/><Relationship Id="rId22" Type="http://schemas.openxmlformats.org/officeDocument/2006/relationships/oleObject" Target="../embeddings/oleObject83.bin"/><Relationship Id="rId27" Type="http://schemas.openxmlformats.org/officeDocument/2006/relationships/oleObject" Target="../embeddings/oleObject88.bin"/><Relationship Id="rId30" Type="http://schemas.openxmlformats.org/officeDocument/2006/relationships/oleObject" Target="../embeddings/oleObject91.bin"/></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789040"/>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sz="4000" dirty="0"/>
          </a:p>
        </p:txBody>
      </p:sp>
      <p:sp>
        <p:nvSpPr>
          <p:cNvPr id="4" name="Subtitle 2"/>
          <p:cNvSpPr txBox="1">
            <a:spLocks/>
          </p:cNvSpPr>
          <p:nvPr/>
        </p:nvSpPr>
        <p:spPr>
          <a:xfrm>
            <a:off x="1953491" y="5410200"/>
            <a:ext cx="7114309" cy="1295400"/>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800" dirty="0">
                <a:solidFill>
                  <a:srgbClr val="5F5F5F"/>
                </a:solidFill>
                <a:latin typeface="Bookman Old Style" pitchFamily="18" charset="0"/>
              </a:rPr>
              <a:t>Department of Computer </a:t>
            </a:r>
            <a:r>
              <a:rPr lang="en-US" sz="2800" dirty="0" smtClean="0">
                <a:solidFill>
                  <a:srgbClr val="5F5F5F"/>
                </a:solidFill>
                <a:latin typeface="Bookman Old Style" pitchFamily="18" charset="0"/>
              </a:rPr>
              <a:t>Science </a:t>
            </a:r>
          </a:p>
          <a:p>
            <a:pPr algn="r">
              <a:spcBef>
                <a:spcPts val="600"/>
              </a:spcBef>
              <a:buClr>
                <a:schemeClr val="accent1"/>
              </a:buClr>
              <a:buSzPct val="80000"/>
              <a:buFont typeface="Wingdings 2" pitchFamily="18" charset="2"/>
              <a:buNone/>
            </a:pPr>
            <a:r>
              <a:rPr lang="en-US" sz="2800" dirty="0" smtClean="0">
                <a:solidFill>
                  <a:srgbClr val="5F5F5F"/>
                </a:solidFill>
                <a:latin typeface="Bookman Old Style" pitchFamily="18" charset="0"/>
              </a:rPr>
              <a:t>University of Texas at Austin</a:t>
            </a:r>
            <a:endParaRPr lang="en-US" sz="2800" dirty="0">
              <a:solidFill>
                <a:srgbClr val="5F5F5F"/>
              </a:solidFill>
              <a:latin typeface="Bookman Old Style" pitchFamily="18" charset="0"/>
            </a:endParaRPr>
          </a:p>
        </p:txBody>
      </p:sp>
      <p:sp>
        <p:nvSpPr>
          <p:cNvPr id="4105" name="Text Box 9"/>
          <p:cNvSpPr txBox="1">
            <a:spLocks noChangeArrowheads="1"/>
          </p:cNvSpPr>
          <p:nvPr/>
        </p:nvSpPr>
        <p:spPr bwMode="auto">
          <a:xfrm>
            <a:off x="179512" y="296652"/>
            <a:ext cx="880789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4200" dirty="0" smtClean="0">
                <a:solidFill>
                  <a:schemeClr val="bg1"/>
                </a:solidFill>
                <a:latin typeface="Trebuchet MS" pitchFamily="34" charset="0"/>
              </a:rPr>
              <a:t>Cohort Discovery for Randomized Clinical Trials</a:t>
            </a:r>
            <a:endParaRPr lang="en-US" sz="4200" dirty="0">
              <a:solidFill>
                <a:schemeClr val="bg1"/>
              </a:solidFill>
              <a:latin typeface="Trebuchet MS" pitchFamily="34" charset="0"/>
            </a:endParaRPr>
          </a:p>
        </p:txBody>
      </p:sp>
      <p:pic>
        <p:nvPicPr>
          <p:cNvPr id="1026" name="Picture 2" descr="G:\Research\Presentation_Network\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0"/>
            <a:ext cx="1295400" cy="12575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7584" y="2314037"/>
            <a:ext cx="7704856" cy="430887"/>
          </a:xfrm>
          <a:prstGeom prst="rect">
            <a:avLst/>
          </a:prstGeom>
          <a:noFill/>
        </p:spPr>
        <p:txBody>
          <a:bodyPr wrap="square" rtlCol="0">
            <a:spAutoFit/>
          </a:bodyPr>
          <a:lstStyle/>
          <a:p>
            <a:pPr algn="ctr"/>
            <a:r>
              <a:rPr lang="en-US" sz="2200" dirty="0" smtClean="0">
                <a:latin typeface="Georgia" pitchFamily="18" charset="0"/>
              </a:rPr>
              <a:t>Md. </a:t>
            </a:r>
            <a:r>
              <a:rPr lang="en-US" sz="2200" dirty="0" err="1" smtClean="0">
                <a:latin typeface="Georgia" pitchFamily="18" charset="0"/>
              </a:rPr>
              <a:t>Shamsuzzoha</a:t>
            </a:r>
            <a:r>
              <a:rPr lang="en-US" sz="2200" dirty="0" smtClean="0">
                <a:latin typeface="Georgia" pitchFamily="18" charset="0"/>
              </a:rPr>
              <a:t> </a:t>
            </a:r>
            <a:r>
              <a:rPr lang="en-US" sz="2200" dirty="0" err="1" smtClean="0">
                <a:latin typeface="Georgia" pitchFamily="18" charset="0"/>
              </a:rPr>
              <a:t>Bayzid</a:t>
            </a:r>
            <a:endParaRPr lang="en-US" sz="2200" dirty="0">
              <a:latin typeface="Georgia" pitchFamily="18" charset="0"/>
            </a:endParaRPr>
          </a:p>
        </p:txBody>
      </p:sp>
    </p:spTree>
    <p:extLst>
      <p:ext uri="{BB962C8B-B14F-4D97-AF65-F5344CB8AC3E}">
        <p14:creationId xmlns:p14="http://schemas.microsoft.com/office/powerpoint/2010/main" val="1386285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61627" y="2600908"/>
            <a:ext cx="7770813" cy="609600"/>
          </a:xfrm>
          <a:prstGeom prst="rect">
            <a:avLst/>
          </a:prstGeom>
          <a:effectLst>
            <a:outerShdw blurRad="50800" dist="38100" dir="2700000" algn="tl" rotWithShape="0">
              <a:prstClr val="black">
                <a:alpha val="40000"/>
              </a:prstClr>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Automated Cohort </a:t>
            </a:r>
            <a:r>
              <a:rPr lang="en-US" altLang="ja-JP" sz="3600" b="1" dirty="0">
                <a:solidFill>
                  <a:srgbClr val="A50021"/>
                </a:solidFill>
                <a:latin typeface="Verdana" pitchFamily="34" charset="0"/>
                <a:ea typeface="ＭＳ Ｐゴシック" pitchFamily="34" charset="-128"/>
              </a:rPr>
              <a:t>D</a:t>
            </a:r>
            <a:r>
              <a:rPr lang="en-US" altLang="ja-JP" sz="3600" b="1" dirty="0" smtClean="0">
                <a:solidFill>
                  <a:srgbClr val="A50021"/>
                </a:solidFill>
                <a:latin typeface="Verdana" pitchFamily="34" charset="0"/>
                <a:ea typeface="ＭＳ Ｐゴシック" pitchFamily="34" charset="-128"/>
              </a:rPr>
              <a:t>iscovery</a:t>
            </a:r>
            <a:endParaRPr lang="en-US" altLang="ja-JP" sz="3600" b="1" dirty="0">
              <a:solidFill>
                <a:srgbClr val="A50021"/>
              </a:solidFill>
              <a:latin typeface="Verdana" pitchFamily="34" charset="0"/>
              <a:ea typeface="ＭＳ Ｐゴシック" pitchFamily="34" charset="-128"/>
            </a:endParaRPr>
          </a:p>
        </p:txBody>
      </p:sp>
    </p:spTree>
    <p:extLst>
      <p:ext uri="{BB962C8B-B14F-4D97-AF65-F5344CB8AC3E}">
        <p14:creationId xmlns:p14="http://schemas.microsoft.com/office/powerpoint/2010/main" val="377570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179512"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Data sources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Rectangle 3"/>
          <p:cNvSpPr txBox="1">
            <a:spLocks noChangeArrowheads="1"/>
          </p:cNvSpPr>
          <p:nvPr/>
        </p:nvSpPr>
        <p:spPr>
          <a:xfrm>
            <a:off x="611560" y="944724"/>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Book Antiqua" pitchFamily="18" charset="0"/>
              </a:rPr>
              <a:t>Electronic Health records (EHR)</a:t>
            </a:r>
            <a:endParaRPr lang="en-US" sz="2600" dirty="0" smtClean="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9" name="Rectangle 4"/>
          <p:cNvSpPr>
            <a:spLocks noChangeArrowheads="1"/>
          </p:cNvSpPr>
          <p:nvPr/>
        </p:nvSpPr>
        <p:spPr bwMode="auto">
          <a:xfrm>
            <a:off x="752303" y="2064328"/>
            <a:ext cx="3819697"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800" dirty="0" smtClean="0">
                <a:latin typeface="Garamond" pitchFamily="18" charset="0"/>
              </a:rPr>
              <a:t> </a:t>
            </a:r>
            <a:r>
              <a:rPr lang="en-US" sz="2800" b="1" dirty="0" smtClean="0">
                <a:solidFill>
                  <a:srgbClr val="FF0000"/>
                </a:solidFill>
                <a:ea typeface="DejaVu Sans" pitchFamily="34" charset="0"/>
                <a:cs typeface="DejaVu Sans" pitchFamily="34" charset="0"/>
              </a:rPr>
              <a:t>Structured</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Demographics</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Laboratory results</a:t>
            </a:r>
          </a:p>
          <a:p>
            <a:pPr lvl="1">
              <a:spcBef>
                <a:spcPts val="600"/>
              </a:spcBef>
              <a:buClr>
                <a:schemeClr val="accent1"/>
              </a:buClr>
              <a:buSzPct val="90000"/>
              <a:buFont typeface="Wingdings 3" pitchFamily="18" charset="2"/>
              <a:buChar char="}"/>
            </a:pPr>
            <a:r>
              <a:rPr lang="en-US" sz="2400" dirty="0" smtClean="0">
                <a:latin typeface="Garamond" pitchFamily="18" charset="0"/>
              </a:rPr>
              <a:t> Medications</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Diagnoses </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ICD-9</a:t>
            </a: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10" name="Rectangle 4"/>
          <p:cNvSpPr>
            <a:spLocks noChangeArrowheads="1"/>
          </p:cNvSpPr>
          <p:nvPr/>
        </p:nvSpPr>
        <p:spPr bwMode="auto">
          <a:xfrm>
            <a:off x="4824028" y="2100332"/>
            <a:ext cx="3819697"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800" dirty="0" smtClean="0">
                <a:latin typeface="Garamond" pitchFamily="18" charset="0"/>
              </a:rPr>
              <a:t> </a:t>
            </a:r>
            <a:r>
              <a:rPr lang="en-US" sz="2800" b="1" dirty="0" smtClean="0">
                <a:solidFill>
                  <a:srgbClr val="FF0000"/>
                </a:solidFill>
                <a:ea typeface="DejaVu Sans" pitchFamily="34" charset="0"/>
                <a:cs typeface="DejaVu Sans" pitchFamily="34" charset="0"/>
              </a:rPr>
              <a:t>Unstructured</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Physician’s notes</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Radiology report</a:t>
            </a:r>
          </a:p>
          <a:p>
            <a:pPr lvl="1">
              <a:spcBef>
                <a:spcPts val="600"/>
              </a:spcBef>
              <a:buClr>
                <a:schemeClr val="accent1"/>
              </a:buClr>
              <a:buSzPct val="90000"/>
              <a:buFont typeface="Wingdings 3" pitchFamily="18" charset="2"/>
              <a:buChar char="}"/>
            </a:pPr>
            <a:r>
              <a:rPr lang="en-US" sz="2400" dirty="0" smtClean="0">
                <a:latin typeface="Garamond" pitchFamily="18" charset="0"/>
              </a:rPr>
              <a:t> Discharge summary</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Insurance claim</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HL7 message</a:t>
            </a: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2519154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143508"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Evaluation criteria</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467544" y="1052736"/>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400" dirty="0" smtClean="0">
                <a:solidFill>
                  <a:srgbClr val="FF0000"/>
                </a:solidFill>
                <a:latin typeface="Book Antiqua" pitchFamily="18" charset="0"/>
              </a:rPr>
              <a:t>Manually</a:t>
            </a:r>
            <a:r>
              <a:rPr lang="en-US" sz="2400" dirty="0" smtClean="0">
                <a:latin typeface="Book Antiqua" pitchFamily="18" charset="0"/>
              </a:rPr>
              <a:t> </a:t>
            </a:r>
            <a:r>
              <a:rPr lang="en-US" sz="2400" dirty="0" smtClean="0">
                <a:solidFill>
                  <a:srgbClr val="000099"/>
                </a:solidFill>
                <a:latin typeface="Book Antiqua" pitchFamily="18" charset="0"/>
              </a:rPr>
              <a:t>reviewed</a:t>
            </a:r>
            <a:r>
              <a:rPr lang="en-US" sz="2400" dirty="0" smtClean="0">
                <a:latin typeface="Book Antiqua" pitchFamily="18" charset="0"/>
              </a:rPr>
              <a:t> data as the </a:t>
            </a:r>
            <a:r>
              <a:rPr lang="en-US" sz="2400" dirty="0" smtClean="0">
                <a:solidFill>
                  <a:srgbClr val="000099"/>
                </a:solidFill>
                <a:latin typeface="Book Antiqua" pitchFamily="18" charset="0"/>
              </a:rPr>
              <a:t>ground truth</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9" name="Rounded Rectangle 8"/>
          <p:cNvSpPr/>
          <p:nvPr/>
        </p:nvSpPr>
        <p:spPr>
          <a:xfrm>
            <a:off x="6228184" y="2276872"/>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2167" y="3861048"/>
            <a:ext cx="2622241"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solidFill>
                  <a:srgbClr val="FF0000"/>
                </a:solidFill>
                <a:latin typeface="Book Antiqua" pitchFamily="18" charset="0"/>
              </a:rPr>
              <a:t>Expert</a:t>
            </a:r>
            <a:r>
              <a:rPr lang="en-US" sz="2000" b="1" i="1" dirty="0" smtClean="0">
                <a:latin typeface="Book Antiqua" pitchFamily="18" charset="0"/>
              </a:rPr>
              <a:t> annotated</a:t>
            </a:r>
            <a:endParaRPr lang="en-US" sz="2000" b="1" baseline="-25000" dirty="0">
              <a:latin typeface="Georgia" pitchFamily="18" charset="0"/>
            </a:endParaRPr>
          </a:p>
        </p:txBody>
      </p:sp>
      <p:graphicFrame>
        <p:nvGraphicFramePr>
          <p:cNvPr id="2" name="Object 1"/>
          <p:cNvGraphicFramePr>
            <a:graphicFrameLocks/>
          </p:cNvGraphicFramePr>
          <p:nvPr>
            <p:extLst>
              <p:ext uri="{D42A27DB-BD31-4B8C-83A1-F6EECF244321}">
                <p14:modId xmlns:p14="http://schemas.microsoft.com/office/powerpoint/2010/main" val="1934927644"/>
              </p:ext>
            </p:extLst>
          </p:nvPr>
        </p:nvGraphicFramePr>
        <p:xfrm>
          <a:off x="6408043" y="2420702"/>
          <a:ext cx="323850" cy="527050"/>
        </p:xfrm>
        <a:graphic>
          <a:graphicData uri="http://schemas.openxmlformats.org/presentationml/2006/ole">
            <mc:AlternateContent xmlns:mc="http://schemas.openxmlformats.org/markup-compatibility/2006">
              <mc:Choice xmlns:v="urn:schemas-microsoft-com:vml" Requires="v">
                <p:oleObj spid="_x0000_s22966" name="Lotus SmartPics Image" r:id="rId4" imgW="2179395" imgH="4564469" progId="LotusSmartPicsImage">
                  <p:embed/>
                </p:oleObj>
              </mc:Choice>
              <mc:Fallback>
                <p:oleObj name="Lotus SmartPics Image" r:id="rId4" imgW="2179395" imgH="4564469" progId="LotusSmartPicsImage">
                  <p:embed/>
                  <p:pic>
                    <p:nvPicPr>
                      <p:cNvPr id="0" name="Object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043" y="2420702"/>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p:cNvGraphicFramePr>
          <p:nvPr>
            <p:extLst>
              <p:ext uri="{D42A27DB-BD31-4B8C-83A1-F6EECF244321}">
                <p14:modId xmlns:p14="http://schemas.microsoft.com/office/powerpoint/2010/main" val="2682586936"/>
              </p:ext>
            </p:extLst>
          </p:nvPr>
        </p:nvGraphicFramePr>
        <p:xfrm>
          <a:off x="6731893" y="2412765"/>
          <a:ext cx="323850" cy="527050"/>
        </p:xfrm>
        <a:graphic>
          <a:graphicData uri="http://schemas.openxmlformats.org/presentationml/2006/ole">
            <mc:AlternateContent xmlns:mc="http://schemas.openxmlformats.org/markup-compatibility/2006">
              <mc:Choice xmlns:v="urn:schemas-microsoft-com:vml" Requires="v">
                <p:oleObj spid="_x0000_s22967" name="Lotus SmartPics Image" r:id="rId6" imgW="2179395" imgH="4564469" progId="LotusSmartPicsImage">
                  <p:embed/>
                </p:oleObj>
              </mc:Choice>
              <mc:Fallback>
                <p:oleObj name="Lotus SmartPics Image" r:id="rId6" imgW="2179395" imgH="4564469" progId="LotusSmartPicsImage">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1893" y="2412765"/>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p:cNvGraphicFramePr>
          <p:nvPr>
            <p:extLst>
              <p:ext uri="{D42A27DB-BD31-4B8C-83A1-F6EECF244321}">
                <p14:modId xmlns:p14="http://schemas.microsoft.com/office/powerpoint/2010/main" val="894329969"/>
              </p:ext>
            </p:extLst>
          </p:nvPr>
        </p:nvGraphicFramePr>
        <p:xfrm>
          <a:off x="7092256" y="2412765"/>
          <a:ext cx="323850" cy="527050"/>
        </p:xfrm>
        <a:graphic>
          <a:graphicData uri="http://schemas.openxmlformats.org/presentationml/2006/ole">
            <mc:AlternateContent xmlns:mc="http://schemas.openxmlformats.org/markup-compatibility/2006">
              <mc:Choice xmlns:v="urn:schemas-microsoft-com:vml" Requires="v">
                <p:oleObj spid="_x0000_s22968" name="Lotus SmartPics Image" r:id="rId8" imgW="2179395" imgH="4564469" progId="LotusSmartPicsImage">
                  <p:embed/>
                </p:oleObj>
              </mc:Choice>
              <mc:Fallback>
                <p:oleObj name="Lotus SmartPics Image" r:id="rId8" imgW="2179395" imgH="4564469" progId="LotusSmartPicsImage">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56" y="2412765"/>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p:cNvGraphicFramePr>
          <p:nvPr>
            <p:extLst>
              <p:ext uri="{D42A27DB-BD31-4B8C-83A1-F6EECF244321}">
                <p14:modId xmlns:p14="http://schemas.microsoft.com/office/powerpoint/2010/main" val="2432231167"/>
              </p:ext>
            </p:extLst>
          </p:nvPr>
        </p:nvGraphicFramePr>
        <p:xfrm>
          <a:off x="7057331" y="3146190"/>
          <a:ext cx="323850" cy="527050"/>
        </p:xfrm>
        <a:graphic>
          <a:graphicData uri="http://schemas.openxmlformats.org/presentationml/2006/ole">
            <mc:AlternateContent xmlns:mc="http://schemas.openxmlformats.org/markup-compatibility/2006">
              <mc:Choice xmlns:v="urn:schemas-microsoft-com:vml" Requires="v">
                <p:oleObj spid="_x0000_s22969" name="Lotus SmartPics Image" r:id="rId9" imgW="2179395" imgH="4564469" progId="LotusSmartPicsImage">
                  <p:embed/>
                </p:oleObj>
              </mc:Choice>
              <mc:Fallback>
                <p:oleObj name="Lotus SmartPics Image" r:id="rId9" imgW="2179395" imgH="4564469" progId="LotusSmartPicsImage">
                  <p:embed/>
                  <p:pic>
                    <p:nvPicPr>
                      <p:cNvPr id="0" name="Object 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7331" y="314619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p:cNvGraphicFramePr>
          <p:nvPr>
            <p:extLst>
              <p:ext uri="{D42A27DB-BD31-4B8C-83A1-F6EECF244321}">
                <p14:modId xmlns:p14="http://schemas.microsoft.com/office/powerpoint/2010/main" val="2655011514"/>
              </p:ext>
            </p:extLst>
          </p:nvPr>
        </p:nvGraphicFramePr>
        <p:xfrm>
          <a:off x="6731893" y="3146190"/>
          <a:ext cx="323850" cy="527050"/>
        </p:xfrm>
        <a:graphic>
          <a:graphicData uri="http://schemas.openxmlformats.org/presentationml/2006/ole">
            <mc:AlternateContent xmlns:mc="http://schemas.openxmlformats.org/markup-compatibility/2006">
              <mc:Choice xmlns:v="urn:schemas-microsoft-com:vml" Requires="v">
                <p:oleObj spid="_x0000_s22970" name="Lotus SmartPics Image" r:id="rId10" imgW="2179395" imgH="4564469" progId="LotusSmartPicsImage">
                  <p:embed/>
                </p:oleObj>
              </mc:Choice>
              <mc:Fallback>
                <p:oleObj name="Lotus SmartPics Image" r:id="rId10" imgW="2179395" imgH="4564469" progId="LotusSmartPicsImage">
                  <p:embed/>
                  <p:pic>
                    <p:nvPicPr>
                      <p:cNvPr id="0" name="Object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893" y="314619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p:cNvGraphicFramePr>
          <p:nvPr>
            <p:extLst>
              <p:ext uri="{D42A27DB-BD31-4B8C-83A1-F6EECF244321}">
                <p14:modId xmlns:p14="http://schemas.microsoft.com/office/powerpoint/2010/main" val="3343379479"/>
              </p:ext>
            </p:extLst>
          </p:nvPr>
        </p:nvGraphicFramePr>
        <p:xfrm>
          <a:off x="6408043" y="3154127"/>
          <a:ext cx="323850" cy="527050"/>
        </p:xfrm>
        <a:graphic>
          <a:graphicData uri="http://schemas.openxmlformats.org/presentationml/2006/ole">
            <mc:AlternateContent xmlns:mc="http://schemas.openxmlformats.org/markup-compatibility/2006">
              <mc:Choice xmlns:v="urn:schemas-microsoft-com:vml" Requires="v">
                <p:oleObj spid="_x0000_s22971" name="Lotus SmartPics Image" r:id="rId11" imgW="2179395" imgH="4564469" progId="LotusSmartPicsImage">
                  <p:embed/>
                </p:oleObj>
              </mc:Choice>
              <mc:Fallback>
                <p:oleObj name="Lotus SmartPics Image" r:id="rId11" imgW="2179395" imgH="4564469" progId="LotusSmartPicsImage">
                  <p:embed/>
                  <p:pic>
                    <p:nvPicPr>
                      <p:cNvPr id="0" name="Object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043" y="315412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ounded Rectangle 14"/>
          <p:cNvSpPr/>
          <p:nvPr/>
        </p:nvSpPr>
        <p:spPr>
          <a:xfrm>
            <a:off x="1691680" y="2308810"/>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15616" y="3892986"/>
            <a:ext cx="2412268"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solidFill>
                  <a:srgbClr val="FF0000"/>
                </a:solidFill>
                <a:latin typeface="Book Antiqua" pitchFamily="18" charset="0"/>
              </a:rPr>
              <a:t>Method</a:t>
            </a:r>
            <a:r>
              <a:rPr lang="en-US" sz="2000" b="1" i="1" dirty="0" smtClean="0">
                <a:latin typeface="Book Antiqua" pitchFamily="18" charset="0"/>
              </a:rPr>
              <a:t> annotated</a:t>
            </a:r>
            <a:endParaRPr lang="en-US" sz="2000" b="1" baseline="-25000" dirty="0">
              <a:latin typeface="Georgia" pitchFamily="18" charset="0"/>
            </a:endParaRPr>
          </a:p>
        </p:txBody>
      </p:sp>
      <p:graphicFrame>
        <p:nvGraphicFramePr>
          <p:cNvPr id="17" name="Object 16"/>
          <p:cNvGraphicFramePr>
            <a:graphicFrameLocks/>
          </p:cNvGraphicFramePr>
          <p:nvPr>
            <p:extLst>
              <p:ext uri="{D42A27DB-BD31-4B8C-83A1-F6EECF244321}">
                <p14:modId xmlns:p14="http://schemas.microsoft.com/office/powerpoint/2010/main" val="1860451920"/>
              </p:ext>
            </p:extLst>
          </p:nvPr>
        </p:nvGraphicFramePr>
        <p:xfrm>
          <a:off x="1871539" y="2452640"/>
          <a:ext cx="323850" cy="527050"/>
        </p:xfrm>
        <a:graphic>
          <a:graphicData uri="http://schemas.openxmlformats.org/presentationml/2006/ole">
            <mc:AlternateContent xmlns:mc="http://schemas.openxmlformats.org/markup-compatibility/2006">
              <mc:Choice xmlns:v="urn:schemas-microsoft-com:vml" Requires="v">
                <p:oleObj spid="_x0000_s22972" name="Lotus SmartPics Image" r:id="rId12" imgW="2179395" imgH="4564469" progId="LotusSmartPicsImage">
                  <p:embed/>
                </p:oleObj>
              </mc:Choice>
              <mc:Fallback>
                <p:oleObj name="Lotus SmartPics Image" r:id="rId12"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539" y="245264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7"/>
          <p:cNvGraphicFramePr>
            <a:graphicFrameLocks/>
          </p:cNvGraphicFramePr>
          <p:nvPr>
            <p:extLst>
              <p:ext uri="{D42A27DB-BD31-4B8C-83A1-F6EECF244321}">
                <p14:modId xmlns:p14="http://schemas.microsoft.com/office/powerpoint/2010/main" val="141517377"/>
              </p:ext>
            </p:extLst>
          </p:nvPr>
        </p:nvGraphicFramePr>
        <p:xfrm>
          <a:off x="2195389" y="2444703"/>
          <a:ext cx="323850" cy="527050"/>
        </p:xfrm>
        <a:graphic>
          <a:graphicData uri="http://schemas.openxmlformats.org/presentationml/2006/ole">
            <mc:AlternateContent xmlns:mc="http://schemas.openxmlformats.org/markup-compatibility/2006">
              <mc:Choice xmlns:v="urn:schemas-microsoft-com:vml" Requires="v">
                <p:oleObj spid="_x0000_s22973" name="Lotus SmartPics Image" r:id="rId13" imgW="2179395" imgH="4564469" progId="LotusSmartPicsImage">
                  <p:embed/>
                </p:oleObj>
              </mc:Choice>
              <mc:Fallback>
                <p:oleObj name="Lotus SmartPics Image" r:id="rId13"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389" y="2444703"/>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p:cNvGraphicFramePr>
          <p:nvPr>
            <p:extLst>
              <p:ext uri="{D42A27DB-BD31-4B8C-83A1-F6EECF244321}">
                <p14:modId xmlns:p14="http://schemas.microsoft.com/office/powerpoint/2010/main" val="949936997"/>
              </p:ext>
            </p:extLst>
          </p:nvPr>
        </p:nvGraphicFramePr>
        <p:xfrm>
          <a:off x="2555752" y="2444703"/>
          <a:ext cx="323850" cy="527050"/>
        </p:xfrm>
        <a:graphic>
          <a:graphicData uri="http://schemas.openxmlformats.org/presentationml/2006/ole">
            <mc:AlternateContent xmlns:mc="http://schemas.openxmlformats.org/markup-compatibility/2006">
              <mc:Choice xmlns:v="urn:schemas-microsoft-com:vml" Requires="v">
                <p:oleObj spid="_x0000_s22974" name="Lotus SmartPics Image" r:id="rId14" imgW="2179395" imgH="4564469" progId="LotusSmartPicsImage">
                  <p:embed/>
                </p:oleObj>
              </mc:Choice>
              <mc:Fallback>
                <p:oleObj name="Lotus SmartPics Image" r:id="rId1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52" y="2444703"/>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9"/>
          <p:cNvGraphicFramePr>
            <a:graphicFrameLocks/>
          </p:cNvGraphicFramePr>
          <p:nvPr>
            <p:extLst>
              <p:ext uri="{D42A27DB-BD31-4B8C-83A1-F6EECF244321}">
                <p14:modId xmlns:p14="http://schemas.microsoft.com/office/powerpoint/2010/main" val="992544676"/>
              </p:ext>
            </p:extLst>
          </p:nvPr>
        </p:nvGraphicFramePr>
        <p:xfrm>
          <a:off x="2520827" y="3178128"/>
          <a:ext cx="323850" cy="527050"/>
        </p:xfrm>
        <a:graphic>
          <a:graphicData uri="http://schemas.openxmlformats.org/presentationml/2006/ole">
            <mc:AlternateContent xmlns:mc="http://schemas.openxmlformats.org/markup-compatibility/2006">
              <mc:Choice xmlns:v="urn:schemas-microsoft-com:vml" Requires="v">
                <p:oleObj spid="_x0000_s22975" name="Lotus SmartPics Image" r:id="rId15" imgW="2179395" imgH="4564469" progId="LotusSmartPicsImage">
                  <p:embed/>
                </p:oleObj>
              </mc:Choice>
              <mc:Fallback>
                <p:oleObj name="Lotus SmartPics Image" r:id="rId15"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0827" y="3178128"/>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p:cNvGraphicFramePr>
          <p:nvPr>
            <p:extLst>
              <p:ext uri="{D42A27DB-BD31-4B8C-83A1-F6EECF244321}">
                <p14:modId xmlns:p14="http://schemas.microsoft.com/office/powerpoint/2010/main" val="242037755"/>
              </p:ext>
            </p:extLst>
          </p:nvPr>
        </p:nvGraphicFramePr>
        <p:xfrm>
          <a:off x="2195389" y="3178128"/>
          <a:ext cx="323850" cy="527050"/>
        </p:xfrm>
        <a:graphic>
          <a:graphicData uri="http://schemas.openxmlformats.org/presentationml/2006/ole">
            <mc:AlternateContent xmlns:mc="http://schemas.openxmlformats.org/markup-compatibility/2006">
              <mc:Choice xmlns:v="urn:schemas-microsoft-com:vml" Requires="v">
                <p:oleObj spid="_x0000_s22976" name="Lotus SmartPics Image" r:id="rId16" imgW="2179395" imgH="4564469" progId="LotusSmartPicsImage">
                  <p:embed/>
                </p:oleObj>
              </mc:Choice>
              <mc:Fallback>
                <p:oleObj name="Lotus SmartPics Image" r:id="rId16"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389" y="3178128"/>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2"/>
          <p:cNvGraphicFramePr>
            <a:graphicFrameLocks/>
          </p:cNvGraphicFramePr>
          <p:nvPr>
            <p:extLst>
              <p:ext uri="{D42A27DB-BD31-4B8C-83A1-F6EECF244321}">
                <p14:modId xmlns:p14="http://schemas.microsoft.com/office/powerpoint/2010/main" val="252383739"/>
              </p:ext>
            </p:extLst>
          </p:nvPr>
        </p:nvGraphicFramePr>
        <p:xfrm>
          <a:off x="1844193" y="3161501"/>
          <a:ext cx="323850" cy="527050"/>
        </p:xfrm>
        <a:graphic>
          <a:graphicData uri="http://schemas.openxmlformats.org/presentationml/2006/ole">
            <mc:AlternateContent xmlns:mc="http://schemas.openxmlformats.org/markup-compatibility/2006">
              <mc:Choice xmlns:v="urn:schemas-microsoft-com:vml" Requires="v">
                <p:oleObj spid="_x0000_s22977" name="Lotus SmartPics Image" r:id="rId17" imgW="2179395" imgH="4564469" progId="LotusSmartPicsImage">
                  <p:embed/>
                </p:oleObj>
              </mc:Choice>
              <mc:Fallback>
                <p:oleObj name="Lotus SmartPics Image" r:id="rId17" imgW="2179395" imgH="4564469" progId="LotusSmartPicsImage">
                  <p:embed/>
                  <p:pic>
                    <p:nvPicPr>
                      <p:cNvPr id="0" name="Object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4193" y="316150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Left-Right Arrow 23"/>
          <p:cNvSpPr/>
          <p:nvPr/>
        </p:nvSpPr>
        <p:spPr>
          <a:xfrm>
            <a:off x="3635896" y="2744924"/>
            <a:ext cx="2052228" cy="612068"/>
          </a:xfrm>
          <a:prstGeom prst="leftRightArrow">
            <a:avLst/>
          </a:prstGeom>
          <a:solidFill>
            <a:srgbClr val="0000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Compare</a:t>
            </a:r>
            <a:endParaRPr lang="en-US" b="1" dirty="0"/>
          </a:p>
        </p:txBody>
      </p:sp>
      <p:sp>
        <p:nvSpPr>
          <p:cNvPr id="25" name="AutoShape 5"/>
          <p:cNvSpPr>
            <a:spLocks noChangeArrowheads="1"/>
          </p:cNvSpPr>
          <p:nvPr/>
        </p:nvSpPr>
        <p:spPr bwMode="auto">
          <a:xfrm>
            <a:off x="719572" y="4941168"/>
            <a:ext cx="7782614" cy="1116124"/>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latin typeface="+mj-lt"/>
                <a:ea typeface="Verdana" pitchFamily="34" charset="0"/>
                <a:cs typeface="Verdana" pitchFamily="34" charset="0"/>
              </a:rPr>
              <a:t>The </a:t>
            </a:r>
            <a:r>
              <a:rPr lang="en-US" sz="2400" dirty="0" smtClean="0">
                <a:solidFill>
                  <a:srgbClr val="000099"/>
                </a:solidFill>
                <a:latin typeface="+mj-lt"/>
                <a:ea typeface="Verdana" pitchFamily="34" charset="0"/>
                <a:cs typeface="Verdana" pitchFamily="34" charset="0"/>
              </a:rPr>
              <a:t>recruitment</a:t>
            </a:r>
            <a:r>
              <a:rPr lang="en-US" sz="2400" dirty="0" smtClean="0">
                <a:latin typeface="+mj-lt"/>
                <a:ea typeface="Verdana" pitchFamily="34" charset="0"/>
                <a:cs typeface="Verdana" pitchFamily="34" charset="0"/>
              </a:rPr>
              <a:t> procedure should </a:t>
            </a:r>
            <a:r>
              <a:rPr lang="en-US" sz="2400" dirty="0" smtClean="0">
                <a:solidFill>
                  <a:srgbClr val="FF0000"/>
                </a:solidFill>
                <a:latin typeface="+mj-lt"/>
                <a:ea typeface="Verdana" pitchFamily="34" charset="0"/>
                <a:cs typeface="Verdana" pitchFamily="34" charset="0"/>
              </a:rPr>
              <a:t>also</a:t>
            </a:r>
            <a:r>
              <a:rPr lang="en-US" sz="2400" dirty="0" smtClean="0">
                <a:latin typeface="+mj-lt"/>
                <a:ea typeface="Verdana" pitchFamily="34" charset="0"/>
                <a:cs typeface="Verdana" pitchFamily="34" charset="0"/>
              </a:rPr>
              <a:t> be </a:t>
            </a:r>
            <a:r>
              <a:rPr lang="en-US" sz="2400" dirty="0" smtClean="0">
                <a:solidFill>
                  <a:srgbClr val="000099"/>
                </a:solidFill>
                <a:latin typeface="+mj-lt"/>
                <a:ea typeface="Verdana" pitchFamily="34" charset="0"/>
                <a:cs typeface="Verdana" pitchFamily="34" charset="0"/>
              </a:rPr>
              <a:t>evaluated </a:t>
            </a:r>
          </a:p>
          <a:p>
            <a:pPr algn="ctr"/>
            <a:r>
              <a:rPr lang="en-US" sz="2400" dirty="0" smtClean="0">
                <a:latin typeface="+mj-lt"/>
                <a:ea typeface="Verdana" pitchFamily="34" charset="0"/>
                <a:cs typeface="Verdana" pitchFamily="34" charset="0"/>
              </a:rPr>
              <a:t>for their </a:t>
            </a:r>
            <a:r>
              <a:rPr lang="en-US" sz="2400" dirty="0" smtClean="0">
                <a:solidFill>
                  <a:srgbClr val="000099"/>
                </a:solidFill>
                <a:latin typeface="+mj-lt"/>
                <a:ea typeface="Verdana" pitchFamily="34" charset="0"/>
                <a:cs typeface="Verdana" pitchFamily="34" charset="0"/>
              </a:rPr>
              <a:t>ultimate impact </a:t>
            </a:r>
            <a:r>
              <a:rPr lang="en-US" sz="2400" dirty="0" smtClean="0">
                <a:latin typeface="+mj-lt"/>
                <a:ea typeface="Verdana" pitchFamily="34" charset="0"/>
                <a:cs typeface="Verdana" pitchFamily="34" charset="0"/>
              </a:rPr>
              <a:t>on the </a:t>
            </a:r>
            <a:r>
              <a:rPr lang="en-US" sz="2400" dirty="0" smtClean="0">
                <a:solidFill>
                  <a:srgbClr val="000099"/>
                </a:solidFill>
                <a:latin typeface="+mj-lt"/>
                <a:ea typeface="Verdana" pitchFamily="34" charset="0"/>
                <a:cs typeface="Verdana" pitchFamily="34" charset="0"/>
              </a:rPr>
              <a:t>outcome</a:t>
            </a:r>
            <a:r>
              <a:rPr lang="en-US" sz="2400" dirty="0" smtClean="0">
                <a:latin typeface="+mj-lt"/>
                <a:ea typeface="Verdana" pitchFamily="34" charset="0"/>
                <a:cs typeface="Verdana" pitchFamily="34" charset="0"/>
              </a:rPr>
              <a:t> of the </a:t>
            </a:r>
            <a:r>
              <a:rPr lang="en-US" sz="2400" dirty="0" smtClean="0">
                <a:solidFill>
                  <a:srgbClr val="FF0000"/>
                </a:solidFill>
                <a:latin typeface="+mj-lt"/>
                <a:ea typeface="Verdana" pitchFamily="34" charset="0"/>
                <a:cs typeface="Verdana" pitchFamily="34" charset="0"/>
              </a:rPr>
              <a:t>RCT</a:t>
            </a:r>
            <a:endParaRPr lang="en-US" sz="2400" dirty="0">
              <a:solidFill>
                <a:srgbClr val="FF0000"/>
              </a:solidFill>
              <a:latin typeface="+mj-lt"/>
              <a:ea typeface="Verdana" pitchFamily="34" charset="0"/>
              <a:cs typeface="Verdana" pitchFamily="34" charset="0"/>
            </a:endParaRPr>
          </a:p>
        </p:txBody>
      </p:sp>
    </p:spTree>
    <p:extLst>
      <p:ext uri="{BB962C8B-B14F-4D97-AF65-F5344CB8AC3E}">
        <p14:creationId xmlns:p14="http://schemas.microsoft.com/office/powerpoint/2010/main" val="4483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2"/>
          <p:cNvSpPr>
            <a:spLocks noChangeArrowheads="1"/>
          </p:cNvSpPr>
          <p:nvPr/>
        </p:nvSpPr>
        <p:spPr bwMode="auto">
          <a:xfrm>
            <a:off x="1079611" y="1690700"/>
            <a:ext cx="2340261"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4" name="Rectangle 3"/>
          <p:cNvSpPr>
            <a:spLocks noGrp="1" noChangeArrowheads="1"/>
          </p:cNvSpPr>
          <p:nvPr>
            <p:ph type="title"/>
          </p:nvPr>
        </p:nvSpPr>
        <p:spPr>
          <a:xfrm>
            <a:off x="179512"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Classes of approaches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 name="Group 6"/>
          <p:cNvGrpSpPr/>
          <p:nvPr/>
        </p:nvGrpSpPr>
        <p:grpSpPr>
          <a:xfrm>
            <a:off x="1377651" y="1907540"/>
            <a:ext cx="2912371" cy="430887"/>
            <a:chOff x="3238136" y="1180683"/>
            <a:chExt cx="1990722" cy="336309"/>
          </a:xfrm>
        </p:grpSpPr>
        <p:sp>
          <p:nvSpPr>
            <p:cNvPr id="8" name="Oval 7"/>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351251" y="1180683"/>
              <a:ext cx="1877607" cy="336309"/>
            </a:xfrm>
            <a:prstGeom prst="rect">
              <a:avLst/>
            </a:prstGeom>
            <a:noFill/>
          </p:spPr>
          <p:txBody>
            <a:bodyPr wrap="square" rtlCol="0">
              <a:spAutoFit/>
            </a:bodyPr>
            <a:lstStyle/>
            <a:p>
              <a:r>
                <a:rPr lang="en-US" dirty="0" smtClean="0"/>
                <a:t>  </a:t>
              </a:r>
              <a:r>
                <a:rPr lang="en-US" sz="2200" dirty="0" smtClean="0">
                  <a:latin typeface="Georgia" pitchFamily="18" charset="0"/>
                </a:rPr>
                <a:t>Rule based</a:t>
              </a:r>
              <a:endParaRPr lang="en-US" sz="2200" dirty="0">
                <a:latin typeface="Georgia" pitchFamily="18" charset="0"/>
              </a:endParaRPr>
            </a:p>
          </p:txBody>
        </p:sp>
      </p:grpSp>
      <p:grpSp>
        <p:nvGrpSpPr>
          <p:cNvPr id="10" name="Group 9"/>
          <p:cNvGrpSpPr/>
          <p:nvPr/>
        </p:nvGrpSpPr>
        <p:grpSpPr>
          <a:xfrm>
            <a:off x="1373696" y="2458053"/>
            <a:ext cx="5220580" cy="430887"/>
            <a:chOff x="3238136" y="1180683"/>
            <a:chExt cx="3568475" cy="336309"/>
          </a:xfrm>
        </p:grpSpPr>
        <p:sp>
          <p:nvSpPr>
            <p:cNvPr id="11" name="Oval 10"/>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351251" y="1180683"/>
              <a:ext cx="3455360" cy="336309"/>
            </a:xfrm>
            <a:prstGeom prst="rect">
              <a:avLst/>
            </a:prstGeom>
            <a:noFill/>
          </p:spPr>
          <p:txBody>
            <a:bodyPr wrap="square" rtlCol="0">
              <a:spAutoFit/>
            </a:bodyPr>
            <a:lstStyle/>
            <a:p>
              <a:r>
                <a:rPr lang="en-US" dirty="0" smtClean="0"/>
                <a:t>  </a:t>
              </a:r>
              <a:r>
                <a:rPr lang="en-US" sz="2200" dirty="0" smtClean="0">
                  <a:latin typeface="Georgia" pitchFamily="18" charset="0"/>
                </a:rPr>
                <a:t>Natural language processing (NLP)</a:t>
              </a:r>
              <a:endParaRPr lang="en-US" sz="2200" dirty="0">
                <a:latin typeface="Georgia" pitchFamily="18" charset="0"/>
              </a:endParaRPr>
            </a:p>
          </p:txBody>
        </p:sp>
      </p:grpSp>
      <p:grpSp>
        <p:nvGrpSpPr>
          <p:cNvPr id="13" name="Group 12"/>
          <p:cNvGrpSpPr/>
          <p:nvPr/>
        </p:nvGrpSpPr>
        <p:grpSpPr>
          <a:xfrm>
            <a:off x="1373696" y="2998113"/>
            <a:ext cx="6618684" cy="430887"/>
            <a:chOff x="3238136" y="1180683"/>
            <a:chExt cx="4524135" cy="336309"/>
          </a:xfrm>
        </p:grpSpPr>
        <p:sp>
          <p:nvSpPr>
            <p:cNvPr id="14" name="Oval 13"/>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Machine learning and statistical analyses</a:t>
              </a:r>
              <a:endParaRPr lang="en-US" sz="2200" dirty="0">
                <a:latin typeface="Georgia" pitchFamily="18" charset="0"/>
              </a:endParaRPr>
            </a:p>
          </p:txBody>
        </p:sp>
      </p:grpSp>
      <p:grpSp>
        <p:nvGrpSpPr>
          <p:cNvPr id="16" name="Group 15"/>
          <p:cNvGrpSpPr/>
          <p:nvPr/>
        </p:nvGrpSpPr>
        <p:grpSpPr>
          <a:xfrm>
            <a:off x="1367644" y="3538173"/>
            <a:ext cx="6618684" cy="430887"/>
            <a:chOff x="3238136" y="1180683"/>
            <a:chExt cx="4524135" cy="336309"/>
          </a:xfrm>
        </p:grpSpPr>
        <p:sp>
          <p:nvSpPr>
            <p:cNvPr id="17" name="Oval 16"/>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Hybrid</a:t>
              </a:r>
              <a:endParaRPr lang="en-US" sz="2200" dirty="0">
                <a:latin typeface="Georgia" pitchFamily="18" charset="0"/>
              </a:endParaRPr>
            </a:p>
          </p:txBody>
        </p:sp>
      </p:grpSp>
    </p:spTree>
    <p:extLst>
      <p:ext uri="{BB962C8B-B14F-4D97-AF65-F5344CB8AC3E}">
        <p14:creationId xmlns:p14="http://schemas.microsoft.com/office/powerpoint/2010/main" val="397551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23528"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Rule based</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310065" y="892851"/>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a:solidFill>
                  <a:srgbClr val="000099"/>
                </a:solidFill>
                <a:latin typeface="Book Antiqua" pitchFamily="18" charset="0"/>
              </a:rPr>
              <a:t>L</a:t>
            </a:r>
            <a:r>
              <a:rPr lang="en-US" sz="2500" dirty="0" smtClean="0">
                <a:solidFill>
                  <a:srgbClr val="000099"/>
                </a:solidFill>
                <a:latin typeface="Book Antiqua" pitchFamily="18" charset="0"/>
              </a:rPr>
              <a:t>ogical</a:t>
            </a:r>
            <a:r>
              <a:rPr lang="en-US" sz="2500" dirty="0" smtClean="0">
                <a:latin typeface="Book Antiqua" pitchFamily="18" charset="0"/>
              </a:rPr>
              <a:t> </a:t>
            </a:r>
            <a:r>
              <a:rPr lang="en-US" sz="2500" dirty="0" smtClean="0">
                <a:solidFill>
                  <a:srgbClr val="FF0000"/>
                </a:solidFill>
                <a:latin typeface="Book Antiqua" pitchFamily="18" charset="0"/>
              </a:rPr>
              <a:t>constraints</a:t>
            </a:r>
            <a:r>
              <a:rPr lang="en-US" sz="2500" dirty="0" smtClean="0">
                <a:latin typeface="Book Antiqua" pitchFamily="18" charset="0"/>
              </a:rPr>
              <a:t> to discrete values</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8" name="Group 7"/>
          <p:cNvGrpSpPr/>
          <p:nvPr/>
        </p:nvGrpSpPr>
        <p:grpSpPr>
          <a:xfrm>
            <a:off x="1259631" y="3142128"/>
            <a:ext cx="5472609" cy="430887"/>
            <a:chOff x="3290836" y="1158451"/>
            <a:chExt cx="4105843" cy="336309"/>
          </a:xfrm>
        </p:grpSpPr>
        <p:sp>
          <p:nvSpPr>
            <p:cNvPr id="9" name="Oval 8"/>
            <p:cNvSpPr>
              <a:spLocks noChangeArrowheads="1"/>
            </p:cNvSpPr>
            <p:nvPr/>
          </p:nvSpPr>
          <p:spPr bwMode="auto">
            <a:xfrm>
              <a:off x="3290836" y="1214655"/>
              <a:ext cx="164648" cy="171286"/>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latin typeface="Book Antiqua" pitchFamily="18" charset="0"/>
              </a:endParaRPr>
            </a:p>
          </p:txBody>
        </p:sp>
        <p:sp>
          <p:nvSpPr>
            <p:cNvPr id="10" name="TextBox 9"/>
            <p:cNvSpPr txBox="1"/>
            <p:nvPr/>
          </p:nvSpPr>
          <p:spPr>
            <a:xfrm>
              <a:off x="3538627" y="1158451"/>
              <a:ext cx="3858052" cy="336309"/>
            </a:xfrm>
            <a:prstGeom prst="rect">
              <a:avLst/>
            </a:prstGeom>
            <a:noFill/>
          </p:spPr>
          <p:txBody>
            <a:bodyPr wrap="square" rtlCol="0">
              <a:spAutoFit/>
            </a:bodyPr>
            <a:lstStyle/>
            <a:p>
              <a:r>
                <a:rPr lang="en-US" sz="2200" dirty="0" smtClean="0">
                  <a:latin typeface="Book Antiqua" pitchFamily="18" charset="0"/>
                </a:rPr>
                <a:t>Clinical judgment</a:t>
              </a:r>
              <a:endParaRPr lang="en-US" sz="2200" dirty="0">
                <a:solidFill>
                  <a:schemeClr val="tx2"/>
                </a:solidFill>
                <a:latin typeface="Book Antiqua" pitchFamily="18" charset="0"/>
              </a:endParaRPr>
            </a:p>
          </p:txBody>
        </p:sp>
      </p:grpSp>
      <p:grpSp>
        <p:nvGrpSpPr>
          <p:cNvPr id="11" name="Group 10"/>
          <p:cNvGrpSpPr/>
          <p:nvPr/>
        </p:nvGrpSpPr>
        <p:grpSpPr>
          <a:xfrm>
            <a:off x="1224136" y="1592796"/>
            <a:ext cx="6768244" cy="369332"/>
            <a:chOff x="3348245" y="1158453"/>
            <a:chExt cx="5077899" cy="288265"/>
          </a:xfrm>
        </p:grpSpPr>
        <p:sp>
          <p:nvSpPr>
            <p:cNvPr id="12" name="Oval 1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3" name="TextBox 12"/>
            <p:cNvSpPr txBox="1"/>
            <p:nvPr/>
          </p:nvSpPr>
          <p:spPr>
            <a:xfrm>
              <a:off x="3457592" y="1158453"/>
              <a:ext cx="4968552"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latin typeface="Georgia" pitchFamily="18" charset="0"/>
                </a:rPr>
                <a:t>Example: age &gt; 40 &amp; insulin &gt; 5 µIU/mL</a:t>
              </a:r>
              <a:endParaRPr lang="en-US" dirty="0">
                <a:latin typeface="Georgia" pitchFamily="18" charset="0"/>
              </a:endParaRPr>
            </a:p>
          </p:txBody>
        </p:sp>
      </p:grpSp>
      <p:grpSp>
        <p:nvGrpSpPr>
          <p:cNvPr id="14" name="Group 13"/>
          <p:cNvGrpSpPr/>
          <p:nvPr/>
        </p:nvGrpSpPr>
        <p:grpSpPr>
          <a:xfrm>
            <a:off x="1263584" y="3697201"/>
            <a:ext cx="3740463" cy="430887"/>
            <a:chOff x="3238136" y="1180683"/>
            <a:chExt cx="2556756" cy="336309"/>
          </a:xfrm>
        </p:grpSpPr>
        <p:sp>
          <p:nvSpPr>
            <p:cNvPr id="15" name="Oval 14"/>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6" name="TextBox 15"/>
            <p:cNvSpPr txBox="1"/>
            <p:nvPr/>
          </p:nvSpPr>
          <p:spPr>
            <a:xfrm>
              <a:off x="3351251" y="1180683"/>
              <a:ext cx="2443641" cy="336309"/>
            </a:xfrm>
            <a:prstGeom prst="rect">
              <a:avLst/>
            </a:prstGeom>
            <a:noFill/>
          </p:spPr>
          <p:txBody>
            <a:bodyPr wrap="square" rtlCol="0">
              <a:spAutoFit/>
            </a:bodyPr>
            <a:lstStyle/>
            <a:p>
              <a:r>
                <a:rPr lang="en-US" dirty="0" smtClean="0"/>
                <a:t>  </a:t>
              </a:r>
              <a:r>
                <a:rPr lang="en-US" sz="2200" dirty="0" smtClean="0">
                  <a:latin typeface="Georgia" pitchFamily="18" charset="0"/>
                </a:rPr>
                <a:t>Automatically generated</a:t>
              </a:r>
              <a:endParaRPr lang="en-US" sz="2200" dirty="0">
                <a:latin typeface="Georgia" pitchFamily="18" charset="0"/>
              </a:endParaRPr>
            </a:p>
          </p:txBody>
        </p:sp>
      </p:grpSp>
      <p:sp>
        <p:nvSpPr>
          <p:cNvPr id="18" name="Rectangle 3"/>
          <p:cNvSpPr txBox="1">
            <a:spLocks noChangeArrowheads="1"/>
          </p:cNvSpPr>
          <p:nvPr/>
        </p:nvSpPr>
        <p:spPr>
          <a:xfrm>
            <a:off x="323528" y="2276872"/>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smtClean="0">
                <a:latin typeface="Book Antiqua" pitchFamily="18" charset="0"/>
              </a:rPr>
              <a:t>Rule generation</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9" name="Isosceles Triangle 18"/>
          <p:cNvSpPr/>
          <p:nvPr/>
        </p:nvSpPr>
        <p:spPr>
          <a:xfrm rot="16200000">
            <a:off x="4735137" y="3088122"/>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5025165" y="3660616"/>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A\Research\papers\joydeep\mee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475" y="2348880"/>
            <a:ext cx="1656941" cy="197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39552" y="944724"/>
            <a:ext cx="8208912" cy="3384376"/>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endParaRPr lang="en-US" sz="2400" dirty="0">
              <a:solidFill>
                <a:srgbClr val="FF0000"/>
              </a:solidFill>
              <a:latin typeface="+mj-lt"/>
              <a:ea typeface="Verdana" pitchFamily="34" charset="0"/>
              <a:cs typeface="Verdana" pitchFamily="34" charset="0"/>
            </a:endParaRPr>
          </a:p>
        </p:txBody>
      </p:sp>
      <p:sp>
        <p:nvSpPr>
          <p:cNvPr id="5" name="Line 5"/>
          <p:cNvSpPr>
            <a:spLocks noChangeShapeType="1"/>
          </p:cNvSpPr>
          <p:nvPr/>
        </p:nvSpPr>
        <p:spPr bwMode="auto">
          <a:xfrm>
            <a:off x="222448" y="7287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28" name="Group 27"/>
          <p:cNvGrpSpPr/>
          <p:nvPr/>
        </p:nvGrpSpPr>
        <p:grpSpPr>
          <a:xfrm>
            <a:off x="1404156" y="5410961"/>
            <a:ext cx="6768244" cy="646331"/>
            <a:chOff x="3348245" y="1158453"/>
            <a:chExt cx="5077899" cy="504464"/>
          </a:xfrm>
        </p:grpSpPr>
        <p:sp>
          <p:nvSpPr>
            <p:cNvPr id="29" name="Oval 2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457592" y="1158453"/>
              <a:ext cx="4968552" cy="504464"/>
            </a:xfrm>
            <a:prstGeom prst="rect">
              <a:avLst/>
            </a:prstGeom>
            <a:noFill/>
          </p:spPr>
          <p:txBody>
            <a:bodyPr wrap="square" rtlCol="0">
              <a:spAutoFit/>
            </a:bodyPr>
            <a:lstStyle/>
            <a:p>
              <a:r>
                <a:rPr lang="en-US" dirty="0" smtClean="0">
                  <a:latin typeface="Georgia" pitchFamily="18" charset="0"/>
                </a:rPr>
                <a:t> Multiple data sources: ICD-9 and medication reports to achieve better results</a:t>
              </a:r>
              <a:endParaRPr lang="en-US" dirty="0">
                <a:latin typeface="Georgia" pitchFamily="18" charset="0"/>
              </a:endParaRPr>
            </a:p>
          </p:txBody>
        </p:sp>
      </p:gr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3" y="1179791"/>
            <a:ext cx="7567547" cy="3005293"/>
          </a:xfrm>
          <a:prstGeom prst="rect">
            <a:avLst/>
          </a:prstGeom>
        </p:spPr>
      </p:pic>
      <p:sp>
        <p:nvSpPr>
          <p:cNvPr id="13" name="Rectangle 3"/>
          <p:cNvSpPr txBox="1">
            <a:spLocks noChangeArrowheads="1"/>
          </p:cNvSpPr>
          <p:nvPr/>
        </p:nvSpPr>
        <p:spPr>
          <a:xfrm>
            <a:off x="185563" y="83096"/>
            <a:ext cx="7770813" cy="609600"/>
          </a:xfrm>
          <a:prstGeom prst="rect">
            <a:avLst/>
          </a:prstGeom>
          <a:effectLst>
            <a:outerShdw dist="35921" dir="2700000" algn="ctr" rotWithShape="0">
              <a:schemeClr val="bg2"/>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smtClean="0">
                <a:solidFill>
                  <a:srgbClr val="A50021"/>
                </a:solidFill>
                <a:latin typeface="Verdana" pitchFamily="34" charset="0"/>
                <a:ea typeface="ＭＳ Ｐゴシック" pitchFamily="34" charset="-128"/>
              </a:rPr>
              <a:t>Rule based (clinical judgment)</a:t>
            </a:r>
            <a:endParaRPr lang="en-US" altLang="ja-JP" sz="3600" b="1" dirty="0">
              <a:solidFill>
                <a:srgbClr val="A50021"/>
              </a:solidFill>
              <a:latin typeface="Verdana" pitchFamily="34" charset="0"/>
              <a:ea typeface="ＭＳ Ｐゴシック" pitchFamily="34" charset="-128"/>
            </a:endParaRPr>
          </a:p>
        </p:txBody>
      </p:sp>
      <p:sp>
        <p:nvSpPr>
          <p:cNvPr id="12" name="Rectangle 3"/>
          <p:cNvSpPr txBox="1">
            <a:spLocks noChangeArrowheads="1"/>
          </p:cNvSpPr>
          <p:nvPr/>
        </p:nvSpPr>
        <p:spPr>
          <a:xfrm>
            <a:off x="467544" y="4664171"/>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200" dirty="0">
                <a:latin typeface="Georgia" pitchFamily="18" charset="0"/>
              </a:rPr>
              <a:t>Nosocomial CDI patients</a:t>
            </a:r>
            <a:r>
              <a:rPr lang="en-US" sz="2300" dirty="0">
                <a:latin typeface="Georgia" pitchFamily="18" charset="0"/>
              </a:rPr>
              <a:t> </a:t>
            </a:r>
            <a:r>
              <a:rPr lang="en-US" sz="2300" dirty="0">
                <a:latin typeface="Verdana" pitchFamily="34" charset="0"/>
              </a:rPr>
              <a:t>	</a:t>
            </a:r>
            <a:r>
              <a:rPr lang="en-US" sz="2300" dirty="0" smtClean="0">
                <a:latin typeface="Verdana" pitchFamily="34" charset="0"/>
              </a:rPr>
              <a:t>	</a:t>
            </a:r>
            <a:endParaRPr lang="en-US" sz="2300" dirty="0">
              <a:latin typeface="Verdana" pitchFamily="34" charset="0"/>
            </a:endParaRPr>
          </a:p>
        </p:txBody>
      </p:sp>
    </p:spTree>
    <p:extLst>
      <p:ext uri="{BB962C8B-B14F-4D97-AF65-F5344CB8AC3E}">
        <p14:creationId xmlns:p14="http://schemas.microsoft.com/office/powerpoint/2010/main" val="86789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185563" y="83096"/>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Rule based (clinical judgment)</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76" y="1330335"/>
            <a:ext cx="8649450" cy="2042337"/>
          </a:xfrm>
          <a:prstGeom prst="rect">
            <a:avLst/>
          </a:prstGeom>
        </p:spPr>
      </p:pic>
      <p:grpSp>
        <p:nvGrpSpPr>
          <p:cNvPr id="22" name="Group 21"/>
          <p:cNvGrpSpPr/>
          <p:nvPr/>
        </p:nvGrpSpPr>
        <p:grpSpPr>
          <a:xfrm>
            <a:off x="755576" y="4149081"/>
            <a:ext cx="7736521" cy="430887"/>
            <a:chOff x="3238136" y="1167608"/>
            <a:chExt cx="5288220" cy="336309"/>
          </a:xfrm>
        </p:grpSpPr>
        <p:sp>
          <p:nvSpPr>
            <p:cNvPr id="23" name="Oval 22"/>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4" name="TextBox 23"/>
            <p:cNvSpPr txBox="1"/>
            <p:nvPr/>
          </p:nvSpPr>
          <p:spPr>
            <a:xfrm>
              <a:off x="3404945" y="1167608"/>
              <a:ext cx="5121411" cy="336309"/>
            </a:xfrm>
            <a:prstGeom prst="rect">
              <a:avLst/>
            </a:prstGeom>
            <a:noFill/>
          </p:spPr>
          <p:txBody>
            <a:bodyPr wrap="square" rtlCol="0">
              <a:spAutoFit/>
            </a:bodyPr>
            <a:lstStyle/>
            <a:p>
              <a:r>
                <a:rPr lang="en-US" sz="2200" dirty="0" smtClean="0">
                  <a:latin typeface="Georgia" pitchFamily="18" charset="0"/>
                </a:rPr>
                <a:t>Lung cancer prediction based on text occurrences</a:t>
              </a:r>
              <a:endParaRPr lang="en-US" sz="2200" dirty="0">
                <a:latin typeface="Georgia" pitchFamily="18" charset="0"/>
              </a:endParaRPr>
            </a:p>
          </p:txBody>
        </p:sp>
      </p:grpSp>
      <p:grpSp>
        <p:nvGrpSpPr>
          <p:cNvPr id="28" name="Group 27"/>
          <p:cNvGrpSpPr/>
          <p:nvPr/>
        </p:nvGrpSpPr>
        <p:grpSpPr>
          <a:xfrm>
            <a:off x="1404156" y="4643844"/>
            <a:ext cx="6768244" cy="369332"/>
            <a:chOff x="3348245" y="1158453"/>
            <a:chExt cx="5077899" cy="288265"/>
          </a:xfrm>
        </p:grpSpPr>
        <p:sp>
          <p:nvSpPr>
            <p:cNvPr id="29" name="Oval 2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457592" y="1158453"/>
              <a:ext cx="4968552"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latin typeface="Georgia" pitchFamily="18" charset="0"/>
                </a:rPr>
                <a:t>Comparable to SVM-based classification</a:t>
              </a:r>
              <a:endParaRPr lang="en-US" dirty="0">
                <a:latin typeface="Georgia" pitchFamily="18" charset="0"/>
              </a:endParaRPr>
            </a:p>
          </p:txBody>
        </p:sp>
      </p:grpSp>
    </p:spTree>
    <p:extLst>
      <p:ext uri="{BB962C8B-B14F-4D97-AF65-F5344CB8AC3E}">
        <p14:creationId xmlns:p14="http://schemas.microsoft.com/office/powerpoint/2010/main" val="2065797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496941" y="980728"/>
            <a:ext cx="8179515" cy="2628292"/>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endParaRPr lang="en-US" sz="2400" dirty="0">
              <a:solidFill>
                <a:srgbClr val="FF0000"/>
              </a:solidFill>
              <a:latin typeface="+mj-lt"/>
              <a:ea typeface="Verdana" pitchFamily="34" charset="0"/>
              <a:cs typeface="Verdana" pitchFamily="34" charset="0"/>
            </a:endParaRPr>
          </a:p>
        </p:txBody>
      </p:sp>
      <p:sp>
        <p:nvSpPr>
          <p:cNvPr id="5" name="Rectangle 3"/>
          <p:cNvSpPr>
            <a:spLocks noGrp="1" noChangeArrowheads="1"/>
          </p:cNvSpPr>
          <p:nvPr>
            <p:ph type="title"/>
          </p:nvPr>
        </p:nvSpPr>
        <p:spPr>
          <a:xfrm>
            <a:off x="323528" y="44624"/>
            <a:ext cx="8496944" cy="609600"/>
          </a:xfrm>
          <a:effectLst>
            <a:outerShdw dist="35921" dir="2700000" algn="ctr" rotWithShape="0">
              <a:schemeClr val="bg2"/>
            </a:outerShdw>
          </a:effectLst>
        </p:spPr>
        <p:txBody>
          <a:bodyPr>
            <a:normAutofit/>
          </a:bodyPr>
          <a:lstStyle/>
          <a:p>
            <a:pPr algn="l"/>
            <a:r>
              <a:rPr lang="en-US" altLang="ja-JP" sz="2700" b="1" dirty="0" smtClean="0">
                <a:solidFill>
                  <a:srgbClr val="A50021"/>
                </a:solidFill>
                <a:latin typeface="Verdana" pitchFamily="34" charset="0"/>
                <a:ea typeface="ＭＳ Ｐゴシック" pitchFamily="34" charset="-128"/>
              </a:rPr>
              <a:t>Rule based (automatically generated)</a:t>
            </a:r>
            <a:endParaRPr lang="en-US" altLang="ja-JP" sz="2700" b="1" dirty="0">
              <a:solidFill>
                <a:srgbClr val="A50021"/>
              </a:solidFill>
              <a:latin typeface="Verdana" pitchFamily="34" charset="0"/>
              <a:ea typeface="ＭＳ Ｐゴシック" pitchFamily="34" charset="-128"/>
            </a:endParaRPr>
          </a:p>
        </p:txBody>
      </p:sp>
      <p:sp>
        <p:nvSpPr>
          <p:cNvPr id="6"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9" y="1119940"/>
            <a:ext cx="7544454" cy="2309060"/>
          </a:xfrm>
          <a:prstGeom prst="rect">
            <a:avLst/>
          </a:prstGeom>
        </p:spPr>
      </p:pic>
      <p:grpSp>
        <p:nvGrpSpPr>
          <p:cNvPr id="9" name="Group 8"/>
          <p:cNvGrpSpPr/>
          <p:nvPr/>
        </p:nvGrpSpPr>
        <p:grpSpPr>
          <a:xfrm>
            <a:off x="755576" y="4005064"/>
            <a:ext cx="7736521" cy="430887"/>
            <a:chOff x="3238136" y="1167608"/>
            <a:chExt cx="5288220" cy="336309"/>
          </a:xfrm>
        </p:grpSpPr>
        <p:sp>
          <p:nvSpPr>
            <p:cNvPr id="10" name="Oval 9"/>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1" name="TextBox 10"/>
            <p:cNvSpPr txBox="1"/>
            <p:nvPr/>
          </p:nvSpPr>
          <p:spPr>
            <a:xfrm>
              <a:off x="3404945" y="1167608"/>
              <a:ext cx="5121411" cy="336309"/>
            </a:xfrm>
            <a:prstGeom prst="rect">
              <a:avLst/>
            </a:prstGeom>
            <a:noFill/>
          </p:spPr>
          <p:txBody>
            <a:bodyPr wrap="square" rtlCol="0">
              <a:spAutoFit/>
            </a:bodyPr>
            <a:lstStyle/>
            <a:p>
              <a:r>
                <a:rPr lang="en-US" sz="2200" dirty="0" smtClean="0">
                  <a:latin typeface="Georgia" pitchFamily="18" charset="0"/>
                </a:rPr>
                <a:t>Relevant features using feature selection algorithm. </a:t>
              </a:r>
              <a:endParaRPr lang="en-US" sz="2200" dirty="0">
                <a:latin typeface="Georgia" pitchFamily="18" charset="0"/>
              </a:endParaRPr>
            </a:p>
          </p:txBody>
        </p:sp>
      </p:grpSp>
      <p:grpSp>
        <p:nvGrpSpPr>
          <p:cNvPr id="12" name="Group 11"/>
          <p:cNvGrpSpPr/>
          <p:nvPr/>
        </p:nvGrpSpPr>
        <p:grpSpPr>
          <a:xfrm>
            <a:off x="759915" y="4438272"/>
            <a:ext cx="7736521" cy="769441"/>
            <a:chOff x="3238136" y="1167608"/>
            <a:chExt cx="5288220" cy="600552"/>
          </a:xfrm>
        </p:grpSpPr>
        <p:sp>
          <p:nvSpPr>
            <p:cNvPr id="13" name="Oval 12"/>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404945" y="1167608"/>
              <a:ext cx="5121411" cy="600552"/>
            </a:xfrm>
            <a:prstGeom prst="rect">
              <a:avLst/>
            </a:prstGeom>
            <a:noFill/>
          </p:spPr>
          <p:txBody>
            <a:bodyPr wrap="square" rtlCol="0">
              <a:spAutoFit/>
            </a:bodyPr>
            <a:lstStyle/>
            <a:p>
              <a:r>
                <a:rPr lang="en-US" sz="2200" dirty="0" smtClean="0">
                  <a:latin typeface="Georgia" pitchFamily="18" charset="0"/>
                </a:rPr>
                <a:t>Discriminatory analyses model (DAMIP) to </a:t>
              </a:r>
              <a:r>
                <a:rPr lang="en-US" sz="2200" dirty="0" smtClean="0">
                  <a:solidFill>
                    <a:srgbClr val="000099"/>
                  </a:solidFill>
                  <a:latin typeface="Georgia" pitchFamily="18" charset="0"/>
                </a:rPr>
                <a:t>identify</a:t>
              </a:r>
              <a:r>
                <a:rPr lang="en-US" sz="2200" dirty="0" smtClean="0">
                  <a:latin typeface="Georgia" pitchFamily="18" charset="0"/>
                </a:rPr>
                <a:t> </a:t>
              </a:r>
              <a:r>
                <a:rPr lang="en-US" sz="2200" dirty="0" smtClean="0">
                  <a:solidFill>
                    <a:srgbClr val="FF0000"/>
                  </a:solidFill>
                  <a:latin typeface="Georgia" pitchFamily="18" charset="0"/>
                </a:rPr>
                <a:t>classification rule</a:t>
              </a:r>
              <a:endParaRPr lang="en-US" sz="2200" dirty="0">
                <a:solidFill>
                  <a:srgbClr val="FF0000"/>
                </a:solidFill>
                <a:latin typeface="Georgia" pitchFamily="18" charset="0"/>
              </a:endParaRPr>
            </a:p>
          </p:txBody>
        </p:sp>
      </p:grpSp>
      <p:grpSp>
        <p:nvGrpSpPr>
          <p:cNvPr id="15" name="Group 14"/>
          <p:cNvGrpSpPr/>
          <p:nvPr/>
        </p:nvGrpSpPr>
        <p:grpSpPr>
          <a:xfrm>
            <a:off x="755576" y="5467872"/>
            <a:ext cx="7736521" cy="430887"/>
            <a:chOff x="3238136" y="1167608"/>
            <a:chExt cx="5288220" cy="336309"/>
          </a:xfrm>
        </p:grpSpPr>
        <p:sp>
          <p:nvSpPr>
            <p:cNvPr id="16" name="Oval 15"/>
            <p:cNvSpPr>
              <a:spLocks noChangeArrowheads="1"/>
            </p:cNvSpPr>
            <p:nvPr/>
          </p:nvSpPr>
          <p:spPr bwMode="auto">
            <a:xfrm>
              <a:off x="3238136" y="1248150"/>
              <a:ext cx="150007"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7" name="TextBox 16"/>
            <p:cNvSpPr txBox="1"/>
            <p:nvPr/>
          </p:nvSpPr>
          <p:spPr>
            <a:xfrm>
              <a:off x="3404945" y="1167608"/>
              <a:ext cx="5121411" cy="336309"/>
            </a:xfrm>
            <a:prstGeom prst="rect">
              <a:avLst/>
            </a:prstGeom>
            <a:noFill/>
          </p:spPr>
          <p:txBody>
            <a:bodyPr wrap="square" rtlCol="0">
              <a:spAutoFit/>
            </a:bodyPr>
            <a:lstStyle/>
            <a:p>
              <a:r>
                <a:rPr lang="en-US" sz="2200" dirty="0" smtClean="0">
                  <a:latin typeface="Georgia" pitchFamily="18" charset="0"/>
                </a:rPr>
                <a:t>Requires training data</a:t>
              </a:r>
              <a:endParaRPr lang="en-US" sz="2200" dirty="0">
                <a:latin typeface="Georgia" pitchFamily="18" charset="0"/>
              </a:endParaRPr>
            </a:p>
          </p:txBody>
        </p:sp>
      </p:grpSp>
    </p:spTree>
    <p:extLst>
      <p:ext uri="{BB962C8B-B14F-4D97-AF65-F5344CB8AC3E}">
        <p14:creationId xmlns:p14="http://schemas.microsoft.com/office/powerpoint/2010/main" val="253429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23528"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Rule based</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310065" y="892851"/>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smtClean="0">
                <a:latin typeface="Book Antiqua" pitchFamily="18" charset="0"/>
              </a:rPr>
              <a:t>Advantages</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3" name="TextBox 12"/>
          <p:cNvSpPr txBox="1"/>
          <p:nvPr/>
        </p:nvSpPr>
        <p:spPr>
          <a:xfrm>
            <a:off x="1369883" y="1660738"/>
            <a:ext cx="6622497" cy="400110"/>
          </a:xfrm>
          <a:prstGeom prst="rect">
            <a:avLst/>
          </a:prstGeom>
          <a:noFill/>
        </p:spPr>
        <p:txBody>
          <a:bodyPr wrap="square" rtlCol="0">
            <a:spAutoFit/>
          </a:bodyPr>
          <a:lstStyle/>
          <a:p>
            <a:r>
              <a:rPr lang="en-US" sz="2000" dirty="0" smtClean="0">
                <a:latin typeface="Georgia" pitchFamily="18" charset="0"/>
              </a:rPr>
              <a:t> </a:t>
            </a:r>
            <a:r>
              <a:rPr lang="en-US" sz="2000" dirty="0">
                <a:latin typeface="Georgia" pitchFamily="18" charset="0"/>
              </a:rPr>
              <a:t> </a:t>
            </a:r>
            <a:r>
              <a:rPr lang="en-US" sz="2000" dirty="0" smtClean="0">
                <a:solidFill>
                  <a:srgbClr val="000099"/>
                </a:solidFill>
                <a:latin typeface="Georgia" pitchFamily="18" charset="0"/>
              </a:rPr>
              <a:t>Easy</a:t>
            </a:r>
            <a:r>
              <a:rPr lang="en-US" sz="2000" dirty="0" smtClean="0">
                <a:latin typeface="Georgia" pitchFamily="18" charset="0"/>
              </a:rPr>
              <a:t> to interpret</a:t>
            </a:r>
            <a:endParaRPr lang="en-US" sz="2000" dirty="0">
              <a:latin typeface="Georgia" pitchFamily="18" charset="0"/>
            </a:endParaRPr>
          </a:p>
        </p:txBody>
      </p:sp>
      <p:sp>
        <p:nvSpPr>
          <p:cNvPr id="18" name="Rectangle 3"/>
          <p:cNvSpPr txBox="1">
            <a:spLocks noChangeArrowheads="1"/>
          </p:cNvSpPr>
          <p:nvPr/>
        </p:nvSpPr>
        <p:spPr>
          <a:xfrm>
            <a:off x="323528" y="3573016"/>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smtClean="0">
                <a:latin typeface="Book Antiqua" pitchFamily="18" charset="0"/>
              </a:rPr>
              <a:t>Disadvantages</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7" name="Oval 16"/>
          <p:cNvSpPr>
            <a:spLocks noChangeArrowheads="1"/>
          </p:cNvSpPr>
          <p:nvPr/>
        </p:nvSpPr>
        <p:spPr bwMode="auto">
          <a:xfrm>
            <a:off x="1259632" y="1749006"/>
            <a:ext cx="219457" cy="219456"/>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a:latin typeface="Book Antiqua" pitchFamily="18" charset="0"/>
            </a:endParaRPr>
          </a:p>
        </p:txBody>
      </p:sp>
      <p:sp>
        <p:nvSpPr>
          <p:cNvPr id="21" name="TextBox 20"/>
          <p:cNvSpPr txBox="1"/>
          <p:nvPr/>
        </p:nvSpPr>
        <p:spPr>
          <a:xfrm>
            <a:off x="1369883" y="2073042"/>
            <a:ext cx="6622497" cy="400110"/>
          </a:xfrm>
          <a:prstGeom prst="rect">
            <a:avLst/>
          </a:prstGeom>
          <a:noFill/>
        </p:spPr>
        <p:txBody>
          <a:bodyPr wrap="square" rtlCol="0">
            <a:spAutoFit/>
          </a:bodyPr>
          <a:lstStyle/>
          <a:p>
            <a:r>
              <a:rPr lang="en-US" sz="2000" dirty="0" smtClean="0">
                <a:latin typeface="Georgia" pitchFamily="18" charset="0"/>
              </a:rPr>
              <a:t> </a:t>
            </a:r>
            <a:r>
              <a:rPr lang="en-US" sz="2000" dirty="0">
                <a:latin typeface="Georgia" pitchFamily="18" charset="0"/>
              </a:rPr>
              <a:t> </a:t>
            </a:r>
            <a:r>
              <a:rPr lang="en-US" sz="2000" dirty="0" smtClean="0">
                <a:solidFill>
                  <a:srgbClr val="000099"/>
                </a:solidFill>
                <a:latin typeface="Georgia" pitchFamily="18" charset="0"/>
              </a:rPr>
              <a:t>Easy</a:t>
            </a:r>
            <a:r>
              <a:rPr lang="en-US" sz="2000" dirty="0" smtClean="0">
                <a:latin typeface="Georgia" pitchFamily="18" charset="0"/>
              </a:rPr>
              <a:t> to implement</a:t>
            </a:r>
            <a:endParaRPr lang="en-US" sz="2000" dirty="0">
              <a:latin typeface="Georgia" pitchFamily="18" charset="0"/>
            </a:endParaRPr>
          </a:p>
        </p:txBody>
      </p:sp>
      <p:sp>
        <p:nvSpPr>
          <p:cNvPr id="22" name="Oval 21"/>
          <p:cNvSpPr>
            <a:spLocks noChangeArrowheads="1"/>
          </p:cNvSpPr>
          <p:nvPr/>
        </p:nvSpPr>
        <p:spPr bwMode="auto">
          <a:xfrm>
            <a:off x="1259632" y="2135758"/>
            <a:ext cx="219457" cy="219456"/>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a:latin typeface="Book Antiqua" pitchFamily="18" charset="0"/>
            </a:endParaRPr>
          </a:p>
        </p:txBody>
      </p:sp>
      <p:sp>
        <p:nvSpPr>
          <p:cNvPr id="23" name="TextBox 22"/>
          <p:cNvSpPr txBox="1"/>
          <p:nvPr/>
        </p:nvSpPr>
        <p:spPr>
          <a:xfrm>
            <a:off x="1369883" y="2469086"/>
            <a:ext cx="6622497" cy="400110"/>
          </a:xfrm>
          <a:prstGeom prst="rect">
            <a:avLst/>
          </a:prstGeom>
          <a:noFill/>
        </p:spPr>
        <p:txBody>
          <a:bodyPr wrap="square" rtlCol="0">
            <a:spAutoFit/>
          </a:bodyPr>
          <a:lstStyle/>
          <a:p>
            <a:r>
              <a:rPr lang="en-US" sz="2000" dirty="0" smtClean="0">
                <a:latin typeface="Georgia" pitchFamily="18" charset="0"/>
              </a:rPr>
              <a:t> </a:t>
            </a:r>
            <a:r>
              <a:rPr lang="en-US" sz="2000" dirty="0">
                <a:latin typeface="Georgia" pitchFamily="18" charset="0"/>
              </a:rPr>
              <a:t> </a:t>
            </a:r>
            <a:r>
              <a:rPr lang="en-US" sz="2000" dirty="0" smtClean="0">
                <a:latin typeface="Georgia" pitchFamily="18" charset="0"/>
              </a:rPr>
              <a:t>Judgment based technique do </a:t>
            </a:r>
            <a:r>
              <a:rPr lang="en-US" sz="2000" dirty="0" smtClean="0">
                <a:solidFill>
                  <a:srgbClr val="FF0000"/>
                </a:solidFill>
                <a:latin typeface="Georgia" pitchFamily="18" charset="0"/>
              </a:rPr>
              <a:t>not</a:t>
            </a:r>
            <a:r>
              <a:rPr lang="en-US" sz="2000" dirty="0" smtClean="0">
                <a:latin typeface="Georgia" pitchFamily="18" charset="0"/>
              </a:rPr>
              <a:t> </a:t>
            </a:r>
            <a:r>
              <a:rPr lang="en-US" sz="2000" dirty="0" smtClean="0">
                <a:solidFill>
                  <a:srgbClr val="FF0000"/>
                </a:solidFill>
                <a:latin typeface="Georgia" pitchFamily="18" charset="0"/>
              </a:rPr>
              <a:t>require </a:t>
            </a:r>
            <a:r>
              <a:rPr lang="en-US" sz="2000" dirty="0" smtClean="0">
                <a:solidFill>
                  <a:srgbClr val="000099"/>
                </a:solidFill>
                <a:latin typeface="Georgia" pitchFamily="18" charset="0"/>
              </a:rPr>
              <a:t>training data</a:t>
            </a:r>
            <a:endParaRPr lang="en-US" sz="2000" dirty="0">
              <a:solidFill>
                <a:srgbClr val="000099"/>
              </a:solidFill>
              <a:latin typeface="Georgia" pitchFamily="18" charset="0"/>
            </a:endParaRPr>
          </a:p>
        </p:txBody>
      </p:sp>
      <p:sp>
        <p:nvSpPr>
          <p:cNvPr id="24" name="Oval 23"/>
          <p:cNvSpPr>
            <a:spLocks noChangeArrowheads="1"/>
          </p:cNvSpPr>
          <p:nvPr/>
        </p:nvSpPr>
        <p:spPr bwMode="auto">
          <a:xfrm>
            <a:off x="1259632" y="2541094"/>
            <a:ext cx="219457" cy="219456"/>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a:latin typeface="Book Antiqua" pitchFamily="18" charset="0"/>
            </a:endParaRPr>
          </a:p>
        </p:txBody>
      </p:sp>
      <p:sp>
        <p:nvSpPr>
          <p:cNvPr id="25" name="TextBox 24"/>
          <p:cNvSpPr txBox="1"/>
          <p:nvPr/>
        </p:nvSpPr>
        <p:spPr>
          <a:xfrm>
            <a:off x="1369883" y="2901134"/>
            <a:ext cx="7473130" cy="707886"/>
          </a:xfrm>
          <a:prstGeom prst="rect">
            <a:avLst/>
          </a:prstGeom>
          <a:noFill/>
        </p:spPr>
        <p:txBody>
          <a:bodyPr wrap="square" rtlCol="0">
            <a:spAutoFit/>
          </a:bodyPr>
          <a:lstStyle/>
          <a:p>
            <a:r>
              <a:rPr lang="en-US" sz="2000" dirty="0" smtClean="0">
                <a:latin typeface="Georgia" pitchFamily="18" charset="0"/>
              </a:rPr>
              <a:t>  Highly </a:t>
            </a:r>
            <a:r>
              <a:rPr lang="en-US" sz="2000" dirty="0">
                <a:latin typeface="Georgia" pitchFamily="18" charset="0"/>
              </a:rPr>
              <a:t>discriminatory rues could be developed using a </a:t>
            </a:r>
            <a:r>
              <a:rPr lang="en-US" sz="2000" dirty="0">
                <a:solidFill>
                  <a:srgbClr val="000099"/>
                </a:solidFill>
                <a:latin typeface="Georgia" pitchFamily="18" charset="0"/>
              </a:rPr>
              <a:t>small fraction</a:t>
            </a:r>
            <a:r>
              <a:rPr lang="en-US" sz="2000" dirty="0">
                <a:latin typeface="Georgia" pitchFamily="18" charset="0"/>
              </a:rPr>
              <a:t> of the </a:t>
            </a:r>
            <a:r>
              <a:rPr lang="en-US" sz="2000" dirty="0">
                <a:solidFill>
                  <a:srgbClr val="000099"/>
                </a:solidFill>
                <a:latin typeface="Georgia" pitchFamily="18" charset="0"/>
              </a:rPr>
              <a:t>training </a:t>
            </a:r>
            <a:r>
              <a:rPr lang="en-US" sz="2000" dirty="0" smtClean="0">
                <a:solidFill>
                  <a:srgbClr val="000099"/>
                </a:solidFill>
                <a:latin typeface="Georgia" pitchFamily="18" charset="0"/>
              </a:rPr>
              <a:t>data</a:t>
            </a:r>
            <a:r>
              <a:rPr lang="en-US" sz="2000" dirty="0">
                <a:latin typeface="Georgia" pitchFamily="18" charset="0"/>
              </a:rPr>
              <a:t>.</a:t>
            </a:r>
          </a:p>
        </p:txBody>
      </p:sp>
      <p:sp>
        <p:nvSpPr>
          <p:cNvPr id="26" name="Oval 25"/>
          <p:cNvSpPr>
            <a:spLocks noChangeArrowheads="1"/>
          </p:cNvSpPr>
          <p:nvPr/>
        </p:nvSpPr>
        <p:spPr bwMode="auto">
          <a:xfrm>
            <a:off x="1259632" y="2973142"/>
            <a:ext cx="219457" cy="219456"/>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a:latin typeface="Book Antiqua" pitchFamily="18" charset="0"/>
            </a:endParaRPr>
          </a:p>
        </p:txBody>
      </p:sp>
      <p:grpSp>
        <p:nvGrpSpPr>
          <p:cNvPr id="30" name="Group 29"/>
          <p:cNvGrpSpPr/>
          <p:nvPr/>
        </p:nvGrpSpPr>
        <p:grpSpPr>
          <a:xfrm>
            <a:off x="1255587" y="4426454"/>
            <a:ext cx="7736521" cy="400109"/>
            <a:chOff x="3238136" y="1167609"/>
            <a:chExt cx="5288220" cy="312287"/>
          </a:xfrm>
        </p:grpSpPr>
        <p:sp>
          <p:nvSpPr>
            <p:cNvPr id="31" name="Oval 30"/>
            <p:cNvSpPr>
              <a:spLocks noChangeArrowheads="1"/>
            </p:cNvSpPr>
            <p:nvPr/>
          </p:nvSpPr>
          <p:spPr bwMode="auto">
            <a:xfrm>
              <a:off x="3238136" y="1248150"/>
              <a:ext cx="150007"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32" name="TextBox 31"/>
            <p:cNvSpPr txBox="1"/>
            <p:nvPr/>
          </p:nvSpPr>
          <p:spPr>
            <a:xfrm>
              <a:off x="3404945" y="1167609"/>
              <a:ext cx="5121411" cy="312287"/>
            </a:xfrm>
            <a:prstGeom prst="rect">
              <a:avLst/>
            </a:prstGeom>
            <a:noFill/>
          </p:spPr>
          <p:txBody>
            <a:bodyPr wrap="square" rtlCol="0">
              <a:spAutoFit/>
            </a:bodyPr>
            <a:lstStyle/>
            <a:p>
              <a:r>
                <a:rPr lang="en-US" sz="2000" dirty="0">
                  <a:solidFill>
                    <a:srgbClr val="FF0000"/>
                  </a:solidFill>
                  <a:latin typeface="Book Antiqua" pitchFamily="18" charset="0"/>
                </a:rPr>
                <a:t>Not</a:t>
              </a:r>
              <a:r>
                <a:rPr lang="en-US" sz="2000" dirty="0">
                  <a:latin typeface="Book Antiqua" pitchFamily="18" charset="0"/>
                </a:rPr>
                <a:t> </a:t>
              </a:r>
              <a:r>
                <a:rPr lang="en-US" sz="2000" dirty="0">
                  <a:solidFill>
                    <a:srgbClr val="000099"/>
                  </a:solidFill>
                  <a:latin typeface="Book Antiqua" pitchFamily="18" charset="0"/>
                </a:rPr>
                <a:t>suitable</a:t>
              </a:r>
              <a:r>
                <a:rPr lang="en-US" sz="2000" dirty="0">
                  <a:latin typeface="Book Antiqua" pitchFamily="18" charset="0"/>
                </a:rPr>
                <a:t> for </a:t>
              </a:r>
              <a:r>
                <a:rPr lang="en-US" sz="2000" dirty="0">
                  <a:solidFill>
                    <a:srgbClr val="000099"/>
                  </a:solidFill>
                  <a:latin typeface="Book Antiqua" pitchFamily="18" charset="0"/>
                </a:rPr>
                <a:t>unstructured</a:t>
              </a:r>
              <a:r>
                <a:rPr lang="en-US" sz="2000" dirty="0">
                  <a:latin typeface="Book Antiqua" pitchFamily="18" charset="0"/>
                </a:rPr>
                <a:t> data</a:t>
              </a:r>
              <a:endParaRPr lang="en-US" sz="2000" dirty="0">
                <a:solidFill>
                  <a:schemeClr val="tx2"/>
                </a:solidFill>
                <a:latin typeface="Book Antiqua" pitchFamily="18" charset="0"/>
              </a:endParaRPr>
            </a:p>
          </p:txBody>
        </p:sp>
      </p:grpSp>
      <p:grpSp>
        <p:nvGrpSpPr>
          <p:cNvPr id="33" name="Group 32"/>
          <p:cNvGrpSpPr/>
          <p:nvPr/>
        </p:nvGrpSpPr>
        <p:grpSpPr>
          <a:xfrm>
            <a:off x="1259632" y="4822498"/>
            <a:ext cx="7736521" cy="707886"/>
            <a:chOff x="3238136" y="1167609"/>
            <a:chExt cx="5288220" cy="552508"/>
          </a:xfrm>
        </p:grpSpPr>
        <p:sp>
          <p:nvSpPr>
            <p:cNvPr id="34" name="Oval 33"/>
            <p:cNvSpPr>
              <a:spLocks noChangeArrowheads="1"/>
            </p:cNvSpPr>
            <p:nvPr/>
          </p:nvSpPr>
          <p:spPr bwMode="auto">
            <a:xfrm>
              <a:off x="3238136" y="1248150"/>
              <a:ext cx="150007"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35" name="TextBox 34"/>
            <p:cNvSpPr txBox="1"/>
            <p:nvPr/>
          </p:nvSpPr>
          <p:spPr>
            <a:xfrm>
              <a:off x="3404945" y="1167609"/>
              <a:ext cx="5121411" cy="552508"/>
            </a:xfrm>
            <a:prstGeom prst="rect">
              <a:avLst/>
            </a:prstGeom>
            <a:noFill/>
          </p:spPr>
          <p:txBody>
            <a:bodyPr wrap="square" rtlCol="0">
              <a:spAutoFit/>
            </a:bodyPr>
            <a:lstStyle/>
            <a:p>
              <a:r>
                <a:rPr lang="en-US" sz="2000" dirty="0">
                  <a:solidFill>
                    <a:srgbClr val="FF0000"/>
                  </a:solidFill>
                  <a:latin typeface="Georgia" pitchFamily="18" charset="0"/>
                </a:rPr>
                <a:t>Problematic</a:t>
              </a:r>
              <a:r>
                <a:rPr lang="en-US" sz="2000" dirty="0">
                  <a:latin typeface="Georgia" pitchFamily="18" charset="0"/>
                </a:rPr>
                <a:t> for complex eligibility criteria based on multiple data sources</a:t>
              </a:r>
            </a:p>
          </p:txBody>
        </p:sp>
      </p:grpSp>
      <p:grpSp>
        <p:nvGrpSpPr>
          <p:cNvPr id="36" name="Group 35"/>
          <p:cNvGrpSpPr/>
          <p:nvPr/>
        </p:nvGrpSpPr>
        <p:grpSpPr>
          <a:xfrm>
            <a:off x="1255587" y="5657183"/>
            <a:ext cx="7736521" cy="400109"/>
            <a:chOff x="3238136" y="1167609"/>
            <a:chExt cx="5288220" cy="312287"/>
          </a:xfrm>
        </p:grpSpPr>
        <p:sp>
          <p:nvSpPr>
            <p:cNvPr id="37" name="Oval 36"/>
            <p:cNvSpPr>
              <a:spLocks noChangeArrowheads="1"/>
            </p:cNvSpPr>
            <p:nvPr/>
          </p:nvSpPr>
          <p:spPr bwMode="auto">
            <a:xfrm>
              <a:off x="3238136" y="1248150"/>
              <a:ext cx="150007"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38" name="TextBox 37"/>
            <p:cNvSpPr txBox="1"/>
            <p:nvPr/>
          </p:nvSpPr>
          <p:spPr>
            <a:xfrm>
              <a:off x="3404945" y="1167609"/>
              <a:ext cx="5121411" cy="312287"/>
            </a:xfrm>
            <a:prstGeom prst="rect">
              <a:avLst/>
            </a:prstGeom>
            <a:noFill/>
          </p:spPr>
          <p:txBody>
            <a:bodyPr wrap="square" rtlCol="0">
              <a:spAutoFit/>
            </a:bodyPr>
            <a:lstStyle/>
            <a:p>
              <a:r>
                <a:rPr lang="en-US" sz="2000" dirty="0">
                  <a:solidFill>
                    <a:srgbClr val="FF0000"/>
                  </a:solidFill>
                  <a:latin typeface="Georgia" pitchFamily="18" charset="0"/>
                </a:rPr>
                <a:t>Not</a:t>
              </a:r>
              <a:r>
                <a:rPr lang="en-US" sz="2000" dirty="0">
                  <a:latin typeface="Georgia" pitchFamily="18" charset="0"/>
                </a:rPr>
                <a:t> </a:t>
              </a:r>
              <a:r>
                <a:rPr lang="en-US" sz="2000" dirty="0">
                  <a:solidFill>
                    <a:srgbClr val="000099"/>
                  </a:solidFill>
                  <a:latin typeface="Georgia" pitchFamily="18" charset="0"/>
                </a:rPr>
                <a:t>generalizable</a:t>
              </a:r>
              <a:r>
                <a:rPr lang="en-US" sz="2000" dirty="0">
                  <a:latin typeface="Georgia" pitchFamily="18" charset="0"/>
                </a:rPr>
                <a:t>: different rules for different questions</a:t>
              </a:r>
            </a:p>
          </p:txBody>
        </p:sp>
      </p:grpSp>
    </p:spTree>
    <p:extLst>
      <p:ext uri="{BB962C8B-B14F-4D97-AF65-F5344CB8AC3E}">
        <p14:creationId xmlns:p14="http://schemas.microsoft.com/office/powerpoint/2010/main" val="3954254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2"/>
          <p:cNvSpPr>
            <a:spLocks noChangeArrowheads="1"/>
          </p:cNvSpPr>
          <p:nvPr/>
        </p:nvSpPr>
        <p:spPr bwMode="auto">
          <a:xfrm>
            <a:off x="1079611" y="2266764"/>
            <a:ext cx="5256585"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4" name="Rectangle 3"/>
          <p:cNvSpPr>
            <a:spLocks noGrp="1" noChangeArrowheads="1"/>
          </p:cNvSpPr>
          <p:nvPr>
            <p:ph type="title"/>
          </p:nvPr>
        </p:nvSpPr>
        <p:spPr>
          <a:xfrm>
            <a:off x="179512"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Classes of approaches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 name="Group 6"/>
          <p:cNvGrpSpPr/>
          <p:nvPr/>
        </p:nvGrpSpPr>
        <p:grpSpPr>
          <a:xfrm>
            <a:off x="1377651" y="1907540"/>
            <a:ext cx="2912371" cy="430887"/>
            <a:chOff x="3238136" y="1180683"/>
            <a:chExt cx="1990722" cy="336309"/>
          </a:xfrm>
        </p:grpSpPr>
        <p:sp>
          <p:nvSpPr>
            <p:cNvPr id="8" name="Oval 7"/>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351251" y="1180683"/>
              <a:ext cx="1877607" cy="336309"/>
            </a:xfrm>
            <a:prstGeom prst="rect">
              <a:avLst/>
            </a:prstGeom>
            <a:noFill/>
          </p:spPr>
          <p:txBody>
            <a:bodyPr wrap="square" rtlCol="0">
              <a:spAutoFit/>
            </a:bodyPr>
            <a:lstStyle/>
            <a:p>
              <a:r>
                <a:rPr lang="en-US" dirty="0" smtClean="0"/>
                <a:t>  </a:t>
              </a:r>
              <a:r>
                <a:rPr lang="en-US" sz="2200" dirty="0" smtClean="0">
                  <a:latin typeface="Georgia" pitchFamily="18" charset="0"/>
                </a:rPr>
                <a:t>Rule based</a:t>
              </a:r>
              <a:endParaRPr lang="en-US" sz="2200" dirty="0">
                <a:latin typeface="Georgia" pitchFamily="18" charset="0"/>
              </a:endParaRPr>
            </a:p>
          </p:txBody>
        </p:sp>
      </p:grpSp>
      <p:grpSp>
        <p:nvGrpSpPr>
          <p:cNvPr id="10" name="Group 9"/>
          <p:cNvGrpSpPr/>
          <p:nvPr/>
        </p:nvGrpSpPr>
        <p:grpSpPr>
          <a:xfrm>
            <a:off x="1373696" y="2458053"/>
            <a:ext cx="5220580" cy="430887"/>
            <a:chOff x="3238136" y="1180683"/>
            <a:chExt cx="3568475" cy="336309"/>
          </a:xfrm>
        </p:grpSpPr>
        <p:sp>
          <p:nvSpPr>
            <p:cNvPr id="11" name="Oval 10"/>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351251" y="1180683"/>
              <a:ext cx="3455360" cy="336309"/>
            </a:xfrm>
            <a:prstGeom prst="rect">
              <a:avLst/>
            </a:prstGeom>
            <a:noFill/>
          </p:spPr>
          <p:txBody>
            <a:bodyPr wrap="square" rtlCol="0">
              <a:spAutoFit/>
            </a:bodyPr>
            <a:lstStyle/>
            <a:p>
              <a:r>
                <a:rPr lang="en-US" dirty="0" smtClean="0"/>
                <a:t>  </a:t>
              </a:r>
              <a:r>
                <a:rPr lang="en-US" sz="2200" dirty="0" smtClean="0">
                  <a:latin typeface="Georgia" pitchFamily="18" charset="0"/>
                </a:rPr>
                <a:t>Natural language processing (NLP)</a:t>
              </a:r>
              <a:endParaRPr lang="en-US" sz="2200" dirty="0">
                <a:latin typeface="Georgia" pitchFamily="18" charset="0"/>
              </a:endParaRPr>
            </a:p>
          </p:txBody>
        </p:sp>
      </p:grpSp>
      <p:grpSp>
        <p:nvGrpSpPr>
          <p:cNvPr id="13" name="Group 12"/>
          <p:cNvGrpSpPr/>
          <p:nvPr/>
        </p:nvGrpSpPr>
        <p:grpSpPr>
          <a:xfrm>
            <a:off x="1373696" y="2998113"/>
            <a:ext cx="6618684" cy="430887"/>
            <a:chOff x="3238136" y="1180683"/>
            <a:chExt cx="4524135" cy="336309"/>
          </a:xfrm>
        </p:grpSpPr>
        <p:sp>
          <p:nvSpPr>
            <p:cNvPr id="14" name="Oval 13"/>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Machine learning and statistical analyses</a:t>
              </a:r>
              <a:endParaRPr lang="en-US" sz="2200" dirty="0">
                <a:latin typeface="Georgia" pitchFamily="18" charset="0"/>
              </a:endParaRPr>
            </a:p>
          </p:txBody>
        </p:sp>
      </p:grpSp>
      <p:grpSp>
        <p:nvGrpSpPr>
          <p:cNvPr id="16" name="Group 15"/>
          <p:cNvGrpSpPr/>
          <p:nvPr/>
        </p:nvGrpSpPr>
        <p:grpSpPr>
          <a:xfrm>
            <a:off x="1367644" y="3538173"/>
            <a:ext cx="6618684" cy="430887"/>
            <a:chOff x="3238136" y="1180683"/>
            <a:chExt cx="4524135" cy="336309"/>
          </a:xfrm>
        </p:grpSpPr>
        <p:sp>
          <p:nvSpPr>
            <p:cNvPr id="17" name="Oval 16"/>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Hybrid</a:t>
              </a:r>
              <a:endParaRPr lang="en-US" sz="2200" dirty="0">
                <a:latin typeface="Georgia" pitchFamily="18" charset="0"/>
              </a:endParaRPr>
            </a:p>
          </p:txBody>
        </p:sp>
      </p:grpSp>
    </p:spTree>
    <p:extLst>
      <p:ext uri="{BB962C8B-B14F-4D97-AF65-F5344CB8AC3E}">
        <p14:creationId xmlns:p14="http://schemas.microsoft.com/office/powerpoint/2010/main" val="427796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3" y="1546684"/>
            <a:ext cx="6624737"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287524" y="80628"/>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700808"/>
            <a:ext cx="7770813" cy="4032448"/>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Randomized Clinical Trail (RCT)</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Cohort Discovery</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 Challenges</a:t>
            </a:r>
          </a:p>
          <a:p>
            <a:pPr lvl="1">
              <a:buClr>
                <a:srgbClr val="9966FF"/>
              </a:buClr>
              <a:buFont typeface="Times New Roman" pitchFamily="18" charset="0"/>
              <a:buChar char="▒"/>
            </a:pPr>
            <a:r>
              <a:rPr lang="en-US" altLang="ja-JP" dirty="0" smtClean="0">
                <a:latin typeface="Trebuchet MS" pitchFamily="34" charset="0"/>
                <a:ea typeface="ＭＳ Ｐゴシック" pitchFamily="34" charset="-128"/>
              </a:rPr>
              <a:t> </a:t>
            </a:r>
            <a:r>
              <a:rPr lang="en-US" altLang="ja-JP" dirty="0">
                <a:latin typeface="Trebuchet MS" pitchFamily="34" charset="0"/>
                <a:ea typeface="ＭＳ Ｐゴシック" pitchFamily="34" charset="-128"/>
              </a:rPr>
              <a:t>Main classes of </a:t>
            </a:r>
            <a:r>
              <a:rPr lang="en-US" altLang="ja-JP" dirty="0" smtClean="0">
                <a:latin typeface="Trebuchet MS" pitchFamily="34" charset="0"/>
                <a:ea typeface="ＭＳ Ｐゴシック" pitchFamily="34" charset="-128"/>
              </a:rPr>
              <a:t>approaches</a:t>
            </a: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431540" y="76470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913253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Natural language processing</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6" name="Picture 3" descr="C:\USA\Research\papers\joydeep\prescriptio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2300" y="800708"/>
            <a:ext cx="1584176" cy="17649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txBox="1">
            <a:spLocks noChangeArrowheads="1"/>
          </p:cNvSpPr>
          <p:nvPr/>
        </p:nvSpPr>
        <p:spPr>
          <a:xfrm>
            <a:off x="359532" y="944724"/>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smtClean="0">
                <a:latin typeface="Book Antiqua" pitchFamily="18" charset="0"/>
              </a:rPr>
              <a:t>Unstructured data: clinical reports</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9" name="Group 8"/>
          <p:cNvGrpSpPr/>
          <p:nvPr/>
        </p:nvGrpSpPr>
        <p:grpSpPr>
          <a:xfrm>
            <a:off x="1224136" y="1700808"/>
            <a:ext cx="6768244" cy="646331"/>
            <a:chOff x="3348245" y="1158453"/>
            <a:chExt cx="5077899" cy="504464"/>
          </a:xfrm>
        </p:grpSpPr>
        <p:sp>
          <p:nvSpPr>
            <p:cNvPr id="10" name="Oval 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1" name="TextBox 10"/>
            <p:cNvSpPr txBox="1"/>
            <p:nvPr/>
          </p:nvSpPr>
          <p:spPr>
            <a:xfrm>
              <a:off x="3457592" y="1158453"/>
              <a:ext cx="4968552" cy="504464"/>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a:solidFill>
                    <a:srgbClr val="000099"/>
                  </a:solidFill>
                </a:rPr>
                <a:t>contain</a:t>
              </a:r>
              <a:r>
                <a:rPr lang="en-US" dirty="0"/>
                <a:t> </a:t>
              </a:r>
              <a:r>
                <a:rPr lang="en-US" dirty="0">
                  <a:solidFill>
                    <a:srgbClr val="FF0000"/>
                  </a:solidFill>
                </a:rPr>
                <a:t>important</a:t>
              </a:r>
              <a:r>
                <a:rPr lang="en-US" dirty="0"/>
                <a:t> </a:t>
              </a:r>
              <a:r>
                <a:rPr lang="en-US" dirty="0">
                  <a:solidFill>
                    <a:srgbClr val="000099"/>
                  </a:solidFill>
                </a:rPr>
                <a:t>phenotypic</a:t>
              </a:r>
              <a:r>
                <a:rPr lang="en-US" dirty="0"/>
                <a:t> information that </a:t>
              </a:r>
              <a:r>
                <a:rPr lang="en-US" dirty="0">
                  <a:solidFill>
                    <a:srgbClr val="FF0000"/>
                  </a:solidFill>
                </a:rPr>
                <a:t>cannot</a:t>
              </a:r>
              <a:r>
                <a:rPr lang="en-US" dirty="0"/>
                <a:t> be </a:t>
              </a:r>
              <a:endParaRPr lang="en-US" dirty="0" smtClean="0"/>
            </a:p>
            <a:p>
              <a:r>
                <a:rPr lang="en-US" dirty="0" smtClean="0"/>
                <a:t>obtained </a:t>
              </a:r>
              <a:r>
                <a:rPr lang="en-US" dirty="0"/>
                <a:t>from </a:t>
              </a:r>
              <a:r>
                <a:rPr lang="en-US" dirty="0">
                  <a:solidFill>
                    <a:srgbClr val="000099"/>
                  </a:solidFill>
                </a:rPr>
                <a:t>other</a:t>
              </a:r>
              <a:r>
                <a:rPr lang="en-US" dirty="0"/>
                <a:t> data sources.</a:t>
              </a:r>
            </a:p>
          </p:txBody>
        </p:sp>
      </p:grpSp>
      <p:sp>
        <p:nvSpPr>
          <p:cNvPr id="12" name="Rectangle 3"/>
          <p:cNvSpPr txBox="1">
            <a:spLocks noChangeArrowheads="1"/>
          </p:cNvSpPr>
          <p:nvPr/>
        </p:nvSpPr>
        <p:spPr>
          <a:xfrm>
            <a:off x="359532" y="2744924"/>
            <a:ext cx="8532948" cy="10131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smtClean="0">
                <a:latin typeface="Book Antiqua" pitchFamily="18" charset="0"/>
              </a:rPr>
              <a:t>NLP can </a:t>
            </a:r>
            <a:r>
              <a:rPr lang="en-US" sz="2500" dirty="0" smtClean="0">
                <a:solidFill>
                  <a:srgbClr val="FF0000"/>
                </a:solidFill>
                <a:latin typeface="Book Antiqua" pitchFamily="18" charset="0"/>
              </a:rPr>
              <a:t>extract</a:t>
            </a:r>
            <a:r>
              <a:rPr lang="en-US" sz="2500" dirty="0" smtClean="0">
                <a:latin typeface="Book Antiqua" pitchFamily="18" charset="0"/>
              </a:rPr>
              <a:t> </a:t>
            </a:r>
            <a:r>
              <a:rPr lang="en-US" sz="2500" dirty="0" smtClean="0">
                <a:solidFill>
                  <a:srgbClr val="000099"/>
                </a:solidFill>
                <a:latin typeface="Book Antiqua" pitchFamily="18" charset="0"/>
              </a:rPr>
              <a:t>relevant</a:t>
            </a:r>
            <a:r>
              <a:rPr lang="en-US" sz="2500" dirty="0" smtClean="0">
                <a:latin typeface="Book Antiqua" pitchFamily="18" charset="0"/>
              </a:rPr>
              <a:t> </a:t>
            </a:r>
            <a:r>
              <a:rPr lang="en-US" sz="2500" dirty="0" smtClean="0">
                <a:solidFill>
                  <a:srgbClr val="000099"/>
                </a:solidFill>
                <a:latin typeface="Book Antiqua" pitchFamily="18" charset="0"/>
              </a:rPr>
              <a:t>features</a:t>
            </a:r>
            <a:r>
              <a:rPr lang="en-US" sz="2500" dirty="0" smtClean="0">
                <a:latin typeface="Book Antiqua" pitchFamily="18" charset="0"/>
              </a:rPr>
              <a:t> from the unstructured data</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3" name="Group 12"/>
          <p:cNvGrpSpPr/>
          <p:nvPr/>
        </p:nvGrpSpPr>
        <p:grpSpPr>
          <a:xfrm>
            <a:off x="1223628" y="3867826"/>
            <a:ext cx="6768244" cy="646331"/>
            <a:chOff x="3348245" y="1158453"/>
            <a:chExt cx="5077899" cy="504464"/>
          </a:xfrm>
        </p:grpSpPr>
        <p:sp>
          <p:nvSpPr>
            <p:cNvPr id="14" name="Oval 13"/>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457592" y="1158453"/>
              <a:ext cx="4968552" cy="504464"/>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solidFill>
                    <a:srgbClr val="000099"/>
                  </a:solidFill>
                </a:rPr>
                <a:t>Machine learning </a:t>
              </a:r>
              <a:r>
                <a:rPr lang="en-US" dirty="0" smtClean="0"/>
                <a:t>techniques , </a:t>
              </a:r>
              <a:r>
                <a:rPr lang="en-US" dirty="0" smtClean="0">
                  <a:solidFill>
                    <a:srgbClr val="000099"/>
                  </a:solidFill>
                </a:rPr>
                <a:t>rule-based</a:t>
              </a:r>
              <a:r>
                <a:rPr lang="en-US" dirty="0" smtClean="0"/>
                <a:t> methods on the extracted features.</a:t>
              </a:r>
              <a:endParaRPr lang="en-US" dirty="0"/>
            </a:p>
          </p:txBody>
        </p:sp>
      </p:grpSp>
      <p:sp>
        <p:nvSpPr>
          <p:cNvPr id="16" name="Rectangle 3"/>
          <p:cNvSpPr txBox="1">
            <a:spLocks noChangeArrowheads="1"/>
          </p:cNvSpPr>
          <p:nvPr/>
        </p:nvSpPr>
        <p:spPr>
          <a:xfrm>
            <a:off x="359532" y="4556057"/>
            <a:ext cx="8532948" cy="10131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500" dirty="0" smtClean="0">
                <a:latin typeface="Book Antiqua" pitchFamily="18" charset="0"/>
              </a:rPr>
              <a:t>Hurdles</a:t>
            </a:r>
            <a:endParaRPr lang="en-US" sz="25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7" name="Group 16"/>
          <p:cNvGrpSpPr/>
          <p:nvPr/>
        </p:nvGrpSpPr>
        <p:grpSpPr>
          <a:xfrm>
            <a:off x="1213869" y="5369150"/>
            <a:ext cx="6778004" cy="400110"/>
            <a:chOff x="3238136" y="1167609"/>
            <a:chExt cx="4633035" cy="312288"/>
          </a:xfrm>
        </p:grpSpPr>
        <p:sp>
          <p:nvSpPr>
            <p:cNvPr id="18" name="Oval 17"/>
            <p:cNvSpPr>
              <a:spLocks noChangeArrowheads="1"/>
            </p:cNvSpPr>
            <p:nvPr/>
          </p:nvSpPr>
          <p:spPr bwMode="auto">
            <a:xfrm>
              <a:off x="3238136" y="1248150"/>
              <a:ext cx="150007"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dirty="0"/>
            </a:p>
          </p:txBody>
        </p:sp>
        <p:sp>
          <p:nvSpPr>
            <p:cNvPr id="19" name="TextBox 18"/>
            <p:cNvSpPr txBox="1"/>
            <p:nvPr/>
          </p:nvSpPr>
          <p:spPr>
            <a:xfrm>
              <a:off x="3404945" y="1167609"/>
              <a:ext cx="4466226" cy="312288"/>
            </a:xfrm>
            <a:prstGeom prst="rect">
              <a:avLst/>
            </a:prstGeom>
            <a:noFill/>
          </p:spPr>
          <p:txBody>
            <a:bodyPr wrap="square" rtlCol="0">
              <a:spAutoFit/>
            </a:bodyPr>
            <a:lstStyle/>
            <a:p>
              <a:r>
                <a:rPr lang="en-US" sz="2000" dirty="0" smtClean="0">
                  <a:latin typeface="Book Antiqua" pitchFamily="18" charset="0"/>
                </a:rPr>
                <a:t>Ambiguity, redundancy, misspellings</a:t>
              </a:r>
              <a:endParaRPr lang="en-US" sz="2000" dirty="0">
                <a:solidFill>
                  <a:schemeClr val="tx2"/>
                </a:solidFill>
                <a:latin typeface="Book Antiqua" pitchFamily="18" charset="0"/>
              </a:endParaRPr>
            </a:p>
          </p:txBody>
        </p:sp>
      </p:grpSp>
      <p:pic>
        <p:nvPicPr>
          <p:cNvPr id="24578" name="Picture 2" descr="C:\USA\Research\papers\joydeep\prescription.jpg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521" y="4556057"/>
            <a:ext cx="3432991" cy="194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74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down)">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NLP (term extraction)</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719572" y="1304764"/>
            <a:ext cx="7736521" cy="769441"/>
            <a:chOff x="3238136" y="1167608"/>
            <a:chExt cx="5288220" cy="600552"/>
          </a:xfrm>
        </p:grpSpPr>
        <p:sp>
          <p:nvSpPr>
            <p:cNvPr id="6" name="Oval 5"/>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404945" y="1167608"/>
              <a:ext cx="5121411" cy="600552"/>
            </a:xfrm>
            <a:prstGeom prst="rect">
              <a:avLst/>
            </a:prstGeom>
            <a:noFill/>
          </p:spPr>
          <p:txBody>
            <a:bodyPr wrap="square" rtlCol="0">
              <a:spAutoFit/>
            </a:bodyPr>
            <a:lstStyle/>
            <a:p>
              <a:r>
                <a:rPr lang="en-US" sz="2200" dirty="0" smtClean="0">
                  <a:solidFill>
                    <a:srgbClr val="FF0000"/>
                  </a:solidFill>
                  <a:latin typeface="Georgia" pitchFamily="18" charset="0"/>
                </a:rPr>
                <a:t>Map</a:t>
              </a:r>
              <a:r>
                <a:rPr lang="en-US" sz="2200" dirty="0" smtClean="0">
                  <a:latin typeface="Georgia" pitchFamily="18" charset="0"/>
                </a:rPr>
                <a:t> </a:t>
              </a:r>
              <a:r>
                <a:rPr lang="en-US" sz="2200" dirty="0" smtClean="0">
                  <a:solidFill>
                    <a:srgbClr val="000099"/>
                  </a:solidFill>
                  <a:latin typeface="Georgia" pitchFamily="18" charset="0"/>
                </a:rPr>
                <a:t>textual elements </a:t>
              </a:r>
              <a:r>
                <a:rPr lang="en-US" sz="2200" dirty="0" smtClean="0">
                  <a:latin typeface="Georgia" pitchFamily="18" charset="0"/>
                </a:rPr>
                <a:t>to create </a:t>
              </a:r>
              <a:r>
                <a:rPr lang="en-US" sz="2200" dirty="0" smtClean="0">
                  <a:solidFill>
                    <a:srgbClr val="000099"/>
                  </a:solidFill>
                  <a:latin typeface="Georgia" pitchFamily="18" charset="0"/>
                </a:rPr>
                <a:t>Unified Medical Language System</a:t>
              </a:r>
              <a:r>
                <a:rPr lang="en-US" sz="2200" dirty="0" smtClean="0">
                  <a:latin typeface="Georgia" pitchFamily="18" charset="0"/>
                </a:rPr>
                <a:t> (UMLS)</a:t>
              </a:r>
              <a:endParaRPr lang="en-US" sz="2200" dirty="0">
                <a:latin typeface="Georgia" pitchFamily="18" charset="0"/>
              </a:endParaRPr>
            </a:p>
          </p:txBody>
        </p:sp>
      </p:grpSp>
      <p:grpSp>
        <p:nvGrpSpPr>
          <p:cNvPr id="8" name="Group 7"/>
          <p:cNvGrpSpPr/>
          <p:nvPr/>
        </p:nvGrpSpPr>
        <p:grpSpPr>
          <a:xfrm>
            <a:off x="1476164" y="2348880"/>
            <a:ext cx="6768244" cy="369333"/>
            <a:chOff x="3348245" y="1179298"/>
            <a:chExt cx="5077899" cy="288265"/>
          </a:xfrm>
        </p:grpSpPr>
        <p:sp>
          <p:nvSpPr>
            <p:cNvPr id="9" name="Oval 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 name="TextBox 9"/>
            <p:cNvSpPr txBox="1"/>
            <p:nvPr/>
          </p:nvSpPr>
          <p:spPr>
            <a:xfrm>
              <a:off x="3457592" y="1179298"/>
              <a:ext cx="4968552"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latin typeface="Georgia" pitchFamily="18" charset="0"/>
                </a:rPr>
                <a:t>A </a:t>
              </a:r>
              <a:r>
                <a:rPr lang="en-US" dirty="0" smtClean="0">
                  <a:solidFill>
                    <a:srgbClr val="FF0000"/>
                  </a:solidFill>
                  <a:latin typeface="Georgia" pitchFamily="18" charset="0"/>
                </a:rPr>
                <a:t>vocabulary</a:t>
              </a:r>
              <a:r>
                <a:rPr lang="en-US" dirty="0" smtClean="0">
                  <a:latin typeface="Georgia" pitchFamily="18" charset="0"/>
                </a:rPr>
                <a:t> of </a:t>
              </a:r>
              <a:r>
                <a:rPr lang="en-US" dirty="0" smtClean="0">
                  <a:solidFill>
                    <a:srgbClr val="000099"/>
                  </a:solidFill>
                  <a:latin typeface="Georgia" pitchFamily="18" charset="0"/>
                </a:rPr>
                <a:t>clinical terms </a:t>
              </a:r>
              <a:endParaRPr lang="en-US" dirty="0">
                <a:solidFill>
                  <a:srgbClr val="000099"/>
                </a:solidFill>
                <a:latin typeface="Georgia" pitchFamily="18"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793914588"/>
              </p:ext>
            </p:extLst>
          </p:nvPr>
        </p:nvGraphicFramePr>
        <p:xfrm>
          <a:off x="1661851" y="3333846"/>
          <a:ext cx="6096000" cy="1539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2200" dirty="0" smtClean="0"/>
                        <a:t>Extracted</a:t>
                      </a:r>
                      <a:r>
                        <a:rPr lang="en-US" sz="2200" baseline="0" dirty="0" smtClean="0"/>
                        <a:t> term</a:t>
                      </a:r>
                      <a:endParaRPr lang="en-US" sz="2200" dirty="0"/>
                    </a:p>
                  </a:txBody>
                  <a:tcPr/>
                </a:tc>
                <a:tc>
                  <a:txBody>
                    <a:bodyPr/>
                    <a:lstStyle/>
                    <a:p>
                      <a:pPr algn="ctr"/>
                      <a:r>
                        <a:rPr lang="en-US" sz="2200" dirty="0" smtClean="0"/>
                        <a:t>UMLS Concept</a:t>
                      </a:r>
                      <a:endParaRPr lang="en-US" sz="2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Pneumonia continue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H1N1</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Positive</a:t>
                      </a:r>
                      <a:r>
                        <a:rPr lang="en-US" baseline="0" dirty="0" smtClean="0"/>
                        <a:t> h1n1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Influenza</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Continue oseltamivir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Pneumonia</a:t>
                      </a:r>
                    </a:p>
                  </a:txBody>
                  <a:tcPr/>
                </a:tc>
              </a:tr>
            </a:tbl>
          </a:graphicData>
        </a:graphic>
      </p:graphicFrame>
    </p:spTree>
    <p:extLst>
      <p:ext uri="{BB962C8B-B14F-4D97-AF65-F5344CB8AC3E}">
        <p14:creationId xmlns:p14="http://schemas.microsoft.com/office/powerpoint/2010/main" val="1046227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NLP (term extraction)</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494424" y="3465002"/>
            <a:ext cx="7736521" cy="1154161"/>
            <a:chOff x="3238136" y="1167608"/>
            <a:chExt cx="5288220" cy="900828"/>
          </a:xfrm>
        </p:grpSpPr>
        <p:sp>
          <p:nvSpPr>
            <p:cNvPr id="6" name="Oval 5"/>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404945" y="1167608"/>
              <a:ext cx="5121411" cy="900828"/>
            </a:xfrm>
            <a:prstGeom prst="rect">
              <a:avLst/>
            </a:prstGeom>
            <a:noFill/>
          </p:spPr>
          <p:txBody>
            <a:bodyPr wrap="square" rtlCol="0">
              <a:spAutoFit/>
            </a:bodyPr>
            <a:lstStyle/>
            <a:p>
              <a:r>
                <a:rPr lang="en-US" sz="2300" dirty="0">
                  <a:solidFill>
                    <a:srgbClr val="000099"/>
                  </a:solidFill>
                  <a:latin typeface="+mj-lt"/>
                </a:rPr>
                <a:t>Unigram</a:t>
              </a:r>
              <a:r>
                <a:rPr lang="en-US" sz="2300" dirty="0">
                  <a:latin typeface="+mj-lt"/>
                </a:rPr>
                <a:t> and </a:t>
              </a:r>
              <a:r>
                <a:rPr lang="en-US" sz="2300" dirty="0">
                  <a:solidFill>
                    <a:srgbClr val="000099"/>
                  </a:solidFill>
                  <a:latin typeface="+mj-lt"/>
                </a:rPr>
                <a:t>bigram</a:t>
              </a:r>
              <a:r>
                <a:rPr lang="en-US" sz="2300" dirty="0">
                  <a:latin typeface="+mj-lt"/>
                </a:rPr>
                <a:t> (single word, sequence of two words) from </a:t>
              </a:r>
              <a:r>
                <a:rPr lang="en-US" sz="2300" dirty="0">
                  <a:solidFill>
                    <a:srgbClr val="000099"/>
                  </a:solidFill>
                  <a:latin typeface="+mj-lt"/>
                </a:rPr>
                <a:t>clinical reports</a:t>
              </a:r>
              <a:r>
                <a:rPr lang="en-US" sz="2300" dirty="0">
                  <a:latin typeface="+mj-lt"/>
                </a:rPr>
                <a:t> and </a:t>
              </a:r>
              <a:r>
                <a:rPr lang="en-US" sz="2300" dirty="0">
                  <a:solidFill>
                    <a:srgbClr val="FF0000"/>
                  </a:solidFill>
                  <a:latin typeface="+mj-lt"/>
                </a:rPr>
                <a:t>ranked</a:t>
              </a:r>
              <a:r>
                <a:rPr lang="en-US" sz="2300" dirty="0">
                  <a:latin typeface="+mj-lt"/>
                </a:rPr>
                <a:t> the </a:t>
              </a:r>
              <a:r>
                <a:rPr lang="en-US" sz="2300" dirty="0" smtClean="0">
                  <a:solidFill>
                    <a:srgbClr val="FF0000"/>
                  </a:solidFill>
                  <a:latin typeface="+mj-lt"/>
                </a:rPr>
                <a:t>relevance</a:t>
              </a:r>
              <a:r>
                <a:rPr lang="en-US" sz="2300" dirty="0" smtClean="0">
                  <a:latin typeface="+mj-lt"/>
                </a:rPr>
                <a:t> </a:t>
              </a:r>
              <a:r>
                <a:rPr lang="en-US" sz="2300" dirty="0">
                  <a:latin typeface="+mj-lt"/>
                </a:rPr>
                <a:t>to </a:t>
              </a:r>
              <a:r>
                <a:rPr lang="en-US" sz="2300" dirty="0">
                  <a:solidFill>
                    <a:srgbClr val="000099"/>
                  </a:solidFill>
                  <a:latin typeface="+mj-lt"/>
                </a:rPr>
                <a:t>pneumonia</a:t>
              </a:r>
              <a:r>
                <a:rPr lang="en-US" sz="2300" dirty="0">
                  <a:latin typeface="+mj-lt"/>
                </a:rPr>
                <a:t> identification</a:t>
              </a:r>
            </a:p>
          </p:txBody>
        </p:sp>
      </p:grpSp>
      <p:grpSp>
        <p:nvGrpSpPr>
          <p:cNvPr id="8" name="Group 7"/>
          <p:cNvGrpSpPr/>
          <p:nvPr/>
        </p:nvGrpSpPr>
        <p:grpSpPr>
          <a:xfrm>
            <a:off x="1476164" y="4761147"/>
            <a:ext cx="6768244" cy="646331"/>
            <a:chOff x="3348245" y="1179298"/>
            <a:chExt cx="5077899" cy="504462"/>
          </a:xfrm>
        </p:grpSpPr>
        <p:sp>
          <p:nvSpPr>
            <p:cNvPr id="9" name="Oval 8"/>
            <p:cNvSpPr>
              <a:spLocks noChangeArrowheads="1"/>
            </p:cNvSpPr>
            <p:nvPr/>
          </p:nvSpPr>
          <p:spPr bwMode="auto">
            <a:xfrm>
              <a:off x="3348245" y="1230291"/>
              <a:ext cx="137206" cy="1427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 name="TextBox 9"/>
            <p:cNvSpPr txBox="1"/>
            <p:nvPr/>
          </p:nvSpPr>
          <p:spPr>
            <a:xfrm>
              <a:off x="3457592" y="1179298"/>
              <a:ext cx="4968552" cy="504462"/>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latin typeface="Georgia" pitchFamily="18" charset="0"/>
                </a:rPr>
                <a:t>Eight types of reports: admit note, daily progress report, ICU note etc.</a:t>
              </a:r>
              <a:endParaRPr lang="en-US" dirty="0">
                <a:latin typeface="Georgia" pitchFamily="18" charset="0"/>
              </a:endParaRPr>
            </a:p>
          </p:txBody>
        </p:sp>
      </p:gr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77" y="908720"/>
            <a:ext cx="8763760" cy="2118544"/>
          </a:xfrm>
          <a:prstGeom prst="rect">
            <a:avLst/>
          </a:prstGeom>
        </p:spPr>
      </p:pic>
      <p:grpSp>
        <p:nvGrpSpPr>
          <p:cNvPr id="12" name="Group 11"/>
          <p:cNvGrpSpPr/>
          <p:nvPr/>
        </p:nvGrpSpPr>
        <p:grpSpPr>
          <a:xfrm>
            <a:off x="503548" y="5631630"/>
            <a:ext cx="7736521" cy="461666"/>
            <a:chOff x="3238136" y="1182112"/>
            <a:chExt cx="5288220" cy="360332"/>
          </a:xfrm>
        </p:grpSpPr>
        <p:sp>
          <p:nvSpPr>
            <p:cNvPr id="14" name="Oval 13"/>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404945" y="1182112"/>
              <a:ext cx="5121411" cy="360332"/>
            </a:xfrm>
            <a:prstGeom prst="rect">
              <a:avLst/>
            </a:prstGeom>
            <a:noFill/>
          </p:spPr>
          <p:txBody>
            <a:bodyPr wrap="square" rtlCol="0">
              <a:spAutoFit/>
            </a:bodyPr>
            <a:lstStyle/>
            <a:p>
              <a:r>
                <a:rPr lang="en-US" sz="2400" dirty="0" smtClean="0">
                  <a:solidFill>
                    <a:srgbClr val="000099"/>
                  </a:solidFill>
                </a:rPr>
                <a:t>Statistical feature selection </a:t>
              </a:r>
              <a:r>
                <a:rPr lang="en-US" sz="2400" dirty="0" smtClean="0"/>
                <a:t>using training data</a:t>
              </a:r>
              <a:endParaRPr lang="en-US" sz="2400" dirty="0"/>
            </a:p>
          </p:txBody>
        </p:sp>
      </p:grpSp>
    </p:spTree>
    <p:extLst>
      <p:ext uri="{BB962C8B-B14F-4D97-AF65-F5344CB8AC3E}">
        <p14:creationId xmlns:p14="http://schemas.microsoft.com/office/powerpoint/2010/main" val="527841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NLP (keywords)</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683568" y="1675838"/>
            <a:ext cx="7736521" cy="1200329"/>
            <a:chOff x="3238136" y="1167608"/>
            <a:chExt cx="5288220" cy="936861"/>
          </a:xfrm>
        </p:grpSpPr>
        <p:sp>
          <p:nvSpPr>
            <p:cNvPr id="6" name="Oval 5"/>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404945" y="1167608"/>
              <a:ext cx="5121411" cy="936861"/>
            </a:xfrm>
            <a:prstGeom prst="rect">
              <a:avLst/>
            </a:prstGeom>
            <a:noFill/>
          </p:spPr>
          <p:txBody>
            <a:bodyPr wrap="square" rtlCol="0">
              <a:spAutoFit/>
            </a:bodyPr>
            <a:lstStyle/>
            <a:p>
              <a:r>
                <a:rPr lang="en-US" sz="2400" dirty="0" smtClean="0">
                  <a:solidFill>
                    <a:srgbClr val="000099"/>
                  </a:solidFill>
                  <a:latin typeface="Georgia" pitchFamily="18" charset="0"/>
                </a:rPr>
                <a:t>Clinical </a:t>
              </a:r>
              <a:r>
                <a:rPr lang="en-US" sz="2400" dirty="0">
                  <a:solidFill>
                    <a:srgbClr val="000099"/>
                  </a:solidFill>
                  <a:latin typeface="Georgia" pitchFamily="18" charset="0"/>
                </a:rPr>
                <a:t>knowledge</a:t>
              </a:r>
              <a:r>
                <a:rPr lang="en-US" sz="2400" dirty="0">
                  <a:latin typeface="Georgia" pitchFamily="18" charset="0"/>
                </a:rPr>
                <a:t> or heuristics to identify </a:t>
              </a:r>
              <a:r>
                <a:rPr lang="en-US" sz="2400" dirty="0" smtClean="0">
                  <a:solidFill>
                    <a:srgbClr val="FF0000"/>
                  </a:solidFill>
                  <a:latin typeface="Georgia" pitchFamily="18" charset="0"/>
                </a:rPr>
                <a:t>keywords</a:t>
              </a:r>
              <a:r>
                <a:rPr lang="en-US" sz="2400" dirty="0" smtClean="0">
                  <a:latin typeface="Georgia" pitchFamily="18" charset="0"/>
                </a:rPr>
                <a:t> </a:t>
              </a:r>
              <a:r>
                <a:rPr lang="en-US" sz="2400" dirty="0">
                  <a:latin typeface="Georgia" pitchFamily="18" charset="0"/>
                </a:rPr>
                <a:t>specific to the </a:t>
              </a:r>
              <a:r>
                <a:rPr lang="en-US" sz="2400" dirty="0">
                  <a:solidFill>
                    <a:srgbClr val="000099"/>
                  </a:solidFill>
                  <a:latin typeface="Georgia" pitchFamily="18" charset="0"/>
                </a:rPr>
                <a:t>phenotype</a:t>
              </a:r>
              <a:r>
                <a:rPr lang="en-US" sz="2400" dirty="0">
                  <a:latin typeface="Georgia" pitchFamily="18" charset="0"/>
                </a:rPr>
                <a:t> of interest.</a:t>
              </a:r>
            </a:p>
            <a:p>
              <a:r>
                <a:rPr lang="en-US" sz="2400" dirty="0" smtClean="0">
                  <a:latin typeface="Georgia" pitchFamily="18" charset="0"/>
                </a:rPr>
                <a:t> </a:t>
              </a:r>
              <a:endParaRPr lang="en-US" sz="2200" dirty="0">
                <a:latin typeface="Georgia" pitchFamily="18" charset="0"/>
              </a:endParaRPr>
            </a:p>
          </p:txBody>
        </p:sp>
      </p:grpSp>
      <p:grpSp>
        <p:nvGrpSpPr>
          <p:cNvPr id="8" name="Group 7"/>
          <p:cNvGrpSpPr/>
          <p:nvPr/>
        </p:nvGrpSpPr>
        <p:grpSpPr>
          <a:xfrm>
            <a:off x="1367644" y="3609020"/>
            <a:ext cx="6768244" cy="646331"/>
            <a:chOff x="3348245" y="1179298"/>
            <a:chExt cx="5077899" cy="504462"/>
          </a:xfrm>
        </p:grpSpPr>
        <p:sp>
          <p:nvSpPr>
            <p:cNvPr id="9" name="Oval 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 name="TextBox 9"/>
            <p:cNvSpPr txBox="1"/>
            <p:nvPr/>
          </p:nvSpPr>
          <p:spPr>
            <a:xfrm>
              <a:off x="3457592" y="1179298"/>
              <a:ext cx="4968552" cy="504462"/>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solidFill>
                    <a:srgbClr val="000099"/>
                  </a:solidFill>
                  <a:latin typeface="Georgia" pitchFamily="18" charset="0"/>
                </a:rPr>
                <a:t>Machine learning </a:t>
              </a:r>
              <a:r>
                <a:rPr lang="en-US" dirty="0" smtClean="0">
                  <a:latin typeface="Georgia" pitchFamily="18" charset="0"/>
                </a:rPr>
                <a:t>or </a:t>
              </a:r>
              <a:r>
                <a:rPr lang="en-US" dirty="0" smtClean="0">
                  <a:solidFill>
                    <a:srgbClr val="000099"/>
                  </a:solidFill>
                  <a:latin typeface="Georgia" pitchFamily="18" charset="0"/>
                </a:rPr>
                <a:t>Rule-based</a:t>
              </a:r>
              <a:r>
                <a:rPr lang="en-US" dirty="0" smtClean="0">
                  <a:latin typeface="Georgia" pitchFamily="18" charset="0"/>
                </a:rPr>
                <a:t> approach on the keywords to classify cohorts</a:t>
              </a:r>
              <a:endParaRPr lang="en-US" dirty="0">
                <a:latin typeface="Georgia" pitchFamily="18" charset="0"/>
              </a:endParaRPr>
            </a:p>
          </p:txBody>
        </p:sp>
      </p:grpSp>
      <p:grpSp>
        <p:nvGrpSpPr>
          <p:cNvPr id="11" name="Group 10"/>
          <p:cNvGrpSpPr/>
          <p:nvPr/>
        </p:nvGrpSpPr>
        <p:grpSpPr>
          <a:xfrm>
            <a:off x="687907" y="2660719"/>
            <a:ext cx="7736521" cy="830997"/>
            <a:chOff x="3238136" y="1167608"/>
            <a:chExt cx="5288220" cy="648596"/>
          </a:xfrm>
        </p:grpSpPr>
        <p:sp>
          <p:nvSpPr>
            <p:cNvPr id="12" name="Oval 11"/>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3" name="TextBox 12"/>
            <p:cNvSpPr txBox="1"/>
            <p:nvPr/>
          </p:nvSpPr>
          <p:spPr>
            <a:xfrm>
              <a:off x="3404945" y="1167608"/>
              <a:ext cx="5121411" cy="648596"/>
            </a:xfrm>
            <a:prstGeom prst="rect">
              <a:avLst/>
            </a:prstGeom>
            <a:noFill/>
          </p:spPr>
          <p:txBody>
            <a:bodyPr wrap="square" rtlCol="0">
              <a:spAutoFit/>
            </a:bodyPr>
            <a:lstStyle/>
            <a:p>
              <a:r>
                <a:rPr lang="en-US" sz="2400" dirty="0" smtClean="0">
                  <a:solidFill>
                    <a:srgbClr val="000099"/>
                  </a:solidFill>
                  <a:latin typeface="Georgia" pitchFamily="18" charset="0"/>
                </a:rPr>
                <a:t>Extract</a:t>
              </a:r>
              <a:r>
                <a:rPr lang="en-US" sz="2400" dirty="0" smtClean="0">
                  <a:latin typeface="Georgia" pitchFamily="18" charset="0"/>
                </a:rPr>
                <a:t> the keywords from unstructured clinical notes</a:t>
              </a:r>
              <a:endParaRPr lang="en-US" sz="2400" dirty="0">
                <a:latin typeface="Georgia" pitchFamily="18" charset="0"/>
              </a:endParaRPr>
            </a:p>
            <a:p>
              <a:r>
                <a:rPr lang="en-US" sz="2400" dirty="0" smtClean="0">
                  <a:latin typeface="Georgia" pitchFamily="18" charset="0"/>
                </a:rPr>
                <a:t> </a:t>
              </a:r>
              <a:endParaRPr lang="en-US" sz="2200" dirty="0">
                <a:latin typeface="Georgia" pitchFamily="18" charset="0"/>
              </a:endParaRPr>
            </a:p>
          </p:txBody>
        </p:sp>
      </p:grpSp>
    </p:spTree>
    <p:extLst>
      <p:ext uri="{BB962C8B-B14F-4D97-AF65-F5344CB8AC3E}">
        <p14:creationId xmlns:p14="http://schemas.microsoft.com/office/powerpoint/2010/main" val="3875222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39877" y="1340768"/>
            <a:ext cx="8064571" cy="2196244"/>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endParaRPr lang="en-US" sz="2400" dirty="0">
              <a:solidFill>
                <a:srgbClr val="FF0000"/>
              </a:solidFill>
              <a:latin typeface="+mj-lt"/>
              <a:ea typeface="Verdana" pitchFamily="34" charset="0"/>
              <a:cs typeface="Verdana" pitchFamily="34" charset="0"/>
            </a:endParaRPr>
          </a:p>
        </p:txBody>
      </p:sp>
      <p:sp>
        <p:nvSpPr>
          <p:cNvPr id="3" name="Rectangle 3"/>
          <p:cNvSpPr txBox="1">
            <a:spLocks noChangeArrowheads="1"/>
          </p:cNvSpPr>
          <p:nvPr/>
        </p:nvSpPr>
        <p:spPr>
          <a:xfrm>
            <a:off x="251520" y="4462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NLP (keywords)</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50" y="1381918"/>
            <a:ext cx="7399662" cy="1867062"/>
          </a:xfrm>
          <a:prstGeom prst="rect">
            <a:avLst/>
          </a:prstGeom>
        </p:spPr>
      </p:pic>
      <p:grpSp>
        <p:nvGrpSpPr>
          <p:cNvPr id="12" name="Group 11"/>
          <p:cNvGrpSpPr/>
          <p:nvPr/>
        </p:nvGrpSpPr>
        <p:grpSpPr>
          <a:xfrm>
            <a:off x="719572" y="4208891"/>
            <a:ext cx="7736521" cy="1200329"/>
            <a:chOff x="3238136" y="1167608"/>
            <a:chExt cx="5288220" cy="936861"/>
          </a:xfrm>
        </p:grpSpPr>
        <p:sp>
          <p:nvSpPr>
            <p:cNvPr id="13" name="Oval 12"/>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404945" y="1167608"/>
              <a:ext cx="5121411" cy="936861"/>
            </a:xfrm>
            <a:prstGeom prst="rect">
              <a:avLst/>
            </a:prstGeom>
            <a:noFill/>
          </p:spPr>
          <p:txBody>
            <a:bodyPr wrap="square" rtlCol="0">
              <a:spAutoFit/>
            </a:bodyPr>
            <a:lstStyle/>
            <a:p>
              <a:r>
                <a:rPr lang="en-US" sz="2400" dirty="0" smtClean="0">
                  <a:solidFill>
                    <a:srgbClr val="000099"/>
                  </a:solidFill>
                  <a:latin typeface="Georgia" pitchFamily="18" charset="0"/>
                </a:rPr>
                <a:t>Regular</a:t>
              </a:r>
              <a:r>
                <a:rPr lang="en-US" sz="2400" dirty="0" smtClean="0">
                  <a:latin typeface="Georgia" pitchFamily="18" charset="0"/>
                </a:rPr>
                <a:t> </a:t>
              </a:r>
              <a:r>
                <a:rPr lang="en-US" sz="2400" dirty="0" smtClean="0">
                  <a:solidFill>
                    <a:srgbClr val="000099"/>
                  </a:solidFill>
                  <a:latin typeface="Georgia" pitchFamily="18" charset="0"/>
                </a:rPr>
                <a:t>expression</a:t>
              </a:r>
              <a:r>
                <a:rPr lang="en-US" sz="2400" dirty="0" smtClean="0">
                  <a:latin typeface="Georgia" pitchFamily="18" charset="0"/>
                </a:rPr>
                <a:t> based key word extraction for </a:t>
              </a:r>
              <a:r>
                <a:rPr lang="en-US" sz="2400" dirty="0" smtClean="0">
                  <a:solidFill>
                    <a:srgbClr val="000099"/>
                  </a:solidFill>
                  <a:latin typeface="Georgia" pitchFamily="18" charset="0"/>
                </a:rPr>
                <a:t>pancreatic</a:t>
              </a:r>
              <a:r>
                <a:rPr lang="en-US" sz="2400" dirty="0" smtClean="0">
                  <a:latin typeface="Georgia" pitchFamily="18" charset="0"/>
                </a:rPr>
                <a:t> cancer cohorts</a:t>
              </a:r>
              <a:endParaRPr lang="en-US" sz="2400" dirty="0">
                <a:latin typeface="Georgia" pitchFamily="18" charset="0"/>
              </a:endParaRPr>
            </a:p>
            <a:p>
              <a:r>
                <a:rPr lang="en-US" sz="2400" dirty="0" smtClean="0">
                  <a:latin typeface="Georgia" pitchFamily="18" charset="0"/>
                </a:rPr>
                <a:t> </a:t>
              </a:r>
              <a:endParaRPr lang="en-US" sz="2200" dirty="0">
                <a:latin typeface="Georgia" pitchFamily="18" charset="0"/>
              </a:endParaRPr>
            </a:p>
          </p:txBody>
        </p:sp>
      </p:grpSp>
      <p:grpSp>
        <p:nvGrpSpPr>
          <p:cNvPr id="16" name="Group 15"/>
          <p:cNvGrpSpPr/>
          <p:nvPr/>
        </p:nvGrpSpPr>
        <p:grpSpPr>
          <a:xfrm>
            <a:off x="719572" y="5361020"/>
            <a:ext cx="7736521" cy="461665"/>
            <a:chOff x="3238136" y="1167608"/>
            <a:chExt cx="5288220" cy="360331"/>
          </a:xfrm>
        </p:grpSpPr>
        <p:sp>
          <p:nvSpPr>
            <p:cNvPr id="17" name="Oval 16"/>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404945" y="1167608"/>
              <a:ext cx="5121411" cy="360331"/>
            </a:xfrm>
            <a:prstGeom prst="rect">
              <a:avLst/>
            </a:prstGeom>
            <a:noFill/>
          </p:spPr>
          <p:txBody>
            <a:bodyPr wrap="square" rtlCol="0">
              <a:spAutoFit/>
            </a:bodyPr>
            <a:lstStyle/>
            <a:p>
              <a:r>
                <a:rPr lang="en-US" sz="2400" dirty="0" smtClean="0">
                  <a:solidFill>
                    <a:srgbClr val="000099"/>
                  </a:solidFill>
                  <a:latin typeface="Georgia" pitchFamily="18" charset="0"/>
                </a:rPr>
                <a:t>Better</a:t>
              </a:r>
              <a:r>
                <a:rPr lang="en-US" sz="2400" dirty="0" smtClean="0">
                  <a:latin typeface="Georgia" pitchFamily="18" charset="0"/>
                </a:rPr>
                <a:t> than </a:t>
              </a:r>
              <a:r>
                <a:rPr lang="en-US" sz="2400" dirty="0" smtClean="0">
                  <a:solidFill>
                    <a:srgbClr val="000099"/>
                  </a:solidFill>
                  <a:latin typeface="Georgia" pitchFamily="18" charset="0"/>
                </a:rPr>
                <a:t>ICD-9</a:t>
              </a:r>
              <a:r>
                <a:rPr lang="en-US" sz="2400" dirty="0" smtClean="0">
                  <a:latin typeface="Georgia" pitchFamily="18" charset="0"/>
                </a:rPr>
                <a:t> based classification</a:t>
              </a:r>
              <a:endParaRPr lang="en-US" sz="2200" dirty="0">
                <a:latin typeface="Georgia" pitchFamily="18" charset="0"/>
              </a:endParaRPr>
            </a:p>
          </p:txBody>
        </p:sp>
      </p:grpSp>
    </p:spTree>
    <p:extLst>
      <p:ext uri="{BB962C8B-B14F-4D97-AF65-F5344CB8AC3E}">
        <p14:creationId xmlns:p14="http://schemas.microsoft.com/office/powerpoint/2010/main" val="55268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2"/>
          <p:cNvSpPr>
            <a:spLocks noChangeArrowheads="1"/>
          </p:cNvSpPr>
          <p:nvPr/>
        </p:nvSpPr>
        <p:spPr bwMode="auto">
          <a:xfrm>
            <a:off x="1079611" y="2806824"/>
            <a:ext cx="5940661"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4" name="Rectangle 3"/>
          <p:cNvSpPr>
            <a:spLocks noGrp="1" noChangeArrowheads="1"/>
          </p:cNvSpPr>
          <p:nvPr>
            <p:ph type="title"/>
          </p:nvPr>
        </p:nvSpPr>
        <p:spPr>
          <a:xfrm>
            <a:off x="179512"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Classes of approaches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 name="Group 6"/>
          <p:cNvGrpSpPr/>
          <p:nvPr/>
        </p:nvGrpSpPr>
        <p:grpSpPr>
          <a:xfrm>
            <a:off x="1377651" y="1907540"/>
            <a:ext cx="2912371" cy="430887"/>
            <a:chOff x="3238136" y="1180683"/>
            <a:chExt cx="1990722" cy="336309"/>
          </a:xfrm>
        </p:grpSpPr>
        <p:sp>
          <p:nvSpPr>
            <p:cNvPr id="8" name="Oval 7"/>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351251" y="1180683"/>
              <a:ext cx="1877607" cy="336309"/>
            </a:xfrm>
            <a:prstGeom prst="rect">
              <a:avLst/>
            </a:prstGeom>
            <a:noFill/>
          </p:spPr>
          <p:txBody>
            <a:bodyPr wrap="square" rtlCol="0">
              <a:spAutoFit/>
            </a:bodyPr>
            <a:lstStyle/>
            <a:p>
              <a:r>
                <a:rPr lang="en-US" dirty="0" smtClean="0"/>
                <a:t>  </a:t>
              </a:r>
              <a:r>
                <a:rPr lang="en-US" sz="2200" dirty="0" smtClean="0">
                  <a:latin typeface="Georgia" pitchFamily="18" charset="0"/>
                </a:rPr>
                <a:t>Rule based</a:t>
              </a:r>
              <a:endParaRPr lang="en-US" sz="2200" dirty="0">
                <a:latin typeface="Georgia" pitchFamily="18" charset="0"/>
              </a:endParaRPr>
            </a:p>
          </p:txBody>
        </p:sp>
      </p:grpSp>
      <p:grpSp>
        <p:nvGrpSpPr>
          <p:cNvPr id="10" name="Group 9"/>
          <p:cNvGrpSpPr/>
          <p:nvPr/>
        </p:nvGrpSpPr>
        <p:grpSpPr>
          <a:xfrm>
            <a:off x="1373696" y="2458053"/>
            <a:ext cx="5220580" cy="430887"/>
            <a:chOff x="3238136" y="1180683"/>
            <a:chExt cx="3568475" cy="336309"/>
          </a:xfrm>
        </p:grpSpPr>
        <p:sp>
          <p:nvSpPr>
            <p:cNvPr id="11" name="Oval 10"/>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351251" y="1180683"/>
              <a:ext cx="3455360" cy="336309"/>
            </a:xfrm>
            <a:prstGeom prst="rect">
              <a:avLst/>
            </a:prstGeom>
            <a:noFill/>
          </p:spPr>
          <p:txBody>
            <a:bodyPr wrap="square" rtlCol="0">
              <a:spAutoFit/>
            </a:bodyPr>
            <a:lstStyle/>
            <a:p>
              <a:r>
                <a:rPr lang="en-US" dirty="0" smtClean="0"/>
                <a:t>  </a:t>
              </a:r>
              <a:r>
                <a:rPr lang="en-US" sz="2200" dirty="0" smtClean="0">
                  <a:latin typeface="Georgia" pitchFamily="18" charset="0"/>
                </a:rPr>
                <a:t>Natural language processing (NLP)</a:t>
              </a:r>
              <a:endParaRPr lang="en-US" sz="2200" dirty="0">
                <a:latin typeface="Georgia" pitchFamily="18" charset="0"/>
              </a:endParaRPr>
            </a:p>
          </p:txBody>
        </p:sp>
      </p:grpSp>
      <p:grpSp>
        <p:nvGrpSpPr>
          <p:cNvPr id="13" name="Group 12"/>
          <p:cNvGrpSpPr/>
          <p:nvPr/>
        </p:nvGrpSpPr>
        <p:grpSpPr>
          <a:xfrm>
            <a:off x="1373696" y="2998113"/>
            <a:ext cx="6618684" cy="430887"/>
            <a:chOff x="3238136" y="1180683"/>
            <a:chExt cx="4524135" cy="336309"/>
          </a:xfrm>
        </p:grpSpPr>
        <p:sp>
          <p:nvSpPr>
            <p:cNvPr id="14" name="Oval 13"/>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Machine learning and statistical analyses</a:t>
              </a:r>
              <a:endParaRPr lang="en-US" sz="2200" dirty="0">
                <a:latin typeface="Georgia" pitchFamily="18" charset="0"/>
              </a:endParaRPr>
            </a:p>
          </p:txBody>
        </p:sp>
      </p:grpSp>
      <p:grpSp>
        <p:nvGrpSpPr>
          <p:cNvPr id="16" name="Group 15"/>
          <p:cNvGrpSpPr/>
          <p:nvPr/>
        </p:nvGrpSpPr>
        <p:grpSpPr>
          <a:xfrm>
            <a:off x="1367644" y="3538173"/>
            <a:ext cx="6618684" cy="430887"/>
            <a:chOff x="3238136" y="1180683"/>
            <a:chExt cx="4524135" cy="336309"/>
          </a:xfrm>
        </p:grpSpPr>
        <p:sp>
          <p:nvSpPr>
            <p:cNvPr id="17" name="Oval 16"/>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Hybrid</a:t>
              </a:r>
              <a:endParaRPr lang="en-US" sz="2200" dirty="0">
                <a:latin typeface="Georgia" pitchFamily="18" charset="0"/>
              </a:endParaRPr>
            </a:p>
          </p:txBody>
        </p:sp>
      </p:grpSp>
    </p:spTree>
    <p:extLst>
      <p:ext uri="{BB962C8B-B14F-4D97-AF65-F5344CB8AC3E}">
        <p14:creationId xmlns:p14="http://schemas.microsoft.com/office/powerpoint/2010/main" val="9433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47" y="2060848"/>
            <a:ext cx="7666385" cy="1966131"/>
          </a:xfrm>
          <a:prstGeom prst="rect">
            <a:avLst/>
          </a:prstGeom>
        </p:spPr>
      </p:pic>
      <p:sp>
        <p:nvSpPr>
          <p:cNvPr id="2" name="Rectangle 3"/>
          <p:cNvSpPr txBox="1">
            <a:spLocks noChangeArrowheads="1"/>
          </p:cNvSpPr>
          <p:nvPr/>
        </p:nvSpPr>
        <p:spPr>
          <a:xfrm>
            <a:off x="287524" y="83096"/>
            <a:ext cx="842493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Machine learning and statistical analyses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AutoShape 5"/>
          <p:cNvSpPr>
            <a:spLocks noChangeArrowheads="1"/>
          </p:cNvSpPr>
          <p:nvPr/>
        </p:nvSpPr>
        <p:spPr bwMode="auto">
          <a:xfrm>
            <a:off x="330460" y="980728"/>
            <a:ext cx="8526016" cy="1116124"/>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t>Many studies </a:t>
            </a:r>
            <a:r>
              <a:rPr lang="en-US" sz="2400" dirty="0">
                <a:solidFill>
                  <a:srgbClr val="FF0000"/>
                </a:solidFill>
              </a:rPr>
              <a:t>compared</a:t>
            </a:r>
            <a:r>
              <a:rPr lang="en-US" sz="2400" dirty="0"/>
              <a:t> popular </a:t>
            </a:r>
            <a:r>
              <a:rPr lang="en-US" sz="2400" dirty="0">
                <a:solidFill>
                  <a:srgbClr val="000099"/>
                </a:solidFill>
              </a:rPr>
              <a:t>machine learning</a:t>
            </a:r>
            <a:r>
              <a:rPr lang="en-US" sz="2400" dirty="0"/>
              <a:t> techniques </a:t>
            </a:r>
            <a:endParaRPr lang="en-US" sz="2400" dirty="0" smtClean="0"/>
          </a:p>
          <a:p>
            <a:pPr algn="ctr"/>
            <a:r>
              <a:rPr lang="en-US" sz="2400" dirty="0" smtClean="0"/>
              <a:t>in </a:t>
            </a:r>
            <a:r>
              <a:rPr lang="en-US" sz="2400" dirty="0"/>
              <a:t>the context </a:t>
            </a:r>
            <a:r>
              <a:rPr lang="en-US" sz="2400" dirty="0" smtClean="0"/>
              <a:t>of </a:t>
            </a:r>
            <a:r>
              <a:rPr lang="en-US" sz="2400" dirty="0"/>
              <a:t>cohort identification</a:t>
            </a:r>
            <a:endParaRPr lang="en-US" sz="2400" dirty="0">
              <a:latin typeface="Georgia" pitchFamily="18" charset="0"/>
            </a:endParaRPr>
          </a:p>
        </p:txBody>
      </p:sp>
      <p:sp>
        <p:nvSpPr>
          <p:cNvPr id="7" name="Rectangle 3"/>
          <p:cNvSpPr txBox="1">
            <a:spLocks noChangeArrowheads="1"/>
          </p:cNvSpPr>
          <p:nvPr/>
        </p:nvSpPr>
        <p:spPr>
          <a:xfrm>
            <a:off x="251520" y="4329100"/>
            <a:ext cx="889248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300" dirty="0" smtClean="0">
                <a:latin typeface="Book Antiqua" pitchFamily="18" charset="0"/>
              </a:rPr>
              <a:t>Naïve Bayes, k-nearest neighbor, SVM, C4.5, random forest</a:t>
            </a:r>
            <a:endParaRPr lang="en-US" sz="23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9" name="Group 8"/>
          <p:cNvGrpSpPr/>
          <p:nvPr/>
        </p:nvGrpSpPr>
        <p:grpSpPr>
          <a:xfrm>
            <a:off x="1223628" y="5050921"/>
            <a:ext cx="6768244" cy="369332"/>
            <a:chOff x="3348245" y="1179298"/>
            <a:chExt cx="5077899" cy="288264"/>
          </a:xfrm>
        </p:grpSpPr>
        <p:sp>
          <p:nvSpPr>
            <p:cNvPr id="10" name="Oval 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1" name="TextBox 10"/>
            <p:cNvSpPr txBox="1"/>
            <p:nvPr/>
          </p:nvSpPr>
          <p:spPr>
            <a:xfrm>
              <a:off x="3457592" y="1179298"/>
              <a:ext cx="4968552" cy="288264"/>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latin typeface="Georgia" pitchFamily="18" charset="0"/>
                </a:rPr>
                <a:t>Naïve Bayes, SVM obtained the best results</a:t>
              </a:r>
              <a:endParaRPr lang="en-US" dirty="0">
                <a:latin typeface="Georgia" pitchFamily="18" charset="0"/>
              </a:endParaRPr>
            </a:p>
          </p:txBody>
        </p:sp>
      </p:grpSp>
      <p:grpSp>
        <p:nvGrpSpPr>
          <p:cNvPr id="12" name="Group 11"/>
          <p:cNvGrpSpPr/>
          <p:nvPr/>
        </p:nvGrpSpPr>
        <p:grpSpPr>
          <a:xfrm>
            <a:off x="1223628" y="5445224"/>
            <a:ext cx="6768244" cy="369332"/>
            <a:chOff x="3348245" y="1179298"/>
            <a:chExt cx="5077899" cy="288264"/>
          </a:xfrm>
        </p:grpSpPr>
        <p:sp>
          <p:nvSpPr>
            <p:cNvPr id="13" name="Oval 1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457592" y="1179298"/>
              <a:ext cx="4968552" cy="288264"/>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latin typeface="Georgia" pitchFamily="18" charset="0"/>
                </a:rPr>
                <a:t>Bagging and boosting did not improve the results</a:t>
              </a:r>
              <a:endParaRPr lang="en-US" dirty="0">
                <a:latin typeface="Georgia" pitchFamily="18" charset="0"/>
              </a:endParaRPr>
            </a:p>
          </p:txBody>
        </p:sp>
      </p:grpSp>
    </p:spTree>
    <p:extLst>
      <p:ext uri="{BB962C8B-B14F-4D97-AF65-F5344CB8AC3E}">
        <p14:creationId xmlns:p14="http://schemas.microsoft.com/office/powerpoint/2010/main" val="3793409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6" y="526936"/>
            <a:ext cx="9038104" cy="4054192"/>
          </a:xfrm>
          <a:prstGeom prst="rect">
            <a:avLst/>
          </a:prstGeom>
        </p:spPr>
      </p:pic>
      <p:sp>
        <p:nvSpPr>
          <p:cNvPr id="2" name="Rectangle 3"/>
          <p:cNvSpPr txBox="1">
            <a:spLocks noChangeArrowheads="1"/>
          </p:cNvSpPr>
          <p:nvPr/>
        </p:nvSpPr>
        <p:spPr>
          <a:xfrm>
            <a:off x="287524" y="83096"/>
            <a:ext cx="842493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Machine learning and statistical analyses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251520" y="4761148"/>
            <a:ext cx="889248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300" dirty="0" smtClean="0">
                <a:latin typeface="Book Antiqua" pitchFamily="18" charset="0"/>
              </a:rPr>
              <a:t>Regression model (logistic and ridge) performed better than C4.5 decision trees</a:t>
            </a:r>
            <a:endParaRPr lang="en-US" sz="23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Tree>
    <p:extLst>
      <p:ext uri="{BB962C8B-B14F-4D97-AF65-F5344CB8AC3E}">
        <p14:creationId xmlns:p14="http://schemas.microsoft.com/office/powerpoint/2010/main" val="2332103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2"/>
          <p:cNvSpPr>
            <a:spLocks noChangeArrowheads="1"/>
          </p:cNvSpPr>
          <p:nvPr/>
        </p:nvSpPr>
        <p:spPr bwMode="auto">
          <a:xfrm>
            <a:off x="1079611" y="3346884"/>
            <a:ext cx="1836967"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4" name="Rectangle 3"/>
          <p:cNvSpPr>
            <a:spLocks noGrp="1" noChangeArrowheads="1"/>
          </p:cNvSpPr>
          <p:nvPr>
            <p:ph type="title"/>
          </p:nvPr>
        </p:nvSpPr>
        <p:spPr>
          <a:xfrm>
            <a:off x="179512"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Classes of approaches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 name="Group 6"/>
          <p:cNvGrpSpPr/>
          <p:nvPr/>
        </p:nvGrpSpPr>
        <p:grpSpPr>
          <a:xfrm>
            <a:off x="1377651" y="1907540"/>
            <a:ext cx="2912371" cy="430887"/>
            <a:chOff x="3238136" y="1180683"/>
            <a:chExt cx="1990722" cy="336309"/>
          </a:xfrm>
        </p:grpSpPr>
        <p:sp>
          <p:nvSpPr>
            <p:cNvPr id="8" name="Oval 7"/>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351251" y="1180683"/>
              <a:ext cx="1877607" cy="336309"/>
            </a:xfrm>
            <a:prstGeom prst="rect">
              <a:avLst/>
            </a:prstGeom>
            <a:noFill/>
          </p:spPr>
          <p:txBody>
            <a:bodyPr wrap="square" rtlCol="0">
              <a:spAutoFit/>
            </a:bodyPr>
            <a:lstStyle/>
            <a:p>
              <a:r>
                <a:rPr lang="en-US" dirty="0" smtClean="0"/>
                <a:t>  </a:t>
              </a:r>
              <a:r>
                <a:rPr lang="en-US" sz="2200" dirty="0" smtClean="0">
                  <a:latin typeface="Georgia" pitchFamily="18" charset="0"/>
                </a:rPr>
                <a:t>Rule based</a:t>
              </a:r>
              <a:endParaRPr lang="en-US" sz="2200" dirty="0">
                <a:latin typeface="Georgia" pitchFamily="18" charset="0"/>
              </a:endParaRPr>
            </a:p>
          </p:txBody>
        </p:sp>
      </p:grpSp>
      <p:grpSp>
        <p:nvGrpSpPr>
          <p:cNvPr id="10" name="Group 9"/>
          <p:cNvGrpSpPr/>
          <p:nvPr/>
        </p:nvGrpSpPr>
        <p:grpSpPr>
          <a:xfrm>
            <a:off x="1373696" y="2458053"/>
            <a:ext cx="5220580" cy="430887"/>
            <a:chOff x="3238136" y="1180683"/>
            <a:chExt cx="3568475" cy="336309"/>
          </a:xfrm>
        </p:grpSpPr>
        <p:sp>
          <p:nvSpPr>
            <p:cNvPr id="11" name="Oval 10"/>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351251" y="1180683"/>
              <a:ext cx="3455360" cy="336309"/>
            </a:xfrm>
            <a:prstGeom prst="rect">
              <a:avLst/>
            </a:prstGeom>
            <a:noFill/>
          </p:spPr>
          <p:txBody>
            <a:bodyPr wrap="square" rtlCol="0">
              <a:spAutoFit/>
            </a:bodyPr>
            <a:lstStyle/>
            <a:p>
              <a:r>
                <a:rPr lang="en-US" dirty="0" smtClean="0"/>
                <a:t>  </a:t>
              </a:r>
              <a:r>
                <a:rPr lang="en-US" sz="2200" dirty="0" smtClean="0">
                  <a:latin typeface="Georgia" pitchFamily="18" charset="0"/>
                </a:rPr>
                <a:t>Natural language processing (NLP)</a:t>
              </a:r>
              <a:endParaRPr lang="en-US" sz="2200" dirty="0">
                <a:latin typeface="Georgia" pitchFamily="18" charset="0"/>
              </a:endParaRPr>
            </a:p>
          </p:txBody>
        </p:sp>
      </p:grpSp>
      <p:grpSp>
        <p:nvGrpSpPr>
          <p:cNvPr id="13" name="Group 12"/>
          <p:cNvGrpSpPr/>
          <p:nvPr/>
        </p:nvGrpSpPr>
        <p:grpSpPr>
          <a:xfrm>
            <a:off x="1373696" y="2998113"/>
            <a:ext cx="6618684" cy="430887"/>
            <a:chOff x="3238136" y="1180683"/>
            <a:chExt cx="4524135" cy="336309"/>
          </a:xfrm>
        </p:grpSpPr>
        <p:sp>
          <p:nvSpPr>
            <p:cNvPr id="14" name="Oval 13"/>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5" name="TextBox 14"/>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Machine learning and statistical analyses</a:t>
              </a:r>
              <a:endParaRPr lang="en-US" sz="2200" dirty="0">
                <a:latin typeface="Georgia" pitchFamily="18" charset="0"/>
              </a:endParaRPr>
            </a:p>
          </p:txBody>
        </p:sp>
      </p:grpSp>
      <p:grpSp>
        <p:nvGrpSpPr>
          <p:cNvPr id="16" name="Group 15"/>
          <p:cNvGrpSpPr/>
          <p:nvPr/>
        </p:nvGrpSpPr>
        <p:grpSpPr>
          <a:xfrm>
            <a:off x="1367644" y="3538173"/>
            <a:ext cx="6618684" cy="430887"/>
            <a:chOff x="3238136" y="1180683"/>
            <a:chExt cx="4524135" cy="336309"/>
          </a:xfrm>
        </p:grpSpPr>
        <p:sp>
          <p:nvSpPr>
            <p:cNvPr id="17" name="Oval 16"/>
            <p:cNvSpPr>
              <a:spLocks noChangeArrowheads="1"/>
            </p:cNvSpPr>
            <p:nvPr/>
          </p:nvSpPr>
          <p:spPr bwMode="auto">
            <a:xfrm>
              <a:off x="3238136" y="1248150"/>
              <a:ext cx="168758" cy="192697"/>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8" name="TextBox 17"/>
            <p:cNvSpPr txBox="1"/>
            <p:nvPr/>
          </p:nvSpPr>
          <p:spPr>
            <a:xfrm>
              <a:off x="3351250" y="1180683"/>
              <a:ext cx="4411021" cy="336309"/>
            </a:xfrm>
            <a:prstGeom prst="rect">
              <a:avLst/>
            </a:prstGeom>
            <a:noFill/>
          </p:spPr>
          <p:txBody>
            <a:bodyPr wrap="square" rtlCol="0">
              <a:spAutoFit/>
            </a:bodyPr>
            <a:lstStyle/>
            <a:p>
              <a:r>
                <a:rPr lang="en-US" dirty="0" smtClean="0"/>
                <a:t>  </a:t>
              </a:r>
              <a:r>
                <a:rPr lang="en-US" sz="2200" dirty="0" smtClean="0">
                  <a:latin typeface="Georgia" pitchFamily="18" charset="0"/>
                </a:rPr>
                <a:t>Hybrid</a:t>
              </a:r>
              <a:endParaRPr lang="en-US" sz="2200" dirty="0">
                <a:latin typeface="Georgia" pitchFamily="18" charset="0"/>
              </a:endParaRPr>
            </a:p>
          </p:txBody>
        </p:sp>
      </p:grpSp>
    </p:spTree>
    <p:extLst>
      <p:ext uri="{BB962C8B-B14F-4D97-AF65-F5344CB8AC3E}">
        <p14:creationId xmlns:p14="http://schemas.microsoft.com/office/powerpoint/2010/main" val="29561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7524" y="44624"/>
            <a:ext cx="842493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Hybrid approaches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3"/>
          <p:cNvSpPr txBox="1">
            <a:spLocks noChangeArrowheads="1"/>
          </p:cNvSpPr>
          <p:nvPr/>
        </p:nvSpPr>
        <p:spPr>
          <a:xfrm>
            <a:off x="215516" y="944724"/>
            <a:ext cx="889248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200" dirty="0" smtClean="0">
                <a:solidFill>
                  <a:srgbClr val="FF0000"/>
                </a:solidFill>
                <a:latin typeface="Book Antiqua" pitchFamily="18" charset="0"/>
              </a:rPr>
              <a:t>Combination</a:t>
            </a:r>
            <a:r>
              <a:rPr lang="en-US" sz="2200" dirty="0" smtClean="0">
                <a:latin typeface="Book Antiqua" pitchFamily="18" charset="0"/>
              </a:rPr>
              <a:t> of rule-based, machine learning and NLP techniques</a:t>
            </a:r>
            <a:endParaRPr lang="en-US" sz="22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9" name="AutoShape 5"/>
          <p:cNvSpPr>
            <a:spLocks noChangeArrowheads="1"/>
          </p:cNvSpPr>
          <p:nvPr/>
        </p:nvSpPr>
        <p:spPr bwMode="auto">
          <a:xfrm>
            <a:off x="585920" y="2312876"/>
            <a:ext cx="8090536" cy="1368152"/>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Georgia" pitchFamily="18" charset="0"/>
              </a:rPr>
              <a:t>Typically a </a:t>
            </a:r>
            <a:r>
              <a:rPr lang="en-US" sz="2200" dirty="0">
                <a:solidFill>
                  <a:srgbClr val="000099"/>
                </a:solidFill>
                <a:latin typeface="Georgia" pitchFamily="18" charset="0"/>
              </a:rPr>
              <a:t>machine learning algorithm</a:t>
            </a:r>
            <a:r>
              <a:rPr lang="en-US" sz="2200" dirty="0">
                <a:latin typeface="Georgia" pitchFamily="18" charset="0"/>
              </a:rPr>
              <a:t> is fed with </a:t>
            </a:r>
            <a:r>
              <a:rPr lang="en-US" sz="2200" dirty="0" smtClean="0">
                <a:latin typeface="Georgia" pitchFamily="18" charset="0"/>
              </a:rPr>
              <a:t>features</a:t>
            </a:r>
          </a:p>
          <a:p>
            <a:pPr algn="ctr"/>
            <a:r>
              <a:rPr lang="en-US" sz="2200" dirty="0" smtClean="0">
                <a:latin typeface="Georgia" pitchFamily="18" charset="0"/>
              </a:rPr>
              <a:t> </a:t>
            </a:r>
            <a:r>
              <a:rPr lang="en-US" sz="2200" dirty="0">
                <a:latin typeface="Georgia" pitchFamily="18" charset="0"/>
              </a:rPr>
              <a:t>that are a </a:t>
            </a:r>
            <a:r>
              <a:rPr lang="en-US" sz="2200" dirty="0">
                <a:solidFill>
                  <a:srgbClr val="000099"/>
                </a:solidFill>
                <a:latin typeface="Georgia" pitchFamily="18" charset="0"/>
              </a:rPr>
              <a:t>collection of rules </a:t>
            </a:r>
            <a:r>
              <a:rPr lang="en-US" sz="2200" dirty="0">
                <a:latin typeface="Georgia" pitchFamily="18" charset="0"/>
              </a:rPr>
              <a:t>and </a:t>
            </a:r>
            <a:endParaRPr lang="en-US" sz="2200" dirty="0" smtClean="0">
              <a:latin typeface="Georgia" pitchFamily="18" charset="0"/>
            </a:endParaRPr>
          </a:p>
          <a:p>
            <a:pPr algn="ctr"/>
            <a:r>
              <a:rPr lang="en-US" sz="2200" dirty="0" smtClean="0">
                <a:solidFill>
                  <a:srgbClr val="000099"/>
                </a:solidFill>
                <a:latin typeface="Georgia" pitchFamily="18" charset="0"/>
              </a:rPr>
              <a:t>NLP-extracted</a:t>
            </a:r>
            <a:r>
              <a:rPr lang="en-US" sz="2200" dirty="0" smtClean="0">
                <a:latin typeface="Georgia" pitchFamily="18" charset="0"/>
              </a:rPr>
              <a:t> attributes </a:t>
            </a:r>
            <a:r>
              <a:rPr lang="en-US" sz="2200" dirty="0">
                <a:latin typeface="Georgia" pitchFamily="18" charset="0"/>
              </a:rPr>
              <a:t>from clinical text</a:t>
            </a:r>
          </a:p>
        </p:txBody>
      </p:sp>
      <p:grpSp>
        <p:nvGrpSpPr>
          <p:cNvPr id="10" name="Group 9"/>
          <p:cNvGrpSpPr/>
          <p:nvPr/>
        </p:nvGrpSpPr>
        <p:grpSpPr>
          <a:xfrm>
            <a:off x="503548" y="4316903"/>
            <a:ext cx="7736521" cy="769440"/>
            <a:chOff x="3238136" y="1167608"/>
            <a:chExt cx="5288220" cy="600551"/>
          </a:xfrm>
        </p:grpSpPr>
        <p:sp>
          <p:nvSpPr>
            <p:cNvPr id="11" name="Oval 10"/>
            <p:cNvSpPr>
              <a:spLocks noChangeArrowheads="1"/>
            </p:cNvSpPr>
            <p:nvPr/>
          </p:nvSpPr>
          <p:spPr bwMode="auto">
            <a:xfrm>
              <a:off x="3238136" y="1248150"/>
              <a:ext cx="150007" cy="171286"/>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404945" y="1167608"/>
              <a:ext cx="5121411" cy="600551"/>
            </a:xfrm>
            <a:prstGeom prst="rect">
              <a:avLst/>
            </a:prstGeom>
            <a:noFill/>
          </p:spPr>
          <p:txBody>
            <a:bodyPr wrap="square" rtlCol="0">
              <a:spAutoFit/>
            </a:bodyPr>
            <a:lstStyle/>
            <a:p>
              <a:r>
                <a:rPr lang="en-US" sz="2200" dirty="0" smtClean="0">
                  <a:solidFill>
                    <a:srgbClr val="FF0000"/>
                  </a:solidFill>
                  <a:latin typeface="Georgia" pitchFamily="18" charset="0"/>
                </a:rPr>
                <a:t>Multi-modal</a:t>
              </a:r>
              <a:r>
                <a:rPr lang="en-US" sz="2200" dirty="0" smtClean="0">
                  <a:latin typeface="Georgia" pitchFamily="18" charset="0"/>
                </a:rPr>
                <a:t> </a:t>
              </a:r>
              <a:r>
                <a:rPr lang="en-US" sz="2200" dirty="0">
                  <a:latin typeface="Georgia" pitchFamily="18" charset="0"/>
                </a:rPr>
                <a:t>approaches using </a:t>
              </a:r>
              <a:r>
                <a:rPr lang="en-US" sz="2200" dirty="0">
                  <a:solidFill>
                    <a:srgbClr val="000099"/>
                  </a:solidFill>
                  <a:latin typeface="Georgia" pitchFamily="18" charset="0"/>
                </a:rPr>
                <a:t>heterogeneous </a:t>
              </a:r>
              <a:r>
                <a:rPr lang="en-US" sz="2200" dirty="0">
                  <a:latin typeface="Georgia" pitchFamily="18" charset="0"/>
                </a:rPr>
                <a:t>data sources generally perform </a:t>
              </a:r>
              <a:r>
                <a:rPr lang="en-US" sz="2200" dirty="0">
                  <a:solidFill>
                    <a:srgbClr val="000099"/>
                  </a:solidFill>
                  <a:latin typeface="Georgia" pitchFamily="18" charset="0"/>
                </a:rPr>
                <a:t>better</a:t>
              </a:r>
              <a:r>
                <a:rPr lang="en-US" sz="2200" dirty="0">
                  <a:latin typeface="Georgia" pitchFamily="18" charset="0"/>
                </a:rPr>
                <a:t> than </a:t>
              </a:r>
              <a:r>
                <a:rPr lang="en-US" sz="2200" dirty="0">
                  <a:solidFill>
                    <a:srgbClr val="FF0000"/>
                  </a:solidFill>
                  <a:latin typeface="Georgia" pitchFamily="18" charset="0"/>
                </a:rPr>
                <a:t>single-mode</a:t>
              </a:r>
              <a:r>
                <a:rPr lang="en-US" sz="2200" dirty="0">
                  <a:latin typeface="Georgia" pitchFamily="18" charset="0"/>
                </a:rPr>
                <a:t> approach.</a:t>
              </a:r>
              <a:r>
                <a:rPr lang="en-US" sz="2200" dirty="0" smtClean="0">
                  <a:latin typeface="Georgia" pitchFamily="18" charset="0"/>
                </a:rPr>
                <a:t> </a:t>
              </a:r>
              <a:endParaRPr lang="en-US" sz="2200" dirty="0">
                <a:latin typeface="Georgia" pitchFamily="18" charset="0"/>
              </a:endParaRPr>
            </a:p>
          </p:txBody>
        </p:sp>
      </p:grpSp>
    </p:spTree>
    <p:extLst>
      <p:ext uri="{BB962C8B-B14F-4D97-AF65-F5344CB8AC3E}">
        <p14:creationId xmlns:p14="http://schemas.microsoft.com/office/powerpoint/2010/main" val="12257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251520" y="-2738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Randomized Clinical Trial (RCT)</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43154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TextBox 6"/>
          <p:cNvSpPr txBox="1"/>
          <p:nvPr/>
        </p:nvSpPr>
        <p:spPr>
          <a:xfrm>
            <a:off x="1007604" y="3212976"/>
            <a:ext cx="7272808" cy="2246769"/>
          </a:xfrm>
          <a:prstGeom prst="rect">
            <a:avLst/>
          </a:prstGeom>
          <a:noFill/>
        </p:spPr>
        <p:txBody>
          <a:bodyPr wrap="square" rtlCol="0">
            <a:spAutoFit/>
          </a:bodyPr>
          <a:lstStyle/>
          <a:p>
            <a:pPr algn="just"/>
            <a:r>
              <a:rPr lang="en-US" sz="2400" dirty="0">
                <a:latin typeface="Georgia" pitchFamily="18" charset="0"/>
              </a:rPr>
              <a:t> </a:t>
            </a:r>
            <a:r>
              <a:rPr lang="en-US" sz="4400" dirty="0">
                <a:solidFill>
                  <a:srgbClr val="000099"/>
                </a:solidFill>
                <a:latin typeface="Georgia" pitchFamily="18" charset="0"/>
              </a:rPr>
              <a:t>»</a:t>
            </a:r>
            <a:r>
              <a:rPr lang="en-US" sz="2400" dirty="0">
                <a:latin typeface="Georgia" pitchFamily="18" charset="0"/>
              </a:rPr>
              <a:t> </a:t>
            </a:r>
            <a:r>
              <a:rPr lang="nb-NO" sz="2400" dirty="0" smtClean="0">
                <a:solidFill>
                  <a:srgbClr val="000099"/>
                </a:solidFill>
                <a:latin typeface="Book Antiqua" pitchFamily="18" charset="0"/>
              </a:rPr>
              <a:t>Subjects/cohorts</a:t>
            </a:r>
            <a:r>
              <a:rPr lang="nb-NO" sz="2400" dirty="0" smtClean="0">
                <a:latin typeface="Book Antiqua" pitchFamily="18" charset="0"/>
              </a:rPr>
              <a:t> </a:t>
            </a:r>
            <a:r>
              <a:rPr lang="nb-NO" sz="2400" dirty="0">
                <a:latin typeface="Book Antiqua" pitchFamily="18" charset="0"/>
              </a:rPr>
              <a:t>in a population are </a:t>
            </a:r>
            <a:r>
              <a:rPr lang="nb-NO" sz="2400" dirty="0">
                <a:solidFill>
                  <a:srgbClr val="FF0000"/>
                </a:solidFill>
                <a:latin typeface="Book Antiqua" pitchFamily="18" charset="0"/>
              </a:rPr>
              <a:t>randomly</a:t>
            </a:r>
            <a:r>
              <a:rPr lang="nb-NO" sz="2400" dirty="0">
                <a:latin typeface="Book Antiqua" pitchFamily="18" charset="0"/>
              </a:rPr>
              <a:t> allocated into groups, usually called </a:t>
            </a:r>
            <a:r>
              <a:rPr lang="nb-NO" sz="2400" i="1" dirty="0" smtClean="0">
                <a:solidFill>
                  <a:srgbClr val="FF0000"/>
                </a:solidFill>
                <a:latin typeface="Book Antiqua" pitchFamily="18" charset="0"/>
              </a:rPr>
              <a:t>study/case</a:t>
            </a:r>
            <a:r>
              <a:rPr lang="nb-NO" sz="2400" dirty="0" smtClean="0">
                <a:latin typeface="Book Antiqua" pitchFamily="18" charset="0"/>
              </a:rPr>
              <a:t> </a:t>
            </a:r>
            <a:r>
              <a:rPr lang="nb-NO" sz="2400" dirty="0">
                <a:latin typeface="Book Antiqua" pitchFamily="18" charset="0"/>
              </a:rPr>
              <a:t>and </a:t>
            </a:r>
            <a:r>
              <a:rPr lang="nb-NO" sz="2400" i="1" dirty="0">
                <a:solidFill>
                  <a:srgbClr val="FF0000"/>
                </a:solidFill>
                <a:latin typeface="Book Antiqua" pitchFamily="18" charset="0"/>
              </a:rPr>
              <a:t>control</a:t>
            </a:r>
            <a:r>
              <a:rPr lang="nb-NO" sz="2400" i="1" dirty="0">
                <a:latin typeface="Book Antiqua" pitchFamily="18" charset="0"/>
              </a:rPr>
              <a:t> </a:t>
            </a:r>
            <a:r>
              <a:rPr lang="nb-NO" sz="2400" dirty="0">
                <a:latin typeface="Book Antiqua" pitchFamily="18" charset="0"/>
              </a:rPr>
              <a:t>groups to </a:t>
            </a:r>
            <a:r>
              <a:rPr lang="nb-NO" sz="2400" dirty="0">
                <a:solidFill>
                  <a:srgbClr val="000099"/>
                </a:solidFill>
                <a:latin typeface="Book Antiqua" pitchFamily="18" charset="0"/>
              </a:rPr>
              <a:t>receive</a:t>
            </a:r>
            <a:r>
              <a:rPr lang="nb-NO" sz="2400" dirty="0">
                <a:latin typeface="Book Antiqua" pitchFamily="18" charset="0"/>
              </a:rPr>
              <a:t> and </a:t>
            </a:r>
            <a:r>
              <a:rPr lang="nb-NO" sz="2400" dirty="0">
                <a:solidFill>
                  <a:srgbClr val="FF0000"/>
                </a:solidFill>
                <a:latin typeface="Book Antiqua" pitchFamily="18" charset="0"/>
              </a:rPr>
              <a:t>not</a:t>
            </a:r>
            <a:r>
              <a:rPr lang="nb-NO" sz="2400" dirty="0">
                <a:latin typeface="Book Antiqua" pitchFamily="18" charset="0"/>
              </a:rPr>
              <a:t> </a:t>
            </a:r>
            <a:r>
              <a:rPr lang="nb-NO" sz="2400" dirty="0">
                <a:solidFill>
                  <a:srgbClr val="000099"/>
                </a:solidFill>
                <a:latin typeface="Book Antiqua" pitchFamily="18" charset="0"/>
              </a:rPr>
              <a:t>receive</a:t>
            </a:r>
            <a:r>
              <a:rPr lang="nb-NO" sz="2400" dirty="0">
                <a:latin typeface="Book Antiqua" pitchFamily="18" charset="0"/>
              </a:rPr>
              <a:t> an experimental preventive or therapetuic procedure, maneuver, or interventition</a:t>
            </a:r>
            <a:endParaRPr lang="en-US" sz="2400" dirty="0">
              <a:latin typeface="Book Antiqua" pitchFamily="18" charset="0"/>
            </a:endParaRPr>
          </a:p>
        </p:txBody>
      </p:sp>
      <p:sp>
        <p:nvSpPr>
          <p:cNvPr id="8" name="AutoShape 5"/>
          <p:cNvSpPr>
            <a:spLocks noChangeArrowheads="1"/>
          </p:cNvSpPr>
          <p:nvPr/>
        </p:nvSpPr>
        <p:spPr bwMode="auto">
          <a:xfrm>
            <a:off x="287524" y="1268760"/>
            <a:ext cx="8568952" cy="144904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endParaRPr lang="en-US" sz="2400" dirty="0"/>
          </a:p>
          <a:p>
            <a:pPr algn="ctr"/>
            <a:r>
              <a:rPr lang="en-US" sz="2400" dirty="0">
                <a:latin typeface="Georgia" pitchFamily="18" charset="0"/>
              </a:rPr>
              <a:t>A </a:t>
            </a:r>
            <a:r>
              <a:rPr lang="en-US" sz="2400" dirty="0">
                <a:solidFill>
                  <a:srgbClr val="000099"/>
                </a:solidFill>
                <a:latin typeface="Georgia" pitchFamily="18" charset="0"/>
              </a:rPr>
              <a:t>RCT</a:t>
            </a:r>
            <a:r>
              <a:rPr lang="en-US" sz="2400" dirty="0">
                <a:latin typeface="Georgia" pitchFamily="18" charset="0"/>
              </a:rPr>
              <a:t> is a </a:t>
            </a:r>
            <a:r>
              <a:rPr lang="en-US" sz="2400" dirty="0">
                <a:solidFill>
                  <a:srgbClr val="FF0000"/>
                </a:solidFill>
                <a:latin typeface="Georgia" pitchFamily="18" charset="0"/>
              </a:rPr>
              <a:t>planned</a:t>
            </a:r>
            <a:r>
              <a:rPr lang="en-US" sz="2400" dirty="0">
                <a:latin typeface="Georgia" pitchFamily="18" charset="0"/>
              </a:rPr>
              <a:t> experiment designed to </a:t>
            </a:r>
            <a:r>
              <a:rPr lang="en-US" sz="2400" dirty="0">
                <a:solidFill>
                  <a:srgbClr val="000099"/>
                </a:solidFill>
                <a:latin typeface="Georgia" pitchFamily="18" charset="0"/>
              </a:rPr>
              <a:t>asses</a:t>
            </a:r>
            <a:r>
              <a:rPr lang="en-US" sz="2400" dirty="0">
                <a:latin typeface="Georgia" pitchFamily="18" charset="0"/>
              </a:rPr>
              <a:t> the </a:t>
            </a:r>
            <a:endParaRPr lang="en-US" sz="2400" dirty="0" smtClean="0">
              <a:latin typeface="Georgia" pitchFamily="18" charset="0"/>
            </a:endParaRPr>
          </a:p>
          <a:p>
            <a:pPr algn="ctr"/>
            <a:r>
              <a:rPr lang="en-US" sz="2400" dirty="0" smtClean="0">
                <a:solidFill>
                  <a:srgbClr val="000099"/>
                </a:solidFill>
                <a:latin typeface="Georgia" pitchFamily="18" charset="0"/>
              </a:rPr>
              <a:t>efficacy</a:t>
            </a:r>
            <a:r>
              <a:rPr lang="en-US" sz="2400" dirty="0" smtClean="0">
                <a:latin typeface="Georgia" pitchFamily="18" charset="0"/>
              </a:rPr>
              <a:t> </a:t>
            </a:r>
            <a:r>
              <a:rPr lang="en-US" sz="2400" dirty="0">
                <a:latin typeface="Georgia" pitchFamily="18" charset="0"/>
              </a:rPr>
              <a:t>of </a:t>
            </a:r>
            <a:r>
              <a:rPr lang="en-US" sz="2400" dirty="0" smtClean="0">
                <a:latin typeface="Georgia" pitchFamily="18" charset="0"/>
              </a:rPr>
              <a:t>an </a:t>
            </a:r>
            <a:r>
              <a:rPr lang="en-US" sz="2400" dirty="0">
                <a:solidFill>
                  <a:srgbClr val="000099"/>
                </a:solidFill>
                <a:latin typeface="Georgia" pitchFamily="18" charset="0"/>
              </a:rPr>
              <a:t>intervention</a:t>
            </a:r>
            <a:r>
              <a:rPr lang="en-US" sz="2400" dirty="0">
                <a:latin typeface="Georgia" pitchFamily="18" charset="0"/>
              </a:rPr>
              <a:t> in human beings by comparing </a:t>
            </a:r>
            <a:endParaRPr lang="en-US" sz="2400" dirty="0" smtClean="0">
              <a:latin typeface="Georgia" pitchFamily="18" charset="0"/>
            </a:endParaRPr>
          </a:p>
          <a:p>
            <a:pPr algn="ctr"/>
            <a:r>
              <a:rPr lang="en-US" sz="2400" dirty="0" smtClean="0">
                <a:latin typeface="Georgia" pitchFamily="18" charset="0"/>
              </a:rPr>
              <a:t>the intervention </a:t>
            </a:r>
            <a:r>
              <a:rPr lang="en-US" sz="2400" dirty="0">
                <a:latin typeface="Georgia" pitchFamily="18" charset="0"/>
              </a:rPr>
              <a:t>to a </a:t>
            </a:r>
            <a:r>
              <a:rPr lang="en-US" sz="2400" dirty="0">
                <a:solidFill>
                  <a:srgbClr val="FF0000"/>
                </a:solidFill>
                <a:latin typeface="Georgia" pitchFamily="18" charset="0"/>
              </a:rPr>
              <a:t>control condition</a:t>
            </a:r>
          </a:p>
          <a:p>
            <a:endParaRPr lang="en-US" sz="2400" dirty="0"/>
          </a:p>
        </p:txBody>
      </p:sp>
    </p:spTree>
    <p:extLst>
      <p:ext uri="{BB962C8B-B14F-4D97-AF65-F5344CB8AC3E}">
        <p14:creationId xmlns:p14="http://schemas.microsoft.com/office/powerpoint/2010/main" val="3919214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7524" y="44624"/>
            <a:ext cx="842493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Limitations </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3" name="AutoShape 5"/>
          <p:cNvSpPr>
            <a:spLocks noChangeArrowheads="1"/>
          </p:cNvSpPr>
          <p:nvPr/>
        </p:nvSpPr>
        <p:spPr bwMode="auto">
          <a:xfrm>
            <a:off x="453008" y="1916832"/>
            <a:ext cx="8136904" cy="792088"/>
          </a:xfrm>
          <a:prstGeom prst="roundRect">
            <a:avLst>
              <a:gd name="adj" fmla="val 16667"/>
            </a:avLst>
          </a:prstGeom>
          <a:solidFill>
            <a:schemeClr val="bg1"/>
          </a:solidFill>
          <a:ln w="57150">
            <a:solidFill>
              <a:srgbClr val="FF0000"/>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solidFill>
                  <a:srgbClr val="FF0000"/>
                </a:solidFill>
                <a:latin typeface="Georgia" pitchFamily="18" charset="0"/>
              </a:rPr>
              <a:t>Customized</a:t>
            </a:r>
            <a:r>
              <a:rPr lang="en-US" sz="2400" dirty="0" smtClean="0">
                <a:latin typeface="Georgia" pitchFamily="18" charset="0"/>
              </a:rPr>
              <a:t>: not easy to apply to various cohort studies</a:t>
            </a:r>
            <a:endParaRPr lang="en-US" sz="2400" dirty="0">
              <a:latin typeface="Georgia" pitchFamily="18" charset="0"/>
            </a:endParaRPr>
          </a:p>
        </p:txBody>
      </p:sp>
      <p:sp>
        <p:nvSpPr>
          <p:cNvPr id="14" name="AutoShape 5"/>
          <p:cNvSpPr>
            <a:spLocks noChangeArrowheads="1"/>
          </p:cNvSpPr>
          <p:nvPr/>
        </p:nvSpPr>
        <p:spPr bwMode="auto">
          <a:xfrm>
            <a:off x="453008" y="3284984"/>
            <a:ext cx="8136904" cy="792088"/>
          </a:xfrm>
          <a:prstGeom prst="roundRect">
            <a:avLst>
              <a:gd name="adj" fmla="val 16667"/>
            </a:avLst>
          </a:prstGeom>
          <a:solidFill>
            <a:schemeClr val="bg1"/>
          </a:solidFill>
          <a:ln w="57150">
            <a:solidFill>
              <a:srgbClr val="FF0000"/>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solidFill>
                  <a:srgbClr val="000099"/>
                </a:solidFill>
                <a:latin typeface="Georgia" pitchFamily="18" charset="0"/>
              </a:rPr>
              <a:t>Dependent</a:t>
            </a:r>
            <a:r>
              <a:rPr lang="en-US" sz="2400" dirty="0" smtClean="0">
                <a:latin typeface="Georgia" pitchFamily="18" charset="0"/>
              </a:rPr>
              <a:t> on </a:t>
            </a:r>
            <a:r>
              <a:rPr lang="en-US" sz="2400" dirty="0" smtClean="0">
                <a:solidFill>
                  <a:srgbClr val="000099"/>
                </a:solidFill>
                <a:latin typeface="Georgia" pitchFamily="18" charset="0"/>
              </a:rPr>
              <a:t>training data</a:t>
            </a:r>
            <a:r>
              <a:rPr lang="en-US" sz="2400" dirty="0" smtClean="0">
                <a:latin typeface="Georgia" pitchFamily="18" charset="0"/>
              </a:rPr>
              <a:t>: human supervision</a:t>
            </a:r>
            <a:endParaRPr lang="en-US" sz="2400" dirty="0">
              <a:latin typeface="Georgia" pitchFamily="18" charset="0"/>
            </a:endParaRPr>
          </a:p>
        </p:txBody>
      </p:sp>
    </p:spTree>
    <p:extLst>
      <p:ext uri="{BB962C8B-B14F-4D97-AF65-F5344CB8AC3E}">
        <p14:creationId xmlns:p14="http://schemas.microsoft.com/office/powerpoint/2010/main" val="608766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7524" y="44624"/>
            <a:ext cx="842493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No </a:t>
            </a:r>
            <a:r>
              <a:rPr lang="en-US" altLang="ja-JP" sz="3600" b="1" dirty="0" smtClean="0">
                <a:solidFill>
                  <a:srgbClr val="A50021"/>
                </a:solidFill>
                <a:latin typeface="Verdana" pitchFamily="34" charset="0"/>
                <a:ea typeface="ＭＳ Ｐゴシック" pitchFamily="34" charset="-128"/>
              </a:rPr>
              <a:t>training </a:t>
            </a:r>
            <a:r>
              <a:rPr lang="en-US" altLang="ja-JP" sz="3600" b="1" dirty="0" smtClean="0">
                <a:solidFill>
                  <a:srgbClr val="A50021"/>
                </a:solidFill>
                <a:latin typeface="Verdana" pitchFamily="34" charset="0"/>
                <a:ea typeface="ＭＳ Ｐゴシック" pitchFamily="34" charset="-128"/>
              </a:rPr>
              <a:t>data</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980728"/>
            <a:ext cx="7513972" cy="1097375"/>
          </a:xfrm>
          <a:prstGeom prst="rect">
            <a:avLst/>
          </a:prstGeom>
        </p:spPr>
      </p:pic>
      <p:sp>
        <p:nvSpPr>
          <p:cNvPr id="7" name="AutoShape 5"/>
          <p:cNvSpPr>
            <a:spLocks noChangeArrowheads="1"/>
          </p:cNvSpPr>
          <p:nvPr/>
        </p:nvSpPr>
        <p:spPr bwMode="auto">
          <a:xfrm>
            <a:off x="396897" y="2744924"/>
            <a:ext cx="8526016" cy="972108"/>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300" dirty="0" smtClean="0">
                <a:solidFill>
                  <a:srgbClr val="FF0000"/>
                </a:solidFill>
                <a:latin typeface="Georgia" pitchFamily="18" charset="0"/>
              </a:rPr>
              <a:t>No</a:t>
            </a:r>
            <a:r>
              <a:rPr lang="en-US" sz="2300" dirty="0" smtClean="0">
                <a:latin typeface="Georgia" pitchFamily="18" charset="0"/>
              </a:rPr>
              <a:t> </a:t>
            </a:r>
            <a:r>
              <a:rPr lang="en-US" sz="2300" dirty="0" smtClean="0">
                <a:solidFill>
                  <a:srgbClr val="000099"/>
                </a:solidFill>
                <a:latin typeface="Georgia" pitchFamily="18" charset="0"/>
              </a:rPr>
              <a:t>prior information </a:t>
            </a:r>
            <a:r>
              <a:rPr lang="en-US" sz="2300" dirty="0" smtClean="0">
                <a:latin typeface="Georgia" pitchFamily="18" charset="0"/>
              </a:rPr>
              <a:t>about the </a:t>
            </a:r>
            <a:r>
              <a:rPr lang="en-US" sz="2300" dirty="0" smtClean="0">
                <a:solidFill>
                  <a:srgbClr val="000099"/>
                </a:solidFill>
                <a:latin typeface="Georgia" pitchFamily="18" charset="0"/>
              </a:rPr>
              <a:t>true class </a:t>
            </a:r>
            <a:r>
              <a:rPr lang="en-US" sz="2300" dirty="0" smtClean="0">
                <a:latin typeface="Georgia" pitchFamily="18" charset="0"/>
              </a:rPr>
              <a:t>of cohorts is required</a:t>
            </a:r>
            <a:endParaRPr lang="en-US" sz="2300" dirty="0">
              <a:latin typeface="Georgia" pitchFamily="18" charset="0"/>
            </a:endParaRPr>
          </a:p>
        </p:txBody>
      </p:sp>
      <p:sp>
        <p:nvSpPr>
          <p:cNvPr id="9" name="Text Box 4"/>
          <p:cNvSpPr txBox="1">
            <a:spLocks noChangeArrowheads="1"/>
          </p:cNvSpPr>
          <p:nvPr/>
        </p:nvSpPr>
        <p:spPr bwMode="auto">
          <a:xfrm>
            <a:off x="3275856" y="2197223"/>
            <a:ext cx="234026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chemeClr val="bg1"/>
                </a:solidFill>
              </a:rPr>
              <a:t>ICD-9 codes</a:t>
            </a:r>
            <a:endParaRPr lang="en-US" sz="2400" b="1" dirty="0">
              <a:solidFill>
                <a:schemeClr val="bg1"/>
              </a:solidFill>
            </a:endParaRPr>
          </a:p>
        </p:txBody>
      </p:sp>
      <p:sp>
        <p:nvSpPr>
          <p:cNvPr id="10" name="Rounded Rectangle 9"/>
          <p:cNvSpPr/>
          <p:nvPr/>
        </p:nvSpPr>
        <p:spPr>
          <a:xfrm>
            <a:off x="3882406" y="3630588"/>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36096" y="3999260"/>
            <a:ext cx="2412268" cy="677108"/>
          </a:xfrm>
          <a:prstGeom prst="rect">
            <a:avLst/>
          </a:prstGeom>
          <a:solidFill>
            <a:schemeClr val="accent3">
              <a:lumMod val="60000"/>
              <a:lumOff val="40000"/>
            </a:schemeClr>
          </a:solidFill>
          <a:effectLst>
            <a:softEdge rad="31750"/>
          </a:effectLst>
        </p:spPr>
        <p:txBody>
          <a:bodyPr wrap="square" rtlCol="0">
            <a:spAutoFit/>
          </a:bodyPr>
          <a:lstStyle/>
          <a:p>
            <a:pPr algn="ctr"/>
            <a:r>
              <a:rPr lang="en-US" sz="1900" b="1" i="1" dirty="0" smtClean="0">
                <a:solidFill>
                  <a:srgbClr val="FF0000"/>
                </a:solidFill>
                <a:latin typeface="Book Antiqua" pitchFamily="18" charset="0"/>
              </a:rPr>
              <a:t>Approximately</a:t>
            </a:r>
            <a:r>
              <a:rPr lang="en-US" sz="1900" b="1" dirty="0" smtClean="0">
                <a:solidFill>
                  <a:srgbClr val="FF0000"/>
                </a:solidFill>
                <a:latin typeface="Book Antiqua" pitchFamily="18" charset="0"/>
              </a:rPr>
              <a:t> </a:t>
            </a:r>
            <a:r>
              <a:rPr lang="en-US" sz="1900" b="1" dirty="0" smtClean="0">
                <a:latin typeface="Book Antiqua" pitchFamily="18" charset="0"/>
              </a:rPr>
              <a:t>labeled training set</a:t>
            </a:r>
            <a:endParaRPr lang="en-US" sz="1900" b="1" baseline="-25000" dirty="0">
              <a:latin typeface="Georgia" pitchFamily="18" charset="0"/>
            </a:endParaRPr>
          </a:p>
        </p:txBody>
      </p:sp>
      <p:graphicFrame>
        <p:nvGraphicFramePr>
          <p:cNvPr id="12" name="Object 11"/>
          <p:cNvGraphicFramePr>
            <a:graphicFrameLocks/>
          </p:cNvGraphicFramePr>
          <p:nvPr>
            <p:extLst>
              <p:ext uri="{D42A27DB-BD31-4B8C-83A1-F6EECF244321}">
                <p14:modId xmlns:p14="http://schemas.microsoft.com/office/powerpoint/2010/main" val="2836317672"/>
              </p:ext>
            </p:extLst>
          </p:nvPr>
        </p:nvGraphicFramePr>
        <p:xfrm>
          <a:off x="4062265" y="3774418"/>
          <a:ext cx="323850" cy="527050"/>
        </p:xfrm>
        <a:graphic>
          <a:graphicData uri="http://schemas.openxmlformats.org/presentationml/2006/ole">
            <mc:AlternateContent xmlns:mc="http://schemas.openxmlformats.org/markup-compatibility/2006">
              <mc:Choice xmlns:v="urn:schemas-microsoft-com:vml" Requires="v">
                <p:oleObj spid="_x0000_s19974" name="Lotus SmartPics Image" r:id="rId5" imgW="2179395" imgH="4564469" progId="LotusSmartPicsImage">
                  <p:embed/>
                </p:oleObj>
              </mc:Choice>
              <mc:Fallback>
                <p:oleObj name="Lotus SmartPics Image" r:id="rId5" imgW="2179395" imgH="4564469" progId="LotusSmartPicsImag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2265" y="3774418"/>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p:cNvGraphicFramePr>
          <p:nvPr>
            <p:extLst>
              <p:ext uri="{D42A27DB-BD31-4B8C-83A1-F6EECF244321}">
                <p14:modId xmlns:p14="http://schemas.microsoft.com/office/powerpoint/2010/main" val="2879391874"/>
              </p:ext>
            </p:extLst>
          </p:nvPr>
        </p:nvGraphicFramePr>
        <p:xfrm>
          <a:off x="4386115" y="3766481"/>
          <a:ext cx="323850" cy="527050"/>
        </p:xfrm>
        <a:graphic>
          <a:graphicData uri="http://schemas.openxmlformats.org/presentationml/2006/ole">
            <mc:AlternateContent xmlns:mc="http://schemas.openxmlformats.org/markup-compatibility/2006">
              <mc:Choice xmlns:v="urn:schemas-microsoft-com:vml" Requires="v">
                <p:oleObj spid="_x0000_s19975" name="Lotus SmartPics Image" r:id="rId7" imgW="2179395" imgH="4564469" progId="LotusSmartPicsImage">
                  <p:embed/>
                </p:oleObj>
              </mc:Choice>
              <mc:Fallback>
                <p:oleObj name="Lotus SmartPics Image" r:id="rId7" imgW="2179395" imgH="4564469" progId="LotusSmartPicsImag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6115" y="376648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p:cNvGraphicFramePr>
          <p:nvPr>
            <p:extLst>
              <p:ext uri="{D42A27DB-BD31-4B8C-83A1-F6EECF244321}">
                <p14:modId xmlns:p14="http://schemas.microsoft.com/office/powerpoint/2010/main" val="3514411760"/>
              </p:ext>
            </p:extLst>
          </p:nvPr>
        </p:nvGraphicFramePr>
        <p:xfrm>
          <a:off x="4746478" y="3766481"/>
          <a:ext cx="323850" cy="527050"/>
        </p:xfrm>
        <a:graphic>
          <a:graphicData uri="http://schemas.openxmlformats.org/presentationml/2006/ole">
            <mc:AlternateContent xmlns:mc="http://schemas.openxmlformats.org/markup-compatibility/2006">
              <mc:Choice xmlns:v="urn:schemas-microsoft-com:vml" Requires="v">
                <p:oleObj spid="_x0000_s19976" name="Lotus SmartPics Image" r:id="rId9" imgW="2179395" imgH="4564469" progId="LotusSmartPicsImage">
                  <p:embed/>
                </p:oleObj>
              </mc:Choice>
              <mc:Fallback>
                <p:oleObj name="Lotus SmartPics Image" r:id="rId9" imgW="2179395" imgH="4564469" progId="LotusSmartPicsImag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478" y="376648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6"/>
          <p:cNvGraphicFramePr>
            <a:graphicFrameLocks/>
          </p:cNvGraphicFramePr>
          <p:nvPr>
            <p:extLst>
              <p:ext uri="{D42A27DB-BD31-4B8C-83A1-F6EECF244321}">
                <p14:modId xmlns:p14="http://schemas.microsoft.com/office/powerpoint/2010/main" val="3416076344"/>
              </p:ext>
            </p:extLst>
          </p:nvPr>
        </p:nvGraphicFramePr>
        <p:xfrm>
          <a:off x="4711553" y="4499906"/>
          <a:ext cx="323850" cy="527050"/>
        </p:xfrm>
        <a:graphic>
          <a:graphicData uri="http://schemas.openxmlformats.org/presentationml/2006/ole">
            <mc:AlternateContent xmlns:mc="http://schemas.openxmlformats.org/markup-compatibility/2006">
              <mc:Choice xmlns:v="urn:schemas-microsoft-com:vml" Requires="v">
                <p:oleObj spid="_x0000_s19977" name="Lotus SmartPics Image" r:id="rId10" imgW="2179395" imgH="4564469" progId="LotusSmartPicsImage">
                  <p:embed/>
                </p:oleObj>
              </mc:Choice>
              <mc:Fallback>
                <p:oleObj name="Lotus SmartPics Image" r:id="rId10" imgW="2179395" imgH="4564469" progId="LotusSmartPicsImag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1553" y="4499906"/>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p:cNvGraphicFramePr>
          <p:nvPr>
            <p:extLst>
              <p:ext uri="{D42A27DB-BD31-4B8C-83A1-F6EECF244321}">
                <p14:modId xmlns:p14="http://schemas.microsoft.com/office/powerpoint/2010/main" val="1561850590"/>
              </p:ext>
            </p:extLst>
          </p:nvPr>
        </p:nvGraphicFramePr>
        <p:xfrm>
          <a:off x="4386115" y="4499906"/>
          <a:ext cx="323850" cy="527050"/>
        </p:xfrm>
        <a:graphic>
          <a:graphicData uri="http://schemas.openxmlformats.org/presentationml/2006/ole">
            <mc:AlternateContent xmlns:mc="http://schemas.openxmlformats.org/markup-compatibility/2006">
              <mc:Choice xmlns:v="urn:schemas-microsoft-com:vml" Requires="v">
                <p:oleObj spid="_x0000_s19978" name="Lotus SmartPics Image" r:id="rId11" imgW="2179395" imgH="4564469" progId="LotusSmartPicsImage">
                  <p:embed/>
                </p:oleObj>
              </mc:Choice>
              <mc:Fallback>
                <p:oleObj name="Lotus SmartPics Image" r:id="rId11" imgW="2179395" imgH="4564469" progId="LotusSmartPicsImag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6115" y="4499906"/>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p:cNvGraphicFramePr>
            <a:graphicFrameLocks/>
          </p:cNvGraphicFramePr>
          <p:nvPr>
            <p:extLst>
              <p:ext uri="{D42A27DB-BD31-4B8C-83A1-F6EECF244321}">
                <p14:modId xmlns:p14="http://schemas.microsoft.com/office/powerpoint/2010/main" val="2802127213"/>
              </p:ext>
            </p:extLst>
          </p:nvPr>
        </p:nvGraphicFramePr>
        <p:xfrm>
          <a:off x="4034919" y="4483279"/>
          <a:ext cx="323850" cy="527050"/>
        </p:xfrm>
        <a:graphic>
          <a:graphicData uri="http://schemas.openxmlformats.org/presentationml/2006/ole">
            <mc:AlternateContent xmlns:mc="http://schemas.openxmlformats.org/markup-compatibility/2006">
              <mc:Choice xmlns:v="urn:schemas-microsoft-com:vml" Requires="v">
                <p:oleObj spid="_x0000_s19979" name="Lotus SmartPics Image" r:id="rId12" imgW="2179395" imgH="4564469" progId="LotusSmartPicsImage">
                  <p:embed/>
                </p:oleObj>
              </mc:Choice>
              <mc:Fallback>
                <p:oleObj name="Lotus SmartPics Image" r:id="rId12" imgW="2179395" imgH="4564469" progId="LotusSmartPicsImag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4919" y="4483279"/>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Curved Down Arrow 19"/>
          <p:cNvSpPr/>
          <p:nvPr/>
        </p:nvSpPr>
        <p:spPr>
          <a:xfrm rot="16200000">
            <a:off x="1665105" y="4612472"/>
            <a:ext cx="2115219" cy="1059590"/>
          </a:xfrm>
          <a:prstGeom prst="curvedDownArrow">
            <a:avLst/>
          </a:prstGeom>
          <a:solidFill>
            <a:srgbClr val="FF0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utoShape 34"/>
          <p:cNvSpPr>
            <a:spLocks noChangeArrowheads="1"/>
          </p:cNvSpPr>
          <p:nvPr/>
        </p:nvSpPr>
        <p:spPr bwMode="auto">
          <a:xfrm rot="5400000">
            <a:off x="4226240" y="5425224"/>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22" name="AutoShape 34"/>
          <p:cNvSpPr>
            <a:spLocks noChangeArrowheads="1"/>
          </p:cNvSpPr>
          <p:nvPr/>
        </p:nvSpPr>
        <p:spPr bwMode="auto">
          <a:xfrm rot="5400000">
            <a:off x="4159952" y="2967587"/>
            <a:ext cx="685800" cy="365760"/>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23" name="AutoShape 5"/>
          <p:cNvSpPr>
            <a:spLocks noChangeArrowheads="1"/>
          </p:cNvSpPr>
          <p:nvPr/>
        </p:nvSpPr>
        <p:spPr bwMode="auto">
          <a:xfrm>
            <a:off x="3635896" y="6057292"/>
            <a:ext cx="1892133" cy="727721"/>
          </a:xfrm>
          <a:prstGeom prst="roundRect">
            <a:avLst>
              <a:gd name="adj" fmla="val 16667"/>
            </a:avLst>
          </a:prstGeom>
          <a:solidFill>
            <a:schemeClr val="tx2">
              <a:lumMod val="60000"/>
              <a:lumOff val="40000"/>
              <a:alpha val="26000"/>
            </a:schemeClr>
          </a:solidFill>
          <a:ln w="34925">
            <a:solidFill>
              <a:schemeClr val="tx2">
                <a:lumMod val="50000"/>
              </a:schemeClr>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2500" b="1" dirty="0" smtClean="0">
                <a:solidFill>
                  <a:srgbClr val="FF0000"/>
                </a:solidFill>
                <a:latin typeface="Georgia" pitchFamily="18" charset="0"/>
              </a:rPr>
              <a:t>SVM</a:t>
            </a:r>
            <a:endParaRPr lang="en-US" sz="2500" b="1" dirty="0">
              <a:solidFill>
                <a:srgbClr val="FF0000"/>
              </a:solidFill>
              <a:latin typeface="Georgia" pitchFamily="18" charset="0"/>
            </a:endParaRPr>
          </a:p>
        </p:txBody>
      </p:sp>
      <p:sp>
        <p:nvSpPr>
          <p:cNvPr id="24" name="TextBox 23"/>
          <p:cNvSpPr txBox="1"/>
          <p:nvPr/>
        </p:nvSpPr>
        <p:spPr>
          <a:xfrm>
            <a:off x="5451234" y="4004391"/>
            <a:ext cx="2412268" cy="677108"/>
          </a:xfrm>
          <a:prstGeom prst="rect">
            <a:avLst/>
          </a:prstGeom>
          <a:solidFill>
            <a:schemeClr val="accent3">
              <a:lumMod val="60000"/>
              <a:lumOff val="40000"/>
            </a:schemeClr>
          </a:solidFill>
          <a:effectLst>
            <a:softEdge rad="31750"/>
          </a:effectLst>
        </p:spPr>
        <p:txBody>
          <a:bodyPr wrap="square" rtlCol="0">
            <a:spAutoFit/>
          </a:bodyPr>
          <a:lstStyle/>
          <a:p>
            <a:pPr algn="ctr"/>
            <a:r>
              <a:rPr lang="en-US" sz="1900" b="1" i="1" dirty="0" smtClean="0">
                <a:solidFill>
                  <a:srgbClr val="FF0000"/>
                </a:solidFill>
                <a:latin typeface="Book Antiqua" pitchFamily="18" charset="0"/>
              </a:rPr>
              <a:t>Updated</a:t>
            </a:r>
          </a:p>
          <a:p>
            <a:pPr algn="ctr"/>
            <a:r>
              <a:rPr lang="en-US" sz="1900" b="1" dirty="0" smtClean="0">
                <a:latin typeface="Book Antiqua" pitchFamily="18" charset="0"/>
              </a:rPr>
              <a:t>class labels</a:t>
            </a:r>
            <a:endParaRPr lang="en-US" sz="1900" b="1" baseline="-25000" dirty="0">
              <a:latin typeface="Georgia" pitchFamily="18" charset="0"/>
            </a:endParaRPr>
          </a:p>
        </p:txBody>
      </p:sp>
      <p:sp>
        <p:nvSpPr>
          <p:cNvPr id="25" name="AutoShape 15"/>
          <p:cNvSpPr>
            <a:spLocks noChangeArrowheads="1"/>
          </p:cNvSpPr>
          <p:nvPr/>
        </p:nvSpPr>
        <p:spPr bwMode="auto">
          <a:xfrm>
            <a:off x="5070328" y="5407601"/>
            <a:ext cx="3174080" cy="454283"/>
          </a:xfrm>
          <a:prstGeom prst="foldedCorner">
            <a:avLst>
              <a:gd name="adj" fmla="val 12500"/>
            </a:avLst>
          </a:prstGeom>
          <a:solidFill>
            <a:srgbClr val="FFFF99"/>
          </a:solidFill>
          <a:ln w="57150">
            <a:solidFill>
              <a:srgbClr val="777777"/>
            </a:solidFill>
            <a:round/>
            <a:headEnd/>
            <a:tailEnd/>
          </a:ln>
          <a:effectLst>
            <a:outerShdw dist="107763" dir="2700000" algn="ctr" rotWithShape="0">
              <a:schemeClr val="bg2">
                <a:alpha val="50000"/>
              </a:schemeClr>
            </a:outerShdw>
          </a:effectLst>
        </p:spPr>
        <p:txBody>
          <a:bodyPr wrap="square" anchor="ctr">
            <a:spAutoFit/>
          </a:bodyPr>
          <a:lstStyle/>
          <a:p>
            <a:pPr algn="ctr">
              <a:spcBef>
                <a:spcPts val="600"/>
              </a:spcBef>
              <a:buClr>
                <a:schemeClr val="accent1"/>
              </a:buClr>
              <a:buSzPct val="90000"/>
            </a:pPr>
            <a:r>
              <a:rPr lang="en-US" sz="2000" dirty="0" smtClean="0">
                <a:solidFill>
                  <a:srgbClr val="FF0000"/>
                </a:solidFill>
                <a:latin typeface="Georgia" pitchFamily="18" charset="0"/>
              </a:rPr>
              <a:t>Lab results + medication</a:t>
            </a:r>
            <a:endParaRPr lang="en-US" sz="2000" dirty="0">
              <a:latin typeface="Georgia" pitchFamily="18" charset="0"/>
            </a:endParaRPr>
          </a:p>
        </p:txBody>
      </p:sp>
    </p:spTree>
    <p:extLst>
      <p:ext uri="{BB962C8B-B14F-4D97-AF65-F5344CB8AC3E}">
        <p14:creationId xmlns:p14="http://schemas.microsoft.com/office/powerpoint/2010/main" val="4519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53"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par>
                                <p:cTn id="33" presetID="53" presetClass="entr" presetSubtype="16"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par>
                                <p:cTn id="38" presetID="53" presetClass="entr" presetSubtype="16"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00"/>
                                        <p:tgtEl>
                                          <p:spTgt spid="20"/>
                                        </p:tgtEl>
                                      </p:cBhvr>
                                    </p:animEffect>
                                  </p:childTnLst>
                                </p:cTn>
                              </p:par>
                            </p:childTnLst>
                          </p:cTn>
                        </p:par>
                        <p:par>
                          <p:cTn id="74" fill="hold">
                            <p:stCondLst>
                              <p:cond delay="500"/>
                            </p:stCondLst>
                            <p:childTnLst>
                              <p:par>
                                <p:cTn id="75" presetID="22" presetClass="exit" presetSubtype="2" fill="hold" grpId="1" nodeType="afterEffect">
                                  <p:stCondLst>
                                    <p:cond delay="0"/>
                                  </p:stCondLst>
                                  <p:childTnLst>
                                    <p:animEffect transition="out" filter="wipe(right)">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1" grpId="1" animBg="1"/>
      <p:bldP spid="20" grpId="0" animBg="1"/>
      <p:bldP spid="21" grpId="0" animBg="1"/>
      <p:bldP spid="22" grpId="0" animBg="1"/>
      <p:bldP spid="23" grpId="0" animBg="1"/>
      <p:bldP spid="24" grpId="0" animBg="1"/>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7524" y="44624"/>
            <a:ext cx="842493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Other </a:t>
            </a:r>
            <a:r>
              <a:rPr lang="en-US" altLang="ja-JP" sz="3600" b="1" dirty="0" smtClean="0">
                <a:solidFill>
                  <a:srgbClr val="A50021"/>
                </a:solidFill>
                <a:latin typeface="Verdana" pitchFamily="34" charset="0"/>
                <a:ea typeface="ＭＳ Ｐゴシック" pitchFamily="34" charset="-128"/>
              </a:rPr>
              <a:t>approaches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3" name="Rectangle 4"/>
          <p:cNvSpPr>
            <a:spLocks noChangeArrowheads="1"/>
          </p:cNvSpPr>
          <p:nvPr/>
        </p:nvSpPr>
        <p:spPr bwMode="auto">
          <a:xfrm>
            <a:off x="1115616" y="2343941"/>
            <a:ext cx="7596844"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800" dirty="0" smtClean="0">
                <a:latin typeface="Garamond" pitchFamily="18" charset="0"/>
              </a:rPr>
              <a:t> </a:t>
            </a:r>
            <a:r>
              <a:rPr lang="en-US" sz="2800" dirty="0" smtClean="0">
                <a:latin typeface="Trebuchet MS" pitchFamily="34" charset="0"/>
                <a:ea typeface="DejaVu Sans" pitchFamily="34" charset="0"/>
                <a:cs typeface="DejaVu Sans" pitchFamily="34" charset="0"/>
              </a:rPr>
              <a:t>Graph based semi-supervised </a:t>
            </a:r>
            <a:r>
              <a:rPr lang="en-US" sz="2800" dirty="0" smtClean="0">
                <a:latin typeface="Trebuchet MS" pitchFamily="34" charset="0"/>
                <a:ea typeface="DejaVu Sans" pitchFamily="34" charset="0"/>
                <a:cs typeface="DejaVu Sans" pitchFamily="34" charset="0"/>
              </a:rPr>
              <a:t>learning (SSL)</a:t>
            </a:r>
            <a:endParaRPr lang="en-US" sz="2800" dirty="0" smtClean="0">
              <a:latin typeface="Trebuchet MS" pitchFamily="34" charset="0"/>
              <a:ea typeface="DejaVu Sans" pitchFamily="34" charset="0"/>
              <a:cs typeface="DejaVu Sans" pitchFamily="34" charset="0"/>
            </a:endParaRPr>
          </a:p>
          <a:p>
            <a:pPr>
              <a:spcBef>
                <a:spcPts val="600"/>
              </a:spcBef>
              <a:buClr>
                <a:schemeClr val="accent1"/>
              </a:buClr>
              <a:buSzPct val="90000"/>
              <a:buFont typeface="Wingdings 3" pitchFamily="18" charset="2"/>
              <a:buChar char="}"/>
            </a:pPr>
            <a:r>
              <a:rPr lang="en-US" sz="2800" dirty="0">
                <a:latin typeface="Trebuchet MS" pitchFamily="34" charset="0"/>
                <a:ea typeface="DejaVu Sans" pitchFamily="34" charset="0"/>
                <a:cs typeface="DejaVu Sans" pitchFamily="34" charset="0"/>
              </a:rPr>
              <a:t> </a:t>
            </a:r>
            <a:r>
              <a:rPr lang="en-US" sz="2800" dirty="0" smtClean="0">
                <a:latin typeface="Trebuchet MS" pitchFamily="34" charset="0"/>
                <a:ea typeface="DejaVu Sans" pitchFamily="34" charset="0"/>
                <a:cs typeface="DejaVu Sans" pitchFamily="34" charset="0"/>
              </a:rPr>
              <a:t>Semantic web</a:t>
            </a:r>
          </a:p>
          <a:p>
            <a:pPr>
              <a:spcBef>
                <a:spcPts val="600"/>
              </a:spcBef>
              <a:buClr>
                <a:schemeClr val="accent1"/>
              </a:buClr>
              <a:buSzPct val="90000"/>
              <a:buFont typeface="Wingdings 3" pitchFamily="18" charset="2"/>
              <a:buChar char="}"/>
            </a:pPr>
            <a:r>
              <a:rPr lang="en-US" sz="2800" dirty="0">
                <a:latin typeface="Trebuchet MS" pitchFamily="34" charset="0"/>
                <a:ea typeface="DejaVu Sans" pitchFamily="34" charset="0"/>
                <a:cs typeface="DejaVu Sans" pitchFamily="34" charset="0"/>
              </a:rPr>
              <a:t> </a:t>
            </a:r>
            <a:r>
              <a:rPr lang="en-US" sz="2800" dirty="0" smtClean="0">
                <a:latin typeface="Trebuchet MS" pitchFamily="34" charset="0"/>
                <a:ea typeface="DejaVu Sans" pitchFamily="34" charset="0"/>
                <a:cs typeface="DejaVu Sans" pitchFamily="34" charset="0"/>
              </a:rPr>
              <a:t>Google search appliance</a:t>
            </a: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1081231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827584" y="872716"/>
            <a:ext cx="7452828" cy="1764196"/>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endParaRPr lang="en-US" sz="2300" dirty="0">
              <a:latin typeface="Georgia"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23" y="1016732"/>
            <a:ext cx="7056732" cy="1295512"/>
          </a:xfrm>
          <a:prstGeom prst="rect">
            <a:avLst/>
          </a:prstGeom>
        </p:spPr>
      </p:pic>
      <p:sp>
        <p:nvSpPr>
          <p:cNvPr id="3" name="Rectangle 3"/>
          <p:cNvSpPr txBox="1">
            <a:spLocks noChangeArrowheads="1"/>
          </p:cNvSpPr>
          <p:nvPr/>
        </p:nvSpPr>
        <p:spPr>
          <a:xfrm>
            <a:off x="287524" y="-27384"/>
            <a:ext cx="842493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300" b="1" dirty="0" smtClean="0">
                <a:solidFill>
                  <a:srgbClr val="A50021"/>
                </a:solidFill>
                <a:latin typeface="Verdana" pitchFamily="34" charset="0"/>
                <a:ea typeface="ＭＳ Ｐゴシック" pitchFamily="34" charset="-128"/>
              </a:rPr>
              <a:t>Graph-based SSL</a:t>
            </a:r>
            <a:endParaRPr lang="en-US" altLang="ja-JP" sz="33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87524"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107758" y="3158970"/>
            <a:ext cx="8892480" cy="109812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00" dirty="0" smtClean="0">
                <a:latin typeface="Georgia" pitchFamily="18" charset="0"/>
              </a:rPr>
              <a:t> </a:t>
            </a:r>
            <a:r>
              <a:rPr lang="en-US" sz="3900" dirty="0" smtClean="0">
                <a:solidFill>
                  <a:srgbClr val="000099"/>
                </a:solidFill>
                <a:latin typeface="Georgia" pitchFamily="18" charset="0"/>
              </a:rPr>
              <a:t>»</a:t>
            </a:r>
            <a:r>
              <a:rPr lang="en-US" sz="3900" dirty="0" smtClean="0">
                <a:latin typeface="Georgia" pitchFamily="18" charset="0"/>
              </a:rPr>
              <a:t> </a:t>
            </a:r>
            <a:r>
              <a:rPr lang="en-US" sz="2300" dirty="0" smtClean="0">
                <a:latin typeface="Georgia" pitchFamily="18" charset="0"/>
              </a:rPr>
              <a:t>Since </a:t>
            </a:r>
            <a:r>
              <a:rPr lang="en-US" sz="2300" dirty="0" smtClean="0">
                <a:latin typeface="Georgia" pitchFamily="18" charset="0"/>
              </a:rPr>
              <a:t>cancer </a:t>
            </a:r>
            <a:r>
              <a:rPr lang="en-US" sz="2300" dirty="0">
                <a:latin typeface="Georgia" pitchFamily="18" charset="0"/>
              </a:rPr>
              <a:t>is </a:t>
            </a:r>
            <a:r>
              <a:rPr lang="en-US" sz="2300" dirty="0" smtClean="0">
                <a:solidFill>
                  <a:srgbClr val="000099"/>
                </a:solidFill>
                <a:latin typeface="Georgia" pitchFamily="18" charset="0"/>
              </a:rPr>
              <a:t>related</a:t>
            </a:r>
            <a:r>
              <a:rPr lang="en-US" sz="2300" dirty="0" smtClean="0">
                <a:latin typeface="Georgia" pitchFamily="18" charset="0"/>
              </a:rPr>
              <a:t> to </a:t>
            </a:r>
            <a:r>
              <a:rPr lang="en-US" sz="2300" dirty="0">
                <a:solidFill>
                  <a:srgbClr val="FF0000"/>
                </a:solidFill>
                <a:latin typeface="Georgia" pitchFamily="18" charset="0"/>
              </a:rPr>
              <a:t>alterations</a:t>
            </a:r>
            <a:r>
              <a:rPr lang="en-US" sz="2300" dirty="0">
                <a:latin typeface="Georgia" pitchFamily="18" charset="0"/>
              </a:rPr>
              <a:t> in the </a:t>
            </a:r>
            <a:r>
              <a:rPr lang="en-US" sz="2300" dirty="0" smtClean="0">
                <a:solidFill>
                  <a:srgbClr val="000099"/>
                </a:solidFill>
                <a:latin typeface="Georgia" pitchFamily="18" charset="0"/>
              </a:rPr>
              <a:t>genes</a:t>
            </a:r>
            <a:r>
              <a:rPr lang="en-US" sz="2300" dirty="0" smtClean="0">
                <a:latin typeface="Georgia" pitchFamily="18" charset="0"/>
              </a:rPr>
              <a:t>, </a:t>
            </a:r>
            <a:r>
              <a:rPr lang="en-US" sz="2300" dirty="0">
                <a:solidFill>
                  <a:srgbClr val="000099"/>
                </a:solidFill>
                <a:latin typeface="Georgia" pitchFamily="18" charset="0"/>
              </a:rPr>
              <a:t>molecular-based</a:t>
            </a:r>
            <a:r>
              <a:rPr lang="en-US" sz="2300" dirty="0">
                <a:latin typeface="Georgia" pitchFamily="18" charset="0"/>
              </a:rPr>
              <a:t> diagnostics are promising</a:t>
            </a: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9" name="Group 8"/>
          <p:cNvGrpSpPr/>
          <p:nvPr/>
        </p:nvGrpSpPr>
        <p:grpSpPr>
          <a:xfrm>
            <a:off x="1185266" y="4312835"/>
            <a:ext cx="3293258" cy="369332"/>
            <a:chOff x="3348245" y="1158454"/>
            <a:chExt cx="2470779" cy="288265"/>
          </a:xfrm>
        </p:grpSpPr>
        <p:sp>
          <p:nvSpPr>
            <p:cNvPr id="10" name="Oval 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1" name="TextBox 10"/>
            <p:cNvSpPr txBox="1"/>
            <p:nvPr/>
          </p:nvSpPr>
          <p:spPr>
            <a:xfrm>
              <a:off x="3457593" y="1158454"/>
              <a:ext cx="2361431"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t>DNA methylation</a:t>
              </a:r>
              <a:endParaRPr lang="en-US" dirty="0"/>
            </a:p>
          </p:txBody>
        </p:sp>
      </p:grpSp>
      <p:grpSp>
        <p:nvGrpSpPr>
          <p:cNvPr id="12" name="Group 11"/>
          <p:cNvGrpSpPr/>
          <p:nvPr/>
        </p:nvGrpSpPr>
        <p:grpSpPr>
          <a:xfrm>
            <a:off x="1187624" y="4643844"/>
            <a:ext cx="3293258" cy="369332"/>
            <a:chOff x="3348245" y="1158454"/>
            <a:chExt cx="2470779" cy="288265"/>
          </a:xfrm>
        </p:grpSpPr>
        <p:sp>
          <p:nvSpPr>
            <p:cNvPr id="13" name="Oval 1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457593" y="1158454"/>
              <a:ext cx="2361431"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t>Gene expression data</a:t>
              </a:r>
              <a:endParaRPr lang="en-US" dirty="0"/>
            </a:p>
          </p:txBody>
        </p:sp>
      </p:grpSp>
      <p:grpSp>
        <p:nvGrpSpPr>
          <p:cNvPr id="15" name="Group 14"/>
          <p:cNvGrpSpPr/>
          <p:nvPr/>
        </p:nvGrpSpPr>
        <p:grpSpPr>
          <a:xfrm>
            <a:off x="1187624" y="4998457"/>
            <a:ext cx="3293258" cy="369332"/>
            <a:chOff x="3348245" y="1158454"/>
            <a:chExt cx="2470779" cy="288265"/>
          </a:xfrm>
        </p:grpSpPr>
        <p:sp>
          <p:nvSpPr>
            <p:cNvPr id="16" name="Oval 15"/>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7" name="TextBox 16"/>
            <p:cNvSpPr txBox="1"/>
            <p:nvPr/>
          </p:nvSpPr>
          <p:spPr>
            <a:xfrm>
              <a:off x="3457593" y="1158454"/>
              <a:ext cx="2361431"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err="1" smtClean="0"/>
                <a:t>miRNA</a:t>
              </a:r>
              <a:endParaRPr lang="en-US" dirty="0"/>
            </a:p>
          </p:txBody>
        </p:sp>
      </p:grpSp>
      <p:grpSp>
        <p:nvGrpSpPr>
          <p:cNvPr id="18" name="Group 17"/>
          <p:cNvGrpSpPr/>
          <p:nvPr/>
        </p:nvGrpSpPr>
        <p:grpSpPr>
          <a:xfrm>
            <a:off x="1206734" y="5327920"/>
            <a:ext cx="3293258" cy="369332"/>
            <a:chOff x="3348245" y="1158454"/>
            <a:chExt cx="2470779" cy="288265"/>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457593" y="1158454"/>
              <a:ext cx="2361431" cy="288265"/>
            </a:xfrm>
            <a:prstGeom prst="rect">
              <a:avLst/>
            </a:prstGeom>
            <a:noFill/>
          </p:spPr>
          <p:txBody>
            <a:bodyPr wrap="square" rtlCol="0">
              <a:spAutoFit/>
            </a:bodyPr>
            <a:lstStyle/>
            <a:p>
              <a:r>
                <a:rPr lang="en-US" dirty="0" smtClean="0">
                  <a:latin typeface="Georgia" pitchFamily="18" charset="0"/>
                </a:rPr>
                <a:t> </a:t>
              </a:r>
              <a:r>
                <a:rPr lang="en-US" dirty="0">
                  <a:latin typeface="Georgia" pitchFamily="18" charset="0"/>
                </a:rPr>
                <a:t> </a:t>
              </a:r>
              <a:r>
                <a:rPr lang="en-US" dirty="0" smtClean="0"/>
                <a:t>Copy number alteration (CNA)</a:t>
              </a:r>
              <a:endParaRPr lang="en-US" dirty="0"/>
            </a:p>
          </p:txBody>
        </p:sp>
      </p:grpSp>
    </p:spTree>
    <p:extLst>
      <p:ext uri="{BB962C8B-B14F-4D97-AF65-F5344CB8AC3E}">
        <p14:creationId xmlns:p14="http://schemas.microsoft.com/office/powerpoint/2010/main" val="3202904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87524" y="-27384"/>
            <a:ext cx="842493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300" b="1" dirty="0" smtClean="0">
                <a:solidFill>
                  <a:srgbClr val="A50021"/>
                </a:solidFill>
                <a:latin typeface="Verdana" pitchFamily="34" charset="0"/>
                <a:ea typeface="ＭＳ Ｐゴシック" pitchFamily="34" charset="-128"/>
              </a:rPr>
              <a:t>Graph-based SSL</a:t>
            </a:r>
            <a:endParaRPr lang="en-US" altLang="ja-JP" sz="33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287524"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180020" y="728700"/>
            <a:ext cx="8892480" cy="109812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00" dirty="0" smtClean="0">
                <a:solidFill>
                  <a:srgbClr val="000099"/>
                </a:solidFill>
                <a:latin typeface="Georgia" pitchFamily="18" charset="0"/>
              </a:rPr>
              <a:t>»</a:t>
            </a:r>
            <a:r>
              <a:rPr lang="en-US" sz="3900" dirty="0" smtClean="0">
                <a:latin typeface="Georgia" pitchFamily="18" charset="0"/>
              </a:rPr>
              <a:t> </a:t>
            </a:r>
            <a:r>
              <a:rPr lang="en-US" sz="2400" dirty="0"/>
              <a:t>The </a:t>
            </a:r>
            <a:r>
              <a:rPr lang="en-US" sz="2400" dirty="0">
                <a:solidFill>
                  <a:srgbClr val="000099"/>
                </a:solidFill>
              </a:rPr>
              <a:t>learning time </a:t>
            </a:r>
            <a:r>
              <a:rPr lang="en-US" sz="2400" dirty="0"/>
              <a:t>of graph-based SSL is </a:t>
            </a:r>
            <a:r>
              <a:rPr lang="en-US" sz="2400" dirty="0">
                <a:solidFill>
                  <a:srgbClr val="000099"/>
                </a:solidFill>
              </a:rPr>
              <a:t>nearly</a:t>
            </a:r>
            <a:r>
              <a:rPr lang="en-US" sz="2400" dirty="0"/>
              <a:t> </a:t>
            </a:r>
            <a:r>
              <a:rPr lang="en-US" sz="2400" dirty="0">
                <a:solidFill>
                  <a:srgbClr val="000099"/>
                </a:solidFill>
              </a:rPr>
              <a:t>linear</a:t>
            </a:r>
            <a:r>
              <a:rPr lang="en-US" sz="2400" dirty="0"/>
              <a:t> </a:t>
            </a:r>
            <a:r>
              <a:rPr lang="en-US" sz="2400" dirty="0" smtClean="0"/>
              <a:t>with the </a:t>
            </a:r>
            <a:r>
              <a:rPr lang="en-US" sz="2400" dirty="0"/>
              <a:t>number of </a:t>
            </a:r>
            <a:r>
              <a:rPr lang="en-US" sz="2400" dirty="0">
                <a:solidFill>
                  <a:srgbClr val="000099"/>
                </a:solidFill>
              </a:rPr>
              <a:t>graph edges</a:t>
            </a:r>
          </a:p>
          <a:p>
            <a:pPr>
              <a:buClr>
                <a:srgbClr val="FF0000"/>
              </a:buClr>
              <a:buFont typeface="Wingdings" pitchFamily="2" charset="2"/>
              <a:buNone/>
            </a:pPr>
            <a:r>
              <a:rPr lang="en-US" sz="2800" dirty="0">
                <a:solidFill>
                  <a:srgbClr val="000099"/>
                </a:solidFill>
                <a:latin typeface="Verdana" pitchFamily="34" charset="0"/>
              </a:rPr>
              <a:t>	</a:t>
            </a:r>
            <a:r>
              <a:rPr lang="en-US" sz="2800" dirty="0" smtClean="0">
                <a:solidFill>
                  <a:srgbClr val="000099"/>
                </a:solidFill>
                <a:latin typeface="Verdana" pitchFamily="34" charset="0"/>
              </a:rPr>
              <a:t>	</a:t>
            </a:r>
            <a:endParaRPr lang="en-US" sz="2800" dirty="0">
              <a:solidFill>
                <a:srgbClr val="000099"/>
              </a:solidFill>
              <a:latin typeface="Verdana" pitchFamily="34" charset="0"/>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812" y="2427939"/>
            <a:ext cx="3708412" cy="301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583668" y="5759968"/>
            <a:ext cx="5508612" cy="369332"/>
          </a:xfrm>
          <a:prstGeom prst="rect">
            <a:avLst/>
          </a:prstGeom>
          <a:noFill/>
        </p:spPr>
        <p:txBody>
          <a:bodyPr wrap="square" rtlCol="0">
            <a:spAutoFit/>
          </a:bodyPr>
          <a:lstStyle/>
          <a:p>
            <a:r>
              <a:rPr lang="en-US" dirty="0"/>
              <a:t>A </a:t>
            </a:r>
            <a:r>
              <a:rPr lang="en-US" dirty="0">
                <a:solidFill>
                  <a:srgbClr val="000099"/>
                </a:solidFill>
              </a:rPr>
              <a:t>graph model </a:t>
            </a:r>
            <a:r>
              <a:rPr lang="en-US" dirty="0"/>
              <a:t>of </a:t>
            </a:r>
            <a:r>
              <a:rPr lang="en-US" dirty="0">
                <a:solidFill>
                  <a:srgbClr val="FF0000"/>
                </a:solidFill>
              </a:rPr>
              <a:t>relationships</a:t>
            </a:r>
            <a:r>
              <a:rPr lang="en-US" dirty="0"/>
              <a:t> between </a:t>
            </a:r>
            <a:r>
              <a:rPr lang="en-US" dirty="0">
                <a:solidFill>
                  <a:srgbClr val="000099"/>
                </a:solidFill>
              </a:rPr>
              <a:t>patient samples</a:t>
            </a:r>
            <a:r>
              <a:rPr lang="en-US" dirty="0"/>
              <a:t>.</a:t>
            </a:r>
          </a:p>
        </p:txBody>
      </p:sp>
      <p:sp>
        <p:nvSpPr>
          <p:cNvPr id="23" name="TextBox 22"/>
          <p:cNvSpPr txBox="1"/>
          <p:nvPr/>
        </p:nvSpPr>
        <p:spPr>
          <a:xfrm>
            <a:off x="4094777" y="3458031"/>
            <a:ext cx="441219" cy="707886"/>
          </a:xfrm>
          <a:prstGeom prst="rect">
            <a:avLst/>
          </a:prstGeom>
          <a:noFill/>
        </p:spPr>
        <p:txBody>
          <a:bodyPr wrap="square" rtlCol="0">
            <a:spAutoFit/>
          </a:bodyPr>
          <a:lstStyle/>
          <a:p>
            <a:r>
              <a:rPr lang="en-US" sz="4000" b="1" dirty="0" smtClean="0">
                <a:solidFill>
                  <a:srgbClr val="FF0000"/>
                </a:solidFill>
                <a:latin typeface="Book Antiqua" pitchFamily="18" charset="0"/>
              </a:rPr>
              <a:t>?</a:t>
            </a:r>
            <a:endParaRPr lang="en-US" sz="4000" b="1" dirty="0">
              <a:solidFill>
                <a:srgbClr val="FF0000"/>
              </a:solidFill>
              <a:latin typeface="Book Antiqua" pitchFamily="18" charset="0"/>
            </a:endParaRPr>
          </a:p>
        </p:txBody>
      </p:sp>
      <p:sp>
        <p:nvSpPr>
          <p:cNvPr id="6" name="TextBox 5"/>
          <p:cNvSpPr txBox="1"/>
          <p:nvPr/>
        </p:nvSpPr>
        <p:spPr>
          <a:xfrm>
            <a:off x="3131840" y="2341907"/>
            <a:ext cx="1130660" cy="369332"/>
          </a:xfrm>
          <a:prstGeom prst="rect">
            <a:avLst/>
          </a:prstGeom>
          <a:noFill/>
        </p:spPr>
        <p:txBody>
          <a:bodyPr wrap="square" rtlCol="0">
            <a:spAutoFit/>
          </a:bodyPr>
          <a:lstStyle/>
          <a:p>
            <a:r>
              <a:rPr lang="en-US" dirty="0" smtClean="0">
                <a:solidFill>
                  <a:srgbClr val="FF0000"/>
                </a:solidFill>
              </a:rPr>
              <a:t>Cancer</a:t>
            </a:r>
            <a:endParaRPr lang="en-US" dirty="0">
              <a:solidFill>
                <a:srgbClr val="FF0000"/>
              </a:solidFill>
            </a:endParaRPr>
          </a:p>
        </p:txBody>
      </p:sp>
      <p:sp>
        <p:nvSpPr>
          <p:cNvPr id="25" name="TextBox 24"/>
          <p:cNvSpPr txBox="1"/>
          <p:nvPr/>
        </p:nvSpPr>
        <p:spPr>
          <a:xfrm>
            <a:off x="4593468" y="2368619"/>
            <a:ext cx="1130660" cy="369332"/>
          </a:xfrm>
          <a:prstGeom prst="rect">
            <a:avLst/>
          </a:prstGeom>
          <a:noFill/>
        </p:spPr>
        <p:txBody>
          <a:bodyPr wrap="square" rtlCol="0">
            <a:spAutoFit/>
          </a:bodyPr>
          <a:lstStyle/>
          <a:p>
            <a:r>
              <a:rPr lang="en-US" dirty="0" smtClean="0">
                <a:solidFill>
                  <a:srgbClr val="FF0000"/>
                </a:solidFill>
              </a:rPr>
              <a:t>Cancer</a:t>
            </a:r>
            <a:endParaRPr lang="en-US" dirty="0">
              <a:solidFill>
                <a:srgbClr val="FF0000"/>
              </a:solidFill>
            </a:endParaRPr>
          </a:p>
        </p:txBody>
      </p:sp>
      <p:sp>
        <p:nvSpPr>
          <p:cNvPr id="26" name="TextBox 25"/>
          <p:cNvSpPr txBox="1"/>
          <p:nvPr/>
        </p:nvSpPr>
        <p:spPr>
          <a:xfrm>
            <a:off x="5616116" y="3268719"/>
            <a:ext cx="1130660" cy="369332"/>
          </a:xfrm>
          <a:prstGeom prst="rect">
            <a:avLst/>
          </a:prstGeom>
          <a:noFill/>
        </p:spPr>
        <p:txBody>
          <a:bodyPr wrap="square" rtlCol="0">
            <a:spAutoFit/>
          </a:bodyPr>
          <a:lstStyle/>
          <a:p>
            <a:r>
              <a:rPr lang="en-US" dirty="0" smtClean="0">
                <a:solidFill>
                  <a:srgbClr val="FF0000"/>
                </a:solidFill>
              </a:rPr>
              <a:t>Cancer</a:t>
            </a:r>
            <a:endParaRPr lang="en-US" dirty="0">
              <a:solidFill>
                <a:srgbClr val="FF0000"/>
              </a:solidFill>
            </a:endParaRPr>
          </a:p>
        </p:txBody>
      </p:sp>
      <p:sp>
        <p:nvSpPr>
          <p:cNvPr id="27" name="TextBox 26"/>
          <p:cNvSpPr txBox="1"/>
          <p:nvPr/>
        </p:nvSpPr>
        <p:spPr>
          <a:xfrm>
            <a:off x="3009292" y="3933879"/>
            <a:ext cx="1130660" cy="369332"/>
          </a:xfrm>
          <a:prstGeom prst="rect">
            <a:avLst/>
          </a:prstGeom>
          <a:noFill/>
        </p:spPr>
        <p:txBody>
          <a:bodyPr wrap="square" rtlCol="0">
            <a:spAutoFit/>
          </a:bodyPr>
          <a:lstStyle/>
          <a:p>
            <a:r>
              <a:rPr lang="en-US" dirty="0" smtClean="0">
                <a:solidFill>
                  <a:srgbClr val="000099"/>
                </a:solidFill>
              </a:rPr>
              <a:t>Normal</a:t>
            </a:r>
            <a:endParaRPr lang="en-US" dirty="0">
              <a:solidFill>
                <a:srgbClr val="000099"/>
              </a:solidFill>
            </a:endParaRPr>
          </a:p>
        </p:txBody>
      </p:sp>
      <p:sp>
        <p:nvSpPr>
          <p:cNvPr id="28" name="TextBox 27"/>
          <p:cNvSpPr txBox="1"/>
          <p:nvPr/>
        </p:nvSpPr>
        <p:spPr>
          <a:xfrm>
            <a:off x="4680012" y="4250119"/>
            <a:ext cx="1130660" cy="369332"/>
          </a:xfrm>
          <a:prstGeom prst="rect">
            <a:avLst/>
          </a:prstGeom>
          <a:noFill/>
        </p:spPr>
        <p:txBody>
          <a:bodyPr wrap="square" rtlCol="0">
            <a:spAutoFit/>
          </a:bodyPr>
          <a:lstStyle/>
          <a:p>
            <a:r>
              <a:rPr lang="en-US" dirty="0" smtClean="0">
                <a:solidFill>
                  <a:srgbClr val="000099"/>
                </a:solidFill>
              </a:rPr>
              <a:t>Normal</a:t>
            </a:r>
            <a:endParaRPr lang="en-US" dirty="0">
              <a:solidFill>
                <a:srgbClr val="000099"/>
              </a:solidFill>
            </a:endParaRPr>
          </a:p>
        </p:txBody>
      </p:sp>
    </p:spTree>
    <p:extLst>
      <p:ext uri="{BB962C8B-B14F-4D97-AF65-F5344CB8AC3E}">
        <p14:creationId xmlns:p14="http://schemas.microsoft.com/office/powerpoint/2010/main" val="265686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87524" y="44624"/>
            <a:ext cx="842493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Cohort Identification Systems</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3046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661" y="1806554"/>
            <a:ext cx="2228783" cy="69480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233" y="4699786"/>
            <a:ext cx="2850127" cy="419136"/>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257" y="2609224"/>
            <a:ext cx="2533712" cy="756735"/>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7837" y="5699360"/>
            <a:ext cx="1963059" cy="645964"/>
          </a:xfrm>
          <a:prstGeom prst="rect">
            <a:avLst/>
          </a:prstGeom>
        </p:spPr>
      </p:pic>
      <p:sp>
        <p:nvSpPr>
          <p:cNvPr id="10" name="AutoShape 5"/>
          <p:cNvSpPr>
            <a:spLocks noChangeArrowheads="1"/>
          </p:cNvSpPr>
          <p:nvPr/>
        </p:nvSpPr>
        <p:spPr bwMode="auto">
          <a:xfrm>
            <a:off x="1367561" y="1158482"/>
            <a:ext cx="1938488" cy="54006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300" dirty="0" smtClean="0">
                <a:latin typeface="Georgia" pitchFamily="18" charset="0"/>
              </a:rPr>
              <a:t>STRIDE</a:t>
            </a:r>
            <a:endParaRPr lang="en-US" sz="2300" dirty="0">
              <a:latin typeface="Georgia" pitchFamily="18" charset="0"/>
            </a:endParaRPr>
          </a:p>
        </p:txBody>
      </p:sp>
      <p:sp>
        <p:nvSpPr>
          <p:cNvPr id="11" name="AutoShape 5"/>
          <p:cNvSpPr>
            <a:spLocks noChangeArrowheads="1"/>
          </p:cNvSpPr>
          <p:nvPr/>
        </p:nvSpPr>
        <p:spPr bwMode="auto">
          <a:xfrm>
            <a:off x="5286269" y="3946698"/>
            <a:ext cx="2049550" cy="54006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300" dirty="0" err="1" smtClean="0">
                <a:latin typeface="Georgia" pitchFamily="18" charset="0"/>
              </a:rPr>
              <a:t>MedTAS</a:t>
            </a:r>
            <a:endParaRPr lang="en-US" sz="2300" dirty="0">
              <a:latin typeface="Georgia" pitchFamily="18" charset="0"/>
            </a:endParaRPr>
          </a:p>
        </p:txBody>
      </p:sp>
      <p:sp>
        <p:nvSpPr>
          <p:cNvPr id="12" name="AutoShape 5"/>
          <p:cNvSpPr>
            <a:spLocks noChangeArrowheads="1"/>
          </p:cNvSpPr>
          <p:nvPr/>
        </p:nvSpPr>
        <p:spPr bwMode="auto">
          <a:xfrm>
            <a:off x="1289825" y="5023426"/>
            <a:ext cx="2107345" cy="54006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300" dirty="0" smtClean="0">
                <a:latin typeface="Georgia" pitchFamily="18" charset="0"/>
              </a:rPr>
              <a:t>DESCERN</a:t>
            </a:r>
            <a:endParaRPr lang="en-US" sz="2300" dirty="0">
              <a:latin typeface="Georgia" pitchFamily="18" charset="0"/>
            </a:endParaRPr>
          </a:p>
        </p:txBody>
      </p:sp>
      <p:sp>
        <p:nvSpPr>
          <p:cNvPr id="13" name="AutoShape 5"/>
          <p:cNvSpPr>
            <a:spLocks noChangeArrowheads="1"/>
          </p:cNvSpPr>
          <p:nvPr/>
        </p:nvSpPr>
        <p:spPr bwMode="auto">
          <a:xfrm>
            <a:off x="5299701" y="1914711"/>
            <a:ext cx="2036118" cy="54006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300" dirty="0" smtClean="0">
                <a:latin typeface="Georgia" pitchFamily="18" charset="0"/>
              </a:rPr>
              <a:t>CDW-H</a:t>
            </a:r>
            <a:endParaRPr lang="en-US" sz="2300" dirty="0">
              <a:latin typeface="Georgia" pitchFamily="18" charset="0"/>
            </a:endParaRPr>
          </a:p>
        </p:txBody>
      </p:sp>
      <p:sp>
        <p:nvSpPr>
          <p:cNvPr id="14" name="AutoShape 5"/>
          <p:cNvSpPr>
            <a:spLocks noChangeArrowheads="1"/>
          </p:cNvSpPr>
          <p:nvPr/>
        </p:nvSpPr>
        <p:spPr bwMode="auto">
          <a:xfrm>
            <a:off x="1289825" y="3105148"/>
            <a:ext cx="2044625" cy="54006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300" dirty="0" smtClean="0">
                <a:latin typeface="Trebuchet MS" pitchFamily="34" charset="0"/>
              </a:rPr>
              <a:t>i2b2</a:t>
            </a:r>
            <a:endParaRPr lang="en-US" sz="2300" dirty="0">
              <a:latin typeface="Trebuchet MS" pitchFamily="34" charset="0"/>
            </a:endParaRPr>
          </a:p>
        </p:txBody>
      </p:sp>
      <p:pic>
        <p:nvPicPr>
          <p:cNvPr id="15" name="Picture 1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0276" y="3758706"/>
            <a:ext cx="2133785" cy="640136"/>
          </a:xfrm>
          <a:prstGeom prst="rect">
            <a:avLst/>
          </a:prstGeom>
        </p:spPr>
      </p:pic>
    </p:spTree>
    <p:extLst>
      <p:ext uri="{BB962C8B-B14F-4D97-AF65-F5344CB8AC3E}">
        <p14:creationId xmlns:p14="http://schemas.microsoft.com/office/powerpoint/2010/main" val="97763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255571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0" y="889844"/>
            <a:ext cx="4572000" cy="5078313"/>
          </a:xfrm>
          <a:prstGeom prst="rect">
            <a:avLst/>
          </a:prstGeom>
        </p:spPr>
        <p:txBody>
          <a:bodyPr>
            <a:spAutoFit/>
          </a:bodyPr>
          <a:lstStyle/>
          <a:p>
            <a:endParaRPr lang="en-US" dirty="0"/>
          </a:p>
          <a:p>
            <a:endParaRPr lang="en-US" dirty="0"/>
          </a:p>
          <a:p>
            <a:r>
              <a:rPr lang="en-US" b="1" dirty="0"/>
              <a:t>1948:</a:t>
            </a:r>
            <a:r>
              <a:rPr lang="en-US" dirty="0"/>
              <a:t>start of the Framingham Heart Study</a:t>
            </a:r>
          </a:p>
          <a:p>
            <a:r>
              <a:rPr lang="en-US" b="1" dirty="0"/>
              <a:t>1960:</a:t>
            </a:r>
            <a:r>
              <a:rPr lang="en-US" dirty="0"/>
              <a:t>cigarette smoking found to increase risk of heart disease</a:t>
            </a:r>
          </a:p>
          <a:p>
            <a:r>
              <a:rPr lang="en-US" b="1" dirty="0"/>
              <a:t>1961:</a:t>
            </a:r>
            <a:r>
              <a:rPr lang="en-US" dirty="0"/>
              <a:t>cholesterol, blood pressure, and ECG abnormalities found to increase risk of heart disease</a:t>
            </a:r>
          </a:p>
          <a:p>
            <a:r>
              <a:rPr lang="en-US" b="1" dirty="0"/>
              <a:t>1965:</a:t>
            </a:r>
            <a:r>
              <a:rPr lang="en-US" dirty="0"/>
              <a:t>first Framingham Heart Study report on stroke</a:t>
            </a:r>
          </a:p>
          <a:p>
            <a:r>
              <a:rPr lang="en-US" b="1" dirty="0"/>
              <a:t>1967:</a:t>
            </a:r>
            <a:r>
              <a:rPr lang="en-US" dirty="0"/>
              <a:t>physical activity found to reduce risk of heart disease; obesity to increase the risk</a:t>
            </a:r>
          </a:p>
          <a:p>
            <a:r>
              <a:rPr lang="en-US" b="1" dirty="0"/>
              <a:t>1970:</a:t>
            </a:r>
            <a:r>
              <a:rPr lang="en-US" dirty="0"/>
              <a:t>high blood pressure found to increase the risk of stroke</a:t>
            </a:r>
          </a:p>
          <a:p>
            <a:r>
              <a:rPr lang="en-US" b="1" dirty="0"/>
              <a:t>1974:</a:t>
            </a:r>
            <a:r>
              <a:rPr lang="en-US" dirty="0"/>
              <a:t>diabetes found to be associated with cardiovascular disease</a:t>
            </a:r>
          </a:p>
          <a:p>
            <a:r>
              <a:rPr lang="en-US" dirty="0"/>
              <a:t>More milestones: www.framingham.com/heart/timeline.htm</a:t>
            </a:r>
          </a:p>
        </p:txBody>
      </p:sp>
    </p:spTree>
    <p:extLst>
      <p:ext uri="{BB962C8B-B14F-4D97-AF65-F5344CB8AC3E}">
        <p14:creationId xmlns:p14="http://schemas.microsoft.com/office/powerpoint/2010/main" val="28024756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7" y="251184"/>
            <a:ext cx="8763760" cy="2118544"/>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6" y="2492896"/>
            <a:ext cx="9038104" cy="4054192"/>
          </a:xfrm>
          <a:prstGeom prst="rect">
            <a:avLst/>
          </a:prstGeom>
        </p:spPr>
      </p:pic>
    </p:spTree>
    <p:extLst>
      <p:ext uri="{BB962C8B-B14F-4D97-AF65-F5344CB8AC3E}">
        <p14:creationId xmlns:p14="http://schemas.microsoft.com/office/powerpoint/2010/main" val="766016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52" y="479803"/>
            <a:ext cx="7666385" cy="1966131"/>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52" y="3429000"/>
            <a:ext cx="7544454" cy="2309060"/>
          </a:xfrm>
          <a:prstGeom prst="rect">
            <a:avLst/>
          </a:prstGeom>
        </p:spPr>
      </p:pic>
    </p:spTree>
    <p:extLst>
      <p:ext uri="{BB962C8B-B14F-4D97-AF65-F5344CB8AC3E}">
        <p14:creationId xmlns:p14="http://schemas.microsoft.com/office/powerpoint/2010/main" val="2602998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6455605" y="3609020"/>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1631069" y="3603949"/>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3649624" y="922418"/>
            <a:ext cx="2299493" cy="1805225"/>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p:cNvGraphicFramePr>
            <a:graphicFrameLocks/>
          </p:cNvGraphicFramePr>
          <p:nvPr>
            <p:extLst>
              <p:ext uri="{D42A27DB-BD31-4B8C-83A1-F6EECF244321}">
                <p14:modId xmlns:p14="http://schemas.microsoft.com/office/powerpoint/2010/main" val="1794878742"/>
              </p:ext>
            </p:extLst>
          </p:nvPr>
        </p:nvGraphicFramePr>
        <p:xfrm>
          <a:off x="3792289" y="1155677"/>
          <a:ext cx="323850" cy="527050"/>
        </p:xfrm>
        <a:graphic>
          <a:graphicData uri="http://schemas.openxmlformats.org/presentationml/2006/ole">
            <mc:AlternateContent xmlns:mc="http://schemas.openxmlformats.org/markup-compatibility/2006">
              <mc:Choice xmlns:v="urn:schemas-microsoft-com:vml" Requires="v">
                <p:oleObj spid="_x0000_s28846" name="Lotus SmartPics Image" r:id="rId4" imgW="2179395" imgH="4564469" progId="LotusSmartPicsImage">
                  <p:embed/>
                </p:oleObj>
              </mc:Choice>
              <mc:Fallback>
                <p:oleObj name="Lotus SmartPics Image" r:id="rId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289" y="115567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p:cNvGraphicFramePr>
          <p:nvPr>
            <p:extLst>
              <p:ext uri="{D42A27DB-BD31-4B8C-83A1-F6EECF244321}">
                <p14:modId xmlns:p14="http://schemas.microsoft.com/office/powerpoint/2010/main" val="2324039887"/>
              </p:ext>
            </p:extLst>
          </p:nvPr>
        </p:nvGraphicFramePr>
        <p:xfrm>
          <a:off x="4116139" y="1148751"/>
          <a:ext cx="323850" cy="527050"/>
        </p:xfrm>
        <a:graphic>
          <a:graphicData uri="http://schemas.openxmlformats.org/presentationml/2006/ole">
            <mc:AlternateContent xmlns:mc="http://schemas.openxmlformats.org/markup-compatibility/2006">
              <mc:Choice xmlns:v="urn:schemas-microsoft-com:vml" Requires="v">
                <p:oleObj spid="_x0000_s28847" name="Lotus SmartPics Image" r:id="rId6" imgW="2179395" imgH="4564469" progId="LotusSmartPicsImage">
                  <p:embed/>
                </p:oleObj>
              </mc:Choice>
              <mc:Fallback>
                <p:oleObj name="Lotus SmartPics Image" r:id="rId6"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139" y="114875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p:cNvGraphicFramePr>
          <p:nvPr>
            <p:extLst>
              <p:ext uri="{D42A27DB-BD31-4B8C-83A1-F6EECF244321}">
                <p14:modId xmlns:p14="http://schemas.microsoft.com/office/powerpoint/2010/main" val="639736274"/>
              </p:ext>
            </p:extLst>
          </p:nvPr>
        </p:nvGraphicFramePr>
        <p:xfrm>
          <a:off x="4476365" y="1148751"/>
          <a:ext cx="323850" cy="527050"/>
        </p:xfrm>
        <a:graphic>
          <a:graphicData uri="http://schemas.openxmlformats.org/presentationml/2006/ole">
            <mc:AlternateContent xmlns:mc="http://schemas.openxmlformats.org/markup-compatibility/2006">
              <mc:Choice xmlns:v="urn:schemas-microsoft-com:vml" Requires="v">
                <p:oleObj spid="_x0000_s28848" name="Lotus SmartPics Image" r:id="rId8" imgW="2179395" imgH="4564469" progId="LotusSmartPicsImage">
                  <p:embed/>
                </p:oleObj>
              </mc:Choice>
              <mc:Fallback>
                <p:oleObj name="Lotus SmartPics Image" r:id="rId8"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365" y="114875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p:cNvGraphicFramePr>
          <p:nvPr>
            <p:extLst>
              <p:ext uri="{D42A27DB-BD31-4B8C-83A1-F6EECF244321}">
                <p14:modId xmlns:p14="http://schemas.microsoft.com/office/powerpoint/2010/main" val="1764075533"/>
              </p:ext>
            </p:extLst>
          </p:nvPr>
        </p:nvGraphicFramePr>
        <p:xfrm>
          <a:off x="4800401" y="1148751"/>
          <a:ext cx="323850" cy="527050"/>
        </p:xfrm>
        <a:graphic>
          <a:graphicData uri="http://schemas.openxmlformats.org/presentationml/2006/ole">
            <mc:AlternateContent xmlns:mc="http://schemas.openxmlformats.org/markup-compatibility/2006">
              <mc:Choice xmlns:v="urn:schemas-microsoft-com:vml" Requires="v">
                <p:oleObj spid="_x0000_s28849" name="Lotus SmartPics Image" r:id="rId9" imgW="2179395" imgH="4564469" progId="LotusSmartPicsImage">
                  <p:embed/>
                </p:oleObj>
              </mc:Choice>
              <mc:Fallback>
                <p:oleObj name="Lotus SmartPics Image" r:id="rId9"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401" y="114875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p:cNvGraphicFramePr>
          <p:nvPr>
            <p:extLst>
              <p:ext uri="{D42A27DB-BD31-4B8C-83A1-F6EECF244321}">
                <p14:modId xmlns:p14="http://schemas.microsoft.com/office/powerpoint/2010/main" val="345450084"/>
              </p:ext>
            </p:extLst>
          </p:nvPr>
        </p:nvGraphicFramePr>
        <p:xfrm>
          <a:off x="5448473" y="1148751"/>
          <a:ext cx="323850" cy="527050"/>
        </p:xfrm>
        <a:graphic>
          <a:graphicData uri="http://schemas.openxmlformats.org/presentationml/2006/ole">
            <mc:AlternateContent xmlns:mc="http://schemas.openxmlformats.org/markup-compatibility/2006">
              <mc:Choice xmlns:v="urn:schemas-microsoft-com:vml" Requires="v">
                <p:oleObj spid="_x0000_s28850" name="Lotus SmartPics Image" r:id="rId10" imgW="2179395" imgH="4564469" progId="LotusSmartPicsImage">
                  <p:embed/>
                </p:oleObj>
              </mc:Choice>
              <mc:Fallback>
                <p:oleObj name="Lotus SmartPics Image" r:id="rId10"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473" y="1148751"/>
                        <a:ext cx="323850" cy="527050"/>
                      </a:xfrm>
                      <a:prstGeom prst="rect">
                        <a:avLst/>
                      </a:prstGeom>
                      <a:noFill/>
                      <a:ln>
                        <a:noFill/>
                      </a:ln>
                      <a:effectLst/>
                    </p:spPr>
                  </p:pic>
                </p:oleObj>
              </mc:Fallback>
            </mc:AlternateContent>
          </a:graphicData>
        </a:graphic>
      </p:graphicFrame>
      <p:graphicFrame>
        <p:nvGraphicFramePr>
          <p:cNvPr id="8" name="Object 7"/>
          <p:cNvGraphicFramePr>
            <a:graphicFrameLocks/>
          </p:cNvGraphicFramePr>
          <p:nvPr>
            <p:extLst>
              <p:ext uri="{D42A27DB-BD31-4B8C-83A1-F6EECF244321}">
                <p14:modId xmlns:p14="http://schemas.microsoft.com/office/powerpoint/2010/main" val="1499342515"/>
              </p:ext>
            </p:extLst>
          </p:nvPr>
        </p:nvGraphicFramePr>
        <p:xfrm>
          <a:off x="5124623" y="1148751"/>
          <a:ext cx="323850" cy="527050"/>
        </p:xfrm>
        <a:graphic>
          <a:graphicData uri="http://schemas.openxmlformats.org/presentationml/2006/ole">
            <mc:AlternateContent xmlns:mc="http://schemas.openxmlformats.org/markup-compatibility/2006">
              <mc:Choice xmlns:v="urn:schemas-microsoft-com:vml" Requires="v">
                <p:oleObj spid="_x0000_s28851" name="Lotus SmartPics Image" r:id="rId11" imgW="2179395" imgH="4564469" progId="LotusSmartPicsImage">
                  <p:embed/>
                </p:oleObj>
              </mc:Choice>
              <mc:Fallback>
                <p:oleObj name="Lotus SmartPics Image" r:id="rId11"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4623" y="114875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p:cNvGraphicFramePr>
          <p:nvPr>
            <p:extLst>
              <p:ext uri="{D42A27DB-BD31-4B8C-83A1-F6EECF244321}">
                <p14:modId xmlns:p14="http://schemas.microsoft.com/office/powerpoint/2010/main" val="687342124"/>
              </p:ext>
            </p:extLst>
          </p:nvPr>
        </p:nvGraphicFramePr>
        <p:xfrm>
          <a:off x="3791309" y="1888767"/>
          <a:ext cx="323850" cy="527050"/>
        </p:xfrm>
        <a:graphic>
          <a:graphicData uri="http://schemas.openxmlformats.org/presentationml/2006/ole">
            <mc:AlternateContent xmlns:mc="http://schemas.openxmlformats.org/markup-compatibility/2006">
              <mc:Choice xmlns:v="urn:schemas-microsoft-com:vml" Requires="v">
                <p:oleObj spid="_x0000_s28852" name="Lotus SmartPics Image" r:id="rId12" imgW="2179395" imgH="4564469" progId="LotusSmartPicsImage">
                  <p:embed/>
                </p:oleObj>
              </mc:Choice>
              <mc:Fallback>
                <p:oleObj name="Lotus SmartPics Image" r:id="rId12"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1309" y="188876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p:cNvGraphicFramePr>
          <p:nvPr>
            <p:extLst>
              <p:ext uri="{D42A27DB-BD31-4B8C-83A1-F6EECF244321}">
                <p14:modId xmlns:p14="http://schemas.microsoft.com/office/powerpoint/2010/main" val="2237081721"/>
              </p:ext>
            </p:extLst>
          </p:nvPr>
        </p:nvGraphicFramePr>
        <p:xfrm>
          <a:off x="4115159" y="1880830"/>
          <a:ext cx="323850" cy="527050"/>
        </p:xfrm>
        <a:graphic>
          <a:graphicData uri="http://schemas.openxmlformats.org/presentationml/2006/ole">
            <mc:AlternateContent xmlns:mc="http://schemas.openxmlformats.org/markup-compatibility/2006">
              <mc:Choice xmlns:v="urn:schemas-microsoft-com:vml" Requires="v">
                <p:oleObj spid="_x0000_s28853" name="Lotus SmartPics Image" r:id="rId13" imgW="2179395" imgH="4564469" progId="LotusSmartPicsImage">
                  <p:embed/>
                </p:oleObj>
              </mc:Choice>
              <mc:Fallback>
                <p:oleObj name="Lotus SmartPics Image" r:id="rId13"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5159" y="188083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p:cNvGraphicFramePr>
          <p:nvPr>
            <p:extLst>
              <p:ext uri="{D42A27DB-BD31-4B8C-83A1-F6EECF244321}">
                <p14:modId xmlns:p14="http://schemas.microsoft.com/office/powerpoint/2010/main" val="2338102229"/>
              </p:ext>
            </p:extLst>
          </p:nvPr>
        </p:nvGraphicFramePr>
        <p:xfrm>
          <a:off x="4475521" y="1880830"/>
          <a:ext cx="323850" cy="527050"/>
        </p:xfrm>
        <a:graphic>
          <a:graphicData uri="http://schemas.openxmlformats.org/presentationml/2006/ole">
            <mc:AlternateContent xmlns:mc="http://schemas.openxmlformats.org/markup-compatibility/2006">
              <mc:Choice xmlns:v="urn:schemas-microsoft-com:vml" Requires="v">
                <p:oleObj spid="_x0000_s28854" name="Lotus SmartPics Image" r:id="rId14" imgW="2179395" imgH="4564469" progId="LotusSmartPicsImage">
                  <p:embed/>
                </p:oleObj>
              </mc:Choice>
              <mc:Fallback>
                <p:oleObj name="Lotus SmartPics Image" r:id="rId1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5521" y="188083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p:cNvGraphicFramePr>
          <p:nvPr>
            <p:extLst>
              <p:ext uri="{D42A27DB-BD31-4B8C-83A1-F6EECF244321}">
                <p14:modId xmlns:p14="http://schemas.microsoft.com/office/powerpoint/2010/main" val="536555073"/>
              </p:ext>
            </p:extLst>
          </p:nvPr>
        </p:nvGraphicFramePr>
        <p:xfrm>
          <a:off x="4799371" y="1880830"/>
          <a:ext cx="323850" cy="527050"/>
        </p:xfrm>
        <a:graphic>
          <a:graphicData uri="http://schemas.openxmlformats.org/presentationml/2006/ole">
            <mc:AlternateContent xmlns:mc="http://schemas.openxmlformats.org/markup-compatibility/2006">
              <mc:Choice xmlns:v="urn:schemas-microsoft-com:vml" Requires="v">
                <p:oleObj spid="_x0000_s28855" name="Lotus SmartPics Image" r:id="rId15" imgW="2179395" imgH="4564469" progId="LotusSmartPicsImage">
                  <p:embed/>
                </p:oleObj>
              </mc:Choice>
              <mc:Fallback>
                <p:oleObj name="Lotus SmartPics Image" r:id="rId15"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9371" y="188083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p:cNvGraphicFramePr>
          <p:nvPr>
            <p:extLst>
              <p:ext uri="{D42A27DB-BD31-4B8C-83A1-F6EECF244321}">
                <p14:modId xmlns:p14="http://schemas.microsoft.com/office/powerpoint/2010/main" val="2140893744"/>
              </p:ext>
            </p:extLst>
          </p:nvPr>
        </p:nvGraphicFramePr>
        <p:xfrm>
          <a:off x="5124809" y="1880830"/>
          <a:ext cx="323850" cy="527050"/>
        </p:xfrm>
        <a:graphic>
          <a:graphicData uri="http://schemas.openxmlformats.org/presentationml/2006/ole">
            <mc:AlternateContent xmlns:mc="http://schemas.openxmlformats.org/markup-compatibility/2006">
              <mc:Choice xmlns:v="urn:schemas-microsoft-com:vml" Requires="v">
                <p:oleObj spid="_x0000_s28856" name="Lotus SmartPics Image" r:id="rId16" imgW="2179395" imgH="4564469" progId="LotusSmartPicsImage">
                  <p:embed/>
                </p:oleObj>
              </mc:Choice>
              <mc:Fallback>
                <p:oleObj name="Lotus SmartPics Image" r:id="rId16"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4809" y="188083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p:cNvGraphicFramePr>
          <p:nvPr>
            <p:extLst>
              <p:ext uri="{D42A27DB-BD31-4B8C-83A1-F6EECF244321}">
                <p14:modId xmlns:p14="http://schemas.microsoft.com/office/powerpoint/2010/main" val="1052184891"/>
              </p:ext>
            </p:extLst>
          </p:nvPr>
        </p:nvGraphicFramePr>
        <p:xfrm>
          <a:off x="5448659" y="1875757"/>
          <a:ext cx="323850" cy="527050"/>
        </p:xfrm>
        <a:graphic>
          <a:graphicData uri="http://schemas.openxmlformats.org/presentationml/2006/ole">
            <mc:AlternateContent xmlns:mc="http://schemas.openxmlformats.org/markup-compatibility/2006">
              <mc:Choice xmlns:v="urn:schemas-microsoft-com:vml" Requires="v">
                <p:oleObj spid="_x0000_s28857" name="Lotus SmartPics Image" r:id="rId17" imgW="2179395" imgH="4564469" progId="LotusSmartPicsImage">
                  <p:embed/>
                </p:oleObj>
              </mc:Choice>
              <mc:Fallback>
                <p:oleObj name="Lotus SmartPics Image" r:id="rId17"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659" y="1875757"/>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0" name="TextBox 3139"/>
          <p:cNvSpPr txBox="1"/>
          <p:nvPr/>
        </p:nvSpPr>
        <p:spPr>
          <a:xfrm>
            <a:off x="4007436" y="2883869"/>
            <a:ext cx="1583867" cy="477054"/>
          </a:xfrm>
          <a:prstGeom prst="rect">
            <a:avLst/>
          </a:prstGeom>
          <a:noFill/>
        </p:spPr>
        <p:txBody>
          <a:bodyPr wrap="square" rtlCol="0">
            <a:spAutoFit/>
          </a:bodyPr>
          <a:lstStyle/>
          <a:p>
            <a:r>
              <a:rPr lang="en-US" sz="2500" b="1" dirty="0" smtClean="0">
                <a:latin typeface="Georgia" pitchFamily="18" charset="0"/>
              </a:rPr>
              <a:t>Cohorts</a:t>
            </a:r>
            <a:endParaRPr lang="en-US" sz="2500" b="1" dirty="0">
              <a:latin typeface="Georgia" pitchFamily="18" charset="0"/>
            </a:endParaRPr>
          </a:p>
        </p:txBody>
      </p:sp>
      <p:pic>
        <p:nvPicPr>
          <p:cNvPr id="86" name="Picture 53" descr="C:\USA\Research\papers\joydeep\notepad.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5005" y="1163854"/>
            <a:ext cx="901348" cy="1329042"/>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1278722" y="1608411"/>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278722" y="1884439"/>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89" name="Rectangle 88"/>
          <p:cNvSpPr/>
          <p:nvPr/>
        </p:nvSpPr>
        <p:spPr>
          <a:xfrm>
            <a:off x="1278722" y="2148471"/>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2" descr="C:\USA\Rimpi\academic\MS_proposal\1245686792938124914raemi_Check_mark.svg.me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79074" y="1572407"/>
            <a:ext cx="215672" cy="19991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A\Rimpi\academic\MS_proposal\cross.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272277" y="1920797"/>
            <a:ext cx="135016" cy="13501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C:\USA\Rimpi\academic\MS_proposal\1245686792938124914raemi_Check_mark.svg.me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79074" y="2076463"/>
            <a:ext cx="215672" cy="199914"/>
          </a:xfrm>
          <a:prstGeom prst="rect">
            <a:avLst/>
          </a:prstGeom>
          <a:noFill/>
          <a:extLst>
            <a:ext uri="{909E8E84-426E-40DD-AFC4-6F175D3DCCD1}">
              <a14:hiddenFill xmlns:a14="http://schemas.microsoft.com/office/drawing/2010/main">
                <a:solidFill>
                  <a:srgbClr val="FFFFFF"/>
                </a:solidFill>
              </a14:hiddenFill>
            </a:ext>
          </a:extLst>
        </p:spPr>
      </p:pic>
      <p:sp>
        <p:nvSpPr>
          <p:cNvPr id="94" name="AutoShape 19"/>
          <p:cNvSpPr>
            <a:spLocks noChangeArrowheads="1"/>
          </p:cNvSpPr>
          <p:nvPr/>
        </p:nvSpPr>
        <p:spPr bwMode="auto">
          <a:xfrm>
            <a:off x="2027113" y="1572407"/>
            <a:ext cx="1508760" cy="608409"/>
          </a:xfrm>
          <a:prstGeom prst="rightArrow">
            <a:avLst>
              <a:gd name="adj1" fmla="val 50185"/>
              <a:gd name="adj2" fmla="val 88815"/>
            </a:avLst>
          </a:prstGeom>
          <a:solidFill>
            <a:srgbClr val="008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ELIGIBLE</a:t>
            </a:r>
            <a:endParaRPr lang="en-US" sz="1400" b="1" dirty="0">
              <a:solidFill>
                <a:schemeClr val="bg1"/>
              </a:solidFill>
              <a:latin typeface="Georgia" pitchFamily="18" charset="0"/>
            </a:endParaRPr>
          </a:p>
        </p:txBody>
      </p:sp>
      <p:sp>
        <p:nvSpPr>
          <p:cNvPr id="98" name="TextBox 97"/>
          <p:cNvSpPr txBox="1"/>
          <p:nvPr/>
        </p:nvSpPr>
        <p:spPr>
          <a:xfrm>
            <a:off x="6515839" y="5193196"/>
            <a:ext cx="1235910"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latin typeface="Book Antiqua" pitchFamily="18" charset="0"/>
              </a:rPr>
              <a:t>Control</a:t>
            </a:r>
            <a:endParaRPr lang="en-US" sz="2000" b="1" baseline="-25000" dirty="0">
              <a:latin typeface="Georgia" pitchFamily="18" charset="0"/>
            </a:endParaRPr>
          </a:p>
        </p:txBody>
      </p:sp>
      <p:sp>
        <p:nvSpPr>
          <p:cNvPr id="99" name="TextBox 98"/>
          <p:cNvSpPr txBox="1"/>
          <p:nvPr/>
        </p:nvSpPr>
        <p:spPr>
          <a:xfrm>
            <a:off x="1699949" y="5193196"/>
            <a:ext cx="1235910"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latin typeface="Book Antiqua" pitchFamily="18" charset="0"/>
              </a:rPr>
              <a:t>Case</a:t>
            </a:r>
            <a:endParaRPr lang="en-US" sz="2000" b="1" baseline="-25000" dirty="0">
              <a:latin typeface="Georgia" pitchFamily="18" charset="0"/>
            </a:endParaRPr>
          </a:p>
        </p:txBody>
      </p:sp>
      <p:pic>
        <p:nvPicPr>
          <p:cNvPr id="100" name="Picture 4" descr="C:\Program Files\Common Files\Microsoft Shared\Clipart\cagcat50\hm00163_.wm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00856" y="4207743"/>
            <a:ext cx="1038225" cy="733425"/>
          </a:xfrm>
          <a:prstGeom prst="rect">
            <a:avLst/>
          </a:prstGeom>
          <a:noFill/>
          <a:extLst>
            <a:ext uri="{909E8E84-426E-40DD-AFC4-6F175D3DCCD1}">
              <a14:hiddenFill xmlns:a14="http://schemas.microsoft.com/office/drawing/2010/main">
                <a:solidFill>
                  <a:srgbClr val="FFFFFF"/>
                </a:solidFill>
              </a14:hiddenFill>
            </a:ext>
          </a:extLst>
        </p:spPr>
      </p:pic>
      <p:sp>
        <p:nvSpPr>
          <p:cNvPr id="3142" name="TextBox 3141"/>
          <p:cNvSpPr txBox="1"/>
          <p:nvPr/>
        </p:nvSpPr>
        <p:spPr>
          <a:xfrm rot="16200000">
            <a:off x="-573863" y="4507762"/>
            <a:ext cx="2122885" cy="400110"/>
          </a:xfrm>
          <a:prstGeom prst="rect">
            <a:avLst/>
          </a:prstGeom>
          <a:noFill/>
        </p:spPr>
        <p:txBody>
          <a:bodyPr wrap="square" rtlCol="0">
            <a:spAutoFit/>
          </a:bodyPr>
          <a:lstStyle/>
          <a:p>
            <a:pPr algn="ctr"/>
            <a:r>
              <a:rPr lang="en-US" sz="2000" b="1" dirty="0" smtClean="0">
                <a:solidFill>
                  <a:srgbClr val="FF0000"/>
                </a:solidFill>
                <a:latin typeface="Book Antiqua" pitchFamily="18" charset="0"/>
              </a:rPr>
              <a:t>Treatment</a:t>
            </a:r>
            <a:endParaRPr lang="en-US" sz="2000" b="1" dirty="0">
              <a:solidFill>
                <a:srgbClr val="FF0000"/>
              </a:solidFill>
              <a:latin typeface="Book Antiqua" pitchFamily="18" charset="0"/>
            </a:endParaRPr>
          </a:p>
        </p:txBody>
      </p:sp>
      <p:sp>
        <p:nvSpPr>
          <p:cNvPr id="103" name="AutoShape 5"/>
          <p:cNvSpPr>
            <a:spLocks noChangeArrowheads="1"/>
          </p:cNvSpPr>
          <p:nvPr/>
        </p:nvSpPr>
        <p:spPr bwMode="auto">
          <a:xfrm>
            <a:off x="3971329" y="3933056"/>
            <a:ext cx="1620180" cy="373090"/>
          </a:xfrm>
          <a:prstGeom prst="roundRect">
            <a:avLst>
              <a:gd name="adj" fmla="val 16667"/>
            </a:avLst>
          </a:prstGeom>
          <a:solidFill>
            <a:srgbClr val="FFFFFF"/>
          </a:solidFill>
          <a:ln w="44450">
            <a:solidFill>
              <a:srgbClr val="000099"/>
            </a:solidFill>
            <a:round/>
            <a:headEnd/>
            <a:tailEnd/>
          </a:ln>
          <a:effectLst>
            <a:outerShdw dist="50800" dir="2700000" algn="ctr" rotWithShape="0">
              <a:srgbClr val="808080">
                <a:alpha val="50000"/>
              </a:srgbClr>
            </a:outerShdw>
          </a:effectLst>
        </p:spPr>
        <p:txBody>
          <a:bodyPr wrap="none" anchor="ctr"/>
          <a:lstStyle/>
          <a:p>
            <a:pPr algn="ctr"/>
            <a:r>
              <a:rPr lang="en-US" sz="2400" dirty="0" smtClean="0">
                <a:solidFill>
                  <a:srgbClr val="FF0000"/>
                </a:solidFill>
                <a:latin typeface="Georgia" pitchFamily="18" charset="0"/>
              </a:rPr>
              <a:t>Random</a:t>
            </a:r>
            <a:endParaRPr lang="en-US" sz="2400" dirty="0">
              <a:solidFill>
                <a:schemeClr val="tx2"/>
              </a:solidFill>
              <a:latin typeface="Book Antiqua" pitchFamily="18" charset="0"/>
            </a:endParaRPr>
          </a:p>
        </p:txBody>
      </p:sp>
      <p:cxnSp>
        <p:nvCxnSpPr>
          <p:cNvPr id="3147" name="Straight Connector 3146"/>
          <p:cNvCxnSpPr/>
          <p:nvPr/>
        </p:nvCxnSpPr>
        <p:spPr>
          <a:xfrm flipH="1">
            <a:off x="3035595" y="2818004"/>
            <a:ext cx="755714" cy="785945"/>
          </a:xfrm>
          <a:prstGeom prst="line">
            <a:avLst/>
          </a:prstGeom>
          <a:ln w="111125">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879541" y="2776997"/>
            <a:ext cx="758952" cy="786384"/>
          </a:xfrm>
          <a:prstGeom prst="line">
            <a:avLst/>
          </a:prstGeom>
          <a:ln w="111125">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56" name="Straight Connector 3155"/>
          <p:cNvCxnSpPr/>
          <p:nvPr/>
        </p:nvCxnSpPr>
        <p:spPr>
          <a:xfrm>
            <a:off x="2182489" y="6417332"/>
            <a:ext cx="5029200" cy="0"/>
          </a:xfrm>
          <a:prstGeom prst="line">
            <a:avLst/>
          </a:prstGeom>
          <a:ln w="104775"/>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234491" y="5665314"/>
            <a:ext cx="8646" cy="716014"/>
          </a:xfrm>
          <a:prstGeom prst="line">
            <a:avLst/>
          </a:prstGeom>
          <a:ln w="117475">
            <a:head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139681" y="5665314"/>
            <a:ext cx="8646" cy="716014"/>
          </a:xfrm>
          <a:prstGeom prst="line">
            <a:avLst/>
          </a:prstGeom>
          <a:ln w="117475">
            <a:headEnd type="triangle"/>
          </a:ln>
        </p:spPr>
        <p:style>
          <a:lnRef idx="1">
            <a:schemeClr val="accent1"/>
          </a:lnRef>
          <a:fillRef idx="0">
            <a:schemeClr val="accent1"/>
          </a:fillRef>
          <a:effectRef idx="0">
            <a:schemeClr val="accent1"/>
          </a:effectRef>
          <a:fontRef idx="minor">
            <a:schemeClr val="tx1"/>
          </a:fontRef>
        </p:style>
      </p:cxnSp>
      <p:pic>
        <p:nvPicPr>
          <p:cNvPr id="101" name="Picture 18"/>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125192" y="5660517"/>
            <a:ext cx="1358305" cy="11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 Box 4"/>
          <p:cNvSpPr txBox="1">
            <a:spLocks noChangeArrowheads="1"/>
          </p:cNvSpPr>
          <p:nvPr/>
        </p:nvSpPr>
        <p:spPr bwMode="auto">
          <a:xfrm>
            <a:off x="-11088" y="231031"/>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Randomized Clinical Trials</a:t>
            </a:r>
            <a:endParaRPr lang="en-US" sz="2400" b="1" dirty="0">
              <a:solidFill>
                <a:srgbClr val="FF0000"/>
              </a:solidFill>
            </a:endParaRPr>
          </a:p>
        </p:txBody>
      </p:sp>
      <p:sp>
        <p:nvSpPr>
          <p:cNvPr id="132"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Cohort</a:t>
            </a:r>
            <a:r>
              <a:rPr lang="en-US" sz="2400" b="1" dirty="0" smtClean="0">
                <a:solidFill>
                  <a:schemeClr val="bg1"/>
                </a:solidFill>
              </a:rPr>
              <a:t> Discovery</a:t>
            </a:r>
            <a:endParaRPr lang="en-US" sz="2400" b="1" dirty="0">
              <a:solidFill>
                <a:srgbClr val="FF0000"/>
              </a:solidFill>
            </a:endParaRPr>
          </a:p>
        </p:txBody>
      </p:sp>
      <p:sp>
        <p:nvSpPr>
          <p:cNvPr id="133"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Randomized Partition</a:t>
            </a:r>
            <a:r>
              <a:rPr lang="en-US" sz="2400" b="1" dirty="0" smtClean="0">
                <a:solidFill>
                  <a:schemeClr val="bg1"/>
                </a:solidFill>
              </a:rPr>
              <a:t> (Case and Control)</a:t>
            </a:r>
            <a:endParaRPr lang="en-US" sz="2400" b="1" dirty="0">
              <a:solidFill>
                <a:schemeClr val="bg1"/>
              </a:solidFill>
            </a:endParaRPr>
          </a:p>
        </p:txBody>
      </p:sp>
      <p:sp>
        <p:nvSpPr>
          <p:cNvPr id="134"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Medical Intervention </a:t>
            </a:r>
            <a:r>
              <a:rPr lang="en-US" sz="2400" b="1" dirty="0" smtClean="0">
                <a:solidFill>
                  <a:schemeClr val="bg1"/>
                </a:solidFill>
              </a:rPr>
              <a:t>to Case</a:t>
            </a:r>
            <a:endParaRPr lang="en-US" sz="2400" b="1" dirty="0">
              <a:solidFill>
                <a:schemeClr val="bg1"/>
              </a:solidFill>
            </a:endParaRPr>
          </a:p>
        </p:txBody>
      </p:sp>
      <p:sp>
        <p:nvSpPr>
          <p:cNvPr id="135"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Follow up </a:t>
            </a:r>
            <a:r>
              <a:rPr lang="en-US" sz="2400" b="1" dirty="0" smtClean="0">
                <a:solidFill>
                  <a:schemeClr val="bg1"/>
                </a:solidFill>
              </a:rPr>
              <a:t>and </a:t>
            </a:r>
            <a:r>
              <a:rPr lang="en-US" sz="2400" b="1" dirty="0" smtClean="0">
                <a:solidFill>
                  <a:srgbClr val="FF0000"/>
                </a:solidFill>
              </a:rPr>
              <a:t>Compare</a:t>
            </a:r>
            <a:endParaRPr lang="en-US" sz="2400" b="1" dirty="0">
              <a:solidFill>
                <a:srgbClr val="FF0000"/>
              </a:solidFill>
            </a:endParaRPr>
          </a:p>
        </p:txBody>
      </p:sp>
      <p:pic>
        <p:nvPicPr>
          <p:cNvPr id="42" name="Picture 2" descr="C:\USA\Research\papers\joydeep\start-wallpaper5.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219801" y="1294779"/>
            <a:ext cx="922980" cy="73838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234569" y="1474799"/>
            <a:ext cx="1525292" cy="369332"/>
          </a:xfrm>
          <a:prstGeom prst="rect">
            <a:avLst/>
          </a:prstGeom>
          <a:noFill/>
        </p:spPr>
        <p:txBody>
          <a:bodyPr wrap="square" rtlCol="0">
            <a:spAutoFit/>
          </a:bodyPr>
          <a:lstStyle/>
          <a:p>
            <a:r>
              <a:rPr lang="en-US" b="1" dirty="0" smtClean="0">
                <a:latin typeface="Trebuchet MS" pitchFamily="34" charset="0"/>
              </a:rPr>
              <a:t>Nov, 2014</a:t>
            </a:r>
            <a:endParaRPr lang="en-US" b="1" dirty="0">
              <a:latin typeface="Trebuchet MS" pitchFamily="34" charset="0"/>
            </a:endParaRPr>
          </a:p>
        </p:txBody>
      </p:sp>
      <p:sp>
        <p:nvSpPr>
          <p:cNvPr id="44" name="Text Box 4"/>
          <p:cNvSpPr txBox="1">
            <a:spLocks noChangeArrowheads="1"/>
          </p:cNvSpPr>
          <p:nvPr/>
        </p:nvSpPr>
        <p:spPr bwMode="auto">
          <a:xfrm>
            <a:off x="7248571" y="899896"/>
            <a:ext cx="1727314" cy="430887"/>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200" b="1" dirty="0" smtClean="0">
                <a:solidFill>
                  <a:schemeClr val="bg1"/>
                </a:solidFill>
              </a:rPr>
              <a:t>Prospective</a:t>
            </a:r>
            <a:endParaRPr lang="en-US" sz="2200" b="1" dirty="0">
              <a:solidFill>
                <a:schemeClr val="bg1"/>
              </a:solidFill>
            </a:endParaRPr>
          </a:p>
        </p:txBody>
      </p:sp>
      <p:cxnSp>
        <p:nvCxnSpPr>
          <p:cNvPr id="45" name="Straight Connector 44"/>
          <p:cNvCxnSpPr/>
          <p:nvPr/>
        </p:nvCxnSpPr>
        <p:spPr>
          <a:xfrm>
            <a:off x="8129792" y="1888767"/>
            <a:ext cx="88487" cy="4024509"/>
          </a:xfrm>
          <a:prstGeom prst="line">
            <a:avLst/>
          </a:prstGeom>
          <a:ln w="1016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895765" y="6021288"/>
            <a:ext cx="645029" cy="665444"/>
            <a:chOff x="719572" y="4050810"/>
            <a:chExt cx="645029" cy="665444"/>
          </a:xfrm>
        </p:grpSpPr>
        <p:sp>
          <p:nvSpPr>
            <p:cNvPr id="48" name="Oval 47"/>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19573" y="4221538"/>
              <a:ext cx="612068" cy="369332"/>
            </a:xfrm>
            <a:prstGeom prst="rect">
              <a:avLst/>
            </a:prstGeom>
            <a:noFill/>
          </p:spPr>
          <p:txBody>
            <a:bodyPr wrap="square" rtlCol="0">
              <a:spAutoFit/>
            </a:bodyPr>
            <a:lstStyle/>
            <a:p>
              <a:r>
                <a:rPr lang="en-US" b="1" dirty="0" smtClean="0">
                  <a:solidFill>
                    <a:srgbClr val="FF0000"/>
                  </a:solidFill>
                  <a:latin typeface="Book Antiqua" pitchFamily="18" charset="0"/>
                </a:rPr>
                <a:t>End</a:t>
              </a:r>
              <a:endParaRPr lang="en-US" b="1" dirty="0">
                <a:solidFill>
                  <a:srgbClr val="FF0000"/>
                </a:solidFill>
                <a:latin typeface="Book Antiqua" pitchFamily="18" charset="0"/>
              </a:endParaRPr>
            </a:p>
          </p:txBody>
        </p:sp>
      </p:grpSp>
    </p:spTree>
    <p:extLst>
      <p:ext uri="{BB962C8B-B14F-4D97-AF65-F5344CB8AC3E}">
        <p14:creationId xmlns:p14="http://schemas.microsoft.com/office/powerpoint/2010/main" val="20855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p:tgtEl>
                                          <p:spTgt spid="132"/>
                                        </p:tgtEl>
                                        <p:attrNameLst>
                                          <p:attrName>ppt_y</p:attrName>
                                        </p:attrNameLst>
                                      </p:cBhvr>
                                      <p:tavLst>
                                        <p:tav tm="0">
                                          <p:val>
                                            <p:strVal val="#ppt_y-#ppt_h*1.125000"/>
                                          </p:val>
                                        </p:tav>
                                        <p:tav tm="100000">
                                          <p:val>
                                            <p:strVal val="#ppt_y"/>
                                          </p:val>
                                        </p:tav>
                                      </p:tavLst>
                                    </p:anim>
                                    <p:animEffect transition="in" filter="wipe(down)">
                                      <p:cBhvr>
                                        <p:cTn id="8" dur="500"/>
                                        <p:tgtEl>
                                          <p:spTgt spid="13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down)">
                                      <p:cBhvr>
                                        <p:cTn id="13" dur="500"/>
                                        <p:tgtEl>
                                          <p:spTgt spid="8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down)">
                                      <p:cBhvr>
                                        <p:cTn id="16" dur="500"/>
                                        <p:tgtEl>
                                          <p:spTgt spid="8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down)">
                                      <p:cBhvr>
                                        <p:cTn id="19" dur="500"/>
                                        <p:tgtEl>
                                          <p:spTgt spid="88"/>
                                        </p:tgtEl>
                                      </p:cBhvr>
                                    </p:animEffect>
                                  </p:childTnLst>
                                </p:cTn>
                              </p:par>
                              <p:par>
                                <p:cTn id="20" presetID="14" presetClass="entr" presetSubtype="10"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randombar(horizontal)">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down)">
                                      <p:cBhvr>
                                        <p:cTn id="31" dur="500"/>
                                        <p:tgtEl>
                                          <p:spTgt spid="91"/>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wipe(down)">
                                      <p:cBhvr>
                                        <p:cTn id="35" dur="500"/>
                                        <p:tgtEl>
                                          <p:spTgt spid="9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anim calcmode="lin" valueType="num">
                                      <p:cBhvr additive="base">
                                        <p:cTn id="45" dur="500"/>
                                        <p:tgtEl>
                                          <p:spTgt spid="133"/>
                                        </p:tgtEl>
                                        <p:attrNameLst>
                                          <p:attrName>ppt_y</p:attrName>
                                        </p:attrNameLst>
                                      </p:cBhvr>
                                      <p:tavLst>
                                        <p:tav tm="0">
                                          <p:val>
                                            <p:strVal val="#ppt_y-#ppt_h*1.125000"/>
                                          </p:val>
                                        </p:tav>
                                        <p:tav tm="100000">
                                          <p:val>
                                            <p:strVal val="#ppt_y"/>
                                          </p:val>
                                        </p:tav>
                                      </p:tavLst>
                                    </p:anim>
                                    <p:animEffect transition="in" filter="wipe(down)">
                                      <p:cBhvr>
                                        <p:cTn id="46" dur="500"/>
                                        <p:tgtEl>
                                          <p:spTgt spid="1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147"/>
                                        </p:tgtEl>
                                        <p:attrNameLst>
                                          <p:attrName>style.visibility</p:attrName>
                                        </p:attrNameLst>
                                      </p:cBhvr>
                                      <p:to>
                                        <p:strVal val="visible"/>
                                      </p:to>
                                    </p:set>
                                    <p:animEffect transition="in" filter="wipe(up)">
                                      <p:cBhvr>
                                        <p:cTn id="51" dur="500"/>
                                        <p:tgtEl>
                                          <p:spTgt spid="3147"/>
                                        </p:tgtEl>
                                      </p:cBhvr>
                                    </p:animEffect>
                                  </p:childTnLst>
                                </p:cTn>
                              </p:par>
                              <p:par>
                                <p:cTn id="52" presetID="22" presetClass="entr" presetSubtype="1" fill="hold"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wipe(up)">
                                      <p:cBhvr>
                                        <p:cTn id="54" dur="500"/>
                                        <p:tgtEl>
                                          <p:spTgt spid="112"/>
                                        </p:tgtEl>
                                      </p:cBhvr>
                                    </p:animEffect>
                                  </p:childTnLst>
                                </p:cTn>
                              </p:par>
                            </p:childTnLst>
                          </p:cTn>
                        </p:par>
                        <p:par>
                          <p:cTn id="55" fill="hold">
                            <p:stCondLst>
                              <p:cond delay="500"/>
                            </p:stCondLst>
                            <p:childTnLst>
                              <p:par>
                                <p:cTn id="56" presetID="16" presetClass="entr" presetSubtype="21" fill="hold" grpId="0" nodeType="after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barn(inVertical)">
                                      <p:cBhvr>
                                        <p:cTn id="58" dur="500"/>
                                        <p:tgtEl>
                                          <p:spTgt spid="9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barn(inVertical)">
                                      <p:cBhvr>
                                        <p:cTn id="61" dur="500"/>
                                        <p:tgtEl>
                                          <p:spTgt spid="99"/>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8.33333E-7 -2.22222E-6 L -0.21458 0.36667 " pathEditMode="relative" rAng="0" ptsTypes="AA">
                                      <p:cBhvr>
                                        <p:cTn id="69" dur="2000" fill="hold"/>
                                        <p:tgtEl>
                                          <p:spTgt spid="4"/>
                                        </p:tgtEl>
                                        <p:attrNameLst>
                                          <p:attrName>ppt_x</p:attrName>
                                          <p:attrName>ppt_y</p:attrName>
                                        </p:attrNameLst>
                                      </p:cBhvr>
                                      <p:rCtr x="-10729" y="18333"/>
                                    </p:animMotion>
                                  </p:childTnLst>
                                </p:cTn>
                              </p:par>
                              <p:par>
                                <p:cTn id="70" presetID="42" presetClass="path" presetSubtype="0" accel="50000" decel="50000" fill="hold" nodeType="withEffect">
                                  <p:stCondLst>
                                    <p:cond delay="0"/>
                                  </p:stCondLst>
                                  <p:childTnLst>
                                    <p:animMotion origin="layout" path="M 5.55556E-7 4.81481E-6 L -0.25 0.25995 " pathEditMode="relative" rAng="0" ptsTypes="AA">
                                      <p:cBhvr>
                                        <p:cTn id="71" dur="2000" fill="hold"/>
                                        <p:tgtEl>
                                          <p:spTgt spid="12"/>
                                        </p:tgtEl>
                                        <p:attrNameLst>
                                          <p:attrName>ppt_x</p:attrName>
                                          <p:attrName>ppt_y</p:attrName>
                                        </p:attrNameLst>
                                      </p:cBhvr>
                                      <p:rCtr x="-12500" y="12986"/>
                                    </p:animMotion>
                                  </p:childTnLst>
                                </p:cTn>
                              </p:par>
                              <p:par>
                                <p:cTn id="72" presetID="42" presetClass="path" presetSubtype="0" accel="50000" decel="50000" fill="hold" nodeType="withEffect">
                                  <p:stCondLst>
                                    <p:cond delay="0"/>
                                  </p:stCondLst>
                                  <p:childTnLst>
                                    <p:animMotion origin="layout" path="M 5.55556E-7 -2.22222E-6 L -0.21458 0.36667 " pathEditMode="relative" rAng="0" ptsTypes="AA">
                                      <p:cBhvr>
                                        <p:cTn id="73" dur="2000" fill="hold"/>
                                        <p:tgtEl>
                                          <p:spTgt spid="3"/>
                                        </p:tgtEl>
                                        <p:attrNameLst>
                                          <p:attrName>ppt_x</p:attrName>
                                          <p:attrName>ppt_y</p:attrName>
                                        </p:attrNameLst>
                                      </p:cBhvr>
                                      <p:rCtr x="-10729" y="18333"/>
                                    </p:animMotion>
                                  </p:childTnLst>
                                </p:cTn>
                              </p:par>
                              <p:par>
                                <p:cTn id="74" presetID="42" presetClass="path" presetSubtype="0" accel="50000" decel="50000" fill="hold" nodeType="withEffect">
                                  <p:stCondLst>
                                    <p:cond delay="0"/>
                                  </p:stCondLst>
                                  <p:childTnLst>
                                    <p:animMotion origin="layout" path="M -2.77778E-6 -2.59259E-6 L -0.17916 0.37963 " pathEditMode="relative" rAng="0" ptsTypes="AA">
                                      <p:cBhvr>
                                        <p:cTn id="75" dur="2000" fill="hold"/>
                                        <p:tgtEl>
                                          <p:spTgt spid="11"/>
                                        </p:tgtEl>
                                        <p:attrNameLst>
                                          <p:attrName>ppt_x</p:attrName>
                                          <p:attrName>ppt_y</p:attrName>
                                        </p:attrNameLst>
                                      </p:cBhvr>
                                      <p:rCtr x="-8958" y="18981"/>
                                    </p:animMotion>
                                  </p:childTnLst>
                                </p:cTn>
                              </p:par>
                              <p:par>
                                <p:cTn id="76" presetID="42" presetClass="path" presetSubtype="0" accel="50000" decel="50000" fill="hold" nodeType="withEffect">
                                  <p:stCondLst>
                                    <p:cond delay="0"/>
                                  </p:stCondLst>
                                  <p:childTnLst>
                                    <p:animMotion origin="layout" path="M 3.88889E-6 4.81481E-6 L -0.28559 0.38078 " pathEditMode="relative" rAng="0" ptsTypes="AA">
                                      <p:cBhvr>
                                        <p:cTn id="77" dur="2000" fill="hold"/>
                                        <p:tgtEl>
                                          <p:spTgt spid="16"/>
                                        </p:tgtEl>
                                        <p:attrNameLst>
                                          <p:attrName>ppt_x</p:attrName>
                                          <p:attrName>ppt_y</p:attrName>
                                        </p:attrNameLst>
                                      </p:cBhvr>
                                      <p:rCtr x="-14288" y="19028"/>
                                    </p:animMotion>
                                  </p:childTnLst>
                                </p:cTn>
                              </p:par>
                              <p:par>
                                <p:cTn id="78" presetID="42" presetClass="path" presetSubtype="0" accel="50000" decel="50000" fill="hold" nodeType="withEffect">
                                  <p:stCondLst>
                                    <p:cond delay="0"/>
                                  </p:stCondLst>
                                  <p:childTnLst>
                                    <p:animMotion origin="layout" path="M 8.33333E-7 -2.22222E-6 L -0.39566 0.4875 " pathEditMode="relative" rAng="0" ptsTypes="AA">
                                      <p:cBhvr>
                                        <p:cTn id="79" dur="2000" fill="hold"/>
                                        <p:tgtEl>
                                          <p:spTgt spid="7"/>
                                        </p:tgtEl>
                                        <p:attrNameLst>
                                          <p:attrName>ppt_x</p:attrName>
                                          <p:attrName>ppt_y</p:attrName>
                                        </p:attrNameLst>
                                      </p:cBhvr>
                                      <p:rCtr x="-19792" y="24375"/>
                                    </p:animMotion>
                                  </p:childTnLst>
                                </p:cTn>
                              </p:par>
                            </p:childTnLst>
                          </p:cTn>
                        </p:par>
                        <p:par>
                          <p:cTn id="80" fill="hold">
                            <p:stCondLst>
                              <p:cond delay="2000"/>
                            </p:stCondLst>
                            <p:childTnLst>
                              <p:par>
                                <p:cTn id="81" presetID="42" presetClass="path" presetSubtype="0" accel="50000" decel="50000" fill="hold" nodeType="afterEffect">
                                  <p:stCondLst>
                                    <p:cond delay="0"/>
                                  </p:stCondLst>
                                  <p:childTnLst>
                                    <p:animMotion origin="layout" path="M -2.77778E-6 1.85185E-6 L 0.31302 0.36574 " pathEditMode="relative" rAng="0" ptsTypes="AA">
                                      <p:cBhvr>
                                        <p:cTn id="82" dur="2000" fill="hold"/>
                                        <p:tgtEl>
                                          <p:spTgt spid="2"/>
                                        </p:tgtEl>
                                        <p:attrNameLst>
                                          <p:attrName>ppt_x</p:attrName>
                                          <p:attrName>ppt_y</p:attrName>
                                        </p:attrNameLst>
                                      </p:cBhvr>
                                      <p:rCtr x="15642" y="18287"/>
                                    </p:animMotion>
                                  </p:childTnLst>
                                </p:cTn>
                              </p:par>
                              <p:par>
                                <p:cTn id="83" presetID="42" presetClass="path" presetSubtype="0" accel="50000" decel="50000" fill="hold" nodeType="withEffect">
                                  <p:stCondLst>
                                    <p:cond delay="0"/>
                                  </p:stCondLst>
                                  <p:childTnLst>
                                    <p:animMotion origin="layout" path="M 4.16667E-6 -2.22222E-6 L 0.27361 0.36667 " pathEditMode="relative" rAng="0" ptsTypes="AA">
                                      <p:cBhvr>
                                        <p:cTn id="84" dur="2000" fill="hold"/>
                                        <p:tgtEl>
                                          <p:spTgt spid="6"/>
                                        </p:tgtEl>
                                        <p:attrNameLst>
                                          <p:attrName>ppt_x</p:attrName>
                                          <p:attrName>ppt_y</p:attrName>
                                        </p:attrNameLst>
                                      </p:cBhvr>
                                      <p:rCtr x="13681" y="18333"/>
                                    </p:animMotion>
                                  </p:childTnLst>
                                </p:cTn>
                              </p:par>
                              <p:par>
                                <p:cTn id="85" presetID="42" presetClass="path" presetSubtype="0" accel="50000" decel="50000" fill="hold" nodeType="withEffect">
                                  <p:stCondLst>
                                    <p:cond delay="0"/>
                                  </p:stCondLst>
                                  <p:childTnLst>
                                    <p:animMotion origin="layout" path="M -2.5E-6 -2.22222E-6 L 0.20278 0.36667 " pathEditMode="relative" rAng="0" ptsTypes="AA">
                                      <p:cBhvr>
                                        <p:cTn id="86" dur="2000" fill="hold"/>
                                        <p:tgtEl>
                                          <p:spTgt spid="8"/>
                                        </p:tgtEl>
                                        <p:attrNameLst>
                                          <p:attrName>ppt_x</p:attrName>
                                          <p:attrName>ppt_y</p:attrName>
                                        </p:attrNameLst>
                                      </p:cBhvr>
                                      <p:rCtr x="10139" y="18333"/>
                                    </p:animMotion>
                                  </p:childTnLst>
                                </p:cTn>
                              </p:par>
                              <p:par>
                                <p:cTn id="87" presetID="42" presetClass="path" presetSubtype="0" accel="50000" decel="50000" fill="hold" nodeType="withEffect">
                                  <p:stCondLst>
                                    <p:cond delay="0"/>
                                  </p:stCondLst>
                                  <p:childTnLst>
                                    <p:animMotion origin="layout" path="M -2.77778E-6 -7.40741E-7 L 0.20261 0.38148 " pathEditMode="relative" rAng="0" ptsTypes="AA">
                                      <p:cBhvr>
                                        <p:cTn id="88" dur="2000" fill="hold"/>
                                        <p:tgtEl>
                                          <p:spTgt spid="17"/>
                                        </p:tgtEl>
                                        <p:attrNameLst>
                                          <p:attrName>ppt_x</p:attrName>
                                          <p:attrName>ppt_y</p:attrName>
                                        </p:attrNameLst>
                                      </p:cBhvr>
                                      <p:rCtr x="10122" y="19074"/>
                                    </p:animMotion>
                                  </p:childTnLst>
                                </p:cTn>
                              </p:par>
                              <p:par>
                                <p:cTn id="89" presetID="42" presetClass="path" presetSubtype="0" accel="50000" decel="50000" fill="hold" nodeType="withEffect">
                                  <p:stCondLst>
                                    <p:cond delay="0"/>
                                  </p:stCondLst>
                                  <p:childTnLst>
                                    <p:animMotion origin="layout" path="M 4.16667E-6 4.81481E-6 L 0.23819 0.38078 " pathEditMode="relative" rAng="0" ptsTypes="AA">
                                      <p:cBhvr>
                                        <p:cTn id="90" dur="2000" fill="hold"/>
                                        <p:tgtEl>
                                          <p:spTgt spid="14"/>
                                        </p:tgtEl>
                                        <p:attrNameLst>
                                          <p:attrName>ppt_x</p:attrName>
                                          <p:attrName>ppt_y</p:attrName>
                                        </p:attrNameLst>
                                      </p:cBhvr>
                                      <p:rCtr x="11910" y="19028"/>
                                    </p:animMotion>
                                  </p:childTnLst>
                                </p:cTn>
                              </p:par>
                              <p:par>
                                <p:cTn id="91" presetID="42" presetClass="path" presetSubtype="0" accel="50000" decel="50000" fill="hold" nodeType="withEffect">
                                  <p:stCondLst>
                                    <p:cond delay="0"/>
                                  </p:stCondLst>
                                  <p:childTnLst>
                                    <p:animMotion origin="layout" path="M 8.33333E-7 4.81481E-6 L 0.23819 0.38078 " pathEditMode="relative" rAng="0" ptsTypes="AA">
                                      <p:cBhvr>
                                        <p:cTn id="92" dur="2000" fill="hold"/>
                                        <p:tgtEl>
                                          <p:spTgt spid="13"/>
                                        </p:tgtEl>
                                        <p:attrNameLst>
                                          <p:attrName>ppt_x</p:attrName>
                                          <p:attrName>ppt_y</p:attrName>
                                        </p:attrNameLst>
                                      </p:cBhvr>
                                      <p:rCtr x="11910" y="19028"/>
                                    </p:animMotion>
                                  </p:childTnLst>
                                </p:cTn>
                              </p:par>
                            </p:childTnLst>
                          </p:cTn>
                        </p:par>
                        <p:par>
                          <p:cTn id="93" fill="hold">
                            <p:stCondLst>
                              <p:cond delay="4000"/>
                            </p:stCondLst>
                            <p:childTnLst>
                              <p:par>
                                <p:cTn id="94" presetID="16" presetClass="entr" presetSubtype="21" fill="hold" grpId="0" nodeType="afterEffect">
                                  <p:stCondLst>
                                    <p:cond delay="0"/>
                                  </p:stCondLst>
                                  <p:childTnLst>
                                    <p:set>
                                      <p:cBhvr>
                                        <p:cTn id="95" dur="1" fill="hold">
                                          <p:stCondLst>
                                            <p:cond delay="0"/>
                                          </p:stCondLst>
                                        </p:cTn>
                                        <p:tgtEl>
                                          <p:spTgt spid="103"/>
                                        </p:tgtEl>
                                        <p:attrNameLst>
                                          <p:attrName>style.visibility</p:attrName>
                                        </p:attrNameLst>
                                      </p:cBhvr>
                                      <p:to>
                                        <p:strVal val="visible"/>
                                      </p:to>
                                    </p:set>
                                    <p:animEffect transition="in" filter="barn(inVertical)">
                                      <p:cBhvr>
                                        <p:cTn id="96" dur="500"/>
                                        <p:tgtEl>
                                          <p:spTgt spid="103"/>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1" fill="hold" grpId="0" nodeType="clickEffect">
                                  <p:stCondLst>
                                    <p:cond delay="0"/>
                                  </p:stCondLst>
                                  <p:childTnLst>
                                    <p:set>
                                      <p:cBhvr>
                                        <p:cTn id="100" dur="1" fill="hold">
                                          <p:stCondLst>
                                            <p:cond delay="0"/>
                                          </p:stCondLst>
                                        </p:cTn>
                                        <p:tgtEl>
                                          <p:spTgt spid="134"/>
                                        </p:tgtEl>
                                        <p:attrNameLst>
                                          <p:attrName>style.visibility</p:attrName>
                                        </p:attrNameLst>
                                      </p:cBhvr>
                                      <p:to>
                                        <p:strVal val="visible"/>
                                      </p:to>
                                    </p:set>
                                    <p:anim calcmode="lin" valueType="num">
                                      <p:cBhvr additive="base">
                                        <p:cTn id="101" dur="500"/>
                                        <p:tgtEl>
                                          <p:spTgt spid="134"/>
                                        </p:tgtEl>
                                        <p:attrNameLst>
                                          <p:attrName>ppt_y</p:attrName>
                                        </p:attrNameLst>
                                      </p:cBhvr>
                                      <p:tavLst>
                                        <p:tav tm="0">
                                          <p:val>
                                            <p:strVal val="#ppt_y-#ppt_h*1.125000"/>
                                          </p:val>
                                        </p:tav>
                                        <p:tav tm="100000">
                                          <p:val>
                                            <p:strVal val="#ppt_y"/>
                                          </p:val>
                                        </p:tav>
                                      </p:tavLst>
                                    </p:anim>
                                    <p:animEffect transition="in" filter="wipe(down)">
                                      <p:cBhvr>
                                        <p:cTn id="102" dur="500"/>
                                        <p:tgtEl>
                                          <p:spTgt spid="13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142"/>
                                        </p:tgtEl>
                                        <p:attrNameLst>
                                          <p:attrName>style.visibility</p:attrName>
                                        </p:attrNameLst>
                                      </p:cBhvr>
                                      <p:to>
                                        <p:strVal val="visible"/>
                                      </p:to>
                                    </p:set>
                                    <p:animEffect transition="in" filter="dissolve">
                                      <p:cBhvr>
                                        <p:cTn id="107" dur="500"/>
                                        <p:tgtEl>
                                          <p:spTgt spid="3142"/>
                                        </p:tgtEl>
                                      </p:cBhvr>
                                    </p:animEffect>
                                  </p:childTnLst>
                                </p:cTn>
                              </p:par>
                              <p:par>
                                <p:cTn id="108" presetID="22" presetClass="entr" presetSubtype="4" fill="hold"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wipe(down)">
                                      <p:cBhvr>
                                        <p:cTn id="110" dur="500"/>
                                        <p:tgtEl>
                                          <p:spTgt spid="100"/>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1" fill="hold" grpId="0" nodeType="clickEffect">
                                  <p:stCondLst>
                                    <p:cond delay="0"/>
                                  </p:stCondLst>
                                  <p:childTnLst>
                                    <p:set>
                                      <p:cBhvr>
                                        <p:cTn id="114" dur="1" fill="hold">
                                          <p:stCondLst>
                                            <p:cond delay="0"/>
                                          </p:stCondLst>
                                        </p:cTn>
                                        <p:tgtEl>
                                          <p:spTgt spid="135"/>
                                        </p:tgtEl>
                                        <p:attrNameLst>
                                          <p:attrName>style.visibility</p:attrName>
                                        </p:attrNameLst>
                                      </p:cBhvr>
                                      <p:to>
                                        <p:strVal val="visible"/>
                                      </p:to>
                                    </p:set>
                                    <p:anim calcmode="lin" valueType="num">
                                      <p:cBhvr additive="base">
                                        <p:cTn id="115" dur="500"/>
                                        <p:tgtEl>
                                          <p:spTgt spid="135"/>
                                        </p:tgtEl>
                                        <p:attrNameLst>
                                          <p:attrName>ppt_y</p:attrName>
                                        </p:attrNameLst>
                                      </p:cBhvr>
                                      <p:tavLst>
                                        <p:tav tm="0">
                                          <p:val>
                                            <p:strVal val="#ppt_y-#ppt_h*1.125000"/>
                                          </p:val>
                                        </p:tav>
                                        <p:tav tm="100000">
                                          <p:val>
                                            <p:strVal val="#ppt_y"/>
                                          </p:val>
                                        </p:tav>
                                      </p:tavLst>
                                    </p:anim>
                                    <p:animEffect transition="in" filter="wipe(down)">
                                      <p:cBhvr>
                                        <p:cTn id="116" dur="500"/>
                                        <p:tgtEl>
                                          <p:spTgt spid="135"/>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3156"/>
                                        </p:tgtEl>
                                        <p:attrNameLst>
                                          <p:attrName>style.visibility</p:attrName>
                                        </p:attrNameLst>
                                      </p:cBhvr>
                                      <p:to>
                                        <p:strVal val="visible"/>
                                      </p:to>
                                    </p:set>
                                    <p:animEffect transition="in" filter="barn(inVertical)">
                                      <p:cBhvr>
                                        <p:cTn id="121" dur="500"/>
                                        <p:tgtEl>
                                          <p:spTgt spid="3156"/>
                                        </p:tgtEl>
                                      </p:cBhvr>
                                    </p:animEffect>
                                  </p:childTnLst>
                                </p:cTn>
                              </p:par>
                              <p:par>
                                <p:cTn id="122" presetID="22" presetClass="entr" presetSubtype="4" fill="hold" nodeType="with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wipe(down)">
                                      <p:cBhvr>
                                        <p:cTn id="124" dur="500"/>
                                        <p:tgtEl>
                                          <p:spTgt spid="124"/>
                                        </p:tgtEl>
                                      </p:cBhvr>
                                    </p:animEffect>
                                  </p:childTnLst>
                                </p:cTn>
                              </p:par>
                              <p:par>
                                <p:cTn id="125" presetID="22" presetClass="entr" presetSubtype="4" fill="hold" nodeType="withEffect">
                                  <p:stCondLst>
                                    <p:cond delay="0"/>
                                  </p:stCondLst>
                                  <p:childTnLst>
                                    <p:set>
                                      <p:cBhvr>
                                        <p:cTn id="126" dur="1" fill="hold">
                                          <p:stCondLst>
                                            <p:cond delay="0"/>
                                          </p:stCondLst>
                                        </p:cTn>
                                        <p:tgtEl>
                                          <p:spTgt spid="123"/>
                                        </p:tgtEl>
                                        <p:attrNameLst>
                                          <p:attrName>style.visibility</p:attrName>
                                        </p:attrNameLst>
                                      </p:cBhvr>
                                      <p:to>
                                        <p:strVal val="visible"/>
                                      </p:to>
                                    </p:set>
                                    <p:animEffect transition="in" filter="wipe(down)">
                                      <p:cBhvr>
                                        <p:cTn id="127" dur="500"/>
                                        <p:tgtEl>
                                          <p:spTgt spid="123"/>
                                        </p:tgtEl>
                                      </p:cBhvr>
                                    </p:animEffect>
                                  </p:childTnLst>
                                </p:cTn>
                              </p:par>
                              <p:par>
                                <p:cTn id="128" presetID="9" presetClass="entr" presetSubtype="0" fill="hold" nodeType="withEffect">
                                  <p:stCondLst>
                                    <p:cond delay="0"/>
                                  </p:stCondLst>
                                  <p:childTnLst>
                                    <p:set>
                                      <p:cBhvr>
                                        <p:cTn id="129" dur="1" fill="hold">
                                          <p:stCondLst>
                                            <p:cond delay="0"/>
                                          </p:stCondLst>
                                        </p:cTn>
                                        <p:tgtEl>
                                          <p:spTgt spid="101"/>
                                        </p:tgtEl>
                                        <p:attrNameLst>
                                          <p:attrName>style.visibility</p:attrName>
                                        </p:attrNameLst>
                                      </p:cBhvr>
                                      <p:to>
                                        <p:strVal val="visible"/>
                                      </p:to>
                                    </p:set>
                                    <p:animEffect transition="in" filter="dissolve">
                                      <p:cBhvr>
                                        <p:cTn id="130" dur="500"/>
                                        <p:tgtEl>
                                          <p:spTgt spid="10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wipe(down)">
                                      <p:cBhvr>
                                        <p:cTn id="135" dur="500"/>
                                        <p:tgtEl>
                                          <p:spTgt spid="44"/>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ntr" presetSubtype="1" fill="hold" grpId="0" nodeType="clickEffect">
                                  <p:stCondLst>
                                    <p:cond delay="0"/>
                                  </p:stCondLst>
                                  <p:childTnLst>
                                    <p:set>
                                      <p:cBhvr>
                                        <p:cTn id="139" dur="1" fill="hold">
                                          <p:stCondLst>
                                            <p:cond delay="0"/>
                                          </p:stCondLst>
                                        </p:cTn>
                                        <p:tgtEl>
                                          <p:spTgt spid="43"/>
                                        </p:tgtEl>
                                        <p:attrNameLst>
                                          <p:attrName>style.visibility</p:attrName>
                                        </p:attrNameLst>
                                      </p:cBhvr>
                                      <p:to>
                                        <p:strVal val="visible"/>
                                      </p:to>
                                    </p:set>
                                    <p:anim calcmode="lin" valueType="num">
                                      <p:cBhvr additive="base">
                                        <p:cTn id="140" dur="500"/>
                                        <p:tgtEl>
                                          <p:spTgt spid="43"/>
                                        </p:tgtEl>
                                        <p:attrNameLst>
                                          <p:attrName>ppt_y</p:attrName>
                                        </p:attrNameLst>
                                      </p:cBhvr>
                                      <p:tavLst>
                                        <p:tav tm="0">
                                          <p:val>
                                            <p:strVal val="#ppt_y-#ppt_h*1.125000"/>
                                          </p:val>
                                        </p:tav>
                                        <p:tav tm="100000">
                                          <p:val>
                                            <p:strVal val="#ppt_y"/>
                                          </p:val>
                                        </p:tav>
                                      </p:tavLst>
                                    </p:anim>
                                    <p:animEffect transition="in" filter="wipe(down)">
                                      <p:cBhvr>
                                        <p:cTn id="141" dur="500"/>
                                        <p:tgtEl>
                                          <p:spTgt spid="43"/>
                                        </p:tgtEl>
                                      </p:cBhvr>
                                    </p:animEffect>
                                  </p:childTnLst>
                                </p:cTn>
                              </p:par>
                              <p:par>
                                <p:cTn id="142" presetID="12" presetClass="entr" presetSubtype="2" fill="hold" nodeType="withEffect">
                                  <p:stCondLst>
                                    <p:cond delay="0"/>
                                  </p:stCondLst>
                                  <p:childTnLst>
                                    <p:set>
                                      <p:cBhvr>
                                        <p:cTn id="143" dur="1" fill="hold">
                                          <p:stCondLst>
                                            <p:cond delay="0"/>
                                          </p:stCondLst>
                                        </p:cTn>
                                        <p:tgtEl>
                                          <p:spTgt spid="42"/>
                                        </p:tgtEl>
                                        <p:attrNameLst>
                                          <p:attrName>style.visibility</p:attrName>
                                        </p:attrNameLst>
                                      </p:cBhvr>
                                      <p:to>
                                        <p:strVal val="visible"/>
                                      </p:to>
                                    </p:set>
                                    <p:anim calcmode="lin" valueType="num">
                                      <p:cBhvr additive="base">
                                        <p:cTn id="144" dur="500"/>
                                        <p:tgtEl>
                                          <p:spTgt spid="42"/>
                                        </p:tgtEl>
                                        <p:attrNameLst>
                                          <p:attrName>ppt_x</p:attrName>
                                        </p:attrNameLst>
                                      </p:cBhvr>
                                      <p:tavLst>
                                        <p:tav tm="0">
                                          <p:val>
                                            <p:strVal val="#ppt_x+#ppt_w*1.125000"/>
                                          </p:val>
                                        </p:tav>
                                        <p:tav tm="100000">
                                          <p:val>
                                            <p:strVal val="#ppt_x"/>
                                          </p:val>
                                        </p:tav>
                                      </p:tavLst>
                                    </p:anim>
                                    <p:animEffect transition="in" filter="wipe(left)">
                                      <p:cBhvr>
                                        <p:cTn id="145" dur="500"/>
                                        <p:tgtEl>
                                          <p:spTgt spid="4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nodeType="click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wipe(up)">
                                      <p:cBhvr>
                                        <p:cTn id="150" dur="500"/>
                                        <p:tgtEl>
                                          <p:spTgt spid="45"/>
                                        </p:tgtEl>
                                      </p:cBhvr>
                                    </p:animEffect>
                                  </p:childTnLst>
                                </p:cTn>
                              </p:par>
                            </p:childTnLst>
                          </p:cTn>
                        </p:par>
                        <p:par>
                          <p:cTn id="151" fill="hold">
                            <p:stCondLst>
                              <p:cond delay="500"/>
                            </p:stCondLst>
                            <p:childTnLst>
                              <p:par>
                                <p:cTn id="152" presetID="16" presetClass="entr" presetSubtype="21" fill="hold" nodeType="after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arn(inVertical)">
                                      <p:cBhvr>
                                        <p:cTn id="15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6" grpId="0" animBg="1"/>
      <p:bldP spid="87" grpId="0" animBg="1"/>
      <p:bldP spid="88" grpId="0" animBg="1"/>
      <p:bldP spid="89" grpId="0" animBg="1"/>
      <p:bldP spid="94" grpId="0" animBg="1"/>
      <p:bldP spid="98" grpId="0" animBg="1"/>
      <p:bldP spid="99" grpId="0" animBg="1"/>
      <p:bldP spid="3142" grpId="0"/>
      <p:bldP spid="103" grpId="0" animBg="1"/>
      <p:bldP spid="132" grpId="0" animBg="1"/>
      <p:bldP spid="133" grpId="0" animBg="1"/>
      <p:bldP spid="134" grpId="0" animBg="1"/>
      <p:bldP spid="135" grpId="0" animBg="1"/>
      <p:bldP spid="43" grpId="0"/>
      <p:bldP spid="4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75" y="188640"/>
            <a:ext cx="8649450" cy="2042337"/>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44924"/>
            <a:ext cx="7399662" cy="1867062"/>
          </a:xfrm>
          <a:prstGeom prst="rect">
            <a:avLst/>
          </a:prstGeom>
        </p:spPr>
      </p:pic>
    </p:spTree>
    <p:extLst>
      <p:ext uri="{BB962C8B-B14F-4D97-AF65-F5344CB8AC3E}">
        <p14:creationId xmlns:p14="http://schemas.microsoft.com/office/powerpoint/2010/main" val="15788903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41" y="283327"/>
            <a:ext cx="7963591" cy="3162574"/>
          </a:xfrm>
          <a:prstGeom prst="rect">
            <a:avLst/>
          </a:prstGeom>
        </p:spPr>
      </p:pic>
    </p:spTree>
    <p:extLst>
      <p:ext uri="{BB962C8B-B14F-4D97-AF65-F5344CB8AC3E}">
        <p14:creationId xmlns:p14="http://schemas.microsoft.com/office/powerpoint/2010/main" val="3834443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23528"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19572" y="1052736"/>
            <a:ext cx="7488832" cy="2862322"/>
          </a:xfrm>
          <a:prstGeom prst="rect">
            <a:avLst/>
          </a:prstGeom>
          <a:noFill/>
        </p:spPr>
        <p:txBody>
          <a:bodyPr wrap="square" rtlCol="0">
            <a:spAutoFit/>
          </a:bodyPr>
          <a:lstStyle/>
          <a:p>
            <a:r>
              <a:rPr lang="en-US" dirty="0" smtClean="0"/>
              <a:t>Current situation:</a:t>
            </a:r>
          </a:p>
          <a:p>
            <a:endParaRPr lang="en-US" dirty="0"/>
          </a:p>
          <a:p>
            <a:r>
              <a:rPr lang="en-US" dirty="0" smtClean="0"/>
              <a:t>Eligible patients to enrollment to CT</a:t>
            </a:r>
          </a:p>
          <a:p>
            <a:r>
              <a:rPr lang="en-US" dirty="0" smtClean="0"/>
              <a:t>1.7% of the cancer patients were included in the</a:t>
            </a:r>
          </a:p>
          <a:p>
            <a:r>
              <a:rPr lang="en-US" dirty="0" smtClean="0"/>
              <a:t>5% adult</a:t>
            </a:r>
          </a:p>
          <a:p>
            <a:r>
              <a:rPr lang="en-US" dirty="0" smtClean="0"/>
              <a:t>14% in UK</a:t>
            </a:r>
          </a:p>
          <a:p>
            <a:endParaRPr lang="en-US" dirty="0"/>
          </a:p>
          <a:p>
            <a:r>
              <a:rPr lang="en-US" dirty="0" smtClean="0"/>
              <a:t>A recent study shows that </a:t>
            </a:r>
            <a:r>
              <a:rPr lang="en-US" dirty="0" err="1" smtClean="0"/>
              <a:t>recruitement</a:t>
            </a:r>
            <a:r>
              <a:rPr lang="en-US" dirty="0" smtClean="0"/>
              <a:t> takes increasing amount of CT timeline and investigators have to stop trials because </a:t>
            </a:r>
            <a:r>
              <a:rPr lang="en-US" dirty="0" err="1" smtClean="0"/>
              <a:t>recruitement</a:t>
            </a:r>
            <a:r>
              <a:rPr lang="en-US" dirty="0" smtClean="0"/>
              <a:t> </a:t>
            </a:r>
            <a:r>
              <a:rPr lang="en-US" dirty="0" err="1" smtClean="0"/>
              <a:t>tartges</a:t>
            </a:r>
            <a:r>
              <a:rPr lang="en-US" dirty="0" smtClean="0"/>
              <a:t> cannot be achieved</a:t>
            </a:r>
            <a:endParaRPr lang="en-US" dirty="0"/>
          </a:p>
        </p:txBody>
      </p:sp>
      <p:sp>
        <p:nvSpPr>
          <p:cNvPr id="2" name="TextBox 1"/>
          <p:cNvSpPr txBox="1"/>
          <p:nvPr/>
        </p:nvSpPr>
        <p:spPr>
          <a:xfrm>
            <a:off x="719572" y="4689140"/>
            <a:ext cx="7704856" cy="923330"/>
          </a:xfrm>
          <a:prstGeom prst="rect">
            <a:avLst/>
          </a:prstGeom>
          <a:noFill/>
        </p:spPr>
        <p:txBody>
          <a:bodyPr wrap="square" rtlCol="0">
            <a:spAutoFit/>
          </a:bodyPr>
          <a:lstStyle/>
          <a:p>
            <a:r>
              <a:rPr lang="en-US" dirty="0" smtClean="0"/>
              <a:t>System or organizational barriers : lack of access to health data.</a:t>
            </a:r>
          </a:p>
          <a:p>
            <a:r>
              <a:rPr lang="en-US" dirty="0" smtClean="0"/>
              <a:t>Individual barriers: lack of time in physician’s schedule</a:t>
            </a:r>
          </a:p>
          <a:p>
            <a:r>
              <a:rPr lang="en-US" dirty="0" smtClean="0"/>
              <a:t>CT design related barriers: complex design</a:t>
            </a:r>
            <a:endParaRPr lang="en-US" dirty="0"/>
          </a:p>
        </p:txBody>
      </p:sp>
    </p:spTree>
    <p:extLst>
      <p:ext uri="{BB962C8B-B14F-4D97-AF65-F5344CB8AC3E}">
        <p14:creationId xmlns:p14="http://schemas.microsoft.com/office/powerpoint/2010/main" val="3330529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660" y="1304764"/>
            <a:ext cx="4356484" cy="1200329"/>
          </a:xfrm>
          <a:prstGeom prst="rect">
            <a:avLst/>
          </a:prstGeom>
          <a:noFill/>
        </p:spPr>
        <p:txBody>
          <a:bodyPr wrap="square" rtlCol="0">
            <a:spAutoFit/>
          </a:bodyPr>
          <a:lstStyle/>
          <a:p>
            <a:r>
              <a:rPr lang="en-US" dirty="0" smtClean="0"/>
              <a:t>Hard to compare different studies</a:t>
            </a:r>
          </a:p>
          <a:p>
            <a:r>
              <a:rPr lang="en-US" dirty="0"/>
              <a:t> </a:t>
            </a:r>
            <a:r>
              <a:rPr lang="en-US" dirty="0" smtClean="0"/>
              <a:t>  system design, research question, scope, data source, assessment methodology vary significantly between papers</a:t>
            </a:r>
            <a:endParaRPr lang="en-US" dirty="0"/>
          </a:p>
        </p:txBody>
      </p:sp>
      <p:sp>
        <p:nvSpPr>
          <p:cNvPr id="4" name="TextBox 3"/>
          <p:cNvSpPr txBox="1"/>
          <p:nvPr/>
        </p:nvSpPr>
        <p:spPr>
          <a:xfrm>
            <a:off x="1079612" y="2996952"/>
            <a:ext cx="6012668" cy="369332"/>
          </a:xfrm>
          <a:prstGeom prst="rect">
            <a:avLst/>
          </a:prstGeom>
          <a:noFill/>
        </p:spPr>
        <p:txBody>
          <a:bodyPr wrap="square" rtlCol="0">
            <a:spAutoFit/>
          </a:bodyPr>
          <a:lstStyle/>
          <a:p>
            <a:r>
              <a:rPr lang="en-US" dirty="0" smtClean="0"/>
              <a:t>NLP </a:t>
            </a:r>
            <a:r>
              <a:rPr lang="en-US" dirty="0" err="1" smtClean="0"/>
              <a:t>er</a:t>
            </a:r>
            <a:r>
              <a:rPr lang="en-US" dirty="0" smtClean="0"/>
              <a:t> </a:t>
            </a:r>
            <a:r>
              <a:rPr lang="en-US" dirty="0" err="1" smtClean="0"/>
              <a:t>disad</a:t>
            </a:r>
            <a:r>
              <a:rPr lang="en-US" dirty="0" smtClean="0"/>
              <a:t>: disambiguation, context representation</a:t>
            </a:r>
            <a:endParaRPr lang="en-US" dirty="0"/>
          </a:p>
        </p:txBody>
      </p:sp>
      <p:sp>
        <p:nvSpPr>
          <p:cNvPr id="5" name="TextBox 4"/>
          <p:cNvSpPr txBox="1"/>
          <p:nvPr/>
        </p:nvSpPr>
        <p:spPr>
          <a:xfrm>
            <a:off x="1619672" y="4437112"/>
            <a:ext cx="7164796" cy="646331"/>
          </a:xfrm>
          <a:prstGeom prst="rect">
            <a:avLst/>
          </a:prstGeom>
          <a:noFill/>
        </p:spPr>
        <p:txBody>
          <a:bodyPr wrap="square" rtlCol="0">
            <a:spAutoFit/>
          </a:bodyPr>
          <a:lstStyle/>
          <a:p>
            <a:r>
              <a:rPr lang="en-US" dirty="0" err="1" smtClean="0"/>
              <a:t>Omics</a:t>
            </a:r>
            <a:r>
              <a:rPr lang="en-US" dirty="0" smtClean="0"/>
              <a:t> science: use genomic data to supplement the HER data</a:t>
            </a:r>
          </a:p>
          <a:p>
            <a:r>
              <a:rPr lang="en-US" dirty="0" smtClean="0"/>
              <a:t>Genomic data are more structured and more easily machine-</a:t>
            </a:r>
            <a:r>
              <a:rPr lang="en-US" dirty="0" err="1" smtClean="0"/>
              <a:t>processable</a:t>
            </a:r>
            <a:endParaRPr lang="en-US" dirty="0"/>
          </a:p>
        </p:txBody>
      </p:sp>
    </p:spTree>
    <p:extLst>
      <p:ext uri="{BB962C8B-B14F-4D97-AF65-F5344CB8AC3E}">
        <p14:creationId xmlns:p14="http://schemas.microsoft.com/office/powerpoint/2010/main" val="3724159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7524" y="83096"/>
            <a:ext cx="842493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Decision tree-based algorithms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30460"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TextBox 7"/>
          <p:cNvSpPr txBox="1"/>
          <p:nvPr/>
        </p:nvSpPr>
        <p:spPr>
          <a:xfrm>
            <a:off x="575556" y="1303288"/>
            <a:ext cx="8352928" cy="3693319"/>
          </a:xfrm>
          <a:prstGeom prst="rect">
            <a:avLst/>
          </a:prstGeom>
          <a:noFill/>
        </p:spPr>
        <p:txBody>
          <a:bodyPr wrap="square" rtlCol="0">
            <a:spAutoFit/>
          </a:bodyPr>
          <a:lstStyle/>
          <a:p>
            <a:r>
              <a:rPr lang="en-US" dirty="0" smtClean="0"/>
              <a:t>Few studies based on decision tree</a:t>
            </a:r>
          </a:p>
          <a:p>
            <a:endParaRPr lang="en-US" dirty="0" smtClean="0"/>
          </a:p>
          <a:p>
            <a:r>
              <a:rPr lang="en-US" dirty="0" smtClean="0"/>
              <a:t>Give picture of </a:t>
            </a:r>
            <a:r>
              <a:rPr lang="en-US" dirty="0" err="1" smtClean="0"/>
              <a:t>Bulcke</a:t>
            </a:r>
            <a:r>
              <a:rPr lang="en-US" dirty="0" smtClean="0"/>
              <a:t> et al.</a:t>
            </a:r>
            <a:endParaRPr lang="en-US" dirty="0"/>
          </a:p>
          <a:p>
            <a:r>
              <a:rPr lang="en-US" dirty="0" smtClean="0"/>
              <a:t>Regression tree was found to be better than C4.5 decision trees in some particular cases.</a:t>
            </a:r>
          </a:p>
          <a:p>
            <a:endParaRPr lang="en-US" dirty="0"/>
          </a:p>
          <a:p>
            <a:r>
              <a:rPr lang="en-US" dirty="0" smtClean="0"/>
              <a:t>Classification and regression trees and random forest models with three other machine learning techniques:</a:t>
            </a:r>
          </a:p>
          <a:p>
            <a:r>
              <a:rPr lang="en-US" dirty="0"/>
              <a:t> </a:t>
            </a:r>
            <a:r>
              <a:rPr lang="en-US" dirty="0" smtClean="0"/>
              <a:t>                            linear classifier, kernel-based method, rule learners.</a:t>
            </a:r>
          </a:p>
          <a:p>
            <a:endParaRPr lang="en-US" dirty="0"/>
          </a:p>
          <a:p>
            <a:r>
              <a:rPr lang="en-US" dirty="0"/>
              <a:t>	</a:t>
            </a:r>
            <a:r>
              <a:rPr lang="en-US" dirty="0" smtClean="0"/>
              <a:t>for breast tumor patient cohorts, tree-based models is better on imaging data. Regression models are better for other sources of data.</a:t>
            </a:r>
          </a:p>
          <a:p>
            <a:r>
              <a:rPr lang="en-US" dirty="0"/>
              <a:t> </a:t>
            </a:r>
            <a:r>
              <a:rPr lang="en-US" dirty="0" smtClean="0"/>
              <a:t>              tree-based models outperformed others for type II diabetes</a:t>
            </a:r>
            <a:endParaRPr lang="en-US" dirty="0"/>
          </a:p>
        </p:txBody>
      </p:sp>
    </p:spTree>
    <p:extLst>
      <p:ext uri="{BB962C8B-B14F-4D97-AF65-F5344CB8AC3E}">
        <p14:creationId xmlns:p14="http://schemas.microsoft.com/office/powerpoint/2010/main" val="2434790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88640"/>
            <a:ext cx="5796644" cy="2308324"/>
          </a:xfrm>
          <a:prstGeom prst="rect">
            <a:avLst/>
          </a:prstGeom>
          <a:noFill/>
        </p:spPr>
        <p:txBody>
          <a:bodyPr wrap="square" rtlCol="0">
            <a:spAutoFit/>
          </a:bodyPr>
          <a:lstStyle/>
          <a:p>
            <a:r>
              <a:rPr lang="en-US" dirty="0"/>
              <a:t>If the target sample</a:t>
            </a:r>
          </a:p>
          <a:p>
            <a:r>
              <a:rPr lang="en-US" dirty="0"/>
              <a:t>size is not achieved, the trial has less statistical</a:t>
            </a:r>
          </a:p>
          <a:p>
            <a:r>
              <a:rPr lang="en-US" dirty="0"/>
              <a:t>power to detect potentially important clinical</a:t>
            </a:r>
          </a:p>
          <a:p>
            <a:r>
              <a:rPr lang="en-US" dirty="0"/>
              <a:t>differences between the groups, so the results may</a:t>
            </a:r>
          </a:p>
          <a:p>
            <a:r>
              <a:rPr lang="en-US" dirty="0"/>
              <a:t>be less useful.7 In addition, if recruitment has to</a:t>
            </a:r>
          </a:p>
          <a:p>
            <a:r>
              <a:rPr lang="en-US" dirty="0"/>
              <a:t>be extended to reach the required sample size, the</a:t>
            </a:r>
          </a:p>
          <a:p>
            <a:r>
              <a:rPr lang="en-US" dirty="0"/>
              <a:t>trial will cost more and take longer, delaying the</a:t>
            </a:r>
          </a:p>
          <a:p>
            <a:r>
              <a:rPr lang="en-US" dirty="0"/>
              <a:t>use of the results in clinical practice.</a:t>
            </a:r>
          </a:p>
        </p:txBody>
      </p:sp>
      <p:sp>
        <p:nvSpPr>
          <p:cNvPr id="3" name="TextBox 2"/>
          <p:cNvSpPr txBox="1"/>
          <p:nvPr/>
        </p:nvSpPr>
        <p:spPr>
          <a:xfrm>
            <a:off x="1115616" y="3032956"/>
            <a:ext cx="6804756" cy="369332"/>
          </a:xfrm>
          <a:prstGeom prst="rect">
            <a:avLst/>
          </a:prstGeom>
          <a:noFill/>
        </p:spPr>
        <p:txBody>
          <a:bodyPr wrap="square" rtlCol="0">
            <a:spAutoFit/>
          </a:bodyPr>
          <a:lstStyle/>
          <a:p>
            <a:r>
              <a:rPr lang="en-US" dirty="0" err="1" smtClean="0"/>
              <a:t>Suggia</a:t>
            </a:r>
            <a:r>
              <a:rPr lang="en-US" dirty="0" smtClean="0"/>
              <a:t> </a:t>
            </a:r>
            <a:r>
              <a:rPr lang="en-US" dirty="0" err="1" smtClean="0"/>
              <a:t>theke</a:t>
            </a:r>
            <a:r>
              <a:rPr lang="en-US" dirty="0" smtClean="0"/>
              <a:t> eligibility criteria complex </a:t>
            </a:r>
            <a:r>
              <a:rPr lang="en-US" dirty="0" err="1" smtClean="0"/>
              <a:t>hobar</a:t>
            </a:r>
            <a:r>
              <a:rPr lang="en-US" dirty="0" smtClean="0"/>
              <a:t> </a:t>
            </a:r>
            <a:r>
              <a:rPr lang="en-US" dirty="0" err="1" smtClean="0"/>
              <a:t>shomporke</a:t>
            </a:r>
            <a:r>
              <a:rPr lang="en-US" dirty="0" smtClean="0"/>
              <a:t> </a:t>
            </a:r>
            <a:r>
              <a:rPr lang="en-US" dirty="0" err="1" smtClean="0"/>
              <a:t>likho</a:t>
            </a:r>
            <a:endParaRPr lang="en-US" dirty="0"/>
          </a:p>
        </p:txBody>
      </p:sp>
      <p:sp>
        <p:nvSpPr>
          <p:cNvPr id="7"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Cohort</a:t>
            </a:r>
            <a:r>
              <a:rPr lang="en-US" sz="2400" b="1" dirty="0" smtClean="0">
                <a:solidFill>
                  <a:schemeClr val="bg1"/>
                </a:solidFill>
              </a:rPr>
              <a:t> Discovery</a:t>
            </a:r>
            <a:endParaRPr lang="en-US" sz="2400" b="1" dirty="0">
              <a:solidFill>
                <a:srgbClr val="FF0000"/>
              </a:solidFill>
            </a:endParaRPr>
          </a:p>
        </p:txBody>
      </p:sp>
      <p:sp>
        <p:nvSpPr>
          <p:cNvPr id="8" name="Text Box 4"/>
          <p:cNvSpPr txBox="1">
            <a:spLocks noChangeArrowheads="1"/>
          </p:cNvSpPr>
          <p:nvPr/>
        </p:nvSpPr>
        <p:spPr bwMode="auto">
          <a:xfrm>
            <a:off x="-11088" y="4077072"/>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Randomized Clinical Trials</a:t>
            </a:r>
            <a:endParaRPr lang="en-US" sz="2400" b="1" dirty="0">
              <a:solidFill>
                <a:srgbClr val="FF0000"/>
              </a:solidFill>
            </a:endParaRPr>
          </a:p>
        </p:txBody>
      </p:sp>
      <p:sp>
        <p:nvSpPr>
          <p:cNvPr id="9" name="Text Box 4"/>
          <p:cNvSpPr txBox="1">
            <a:spLocks noChangeArrowheads="1"/>
          </p:cNvSpPr>
          <p:nvPr/>
        </p:nvSpPr>
        <p:spPr bwMode="auto">
          <a:xfrm>
            <a:off x="-10580" y="607876"/>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Randomized Partition</a:t>
            </a:r>
            <a:r>
              <a:rPr lang="en-US" sz="2400" b="1" dirty="0" smtClean="0">
                <a:solidFill>
                  <a:schemeClr val="bg1"/>
                </a:solidFill>
              </a:rPr>
              <a:t> (Case and Control)</a:t>
            </a:r>
            <a:endParaRPr lang="en-US" sz="2400" b="1" dirty="0">
              <a:solidFill>
                <a:schemeClr val="bg1"/>
              </a:solidFill>
            </a:endParaRPr>
          </a:p>
        </p:txBody>
      </p:sp>
      <p:sp>
        <p:nvSpPr>
          <p:cNvPr id="10" name="Text Box 4"/>
          <p:cNvSpPr txBox="1">
            <a:spLocks noChangeArrowheads="1"/>
          </p:cNvSpPr>
          <p:nvPr/>
        </p:nvSpPr>
        <p:spPr bwMode="auto">
          <a:xfrm>
            <a:off x="-10580" y="1167135"/>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Medical Intervention </a:t>
            </a:r>
            <a:r>
              <a:rPr lang="en-US" sz="2400" b="1" dirty="0" smtClean="0">
                <a:solidFill>
                  <a:schemeClr val="bg1"/>
                </a:solidFill>
              </a:rPr>
              <a:t>to Case</a:t>
            </a:r>
            <a:endParaRPr lang="en-US" sz="2400" b="1" dirty="0">
              <a:solidFill>
                <a:schemeClr val="bg1"/>
              </a:solidFill>
            </a:endParaRPr>
          </a:p>
        </p:txBody>
      </p:sp>
      <p:sp>
        <p:nvSpPr>
          <p:cNvPr id="11" name="Text Box 4"/>
          <p:cNvSpPr txBox="1">
            <a:spLocks noChangeArrowheads="1"/>
          </p:cNvSpPr>
          <p:nvPr/>
        </p:nvSpPr>
        <p:spPr bwMode="auto">
          <a:xfrm>
            <a:off x="-10580" y="1599183"/>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Follow up</a:t>
            </a:r>
            <a:endParaRPr lang="en-US" sz="2400" b="1" dirty="0">
              <a:solidFill>
                <a:schemeClr val="bg1"/>
              </a:solidFill>
            </a:endParaRPr>
          </a:p>
        </p:txBody>
      </p:sp>
    </p:spTree>
    <p:extLst>
      <p:ext uri="{BB962C8B-B14F-4D97-AF65-F5344CB8AC3E}">
        <p14:creationId xmlns:p14="http://schemas.microsoft.com/office/powerpoint/2010/main" val="2651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down)">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A\Research\papers\joydeep\1194984539216837021man02.sv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5716" y="1079297"/>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A\Research\papers\joydeep\stick-figur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8288" y="2625852"/>
            <a:ext cx="877070" cy="9471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A\Research\papers\joydeep\StickFig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4035" y="1268406"/>
            <a:ext cx="402149" cy="8644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A\Research\papers\joydeep\12517962551900438138Stick_Figure.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3431273"/>
            <a:ext cx="555503" cy="989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A\Research\papers\joydeep\happ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7189" y="3926176"/>
            <a:ext cx="822323" cy="82232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A\Research\papers\joydeep\happy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180" y="2564130"/>
            <a:ext cx="986664" cy="100888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9"/>
          <p:cNvSpPr>
            <a:spLocks noChangeArrowheads="1"/>
          </p:cNvSpPr>
          <p:nvPr/>
        </p:nvSpPr>
        <p:spPr bwMode="auto">
          <a:xfrm rot="7305818">
            <a:off x="1365993" y="2829528"/>
            <a:ext cx="1508760" cy="608409"/>
          </a:xfrm>
          <a:prstGeom prst="rightArrow">
            <a:avLst>
              <a:gd name="adj1" fmla="val 50185"/>
              <a:gd name="adj2" fmla="val 88815"/>
            </a:avLst>
          </a:prstGeom>
          <a:solidFill>
            <a:srgbClr val="008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dirty="0" smtClean="0">
                <a:solidFill>
                  <a:schemeClr val="bg1"/>
                </a:solidFill>
                <a:latin typeface="Georgia" pitchFamily="18" charset="0"/>
              </a:rPr>
              <a:t>Random</a:t>
            </a:r>
            <a:endParaRPr lang="en-US" sz="1400" dirty="0">
              <a:solidFill>
                <a:schemeClr val="bg1"/>
              </a:solidFill>
              <a:latin typeface="Georgia" pitchFamily="18" charset="0"/>
            </a:endParaRPr>
          </a:p>
        </p:txBody>
      </p:sp>
      <p:sp>
        <p:nvSpPr>
          <p:cNvPr id="9" name="AutoShape 19"/>
          <p:cNvSpPr>
            <a:spLocks noChangeArrowheads="1"/>
          </p:cNvSpPr>
          <p:nvPr/>
        </p:nvSpPr>
        <p:spPr bwMode="auto">
          <a:xfrm rot="7705121">
            <a:off x="6279631" y="948991"/>
            <a:ext cx="1402240" cy="638830"/>
          </a:xfrm>
          <a:prstGeom prst="rightArrow">
            <a:avLst>
              <a:gd name="adj1" fmla="val 50185"/>
              <a:gd name="adj2" fmla="val 88815"/>
            </a:avLst>
          </a:prstGeom>
          <a:solidFill>
            <a:srgbClr val="FF0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500" b="1" dirty="0" smtClean="0">
                <a:solidFill>
                  <a:schemeClr val="bg1"/>
                </a:solidFill>
                <a:latin typeface="Georgia" pitchFamily="18" charset="0"/>
              </a:rPr>
              <a:t>Random</a:t>
            </a:r>
            <a:endParaRPr lang="en-US" sz="1500" b="1" dirty="0">
              <a:solidFill>
                <a:schemeClr val="bg1"/>
              </a:solidFill>
              <a:latin typeface="Georgia" pitchFamily="18" charset="0"/>
            </a:endParaRPr>
          </a:p>
        </p:txBody>
      </p:sp>
    </p:spTree>
    <p:extLst>
      <p:ext uri="{BB962C8B-B14F-4D97-AF65-F5344CB8AC3E}">
        <p14:creationId xmlns:p14="http://schemas.microsoft.com/office/powerpoint/2010/main" val="4532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5716" y="1088740"/>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1091380"/>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1091380"/>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844" y="1091380"/>
            <a:ext cx="396044" cy="7894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1691680" y="1880828"/>
            <a:ext cx="3312368"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7724" y="1988840"/>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1991480"/>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991480"/>
            <a:ext cx="396044" cy="7894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A\Research\papers\joydeep\1194984539216837021man02.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000" y="2307939"/>
            <a:ext cx="365047" cy="7276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Program Files\Common Files\Microsoft Shared\Clipart\cagcat50\hm00163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6349" y="3932237"/>
            <a:ext cx="10382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030" y="5005219"/>
            <a:ext cx="1358305" cy="11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3" name="Object 8"/>
          <p:cNvGraphicFramePr>
            <a:graphicFrameLocks/>
          </p:cNvGraphicFramePr>
          <p:nvPr>
            <p:extLst>
              <p:ext uri="{D42A27DB-BD31-4B8C-83A1-F6EECF244321}">
                <p14:modId xmlns:p14="http://schemas.microsoft.com/office/powerpoint/2010/main" val="2565875157"/>
              </p:ext>
            </p:extLst>
          </p:nvPr>
        </p:nvGraphicFramePr>
        <p:xfrm>
          <a:off x="2519958" y="3405187"/>
          <a:ext cx="323850" cy="527050"/>
        </p:xfrm>
        <a:graphic>
          <a:graphicData uri="http://schemas.openxmlformats.org/presentationml/2006/ole">
            <mc:AlternateContent xmlns:mc="http://schemas.openxmlformats.org/markup-compatibility/2006">
              <mc:Choice xmlns:v="urn:schemas-microsoft-com:vml" Requires="v">
                <p:oleObj spid="_x0000_s2449" name="Lotus SmartPics Image" r:id="rId6" imgW="2184120" imgH="4572000" progId="LotusSmartPicsImage">
                  <p:embed/>
                </p:oleObj>
              </mc:Choice>
              <mc:Fallback>
                <p:oleObj name="Lotus SmartPics Image" r:id="rId6" imgW="2184120" imgH="4572000"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9958" y="340518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6"/>
          <p:cNvGraphicFramePr>
            <a:graphicFrameLocks/>
          </p:cNvGraphicFramePr>
          <p:nvPr>
            <p:extLst>
              <p:ext uri="{D42A27DB-BD31-4B8C-83A1-F6EECF244321}">
                <p14:modId xmlns:p14="http://schemas.microsoft.com/office/powerpoint/2010/main" val="3127864369"/>
              </p:ext>
            </p:extLst>
          </p:nvPr>
        </p:nvGraphicFramePr>
        <p:xfrm>
          <a:off x="2483768" y="4035424"/>
          <a:ext cx="323850" cy="527050"/>
        </p:xfrm>
        <a:graphic>
          <a:graphicData uri="http://schemas.openxmlformats.org/presentationml/2006/ole">
            <mc:AlternateContent xmlns:mc="http://schemas.openxmlformats.org/markup-compatibility/2006">
              <mc:Choice xmlns:v="urn:schemas-microsoft-com:vml" Requires="v">
                <p:oleObj spid="_x0000_s2450" name="Lotus SmartPics Image" r:id="rId8" imgW="2184120" imgH="4572000" progId="LotusSmartPicsImage">
                  <p:embed/>
                </p:oleObj>
              </mc:Choice>
              <mc:Fallback>
                <p:oleObj name="Lotus SmartPics Image" r:id="rId8" imgW="2184120" imgH="4572000" progId="LotusSmartPicsImage">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768" y="4035424"/>
                        <a:ext cx="323850" cy="527050"/>
                      </a:xfrm>
                      <a:prstGeom prst="rect">
                        <a:avLst/>
                      </a:prstGeom>
                      <a:noFill/>
                      <a:ln>
                        <a:noFill/>
                      </a:ln>
                      <a:effectLst/>
                    </p:spPr>
                  </p:pic>
                </p:oleObj>
              </mc:Fallback>
            </mc:AlternateContent>
          </a:graphicData>
        </a:graphic>
      </p:graphicFrame>
      <p:pic>
        <p:nvPicPr>
          <p:cNvPr id="2052" name="Picture 4" descr="C:\USA\Research\papers\joydeep\eligibl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5681" y="1088740"/>
            <a:ext cx="1524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A\Research\papers\joydeep\checklist-sm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6531" y="1177267"/>
            <a:ext cx="924297" cy="104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2628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6516216" y="3665666"/>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1691680" y="3603949"/>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3710235" y="922418"/>
            <a:ext cx="2299493" cy="1805225"/>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p:cNvGraphicFramePr>
            <a:graphicFrameLocks/>
          </p:cNvGraphicFramePr>
          <p:nvPr>
            <p:extLst>
              <p:ext uri="{D42A27DB-BD31-4B8C-83A1-F6EECF244321}">
                <p14:modId xmlns:p14="http://schemas.microsoft.com/office/powerpoint/2010/main" val="3031352742"/>
              </p:ext>
            </p:extLst>
          </p:nvPr>
        </p:nvGraphicFramePr>
        <p:xfrm>
          <a:off x="3852900" y="1155677"/>
          <a:ext cx="323850" cy="527050"/>
        </p:xfrm>
        <a:graphic>
          <a:graphicData uri="http://schemas.openxmlformats.org/presentationml/2006/ole">
            <mc:AlternateContent xmlns:mc="http://schemas.openxmlformats.org/markup-compatibility/2006">
              <mc:Choice xmlns:v="urn:schemas-microsoft-com:vml" Requires="v">
                <p:oleObj spid="_x0000_s26858" name="Lotus SmartPics Image" r:id="rId4" imgW="2179395" imgH="4564469" progId="LotusSmartPicsImage">
                  <p:embed/>
                </p:oleObj>
              </mc:Choice>
              <mc:Fallback>
                <p:oleObj name="Lotus SmartPics Image" r:id="rId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900" y="115567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p:cNvGraphicFramePr>
          <p:nvPr>
            <p:extLst>
              <p:ext uri="{D42A27DB-BD31-4B8C-83A1-F6EECF244321}">
                <p14:modId xmlns:p14="http://schemas.microsoft.com/office/powerpoint/2010/main" val="1352968757"/>
              </p:ext>
            </p:extLst>
          </p:nvPr>
        </p:nvGraphicFramePr>
        <p:xfrm>
          <a:off x="4176750" y="1148751"/>
          <a:ext cx="323850" cy="527050"/>
        </p:xfrm>
        <a:graphic>
          <a:graphicData uri="http://schemas.openxmlformats.org/presentationml/2006/ole">
            <mc:AlternateContent xmlns:mc="http://schemas.openxmlformats.org/markup-compatibility/2006">
              <mc:Choice xmlns:v="urn:schemas-microsoft-com:vml" Requires="v">
                <p:oleObj spid="_x0000_s26859" name="Lotus SmartPics Image" r:id="rId6" imgW="2179395" imgH="4564469" progId="LotusSmartPicsImage">
                  <p:embed/>
                </p:oleObj>
              </mc:Choice>
              <mc:Fallback>
                <p:oleObj name="Lotus SmartPics Image" r:id="rId6"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750" y="114875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p:cNvGraphicFramePr>
          <p:nvPr>
            <p:extLst>
              <p:ext uri="{D42A27DB-BD31-4B8C-83A1-F6EECF244321}">
                <p14:modId xmlns:p14="http://schemas.microsoft.com/office/powerpoint/2010/main" val="3025452898"/>
              </p:ext>
            </p:extLst>
          </p:nvPr>
        </p:nvGraphicFramePr>
        <p:xfrm>
          <a:off x="4536976" y="1148751"/>
          <a:ext cx="323850" cy="527050"/>
        </p:xfrm>
        <a:graphic>
          <a:graphicData uri="http://schemas.openxmlformats.org/presentationml/2006/ole">
            <mc:AlternateContent xmlns:mc="http://schemas.openxmlformats.org/markup-compatibility/2006">
              <mc:Choice xmlns:v="urn:schemas-microsoft-com:vml" Requires="v">
                <p:oleObj spid="_x0000_s26860" name="Lotus SmartPics Image" r:id="rId8" imgW="2179395" imgH="4564469" progId="LotusSmartPicsImage">
                  <p:embed/>
                </p:oleObj>
              </mc:Choice>
              <mc:Fallback>
                <p:oleObj name="Lotus SmartPics Image" r:id="rId8"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976" y="114875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p:cNvGraphicFramePr>
          <p:nvPr>
            <p:extLst>
              <p:ext uri="{D42A27DB-BD31-4B8C-83A1-F6EECF244321}">
                <p14:modId xmlns:p14="http://schemas.microsoft.com/office/powerpoint/2010/main" val="1941170744"/>
              </p:ext>
            </p:extLst>
          </p:nvPr>
        </p:nvGraphicFramePr>
        <p:xfrm>
          <a:off x="4861012" y="1148751"/>
          <a:ext cx="323850" cy="527050"/>
        </p:xfrm>
        <a:graphic>
          <a:graphicData uri="http://schemas.openxmlformats.org/presentationml/2006/ole">
            <mc:AlternateContent xmlns:mc="http://schemas.openxmlformats.org/markup-compatibility/2006">
              <mc:Choice xmlns:v="urn:schemas-microsoft-com:vml" Requires="v">
                <p:oleObj spid="_x0000_s26861" name="Lotus SmartPics Image" r:id="rId9" imgW="2179395" imgH="4564469" progId="LotusSmartPicsImage">
                  <p:embed/>
                </p:oleObj>
              </mc:Choice>
              <mc:Fallback>
                <p:oleObj name="Lotus SmartPics Image" r:id="rId9"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1012" y="114875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p:cNvGraphicFramePr>
          <p:nvPr>
            <p:extLst>
              <p:ext uri="{D42A27DB-BD31-4B8C-83A1-F6EECF244321}">
                <p14:modId xmlns:p14="http://schemas.microsoft.com/office/powerpoint/2010/main" val="1530392046"/>
              </p:ext>
            </p:extLst>
          </p:nvPr>
        </p:nvGraphicFramePr>
        <p:xfrm>
          <a:off x="5509084" y="1148751"/>
          <a:ext cx="323850" cy="527050"/>
        </p:xfrm>
        <a:graphic>
          <a:graphicData uri="http://schemas.openxmlformats.org/presentationml/2006/ole">
            <mc:AlternateContent xmlns:mc="http://schemas.openxmlformats.org/markup-compatibility/2006">
              <mc:Choice xmlns:v="urn:schemas-microsoft-com:vml" Requires="v">
                <p:oleObj spid="_x0000_s26862" name="Lotus SmartPics Image" r:id="rId10" imgW="2179395" imgH="4564469" progId="LotusSmartPicsImage">
                  <p:embed/>
                </p:oleObj>
              </mc:Choice>
              <mc:Fallback>
                <p:oleObj name="Lotus SmartPics Image" r:id="rId10"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9084" y="1148751"/>
                        <a:ext cx="323850" cy="527050"/>
                      </a:xfrm>
                      <a:prstGeom prst="rect">
                        <a:avLst/>
                      </a:prstGeom>
                      <a:noFill/>
                      <a:ln>
                        <a:noFill/>
                      </a:ln>
                      <a:effectLst/>
                    </p:spPr>
                  </p:pic>
                </p:oleObj>
              </mc:Fallback>
            </mc:AlternateContent>
          </a:graphicData>
        </a:graphic>
      </p:graphicFrame>
      <p:graphicFrame>
        <p:nvGraphicFramePr>
          <p:cNvPr id="8" name="Object 7"/>
          <p:cNvGraphicFramePr>
            <a:graphicFrameLocks/>
          </p:cNvGraphicFramePr>
          <p:nvPr>
            <p:extLst>
              <p:ext uri="{D42A27DB-BD31-4B8C-83A1-F6EECF244321}">
                <p14:modId xmlns:p14="http://schemas.microsoft.com/office/powerpoint/2010/main" val="2473657107"/>
              </p:ext>
            </p:extLst>
          </p:nvPr>
        </p:nvGraphicFramePr>
        <p:xfrm>
          <a:off x="5185234" y="1148751"/>
          <a:ext cx="323850" cy="527050"/>
        </p:xfrm>
        <a:graphic>
          <a:graphicData uri="http://schemas.openxmlformats.org/presentationml/2006/ole">
            <mc:AlternateContent xmlns:mc="http://schemas.openxmlformats.org/markup-compatibility/2006">
              <mc:Choice xmlns:v="urn:schemas-microsoft-com:vml" Requires="v">
                <p:oleObj spid="_x0000_s26863" name="Lotus SmartPics Image" r:id="rId11" imgW="2179395" imgH="4564469" progId="LotusSmartPicsImage">
                  <p:embed/>
                </p:oleObj>
              </mc:Choice>
              <mc:Fallback>
                <p:oleObj name="Lotus SmartPics Image" r:id="rId11"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5234" y="114875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p:cNvGraphicFramePr>
          <p:nvPr>
            <p:extLst>
              <p:ext uri="{D42A27DB-BD31-4B8C-83A1-F6EECF244321}">
                <p14:modId xmlns:p14="http://schemas.microsoft.com/office/powerpoint/2010/main" val="3614983177"/>
              </p:ext>
            </p:extLst>
          </p:nvPr>
        </p:nvGraphicFramePr>
        <p:xfrm>
          <a:off x="3851920" y="1888767"/>
          <a:ext cx="323850" cy="527050"/>
        </p:xfrm>
        <a:graphic>
          <a:graphicData uri="http://schemas.openxmlformats.org/presentationml/2006/ole">
            <mc:AlternateContent xmlns:mc="http://schemas.openxmlformats.org/markup-compatibility/2006">
              <mc:Choice xmlns:v="urn:schemas-microsoft-com:vml" Requires="v">
                <p:oleObj spid="_x0000_s26864" name="Lotus SmartPics Image" r:id="rId12" imgW="2179395" imgH="4564469" progId="LotusSmartPicsImage">
                  <p:embed/>
                </p:oleObj>
              </mc:Choice>
              <mc:Fallback>
                <p:oleObj name="Lotus SmartPics Image" r:id="rId12"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188876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p:cNvGraphicFramePr>
          <p:nvPr>
            <p:extLst>
              <p:ext uri="{D42A27DB-BD31-4B8C-83A1-F6EECF244321}">
                <p14:modId xmlns:p14="http://schemas.microsoft.com/office/powerpoint/2010/main" val="165668919"/>
              </p:ext>
            </p:extLst>
          </p:nvPr>
        </p:nvGraphicFramePr>
        <p:xfrm>
          <a:off x="4175770" y="1880830"/>
          <a:ext cx="323850" cy="527050"/>
        </p:xfrm>
        <a:graphic>
          <a:graphicData uri="http://schemas.openxmlformats.org/presentationml/2006/ole">
            <mc:AlternateContent xmlns:mc="http://schemas.openxmlformats.org/markup-compatibility/2006">
              <mc:Choice xmlns:v="urn:schemas-microsoft-com:vml" Requires="v">
                <p:oleObj spid="_x0000_s26865" name="Lotus SmartPics Image" r:id="rId13" imgW="2179395" imgH="4564469" progId="LotusSmartPicsImage">
                  <p:embed/>
                </p:oleObj>
              </mc:Choice>
              <mc:Fallback>
                <p:oleObj name="Lotus SmartPics Image" r:id="rId13"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770" y="188083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p:cNvGraphicFramePr>
          <p:nvPr>
            <p:extLst>
              <p:ext uri="{D42A27DB-BD31-4B8C-83A1-F6EECF244321}">
                <p14:modId xmlns:p14="http://schemas.microsoft.com/office/powerpoint/2010/main" val="3079725286"/>
              </p:ext>
            </p:extLst>
          </p:nvPr>
        </p:nvGraphicFramePr>
        <p:xfrm>
          <a:off x="4536132" y="1880830"/>
          <a:ext cx="323850" cy="527050"/>
        </p:xfrm>
        <a:graphic>
          <a:graphicData uri="http://schemas.openxmlformats.org/presentationml/2006/ole">
            <mc:AlternateContent xmlns:mc="http://schemas.openxmlformats.org/markup-compatibility/2006">
              <mc:Choice xmlns:v="urn:schemas-microsoft-com:vml" Requires="v">
                <p:oleObj spid="_x0000_s26866" name="Lotus SmartPics Image" r:id="rId14" imgW="2179395" imgH="4564469" progId="LotusSmartPicsImage">
                  <p:embed/>
                </p:oleObj>
              </mc:Choice>
              <mc:Fallback>
                <p:oleObj name="Lotus SmartPics Image" r:id="rId1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2" y="188083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p:cNvGraphicFramePr>
          <p:nvPr>
            <p:extLst>
              <p:ext uri="{D42A27DB-BD31-4B8C-83A1-F6EECF244321}">
                <p14:modId xmlns:p14="http://schemas.microsoft.com/office/powerpoint/2010/main" val="2989453303"/>
              </p:ext>
            </p:extLst>
          </p:nvPr>
        </p:nvGraphicFramePr>
        <p:xfrm>
          <a:off x="4859982" y="1880830"/>
          <a:ext cx="323850" cy="527050"/>
        </p:xfrm>
        <a:graphic>
          <a:graphicData uri="http://schemas.openxmlformats.org/presentationml/2006/ole">
            <mc:AlternateContent xmlns:mc="http://schemas.openxmlformats.org/markup-compatibility/2006">
              <mc:Choice xmlns:v="urn:schemas-microsoft-com:vml" Requires="v">
                <p:oleObj spid="_x0000_s26867" name="Lotus SmartPics Image" r:id="rId15" imgW="2179395" imgH="4564469" progId="LotusSmartPicsImage">
                  <p:embed/>
                </p:oleObj>
              </mc:Choice>
              <mc:Fallback>
                <p:oleObj name="Lotus SmartPics Image" r:id="rId15"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982" y="188083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p:cNvGraphicFramePr>
          <p:nvPr>
            <p:extLst>
              <p:ext uri="{D42A27DB-BD31-4B8C-83A1-F6EECF244321}">
                <p14:modId xmlns:p14="http://schemas.microsoft.com/office/powerpoint/2010/main" val="3798182572"/>
              </p:ext>
            </p:extLst>
          </p:nvPr>
        </p:nvGraphicFramePr>
        <p:xfrm>
          <a:off x="5185420" y="1880830"/>
          <a:ext cx="323850" cy="527050"/>
        </p:xfrm>
        <a:graphic>
          <a:graphicData uri="http://schemas.openxmlformats.org/presentationml/2006/ole">
            <mc:AlternateContent xmlns:mc="http://schemas.openxmlformats.org/markup-compatibility/2006">
              <mc:Choice xmlns:v="urn:schemas-microsoft-com:vml" Requires="v">
                <p:oleObj spid="_x0000_s26868" name="Lotus SmartPics Image" r:id="rId16" imgW="2179395" imgH="4564469" progId="LotusSmartPicsImage">
                  <p:embed/>
                </p:oleObj>
              </mc:Choice>
              <mc:Fallback>
                <p:oleObj name="Lotus SmartPics Image" r:id="rId16"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5420" y="188083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p:cNvGraphicFramePr>
          <p:nvPr>
            <p:extLst>
              <p:ext uri="{D42A27DB-BD31-4B8C-83A1-F6EECF244321}">
                <p14:modId xmlns:p14="http://schemas.microsoft.com/office/powerpoint/2010/main" val="1410961793"/>
              </p:ext>
            </p:extLst>
          </p:nvPr>
        </p:nvGraphicFramePr>
        <p:xfrm>
          <a:off x="5509270" y="1875757"/>
          <a:ext cx="323850" cy="527050"/>
        </p:xfrm>
        <a:graphic>
          <a:graphicData uri="http://schemas.openxmlformats.org/presentationml/2006/ole">
            <mc:AlternateContent xmlns:mc="http://schemas.openxmlformats.org/markup-compatibility/2006">
              <mc:Choice xmlns:v="urn:schemas-microsoft-com:vml" Requires="v">
                <p:oleObj spid="_x0000_s26869" name="Lotus SmartPics Image" r:id="rId17" imgW="2179395" imgH="4564469" progId="LotusSmartPicsImage">
                  <p:embed/>
                </p:oleObj>
              </mc:Choice>
              <mc:Fallback>
                <p:oleObj name="Lotus SmartPics Image" r:id="rId17"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9270" y="1875757"/>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0" name="TextBox 3139"/>
          <p:cNvSpPr txBox="1"/>
          <p:nvPr/>
        </p:nvSpPr>
        <p:spPr>
          <a:xfrm>
            <a:off x="4068047" y="2883869"/>
            <a:ext cx="1583867" cy="477054"/>
          </a:xfrm>
          <a:prstGeom prst="rect">
            <a:avLst/>
          </a:prstGeom>
          <a:noFill/>
        </p:spPr>
        <p:txBody>
          <a:bodyPr wrap="square" rtlCol="0">
            <a:spAutoFit/>
          </a:bodyPr>
          <a:lstStyle/>
          <a:p>
            <a:r>
              <a:rPr lang="en-US" sz="2500" b="1" dirty="0" smtClean="0">
                <a:latin typeface="Georgia" pitchFamily="18" charset="0"/>
              </a:rPr>
              <a:t>Cohorts</a:t>
            </a:r>
            <a:endParaRPr lang="en-US" sz="2500" b="1" dirty="0">
              <a:latin typeface="Georgia" pitchFamily="18" charset="0"/>
            </a:endParaRPr>
          </a:p>
        </p:txBody>
      </p:sp>
      <p:pic>
        <p:nvPicPr>
          <p:cNvPr id="86" name="Picture 53" descr="C:\USA\Research\papers\joydeep\notepad.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15616" y="1163854"/>
            <a:ext cx="901348" cy="1329042"/>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1339333" y="1608411"/>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339333" y="1884439"/>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89" name="Rectangle 88"/>
          <p:cNvSpPr/>
          <p:nvPr/>
        </p:nvSpPr>
        <p:spPr>
          <a:xfrm>
            <a:off x="1339333" y="2148471"/>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2" descr="C:\USA\Rimpi\academic\MS_proposal\1245686792938124914raemi_Check_mark.svg.me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339685" y="1572407"/>
            <a:ext cx="215672" cy="19991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A\Rimpi\academic\MS_proposal\cross.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332888" y="1920797"/>
            <a:ext cx="135016" cy="13501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C:\USA\Rimpi\academic\MS_proposal\1245686792938124914raemi_Check_mark.svg.me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339685" y="2076463"/>
            <a:ext cx="215672" cy="199914"/>
          </a:xfrm>
          <a:prstGeom prst="rect">
            <a:avLst/>
          </a:prstGeom>
          <a:noFill/>
          <a:extLst>
            <a:ext uri="{909E8E84-426E-40DD-AFC4-6F175D3DCCD1}">
              <a14:hiddenFill xmlns:a14="http://schemas.microsoft.com/office/drawing/2010/main">
                <a:solidFill>
                  <a:srgbClr val="FFFFFF"/>
                </a:solidFill>
              </a14:hiddenFill>
            </a:ext>
          </a:extLst>
        </p:spPr>
      </p:pic>
      <p:sp>
        <p:nvSpPr>
          <p:cNvPr id="94" name="AutoShape 19"/>
          <p:cNvSpPr>
            <a:spLocks noChangeArrowheads="1"/>
          </p:cNvSpPr>
          <p:nvPr/>
        </p:nvSpPr>
        <p:spPr bwMode="auto">
          <a:xfrm>
            <a:off x="2087724" y="1572407"/>
            <a:ext cx="1508760" cy="608409"/>
          </a:xfrm>
          <a:prstGeom prst="rightArrow">
            <a:avLst>
              <a:gd name="adj1" fmla="val 50185"/>
              <a:gd name="adj2" fmla="val 88815"/>
            </a:avLst>
          </a:prstGeom>
          <a:solidFill>
            <a:srgbClr val="008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ELIGIBLE</a:t>
            </a:r>
            <a:endParaRPr lang="en-US" sz="1400" b="1" dirty="0">
              <a:solidFill>
                <a:schemeClr val="bg1"/>
              </a:solidFill>
              <a:latin typeface="Georgia" pitchFamily="18" charset="0"/>
            </a:endParaRPr>
          </a:p>
        </p:txBody>
      </p:sp>
      <p:sp>
        <p:nvSpPr>
          <p:cNvPr id="98" name="TextBox 97"/>
          <p:cNvSpPr txBox="1"/>
          <p:nvPr/>
        </p:nvSpPr>
        <p:spPr>
          <a:xfrm>
            <a:off x="6576450" y="5193196"/>
            <a:ext cx="1235910"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latin typeface="Book Antiqua" pitchFamily="18" charset="0"/>
              </a:rPr>
              <a:t>Control</a:t>
            </a:r>
            <a:endParaRPr lang="en-US" sz="2000" b="1" baseline="-25000" dirty="0">
              <a:latin typeface="Georgia" pitchFamily="18" charset="0"/>
            </a:endParaRPr>
          </a:p>
        </p:txBody>
      </p:sp>
      <p:sp>
        <p:nvSpPr>
          <p:cNvPr id="99" name="TextBox 98"/>
          <p:cNvSpPr txBox="1"/>
          <p:nvPr/>
        </p:nvSpPr>
        <p:spPr>
          <a:xfrm>
            <a:off x="1760560" y="5193196"/>
            <a:ext cx="1235910"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latin typeface="Book Antiqua" pitchFamily="18" charset="0"/>
              </a:rPr>
              <a:t>Case</a:t>
            </a:r>
            <a:endParaRPr lang="en-US" sz="2000" b="1" baseline="-25000" dirty="0">
              <a:latin typeface="Georgia" pitchFamily="18" charset="0"/>
            </a:endParaRPr>
          </a:p>
        </p:txBody>
      </p:sp>
      <p:pic>
        <p:nvPicPr>
          <p:cNvPr id="100" name="Picture 4" descr="C:\Program Files\Common Files\Microsoft Shared\Clipart\cagcat50\hm00163_.wm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1467" y="4207743"/>
            <a:ext cx="1038225" cy="733425"/>
          </a:xfrm>
          <a:prstGeom prst="rect">
            <a:avLst/>
          </a:prstGeom>
          <a:noFill/>
          <a:extLst>
            <a:ext uri="{909E8E84-426E-40DD-AFC4-6F175D3DCCD1}">
              <a14:hiddenFill xmlns:a14="http://schemas.microsoft.com/office/drawing/2010/main">
                <a:solidFill>
                  <a:srgbClr val="FFFFFF"/>
                </a:solidFill>
              </a14:hiddenFill>
            </a:ext>
          </a:extLst>
        </p:spPr>
      </p:pic>
      <p:sp>
        <p:nvSpPr>
          <p:cNvPr id="3142" name="TextBox 3141"/>
          <p:cNvSpPr txBox="1"/>
          <p:nvPr/>
        </p:nvSpPr>
        <p:spPr>
          <a:xfrm rot="16200000">
            <a:off x="-513252" y="4507762"/>
            <a:ext cx="2122885" cy="400110"/>
          </a:xfrm>
          <a:prstGeom prst="rect">
            <a:avLst/>
          </a:prstGeom>
          <a:noFill/>
        </p:spPr>
        <p:txBody>
          <a:bodyPr wrap="square" rtlCol="0">
            <a:spAutoFit/>
          </a:bodyPr>
          <a:lstStyle/>
          <a:p>
            <a:pPr algn="ctr"/>
            <a:r>
              <a:rPr lang="en-US" sz="2000" b="1" dirty="0" smtClean="0">
                <a:solidFill>
                  <a:srgbClr val="FF0000"/>
                </a:solidFill>
                <a:latin typeface="Book Antiqua" pitchFamily="18" charset="0"/>
              </a:rPr>
              <a:t>Treatment</a:t>
            </a:r>
            <a:endParaRPr lang="en-US" sz="2000" b="1" dirty="0">
              <a:solidFill>
                <a:srgbClr val="FF0000"/>
              </a:solidFill>
              <a:latin typeface="Book Antiqua" pitchFamily="18" charset="0"/>
            </a:endParaRPr>
          </a:p>
        </p:txBody>
      </p:sp>
      <p:sp>
        <p:nvSpPr>
          <p:cNvPr id="103" name="AutoShape 5"/>
          <p:cNvSpPr>
            <a:spLocks noChangeArrowheads="1"/>
          </p:cNvSpPr>
          <p:nvPr/>
        </p:nvSpPr>
        <p:spPr bwMode="auto">
          <a:xfrm>
            <a:off x="4031940" y="3933056"/>
            <a:ext cx="1620180" cy="373090"/>
          </a:xfrm>
          <a:prstGeom prst="roundRect">
            <a:avLst>
              <a:gd name="adj" fmla="val 16667"/>
            </a:avLst>
          </a:prstGeom>
          <a:solidFill>
            <a:srgbClr val="FFFFFF"/>
          </a:solidFill>
          <a:ln w="44450">
            <a:solidFill>
              <a:srgbClr val="000099"/>
            </a:solidFill>
            <a:round/>
            <a:headEnd/>
            <a:tailEnd/>
          </a:ln>
          <a:effectLst>
            <a:outerShdw dist="50800" dir="2700000" algn="ctr" rotWithShape="0">
              <a:srgbClr val="808080">
                <a:alpha val="50000"/>
              </a:srgbClr>
            </a:outerShdw>
          </a:effectLst>
        </p:spPr>
        <p:txBody>
          <a:bodyPr wrap="none" anchor="ctr"/>
          <a:lstStyle/>
          <a:p>
            <a:pPr algn="ctr"/>
            <a:r>
              <a:rPr lang="en-US" sz="2400" dirty="0" smtClean="0">
                <a:solidFill>
                  <a:srgbClr val="FF0000"/>
                </a:solidFill>
                <a:latin typeface="Georgia" pitchFamily="18" charset="0"/>
              </a:rPr>
              <a:t>Random</a:t>
            </a:r>
            <a:endParaRPr lang="en-US" sz="2400" dirty="0">
              <a:solidFill>
                <a:schemeClr val="tx2"/>
              </a:solidFill>
              <a:latin typeface="Book Antiqua" pitchFamily="18" charset="0"/>
            </a:endParaRPr>
          </a:p>
        </p:txBody>
      </p:sp>
      <p:cxnSp>
        <p:nvCxnSpPr>
          <p:cNvPr id="3147" name="Straight Connector 3146"/>
          <p:cNvCxnSpPr/>
          <p:nvPr/>
        </p:nvCxnSpPr>
        <p:spPr>
          <a:xfrm flipH="1">
            <a:off x="3096206" y="2818004"/>
            <a:ext cx="755714" cy="785945"/>
          </a:xfrm>
          <a:prstGeom prst="line">
            <a:avLst/>
          </a:prstGeom>
          <a:ln w="111125">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940152" y="2776997"/>
            <a:ext cx="758952" cy="786384"/>
          </a:xfrm>
          <a:prstGeom prst="line">
            <a:avLst/>
          </a:prstGeom>
          <a:ln w="111125">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56" name="Straight Connector 3155"/>
          <p:cNvCxnSpPr/>
          <p:nvPr/>
        </p:nvCxnSpPr>
        <p:spPr>
          <a:xfrm>
            <a:off x="2243100" y="6417332"/>
            <a:ext cx="5029200" cy="0"/>
          </a:xfrm>
          <a:prstGeom prst="line">
            <a:avLst/>
          </a:prstGeom>
          <a:ln w="104775"/>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295102" y="5665314"/>
            <a:ext cx="8646" cy="716014"/>
          </a:xfrm>
          <a:prstGeom prst="line">
            <a:avLst/>
          </a:prstGeom>
          <a:ln w="117475">
            <a:head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200292" y="5665314"/>
            <a:ext cx="8646" cy="716014"/>
          </a:xfrm>
          <a:prstGeom prst="line">
            <a:avLst/>
          </a:prstGeom>
          <a:ln w="117475">
            <a:headEnd type="triangle"/>
          </a:ln>
        </p:spPr>
        <p:style>
          <a:lnRef idx="1">
            <a:schemeClr val="accent1"/>
          </a:lnRef>
          <a:fillRef idx="0">
            <a:schemeClr val="accent1"/>
          </a:fillRef>
          <a:effectRef idx="0">
            <a:schemeClr val="accent1"/>
          </a:effectRef>
          <a:fontRef idx="minor">
            <a:schemeClr val="tx1"/>
          </a:fontRef>
        </p:style>
      </p:cxnSp>
      <p:pic>
        <p:nvPicPr>
          <p:cNvPr id="101" name="Picture 18"/>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185803" y="5660517"/>
            <a:ext cx="1358305" cy="11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chemeClr val="bg1"/>
                </a:solidFill>
              </a:rPr>
              <a:t>Cohort Discovery</a:t>
            </a:r>
            <a:endParaRPr lang="en-US" sz="2400" b="1" dirty="0">
              <a:solidFill>
                <a:srgbClr val="FF0000"/>
              </a:solidFill>
            </a:endParaRPr>
          </a:p>
        </p:txBody>
      </p:sp>
    </p:spTree>
    <p:extLst>
      <p:ext uri="{BB962C8B-B14F-4D97-AF65-F5344CB8AC3E}">
        <p14:creationId xmlns:p14="http://schemas.microsoft.com/office/powerpoint/2010/main" val="32381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wipe(down)">
                                      <p:cBhvr>
                                        <p:cTn id="10" dur="500"/>
                                        <p:tgtEl>
                                          <p:spTgt spid="8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par>
                                <p:cTn id="14" presetID="14" presetClass="entr" presetSubtype="1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randombar(horizontal)">
                                      <p:cBhvr>
                                        <p:cTn id="16" dur="500"/>
                                        <p:tgtEl>
                                          <p:spTgt spid="8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wipe(down)">
                                      <p:cBhvr>
                                        <p:cTn id="21" dur="500"/>
                                        <p:tgtEl>
                                          <p:spTgt spid="90"/>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down)">
                                      <p:cBhvr>
                                        <p:cTn id="25" dur="500"/>
                                        <p:tgtEl>
                                          <p:spTgt spid="91"/>
                                        </p:tgtEl>
                                      </p:cBhvr>
                                    </p:animEffect>
                                  </p:childTnLst>
                                </p:cTn>
                              </p:par>
                            </p:childTnLst>
                          </p:cTn>
                        </p:par>
                        <p:par>
                          <p:cTn id="26" fill="hold">
                            <p:stCondLst>
                              <p:cond delay="1000"/>
                            </p:stCondLst>
                            <p:childTnLst>
                              <p:par>
                                <p:cTn id="27" presetID="22" presetClass="entr" presetSubtype="4" fill="hold" nodeType="after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down)">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wipe(left)">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147"/>
                                        </p:tgtEl>
                                        <p:attrNameLst>
                                          <p:attrName>style.visibility</p:attrName>
                                        </p:attrNameLst>
                                      </p:cBhvr>
                                      <p:to>
                                        <p:strVal val="visible"/>
                                      </p:to>
                                    </p:set>
                                    <p:animEffect transition="in" filter="wipe(up)">
                                      <p:cBhvr>
                                        <p:cTn id="39" dur="500"/>
                                        <p:tgtEl>
                                          <p:spTgt spid="3147"/>
                                        </p:tgtEl>
                                      </p:cBhvr>
                                    </p:animEffect>
                                  </p:childTnLst>
                                </p:cTn>
                              </p:par>
                              <p:par>
                                <p:cTn id="40" presetID="22" presetClass="entr" presetSubtype="1" fill="hold" nodeType="with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wipe(up)">
                                      <p:cBhvr>
                                        <p:cTn id="42" dur="500"/>
                                        <p:tgtEl>
                                          <p:spTgt spid="112"/>
                                        </p:tgtEl>
                                      </p:cBhvr>
                                    </p:animEffect>
                                  </p:childTnLst>
                                </p:cTn>
                              </p:par>
                            </p:childTnLst>
                          </p:cTn>
                        </p:par>
                        <p:par>
                          <p:cTn id="43" fill="hold">
                            <p:stCondLst>
                              <p:cond delay="500"/>
                            </p:stCondLst>
                            <p:childTnLst>
                              <p:par>
                                <p:cTn id="44" presetID="16" presetClass="entr" presetSubtype="21" fill="hold" grpId="0" nodeType="after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barn(inVertical)">
                                      <p:cBhvr>
                                        <p:cTn id="46" dur="500"/>
                                        <p:tgtEl>
                                          <p:spTgt spid="9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barn(inVertical)">
                                      <p:cBhvr>
                                        <p:cTn id="49" dur="500"/>
                                        <p:tgtEl>
                                          <p:spTgt spid="99"/>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8.33333E-7 -2.22222E-6 L -0.21458 0.36667 " pathEditMode="relative" rAng="0" ptsTypes="AA">
                                      <p:cBhvr>
                                        <p:cTn id="57" dur="2000" fill="hold"/>
                                        <p:tgtEl>
                                          <p:spTgt spid="4"/>
                                        </p:tgtEl>
                                        <p:attrNameLst>
                                          <p:attrName>ppt_x</p:attrName>
                                          <p:attrName>ppt_y</p:attrName>
                                        </p:attrNameLst>
                                      </p:cBhvr>
                                      <p:rCtr x="-10729" y="18333"/>
                                    </p:animMotion>
                                  </p:childTnLst>
                                </p:cTn>
                              </p:par>
                              <p:par>
                                <p:cTn id="58" presetID="42" presetClass="path" presetSubtype="0" accel="50000" decel="50000" fill="hold" nodeType="withEffect">
                                  <p:stCondLst>
                                    <p:cond delay="0"/>
                                  </p:stCondLst>
                                  <p:childTnLst>
                                    <p:animMotion origin="layout" path="M 5.55556E-7 4.81481E-6 L -0.25 0.25995 " pathEditMode="relative" rAng="0" ptsTypes="AA">
                                      <p:cBhvr>
                                        <p:cTn id="59" dur="2000" fill="hold"/>
                                        <p:tgtEl>
                                          <p:spTgt spid="12"/>
                                        </p:tgtEl>
                                        <p:attrNameLst>
                                          <p:attrName>ppt_x</p:attrName>
                                          <p:attrName>ppt_y</p:attrName>
                                        </p:attrNameLst>
                                      </p:cBhvr>
                                      <p:rCtr x="-12500" y="12986"/>
                                    </p:animMotion>
                                  </p:childTnLst>
                                </p:cTn>
                              </p:par>
                              <p:par>
                                <p:cTn id="60" presetID="42" presetClass="path" presetSubtype="0" accel="50000" decel="50000" fill="hold" nodeType="withEffect">
                                  <p:stCondLst>
                                    <p:cond delay="0"/>
                                  </p:stCondLst>
                                  <p:childTnLst>
                                    <p:animMotion origin="layout" path="M 5.55556E-7 -2.22222E-6 L -0.21458 0.36667 " pathEditMode="relative" rAng="0" ptsTypes="AA">
                                      <p:cBhvr>
                                        <p:cTn id="61" dur="2000" fill="hold"/>
                                        <p:tgtEl>
                                          <p:spTgt spid="3"/>
                                        </p:tgtEl>
                                        <p:attrNameLst>
                                          <p:attrName>ppt_x</p:attrName>
                                          <p:attrName>ppt_y</p:attrName>
                                        </p:attrNameLst>
                                      </p:cBhvr>
                                      <p:rCtr x="-10729" y="18333"/>
                                    </p:animMotion>
                                  </p:childTnLst>
                                </p:cTn>
                              </p:par>
                              <p:par>
                                <p:cTn id="62" presetID="42" presetClass="path" presetSubtype="0" accel="50000" decel="50000" fill="hold" nodeType="withEffect">
                                  <p:stCondLst>
                                    <p:cond delay="0"/>
                                  </p:stCondLst>
                                  <p:childTnLst>
                                    <p:animMotion origin="layout" path="M -2.77778E-6 -2.59259E-6 L -0.17916 0.37963 " pathEditMode="relative" rAng="0" ptsTypes="AA">
                                      <p:cBhvr>
                                        <p:cTn id="63" dur="2000" fill="hold"/>
                                        <p:tgtEl>
                                          <p:spTgt spid="11"/>
                                        </p:tgtEl>
                                        <p:attrNameLst>
                                          <p:attrName>ppt_x</p:attrName>
                                          <p:attrName>ppt_y</p:attrName>
                                        </p:attrNameLst>
                                      </p:cBhvr>
                                      <p:rCtr x="-8958" y="18981"/>
                                    </p:animMotion>
                                  </p:childTnLst>
                                </p:cTn>
                              </p:par>
                              <p:par>
                                <p:cTn id="64" presetID="42" presetClass="path" presetSubtype="0" accel="50000" decel="50000" fill="hold" nodeType="withEffect">
                                  <p:stCondLst>
                                    <p:cond delay="0"/>
                                  </p:stCondLst>
                                  <p:childTnLst>
                                    <p:animMotion origin="layout" path="M 3.88889E-6 4.81481E-6 L -0.28559 0.38078 " pathEditMode="relative" rAng="0" ptsTypes="AA">
                                      <p:cBhvr>
                                        <p:cTn id="65" dur="2000" fill="hold"/>
                                        <p:tgtEl>
                                          <p:spTgt spid="16"/>
                                        </p:tgtEl>
                                        <p:attrNameLst>
                                          <p:attrName>ppt_x</p:attrName>
                                          <p:attrName>ppt_y</p:attrName>
                                        </p:attrNameLst>
                                      </p:cBhvr>
                                      <p:rCtr x="-14288" y="19028"/>
                                    </p:animMotion>
                                  </p:childTnLst>
                                </p:cTn>
                              </p:par>
                              <p:par>
                                <p:cTn id="66" presetID="42" presetClass="path" presetSubtype="0" accel="50000" decel="50000" fill="hold" nodeType="withEffect">
                                  <p:stCondLst>
                                    <p:cond delay="0"/>
                                  </p:stCondLst>
                                  <p:childTnLst>
                                    <p:animMotion origin="layout" path="M 8.33333E-7 -2.22222E-6 L -0.39566 0.4875 " pathEditMode="relative" rAng="0" ptsTypes="AA">
                                      <p:cBhvr>
                                        <p:cTn id="67" dur="2000" fill="hold"/>
                                        <p:tgtEl>
                                          <p:spTgt spid="7"/>
                                        </p:tgtEl>
                                        <p:attrNameLst>
                                          <p:attrName>ppt_x</p:attrName>
                                          <p:attrName>ppt_y</p:attrName>
                                        </p:attrNameLst>
                                      </p:cBhvr>
                                      <p:rCtr x="-19792" y="24375"/>
                                    </p:animMotion>
                                  </p:childTnLst>
                                </p:cTn>
                              </p:par>
                            </p:childTnLst>
                          </p:cTn>
                        </p:par>
                        <p:par>
                          <p:cTn id="68" fill="hold">
                            <p:stCondLst>
                              <p:cond delay="2000"/>
                            </p:stCondLst>
                            <p:childTnLst>
                              <p:par>
                                <p:cTn id="69" presetID="42" presetClass="path" presetSubtype="0" accel="50000" decel="50000" fill="hold" nodeType="afterEffect">
                                  <p:stCondLst>
                                    <p:cond delay="0"/>
                                  </p:stCondLst>
                                  <p:childTnLst>
                                    <p:animMotion origin="layout" path="M -2.77778E-6 1.85185E-6 L 0.31302 0.36574 " pathEditMode="relative" rAng="0" ptsTypes="AA">
                                      <p:cBhvr>
                                        <p:cTn id="70" dur="2000" fill="hold"/>
                                        <p:tgtEl>
                                          <p:spTgt spid="2"/>
                                        </p:tgtEl>
                                        <p:attrNameLst>
                                          <p:attrName>ppt_x</p:attrName>
                                          <p:attrName>ppt_y</p:attrName>
                                        </p:attrNameLst>
                                      </p:cBhvr>
                                      <p:rCtr x="15642" y="18287"/>
                                    </p:animMotion>
                                  </p:childTnLst>
                                </p:cTn>
                              </p:par>
                              <p:par>
                                <p:cTn id="71" presetID="42" presetClass="path" presetSubtype="0" accel="50000" decel="50000" fill="hold" nodeType="withEffect">
                                  <p:stCondLst>
                                    <p:cond delay="0"/>
                                  </p:stCondLst>
                                  <p:childTnLst>
                                    <p:animMotion origin="layout" path="M 4.16667E-6 -2.22222E-6 L 0.27361 0.36667 " pathEditMode="relative" rAng="0" ptsTypes="AA">
                                      <p:cBhvr>
                                        <p:cTn id="72" dur="2000" fill="hold"/>
                                        <p:tgtEl>
                                          <p:spTgt spid="6"/>
                                        </p:tgtEl>
                                        <p:attrNameLst>
                                          <p:attrName>ppt_x</p:attrName>
                                          <p:attrName>ppt_y</p:attrName>
                                        </p:attrNameLst>
                                      </p:cBhvr>
                                      <p:rCtr x="13681" y="18333"/>
                                    </p:animMotion>
                                  </p:childTnLst>
                                </p:cTn>
                              </p:par>
                              <p:par>
                                <p:cTn id="73" presetID="42" presetClass="path" presetSubtype="0" accel="50000" decel="50000" fill="hold" nodeType="withEffect">
                                  <p:stCondLst>
                                    <p:cond delay="0"/>
                                  </p:stCondLst>
                                  <p:childTnLst>
                                    <p:animMotion origin="layout" path="M -2.5E-6 -2.22222E-6 L 0.20278 0.36667 " pathEditMode="relative" rAng="0" ptsTypes="AA">
                                      <p:cBhvr>
                                        <p:cTn id="74" dur="2000" fill="hold"/>
                                        <p:tgtEl>
                                          <p:spTgt spid="8"/>
                                        </p:tgtEl>
                                        <p:attrNameLst>
                                          <p:attrName>ppt_x</p:attrName>
                                          <p:attrName>ppt_y</p:attrName>
                                        </p:attrNameLst>
                                      </p:cBhvr>
                                      <p:rCtr x="10139" y="18333"/>
                                    </p:animMotion>
                                  </p:childTnLst>
                                </p:cTn>
                              </p:par>
                              <p:par>
                                <p:cTn id="75" presetID="42" presetClass="path" presetSubtype="0" accel="50000" decel="50000" fill="hold" nodeType="withEffect">
                                  <p:stCondLst>
                                    <p:cond delay="0"/>
                                  </p:stCondLst>
                                  <p:childTnLst>
                                    <p:animMotion origin="layout" path="M -2.77778E-6 -7.40741E-7 L 0.20261 0.38148 " pathEditMode="relative" rAng="0" ptsTypes="AA">
                                      <p:cBhvr>
                                        <p:cTn id="76" dur="2000" fill="hold"/>
                                        <p:tgtEl>
                                          <p:spTgt spid="17"/>
                                        </p:tgtEl>
                                        <p:attrNameLst>
                                          <p:attrName>ppt_x</p:attrName>
                                          <p:attrName>ppt_y</p:attrName>
                                        </p:attrNameLst>
                                      </p:cBhvr>
                                      <p:rCtr x="10122" y="19074"/>
                                    </p:animMotion>
                                  </p:childTnLst>
                                </p:cTn>
                              </p:par>
                              <p:par>
                                <p:cTn id="77" presetID="42" presetClass="path" presetSubtype="0" accel="50000" decel="50000" fill="hold" nodeType="withEffect">
                                  <p:stCondLst>
                                    <p:cond delay="0"/>
                                  </p:stCondLst>
                                  <p:childTnLst>
                                    <p:animMotion origin="layout" path="M 4.16667E-6 4.81481E-6 L 0.23819 0.38078 " pathEditMode="relative" rAng="0" ptsTypes="AA">
                                      <p:cBhvr>
                                        <p:cTn id="78" dur="2000" fill="hold"/>
                                        <p:tgtEl>
                                          <p:spTgt spid="14"/>
                                        </p:tgtEl>
                                        <p:attrNameLst>
                                          <p:attrName>ppt_x</p:attrName>
                                          <p:attrName>ppt_y</p:attrName>
                                        </p:attrNameLst>
                                      </p:cBhvr>
                                      <p:rCtr x="11910" y="19028"/>
                                    </p:animMotion>
                                  </p:childTnLst>
                                </p:cTn>
                              </p:par>
                              <p:par>
                                <p:cTn id="79" presetID="42" presetClass="path" presetSubtype="0" accel="50000" decel="50000" fill="hold" nodeType="withEffect">
                                  <p:stCondLst>
                                    <p:cond delay="0"/>
                                  </p:stCondLst>
                                  <p:childTnLst>
                                    <p:animMotion origin="layout" path="M 8.33333E-7 4.81481E-6 L 0.23819 0.38078 " pathEditMode="relative" rAng="0" ptsTypes="AA">
                                      <p:cBhvr>
                                        <p:cTn id="80" dur="2000" fill="hold"/>
                                        <p:tgtEl>
                                          <p:spTgt spid="13"/>
                                        </p:tgtEl>
                                        <p:attrNameLst>
                                          <p:attrName>ppt_x</p:attrName>
                                          <p:attrName>ppt_y</p:attrName>
                                        </p:attrNameLst>
                                      </p:cBhvr>
                                      <p:rCtr x="11910" y="19028"/>
                                    </p:animMotion>
                                  </p:childTnLst>
                                </p:cTn>
                              </p:par>
                            </p:childTnLst>
                          </p:cTn>
                        </p:par>
                        <p:par>
                          <p:cTn id="81" fill="hold">
                            <p:stCondLst>
                              <p:cond delay="4000"/>
                            </p:stCondLst>
                            <p:childTnLst>
                              <p:par>
                                <p:cTn id="82" presetID="16" presetClass="entr" presetSubtype="21" fill="hold" grpId="0" nodeType="after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barn(inVertical)">
                                      <p:cBhvr>
                                        <p:cTn id="84" dur="500"/>
                                        <p:tgtEl>
                                          <p:spTgt spid="10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3142"/>
                                        </p:tgtEl>
                                        <p:attrNameLst>
                                          <p:attrName>style.visibility</p:attrName>
                                        </p:attrNameLst>
                                      </p:cBhvr>
                                      <p:to>
                                        <p:strVal val="visible"/>
                                      </p:to>
                                    </p:set>
                                    <p:animEffect transition="in" filter="dissolve">
                                      <p:cBhvr>
                                        <p:cTn id="89" dur="500"/>
                                        <p:tgtEl>
                                          <p:spTgt spid="3142"/>
                                        </p:tgtEl>
                                      </p:cBhvr>
                                    </p:animEffect>
                                  </p:childTnLst>
                                </p:cTn>
                              </p:par>
                              <p:par>
                                <p:cTn id="90" presetID="22" presetClass="entr" presetSubtype="4" fill="hold" nodeType="with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wipe(down)">
                                      <p:cBhvr>
                                        <p:cTn id="92" dur="500"/>
                                        <p:tgtEl>
                                          <p:spTgt spid="100"/>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156"/>
                                        </p:tgtEl>
                                        <p:attrNameLst>
                                          <p:attrName>style.visibility</p:attrName>
                                        </p:attrNameLst>
                                      </p:cBhvr>
                                      <p:to>
                                        <p:strVal val="visible"/>
                                      </p:to>
                                    </p:set>
                                    <p:animEffect transition="in" filter="barn(inVertical)">
                                      <p:cBhvr>
                                        <p:cTn id="97" dur="500"/>
                                        <p:tgtEl>
                                          <p:spTgt spid="3156"/>
                                        </p:tgtEl>
                                      </p:cBhvr>
                                    </p:animEffect>
                                  </p:childTnLst>
                                </p:cTn>
                              </p:par>
                              <p:par>
                                <p:cTn id="98" presetID="22" presetClass="entr" presetSubtype="4" fill="hold" nodeType="withEffect">
                                  <p:stCondLst>
                                    <p:cond delay="0"/>
                                  </p:stCondLst>
                                  <p:childTnLst>
                                    <p:set>
                                      <p:cBhvr>
                                        <p:cTn id="99" dur="1" fill="hold">
                                          <p:stCondLst>
                                            <p:cond delay="0"/>
                                          </p:stCondLst>
                                        </p:cTn>
                                        <p:tgtEl>
                                          <p:spTgt spid="124"/>
                                        </p:tgtEl>
                                        <p:attrNameLst>
                                          <p:attrName>style.visibility</p:attrName>
                                        </p:attrNameLst>
                                      </p:cBhvr>
                                      <p:to>
                                        <p:strVal val="visible"/>
                                      </p:to>
                                    </p:set>
                                    <p:animEffect transition="in" filter="wipe(down)">
                                      <p:cBhvr>
                                        <p:cTn id="100" dur="500"/>
                                        <p:tgtEl>
                                          <p:spTgt spid="124"/>
                                        </p:tgtEl>
                                      </p:cBhvr>
                                    </p:animEffect>
                                  </p:childTnLst>
                                </p:cTn>
                              </p:par>
                              <p:par>
                                <p:cTn id="101" presetID="22" presetClass="entr" presetSubtype="4" fill="hold" nodeType="withEffect">
                                  <p:stCondLst>
                                    <p:cond delay="0"/>
                                  </p:stCondLst>
                                  <p:childTnLst>
                                    <p:set>
                                      <p:cBhvr>
                                        <p:cTn id="102" dur="1" fill="hold">
                                          <p:stCondLst>
                                            <p:cond delay="0"/>
                                          </p:stCondLst>
                                        </p:cTn>
                                        <p:tgtEl>
                                          <p:spTgt spid="123"/>
                                        </p:tgtEl>
                                        <p:attrNameLst>
                                          <p:attrName>style.visibility</p:attrName>
                                        </p:attrNameLst>
                                      </p:cBhvr>
                                      <p:to>
                                        <p:strVal val="visible"/>
                                      </p:to>
                                    </p:set>
                                    <p:animEffect transition="in" filter="wipe(down)">
                                      <p:cBhvr>
                                        <p:cTn id="103" dur="500"/>
                                        <p:tgtEl>
                                          <p:spTgt spid="123"/>
                                        </p:tgtEl>
                                      </p:cBhvr>
                                    </p:animEffect>
                                  </p:childTnLst>
                                </p:cTn>
                              </p:par>
                              <p:par>
                                <p:cTn id="104" presetID="9" presetClass="entr" presetSubtype="0" fill="hold"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dissolve">
                                      <p:cBhvr>
                                        <p:cTn id="106" dur="500"/>
                                        <p:tgtEl>
                                          <p:spTgt spid="101"/>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1"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p:tgtEl>
                                          <p:spTgt spid="38"/>
                                        </p:tgtEl>
                                        <p:attrNameLst>
                                          <p:attrName>ppt_y</p:attrName>
                                        </p:attrNameLst>
                                      </p:cBhvr>
                                      <p:tavLst>
                                        <p:tav tm="0">
                                          <p:val>
                                            <p:strVal val="#ppt_y-#ppt_h*1.125000"/>
                                          </p:val>
                                        </p:tav>
                                        <p:tav tm="100000">
                                          <p:val>
                                            <p:strVal val="#ppt_y"/>
                                          </p:val>
                                        </p:tav>
                                      </p:tavLst>
                                    </p:anim>
                                    <p:animEffect transition="in" filter="wipe(down)">
                                      <p:cBhvr>
                                        <p:cTn id="1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6" grpId="0" animBg="1"/>
      <p:bldP spid="87" grpId="0" animBg="1"/>
      <p:bldP spid="88" grpId="0" animBg="1"/>
      <p:bldP spid="89" grpId="0" animBg="1"/>
      <p:bldP spid="94" grpId="0" animBg="1"/>
      <p:bldP spid="98" grpId="0" animBg="1"/>
      <p:bldP spid="99" grpId="0" animBg="1"/>
      <p:bldP spid="3142" grpId="0"/>
      <p:bldP spid="103" grpId="0" animBg="1"/>
      <p:bldP spid="3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23528" y="4462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9269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19572" y="1448780"/>
            <a:ext cx="7488832" cy="3693319"/>
          </a:xfrm>
          <a:prstGeom prst="rect">
            <a:avLst/>
          </a:prstGeom>
          <a:noFill/>
        </p:spPr>
        <p:txBody>
          <a:bodyPr wrap="square" rtlCol="0">
            <a:spAutoFit/>
          </a:bodyPr>
          <a:lstStyle/>
          <a:p>
            <a:r>
              <a:rPr lang="en-US" dirty="0" smtClean="0"/>
              <a:t>CTs are the gold standard for testing therapies or new diagnosis techniques.</a:t>
            </a:r>
          </a:p>
          <a:p>
            <a:r>
              <a:rPr lang="en-US" dirty="0"/>
              <a:t> </a:t>
            </a:r>
            <a:r>
              <a:rPr lang="en-US" dirty="0" smtClean="0"/>
              <a:t>  </a:t>
            </a:r>
          </a:p>
          <a:p>
            <a:endParaRPr lang="en-US" dirty="0"/>
          </a:p>
          <a:p>
            <a:r>
              <a:rPr lang="en-US" dirty="0" smtClean="0"/>
              <a:t>     They rely on adequate sample sizes. It is common for CTs to fail in their objectives because of the difficulty of meeting the necessary </a:t>
            </a:r>
            <a:r>
              <a:rPr lang="en-US" dirty="0" err="1" smtClean="0"/>
              <a:t>recruitement</a:t>
            </a:r>
            <a:r>
              <a:rPr lang="en-US" dirty="0" smtClean="0"/>
              <a:t> targets in effective time and reasonable cost</a:t>
            </a:r>
          </a:p>
          <a:p>
            <a:endParaRPr lang="en-US" dirty="0"/>
          </a:p>
          <a:p>
            <a:endParaRPr lang="en-US" dirty="0" smtClean="0"/>
          </a:p>
          <a:p>
            <a:r>
              <a:rPr lang="en-US" dirty="0" smtClean="0"/>
              <a:t>Most CTs are run at multiple centers and involve multidisciplinary actors. New strategies are necessary to efficiently recruit </a:t>
            </a:r>
          </a:p>
          <a:p>
            <a:endParaRPr lang="en-US" dirty="0"/>
          </a:p>
          <a:p>
            <a:r>
              <a:rPr lang="en-US" dirty="0" smtClean="0"/>
              <a:t>The </a:t>
            </a:r>
            <a:r>
              <a:rPr lang="en-US" dirty="0" err="1" smtClean="0"/>
              <a:t>recruitement</a:t>
            </a:r>
            <a:r>
              <a:rPr lang="en-US" dirty="0" smtClean="0"/>
              <a:t> process is a particular point of weakness for clinical trials</a:t>
            </a:r>
          </a:p>
          <a:p>
            <a:r>
              <a:rPr lang="en-US" dirty="0" smtClean="0"/>
              <a:t>Is the bottleneck. Huge effort is </a:t>
            </a:r>
            <a:r>
              <a:rPr lang="en-US" dirty="0" err="1" smtClean="0"/>
              <a:t>currentl</a:t>
            </a:r>
            <a:r>
              <a:rPr lang="en-US" dirty="0" smtClean="0"/>
              <a:t> under way to optimize the process</a:t>
            </a:r>
            <a:endParaRPr lang="en-US" dirty="0"/>
          </a:p>
        </p:txBody>
      </p:sp>
    </p:spTree>
    <p:extLst>
      <p:ext uri="{BB962C8B-B14F-4D97-AF65-F5344CB8AC3E}">
        <p14:creationId xmlns:p14="http://schemas.microsoft.com/office/powerpoint/2010/main" val="3620070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6455605" y="3609020"/>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1631069" y="3603949"/>
            <a:ext cx="1373670" cy="1445231"/>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3649624" y="922418"/>
            <a:ext cx="2299493" cy="1805225"/>
          </a:xfrm>
          <a:prstGeom prst="roundRect">
            <a:avLst/>
          </a:prstGeom>
          <a:solidFill>
            <a:schemeClr val="accent3">
              <a:lumMod val="20000"/>
              <a:lumOff val="80000"/>
            </a:schemeClr>
          </a:solidFill>
          <a:ln>
            <a:solidFill>
              <a:schemeClr val="bg1"/>
            </a:solidFill>
          </a:ln>
          <a:effectLst>
            <a:outerShdw blurRad="50800" dist="38100" dir="8100000" algn="tr" rotWithShape="0">
              <a:prstClr val="black">
                <a:alpha val="40000"/>
              </a:prstClr>
            </a:outerShdw>
            <a:reflection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p:cNvGraphicFramePr>
            <a:graphicFrameLocks/>
          </p:cNvGraphicFramePr>
          <p:nvPr>
            <p:extLst>
              <p:ext uri="{D42A27DB-BD31-4B8C-83A1-F6EECF244321}">
                <p14:modId xmlns:p14="http://schemas.microsoft.com/office/powerpoint/2010/main" val="2325249395"/>
              </p:ext>
            </p:extLst>
          </p:nvPr>
        </p:nvGraphicFramePr>
        <p:xfrm>
          <a:off x="3792289" y="1155677"/>
          <a:ext cx="323850" cy="527050"/>
        </p:xfrm>
        <a:graphic>
          <a:graphicData uri="http://schemas.openxmlformats.org/presentationml/2006/ole">
            <mc:AlternateContent xmlns:mc="http://schemas.openxmlformats.org/markup-compatibility/2006">
              <mc:Choice xmlns:v="urn:schemas-microsoft-com:vml" Requires="v">
                <p:oleObj spid="_x0000_s28060" name="Lotus SmartPics Image" r:id="rId4" imgW="2179395" imgH="4564469" progId="LotusSmartPicsImage">
                  <p:embed/>
                </p:oleObj>
              </mc:Choice>
              <mc:Fallback>
                <p:oleObj name="Lotus SmartPics Image" r:id="rId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289" y="115567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p:cNvGraphicFramePr>
          <p:nvPr>
            <p:extLst>
              <p:ext uri="{D42A27DB-BD31-4B8C-83A1-F6EECF244321}">
                <p14:modId xmlns:p14="http://schemas.microsoft.com/office/powerpoint/2010/main" val="1981490413"/>
              </p:ext>
            </p:extLst>
          </p:nvPr>
        </p:nvGraphicFramePr>
        <p:xfrm>
          <a:off x="4116139" y="1148751"/>
          <a:ext cx="323850" cy="527050"/>
        </p:xfrm>
        <a:graphic>
          <a:graphicData uri="http://schemas.openxmlformats.org/presentationml/2006/ole">
            <mc:AlternateContent xmlns:mc="http://schemas.openxmlformats.org/markup-compatibility/2006">
              <mc:Choice xmlns:v="urn:schemas-microsoft-com:vml" Requires="v">
                <p:oleObj spid="_x0000_s28061" name="Lotus SmartPics Image" r:id="rId6" imgW="2179395" imgH="4564469" progId="LotusSmartPicsImage">
                  <p:embed/>
                </p:oleObj>
              </mc:Choice>
              <mc:Fallback>
                <p:oleObj name="Lotus SmartPics Image" r:id="rId6"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139" y="114875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p:cNvGraphicFramePr>
          <p:nvPr>
            <p:extLst>
              <p:ext uri="{D42A27DB-BD31-4B8C-83A1-F6EECF244321}">
                <p14:modId xmlns:p14="http://schemas.microsoft.com/office/powerpoint/2010/main" val="2871678407"/>
              </p:ext>
            </p:extLst>
          </p:nvPr>
        </p:nvGraphicFramePr>
        <p:xfrm>
          <a:off x="4476365" y="1148751"/>
          <a:ext cx="323850" cy="527050"/>
        </p:xfrm>
        <a:graphic>
          <a:graphicData uri="http://schemas.openxmlformats.org/presentationml/2006/ole">
            <mc:AlternateContent xmlns:mc="http://schemas.openxmlformats.org/markup-compatibility/2006">
              <mc:Choice xmlns:v="urn:schemas-microsoft-com:vml" Requires="v">
                <p:oleObj spid="_x0000_s28062" name="Lotus SmartPics Image" r:id="rId8" imgW="2179395" imgH="4564469" progId="LotusSmartPicsImage">
                  <p:embed/>
                </p:oleObj>
              </mc:Choice>
              <mc:Fallback>
                <p:oleObj name="Lotus SmartPics Image" r:id="rId8"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365" y="114875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p:cNvGraphicFramePr>
          <p:nvPr>
            <p:extLst>
              <p:ext uri="{D42A27DB-BD31-4B8C-83A1-F6EECF244321}">
                <p14:modId xmlns:p14="http://schemas.microsoft.com/office/powerpoint/2010/main" val="964243291"/>
              </p:ext>
            </p:extLst>
          </p:nvPr>
        </p:nvGraphicFramePr>
        <p:xfrm>
          <a:off x="4800401" y="1148751"/>
          <a:ext cx="323850" cy="527050"/>
        </p:xfrm>
        <a:graphic>
          <a:graphicData uri="http://schemas.openxmlformats.org/presentationml/2006/ole">
            <mc:AlternateContent xmlns:mc="http://schemas.openxmlformats.org/markup-compatibility/2006">
              <mc:Choice xmlns:v="urn:schemas-microsoft-com:vml" Requires="v">
                <p:oleObj spid="_x0000_s28063" name="Lotus SmartPics Image" r:id="rId9" imgW="2179395" imgH="4564469" progId="LotusSmartPicsImage">
                  <p:embed/>
                </p:oleObj>
              </mc:Choice>
              <mc:Fallback>
                <p:oleObj name="Lotus SmartPics Image" r:id="rId9"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401" y="114875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p:cNvGraphicFramePr>
          <p:nvPr>
            <p:extLst>
              <p:ext uri="{D42A27DB-BD31-4B8C-83A1-F6EECF244321}">
                <p14:modId xmlns:p14="http://schemas.microsoft.com/office/powerpoint/2010/main" val="2707133274"/>
              </p:ext>
            </p:extLst>
          </p:nvPr>
        </p:nvGraphicFramePr>
        <p:xfrm>
          <a:off x="5448473" y="1148751"/>
          <a:ext cx="323850" cy="527050"/>
        </p:xfrm>
        <a:graphic>
          <a:graphicData uri="http://schemas.openxmlformats.org/presentationml/2006/ole">
            <mc:AlternateContent xmlns:mc="http://schemas.openxmlformats.org/markup-compatibility/2006">
              <mc:Choice xmlns:v="urn:schemas-microsoft-com:vml" Requires="v">
                <p:oleObj spid="_x0000_s28064" name="Lotus SmartPics Image" r:id="rId10" imgW="2179395" imgH="4564469" progId="LotusSmartPicsImage">
                  <p:embed/>
                </p:oleObj>
              </mc:Choice>
              <mc:Fallback>
                <p:oleObj name="Lotus SmartPics Image" r:id="rId10"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473" y="1148751"/>
                        <a:ext cx="323850" cy="527050"/>
                      </a:xfrm>
                      <a:prstGeom prst="rect">
                        <a:avLst/>
                      </a:prstGeom>
                      <a:noFill/>
                      <a:ln>
                        <a:noFill/>
                      </a:ln>
                      <a:effectLst/>
                    </p:spPr>
                  </p:pic>
                </p:oleObj>
              </mc:Fallback>
            </mc:AlternateContent>
          </a:graphicData>
        </a:graphic>
      </p:graphicFrame>
      <p:graphicFrame>
        <p:nvGraphicFramePr>
          <p:cNvPr id="8" name="Object 7"/>
          <p:cNvGraphicFramePr>
            <a:graphicFrameLocks/>
          </p:cNvGraphicFramePr>
          <p:nvPr>
            <p:extLst>
              <p:ext uri="{D42A27DB-BD31-4B8C-83A1-F6EECF244321}">
                <p14:modId xmlns:p14="http://schemas.microsoft.com/office/powerpoint/2010/main" val="1652567859"/>
              </p:ext>
            </p:extLst>
          </p:nvPr>
        </p:nvGraphicFramePr>
        <p:xfrm>
          <a:off x="5124623" y="1148751"/>
          <a:ext cx="323850" cy="527050"/>
        </p:xfrm>
        <a:graphic>
          <a:graphicData uri="http://schemas.openxmlformats.org/presentationml/2006/ole">
            <mc:AlternateContent xmlns:mc="http://schemas.openxmlformats.org/markup-compatibility/2006">
              <mc:Choice xmlns:v="urn:schemas-microsoft-com:vml" Requires="v">
                <p:oleObj spid="_x0000_s28065" name="Lotus SmartPics Image" r:id="rId11" imgW="2179395" imgH="4564469" progId="LotusSmartPicsImage">
                  <p:embed/>
                </p:oleObj>
              </mc:Choice>
              <mc:Fallback>
                <p:oleObj name="Lotus SmartPics Image" r:id="rId11"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4623" y="1148751"/>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p:cNvGraphicFramePr>
          <p:nvPr>
            <p:extLst>
              <p:ext uri="{D42A27DB-BD31-4B8C-83A1-F6EECF244321}">
                <p14:modId xmlns:p14="http://schemas.microsoft.com/office/powerpoint/2010/main" val="4289728816"/>
              </p:ext>
            </p:extLst>
          </p:nvPr>
        </p:nvGraphicFramePr>
        <p:xfrm>
          <a:off x="3791309" y="1888767"/>
          <a:ext cx="323850" cy="527050"/>
        </p:xfrm>
        <a:graphic>
          <a:graphicData uri="http://schemas.openxmlformats.org/presentationml/2006/ole">
            <mc:AlternateContent xmlns:mc="http://schemas.openxmlformats.org/markup-compatibility/2006">
              <mc:Choice xmlns:v="urn:schemas-microsoft-com:vml" Requires="v">
                <p:oleObj spid="_x0000_s28066" name="Lotus SmartPics Image" r:id="rId12" imgW="2179395" imgH="4564469" progId="LotusSmartPicsImage">
                  <p:embed/>
                </p:oleObj>
              </mc:Choice>
              <mc:Fallback>
                <p:oleObj name="Lotus SmartPics Image" r:id="rId12"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1309" y="1888767"/>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p:cNvGraphicFramePr>
          <p:nvPr>
            <p:extLst>
              <p:ext uri="{D42A27DB-BD31-4B8C-83A1-F6EECF244321}">
                <p14:modId xmlns:p14="http://schemas.microsoft.com/office/powerpoint/2010/main" val="547942277"/>
              </p:ext>
            </p:extLst>
          </p:nvPr>
        </p:nvGraphicFramePr>
        <p:xfrm>
          <a:off x="4115159" y="1880830"/>
          <a:ext cx="323850" cy="527050"/>
        </p:xfrm>
        <a:graphic>
          <a:graphicData uri="http://schemas.openxmlformats.org/presentationml/2006/ole">
            <mc:AlternateContent xmlns:mc="http://schemas.openxmlformats.org/markup-compatibility/2006">
              <mc:Choice xmlns:v="urn:schemas-microsoft-com:vml" Requires="v">
                <p:oleObj spid="_x0000_s28067" name="Lotus SmartPics Image" r:id="rId13" imgW="2179395" imgH="4564469" progId="LotusSmartPicsImage">
                  <p:embed/>
                </p:oleObj>
              </mc:Choice>
              <mc:Fallback>
                <p:oleObj name="Lotus SmartPics Image" r:id="rId13"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5159" y="188083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p:cNvGraphicFramePr>
          <p:nvPr>
            <p:extLst>
              <p:ext uri="{D42A27DB-BD31-4B8C-83A1-F6EECF244321}">
                <p14:modId xmlns:p14="http://schemas.microsoft.com/office/powerpoint/2010/main" val="1603247634"/>
              </p:ext>
            </p:extLst>
          </p:nvPr>
        </p:nvGraphicFramePr>
        <p:xfrm>
          <a:off x="4475521" y="1880830"/>
          <a:ext cx="323850" cy="527050"/>
        </p:xfrm>
        <a:graphic>
          <a:graphicData uri="http://schemas.openxmlformats.org/presentationml/2006/ole">
            <mc:AlternateContent xmlns:mc="http://schemas.openxmlformats.org/markup-compatibility/2006">
              <mc:Choice xmlns:v="urn:schemas-microsoft-com:vml" Requires="v">
                <p:oleObj spid="_x0000_s28068" name="Lotus SmartPics Image" r:id="rId14" imgW="2179395" imgH="4564469" progId="LotusSmartPicsImage">
                  <p:embed/>
                </p:oleObj>
              </mc:Choice>
              <mc:Fallback>
                <p:oleObj name="Lotus SmartPics Image" r:id="rId14"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5521" y="188083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p:cNvGraphicFramePr>
          <p:nvPr>
            <p:extLst>
              <p:ext uri="{D42A27DB-BD31-4B8C-83A1-F6EECF244321}">
                <p14:modId xmlns:p14="http://schemas.microsoft.com/office/powerpoint/2010/main" val="973438300"/>
              </p:ext>
            </p:extLst>
          </p:nvPr>
        </p:nvGraphicFramePr>
        <p:xfrm>
          <a:off x="4799371" y="1880830"/>
          <a:ext cx="323850" cy="527050"/>
        </p:xfrm>
        <a:graphic>
          <a:graphicData uri="http://schemas.openxmlformats.org/presentationml/2006/ole">
            <mc:AlternateContent xmlns:mc="http://schemas.openxmlformats.org/markup-compatibility/2006">
              <mc:Choice xmlns:v="urn:schemas-microsoft-com:vml" Requires="v">
                <p:oleObj spid="_x0000_s28069" name="Lotus SmartPics Image" r:id="rId15" imgW="2179395" imgH="4564469" progId="LotusSmartPicsImage">
                  <p:embed/>
                </p:oleObj>
              </mc:Choice>
              <mc:Fallback>
                <p:oleObj name="Lotus SmartPics Image" r:id="rId15" imgW="2179395" imgH="4564469" progId="LotusSmartPicsImag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9371" y="188083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p:cNvGraphicFramePr>
          <p:nvPr>
            <p:extLst>
              <p:ext uri="{D42A27DB-BD31-4B8C-83A1-F6EECF244321}">
                <p14:modId xmlns:p14="http://schemas.microsoft.com/office/powerpoint/2010/main" val="1622346681"/>
              </p:ext>
            </p:extLst>
          </p:nvPr>
        </p:nvGraphicFramePr>
        <p:xfrm>
          <a:off x="5124809" y="1880830"/>
          <a:ext cx="323850" cy="527050"/>
        </p:xfrm>
        <a:graphic>
          <a:graphicData uri="http://schemas.openxmlformats.org/presentationml/2006/ole">
            <mc:AlternateContent xmlns:mc="http://schemas.openxmlformats.org/markup-compatibility/2006">
              <mc:Choice xmlns:v="urn:schemas-microsoft-com:vml" Requires="v">
                <p:oleObj spid="_x0000_s28070" name="Lotus SmartPics Image" r:id="rId16" imgW="2179395" imgH="4564469" progId="LotusSmartPicsImage">
                  <p:embed/>
                </p:oleObj>
              </mc:Choice>
              <mc:Fallback>
                <p:oleObj name="Lotus SmartPics Image" r:id="rId16"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4809" y="188083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p:cNvGraphicFramePr>
          <p:nvPr>
            <p:extLst>
              <p:ext uri="{D42A27DB-BD31-4B8C-83A1-F6EECF244321}">
                <p14:modId xmlns:p14="http://schemas.microsoft.com/office/powerpoint/2010/main" val="3088350063"/>
              </p:ext>
            </p:extLst>
          </p:nvPr>
        </p:nvGraphicFramePr>
        <p:xfrm>
          <a:off x="5448659" y="1875757"/>
          <a:ext cx="323850" cy="527050"/>
        </p:xfrm>
        <a:graphic>
          <a:graphicData uri="http://schemas.openxmlformats.org/presentationml/2006/ole">
            <mc:AlternateContent xmlns:mc="http://schemas.openxmlformats.org/markup-compatibility/2006">
              <mc:Choice xmlns:v="urn:schemas-microsoft-com:vml" Requires="v">
                <p:oleObj spid="_x0000_s28071" name="Lotus SmartPics Image" r:id="rId17" imgW="2179395" imgH="4564469" progId="LotusSmartPicsImage">
                  <p:embed/>
                </p:oleObj>
              </mc:Choice>
              <mc:Fallback>
                <p:oleObj name="Lotus SmartPics Image" r:id="rId17" imgW="2179395" imgH="4564469" progId="LotusSmartPicsImag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659" y="1875757"/>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0" name="TextBox 3139"/>
          <p:cNvSpPr txBox="1"/>
          <p:nvPr/>
        </p:nvSpPr>
        <p:spPr>
          <a:xfrm>
            <a:off x="4007436" y="2883869"/>
            <a:ext cx="1583867" cy="477054"/>
          </a:xfrm>
          <a:prstGeom prst="rect">
            <a:avLst/>
          </a:prstGeom>
          <a:noFill/>
        </p:spPr>
        <p:txBody>
          <a:bodyPr wrap="square" rtlCol="0">
            <a:spAutoFit/>
          </a:bodyPr>
          <a:lstStyle/>
          <a:p>
            <a:r>
              <a:rPr lang="en-US" sz="2500" b="1" dirty="0" smtClean="0">
                <a:latin typeface="Georgia" pitchFamily="18" charset="0"/>
              </a:rPr>
              <a:t>Cohorts</a:t>
            </a:r>
            <a:endParaRPr lang="en-US" sz="2500" b="1" dirty="0">
              <a:latin typeface="Georgia" pitchFamily="18" charset="0"/>
            </a:endParaRPr>
          </a:p>
        </p:txBody>
      </p:sp>
      <p:pic>
        <p:nvPicPr>
          <p:cNvPr id="86" name="Picture 53" descr="C:\USA\Research\papers\joydeep\notepad.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5005" y="1163854"/>
            <a:ext cx="901348" cy="1329042"/>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1278722" y="1608411"/>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278722" y="1884439"/>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89" name="Rectangle 88"/>
          <p:cNvSpPr/>
          <p:nvPr/>
        </p:nvSpPr>
        <p:spPr>
          <a:xfrm>
            <a:off x="1278722" y="2148471"/>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2" descr="C:\USA\Rimpi\academic\MS_proposal\1245686792938124914raemi_Check_mark.svg.me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79074" y="1572407"/>
            <a:ext cx="215672" cy="19991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A\Rimpi\academic\MS_proposal\cross.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272277" y="1920797"/>
            <a:ext cx="135016" cy="13501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C:\USA\Rimpi\academic\MS_proposal\1245686792938124914raemi_Check_mark.svg.me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79074" y="2076463"/>
            <a:ext cx="215672" cy="199914"/>
          </a:xfrm>
          <a:prstGeom prst="rect">
            <a:avLst/>
          </a:prstGeom>
          <a:noFill/>
          <a:extLst>
            <a:ext uri="{909E8E84-426E-40DD-AFC4-6F175D3DCCD1}">
              <a14:hiddenFill xmlns:a14="http://schemas.microsoft.com/office/drawing/2010/main">
                <a:solidFill>
                  <a:srgbClr val="FFFFFF"/>
                </a:solidFill>
              </a14:hiddenFill>
            </a:ext>
          </a:extLst>
        </p:spPr>
      </p:pic>
      <p:sp>
        <p:nvSpPr>
          <p:cNvPr id="94" name="AutoShape 19"/>
          <p:cNvSpPr>
            <a:spLocks noChangeArrowheads="1"/>
          </p:cNvSpPr>
          <p:nvPr/>
        </p:nvSpPr>
        <p:spPr bwMode="auto">
          <a:xfrm>
            <a:off x="2027113" y="1572407"/>
            <a:ext cx="1508760" cy="608409"/>
          </a:xfrm>
          <a:prstGeom prst="rightArrow">
            <a:avLst>
              <a:gd name="adj1" fmla="val 50185"/>
              <a:gd name="adj2" fmla="val 88815"/>
            </a:avLst>
          </a:prstGeom>
          <a:solidFill>
            <a:srgbClr val="008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ELIGIBLE</a:t>
            </a:r>
            <a:endParaRPr lang="en-US" sz="1400" b="1" dirty="0">
              <a:solidFill>
                <a:schemeClr val="bg1"/>
              </a:solidFill>
              <a:latin typeface="Georgia" pitchFamily="18" charset="0"/>
            </a:endParaRPr>
          </a:p>
        </p:txBody>
      </p:sp>
      <p:sp>
        <p:nvSpPr>
          <p:cNvPr id="98" name="TextBox 97"/>
          <p:cNvSpPr txBox="1"/>
          <p:nvPr/>
        </p:nvSpPr>
        <p:spPr>
          <a:xfrm>
            <a:off x="6515839" y="5193196"/>
            <a:ext cx="1235910"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latin typeface="Book Antiqua" pitchFamily="18" charset="0"/>
              </a:rPr>
              <a:t>Control</a:t>
            </a:r>
            <a:endParaRPr lang="en-US" sz="2000" b="1" baseline="-25000" dirty="0">
              <a:latin typeface="Georgia" pitchFamily="18" charset="0"/>
            </a:endParaRPr>
          </a:p>
        </p:txBody>
      </p:sp>
      <p:sp>
        <p:nvSpPr>
          <p:cNvPr id="99" name="TextBox 98"/>
          <p:cNvSpPr txBox="1"/>
          <p:nvPr/>
        </p:nvSpPr>
        <p:spPr>
          <a:xfrm>
            <a:off x="1699949" y="5193196"/>
            <a:ext cx="1235910" cy="400110"/>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i="1" dirty="0" smtClean="0">
                <a:latin typeface="Book Antiqua" pitchFamily="18" charset="0"/>
              </a:rPr>
              <a:t>Case</a:t>
            </a:r>
            <a:endParaRPr lang="en-US" sz="2000" b="1" baseline="-25000" dirty="0">
              <a:latin typeface="Georgia" pitchFamily="18" charset="0"/>
            </a:endParaRPr>
          </a:p>
        </p:txBody>
      </p:sp>
      <p:pic>
        <p:nvPicPr>
          <p:cNvPr id="100" name="Picture 4" descr="C:\Program Files\Common Files\Microsoft Shared\Clipart\cagcat50\hm00163_.wm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00856" y="4207743"/>
            <a:ext cx="1038225" cy="733425"/>
          </a:xfrm>
          <a:prstGeom prst="rect">
            <a:avLst/>
          </a:prstGeom>
          <a:noFill/>
          <a:extLst>
            <a:ext uri="{909E8E84-426E-40DD-AFC4-6F175D3DCCD1}">
              <a14:hiddenFill xmlns:a14="http://schemas.microsoft.com/office/drawing/2010/main">
                <a:solidFill>
                  <a:srgbClr val="FFFFFF"/>
                </a:solidFill>
              </a14:hiddenFill>
            </a:ext>
          </a:extLst>
        </p:spPr>
      </p:pic>
      <p:sp>
        <p:nvSpPr>
          <p:cNvPr id="3142" name="TextBox 3141"/>
          <p:cNvSpPr txBox="1"/>
          <p:nvPr/>
        </p:nvSpPr>
        <p:spPr>
          <a:xfrm rot="16200000">
            <a:off x="-573863" y="4507762"/>
            <a:ext cx="2122885" cy="400110"/>
          </a:xfrm>
          <a:prstGeom prst="rect">
            <a:avLst/>
          </a:prstGeom>
          <a:noFill/>
        </p:spPr>
        <p:txBody>
          <a:bodyPr wrap="square" rtlCol="0">
            <a:spAutoFit/>
          </a:bodyPr>
          <a:lstStyle/>
          <a:p>
            <a:pPr algn="ctr"/>
            <a:r>
              <a:rPr lang="en-US" sz="2000" b="1" dirty="0" smtClean="0">
                <a:solidFill>
                  <a:srgbClr val="FF0000"/>
                </a:solidFill>
                <a:latin typeface="Book Antiqua" pitchFamily="18" charset="0"/>
              </a:rPr>
              <a:t>Treatment</a:t>
            </a:r>
            <a:endParaRPr lang="en-US" sz="2000" b="1" dirty="0">
              <a:solidFill>
                <a:srgbClr val="FF0000"/>
              </a:solidFill>
              <a:latin typeface="Book Antiqua" pitchFamily="18" charset="0"/>
            </a:endParaRPr>
          </a:p>
        </p:txBody>
      </p:sp>
      <p:sp>
        <p:nvSpPr>
          <p:cNvPr id="103" name="AutoShape 5"/>
          <p:cNvSpPr>
            <a:spLocks noChangeArrowheads="1"/>
          </p:cNvSpPr>
          <p:nvPr/>
        </p:nvSpPr>
        <p:spPr bwMode="auto">
          <a:xfrm>
            <a:off x="3971329" y="3933056"/>
            <a:ext cx="1620180" cy="373090"/>
          </a:xfrm>
          <a:prstGeom prst="roundRect">
            <a:avLst>
              <a:gd name="adj" fmla="val 16667"/>
            </a:avLst>
          </a:prstGeom>
          <a:solidFill>
            <a:srgbClr val="FFFFFF"/>
          </a:solidFill>
          <a:ln w="44450">
            <a:solidFill>
              <a:srgbClr val="000099"/>
            </a:solidFill>
            <a:round/>
            <a:headEnd/>
            <a:tailEnd/>
          </a:ln>
          <a:effectLst>
            <a:outerShdw dist="50800" dir="2700000" algn="ctr" rotWithShape="0">
              <a:srgbClr val="808080">
                <a:alpha val="50000"/>
              </a:srgbClr>
            </a:outerShdw>
          </a:effectLst>
        </p:spPr>
        <p:txBody>
          <a:bodyPr wrap="none" anchor="ctr"/>
          <a:lstStyle/>
          <a:p>
            <a:pPr algn="ctr"/>
            <a:r>
              <a:rPr lang="en-US" sz="2400" dirty="0" smtClean="0">
                <a:solidFill>
                  <a:srgbClr val="FF0000"/>
                </a:solidFill>
                <a:latin typeface="Georgia" pitchFamily="18" charset="0"/>
              </a:rPr>
              <a:t>Random</a:t>
            </a:r>
            <a:endParaRPr lang="en-US" sz="2400" dirty="0">
              <a:solidFill>
                <a:schemeClr val="tx2"/>
              </a:solidFill>
              <a:latin typeface="Book Antiqua" pitchFamily="18" charset="0"/>
            </a:endParaRPr>
          </a:p>
        </p:txBody>
      </p:sp>
      <p:cxnSp>
        <p:nvCxnSpPr>
          <p:cNvPr id="3147" name="Straight Connector 3146"/>
          <p:cNvCxnSpPr/>
          <p:nvPr/>
        </p:nvCxnSpPr>
        <p:spPr>
          <a:xfrm flipH="1">
            <a:off x="3035595" y="2818004"/>
            <a:ext cx="755714" cy="785945"/>
          </a:xfrm>
          <a:prstGeom prst="line">
            <a:avLst/>
          </a:prstGeom>
          <a:ln w="111125">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879541" y="2776997"/>
            <a:ext cx="758952" cy="786384"/>
          </a:xfrm>
          <a:prstGeom prst="line">
            <a:avLst/>
          </a:prstGeom>
          <a:ln w="111125">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56" name="Straight Connector 3155"/>
          <p:cNvCxnSpPr/>
          <p:nvPr/>
        </p:nvCxnSpPr>
        <p:spPr>
          <a:xfrm>
            <a:off x="2182489" y="6417332"/>
            <a:ext cx="5029200" cy="0"/>
          </a:xfrm>
          <a:prstGeom prst="line">
            <a:avLst/>
          </a:prstGeom>
          <a:ln w="104775"/>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234491" y="5665314"/>
            <a:ext cx="8646" cy="716014"/>
          </a:xfrm>
          <a:prstGeom prst="line">
            <a:avLst/>
          </a:prstGeom>
          <a:ln w="117475">
            <a:head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139681" y="5665314"/>
            <a:ext cx="8646" cy="716014"/>
          </a:xfrm>
          <a:prstGeom prst="line">
            <a:avLst/>
          </a:prstGeom>
          <a:ln w="117475">
            <a:headEnd type="triangle"/>
          </a:ln>
        </p:spPr>
        <p:style>
          <a:lnRef idx="1">
            <a:schemeClr val="accent1"/>
          </a:lnRef>
          <a:fillRef idx="0">
            <a:schemeClr val="accent1"/>
          </a:fillRef>
          <a:effectRef idx="0">
            <a:schemeClr val="accent1"/>
          </a:effectRef>
          <a:fontRef idx="minor">
            <a:schemeClr val="tx1"/>
          </a:fontRef>
        </p:style>
      </p:cxnSp>
      <p:pic>
        <p:nvPicPr>
          <p:cNvPr id="101" name="Picture 18"/>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125192" y="5660517"/>
            <a:ext cx="1358305" cy="11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 Box 4"/>
          <p:cNvSpPr txBox="1">
            <a:spLocks noChangeArrowheads="1"/>
          </p:cNvSpPr>
          <p:nvPr/>
        </p:nvSpPr>
        <p:spPr bwMode="auto">
          <a:xfrm>
            <a:off x="-11088" y="231031"/>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Randomized Clinical Trials</a:t>
            </a:r>
            <a:endParaRPr lang="en-US" sz="2400" b="1" dirty="0">
              <a:solidFill>
                <a:srgbClr val="FF0000"/>
              </a:solidFill>
            </a:endParaRPr>
          </a:p>
        </p:txBody>
      </p:sp>
      <p:sp>
        <p:nvSpPr>
          <p:cNvPr id="132"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Cohort</a:t>
            </a:r>
            <a:r>
              <a:rPr lang="en-US" sz="2400" b="1" dirty="0" smtClean="0">
                <a:solidFill>
                  <a:schemeClr val="bg1"/>
                </a:solidFill>
              </a:rPr>
              <a:t> Discovery</a:t>
            </a:r>
            <a:endParaRPr lang="en-US" sz="2400" b="1" dirty="0">
              <a:solidFill>
                <a:srgbClr val="FF0000"/>
              </a:solidFill>
            </a:endParaRPr>
          </a:p>
        </p:txBody>
      </p:sp>
      <p:sp>
        <p:nvSpPr>
          <p:cNvPr id="133"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Randomized Partition</a:t>
            </a:r>
            <a:r>
              <a:rPr lang="en-US" sz="2400" b="1" dirty="0" smtClean="0">
                <a:solidFill>
                  <a:schemeClr val="bg1"/>
                </a:solidFill>
              </a:rPr>
              <a:t> (Case and Control)</a:t>
            </a:r>
            <a:endParaRPr lang="en-US" sz="2400" b="1" dirty="0">
              <a:solidFill>
                <a:schemeClr val="bg1"/>
              </a:solidFill>
            </a:endParaRPr>
          </a:p>
        </p:txBody>
      </p:sp>
      <p:sp>
        <p:nvSpPr>
          <p:cNvPr id="134"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Medical Intervention </a:t>
            </a:r>
            <a:r>
              <a:rPr lang="en-US" sz="2400" b="1" dirty="0" smtClean="0">
                <a:solidFill>
                  <a:schemeClr val="bg1"/>
                </a:solidFill>
              </a:rPr>
              <a:t>to Case</a:t>
            </a:r>
            <a:endParaRPr lang="en-US" sz="2400" b="1" dirty="0">
              <a:solidFill>
                <a:schemeClr val="bg1"/>
              </a:solidFill>
            </a:endParaRPr>
          </a:p>
        </p:txBody>
      </p:sp>
      <p:sp>
        <p:nvSpPr>
          <p:cNvPr id="135" name="Text Box 4"/>
          <p:cNvSpPr txBox="1">
            <a:spLocks noChangeArrowheads="1"/>
          </p:cNvSpPr>
          <p:nvPr/>
        </p:nvSpPr>
        <p:spPr bwMode="auto">
          <a:xfrm>
            <a:off x="-10580" y="224644"/>
            <a:ext cx="9155088"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b="1" dirty="0" smtClean="0">
                <a:solidFill>
                  <a:srgbClr val="FF0000"/>
                </a:solidFill>
              </a:rPr>
              <a:t>Retrospective </a:t>
            </a:r>
            <a:r>
              <a:rPr lang="en-US" sz="2400" b="1" dirty="0" smtClean="0">
                <a:solidFill>
                  <a:schemeClr val="bg1"/>
                </a:solidFill>
              </a:rPr>
              <a:t>RCT</a:t>
            </a:r>
            <a:endParaRPr lang="en-US" sz="2400" b="1" dirty="0">
              <a:solidFill>
                <a:schemeClr val="bg1"/>
              </a:solidFill>
            </a:endParaRPr>
          </a:p>
        </p:txBody>
      </p:sp>
      <p:pic>
        <p:nvPicPr>
          <p:cNvPr id="42" name="Picture 2" descr="C:\USA\Research\papers\joydeep\start-wallpaper5.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219801" y="1294779"/>
            <a:ext cx="922980" cy="73838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234569" y="1474799"/>
            <a:ext cx="1525292" cy="369332"/>
          </a:xfrm>
          <a:prstGeom prst="rect">
            <a:avLst/>
          </a:prstGeom>
          <a:noFill/>
        </p:spPr>
        <p:txBody>
          <a:bodyPr wrap="square" rtlCol="0">
            <a:spAutoFit/>
          </a:bodyPr>
          <a:lstStyle/>
          <a:p>
            <a:r>
              <a:rPr lang="en-US" b="1" dirty="0" smtClean="0">
                <a:latin typeface="Trebuchet MS" pitchFamily="34" charset="0"/>
              </a:rPr>
              <a:t>        2005</a:t>
            </a:r>
            <a:endParaRPr lang="en-US" b="1" dirty="0">
              <a:latin typeface="Trebuchet MS" pitchFamily="34" charset="0"/>
            </a:endParaRPr>
          </a:p>
        </p:txBody>
      </p:sp>
      <p:sp>
        <p:nvSpPr>
          <p:cNvPr id="44" name="Text Box 4"/>
          <p:cNvSpPr txBox="1">
            <a:spLocks noChangeArrowheads="1"/>
          </p:cNvSpPr>
          <p:nvPr/>
        </p:nvSpPr>
        <p:spPr bwMode="auto">
          <a:xfrm>
            <a:off x="6959661" y="899896"/>
            <a:ext cx="2016224" cy="430887"/>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200" b="1" dirty="0" smtClean="0">
                <a:solidFill>
                  <a:schemeClr val="bg1"/>
                </a:solidFill>
              </a:rPr>
              <a:t>Retrospective</a:t>
            </a:r>
            <a:endParaRPr lang="en-US" sz="2200" b="1" dirty="0">
              <a:solidFill>
                <a:schemeClr val="bg1"/>
              </a:solidFill>
            </a:endParaRPr>
          </a:p>
        </p:txBody>
      </p:sp>
      <p:cxnSp>
        <p:nvCxnSpPr>
          <p:cNvPr id="45" name="Straight Connector 44"/>
          <p:cNvCxnSpPr/>
          <p:nvPr/>
        </p:nvCxnSpPr>
        <p:spPr>
          <a:xfrm>
            <a:off x="8129792" y="1888767"/>
            <a:ext cx="90009" cy="3776547"/>
          </a:xfrm>
          <a:prstGeom prst="line">
            <a:avLst/>
          </a:prstGeom>
          <a:ln w="1016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Screen Clippi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218586" y="5733256"/>
            <a:ext cx="865311" cy="1028760"/>
          </a:xfrm>
          <a:prstGeom prst="rect">
            <a:avLst/>
          </a:prstGeom>
        </p:spPr>
      </p:pic>
      <p:sp>
        <p:nvSpPr>
          <p:cNvPr id="51" name="TextBox 50"/>
          <p:cNvSpPr txBox="1"/>
          <p:nvPr/>
        </p:nvSpPr>
        <p:spPr>
          <a:xfrm>
            <a:off x="7455333" y="6052280"/>
            <a:ext cx="1268524" cy="369332"/>
          </a:xfrm>
          <a:prstGeom prst="rect">
            <a:avLst/>
          </a:prstGeom>
          <a:noFill/>
        </p:spPr>
        <p:txBody>
          <a:bodyPr wrap="square" rtlCol="0">
            <a:spAutoFit/>
          </a:bodyPr>
          <a:lstStyle/>
          <a:p>
            <a:r>
              <a:rPr lang="en-US" b="1" dirty="0">
                <a:latin typeface="Trebuchet MS" pitchFamily="34" charset="0"/>
              </a:rPr>
              <a:t> </a:t>
            </a:r>
            <a:r>
              <a:rPr lang="en-US" b="1" dirty="0" smtClean="0">
                <a:latin typeface="Trebuchet MS" pitchFamily="34" charset="0"/>
              </a:rPr>
              <a:t>  2014</a:t>
            </a:r>
            <a:endParaRPr lang="en-US" b="1" dirty="0">
              <a:latin typeface="Trebuchet MS" pitchFamily="34" charset="0"/>
            </a:endParaRPr>
          </a:p>
        </p:txBody>
      </p:sp>
      <p:graphicFrame>
        <p:nvGraphicFramePr>
          <p:cNvPr id="10" name="Object 9"/>
          <p:cNvGraphicFramePr>
            <a:graphicFrameLocks/>
          </p:cNvGraphicFramePr>
          <p:nvPr>
            <p:extLst>
              <p:ext uri="{D42A27DB-BD31-4B8C-83A1-F6EECF244321}">
                <p14:modId xmlns:p14="http://schemas.microsoft.com/office/powerpoint/2010/main" val="930655620"/>
              </p:ext>
            </p:extLst>
          </p:nvPr>
        </p:nvGraphicFramePr>
        <p:xfrm>
          <a:off x="2134989" y="3708759"/>
          <a:ext cx="323850" cy="527050"/>
        </p:xfrm>
        <a:graphic>
          <a:graphicData uri="http://schemas.openxmlformats.org/presentationml/2006/ole">
            <mc:AlternateContent xmlns:mc="http://schemas.openxmlformats.org/markup-compatibility/2006">
              <mc:Choice xmlns:v="urn:schemas-microsoft-com:vml" Requires="v">
                <p:oleObj spid="_x0000_s28072" name="Lotus SmartPics Image" r:id="rId25" imgW="2179395" imgH="4564469" progId="LotusSmartPicsImage">
                  <p:embed/>
                </p:oleObj>
              </mc:Choice>
              <mc:Fallback>
                <p:oleObj name="Lotus SmartPics Image" r:id="rId25" imgW="2179395" imgH="4564469" progId="LotusSmartPicsImage">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4989" y="3708759"/>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p:cNvGraphicFramePr>
          <p:nvPr>
            <p:extLst>
              <p:ext uri="{D42A27DB-BD31-4B8C-83A1-F6EECF244321}">
                <p14:modId xmlns:p14="http://schemas.microsoft.com/office/powerpoint/2010/main" val="1059536293"/>
              </p:ext>
            </p:extLst>
          </p:nvPr>
        </p:nvGraphicFramePr>
        <p:xfrm>
          <a:off x="2495351" y="3708759"/>
          <a:ext cx="323850" cy="527050"/>
        </p:xfrm>
        <a:graphic>
          <a:graphicData uri="http://schemas.openxmlformats.org/presentationml/2006/ole">
            <mc:AlternateContent xmlns:mc="http://schemas.openxmlformats.org/markup-compatibility/2006">
              <mc:Choice xmlns:v="urn:schemas-microsoft-com:vml" Requires="v">
                <p:oleObj spid="_x0000_s28073" name="Lotus SmartPics Image" r:id="rId26" imgW="2179395" imgH="4564469" progId="LotusSmartPicsImage">
                  <p:embed/>
                </p:oleObj>
              </mc:Choice>
              <mc:Fallback>
                <p:oleObj name="Lotus SmartPics Image" r:id="rId26" imgW="2179395" imgH="4564469" progId="LotusSmartPicsImage">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351" y="3708759"/>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7"/>
          <p:cNvGraphicFramePr>
            <a:graphicFrameLocks/>
          </p:cNvGraphicFramePr>
          <p:nvPr>
            <p:extLst>
              <p:ext uri="{D42A27DB-BD31-4B8C-83A1-F6EECF244321}">
                <p14:modId xmlns:p14="http://schemas.microsoft.com/office/powerpoint/2010/main" val="954874176"/>
              </p:ext>
            </p:extLst>
          </p:nvPr>
        </p:nvGraphicFramePr>
        <p:xfrm>
          <a:off x="1811139" y="4450122"/>
          <a:ext cx="323850" cy="527050"/>
        </p:xfrm>
        <a:graphic>
          <a:graphicData uri="http://schemas.openxmlformats.org/presentationml/2006/ole">
            <mc:AlternateContent xmlns:mc="http://schemas.openxmlformats.org/markup-compatibility/2006">
              <mc:Choice xmlns:v="urn:schemas-microsoft-com:vml" Requires="v">
                <p:oleObj spid="_x0000_s28074" name="Lotus SmartPics Image" r:id="rId27" imgW="2179395" imgH="4564469" progId="LotusSmartPicsImage">
                  <p:embed/>
                </p:oleObj>
              </mc:Choice>
              <mc:Fallback>
                <p:oleObj name="Lotus SmartPics Image" r:id="rId27" imgW="2179395" imgH="4564469" progId="LotusSmartPicsImage">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1139" y="4450122"/>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p:cNvGraphicFramePr>
            <a:graphicFrameLocks/>
          </p:cNvGraphicFramePr>
          <p:nvPr>
            <p:extLst>
              <p:ext uri="{D42A27DB-BD31-4B8C-83A1-F6EECF244321}">
                <p14:modId xmlns:p14="http://schemas.microsoft.com/office/powerpoint/2010/main" val="2711486351"/>
              </p:ext>
            </p:extLst>
          </p:nvPr>
        </p:nvGraphicFramePr>
        <p:xfrm>
          <a:off x="2458839" y="4442184"/>
          <a:ext cx="323850" cy="527050"/>
        </p:xfrm>
        <a:graphic>
          <a:graphicData uri="http://schemas.openxmlformats.org/presentationml/2006/ole">
            <mc:AlternateContent xmlns:mc="http://schemas.openxmlformats.org/markup-compatibility/2006">
              <mc:Choice xmlns:v="urn:schemas-microsoft-com:vml" Requires="v">
                <p:oleObj spid="_x0000_s28075" name="Lotus SmartPics Image" r:id="rId28" imgW="2179395" imgH="4564469" progId="LotusSmartPicsImage">
                  <p:embed/>
                </p:oleObj>
              </mc:Choice>
              <mc:Fallback>
                <p:oleObj name="Lotus SmartPics Image" r:id="rId28" imgW="2179395" imgH="4564469" progId="LotusSmartPicsImage">
                  <p:embed/>
                  <p:pic>
                    <p:nvPicPr>
                      <p:cNvPr id="0" name="Object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8839" y="4442184"/>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p:cNvGraphicFramePr>
          <p:nvPr>
            <p:extLst>
              <p:ext uri="{D42A27DB-BD31-4B8C-83A1-F6EECF244321}">
                <p14:modId xmlns:p14="http://schemas.microsoft.com/office/powerpoint/2010/main" val="866066548"/>
              </p:ext>
            </p:extLst>
          </p:nvPr>
        </p:nvGraphicFramePr>
        <p:xfrm>
          <a:off x="2134989" y="4442184"/>
          <a:ext cx="323850" cy="527050"/>
        </p:xfrm>
        <a:graphic>
          <a:graphicData uri="http://schemas.openxmlformats.org/presentationml/2006/ole">
            <mc:AlternateContent xmlns:mc="http://schemas.openxmlformats.org/markup-compatibility/2006">
              <mc:Choice xmlns:v="urn:schemas-microsoft-com:vml" Requires="v">
                <p:oleObj spid="_x0000_s28076" name="Lotus SmartPics Image" r:id="rId29" imgW="2179395" imgH="4564469" progId="LotusSmartPicsImage">
                  <p:embed/>
                </p:oleObj>
              </mc:Choice>
              <mc:Fallback>
                <p:oleObj name="Lotus SmartPics Image" r:id="rId29" imgW="2179395" imgH="4564469" progId="LotusSmartPicsImage">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4989" y="4442184"/>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0"/>
          <p:cNvGraphicFramePr>
            <a:graphicFrameLocks/>
          </p:cNvGraphicFramePr>
          <p:nvPr>
            <p:extLst>
              <p:ext uri="{D42A27DB-BD31-4B8C-83A1-F6EECF244321}">
                <p14:modId xmlns:p14="http://schemas.microsoft.com/office/powerpoint/2010/main" val="2638760640"/>
              </p:ext>
            </p:extLst>
          </p:nvPr>
        </p:nvGraphicFramePr>
        <p:xfrm>
          <a:off x="1817489" y="3716697"/>
          <a:ext cx="323850" cy="527050"/>
        </p:xfrm>
        <a:graphic>
          <a:graphicData uri="http://schemas.openxmlformats.org/presentationml/2006/ole">
            <mc:AlternateContent xmlns:mc="http://schemas.openxmlformats.org/markup-compatibility/2006">
              <mc:Choice xmlns:v="urn:schemas-microsoft-com:vml" Requires="v">
                <p:oleObj spid="_x0000_s28077" name="Lotus SmartPics Image" r:id="rId30" imgW="2179395" imgH="4564469" progId="LotusSmartPicsImage">
                  <p:embed/>
                </p:oleObj>
              </mc:Choice>
              <mc:Fallback>
                <p:oleObj name="Lotus SmartPics Image" r:id="rId30" imgW="2179395" imgH="4564469" progId="LotusSmartPicsImage">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7489" y="3716697"/>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p:cNvGraphicFramePr>
          <p:nvPr>
            <p:extLst>
              <p:ext uri="{D42A27DB-BD31-4B8C-83A1-F6EECF244321}">
                <p14:modId xmlns:p14="http://schemas.microsoft.com/office/powerpoint/2010/main" val="1211587032"/>
              </p:ext>
            </p:extLst>
          </p:nvPr>
        </p:nvGraphicFramePr>
        <p:xfrm>
          <a:off x="6635675" y="3752701"/>
          <a:ext cx="323850" cy="527050"/>
        </p:xfrm>
        <a:graphic>
          <a:graphicData uri="http://schemas.openxmlformats.org/presentationml/2006/ole">
            <mc:AlternateContent xmlns:mc="http://schemas.openxmlformats.org/markup-compatibility/2006">
              <mc:Choice xmlns:v="urn:schemas-microsoft-com:vml" Requires="v">
                <p:oleObj spid="_x0000_s28078" name="Lotus SmartPics Image" r:id="rId31" imgW="2179395" imgH="4564469" progId="LotusSmartPicsImage">
                  <p:embed/>
                </p:oleObj>
              </mc:Choice>
              <mc:Fallback>
                <p:oleObj name="Lotus SmartPics Image" r:id="rId31" imgW="2179395" imgH="4564469" progId="LotusSmartPicsImage">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675" y="3752701"/>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2"/>
          <p:cNvGraphicFramePr>
            <a:graphicFrameLocks/>
          </p:cNvGraphicFramePr>
          <p:nvPr>
            <p:extLst>
              <p:ext uri="{D42A27DB-BD31-4B8C-83A1-F6EECF244321}">
                <p14:modId xmlns:p14="http://schemas.microsoft.com/office/powerpoint/2010/main" val="2516141"/>
              </p:ext>
            </p:extLst>
          </p:nvPr>
        </p:nvGraphicFramePr>
        <p:xfrm>
          <a:off x="6959525" y="3744763"/>
          <a:ext cx="323850" cy="527050"/>
        </p:xfrm>
        <a:graphic>
          <a:graphicData uri="http://schemas.openxmlformats.org/presentationml/2006/ole">
            <mc:AlternateContent xmlns:mc="http://schemas.openxmlformats.org/markup-compatibility/2006">
              <mc:Choice xmlns:v="urn:schemas-microsoft-com:vml" Requires="v">
                <p:oleObj spid="_x0000_s28079" name="Lotus SmartPics Image" r:id="rId32" imgW="2179395" imgH="4564469" progId="LotusSmartPicsImage">
                  <p:embed/>
                </p:oleObj>
              </mc:Choice>
              <mc:Fallback>
                <p:oleObj name="Lotus SmartPics Image" r:id="rId32" imgW="2179395" imgH="4564469" progId="LotusSmartPicsImage">
                  <p:embed/>
                  <p:pic>
                    <p:nvPicPr>
                      <p:cNvPr id="0"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9525" y="3744763"/>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p:cNvGraphicFramePr>
          <p:nvPr>
            <p:extLst>
              <p:ext uri="{D42A27DB-BD31-4B8C-83A1-F6EECF244321}">
                <p14:modId xmlns:p14="http://schemas.microsoft.com/office/powerpoint/2010/main" val="3999458696"/>
              </p:ext>
            </p:extLst>
          </p:nvPr>
        </p:nvGraphicFramePr>
        <p:xfrm>
          <a:off x="7319887" y="3744763"/>
          <a:ext cx="323850" cy="527050"/>
        </p:xfrm>
        <a:graphic>
          <a:graphicData uri="http://schemas.openxmlformats.org/presentationml/2006/ole">
            <mc:AlternateContent xmlns:mc="http://schemas.openxmlformats.org/markup-compatibility/2006">
              <mc:Choice xmlns:v="urn:schemas-microsoft-com:vml" Requires="v">
                <p:oleObj spid="_x0000_s28080" name="Lotus SmartPics Image" r:id="rId33" imgW="2179395" imgH="4564469" progId="LotusSmartPicsImage">
                  <p:embed/>
                </p:oleObj>
              </mc:Choice>
              <mc:Fallback>
                <p:oleObj name="Lotus SmartPics Image" r:id="rId33" imgW="2179395" imgH="4564469" progId="LotusSmartPicsImage">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887" y="3744763"/>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4"/>
          <p:cNvGraphicFramePr>
            <a:graphicFrameLocks/>
          </p:cNvGraphicFramePr>
          <p:nvPr>
            <p:extLst>
              <p:ext uri="{D42A27DB-BD31-4B8C-83A1-F6EECF244321}">
                <p14:modId xmlns:p14="http://schemas.microsoft.com/office/powerpoint/2010/main" val="3594737686"/>
              </p:ext>
            </p:extLst>
          </p:nvPr>
        </p:nvGraphicFramePr>
        <p:xfrm>
          <a:off x="6635675" y="4486126"/>
          <a:ext cx="323850" cy="527050"/>
        </p:xfrm>
        <a:graphic>
          <a:graphicData uri="http://schemas.openxmlformats.org/presentationml/2006/ole">
            <mc:AlternateContent xmlns:mc="http://schemas.openxmlformats.org/markup-compatibility/2006">
              <mc:Choice xmlns:v="urn:schemas-microsoft-com:vml" Requires="v">
                <p:oleObj spid="_x0000_s28081" name="Lotus SmartPics Image" r:id="rId34" imgW="2179395" imgH="4564469" progId="LotusSmartPicsImage">
                  <p:embed/>
                </p:oleObj>
              </mc:Choice>
              <mc:Fallback>
                <p:oleObj name="Lotus SmartPics Image" r:id="rId34" imgW="2179395" imgH="4564469" progId="LotusSmartPicsImage">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675" y="4486126"/>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5"/>
          <p:cNvGraphicFramePr>
            <a:graphicFrameLocks/>
          </p:cNvGraphicFramePr>
          <p:nvPr>
            <p:extLst>
              <p:ext uri="{D42A27DB-BD31-4B8C-83A1-F6EECF244321}">
                <p14:modId xmlns:p14="http://schemas.microsoft.com/office/powerpoint/2010/main" val="2744933249"/>
              </p:ext>
            </p:extLst>
          </p:nvPr>
        </p:nvGraphicFramePr>
        <p:xfrm>
          <a:off x="7284962" y="4478188"/>
          <a:ext cx="323850" cy="527050"/>
        </p:xfrm>
        <a:graphic>
          <a:graphicData uri="http://schemas.openxmlformats.org/presentationml/2006/ole">
            <mc:AlternateContent xmlns:mc="http://schemas.openxmlformats.org/markup-compatibility/2006">
              <mc:Choice xmlns:v="urn:schemas-microsoft-com:vml" Requires="v">
                <p:oleObj spid="_x0000_s28082" name="Lotus SmartPics Image" r:id="rId35" imgW="2179395" imgH="4564469" progId="LotusSmartPicsImage">
                  <p:embed/>
                </p:oleObj>
              </mc:Choice>
              <mc:Fallback>
                <p:oleObj name="Lotus SmartPics Image" r:id="rId35" imgW="2179395" imgH="4564469" progId="LotusSmartPicsImage">
                  <p:embed/>
                  <p:pic>
                    <p:nvPicPr>
                      <p:cNvPr id="0" name="Object 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4962" y="4478188"/>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p:cNvGraphicFramePr>
          <p:nvPr>
            <p:extLst>
              <p:ext uri="{D42A27DB-BD31-4B8C-83A1-F6EECF244321}">
                <p14:modId xmlns:p14="http://schemas.microsoft.com/office/powerpoint/2010/main" val="2035691707"/>
              </p:ext>
            </p:extLst>
          </p:nvPr>
        </p:nvGraphicFramePr>
        <p:xfrm>
          <a:off x="6959525" y="4478188"/>
          <a:ext cx="323850" cy="527050"/>
        </p:xfrm>
        <a:graphic>
          <a:graphicData uri="http://schemas.openxmlformats.org/presentationml/2006/ole">
            <mc:AlternateContent xmlns:mc="http://schemas.openxmlformats.org/markup-compatibility/2006">
              <mc:Choice xmlns:v="urn:schemas-microsoft-com:vml" Requires="v">
                <p:oleObj spid="_x0000_s28083" name="Lotus SmartPics Image" r:id="rId36" imgW="2179395" imgH="4564469" progId="LotusSmartPicsImage">
                  <p:embed/>
                </p:oleObj>
              </mc:Choice>
              <mc:Fallback>
                <p:oleObj name="Lotus SmartPics Image" r:id="rId36" imgW="2179395" imgH="4564469" progId="LotusSmartPicsImage">
                  <p:embed/>
                  <p:pic>
                    <p:nvPicPr>
                      <p:cNvPr id="0" name="Object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9525" y="4478188"/>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601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down)">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3" descr="C:\USA\Research\papers\joydeep\notep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4098" y="2732415"/>
            <a:ext cx="1045364" cy="13290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47964" y="3176972"/>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47964" y="3453000"/>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5" name="Rectangle 4"/>
          <p:cNvSpPr/>
          <p:nvPr/>
        </p:nvSpPr>
        <p:spPr>
          <a:xfrm>
            <a:off x="4247964" y="3717032"/>
            <a:ext cx="159104" cy="18318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A\Rimpi\academic\MS_proposal\1245686792938124914raemi_Check_mark.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3914" y="3140968"/>
            <a:ext cx="215672" cy="1999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A\Rimpi\academic\MS_proposal\cro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117" y="3489358"/>
            <a:ext cx="135016" cy="135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A\Rimpi\academic\MS_proposal\1245686792938124914raemi_Check_mark.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3914" y="3645024"/>
            <a:ext cx="215672" cy="1999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p:cNvGraphicFramePr>
          <p:nvPr>
            <p:extLst>
              <p:ext uri="{D42A27DB-BD31-4B8C-83A1-F6EECF244321}">
                <p14:modId xmlns:p14="http://schemas.microsoft.com/office/powerpoint/2010/main" val="4283011274"/>
              </p:ext>
            </p:extLst>
          </p:nvPr>
        </p:nvGraphicFramePr>
        <p:xfrm>
          <a:off x="395288" y="3600450"/>
          <a:ext cx="323850" cy="527050"/>
        </p:xfrm>
        <a:graphic>
          <a:graphicData uri="http://schemas.openxmlformats.org/presentationml/2006/ole">
            <mc:AlternateContent xmlns:mc="http://schemas.openxmlformats.org/markup-compatibility/2006">
              <mc:Choice xmlns:v="urn:schemas-microsoft-com:vml" Requires="v">
                <p:oleObj spid="_x0000_s26174" name="Lotus SmartPics Image" r:id="rId6" imgW="2179395" imgH="4564469" progId="LotusSmartPicsImage">
                  <p:embed/>
                </p:oleObj>
              </mc:Choice>
              <mc:Fallback>
                <p:oleObj name="Lotus SmartPics Image" r:id="rId6" imgW="2179395" imgH="4564469" progId="LotusSmartPicsImage">
                  <p:embed/>
                  <p:pic>
                    <p:nvPicPr>
                      <p:cNvPr id="0" name="Object 6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60045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p:cNvGraphicFramePr>
          <p:nvPr>
            <p:extLst>
              <p:ext uri="{D42A27DB-BD31-4B8C-83A1-F6EECF244321}">
                <p14:modId xmlns:p14="http://schemas.microsoft.com/office/powerpoint/2010/main" val="191552940"/>
              </p:ext>
            </p:extLst>
          </p:nvPr>
        </p:nvGraphicFramePr>
        <p:xfrm>
          <a:off x="755650" y="3600450"/>
          <a:ext cx="323850" cy="527050"/>
        </p:xfrm>
        <a:graphic>
          <a:graphicData uri="http://schemas.openxmlformats.org/presentationml/2006/ole">
            <mc:AlternateContent xmlns:mc="http://schemas.openxmlformats.org/markup-compatibility/2006">
              <mc:Choice xmlns:v="urn:schemas-microsoft-com:vml" Requires="v">
                <p:oleObj spid="_x0000_s26175" name="Lotus SmartPics Image" r:id="rId8" imgW="2179395" imgH="4564469" progId="LotusSmartPicsImage">
                  <p:embed/>
                </p:oleObj>
              </mc:Choice>
              <mc:Fallback>
                <p:oleObj name="Lotus SmartPics Image" r:id="rId8" imgW="2179395" imgH="4564469" progId="LotusSmartPicsImage">
                  <p:embed/>
                  <p:pic>
                    <p:nvPicPr>
                      <p:cNvPr id="0" name="Object 6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360045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p:cNvGraphicFramePr>
          <p:nvPr>
            <p:extLst>
              <p:ext uri="{D42A27DB-BD31-4B8C-83A1-F6EECF244321}">
                <p14:modId xmlns:p14="http://schemas.microsoft.com/office/powerpoint/2010/main" val="2735292863"/>
              </p:ext>
            </p:extLst>
          </p:nvPr>
        </p:nvGraphicFramePr>
        <p:xfrm>
          <a:off x="71438" y="4341813"/>
          <a:ext cx="323850" cy="527050"/>
        </p:xfrm>
        <a:graphic>
          <a:graphicData uri="http://schemas.openxmlformats.org/presentationml/2006/ole">
            <mc:AlternateContent xmlns:mc="http://schemas.openxmlformats.org/markup-compatibility/2006">
              <mc:Choice xmlns:v="urn:schemas-microsoft-com:vml" Requires="v">
                <p:oleObj spid="_x0000_s26176" name="Lotus SmartPics Image" r:id="rId10" imgW="2179395" imgH="4564469" progId="LotusSmartPicsImage">
                  <p:embed/>
                </p:oleObj>
              </mc:Choice>
              <mc:Fallback>
                <p:oleObj name="Lotus SmartPics Image" r:id="rId10" imgW="2179395" imgH="4564469" progId="LotusSmartPicsImage">
                  <p:embed/>
                  <p:pic>
                    <p:nvPicPr>
                      <p:cNvPr id="0" name="Object 6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38" y="4341813"/>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p:cNvGraphicFramePr>
          <p:nvPr>
            <p:extLst>
              <p:ext uri="{D42A27DB-BD31-4B8C-83A1-F6EECF244321}">
                <p14:modId xmlns:p14="http://schemas.microsoft.com/office/powerpoint/2010/main" val="953152831"/>
              </p:ext>
            </p:extLst>
          </p:nvPr>
        </p:nvGraphicFramePr>
        <p:xfrm>
          <a:off x="719138" y="4333875"/>
          <a:ext cx="323850" cy="527050"/>
        </p:xfrm>
        <a:graphic>
          <a:graphicData uri="http://schemas.openxmlformats.org/presentationml/2006/ole">
            <mc:AlternateContent xmlns:mc="http://schemas.openxmlformats.org/markup-compatibility/2006">
              <mc:Choice xmlns:v="urn:schemas-microsoft-com:vml" Requires="v">
                <p:oleObj spid="_x0000_s26177" name="Lotus SmartPics Image" r:id="rId11" imgW="2179395" imgH="4564469" progId="LotusSmartPicsImage">
                  <p:embed/>
                </p:oleObj>
              </mc:Choice>
              <mc:Fallback>
                <p:oleObj name="Lotus SmartPics Image" r:id="rId11" imgW="2179395" imgH="4564469" progId="LotusSmartPicsImage">
                  <p:embed/>
                  <p:pic>
                    <p:nvPicPr>
                      <p:cNvPr id="0" name="Object 7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4333875"/>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p:cNvGraphicFramePr>
          <p:nvPr>
            <p:extLst>
              <p:ext uri="{D42A27DB-BD31-4B8C-83A1-F6EECF244321}">
                <p14:modId xmlns:p14="http://schemas.microsoft.com/office/powerpoint/2010/main" val="1600251166"/>
              </p:ext>
            </p:extLst>
          </p:nvPr>
        </p:nvGraphicFramePr>
        <p:xfrm>
          <a:off x="395288" y="4333875"/>
          <a:ext cx="323850" cy="527050"/>
        </p:xfrm>
        <a:graphic>
          <a:graphicData uri="http://schemas.openxmlformats.org/presentationml/2006/ole">
            <mc:AlternateContent xmlns:mc="http://schemas.openxmlformats.org/markup-compatibility/2006">
              <mc:Choice xmlns:v="urn:schemas-microsoft-com:vml" Requires="v">
                <p:oleObj spid="_x0000_s26178" name="Lotus SmartPics Image" r:id="rId12" imgW="2179395" imgH="4564469" progId="LotusSmartPicsImage">
                  <p:embed/>
                </p:oleObj>
              </mc:Choice>
              <mc:Fallback>
                <p:oleObj name="Lotus SmartPics Image" r:id="rId12" imgW="2179395" imgH="4564469" progId="LotusSmartPicsImage">
                  <p:embed/>
                  <p:pic>
                    <p:nvPicPr>
                      <p:cNvPr id="0" name="Object 7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4333875"/>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p:cNvGraphicFramePr>
          <p:nvPr>
            <p:extLst>
              <p:ext uri="{D42A27DB-BD31-4B8C-83A1-F6EECF244321}">
                <p14:modId xmlns:p14="http://schemas.microsoft.com/office/powerpoint/2010/main" val="2735458712"/>
              </p:ext>
            </p:extLst>
          </p:nvPr>
        </p:nvGraphicFramePr>
        <p:xfrm>
          <a:off x="77788" y="3608388"/>
          <a:ext cx="323850" cy="527050"/>
        </p:xfrm>
        <a:graphic>
          <a:graphicData uri="http://schemas.openxmlformats.org/presentationml/2006/ole">
            <mc:AlternateContent xmlns:mc="http://schemas.openxmlformats.org/markup-compatibility/2006">
              <mc:Choice xmlns:v="urn:schemas-microsoft-com:vml" Requires="v">
                <p:oleObj spid="_x0000_s26179" name="Lotus SmartPics Image" r:id="rId13" imgW="2179395" imgH="4564469" progId="LotusSmartPicsImage">
                  <p:embed/>
                </p:oleObj>
              </mc:Choice>
              <mc:Fallback>
                <p:oleObj name="Lotus SmartPics Image" r:id="rId13" imgW="2179395" imgH="4564469" progId="LotusSmartPicsImage">
                  <p:embed/>
                  <p:pic>
                    <p:nvPicPr>
                      <p:cNvPr id="0" name="Object 313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88" y="3608388"/>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p:cNvGraphicFramePr>
          <p:nvPr>
            <p:extLst>
              <p:ext uri="{D42A27DB-BD31-4B8C-83A1-F6EECF244321}">
                <p14:modId xmlns:p14="http://schemas.microsoft.com/office/powerpoint/2010/main" val="4099994293"/>
              </p:ext>
            </p:extLst>
          </p:nvPr>
        </p:nvGraphicFramePr>
        <p:xfrm>
          <a:off x="8027988" y="3608388"/>
          <a:ext cx="323850" cy="527050"/>
        </p:xfrm>
        <a:graphic>
          <a:graphicData uri="http://schemas.openxmlformats.org/presentationml/2006/ole">
            <mc:AlternateContent xmlns:mc="http://schemas.openxmlformats.org/markup-compatibility/2006">
              <mc:Choice xmlns:v="urn:schemas-microsoft-com:vml" Requires="v">
                <p:oleObj spid="_x0000_s26180" name="Lotus SmartPics Image" r:id="rId14" imgW="2179395" imgH="4564469" progId="LotusSmartPicsImage">
                  <p:embed/>
                </p:oleObj>
              </mc:Choice>
              <mc:Fallback>
                <p:oleObj name="Lotus SmartPics Image" r:id="rId14" imgW="2179395" imgH="4564469" progId="LotusSmartPicsImage">
                  <p:embed/>
                  <p:pic>
                    <p:nvPicPr>
                      <p:cNvPr id="0" name="Object 7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7988" y="3608388"/>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p:cNvGraphicFramePr>
          <p:nvPr>
            <p:extLst>
              <p:ext uri="{D42A27DB-BD31-4B8C-83A1-F6EECF244321}">
                <p14:modId xmlns:p14="http://schemas.microsoft.com/office/powerpoint/2010/main" val="3764178736"/>
              </p:ext>
            </p:extLst>
          </p:nvPr>
        </p:nvGraphicFramePr>
        <p:xfrm>
          <a:off x="8351838" y="3600450"/>
          <a:ext cx="323850" cy="527050"/>
        </p:xfrm>
        <a:graphic>
          <a:graphicData uri="http://schemas.openxmlformats.org/presentationml/2006/ole">
            <mc:AlternateContent xmlns:mc="http://schemas.openxmlformats.org/markup-compatibility/2006">
              <mc:Choice xmlns:v="urn:schemas-microsoft-com:vml" Requires="v">
                <p:oleObj spid="_x0000_s26181" name="Lotus SmartPics Image" r:id="rId15" imgW="2179395" imgH="4564469" progId="LotusSmartPicsImage">
                  <p:embed/>
                </p:oleObj>
              </mc:Choice>
              <mc:Fallback>
                <p:oleObj name="Lotus SmartPics Image" r:id="rId15" imgW="2179395" imgH="4564469" progId="LotusSmartPicsImage">
                  <p:embed/>
                  <p:pic>
                    <p:nvPicPr>
                      <p:cNvPr id="0" name="Object 7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1838" y="360045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p:cNvGraphicFramePr>
          <p:nvPr>
            <p:extLst>
              <p:ext uri="{D42A27DB-BD31-4B8C-83A1-F6EECF244321}">
                <p14:modId xmlns:p14="http://schemas.microsoft.com/office/powerpoint/2010/main" val="2518263975"/>
              </p:ext>
            </p:extLst>
          </p:nvPr>
        </p:nvGraphicFramePr>
        <p:xfrm>
          <a:off x="8712200" y="3600450"/>
          <a:ext cx="323850" cy="527050"/>
        </p:xfrm>
        <a:graphic>
          <a:graphicData uri="http://schemas.openxmlformats.org/presentationml/2006/ole">
            <mc:AlternateContent xmlns:mc="http://schemas.openxmlformats.org/markup-compatibility/2006">
              <mc:Choice xmlns:v="urn:schemas-microsoft-com:vml" Requires="v">
                <p:oleObj spid="_x0000_s26182" name="Lotus SmartPics Image" r:id="rId16" imgW="2179395" imgH="4564469" progId="LotusSmartPicsImage">
                  <p:embed/>
                </p:oleObj>
              </mc:Choice>
              <mc:Fallback>
                <p:oleObj name="Lotus SmartPics Image" r:id="rId16" imgW="2179395" imgH="4564469" progId="LotusSmartPicsImage">
                  <p:embed/>
                  <p:pic>
                    <p:nvPicPr>
                      <p:cNvPr id="0" name="Object 7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12200" y="360045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7"/>
          <p:cNvGraphicFramePr>
            <a:graphicFrameLocks/>
          </p:cNvGraphicFramePr>
          <p:nvPr>
            <p:extLst>
              <p:ext uri="{D42A27DB-BD31-4B8C-83A1-F6EECF244321}">
                <p14:modId xmlns:p14="http://schemas.microsoft.com/office/powerpoint/2010/main" val="3714793461"/>
              </p:ext>
            </p:extLst>
          </p:nvPr>
        </p:nvGraphicFramePr>
        <p:xfrm>
          <a:off x="8027988" y="4341813"/>
          <a:ext cx="323850" cy="527050"/>
        </p:xfrm>
        <a:graphic>
          <a:graphicData uri="http://schemas.openxmlformats.org/presentationml/2006/ole">
            <mc:AlternateContent xmlns:mc="http://schemas.openxmlformats.org/markup-compatibility/2006">
              <mc:Choice xmlns:v="urn:schemas-microsoft-com:vml" Requires="v">
                <p:oleObj spid="_x0000_s26183" name="Lotus SmartPics Image" r:id="rId17" imgW="2179395" imgH="4564469" progId="LotusSmartPicsImage">
                  <p:embed/>
                </p:oleObj>
              </mc:Choice>
              <mc:Fallback>
                <p:oleObj name="Lotus SmartPics Image" r:id="rId17" imgW="2179395" imgH="4564469" progId="LotusSmartPicsImage">
                  <p:embed/>
                  <p:pic>
                    <p:nvPicPr>
                      <p:cNvPr id="0" name="Object 7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7988" y="4341813"/>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p:cNvGraphicFramePr>
            <a:graphicFrameLocks/>
          </p:cNvGraphicFramePr>
          <p:nvPr>
            <p:extLst>
              <p:ext uri="{D42A27DB-BD31-4B8C-83A1-F6EECF244321}">
                <p14:modId xmlns:p14="http://schemas.microsoft.com/office/powerpoint/2010/main" val="852918027"/>
              </p:ext>
            </p:extLst>
          </p:nvPr>
        </p:nvGraphicFramePr>
        <p:xfrm>
          <a:off x="8677275" y="4333875"/>
          <a:ext cx="323850" cy="527050"/>
        </p:xfrm>
        <a:graphic>
          <a:graphicData uri="http://schemas.openxmlformats.org/presentationml/2006/ole">
            <mc:AlternateContent xmlns:mc="http://schemas.openxmlformats.org/markup-compatibility/2006">
              <mc:Choice xmlns:v="urn:schemas-microsoft-com:vml" Requires="v">
                <p:oleObj spid="_x0000_s26184" name="Lotus SmartPics Image" r:id="rId18" imgW="2179395" imgH="4564469" progId="LotusSmartPicsImage">
                  <p:embed/>
                </p:oleObj>
              </mc:Choice>
              <mc:Fallback>
                <p:oleObj name="Lotus SmartPics Image" r:id="rId18" imgW="2179395" imgH="4564469" progId="LotusSmartPicsImage">
                  <p:embed/>
                  <p:pic>
                    <p:nvPicPr>
                      <p:cNvPr id="0" name="Object 7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7275" y="4333875"/>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p:cNvGraphicFramePr>
          <p:nvPr>
            <p:extLst>
              <p:ext uri="{D42A27DB-BD31-4B8C-83A1-F6EECF244321}">
                <p14:modId xmlns:p14="http://schemas.microsoft.com/office/powerpoint/2010/main" val="3349349714"/>
              </p:ext>
            </p:extLst>
          </p:nvPr>
        </p:nvGraphicFramePr>
        <p:xfrm>
          <a:off x="8351838" y="4333875"/>
          <a:ext cx="323850" cy="527050"/>
        </p:xfrm>
        <a:graphic>
          <a:graphicData uri="http://schemas.openxmlformats.org/presentationml/2006/ole">
            <mc:AlternateContent xmlns:mc="http://schemas.openxmlformats.org/markup-compatibility/2006">
              <mc:Choice xmlns:v="urn:schemas-microsoft-com:vml" Requires="v">
                <p:oleObj spid="_x0000_s26185" name="Lotus SmartPics Image" r:id="rId19" imgW="2179395" imgH="4564469" progId="LotusSmartPicsImage">
                  <p:embed/>
                </p:oleObj>
              </mc:Choice>
              <mc:Fallback>
                <p:oleObj name="Lotus SmartPics Image" r:id="rId19" imgW="2179395" imgH="4564469" progId="LotusSmartPicsImage">
                  <p:embed/>
                  <p:pic>
                    <p:nvPicPr>
                      <p:cNvPr id="0" name="Object 7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1838" y="4333875"/>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0"/>
          <p:cNvGraphicFramePr>
            <a:graphicFrameLocks/>
          </p:cNvGraphicFramePr>
          <p:nvPr>
            <p:extLst>
              <p:ext uri="{D42A27DB-BD31-4B8C-83A1-F6EECF244321}">
                <p14:modId xmlns:p14="http://schemas.microsoft.com/office/powerpoint/2010/main" val="1878018099"/>
              </p:ext>
            </p:extLst>
          </p:nvPr>
        </p:nvGraphicFramePr>
        <p:xfrm>
          <a:off x="6983413" y="989013"/>
          <a:ext cx="323850" cy="527050"/>
        </p:xfrm>
        <a:graphic>
          <a:graphicData uri="http://schemas.openxmlformats.org/presentationml/2006/ole">
            <mc:AlternateContent xmlns:mc="http://schemas.openxmlformats.org/markup-compatibility/2006">
              <mc:Choice xmlns:v="urn:schemas-microsoft-com:vml" Requires="v">
                <p:oleObj spid="_x0000_s26186" name="Lotus SmartPics Image" r:id="rId20" imgW="2179395" imgH="4564469" progId="LotusSmartPicsImage">
                  <p:embed/>
                </p:oleObj>
              </mc:Choice>
              <mc:Fallback>
                <p:oleObj name="Lotus SmartPics Image" r:id="rId20" imgW="2179395" imgH="4564469" progId="LotusSmartPicsImage">
                  <p:embed/>
                  <p:pic>
                    <p:nvPicPr>
                      <p:cNvPr id="0" name="Object 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3413" y="989013"/>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1"/>
          <p:cNvGraphicFramePr>
            <a:graphicFrameLocks/>
          </p:cNvGraphicFramePr>
          <p:nvPr>
            <p:extLst>
              <p:ext uri="{D42A27DB-BD31-4B8C-83A1-F6EECF244321}">
                <p14:modId xmlns:p14="http://schemas.microsoft.com/office/powerpoint/2010/main" val="1462961994"/>
              </p:ext>
            </p:extLst>
          </p:nvPr>
        </p:nvGraphicFramePr>
        <p:xfrm>
          <a:off x="7307263" y="981075"/>
          <a:ext cx="323850" cy="527050"/>
        </p:xfrm>
        <a:graphic>
          <a:graphicData uri="http://schemas.openxmlformats.org/presentationml/2006/ole">
            <mc:AlternateContent xmlns:mc="http://schemas.openxmlformats.org/markup-compatibility/2006">
              <mc:Choice xmlns:v="urn:schemas-microsoft-com:vml" Requires="v">
                <p:oleObj spid="_x0000_s26187" name="Lotus SmartPics Image" r:id="rId21" imgW="2179395" imgH="4564469" progId="LotusSmartPicsImage">
                  <p:embed/>
                </p:oleObj>
              </mc:Choice>
              <mc:Fallback>
                <p:oleObj name="Lotus SmartPics Image" r:id="rId21" imgW="2179395" imgH="4564469" progId="LotusSmartPicsImage">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7263" y="981075"/>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p:cNvGraphicFramePr>
          <p:nvPr>
            <p:extLst>
              <p:ext uri="{D42A27DB-BD31-4B8C-83A1-F6EECF244321}">
                <p14:modId xmlns:p14="http://schemas.microsoft.com/office/powerpoint/2010/main" val="753311169"/>
              </p:ext>
            </p:extLst>
          </p:nvPr>
        </p:nvGraphicFramePr>
        <p:xfrm>
          <a:off x="7667625" y="981075"/>
          <a:ext cx="323850" cy="527050"/>
        </p:xfrm>
        <a:graphic>
          <a:graphicData uri="http://schemas.openxmlformats.org/presentationml/2006/ole">
            <mc:AlternateContent xmlns:mc="http://schemas.openxmlformats.org/markup-compatibility/2006">
              <mc:Choice xmlns:v="urn:schemas-microsoft-com:vml" Requires="v">
                <p:oleObj spid="_x0000_s26188" name="Lotus SmartPics Image" r:id="rId22" imgW="2179395" imgH="4564469" progId="LotusSmartPicsImage">
                  <p:embed/>
                </p:oleObj>
              </mc:Choice>
              <mc:Fallback>
                <p:oleObj name="Lotus SmartPics Image" r:id="rId22" imgW="2179395" imgH="4564469" progId="LotusSmartPicsImage">
                  <p:embed/>
                  <p:pic>
                    <p:nvPicPr>
                      <p:cNvPr id="0" name="Object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7625" y="981075"/>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3"/>
          <p:cNvGraphicFramePr>
            <a:graphicFrameLocks/>
          </p:cNvGraphicFramePr>
          <p:nvPr>
            <p:extLst>
              <p:ext uri="{D42A27DB-BD31-4B8C-83A1-F6EECF244321}">
                <p14:modId xmlns:p14="http://schemas.microsoft.com/office/powerpoint/2010/main" val="828774525"/>
              </p:ext>
            </p:extLst>
          </p:nvPr>
        </p:nvGraphicFramePr>
        <p:xfrm>
          <a:off x="7991475" y="981075"/>
          <a:ext cx="323850" cy="527050"/>
        </p:xfrm>
        <a:graphic>
          <a:graphicData uri="http://schemas.openxmlformats.org/presentationml/2006/ole">
            <mc:AlternateContent xmlns:mc="http://schemas.openxmlformats.org/markup-compatibility/2006">
              <mc:Choice xmlns:v="urn:schemas-microsoft-com:vml" Requires="v">
                <p:oleObj spid="_x0000_s26189" name="Lotus SmartPics Image" r:id="rId23" imgW="2179395" imgH="4564469" progId="LotusSmartPicsImage">
                  <p:embed/>
                </p:oleObj>
              </mc:Choice>
              <mc:Fallback>
                <p:oleObj name="Lotus SmartPics Image" r:id="rId23" imgW="2179395" imgH="4564469" progId="LotusSmartPicsImage">
                  <p:embed/>
                  <p:pic>
                    <p:nvPicPr>
                      <p:cNvPr id="0" name="Object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91475" y="981075"/>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4"/>
          <p:cNvGraphicFramePr>
            <a:graphicFrameLocks/>
          </p:cNvGraphicFramePr>
          <p:nvPr>
            <p:extLst>
              <p:ext uri="{D42A27DB-BD31-4B8C-83A1-F6EECF244321}">
                <p14:modId xmlns:p14="http://schemas.microsoft.com/office/powerpoint/2010/main" val="93868791"/>
              </p:ext>
            </p:extLst>
          </p:nvPr>
        </p:nvGraphicFramePr>
        <p:xfrm>
          <a:off x="8640763" y="981075"/>
          <a:ext cx="323850" cy="527050"/>
        </p:xfrm>
        <a:graphic>
          <a:graphicData uri="http://schemas.openxmlformats.org/presentationml/2006/ole">
            <mc:AlternateContent xmlns:mc="http://schemas.openxmlformats.org/markup-compatibility/2006">
              <mc:Choice xmlns:v="urn:schemas-microsoft-com:vml" Requires="v">
                <p:oleObj spid="_x0000_s26190" name="Lotus SmartPics Image" r:id="rId24" imgW="2179395" imgH="4564469" progId="LotusSmartPicsImage">
                  <p:embed/>
                </p:oleObj>
              </mc:Choice>
              <mc:Fallback>
                <p:oleObj name="Lotus SmartPics Image" r:id="rId24" imgW="2179395" imgH="4564469" progId="LotusSmartPicsImage">
                  <p:embed/>
                  <p:pic>
                    <p:nvPicPr>
                      <p:cNvPr id="0" name="Object 2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0763" y="981075"/>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p:cNvGraphicFramePr>
          <p:nvPr>
            <p:extLst>
              <p:ext uri="{D42A27DB-BD31-4B8C-83A1-F6EECF244321}">
                <p14:modId xmlns:p14="http://schemas.microsoft.com/office/powerpoint/2010/main" val="2896735788"/>
              </p:ext>
            </p:extLst>
          </p:nvPr>
        </p:nvGraphicFramePr>
        <p:xfrm>
          <a:off x="8316913" y="981075"/>
          <a:ext cx="323850" cy="527050"/>
        </p:xfrm>
        <a:graphic>
          <a:graphicData uri="http://schemas.openxmlformats.org/presentationml/2006/ole">
            <mc:AlternateContent xmlns:mc="http://schemas.openxmlformats.org/markup-compatibility/2006">
              <mc:Choice xmlns:v="urn:schemas-microsoft-com:vml" Requires="v">
                <p:oleObj spid="_x0000_s26191" name="Lotus SmartPics Image" r:id="rId25" imgW="2179395" imgH="4564469" progId="LotusSmartPicsImage">
                  <p:embed/>
                </p:oleObj>
              </mc:Choice>
              <mc:Fallback>
                <p:oleObj name="Lotus SmartPics Image" r:id="rId25" imgW="2179395" imgH="4564469" progId="LotusSmartPicsImage">
                  <p:embed/>
                  <p:pic>
                    <p:nvPicPr>
                      <p:cNvPr id="0" name="Object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6913" y="981075"/>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p:cNvGraphicFramePr>
          <p:nvPr>
            <p:extLst>
              <p:ext uri="{D42A27DB-BD31-4B8C-83A1-F6EECF244321}">
                <p14:modId xmlns:p14="http://schemas.microsoft.com/office/powerpoint/2010/main" val="1970892413"/>
              </p:ext>
            </p:extLst>
          </p:nvPr>
        </p:nvGraphicFramePr>
        <p:xfrm>
          <a:off x="6983413" y="1722438"/>
          <a:ext cx="323850" cy="527050"/>
        </p:xfrm>
        <a:graphic>
          <a:graphicData uri="http://schemas.openxmlformats.org/presentationml/2006/ole">
            <mc:AlternateContent xmlns:mc="http://schemas.openxmlformats.org/markup-compatibility/2006">
              <mc:Choice xmlns:v="urn:schemas-microsoft-com:vml" Requires="v">
                <p:oleObj spid="_x0000_s26192" name="Lotus SmartPics Image" r:id="rId26" imgW="2179395" imgH="4564469" progId="LotusSmartPicsImage">
                  <p:embed/>
                </p:oleObj>
              </mc:Choice>
              <mc:Fallback>
                <p:oleObj name="Lotus SmartPics Image" r:id="rId26" imgW="2179395" imgH="4564469" progId="LotusSmartPicsImage">
                  <p:embed/>
                  <p:pic>
                    <p:nvPicPr>
                      <p:cNvPr id="0" name="Object 2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3413" y="1722438"/>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27"/>
          <p:cNvGraphicFramePr>
            <a:graphicFrameLocks/>
          </p:cNvGraphicFramePr>
          <p:nvPr>
            <p:extLst>
              <p:ext uri="{D42A27DB-BD31-4B8C-83A1-F6EECF244321}">
                <p14:modId xmlns:p14="http://schemas.microsoft.com/office/powerpoint/2010/main" val="2014328160"/>
              </p:ext>
            </p:extLst>
          </p:nvPr>
        </p:nvGraphicFramePr>
        <p:xfrm>
          <a:off x="7307263" y="1714500"/>
          <a:ext cx="323850" cy="527050"/>
        </p:xfrm>
        <a:graphic>
          <a:graphicData uri="http://schemas.openxmlformats.org/presentationml/2006/ole">
            <mc:AlternateContent xmlns:mc="http://schemas.openxmlformats.org/markup-compatibility/2006">
              <mc:Choice xmlns:v="urn:schemas-microsoft-com:vml" Requires="v">
                <p:oleObj spid="_x0000_s26193" name="Lotus SmartPics Image" r:id="rId27" imgW="2179395" imgH="4564469" progId="LotusSmartPicsImage">
                  <p:embed/>
                </p:oleObj>
              </mc:Choice>
              <mc:Fallback>
                <p:oleObj name="Lotus SmartPics Image" r:id="rId27" imgW="2179395" imgH="4564469" progId="LotusSmartPicsImage">
                  <p:embed/>
                  <p:pic>
                    <p:nvPicPr>
                      <p:cNvPr id="0" name="Object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7263" y="171450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p:cNvGraphicFramePr>
          <p:nvPr>
            <p:extLst>
              <p:ext uri="{D42A27DB-BD31-4B8C-83A1-F6EECF244321}">
                <p14:modId xmlns:p14="http://schemas.microsoft.com/office/powerpoint/2010/main" val="2780661660"/>
              </p:ext>
            </p:extLst>
          </p:nvPr>
        </p:nvGraphicFramePr>
        <p:xfrm>
          <a:off x="7667625" y="1714500"/>
          <a:ext cx="323850" cy="527050"/>
        </p:xfrm>
        <a:graphic>
          <a:graphicData uri="http://schemas.openxmlformats.org/presentationml/2006/ole">
            <mc:AlternateContent xmlns:mc="http://schemas.openxmlformats.org/markup-compatibility/2006">
              <mc:Choice xmlns:v="urn:schemas-microsoft-com:vml" Requires="v">
                <p:oleObj spid="_x0000_s26194" name="Lotus SmartPics Image" r:id="rId28" imgW="2179395" imgH="4564469" progId="LotusSmartPicsImage">
                  <p:embed/>
                </p:oleObj>
              </mc:Choice>
              <mc:Fallback>
                <p:oleObj name="Lotus SmartPics Image" r:id="rId28" imgW="2179395" imgH="4564469" progId="LotusSmartPicsImage">
                  <p:embed/>
                  <p:pic>
                    <p:nvPicPr>
                      <p:cNvPr id="0" name="Object 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7625" y="171450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9"/>
          <p:cNvGraphicFramePr>
            <a:graphicFrameLocks/>
          </p:cNvGraphicFramePr>
          <p:nvPr>
            <p:extLst>
              <p:ext uri="{D42A27DB-BD31-4B8C-83A1-F6EECF244321}">
                <p14:modId xmlns:p14="http://schemas.microsoft.com/office/powerpoint/2010/main" val="198042908"/>
              </p:ext>
            </p:extLst>
          </p:nvPr>
        </p:nvGraphicFramePr>
        <p:xfrm>
          <a:off x="7991475" y="1714500"/>
          <a:ext cx="323850" cy="527050"/>
        </p:xfrm>
        <a:graphic>
          <a:graphicData uri="http://schemas.openxmlformats.org/presentationml/2006/ole">
            <mc:AlternateContent xmlns:mc="http://schemas.openxmlformats.org/markup-compatibility/2006">
              <mc:Choice xmlns:v="urn:schemas-microsoft-com:vml" Requires="v">
                <p:oleObj spid="_x0000_s26195" name="Lotus SmartPics Image" r:id="rId29" imgW="2179395" imgH="4564469" progId="LotusSmartPicsImage">
                  <p:embed/>
                </p:oleObj>
              </mc:Choice>
              <mc:Fallback>
                <p:oleObj name="Lotus SmartPics Image" r:id="rId29" imgW="2179395" imgH="4564469" progId="LotusSmartPicsImage">
                  <p:embed/>
                  <p:pic>
                    <p:nvPicPr>
                      <p:cNvPr id="0" name="Object 2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91475" y="1714500"/>
                        <a:ext cx="3238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30"/>
          <p:cNvGraphicFramePr>
            <a:graphicFrameLocks/>
          </p:cNvGraphicFramePr>
          <p:nvPr>
            <p:extLst>
              <p:ext uri="{D42A27DB-BD31-4B8C-83A1-F6EECF244321}">
                <p14:modId xmlns:p14="http://schemas.microsoft.com/office/powerpoint/2010/main" val="2946493337"/>
              </p:ext>
            </p:extLst>
          </p:nvPr>
        </p:nvGraphicFramePr>
        <p:xfrm>
          <a:off x="8316913" y="1714500"/>
          <a:ext cx="323850" cy="527050"/>
        </p:xfrm>
        <a:graphic>
          <a:graphicData uri="http://schemas.openxmlformats.org/presentationml/2006/ole">
            <mc:AlternateContent xmlns:mc="http://schemas.openxmlformats.org/markup-compatibility/2006">
              <mc:Choice xmlns:v="urn:schemas-microsoft-com:vml" Requires="v">
                <p:oleObj spid="_x0000_s26196" name="Lotus SmartPics Image" r:id="rId30" imgW="2179395" imgH="4564469" progId="LotusSmartPicsImage">
                  <p:embed/>
                </p:oleObj>
              </mc:Choice>
              <mc:Fallback>
                <p:oleObj name="Lotus SmartPics Image" r:id="rId30" imgW="2179395" imgH="4564469" progId="LotusSmartPicsImage">
                  <p:embed/>
                  <p:pic>
                    <p:nvPicPr>
                      <p:cNvPr id="0"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6913" y="171450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p:cNvGraphicFramePr>
          <p:nvPr>
            <p:extLst>
              <p:ext uri="{D42A27DB-BD31-4B8C-83A1-F6EECF244321}">
                <p14:modId xmlns:p14="http://schemas.microsoft.com/office/powerpoint/2010/main" val="963620599"/>
              </p:ext>
            </p:extLst>
          </p:nvPr>
        </p:nvGraphicFramePr>
        <p:xfrm>
          <a:off x="8640763" y="1708150"/>
          <a:ext cx="323850" cy="527050"/>
        </p:xfrm>
        <a:graphic>
          <a:graphicData uri="http://schemas.openxmlformats.org/presentationml/2006/ole">
            <mc:AlternateContent xmlns:mc="http://schemas.openxmlformats.org/markup-compatibility/2006">
              <mc:Choice xmlns:v="urn:schemas-microsoft-com:vml" Requires="v">
                <p:oleObj spid="_x0000_s26197" name="Lotus SmartPics Image" r:id="rId31" imgW="2179395" imgH="4564469" progId="LotusSmartPicsImage">
                  <p:embed/>
                </p:oleObj>
              </mc:Choice>
              <mc:Fallback>
                <p:oleObj name="Lotus SmartPics Image" r:id="rId31" imgW="2179395" imgH="4564469" progId="LotusSmartPicsImage">
                  <p:embed/>
                  <p:pic>
                    <p:nvPicPr>
                      <p:cNvPr id="0" name="Object 3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0763" y="1708150"/>
                        <a:ext cx="3238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 name="Picture 5" descr="C:\USA\Research\papers\joydeep\checklist-small.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19572" y="432495"/>
            <a:ext cx="924297" cy="104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62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A\Research\papers\joydeep\start-wallpaper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860" y="1142444"/>
            <a:ext cx="922980" cy="738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title"/>
          </p:nvPr>
        </p:nvSpPr>
        <p:spPr>
          <a:xfrm>
            <a:off x="251520" y="-27384"/>
            <a:ext cx="7770813" cy="609600"/>
          </a:xfrm>
          <a:effectLst>
            <a:outerShdw dist="35921" dir="2700000" algn="ctr" rotWithShape="0">
              <a:schemeClr val="bg2"/>
            </a:outerShdw>
          </a:effectLst>
        </p:spPr>
        <p:txBody>
          <a:bodyPr>
            <a:normAutofit fontScale="90000"/>
          </a:bodyPr>
          <a:lstStyle/>
          <a:p>
            <a:pPr algn="l"/>
            <a:r>
              <a:rPr lang="en-US" altLang="ja-JP" sz="3600" b="1" dirty="0">
                <a:solidFill>
                  <a:srgbClr val="A50021"/>
                </a:solidFill>
                <a:latin typeface="Verdana" pitchFamily="34" charset="0"/>
                <a:ea typeface="ＭＳ Ｐゴシック" pitchFamily="34" charset="-128"/>
              </a:rPr>
              <a:t>F</a:t>
            </a:r>
            <a:r>
              <a:rPr lang="en-US" altLang="ja-JP" sz="3600" b="1" dirty="0" smtClean="0">
                <a:solidFill>
                  <a:srgbClr val="A50021"/>
                </a:solidFill>
                <a:latin typeface="Verdana" pitchFamily="34" charset="0"/>
                <a:ea typeface="ＭＳ Ｐゴシック" pitchFamily="34" charset="-128"/>
              </a:rPr>
              <a:t>ramingham Heart Study</a:t>
            </a:r>
            <a:endParaRPr lang="en-US" altLang="ja-JP" sz="3600" b="1" dirty="0">
              <a:solidFill>
                <a:srgbClr val="A50021"/>
              </a:solidFill>
              <a:latin typeface="Verdana" pitchFamily="34" charset="0"/>
              <a:ea typeface="ＭＳ Ｐゴシック" pitchFamily="34" charset="-128"/>
            </a:endParaRPr>
          </a:p>
        </p:txBody>
      </p:sp>
      <p:sp>
        <p:nvSpPr>
          <p:cNvPr id="6" name="Line 5"/>
          <p:cNvSpPr>
            <a:spLocks noChangeShapeType="1"/>
          </p:cNvSpPr>
          <p:nvPr/>
        </p:nvSpPr>
        <p:spPr bwMode="auto">
          <a:xfrm>
            <a:off x="251520"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9" name="Straight Connector 8"/>
          <p:cNvCxnSpPr/>
          <p:nvPr/>
        </p:nvCxnSpPr>
        <p:spPr>
          <a:xfrm>
            <a:off x="1565667" y="1700808"/>
            <a:ext cx="90009" cy="3776547"/>
          </a:xfrm>
          <a:prstGeom prst="line">
            <a:avLst/>
          </a:prstGeom>
          <a:ln w="146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11760" y="2211251"/>
            <a:ext cx="4896544" cy="461665"/>
          </a:xfrm>
          <a:prstGeom prst="rect">
            <a:avLst/>
          </a:prstGeom>
          <a:noFill/>
        </p:spPr>
        <p:txBody>
          <a:bodyPr wrap="square" rtlCol="0">
            <a:spAutoFit/>
          </a:bodyPr>
          <a:lstStyle/>
          <a:p>
            <a:r>
              <a:rPr lang="en-US" sz="2400" dirty="0" smtClean="0"/>
              <a:t>Cigarette smoking </a:t>
            </a:r>
            <a:endParaRPr lang="en-US" sz="2400" dirty="0"/>
          </a:p>
        </p:txBody>
      </p:sp>
      <p:sp>
        <p:nvSpPr>
          <p:cNvPr id="16" name="TextBox 15"/>
          <p:cNvSpPr txBox="1"/>
          <p:nvPr/>
        </p:nvSpPr>
        <p:spPr>
          <a:xfrm>
            <a:off x="2447764" y="3140968"/>
            <a:ext cx="4896544" cy="461665"/>
          </a:xfrm>
          <a:prstGeom prst="rect">
            <a:avLst/>
          </a:prstGeom>
          <a:noFill/>
        </p:spPr>
        <p:txBody>
          <a:bodyPr wrap="square" rtlCol="0">
            <a:spAutoFit/>
          </a:bodyPr>
          <a:lstStyle/>
          <a:p>
            <a:r>
              <a:rPr lang="en-US" sz="2400" dirty="0" smtClean="0"/>
              <a:t>Cholesterol and </a:t>
            </a:r>
            <a:r>
              <a:rPr lang="en-US" sz="2400" dirty="0"/>
              <a:t>ECG abnormalities </a:t>
            </a:r>
          </a:p>
        </p:txBody>
      </p:sp>
      <p:sp>
        <p:nvSpPr>
          <p:cNvPr id="17" name="TextBox 16"/>
          <p:cNvSpPr txBox="1"/>
          <p:nvPr/>
        </p:nvSpPr>
        <p:spPr>
          <a:xfrm>
            <a:off x="2483768" y="4041068"/>
            <a:ext cx="4896544" cy="461665"/>
          </a:xfrm>
          <a:prstGeom prst="rect">
            <a:avLst/>
          </a:prstGeom>
          <a:noFill/>
        </p:spPr>
        <p:txBody>
          <a:bodyPr wrap="square" rtlCol="0">
            <a:spAutoFit/>
          </a:bodyPr>
          <a:lstStyle/>
          <a:p>
            <a:r>
              <a:rPr lang="en-US" sz="2400" dirty="0" smtClean="0"/>
              <a:t>Diabetes: cardiovascular disease </a:t>
            </a:r>
            <a:endParaRPr lang="en-US" sz="2400" dirty="0"/>
          </a:p>
        </p:txBody>
      </p:sp>
      <p:grpSp>
        <p:nvGrpSpPr>
          <p:cNvPr id="18" name="Group 17"/>
          <p:cNvGrpSpPr/>
          <p:nvPr/>
        </p:nvGrpSpPr>
        <p:grpSpPr>
          <a:xfrm>
            <a:off x="1214457" y="2168860"/>
            <a:ext cx="801259" cy="665444"/>
            <a:chOff x="674397" y="4050810"/>
            <a:chExt cx="801259" cy="665444"/>
          </a:xfrm>
        </p:grpSpPr>
        <p:sp>
          <p:nvSpPr>
            <p:cNvPr id="19" name="Oval 18"/>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74397" y="4194826"/>
              <a:ext cx="801259" cy="369332"/>
            </a:xfrm>
            <a:prstGeom prst="rect">
              <a:avLst/>
            </a:prstGeom>
            <a:noFill/>
          </p:spPr>
          <p:txBody>
            <a:bodyPr wrap="square" rtlCol="0">
              <a:spAutoFit/>
            </a:bodyPr>
            <a:lstStyle/>
            <a:p>
              <a:r>
                <a:rPr lang="en-US" b="1" dirty="0" smtClean="0">
                  <a:solidFill>
                    <a:srgbClr val="FF0000"/>
                  </a:solidFill>
                  <a:latin typeface="Trebuchet MS" pitchFamily="34" charset="0"/>
                </a:rPr>
                <a:t>1960</a:t>
              </a:r>
              <a:endParaRPr lang="en-US" b="1" dirty="0">
                <a:solidFill>
                  <a:srgbClr val="FF0000"/>
                </a:solidFill>
                <a:latin typeface="Trebuchet MS" pitchFamily="34" charset="0"/>
              </a:endParaRPr>
            </a:p>
          </p:txBody>
        </p:sp>
      </p:grpSp>
      <p:grpSp>
        <p:nvGrpSpPr>
          <p:cNvPr id="21" name="Group 20"/>
          <p:cNvGrpSpPr/>
          <p:nvPr/>
        </p:nvGrpSpPr>
        <p:grpSpPr>
          <a:xfrm>
            <a:off x="1259632" y="3087592"/>
            <a:ext cx="801259" cy="665444"/>
            <a:chOff x="674397" y="4050810"/>
            <a:chExt cx="801259" cy="665444"/>
          </a:xfrm>
        </p:grpSpPr>
        <p:sp>
          <p:nvSpPr>
            <p:cNvPr id="22" name="Oval 21"/>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4397" y="4194826"/>
              <a:ext cx="801259" cy="369332"/>
            </a:xfrm>
            <a:prstGeom prst="rect">
              <a:avLst/>
            </a:prstGeom>
            <a:noFill/>
          </p:spPr>
          <p:txBody>
            <a:bodyPr wrap="square" rtlCol="0">
              <a:spAutoFit/>
            </a:bodyPr>
            <a:lstStyle/>
            <a:p>
              <a:r>
                <a:rPr lang="en-US" b="1" dirty="0" smtClean="0">
                  <a:solidFill>
                    <a:srgbClr val="FF0000"/>
                  </a:solidFill>
                  <a:latin typeface="Trebuchet MS" pitchFamily="34" charset="0"/>
                </a:rPr>
                <a:t>1961</a:t>
              </a:r>
              <a:endParaRPr lang="en-US" b="1" dirty="0">
                <a:solidFill>
                  <a:srgbClr val="FF0000"/>
                </a:solidFill>
                <a:latin typeface="Trebuchet MS" pitchFamily="34" charset="0"/>
              </a:endParaRPr>
            </a:p>
          </p:txBody>
        </p:sp>
      </p:grpSp>
      <p:grpSp>
        <p:nvGrpSpPr>
          <p:cNvPr id="24" name="Group 23"/>
          <p:cNvGrpSpPr/>
          <p:nvPr/>
        </p:nvGrpSpPr>
        <p:grpSpPr>
          <a:xfrm>
            <a:off x="1259632" y="4023696"/>
            <a:ext cx="801259" cy="665444"/>
            <a:chOff x="674397" y="4050810"/>
            <a:chExt cx="801259" cy="665444"/>
          </a:xfrm>
        </p:grpSpPr>
        <p:sp>
          <p:nvSpPr>
            <p:cNvPr id="25" name="Oval 24"/>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74397" y="4194826"/>
              <a:ext cx="801259" cy="369332"/>
            </a:xfrm>
            <a:prstGeom prst="rect">
              <a:avLst/>
            </a:prstGeom>
            <a:noFill/>
          </p:spPr>
          <p:txBody>
            <a:bodyPr wrap="square" rtlCol="0">
              <a:spAutoFit/>
            </a:bodyPr>
            <a:lstStyle/>
            <a:p>
              <a:r>
                <a:rPr lang="en-US" b="1" dirty="0" smtClean="0">
                  <a:solidFill>
                    <a:srgbClr val="FF0000"/>
                  </a:solidFill>
                  <a:latin typeface="Trebuchet MS" pitchFamily="34" charset="0"/>
                </a:rPr>
                <a:t>1974</a:t>
              </a:r>
              <a:endParaRPr lang="en-US" b="1" dirty="0">
                <a:solidFill>
                  <a:srgbClr val="FF0000"/>
                </a:solidFill>
                <a:latin typeface="Trebuchet MS" pitchFamily="34" charset="0"/>
              </a:endParaRPr>
            </a:p>
          </p:txBody>
        </p:sp>
      </p:grpSp>
      <p:grpSp>
        <p:nvGrpSpPr>
          <p:cNvPr id="27" name="Group 26"/>
          <p:cNvGrpSpPr/>
          <p:nvPr/>
        </p:nvGrpSpPr>
        <p:grpSpPr>
          <a:xfrm>
            <a:off x="1187624" y="1160748"/>
            <a:ext cx="801259" cy="665444"/>
            <a:chOff x="674397" y="4050810"/>
            <a:chExt cx="801259" cy="665444"/>
          </a:xfrm>
        </p:grpSpPr>
        <p:sp>
          <p:nvSpPr>
            <p:cNvPr id="28" name="Oval 27"/>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4397" y="4194826"/>
              <a:ext cx="801259" cy="369332"/>
            </a:xfrm>
            <a:prstGeom prst="rect">
              <a:avLst/>
            </a:prstGeom>
            <a:noFill/>
          </p:spPr>
          <p:txBody>
            <a:bodyPr wrap="square" rtlCol="0">
              <a:spAutoFit/>
            </a:bodyPr>
            <a:lstStyle/>
            <a:p>
              <a:r>
                <a:rPr lang="en-US" b="1" dirty="0" smtClean="0">
                  <a:solidFill>
                    <a:srgbClr val="FF0000"/>
                  </a:solidFill>
                  <a:latin typeface="Trebuchet MS" pitchFamily="34" charset="0"/>
                </a:rPr>
                <a:t>1948</a:t>
              </a:r>
              <a:endParaRPr lang="en-US" b="1" dirty="0">
                <a:solidFill>
                  <a:srgbClr val="FF0000"/>
                </a:solidFill>
                <a:latin typeface="Trebuchet MS" pitchFamily="34" charset="0"/>
              </a:endParaRPr>
            </a:p>
          </p:txBody>
        </p:sp>
      </p:grpSp>
      <p:sp>
        <p:nvSpPr>
          <p:cNvPr id="30" name="AutoShape 5"/>
          <p:cNvSpPr>
            <a:spLocks noChangeArrowheads="1"/>
          </p:cNvSpPr>
          <p:nvPr/>
        </p:nvSpPr>
        <p:spPr bwMode="auto">
          <a:xfrm>
            <a:off x="2447764" y="5877272"/>
            <a:ext cx="5076564" cy="724524"/>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endParaRPr lang="en-US" sz="2400" dirty="0"/>
          </a:p>
        </p:txBody>
      </p:sp>
      <p:sp>
        <p:nvSpPr>
          <p:cNvPr id="31" name="TextBox 30"/>
          <p:cNvSpPr txBox="1"/>
          <p:nvPr/>
        </p:nvSpPr>
        <p:spPr>
          <a:xfrm>
            <a:off x="2742121" y="5877272"/>
            <a:ext cx="4320480" cy="646331"/>
          </a:xfrm>
          <a:prstGeom prst="rect">
            <a:avLst/>
          </a:prstGeom>
          <a:noFill/>
        </p:spPr>
        <p:txBody>
          <a:bodyPr wrap="square" rtlCol="0">
            <a:spAutoFit/>
          </a:bodyPr>
          <a:lstStyle/>
          <a:p>
            <a:pPr algn="ctr"/>
            <a:r>
              <a:rPr lang="en-US" dirty="0" smtClean="0">
                <a:solidFill>
                  <a:srgbClr val="FF0000"/>
                </a:solidFill>
              </a:rPr>
              <a:t>More</a:t>
            </a:r>
            <a:r>
              <a:rPr lang="en-US" dirty="0" smtClean="0"/>
              <a:t> </a:t>
            </a:r>
            <a:r>
              <a:rPr lang="en-US" dirty="0" smtClean="0">
                <a:solidFill>
                  <a:srgbClr val="000099"/>
                </a:solidFill>
              </a:rPr>
              <a:t>milestones</a:t>
            </a:r>
            <a:r>
              <a:rPr lang="en-US" dirty="0" smtClean="0"/>
              <a:t>: https</a:t>
            </a:r>
            <a:r>
              <a:rPr lang="en-US" dirty="0"/>
              <a:t>://www.framinghamheartstudy.org/</a:t>
            </a:r>
          </a:p>
        </p:txBody>
      </p:sp>
    </p:spTree>
    <p:extLst>
      <p:ext uri="{BB962C8B-B14F-4D97-AF65-F5344CB8AC3E}">
        <p14:creationId xmlns:p14="http://schemas.microsoft.com/office/powerpoint/2010/main" val="166613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251520" y="-27384"/>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Patient Cohorts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287524"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AutoShape 5"/>
          <p:cNvSpPr>
            <a:spLocks noChangeArrowheads="1"/>
          </p:cNvSpPr>
          <p:nvPr/>
        </p:nvSpPr>
        <p:spPr bwMode="auto">
          <a:xfrm>
            <a:off x="287524" y="1268760"/>
            <a:ext cx="8568952" cy="144904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endParaRPr lang="en-US" sz="2400" dirty="0" smtClean="0"/>
          </a:p>
          <a:p>
            <a:pPr algn="ctr"/>
            <a:r>
              <a:rPr lang="en-US" sz="2400" dirty="0" smtClean="0">
                <a:latin typeface="Georgia" pitchFamily="18" charset="0"/>
              </a:rPr>
              <a:t>A group of </a:t>
            </a:r>
            <a:r>
              <a:rPr lang="en-US" sz="2400" dirty="0" smtClean="0">
                <a:solidFill>
                  <a:srgbClr val="000099"/>
                </a:solidFill>
                <a:latin typeface="Georgia" pitchFamily="18" charset="0"/>
              </a:rPr>
              <a:t>patients</a:t>
            </a:r>
            <a:r>
              <a:rPr lang="en-US" sz="2400" dirty="0" smtClean="0">
                <a:latin typeface="Georgia" pitchFamily="18" charset="0"/>
              </a:rPr>
              <a:t> that </a:t>
            </a:r>
            <a:r>
              <a:rPr lang="en-US" sz="2400" dirty="0" smtClean="0">
                <a:solidFill>
                  <a:srgbClr val="000099"/>
                </a:solidFill>
                <a:latin typeface="Georgia" pitchFamily="18" charset="0"/>
              </a:rPr>
              <a:t>share</a:t>
            </a:r>
            <a:r>
              <a:rPr lang="en-US" sz="2400" dirty="0" smtClean="0">
                <a:latin typeface="Georgia" pitchFamily="18" charset="0"/>
              </a:rPr>
              <a:t> a </a:t>
            </a:r>
            <a:r>
              <a:rPr lang="en-US" sz="2400" dirty="0" smtClean="0">
                <a:solidFill>
                  <a:srgbClr val="FF0000"/>
                </a:solidFill>
                <a:latin typeface="Georgia" pitchFamily="18" charset="0"/>
              </a:rPr>
              <a:t>common</a:t>
            </a:r>
            <a:r>
              <a:rPr lang="en-US" sz="2400" dirty="0" smtClean="0">
                <a:latin typeface="Georgia" pitchFamily="18" charset="0"/>
              </a:rPr>
              <a:t> set of </a:t>
            </a:r>
            <a:r>
              <a:rPr lang="en-US" sz="2400" dirty="0" smtClean="0">
                <a:solidFill>
                  <a:srgbClr val="000099"/>
                </a:solidFill>
                <a:latin typeface="Georgia" pitchFamily="18" charset="0"/>
              </a:rPr>
              <a:t>clinical</a:t>
            </a:r>
          </a:p>
          <a:p>
            <a:pPr algn="ctr"/>
            <a:r>
              <a:rPr lang="en-US" sz="2400" dirty="0">
                <a:solidFill>
                  <a:srgbClr val="000099"/>
                </a:solidFill>
                <a:latin typeface="Georgia" pitchFamily="18" charset="0"/>
              </a:rPr>
              <a:t>c</a:t>
            </a:r>
            <a:r>
              <a:rPr lang="en-US" sz="2400" dirty="0" smtClean="0">
                <a:solidFill>
                  <a:srgbClr val="000099"/>
                </a:solidFill>
                <a:latin typeface="Georgia" pitchFamily="18" charset="0"/>
              </a:rPr>
              <a:t>haracteristics</a:t>
            </a:r>
            <a:r>
              <a:rPr lang="en-US" sz="2400" dirty="0" smtClean="0">
                <a:latin typeface="Georgia" pitchFamily="18" charset="0"/>
              </a:rPr>
              <a:t> of interest to the investigator.</a:t>
            </a:r>
          </a:p>
          <a:p>
            <a:endParaRPr lang="en-US" sz="2400" dirty="0"/>
          </a:p>
        </p:txBody>
      </p:sp>
      <p:sp>
        <p:nvSpPr>
          <p:cNvPr id="9" name="AutoShape 5"/>
          <p:cNvSpPr>
            <a:spLocks noChangeArrowheads="1"/>
          </p:cNvSpPr>
          <p:nvPr/>
        </p:nvSpPr>
        <p:spPr bwMode="auto">
          <a:xfrm>
            <a:off x="359532" y="3496073"/>
            <a:ext cx="8526016" cy="158127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latin typeface="Georgia" pitchFamily="18" charset="0"/>
              </a:rPr>
              <a:t>Even </a:t>
            </a:r>
            <a:r>
              <a:rPr lang="en-US" sz="2400" dirty="0">
                <a:latin typeface="Georgia" pitchFamily="18" charset="0"/>
              </a:rPr>
              <a:t>though a study may be very well designed </a:t>
            </a:r>
            <a:endParaRPr lang="en-US" sz="2400" dirty="0" smtClean="0">
              <a:latin typeface="Georgia" pitchFamily="18" charset="0"/>
            </a:endParaRPr>
          </a:p>
          <a:p>
            <a:pPr algn="ctr"/>
            <a:r>
              <a:rPr lang="en-US" sz="2400" dirty="0" smtClean="0">
                <a:latin typeface="Georgia" pitchFamily="18" charset="0"/>
              </a:rPr>
              <a:t>and </a:t>
            </a:r>
            <a:r>
              <a:rPr lang="en-US" sz="2400" dirty="0">
                <a:latin typeface="Georgia" pitchFamily="18" charset="0"/>
              </a:rPr>
              <a:t>well </a:t>
            </a:r>
            <a:r>
              <a:rPr lang="en-US" sz="2400" dirty="0" smtClean="0">
                <a:latin typeface="Georgia" pitchFamily="18" charset="0"/>
              </a:rPr>
              <a:t>funded,  </a:t>
            </a:r>
            <a:r>
              <a:rPr lang="en-US" sz="2400" dirty="0">
                <a:latin typeface="Georgia" pitchFamily="18" charset="0"/>
              </a:rPr>
              <a:t>it </a:t>
            </a:r>
            <a:r>
              <a:rPr lang="en-US" sz="2400" dirty="0">
                <a:solidFill>
                  <a:srgbClr val="FF0000"/>
                </a:solidFill>
                <a:latin typeface="Georgia" pitchFamily="18" charset="0"/>
              </a:rPr>
              <a:t>cannot</a:t>
            </a:r>
            <a:r>
              <a:rPr lang="en-US" sz="2400" dirty="0">
                <a:latin typeface="Georgia" pitchFamily="18" charset="0"/>
              </a:rPr>
              <a:t> </a:t>
            </a:r>
            <a:r>
              <a:rPr lang="en-US" sz="2400" dirty="0">
                <a:solidFill>
                  <a:srgbClr val="000099"/>
                </a:solidFill>
                <a:latin typeface="Georgia" pitchFamily="18" charset="0"/>
              </a:rPr>
              <a:t>bring</a:t>
            </a:r>
            <a:r>
              <a:rPr lang="en-US" sz="2400" dirty="0">
                <a:latin typeface="Georgia" pitchFamily="18" charset="0"/>
              </a:rPr>
              <a:t> a drug to market without </a:t>
            </a:r>
            <a:endParaRPr lang="en-US" sz="2400" dirty="0" smtClean="0">
              <a:latin typeface="Georgia" pitchFamily="18" charset="0"/>
            </a:endParaRPr>
          </a:p>
          <a:p>
            <a:pPr algn="ctr"/>
            <a:r>
              <a:rPr lang="en-US" sz="2400" dirty="0" smtClean="0">
                <a:latin typeface="Georgia" pitchFamily="18" charset="0"/>
              </a:rPr>
              <a:t>the </a:t>
            </a:r>
            <a:r>
              <a:rPr lang="en-US" sz="2400" dirty="0">
                <a:solidFill>
                  <a:srgbClr val="FF0000"/>
                </a:solidFill>
                <a:latin typeface="Georgia" pitchFamily="18" charset="0"/>
              </a:rPr>
              <a:t>availability</a:t>
            </a:r>
            <a:r>
              <a:rPr lang="en-US" sz="2400" dirty="0">
                <a:solidFill>
                  <a:srgbClr val="000099"/>
                </a:solidFill>
                <a:latin typeface="Georgia" pitchFamily="18" charset="0"/>
              </a:rPr>
              <a:t> </a:t>
            </a:r>
            <a:r>
              <a:rPr lang="en-US" sz="2400" dirty="0">
                <a:latin typeface="Georgia" pitchFamily="18" charset="0"/>
              </a:rPr>
              <a:t>of</a:t>
            </a:r>
            <a:r>
              <a:rPr lang="en-US" sz="2400" dirty="0">
                <a:solidFill>
                  <a:srgbClr val="000099"/>
                </a:solidFill>
                <a:latin typeface="Georgia" pitchFamily="18" charset="0"/>
              </a:rPr>
              <a:t> </a:t>
            </a:r>
            <a:r>
              <a:rPr lang="en-US" sz="2400" dirty="0" smtClean="0">
                <a:solidFill>
                  <a:srgbClr val="000099"/>
                </a:solidFill>
                <a:latin typeface="Georgia" pitchFamily="18" charset="0"/>
              </a:rPr>
              <a:t>suitable </a:t>
            </a:r>
            <a:r>
              <a:rPr lang="en-US" sz="2400" dirty="0">
                <a:solidFill>
                  <a:srgbClr val="000099"/>
                </a:solidFill>
                <a:latin typeface="Georgia" pitchFamily="18" charset="0"/>
              </a:rPr>
              <a:t>subjects</a:t>
            </a:r>
          </a:p>
        </p:txBody>
      </p:sp>
      <p:sp>
        <p:nvSpPr>
          <p:cNvPr id="10" name="TextBox 9"/>
          <p:cNvSpPr txBox="1"/>
          <p:nvPr/>
        </p:nvSpPr>
        <p:spPr>
          <a:xfrm>
            <a:off x="746867" y="1012666"/>
            <a:ext cx="1448869" cy="400110"/>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000" b="1" i="1" dirty="0" smtClean="0">
                <a:solidFill>
                  <a:schemeClr val="bg1"/>
                </a:solidFill>
                <a:latin typeface="Book Antiqua" pitchFamily="18" charset="0"/>
              </a:rPr>
              <a:t>Cohorts</a:t>
            </a:r>
            <a:endParaRPr lang="en-US" sz="2000" b="1" i="1" dirty="0">
              <a:solidFill>
                <a:schemeClr val="bg1"/>
              </a:solidFill>
              <a:latin typeface="Book Antiqua" pitchFamily="18" charset="0"/>
            </a:endParaRPr>
          </a:p>
        </p:txBody>
      </p:sp>
    </p:spTree>
    <p:extLst>
      <p:ext uri="{BB962C8B-B14F-4D97-AF65-F5344CB8AC3E}">
        <p14:creationId xmlns:p14="http://schemas.microsoft.com/office/powerpoint/2010/main" val="2286754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251520" y="862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Cohort discovery</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3"/>
          <p:cNvSpPr txBox="1">
            <a:spLocks noChangeArrowheads="1"/>
          </p:cNvSpPr>
          <p:nvPr/>
        </p:nvSpPr>
        <p:spPr>
          <a:xfrm>
            <a:off x="395536" y="800708"/>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Book Antiqua" pitchFamily="18" charset="0"/>
              </a:rPr>
              <a:t>Eligibility criteria</a:t>
            </a:r>
            <a:endParaRPr lang="en-US" sz="2600" dirty="0" smtClean="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8" name="Group 7"/>
          <p:cNvGrpSpPr/>
          <p:nvPr/>
        </p:nvGrpSpPr>
        <p:grpSpPr>
          <a:xfrm>
            <a:off x="1407604" y="1556794"/>
            <a:ext cx="7520880" cy="646332"/>
            <a:chOff x="3238136" y="1158454"/>
            <a:chExt cx="5140822" cy="504464"/>
          </a:xfrm>
        </p:grpSpPr>
        <p:sp>
          <p:nvSpPr>
            <p:cNvPr id="9" name="Oval 8"/>
            <p:cNvSpPr>
              <a:spLocks noChangeArrowheads="1"/>
            </p:cNvSpPr>
            <p:nvPr/>
          </p:nvSpPr>
          <p:spPr bwMode="auto">
            <a:xfrm>
              <a:off x="3238136" y="1214655"/>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0" name="TextBox 9"/>
            <p:cNvSpPr txBox="1"/>
            <p:nvPr/>
          </p:nvSpPr>
          <p:spPr>
            <a:xfrm>
              <a:off x="3336575" y="1158454"/>
              <a:ext cx="5042383" cy="504464"/>
            </a:xfrm>
            <a:prstGeom prst="rect">
              <a:avLst/>
            </a:prstGeom>
            <a:noFill/>
          </p:spPr>
          <p:txBody>
            <a:bodyPr wrap="square" rtlCol="0">
              <a:spAutoFit/>
            </a:bodyPr>
            <a:lstStyle/>
            <a:p>
              <a:r>
                <a:rPr lang="en-US" dirty="0" smtClean="0"/>
                <a:t>  </a:t>
              </a:r>
              <a:r>
                <a:rPr lang="en-US" dirty="0"/>
                <a:t>Set of </a:t>
              </a:r>
              <a:r>
                <a:rPr lang="en-US" dirty="0">
                  <a:solidFill>
                    <a:srgbClr val="FF0000"/>
                  </a:solidFill>
                </a:rPr>
                <a:t>characteristics </a:t>
              </a:r>
              <a:r>
                <a:rPr lang="en-US" dirty="0">
                  <a:solidFill>
                    <a:srgbClr val="000099"/>
                  </a:solidFill>
                </a:rPr>
                <a:t>shared</a:t>
              </a:r>
              <a:r>
                <a:rPr lang="en-US" dirty="0"/>
                <a:t> by all participants which define the features of the </a:t>
              </a:r>
              <a:r>
                <a:rPr lang="en-US" dirty="0">
                  <a:solidFill>
                    <a:srgbClr val="000099"/>
                  </a:solidFill>
                </a:rPr>
                <a:t>population of interest</a:t>
              </a:r>
            </a:p>
          </p:txBody>
        </p:sp>
      </p:grpSp>
      <p:sp>
        <p:nvSpPr>
          <p:cNvPr id="11" name="Rectangle 3"/>
          <p:cNvSpPr txBox="1">
            <a:spLocks noChangeArrowheads="1"/>
          </p:cNvSpPr>
          <p:nvPr/>
        </p:nvSpPr>
        <p:spPr>
          <a:xfrm>
            <a:off x="431540" y="2564904"/>
            <a:ext cx="8532948"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latin typeface="Georgia" pitchFamily="18" charset="0"/>
              </a:rPr>
              <a:t> </a:t>
            </a:r>
            <a:r>
              <a:rPr lang="en-US" sz="3600" dirty="0" smtClean="0">
                <a:solidFill>
                  <a:srgbClr val="000099"/>
                </a:solidFill>
                <a:latin typeface="Georgia" pitchFamily="18" charset="0"/>
              </a:rPr>
              <a:t>»</a:t>
            </a:r>
            <a:r>
              <a:rPr lang="en-US" dirty="0" smtClean="0">
                <a:latin typeface="Georgia" pitchFamily="18" charset="0"/>
              </a:rPr>
              <a:t> </a:t>
            </a:r>
            <a:r>
              <a:rPr lang="en-US" sz="2600" dirty="0" smtClean="0">
                <a:latin typeface="Book Antiqua" pitchFamily="18" charset="0"/>
              </a:rPr>
              <a:t>Sample size</a:t>
            </a:r>
            <a:endParaRPr lang="en-US" sz="2600" dirty="0" smtClean="0">
              <a:solidFill>
                <a:srgbClr val="531FE7"/>
              </a:solidFill>
              <a:latin typeface="Book Antiqua" pitchFamily="18" charset="0"/>
            </a:endParaRP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2" name="Group 11"/>
          <p:cNvGrpSpPr/>
          <p:nvPr/>
        </p:nvGrpSpPr>
        <p:grpSpPr>
          <a:xfrm>
            <a:off x="1403648" y="2134594"/>
            <a:ext cx="7520880" cy="369332"/>
            <a:chOff x="3238136" y="1158454"/>
            <a:chExt cx="5140822" cy="288265"/>
          </a:xfrm>
        </p:grpSpPr>
        <p:sp>
          <p:nvSpPr>
            <p:cNvPr id="13" name="Oval 12"/>
            <p:cNvSpPr>
              <a:spLocks noChangeArrowheads="1"/>
            </p:cNvSpPr>
            <p:nvPr/>
          </p:nvSpPr>
          <p:spPr bwMode="auto">
            <a:xfrm>
              <a:off x="3238136" y="1214655"/>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336575" y="1158454"/>
              <a:ext cx="5042383" cy="288265"/>
            </a:xfrm>
            <a:prstGeom prst="rect">
              <a:avLst/>
            </a:prstGeom>
            <a:noFill/>
          </p:spPr>
          <p:txBody>
            <a:bodyPr wrap="square" rtlCol="0">
              <a:spAutoFit/>
            </a:bodyPr>
            <a:lstStyle/>
            <a:p>
              <a:r>
                <a:rPr lang="en-US" dirty="0" smtClean="0"/>
                <a:t>  age, gender, medical history  etc.</a:t>
              </a:r>
              <a:endParaRPr lang="en-US" dirty="0"/>
            </a:p>
          </p:txBody>
        </p:sp>
      </p:grpSp>
      <p:grpSp>
        <p:nvGrpSpPr>
          <p:cNvPr id="15" name="Group 14"/>
          <p:cNvGrpSpPr/>
          <p:nvPr/>
        </p:nvGrpSpPr>
        <p:grpSpPr>
          <a:xfrm>
            <a:off x="1403648" y="3286724"/>
            <a:ext cx="7520880" cy="646332"/>
            <a:chOff x="3238136" y="1158454"/>
            <a:chExt cx="5140822" cy="504464"/>
          </a:xfrm>
        </p:grpSpPr>
        <p:sp>
          <p:nvSpPr>
            <p:cNvPr id="16" name="Oval 15"/>
            <p:cNvSpPr>
              <a:spLocks noChangeArrowheads="1"/>
            </p:cNvSpPr>
            <p:nvPr/>
          </p:nvSpPr>
          <p:spPr bwMode="auto">
            <a:xfrm>
              <a:off x="3238136" y="1214655"/>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7" name="TextBox 16"/>
            <p:cNvSpPr txBox="1"/>
            <p:nvPr/>
          </p:nvSpPr>
          <p:spPr>
            <a:xfrm>
              <a:off x="3336575" y="1158454"/>
              <a:ext cx="5042383" cy="504464"/>
            </a:xfrm>
            <a:prstGeom prst="rect">
              <a:avLst/>
            </a:prstGeom>
            <a:noFill/>
          </p:spPr>
          <p:txBody>
            <a:bodyPr wrap="square" rtlCol="0">
              <a:spAutoFit/>
            </a:bodyPr>
            <a:lstStyle/>
            <a:p>
              <a:r>
                <a:rPr lang="en-US" dirty="0" smtClean="0"/>
                <a:t>  </a:t>
              </a:r>
              <a:r>
                <a:rPr lang="en-US" dirty="0" smtClean="0">
                  <a:solidFill>
                    <a:srgbClr val="000099"/>
                  </a:solidFill>
                </a:rPr>
                <a:t>Sufficiently</a:t>
              </a:r>
              <a:r>
                <a:rPr lang="en-US" dirty="0" smtClean="0"/>
                <a:t> </a:t>
              </a:r>
              <a:r>
                <a:rPr lang="en-US" dirty="0">
                  <a:solidFill>
                    <a:srgbClr val="FF0000"/>
                  </a:solidFill>
                </a:rPr>
                <a:t>large</a:t>
              </a:r>
              <a:r>
                <a:rPr lang="en-US" dirty="0"/>
                <a:t> group of cohorts are required to give </a:t>
              </a:r>
              <a:r>
                <a:rPr lang="en-US" dirty="0">
                  <a:solidFill>
                    <a:srgbClr val="000099"/>
                  </a:solidFill>
                </a:rPr>
                <a:t>statistical power </a:t>
              </a:r>
              <a:r>
                <a:rPr lang="en-US" dirty="0"/>
                <a:t>for analyses. </a:t>
              </a:r>
            </a:p>
          </p:txBody>
        </p:sp>
      </p:grpSp>
      <p:grpSp>
        <p:nvGrpSpPr>
          <p:cNvPr id="18" name="Group 17"/>
          <p:cNvGrpSpPr/>
          <p:nvPr/>
        </p:nvGrpSpPr>
        <p:grpSpPr>
          <a:xfrm>
            <a:off x="1403648" y="3933056"/>
            <a:ext cx="7520880" cy="369332"/>
            <a:chOff x="3238136" y="1158454"/>
            <a:chExt cx="5140822" cy="288265"/>
          </a:xfrm>
        </p:grpSpPr>
        <p:sp>
          <p:nvSpPr>
            <p:cNvPr id="19" name="Oval 18"/>
            <p:cNvSpPr>
              <a:spLocks noChangeArrowheads="1"/>
            </p:cNvSpPr>
            <p:nvPr/>
          </p:nvSpPr>
          <p:spPr bwMode="auto">
            <a:xfrm>
              <a:off x="3238136" y="1214655"/>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336575" y="1158454"/>
              <a:ext cx="5042383" cy="288265"/>
            </a:xfrm>
            <a:prstGeom prst="rect">
              <a:avLst/>
            </a:prstGeom>
            <a:noFill/>
          </p:spPr>
          <p:txBody>
            <a:bodyPr wrap="square" rtlCol="0">
              <a:spAutoFit/>
            </a:bodyPr>
            <a:lstStyle/>
            <a:p>
              <a:r>
                <a:rPr lang="en-US" dirty="0" smtClean="0"/>
                <a:t>  </a:t>
              </a:r>
              <a:r>
                <a:rPr lang="en-US" dirty="0" smtClean="0">
                  <a:solidFill>
                    <a:srgbClr val="000099"/>
                  </a:solidFill>
                </a:rPr>
                <a:t>Generalizability</a:t>
              </a:r>
              <a:endParaRPr lang="en-US" dirty="0">
                <a:solidFill>
                  <a:srgbClr val="000099"/>
                </a:solidFill>
              </a:endParaRPr>
            </a:p>
          </p:txBody>
        </p:sp>
      </p:grpSp>
      <p:sp>
        <p:nvSpPr>
          <p:cNvPr id="21" name="AutoShape 34"/>
          <p:cNvSpPr>
            <a:spLocks noChangeArrowheads="1"/>
          </p:cNvSpPr>
          <p:nvPr/>
        </p:nvSpPr>
        <p:spPr bwMode="auto">
          <a:xfrm>
            <a:off x="4571706" y="4808665"/>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grpSp>
        <p:nvGrpSpPr>
          <p:cNvPr id="22" name="Group 21"/>
          <p:cNvGrpSpPr/>
          <p:nvPr/>
        </p:nvGrpSpPr>
        <p:grpSpPr>
          <a:xfrm>
            <a:off x="5904442" y="4617132"/>
            <a:ext cx="2773019" cy="369332"/>
            <a:chOff x="3348245" y="1186554"/>
            <a:chExt cx="1950926" cy="288265"/>
          </a:xfrm>
        </p:grpSpPr>
        <p:sp>
          <p:nvSpPr>
            <p:cNvPr id="23" name="Oval 22"/>
            <p:cNvSpPr>
              <a:spLocks noChangeArrowheads="1"/>
            </p:cNvSpPr>
            <p:nvPr/>
          </p:nvSpPr>
          <p:spPr bwMode="auto">
            <a:xfrm>
              <a:off x="3348245" y="1230291"/>
              <a:ext cx="147963" cy="164149"/>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4" name="TextBox 23"/>
            <p:cNvSpPr txBox="1"/>
            <p:nvPr/>
          </p:nvSpPr>
          <p:spPr>
            <a:xfrm>
              <a:off x="3457592" y="1186554"/>
              <a:ext cx="1841579" cy="288265"/>
            </a:xfrm>
            <a:prstGeom prst="rect">
              <a:avLst/>
            </a:prstGeom>
            <a:noFill/>
          </p:spPr>
          <p:txBody>
            <a:bodyPr wrap="square" rtlCol="0">
              <a:spAutoFit/>
            </a:bodyPr>
            <a:lstStyle/>
            <a:p>
              <a:r>
                <a:rPr lang="en-US" b="1" dirty="0" smtClean="0">
                  <a:latin typeface="Georgia" pitchFamily="18" charset="0"/>
                </a:rPr>
                <a:t> </a:t>
              </a:r>
              <a:r>
                <a:rPr lang="en-US" dirty="0" smtClean="0">
                  <a:latin typeface="Georgia" pitchFamily="18" charset="0"/>
                </a:rPr>
                <a:t>Small group of cohorts</a:t>
              </a:r>
              <a:endParaRPr lang="en-US" dirty="0">
                <a:solidFill>
                  <a:schemeClr val="accent2">
                    <a:lumMod val="75000"/>
                  </a:schemeClr>
                </a:solidFill>
                <a:latin typeface="Georgia" pitchFamily="18" charset="0"/>
              </a:endParaRPr>
            </a:p>
          </p:txBody>
        </p:sp>
      </p:grpSp>
      <p:sp>
        <p:nvSpPr>
          <p:cNvPr id="25" name="AutoShape 5"/>
          <p:cNvSpPr>
            <a:spLocks noChangeArrowheads="1"/>
          </p:cNvSpPr>
          <p:nvPr/>
        </p:nvSpPr>
        <p:spPr bwMode="auto">
          <a:xfrm>
            <a:off x="431540" y="4629119"/>
            <a:ext cx="3924730" cy="75338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solidFill>
                  <a:srgbClr val="FF0000"/>
                </a:solidFill>
                <a:latin typeface="Georgia" pitchFamily="18" charset="0"/>
              </a:rPr>
              <a:t>Narrow</a:t>
            </a:r>
            <a:r>
              <a:rPr lang="en-US" sz="2400" dirty="0" smtClean="0">
                <a:latin typeface="Georgia" pitchFamily="18" charset="0"/>
              </a:rPr>
              <a:t> eligibility criteria</a:t>
            </a:r>
            <a:endParaRPr lang="en-US" sz="2400" dirty="0">
              <a:latin typeface="Georgia" pitchFamily="18" charset="0"/>
            </a:endParaRPr>
          </a:p>
        </p:txBody>
      </p:sp>
      <p:grpSp>
        <p:nvGrpSpPr>
          <p:cNvPr id="26" name="Group 25"/>
          <p:cNvGrpSpPr/>
          <p:nvPr/>
        </p:nvGrpSpPr>
        <p:grpSpPr>
          <a:xfrm>
            <a:off x="5904442" y="5049180"/>
            <a:ext cx="2773019" cy="369332"/>
            <a:chOff x="3348245" y="1186554"/>
            <a:chExt cx="1950926" cy="288265"/>
          </a:xfrm>
        </p:grpSpPr>
        <p:sp>
          <p:nvSpPr>
            <p:cNvPr id="27" name="Oval 26"/>
            <p:cNvSpPr>
              <a:spLocks noChangeArrowheads="1"/>
            </p:cNvSpPr>
            <p:nvPr/>
          </p:nvSpPr>
          <p:spPr bwMode="auto">
            <a:xfrm>
              <a:off x="3348245" y="1230291"/>
              <a:ext cx="147963" cy="164149"/>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8" name="TextBox 27"/>
            <p:cNvSpPr txBox="1"/>
            <p:nvPr/>
          </p:nvSpPr>
          <p:spPr>
            <a:xfrm>
              <a:off x="3457592" y="1186554"/>
              <a:ext cx="1841579" cy="288265"/>
            </a:xfrm>
            <a:prstGeom prst="rect">
              <a:avLst/>
            </a:prstGeom>
            <a:noFill/>
          </p:spPr>
          <p:txBody>
            <a:bodyPr wrap="square" rtlCol="0">
              <a:spAutoFit/>
            </a:bodyPr>
            <a:lstStyle/>
            <a:p>
              <a:r>
                <a:rPr lang="en-US" b="1" dirty="0" smtClean="0">
                  <a:latin typeface="Georgia" pitchFamily="18" charset="0"/>
                </a:rPr>
                <a:t> </a:t>
              </a:r>
              <a:r>
                <a:rPr lang="en-US" dirty="0" smtClean="0">
                  <a:latin typeface="Georgia" pitchFamily="18" charset="0"/>
                </a:rPr>
                <a:t>Less generalizable</a:t>
              </a:r>
              <a:endParaRPr lang="en-US" dirty="0">
                <a:solidFill>
                  <a:schemeClr val="accent2">
                    <a:lumMod val="75000"/>
                  </a:schemeClr>
                </a:solidFill>
                <a:latin typeface="Georgia" pitchFamily="18" charset="0"/>
              </a:endParaRPr>
            </a:p>
          </p:txBody>
        </p:sp>
      </p:grpSp>
      <p:sp>
        <p:nvSpPr>
          <p:cNvPr id="29" name="AutoShape 34"/>
          <p:cNvSpPr>
            <a:spLocks noChangeArrowheads="1"/>
          </p:cNvSpPr>
          <p:nvPr/>
        </p:nvSpPr>
        <p:spPr bwMode="auto">
          <a:xfrm>
            <a:off x="4570701" y="5960793"/>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grpSp>
        <p:nvGrpSpPr>
          <p:cNvPr id="30" name="Group 29"/>
          <p:cNvGrpSpPr/>
          <p:nvPr/>
        </p:nvGrpSpPr>
        <p:grpSpPr>
          <a:xfrm>
            <a:off x="5903437" y="5994576"/>
            <a:ext cx="2773019" cy="369332"/>
            <a:chOff x="3348245" y="1186554"/>
            <a:chExt cx="1950926" cy="288265"/>
          </a:xfrm>
        </p:grpSpPr>
        <p:sp>
          <p:nvSpPr>
            <p:cNvPr id="31" name="Oval 30"/>
            <p:cNvSpPr>
              <a:spLocks noChangeArrowheads="1"/>
            </p:cNvSpPr>
            <p:nvPr/>
          </p:nvSpPr>
          <p:spPr bwMode="auto">
            <a:xfrm>
              <a:off x="3348245" y="1230291"/>
              <a:ext cx="147963" cy="164149"/>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2" name="TextBox 31"/>
            <p:cNvSpPr txBox="1"/>
            <p:nvPr/>
          </p:nvSpPr>
          <p:spPr>
            <a:xfrm>
              <a:off x="3457592" y="1186554"/>
              <a:ext cx="1841579" cy="288265"/>
            </a:xfrm>
            <a:prstGeom prst="rect">
              <a:avLst/>
            </a:prstGeom>
            <a:noFill/>
          </p:spPr>
          <p:txBody>
            <a:bodyPr wrap="square" rtlCol="0">
              <a:spAutoFit/>
            </a:bodyPr>
            <a:lstStyle/>
            <a:p>
              <a:r>
                <a:rPr lang="en-US" b="1" dirty="0" smtClean="0">
                  <a:latin typeface="Georgia" pitchFamily="18" charset="0"/>
                </a:rPr>
                <a:t> </a:t>
              </a:r>
              <a:r>
                <a:rPr lang="en-US" dirty="0" smtClean="0">
                  <a:latin typeface="Georgia" pitchFamily="18" charset="0"/>
                </a:rPr>
                <a:t>Confounding factors</a:t>
              </a:r>
              <a:endParaRPr lang="en-US" dirty="0">
                <a:solidFill>
                  <a:schemeClr val="accent2">
                    <a:lumMod val="75000"/>
                  </a:schemeClr>
                </a:solidFill>
                <a:latin typeface="Georgia" pitchFamily="18" charset="0"/>
              </a:endParaRPr>
            </a:p>
          </p:txBody>
        </p:sp>
      </p:grpSp>
      <p:sp>
        <p:nvSpPr>
          <p:cNvPr id="33" name="AutoShape 5"/>
          <p:cNvSpPr>
            <a:spLocks noChangeArrowheads="1"/>
          </p:cNvSpPr>
          <p:nvPr/>
        </p:nvSpPr>
        <p:spPr bwMode="auto">
          <a:xfrm>
            <a:off x="430535" y="5781247"/>
            <a:ext cx="3924730" cy="75338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solidFill>
                  <a:srgbClr val="FF0000"/>
                </a:solidFill>
                <a:latin typeface="Georgia" pitchFamily="18" charset="0"/>
              </a:rPr>
              <a:t>Relaxed</a:t>
            </a:r>
            <a:r>
              <a:rPr lang="en-US" sz="2400" dirty="0" smtClean="0">
                <a:latin typeface="Georgia" pitchFamily="18" charset="0"/>
              </a:rPr>
              <a:t> eligibility criteria</a:t>
            </a:r>
            <a:endParaRPr lang="en-US" sz="2400" dirty="0">
              <a:latin typeface="Georgia" pitchFamily="18" charset="0"/>
            </a:endParaRPr>
          </a:p>
        </p:txBody>
      </p:sp>
    </p:spTree>
    <p:extLst>
      <p:ext uri="{BB962C8B-B14F-4D97-AF65-F5344CB8AC3E}">
        <p14:creationId xmlns:p14="http://schemas.microsoft.com/office/powerpoint/2010/main" val="38919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9"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43508"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Cohort discovery</a:t>
            </a:r>
            <a:endParaRPr lang="en-US" altLang="ja-JP" sz="3600" b="1" dirty="0">
              <a:solidFill>
                <a:srgbClr val="A50021"/>
              </a:solidFill>
              <a:latin typeface="Verdana" pitchFamily="34" charset="0"/>
              <a:ea typeface="ＭＳ Ｐゴシック" pitchFamily="34" charset="-128"/>
            </a:endParaRPr>
          </a:p>
        </p:txBody>
      </p:sp>
      <p:sp>
        <p:nvSpPr>
          <p:cNvPr id="6" name="Line 5"/>
          <p:cNvSpPr>
            <a:spLocks noChangeShapeType="1"/>
          </p:cNvSpPr>
          <p:nvPr/>
        </p:nvSpPr>
        <p:spPr bwMode="auto">
          <a:xfrm>
            <a:off x="179512"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Text Box 4"/>
          <p:cNvSpPr txBox="1">
            <a:spLocks noChangeArrowheads="1"/>
          </p:cNvSpPr>
          <p:nvPr/>
        </p:nvSpPr>
        <p:spPr bwMode="auto">
          <a:xfrm>
            <a:off x="971600" y="1412776"/>
            <a:ext cx="5167015"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Well designed eligibility criteria</a:t>
            </a:r>
            <a:endParaRPr lang="en-US" sz="2400" b="1" dirty="0">
              <a:solidFill>
                <a:schemeClr val="bg1"/>
              </a:solidFill>
            </a:endParaRPr>
          </a:p>
        </p:txBody>
      </p:sp>
      <p:sp>
        <p:nvSpPr>
          <p:cNvPr id="9" name="Text Box 4"/>
          <p:cNvSpPr txBox="1">
            <a:spLocks noChangeArrowheads="1"/>
          </p:cNvSpPr>
          <p:nvPr/>
        </p:nvSpPr>
        <p:spPr bwMode="auto">
          <a:xfrm>
            <a:off x="990044" y="2103239"/>
            <a:ext cx="5148572"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600"/>
              </a:spcBef>
              <a:spcAft>
                <a:spcPts val="0"/>
              </a:spcAft>
              <a:buClr>
                <a:schemeClr val="accent1"/>
              </a:buClr>
              <a:buSzPct val="90000"/>
              <a:defRPr/>
            </a:pPr>
            <a:r>
              <a:rPr lang="en-US" sz="2400" dirty="0" smtClean="0">
                <a:solidFill>
                  <a:schemeClr val="bg1"/>
                </a:solidFill>
              </a:rPr>
              <a:t>     Sufficiently large group of cohorts</a:t>
            </a:r>
            <a:endParaRPr lang="en-US" sz="2400" b="1" dirty="0">
              <a:solidFill>
                <a:schemeClr val="bg1"/>
              </a:solidFill>
            </a:endParaRPr>
          </a:p>
        </p:txBody>
      </p:sp>
      <p:sp>
        <p:nvSpPr>
          <p:cNvPr id="10" name="Oval 9"/>
          <p:cNvSpPr>
            <a:spLocks noChangeArrowheads="1"/>
          </p:cNvSpPr>
          <p:nvPr/>
        </p:nvSpPr>
        <p:spPr bwMode="auto">
          <a:xfrm>
            <a:off x="1134059" y="1544216"/>
            <a:ext cx="228600" cy="228600"/>
          </a:xfrm>
          <a:prstGeom prst="ellipse">
            <a:avLst/>
          </a:prstGeom>
          <a:gradFill rotWithShape="1">
            <a:gsLst>
              <a:gs pos="0">
                <a:srgbClr val="000099"/>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sp>
        <p:nvSpPr>
          <p:cNvPr id="11" name="Oval 10"/>
          <p:cNvSpPr>
            <a:spLocks noChangeArrowheads="1"/>
          </p:cNvSpPr>
          <p:nvPr/>
        </p:nvSpPr>
        <p:spPr bwMode="auto">
          <a:xfrm>
            <a:off x="1134059" y="2228292"/>
            <a:ext cx="228600" cy="228600"/>
          </a:xfrm>
          <a:prstGeom prst="ellipse">
            <a:avLst/>
          </a:prstGeom>
          <a:gradFill rotWithShape="1">
            <a:gsLst>
              <a:gs pos="0">
                <a:srgbClr val="000099"/>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2000" b="0" u="sng" dirty="0"/>
          </a:p>
        </p:txBody>
      </p:sp>
      <p:pic>
        <p:nvPicPr>
          <p:cNvPr id="11266" name="Picture 2" descr="C:\USA\Research\papers\joydeep\investiga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106" y="1124744"/>
            <a:ext cx="1599330" cy="14850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53090" y="2780928"/>
            <a:ext cx="2067382" cy="369332"/>
          </a:xfrm>
          <a:prstGeom prst="rect">
            <a:avLst/>
          </a:prstGeom>
          <a:noFill/>
        </p:spPr>
        <p:txBody>
          <a:bodyPr wrap="square" rtlCol="0">
            <a:spAutoFit/>
          </a:bodyPr>
          <a:lstStyle/>
          <a:p>
            <a:r>
              <a:rPr lang="en-US" dirty="0" smtClean="0"/>
              <a:t>Human supervision</a:t>
            </a:r>
            <a:endParaRPr lang="en-US" dirty="0"/>
          </a:p>
        </p:txBody>
      </p:sp>
      <p:pic>
        <p:nvPicPr>
          <p:cNvPr id="11267" name="Picture 3" descr="C:\USA\Research\papers\joydeep\mone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458" y="3789040"/>
            <a:ext cx="517962" cy="6120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417823" y="3910408"/>
            <a:ext cx="2406205" cy="369332"/>
          </a:xfrm>
          <a:prstGeom prst="rect">
            <a:avLst/>
          </a:prstGeom>
          <a:noFill/>
        </p:spPr>
        <p:txBody>
          <a:bodyPr wrap="square" rtlCol="0">
            <a:spAutoFit/>
          </a:bodyPr>
          <a:lstStyle/>
          <a:p>
            <a:r>
              <a:rPr lang="en-US" dirty="0" smtClean="0">
                <a:solidFill>
                  <a:srgbClr val="FF0000"/>
                </a:solidFill>
              </a:rPr>
              <a:t>Expensive</a:t>
            </a:r>
            <a:endParaRPr lang="en-US" dirty="0">
              <a:solidFill>
                <a:srgbClr val="FF0000"/>
              </a:solidFill>
            </a:endParaRPr>
          </a:p>
        </p:txBody>
      </p:sp>
      <p:pic>
        <p:nvPicPr>
          <p:cNvPr id="11269" name="Picture 5" descr="C:\USA\Research\papers\joydeep\tim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6341" y="3782257"/>
            <a:ext cx="668219" cy="6548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766195" y="3941442"/>
            <a:ext cx="2406205" cy="369332"/>
          </a:xfrm>
          <a:prstGeom prst="rect">
            <a:avLst/>
          </a:prstGeom>
          <a:noFill/>
        </p:spPr>
        <p:txBody>
          <a:bodyPr wrap="square" rtlCol="0">
            <a:spAutoFit/>
          </a:bodyPr>
          <a:lstStyle/>
          <a:p>
            <a:r>
              <a:rPr lang="en-US" dirty="0" smtClean="0"/>
              <a:t>Time </a:t>
            </a:r>
            <a:r>
              <a:rPr lang="en-US" dirty="0" smtClean="0">
                <a:solidFill>
                  <a:srgbClr val="FF0000"/>
                </a:solidFill>
              </a:rPr>
              <a:t>consuming</a:t>
            </a:r>
            <a:endParaRPr lang="en-US" dirty="0">
              <a:solidFill>
                <a:srgbClr val="FF0000"/>
              </a:solidFill>
            </a:endParaRPr>
          </a:p>
        </p:txBody>
      </p:sp>
      <p:sp>
        <p:nvSpPr>
          <p:cNvPr id="22" name="AutoShape 5"/>
          <p:cNvSpPr>
            <a:spLocks noChangeArrowheads="1"/>
          </p:cNvSpPr>
          <p:nvPr/>
        </p:nvSpPr>
        <p:spPr bwMode="auto">
          <a:xfrm>
            <a:off x="575556" y="4905164"/>
            <a:ext cx="8136904" cy="792088"/>
          </a:xfrm>
          <a:prstGeom prst="roundRect">
            <a:avLst>
              <a:gd name="adj" fmla="val 16667"/>
            </a:avLst>
          </a:prstGeom>
          <a:solidFill>
            <a:schemeClr val="bg1"/>
          </a:solidFill>
          <a:ln w="57150">
            <a:solidFill>
              <a:srgbClr val="FF0000"/>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smtClean="0"/>
              <a:t>80</a:t>
            </a:r>
            <a:r>
              <a:rPr lang="en-US" sz="2400" dirty="0"/>
              <a:t>% of global trials fail to enroll within the budget and time</a:t>
            </a:r>
          </a:p>
        </p:txBody>
      </p:sp>
    </p:spTree>
    <p:extLst>
      <p:ext uri="{BB962C8B-B14F-4D97-AF65-F5344CB8AC3E}">
        <p14:creationId xmlns:p14="http://schemas.microsoft.com/office/powerpoint/2010/main" val="76789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p:tgtEl>
                                          <p:spTgt spid="11266"/>
                                        </p:tgtEl>
                                        <p:attrNameLst>
                                          <p:attrName>ppt_x</p:attrName>
                                        </p:attrNameLst>
                                      </p:cBhvr>
                                      <p:tavLst>
                                        <p:tav tm="0">
                                          <p:val>
                                            <p:strVal val="#ppt_x-#ppt_w*1.125000"/>
                                          </p:val>
                                        </p:tav>
                                        <p:tav tm="100000">
                                          <p:val>
                                            <p:strVal val="#ppt_x"/>
                                          </p:val>
                                        </p:tav>
                                      </p:tavLst>
                                    </p:anim>
                                    <p:animEffect transition="in" filter="wipe(right)">
                                      <p:cBhvr>
                                        <p:cTn id="8" dur="500"/>
                                        <p:tgtEl>
                                          <p:spTgt spid="11266"/>
                                        </p:tgtEl>
                                      </p:cBhvr>
                                    </p:animEffect>
                                  </p:childTnLst>
                                </p:cTn>
                              </p:par>
                              <p:par>
                                <p:cTn id="9" presetID="2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dissolve">
                                      <p:cBhvr>
                                        <p:cTn id="16" dur="500"/>
                                        <p:tgtEl>
                                          <p:spTgt spid="1126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9" presetClass="entr" presetSubtype="0" fill="hold" nodeType="with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dissolve">
                                      <p:cBhvr>
                                        <p:cTn id="22" dur="500"/>
                                        <p:tgtEl>
                                          <p:spTgt spid="1126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p:tgtEl>
                                          <p:spTgt spid="22"/>
                                        </p:tgtEl>
                                        <p:attrNameLst>
                                          <p:attrName>ppt_y</p:attrName>
                                        </p:attrNameLst>
                                      </p:cBhvr>
                                      <p:tavLst>
                                        <p:tav tm="0">
                                          <p:val>
                                            <p:strVal val="#ppt_y-#ppt_h*1.125000"/>
                                          </p:val>
                                        </p:tav>
                                        <p:tav tm="100000">
                                          <p:val>
                                            <p:strVal val="#ppt_y"/>
                                          </p:val>
                                        </p:tav>
                                      </p:tavLst>
                                    </p:anim>
                                    <p:animEffect transition="in" filter="wipe(down)">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26955</TotalTime>
  <Words>2700</Words>
  <Application>Microsoft Office PowerPoint</Application>
  <PresentationFormat>On-screen Show (4:3)</PresentationFormat>
  <Paragraphs>406</Paragraphs>
  <Slides>50</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Lotus SmartPics Image</vt:lpstr>
      <vt:lpstr>PowerPoint Presentation</vt:lpstr>
      <vt:lpstr>Outline</vt:lpstr>
      <vt:lpstr>Randomized Clinical Trial (RCT)</vt:lpstr>
      <vt:lpstr>PowerPoint Presentation</vt:lpstr>
      <vt:lpstr>PowerPoint Presentation</vt:lpstr>
      <vt:lpstr>Framingham Heart Study</vt:lpstr>
      <vt:lpstr>Patient Cohorts</vt:lpstr>
      <vt:lpstr>Cohort discovery</vt:lpstr>
      <vt:lpstr>PowerPoint Presentation</vt:lpstr>
      <vt:lpstr>PowerPoint Presentation</vt:lpstr>
      <vt:lpstr>Data sources</vt:lpstr>
      <vt:lpstr>Evaluation criteria</vt:lpstr>
      <vt:lpstr>Classes of approaches</vt:lpstr>
      <vt:lpstr>Rule based</vt:lpstr>
      <vt:lpstr>PowerPoint Presentation</vt:lpstr>
      <vt:lpstr>Rule based (clinical judgment)</vt:lpstr>
      <vt:lpstr>Rule based (automatically generated)</vt:lpstr>
      <vt:lpstr>Rule based</vt:lpstr>
      <vt:lpstr>Classes of approaches</vt:lpstr>
      <vt:lpstr>PowerPoint Presentation</vt:lpstr>
      <vt:lpstr>PowerPoint Presentation</vt:lpstr>
      <vt:lpstr>PowerPoint Presentation</vt:lpstr>
      <vt:lpstr>PowerPoint Presentation</vt:lpstr>
      <vt:lpstr>PowerPoint Presentation</vt:lpstr>
      <vt:lpstr>Classes of approaches</vt:lpstr>
      <vt:lpstr>PowerPoint Presentation</vt:lpstr>
      <vt:lpstr>PowerPoint Presentation</vt:lpstr>
      <vt:lpstr>Classes of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Md. Shamsuzzoha Bayzid</cp:lastModifiedBy>
  <cp:revision>1337</cp:revision>
  <cp:lastPrinted>2014-10-15T15:30:08Z</cp:lastPrinted>
  <dcterms:created xsi:type="dcterms:W3CDTF">2010-11-23T03:59:37Z</dcterms:created>
  <dcterms:modified xsi:type="dcterms:W3CDTF">2014-11-10T05:03:45Z</dcterms:modified>
</cp:coreProperties>
</file>