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4.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5.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9"/>
  </p:notesMasterIdLst>
  <p:sldIdLst>
    <p:sldId id="257" r:id="rId2"/>
    <p:sldId id="516" r:id="rId3"/>
    <p:sldId id="344" r:id="rId4"/>
    <p:sldId id="298" r:id="rId5"/>
    <p:sldId id="461" r:id="rId6"/>
    <p:sldId id="385" r:id="rId7"/>
    <p:sldId id="386" r:id="rId8"/>
    <p:sldId id="387" r:id="rId9"/>
    <p:sldId id="388" r:id="rId10"/>
    <p:sldId id="488" r:id="rId11"/>
    <p:sldId id="526" r:id="rId12"/>
    <p:sldId id="402" r:id="rId13"/>
    <p:sldId id="400" r:id="rId14"/>
    <p:sldId id="417" r:id="rId15"/>
    <p:sldId id="397" r:id="rId16"/>
    <p:sldId id="398" r:id="rId17"/>
    <p:sldId id="406" r:id="rId18"/>
    <p:sldId id="401" r:id="rId19"/>
    <p:sldId id="399" r:id="rId20"/>
    <p:sldId id="527" r:id="rId21"/>
    <p:sldId id="518" r:id="rId22"/>
    <p:sldId id="519" r:id="rId23"/>
    <p:sldId id="520" r:id="rId24"/>
    <p:sldId id="521" r:id="rId25"/>
    <p:sldId id="522" r:id="rId26"/>
    <p:sldId id="523" r:id="rId27"/>
    <p:sldId id="524" r:id="rId28"/>
    <p:sldId id="514" r:id="rId29"/>
    <p:sldId id="528" r:id="rId30"/>
    <p:sldId id="498" r:id="rId31"/>
    <p:sldId id="435" r:id="rId32"/>
    <p:sldId id="480" r:id="rId33"/>
    <p:sldId id="454" r:id="rId34"/>
    <p:sldId id="481" r:id="rId35"/>
    <p:sldId id="455" r:id="rId36"/>
    <p:sldId id="496" r:id="rId37"/>
    <p:sldId id="467" r:id="rId38"/>
    <p:sldId id="468" r:id="rId39"/>
    <p:sldId id="469" r:id="rId40"/>
    <p:sldId id="456" r:id="rId41"/>
    <p:sldId id="457" r:id="rId42"/>
    <p:sldId id="508" r:id="rId43"/>
    <p:sldId id="458" r:id="rId44"/>
    <p:sldId id="459" r:id="rId45"/>
    <p:sldId id="482" r:id="rId46"/>
    <p:sldId id="447" r:id="rId47"/>
    <p:sldId id="453" r:id="rId48"/>
    <p:sldId id="504" r:id="rId49"/>
    <p:sldId id="494" r:id="rId50"/>
    <p:sldId id="452" r:id="rId51"/>
    <p:sldId id="432" r:id="rId52"/>
    <p:sldId id="470" r:id="rId53"/>
    <p:sldId id="502" r:id="rId54"/>
    <p:sldId id="484" r:id="rId55"/>
    <p:sldId id="410" r:id="rId56"/>
    <p:sldId id="510" r:id="rId57"/>
    <p:sldId id="511" r:id="rId58"/>
    <p:sldId id="512" r:id="rId59"/>
    <p:sldId id="513" r:id="rId60"/>
    <p:sldId id="509" r:id="rId61"/>
    <p:sldId id="505" r:id="rId62"/>
    <p:sldId id="495" r:id="rId63"/>
    <p:sldId id="485" r:id="rId64"/>
    <p:sldId id="471" r:id="rId65"/>
    <p:sldId id="503" r:id="rId66"/>
    <p:sldId id="492" r:id="rId67"/>
    <p:sldId id="451" r:id="rId68"/>
    <p:sldId id="437" r:id="rId69"/>
    <p:sldId id="308" r:id="rId70"/>
    <p:sldId id="384" r:id="rId71"/>
    <p:sldId id="345" r:id="rId72"/>
    <p:sldId id="369" r:id="rId73"/>
    <p:sldId id="360" r:id="rId74"/>
    <p:sldId id="353" r:id="rId75"/>
    <p:sldId id="361" r:id="rId76"/>
    <p:sldId id="362" r:id="rId77"/>
    <p:sldId id="368" r:id="rId78"/>
    <p:sldId id="364" r:id="rId79"/>
    <p:sldId id="313" r:id="rId80"/>
    <p:sldId id="328" r:id="rId81"/>
    <p:sldId id="319" r:id="rId82"/>
    <p:sldId id="318" r:id="rId83"/>
    <p:sldId id="343" r:id="rId84"/>
    <p:sldId id="338" r:id="rId85"/>
    <p:sldId id="325" r:id="rId86"/>
    <p:sldId id="321" r:id="rId87"/>
    <p:sldId id="322" r:id="rId88"/>
    <p:sldId id="331" r:id="rId89"/>
    <p:sldId id="333" r:id="rId90"/>
    <p:sldId id="339" r:id="rId91"/>
    <p:sldId id="340" r:id="rId92"/>
    <p:sldId id="341" r:id="rId93"/>
    <p:sldId id="352" r:id="rId94"/>
    <p:sldId id="350" r:id="rId95"/>
    <p:sldId id="351" r:id="rId96"/>
    <p:sldId id="363" r:id="rId97"/>
    <p:sldId id="354" r:id="rId9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531FE7"/>
    <a:srgbClr val="800080"/>
    <a:srgbClr val="F2DCDB"/>
    <a:srgbClr val="D6F1F6"/>
    <a:srgbClr val="C6D9F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87389" autoAdjust="0"/>
  </p:normalViewPr>
  <p:slideViewPr>
    <p:cSldViewPr snapToObjects="1">
      <p:cViewPr>
        <p:scale>
          <a:sx n="60" d="100"/>
          <a:sy n="60" d="100"/>
        </p:scale>
        <p:origin x="-936" y="-115"/>
      </p:cViewPr>
      <p:guideLst>
        <p:guide orient="horz" pos="2160"/>
        <p:guide pos="288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36B012-B5C3-4AB8-9024-926D9DAB021B}" type="datetimeFigureOut">
              <a:rPr lang="en-US" smtClean="0"/>
              <a:t>5/30/2014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D1CD36-F340-44C8-AD7C-1580A806C5A9}" type="slidenum">
              <a:rPr lang="en-US" smtClean="0"/>
              <a:t>‹#›</a:t>
            </a:fld>
            <a:endParaRPr lang="en-US"/>
          </a:p>
        </p:txBody>
      </p:sp>
    </p:spTree>
    <p:extLst>
      <p:ext uri="{BB962C8B-B14F-4D97-AF65-F5344CB8AC3E}">
        <p14:creationId xmlns:p14="http://schemas.microsoft.com/office/powerpoint/2010/main" val="472604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outline of my talk. First</a:t>
            </a:r>
            <a:r>
              <a:rPr lang="en-US" baseline="0" dirty="0" smtClean="0"/>
              <a:t> I will give a brief introduction about phylogenetic tree, gene tree and species tree. Next I will drill a little bit deeper into the species tree estimation, which is the main topic of my research. </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2</a:t>
            </a:fld>
            <a:endParaRPr lang="en-US"/>
          </a:p>
        </p:txBody>
      </p:sp>
    </p:spTree>
    <p:extLst>
      <p:ext uri="{BB962C8B-B14F-4D97-AF65-F5344CB8AC3E}">
        <p14:creationId xmlns:p14="http://schemas.microsoft.com/office/powerpoint/2010/main" val="42253223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found that *BEAST is doing a</a:t>
            </a:r>
            <a:r>
              <a:rPr lang="en-US" baseline="0" dirty="0" smtClean="0"/>
              <a:t> very good job in </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17</a:t>
            </a:fld>
            <a:endParaRPr lang="en-US"/>
          </a:p>
        </p:txBody>
      </p:sp>
    </p:spTree>
    <p:extLst>
      <p:ext uri="{BB962C8B-B14F-4D97-AF65-F5344CB8AC3E}">
        <p14:creationId xmlns:p14="http://schemas.microsoft.com/office/powerpoint/2010/main" val="2436809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recent idea</a:t>
            </a:r>
            <a:r>
              <a:rPr lang="en-US" baseline="0" dirty="0" smtClean="0"/>
              <a:t> is something in between. Instead of combining everything, what if we combine some of them</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18</a:t>
            </a:fld>
            <a:endParaRPr lang="en-US"/>
          </a:p>
        </p:txBody>
      </p:sp>
    </p:spTree>
    <p:extLst>
      <p:ext uri="{BB962C8B-B14F-4D97-AF65-F5344CB8AC3E}">
        <p14:creationId xmlns:p14="http://schemas.microsoft.com/office/powerpoint/2010/main" val="173396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outline of my talk. First</a:t>
            </a:r>
            <a:r>
              <a:rPr lang="en-US" baseline="0" dirty="0" smtClean="0"/>
              <a:t> I will give a brief introduction about phylogenetic tree, gene tree and species tree. Next I will drill a little bit deeper into the species tree estimation, which is the main topic of my research. </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20</a:t>
            </a:fld>
            <a:endParaRPr lang="en-US"/>
          </a:p>
        </p:txBody>
      </p:sp>
    </p:spTree>
    <p:extLst>
      <p:ext uri="{BB962C8B-B14F-4D97-AF65-F5344CB8AC3E}">
        <p14:creationId xmlns:p14="http://schemas.microsoft.com/office/powerpoint/2010/main" val="4225322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23</a:t>
            </a:fld>
            <a:endParaRPr lang="en-US"/>
          </a:p>
        </p:txBody>
      </p:sp>
    </p:spTree>
    <p:extLst>
      <p:ext uri="{BB962C8B-B14F-4D97-AF65-F5344CB8AC3E}">
        <p14:creationId xmlns:p14="http://schemas.microsoft.com/office/powerpoint/2010/main" val="19523289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performed</a:t>
            </a:r>
            <a:r>
              <a:rPr lang="en-US" baseline="0" dirty="0" smtClean="0"/>
              <a:t> preliminary experiment to evaluate the meta method.</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24</a:t>
            </a:fld>
            <a:endParaRPr lang="en-US"/>
          </a:p>
        </p:txBody>
      </p:sp>
    </p:spTree>
    <p:extLst>
      <p:ext uri="{BB962C8B-B14F-4D97-AF65-F5344CB8AC3E}">
        <p14:creationId xmlns:p14="http://schemas.microsoft.com/office/powerpoint/2010/main" val="494009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basic idea is we are trying to combine genes that are similar if not identical.</a:t>
            </a:r>
          </a:p>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30</a:t>
            </a:fld>
            <a:endParaRPr lang="en-US"/>
          </a:p>
        </p:txBody>
      </p:sp>
    </p:spTree>
    <p:extLst>
      <p:ext uri="{BB962C8B-B14F-4D97-AF65-F5344CB8AC3E}">
        <p14:creationId xmlns:p14="http://schemas.microsoft.com/office/powerpoint/2010/main" val="1364253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is what we expect. The ratio</a:t>
            </a:r>
            <a:r>
              <a:rPr lang="en-US" baseline="0" dirty="0" smtClean="0"/>
              <a:t> is closer to one if estimated branch length is closer to true branch length</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32</a:t>
            </a:fld>
            <a:endParaRPr lang="en-US"/>
          </a:p>
        </p:txBody>
      </p:sp>
    </p:spTree>
    <p:extLst>
      <p:ext uri="{BB962C8B-B14F-4D97-AF65-F5344CB8AC3E}">
        <p14:creationId xmlns:p14="http://schemas.microsoft.com/office/powerpoint/2010/main" val="2731144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are</a:t>
            </a:r>
            <a:r>
              <a:rPr lang="en-US" baseline="0" dirty="0" smtClean="0"/>
              <a:t> trying to use clustering techniques to partition the gene trees into a set of clusters so that the similar gene trees are grouped together.</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35</a:t>
            </a:fld>
            <a:endParaRPr lang="en-US"/>
          </a:p>
        </p:txBody>
      </p:sp>
    </p:spTree>
    <p:extLst>
      <p:ext uri="{BB962C8B-B14F-4D97-AF65-F5344CB8AC3E}">
        <p14:creationId xmlns:p14="http://schemas.microsoft.com/office/powerpoint/2010/main" val="223125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using triplet </a:t>
            </a:r>
            <a:r>
              <a:rPr lang="en-US" dirty="0" err="1" smtClean="0"/>
              <a:t>decompsition</a:t>
            </a:r>
            <a:r>
              <a:rPr lang="en-US" dirty="0" smtClean="0"/>
              <a:t>.</a:t>
            </a:r>
            <a:r>
              <a:rPr lang="en-US" baseline="0" dirty="0" smtClean="0"/>
              <a:t> A triplet is a tree with three leaves. The idea is to decompose the gene trees into their induced triplets.</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36</a:t>
            </a:fld>
            <a:endParaRPr lang="en-US"/>
          </a:p>
        </p:txBody>
      </p:sp>
    </p:spTree>
    <p:extLst>
      <p:ext uri="{BB962C8B-B14F-4D97-AF65-F5344CB8AC3E}">
        <p14:creationId xmlns:p14="http://schemas.microsoft.com/office/powerpoint/2010/main" val="2604150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Triplet decomposition</a:t>
            </a:r>
            <a:r>
              <a:rPr lang="en-US" baseline="0" dirty="0" smtClean="0"/>
              <a:t> is pretty straight forward. We have a tree, and for every three species, we find the induced </a:t>
            </a:r>
            <a:r>
              <a:rPr lang="en-US" baseline="0" dirty="0" err="1" smtClean="0"/>
              <a:t>subtree</a:t>
            </a:r>
            <a:r>
              <a:rPr lang="en-US" baseline="0" dirty="0" smtClean="0"/>
              <a:t> containing these thee species.</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37</a:t>
            </a:fld>
            <a:endParaRPr lang="en-US"/>
          </a:p>
        </p:txBody>
      </p:sp>
    </p:spTree>
    <p:extLst>
      <p:ext uri="{BB962C8B-B14F-4D97-AF65-F5344CB8AC3E}">
        <p14:creationId xmlns:p14="http://schemas.microsoft.com/office/powerpoint/2010/main" val="1602482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Gene tree</a:t>
            </a:r>
            <a:r>
              <a:rPr lang="en-US" dirty="0" smtClean="0"/>
              <a:t>. Shows the evolutionary history of a single gene. It shows how a particular gene</a:t>
            </a:r>
            <a:r>
              <a:rPr lang="en-US" baseline="0" dirty="0" smtClean="0"/>
              <a:t> evolves through time within different species. </a:t>
            </a:r>
            <a:r>
              <a:rPr lang="en-US" dirty="0" smtClean="0"/>
              <a:t>Gene trees</a:t>
            </a:r>
            <a:r>
              <a:rPr lang="en-US" baseline="0" dirty="0" smtClean="0"/>
              <a:t> continue to branching and descending through time within the branches of species tree…. One might expect that sister species would have sister copies in the gene tree.</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3</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40</a:t>
            </a:fld>
            <a:endParaRPr lang="en-US"/>
          </a:p>
        </p:txBody>
      </p:sp>
    </p:spTree>
    <p:extLst>
      <p:ext uri="{BB962C8B-B14F-4D97-AF65-F5344CB8AC3E}">
        <p14:creationId xmlns:p14="http://schemas.microsoft.com/office/powerpoint/2010/main" val="33356428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most of the clustering techniques we have to specify</a:t>
            </a:r>
            <a:r>
              <a:rPr lang="en-US" baseline="0" dirty="0" smtClean="0"/>
              <a:t> the number of clusters as an input</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42</a:t>
            </a:fld>
            <a:endParaRPr lang="en-US"/>
          </a:p>
        </p:txBody>
      </p:sp>
    </p:spTree>
    <p:extLst>
      <p:ext uri="{BB962C8B-B14F-4D97-AF65-F5344CB8AC3E}">
        <p14:creationId xmlns:p14="http://schemas.microsoft.com/office/powerpoint/2010/main" val="2737661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a:t>
            </a:r>
            <a:r>
              <a:rPr lang="en-US" baseline="0" dirty="0" smtClean="0"/>
              <a:t> the preliminary results I have comparing different binning approaches…I am showing the </a:t>
            </a:r>
            <a:r>
              <a:rPr lang="en-US" baseline="0" dirty="0" err="1" smtClean="0"/>
              <a:t>fn</a:t>
            </a:r>
            <a:r>
              <a:rPr lang="en-US" baseline="0" dirty="0" smtClean="0"/>
              <a:t> rates of </a:t>
            </a:r>
            <a:r>
              <a:rPr lang="en-US" baseline="0" dirty="0" err="1" smtClean="0"/>
              <a:t>Mpest</a:t>
            </a:r>
            <a:r>
              <a:rPr lang="en-US" baseline="0" dirty="0" smtClean="0"/>
              <a:t> and </a:t>
            </a:r>
            <a:r>
              <a:rPr lang="en-US" baseline="0" dirty="0" err="1" smtClean="0"/>
              <a:t>gc</a:t>
            </a:r>
            <a:r>
              <a:rPr lang="en-US" baseline="0" dirty="0" smtClean="0"/>
              <a:t> with/without binning</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43</a:t>
            </a:fld>
            <a:endParaRPr lang="en-US"/>
          </a:p>
        </p:txBody>
      </p:sp>
    </p:spTree>
    <p:extLst>
      <p:ext uri="{BB962C8B-B14F-4D97-AF65-F5344CB8AC3E}">
        <p14:creationId xmlns:p14="http://schemas.microsoft.com/office/powerpoint/2010/main" val="22719531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48</a:t>
            </a:fld>
            <a:endParaRPr lang="en-US"/>
          </a:p>
        </p:txBody>
      </p:sp>
    </p:spTree>
    <p:extLst>
      <p:ext uri="{BB962C8B-B14F-4D97-AF65-F5344CB8AC3E}">
        <p14:creationId xmlns:p14="http://schemas.microsoft.com/office/powerpoint/2010/main" val="1952328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performed</a:t>
            </a:r>
            <a:r>
              <a:rPr lang="en-US" baseline="0" dirty="0" smtClean="0"/>
              <a:t> preliminary experiment to evaluate the meta method.</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49</a:t>
            </a:fld>
            <a:endParaRPr lang="en-US"/>
          </a:p>
        </p:txBody>
      </p:sp>
    </p:spTree>
    <p:extLst>
      <p:ext uri="{BB962C8B-B14F-4D97-AF65-F5344CB8AC3E}">
        <p14:creationId xmlns:p14="http://schemas.microsoft.com/office/powerpoint/2010/main" val="4940093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evaluate the discordance</a:t>
            </a:r>
            <a:r>
              <a:rPr lang="en-US" baseline="0" dirty="0" smtClean="0"/>
              <a:t> at a support level which we call a threshold. If two genes have a conflicting edge and their support value is higher than a particular threshold, we call those gene trees conflicting at that level.</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56</a:t>
            </a:fld>
            <a:endParaRPr lang="en-US"/>
          </a:p>
        </p:txBody>
      </p:sp>
    </p:spTree>
    <p:extLst>
      <p:ext uri="{BB962C8B-B14F-4D97-AF65-F5344CB8AC3E}">
        <p14:creationId xmlns:p14="http://schemas.microsoft.com/office/powerpoint/2010/main" val="37520493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show</a:t>
            </a:r>
            <a:r>
              <a:rPr lang="en-US" baseline="0" dirty="0" smtClean="0"/>
              <a:t> you the algorithmic construct of the statistical binning with an example</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58</a:t>
            </a:fld>
            <a:endParaRPr lang="en-US"/>
          </a:p>
        </p:txBody>
      </p:sp>
    </p:spTree>
    <p:extLst>
      <p:ext uri="{BB962C8B-B14F-4D97-AF65-F5344CB8AC3E}">
        <p14:creationId xmlns:p14="http://schemas.microsoft.com/office/powerpoint/2010/main" val="22090707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59</a:t>
            </a:fld>
            <a:endParaRPr lang="en-US"/>
          </a:p>
        </p:txBody>
      </p:sp>
    </p:spTree>
    <p:extLst>
      <p:ext uri="{BB962C8B-B14F-4D97-AF65-F5344CB8AC3E}">
        <p14:creationId xmlns:p14="http://schemas.microsoft.com/office/powerpoint/2010/main" val="13344942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61</a:t>
            </a:fld>
            <a:endParaRPr lang="en-US"/>
          </a:p>
        </p:txBody>
      </p:sp>
    </p:spTree>
    <p:extLst>
      <p:ext uri="{BB962C8B-B14F-4D97-AF65-F5344CB8AC3E}">
        <p14:creationId xmlns:p14="http://schemas.microsoft.com/office/powerpoint/2010/main" val="19523289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65</a:t>
            </a:fld>
            <a:endParaRPr lang="en-US"/>
          </a:p>
        </p:txBody>
      </p:sp>
    </p:spTree>
    <p:extLst>
      <p:ext uri="{BB962C8B-B14F-4D97-AF65-F5344CB8AC3E}">
        <p14:creationId xmlns:p14="http://schemas.microsoft.com/office/powerpoint/2010/main" val="1952328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One might expect that sister species would have sister copies in the gene tree. However, this is not the case. </a:t>
            </a:r>
            <a:r>
              <a:rPr lang="en-US" dirty="0" smtClean="0"/>
              <a:t>When gene copies are sampled</a:t>
            </a:r>
            <a:r>
              <a:rPr lang="en-US" baseline="0" dirty="0" smtClean="0"/>
              <a:t> from various species, the gene tree relating these copies might disagree with the species </a:t>
            </a:r>
            <a:r>
              <a:rPr lang="en-US" baseline="0" dirty="0" err="1" smtClean="0"/>
              <a:t>philogeny</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4</a:t>
            </a:fld>
            <a:endParaRPr lang="en-US"/>
          </a:p>
        </p:txBody>
      </p:sp>
    </p:spTree>
    <p:extLst>
      <p:ext uri="{BB962C8B-B14F-4D97-AF65-F5344CB8AC3E}">
        <p14:creationId xmlns:p14="http://schemas.microsoft.com/office/powerpoint/2010/main" val="15992301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66</a:t>
            </a:fld>
            <a:endParaRPr lang="en-US"/>
          </a:p>
        </p:txBody>
      </p:sp>
    </p:spTree>
    <p:extLst>
      <p:ext uri="{BB962C8B-B14F-4D97-AF65-F5344CB8AC3E}">
        <p14:creationId xmlns:p14="http://schemas.microsoft.com/office/powerpoint/2010/main" val="19523289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67</a:t>
            </a:fld>
            <a:endParaRPr lang="en-US"/>
          </a:p>
        </p:txBody>
      </p:sp>
    </p:spTree>
    <p:extLst>
      <p:ext uri="{BB962C8B-B14F-4D97-AF65-F5344CB8AC3E}">
        <p14:creationId xmlns:p14="http://schemas.microsoft.com/office/powerpoint/2010/main" val="19523289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deal with this problem, we  need to know how to</a:t>
            </a:r>
            <a:r>
              <a:rPr lang="en-US" baseline="0" dirty="0" smtClean="0"/>
              <a:t> calculate the minimum number of </a:t>
            </a:r>
            <a:r>
              <a:rPr lang="en-US" baseline="0" dirty="0" err="1" smtClean="0"/>
              <a:t>duploss</a:t>
            </a:r>
            <a:r>
              <a:rPr lang="en-US" baseline="0" dirty="0" smtClean="0"/>
              <a:t> required to reconcile a gene tree against a species tree. We have already seen that…. But there may be some other different reconciliations. We need to find the optimal reconciliation.</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69</a:t>
            </a:fld>
            <a:endParaRPr lang="en-US"/>
          </a:p>
        </p:txBody>
      </p:sp>
    </p:spTree>
    <p:extLst>
      <p:ext uri="{BB962C8B-B14F-4D97-AF65-F5344CB8AC3E}">
        <p14:creationId xmlns:p14="http://schemas.microsoft.com/office/powerpoint/2010/main" val="42442509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a:t>
            </a:r>
            <a:r>
              <a:rPr lang="en-US" baseline="0" dirty="0" smtClean="0"/>
              <a:t> y</a:t>
            </a:r>
            <a:r>
              <a:rPr lang="en-US" dirty="0" smtClean="0"/>
              <a:t>ou already know about duplication, deep coalescence etc. I would like to show you </a:t>
            </a:r>
            <a:r>
              <a:rPr lang="en-US" baseline="0" dirty="0" smtClean="0"/>
              <a:t>with an example how gene duplication and loss works and gives rise to discordance. If you trace back the gene history, you can see that B and C are no longer sister copies, rather C and D are sister copies. So the gene tree looks like this</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70</a:t>
            </a:fld>
            <a:endParaRPr lang="en-US"/>
          </a:p>
        </p:txBody>
      </p:sp>
    </p:spTree>
    <p:extLst>
      <p:ext uri="{BB962C8B-B14F-4D97-AF65-F5344CB8AC3E}">
        <p14:creationId xmlns:p14="http://schemas.microsoft.com/office/powerpoint/2010/main" val="11873881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a:t>
            </a:r>
            <a:r>
              <a:rPr lang="en-US" baseline="0" dirty="0" smtClean="0"/>
              <a:t>e is an easy way to find the optimal number of duplication and loss and this is based on LCA Mapping. LCA stands for lowest common ancestor. </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71</a:t>
            </a:fld>
            <a:endParaRPr lang="en-US"/>
          </a:p>
        </p:txBody>
      </p:sp>
    </p:spTree>
    <p:extLst>
      <p:ext uri="{BB962C8B-B14F-4D97-AF65-F5344CB8AC3E}">
        <p14:creationId xmlns:p14="http://schemas.microsoft.com/office/powerpoint/2010/main" val="5154818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optimization</a:t>
            </a:r>
            <a:r>
              <a:rPr lang="en-US" baseline="0" dirty="0" smtClean="0"/>
              <a:t> problem can be stated as follows.</a:t>
            </a:r>
          </a:p>
          <a:p>
            <a:r>
              <a:rPr lang="en-US" baseline="0" dirty="0" smtClean="0"/>
              <a:t>PUT REFERENCES to </a:t>
            </a:r>
            <a:r>
              <a:rPr lang="en-US" baseline="0" dirty="0" err="1" smtClean="0"/>
              <a:t>ORiGINAL</a:t>
            </a:r>
            <a:r>
              <a:rPr lang="en-US" baseline="0" dirty="0" smtClean="0"/>
              <a:t> PAPER FORMULATING THIS PROBLEM??? </a:t>
            </a:r>
          </a:p>
        </p:txBody>
      </p:sp>
      <p:sp>
        <p:nvSpPr>
          <p:cNvPr id="4" name="Slide Number Placeholder 3"/>
          <p:cNvSpPr>
            <a:spLocks noGrp="1"/>
          </p:cNvSpPr>
          <p:nvPr>
            <p:ph type="sldNum" sz="quarter" idx="10"/>
          </p:nvPr>
        </p:nvSpPr>
        <p:spPr/>
        <p:txBody>
          <a:bodyPr/>
          <a:lstStyle/>
          <a:p>
            <a:fld id="{2BD1CD36-F340-44C8-AD7C-1580A806C5A9}" type="slidenum">
              <a:rPr lang="en-US" smtClean="0"/>
              <a:t>72</a:t>
            </a:fld>
            <a:endParaRPr lang="en-US"/>
          </a:p>
        </p:txBody>
      </p:sp>
    </p:spTree>
    <p:extLst>
      <p:ext uri="{BB962C8B-B14F-4D97-AF65-F5344CB8AC3E}">
        <p14:creationId xmlns:p14="http://schemas.microsoft.com/office/powerpoint/2010/main" val="12727734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a:t>
            </a:r>
            <a:r>
              <a:rPr lang="en-US" baseline="0" dirty="0" smtClean="0"/>
              <a:t>e is an easy way to find the optimal number of duplication and loss and this is based on LCA Mapping. LCA stands for lowest common ancestor. </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73</a:t>
            </a:fld>
            <a:endParaRPr lang="en-US"/>
          </a:p>
        </p:txBody>
      </p:sp>
    </p:spTree>
    <p:extLst>
      <p:ext uri="{BB962C8B-B14F-4D97-AF65-F5344CB8AC3E}">
        <p14:creationId xmlns:p14="http://schemas.microsoft.com/office/powerpoint/2010/main" val="5154818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iGTP</a:t>
            </a:r>
            <a:r>
              <a:rPr lang="en-US" dirty="0" smtClean="0"/>
              <a:t> is a </a:t>
            </a:r>
            <a:r>
              <a:rPr lang="en-US" baseline="0" dirty="0" smtClean="0"/>
              <a:t>heuristic based on </a:t>
            </a:r>
            <a:r>
              <a:rPr lang="en-US" dirty="0" smtClean="0"/>
              <a:t>local</a:t>
            </a:r>
            <a:r>
              <a:rPr lang="en-US" baseline="0" dirty="0" smtClean="0"/>
              <a:t> search technique that might be fine for smaller datasets, but may not be a practical tool for large-scale biological datasets. The biggest dataset analyzed…So this limits the use of GTP analysis. Our goal is to come up with a novel approach to solve this problem efficiently and quickly.</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74</a:t>
            </a:fld>
            <a:endParaRPr lang="en-US"/>
          </a:p>
        </p:txBody>
      </p:sp>
    </p:spTree>
    <p:extLst>
      <p:ext uri="{BB962C8B-B14F-4D97-AF65-F5344CB8AC3E}">
        <p14:creationId xmlns:p14="http://schemas.microsoft.com/office/powerpoint/2010/main" val="5154818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not done with extensive experimental</a:t>
            </a:r>
            <a:r>
              <a:rPr lang="en-US" baseline="0" dirty="0" smtClean="0"/>
              <a:t> study. But the results that we have so far suggests that our tool would be a </a:t>
            </a:r>
            <a:r>
              <a:rPr lang="en-US" baseline="0" dirty="0" err="1" smtClean="0"/>
              <a:t>prcctical</a:t>
            </a:r>
            <a:r>
              <a:rPr lang="en-US" baseline="0" dirty="0" smtClean="0"/>
              <a:t> tool for large-scale datasets.</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76</a:t>
            </a:fld>
            <a:endParaRPr lang="en-US"/>
          </a:p>
        </p:txBody>
      </p:sp>
    </p:spTree>
    <p:extLst>
      <p:ext uri="{BB962C8B-B14F-4D97-AF65-F5344CB8AC3E}">
        <p14:creationId xmlns:p14="http://schemas.microsoft.com/office/powerpoint/2010/main" val="5154818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not done with extensive experimental</a:t>
            </a:r>
            <a:r>
              <a:rPr lang="en-US" baseline="0" dirty="0" smtClean="0"/>
              <a:t> study. But the results that we have so far suggests that our tool would be a </a:t>
            </a:r>
            <a:r>
              <a:rPr lang="en-US" baseline="0" dirty="0" err="1" smtClean="0"/>
              <a:t>prcctical</a:t>
            </a:r>
            <a:r>
              <a:rPr lang="en-US" baseline="0" dirty="0" smtClean="0"/>
              <a:t> tool for large-scale datasets.</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77</a:t>
            </a:fld>
            <a:endParaRPr lang="en-US"/>
          </a:p>
        </p:txBody>
      </p:sp>
    </p:spTree>
    <p:extLst>
      <p:ext uri="{BB962C8B-B14F-4D97-AF65-F5344CB8AC3E}">
        <p14:creationId xmlns:p14="http://schemas.microsoft.com/office/powerpoint/2010/main" val="515481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genes</a:t>
            </a:r>
            <a:r>
              <a:rPr lang="en-US" baseline="0" dirty="0" smtClean="0"/>
              <a:t> in the whole genome, and they evolve independently. They do not necessarily share the same evolutionary histories. But since they are contained within the species, that means they evolve within the species branches. In this figure, we can see that many gene trees descend within the species tree. Some of tem may agree with the species tree while some other may not.</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5</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design an efficient DP based algorithm, we give an alternative definition of Duplication. For this we need some terminologies. Everybody here knows what is a bipartitions. .. Since a binary tree with n leaves has n-1 internal nodes, we can characterize this tree with n-1 </a:t>
            </a:r>
            <a:r>
              <a:rPr lang="en-US" baseline="0" dirty="0" err="1" smtClean="0"/>
              <a:t>subtree</a:t>
            </a:r>
            <a:r>
              <a:rPr lang="en-US" baseline="0" dirty="0" smtClean="0"/>
              <a:t>-bipartitions</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78</a:t>
            </a:fld>
            <a:endParaRPr lang="en-US"/>
          </a:p>
        </p:txBody>
      </p:sp>
    </p:spTree>
    <p:extLst>
      <p:ext uri="{BB962C8B-B14F-4D97-AF65-F5344CB8AC3E}">
        <p14:creationId xmlns:p14="http://schemas.microsoft.com/office/powerpoint/2010/main" val="6166164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our alternate definition goes like this.</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80</a:t>
            </a:fld>
            <a:endParaRPr lang="en-US"/>
          </a:p>
        </p:txBody>
      </p:sp>
    </p:spTree>
    <p:extLst>
      <p:ext uri="{BB962C8B-B14F-4D97-AF65-F5344CB8AC3E}">
        <p14:creationId xmlns:p14="http://schemas.microsoft.com/office/powerpoint/2010/main" val="26028001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83</a:t>
            </a:fld>
            <a:endParaRPr lang="en-US"/>
          </a:p>
        </p:txBody>
      </p:sp>
    </p:spTree>
    <p:extLst>
      <p:ext uri="{BB962C8B-B14F-4D97-AF65-F5344CB8AC3E}">
        <p14:creationId xmlns:p14="http://schemas.microsoft.com/office/powerpoint/2010/main" val="2863634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objective is to construct a species</a:t>
            </a:r>
            <a:r>
              <a:rPr lang="en-US" baseline="0" dirty="0" smtClean="0"/>
              <a:t> tree with … having the alternate definition of duplication, our goal is equivalent to looking for ST that maximizes…  (two </a:t>
            </a:r>
            <a:r>
              <a:rPr lang="en-US" baseline="0" dirty="0" err="1" smtClean="0"/>
              <a:t>sbp</a:t>
            </a:r>
            <a:r>
              <a:rPr lang="en-US" baseline="0" dirty="0" smtClean="0"/>
              <a:t> are compatible if they can co-exist in a tree. A binary tree with n-taxa has n-1 internal nodes and hence n-1 </a:t>
            </a:r>
            <a:r>
              <a:rPr lang="en-US" baseline="0" dirty="0" err="1" smtClean="0"/>
              <a:t>sbp</a:t>
            </a:r>
            <a:r>
              <a:rPr lang="en-US" baseline="0" dirty="0" smtClean="0"/>
              <a:t>. So n-1 compatible </a:t>
            </a:r>
            <a:r>
              <a:rPr lang="en-US" baseline="0" dirty="0" err="1" smtClean="0"/>
              <a:t>sbp</a:t>
            </a:r>
            <a:r>
              <a:rPr lang="en-US" baseline="0" dirty="0" smtClean="0"/>
              <a:t> correspond to a binary species tree with n-taxa)</a:t>
            </a:r>
          </a:p>
          <a:p>
            <a:r>
              <a:rPr lang="en-US" baseline="0" dirty="0" smtClean="0"/>
              <a:t>All of these 3 are equivalent</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84</a:t>
            </a:fld>
            <a:endParaRPr lang="en-US"/>
          </a:p>
        </p:txBody>
      </p:sp>
    </p:spTree>
    <p:extLst>
      <p:ext uri="{BB962C8B-B14F-4D97-AF65-F5344CB8AC3E}">
        <p14:creationId xmlns:p14="http://schemas.microsoft.com/office/powerpoint/2010/main" val="2863634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designed</a:t>
            </a:r>
            <a:r>
              <a:rPr lang="en-US" baseline="0" dirty="0" smtClean="0"/>
              <a:t> a clique-base algorithm to solve the problem exactly. I am </a:t>
            </a:r>
            <a:r>
              <a:rPr lang="en-US" baseline="0" dirty="0" err="1" smtClean="0"/>
              <a:t>gonna</a:t>
            </a:r>
            <a:r>
              <a:rPr lang="en-US" baseline="0" dirty="0" smtClean="0"/>
              <a:t> show you how our algorithm works with an example. Firs we need to construct a compatibility graph. In a compatibility graph, each vertex corresponds to a </a:t>
            </a:r>
            <a:r>
              <a:rPr lang="en-US" baseline="0" dirty="0" err="1" smtClean="0"/>
              <a:t>subtree</a:t>
            </a:r>
            <a:r>
              <a:rPr lang="en-US" baseline="0" dirty="0" smtClean="0"/>
              <a:t>-bipartition. Here we have 6 possible </a:t>
            </a:r>
            <a:r>
              <a:rPr lang="en-US" baseline="0" dirty="0" err="1" smtClean="0"/>
              <a:t>sbp</a:t>
            </a:r>
            <a:r>
              <a:rPr lang="en-US" baseline="0" dirty="0" smtClean="0"/>
              <a:t>– so we have 6 vertices. There will be an edge between two vertices if they are compatible, that means they can coexist in a single tree. Two </a:t>
            </a:r>
            <a:r>
              <a:rPr lang="en-US" baseline="0" dirty="0" err="1" smtClean="0"/>
              <a:t>sbp</a:t>
            </a:r>
            <a:r>
              <a:rPr lang="en-US" baseline="0" dirty="0" smtClean="0"/>
              <a:t> can coexist in a single tree if they are disjoint or one of them contains the other. To illustrate this fact, lets consider this tree and take any two nodes. Notice that… SO for any two </a:t>
            </a:r>
            <a:r>
              <a:rPr lang="en-US" baseline="0" dirty="0" err="1" smtClean="0"/>
              <a:t>subtree-bp</a:t>
            </a:r>
            <a:r>
              <a:rPr lang="en-US" baseline="0" dirty="0" smtClean="0"/>
              <a:t> in a binary rooted tree – either one contains the other or they are disjoint. That how we put edges between the </a:t>
            </a:r>
            <a:r>
              <a:rPr lang="en-US" baseline="0" dirty="0" err="1" smtClean="0"/>
              <a:t>sbp</a:t>
            </a:r>
            <a:r>
              <a:rPr lang="en-US" baseline="0" dirty="0" smtClean="0"/>
              <a:t> in the compatibility graphs.</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85</a:t>
            </a:fld>
            <a:endParaRPr lang="en-US"/>
          </a:p>
        </p:txBody>
      </p:sp>
    </p:spTree>
    <p:extLst>
      <p:ext uri="{BB962C8B-B14F-4D97-AF65-F5344CB8AC3E}">
        <p14:creationId xmlns:p14="http://schemas.microsoft.com/office/powerpoint/2010/main" val="15005435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Empirical evidence</a:t>
            </a:r>
            <a:r>
              <a:rPr lang="en-US" baseline="0" dirty="0" smtClean="0"/>
              <a:t> suggests that the optimal species tree under MDC contains clusters that appear in some input gene trees. </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86</a:t>
            </a:fld>
            <a:endParaRPr lang="en-US"/>
          </a:p>
        </p:txBody>
      </p:sp>
    </p:spTree>
    <p:extLst>
      <p:ext uri="{BB962C8B-B14F-4D97-AF65-F5344CB8AC3E}">
        <p14:creationId xmlns:p14="http://schemas.microsoft.com/office/powerpoint/2010/main" val="17941279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want</a:t>
            </a:r>
            <a:r>
              <a:rPr lang="en-US" baseline="0" dirty="0" smtClean="0"/>
              <a:t> to know how many </a:t>
            </a:r>
            <a:r>
              <a:rPr lang="en-US" baseline="0" dirty="0" err="1" smtClean="0"/>
              <a:t>subtree</a:t>
            </a:r>
            <a:r>
              <a:rPr lang="en-US" baseline="0" dirty="0" smtClean="0"/>
              <a:t>-bipartition this tree dominates, we can find the sum of the weight of all the </a:t>
            </a:r>
            <a:r>
              <a:rPr lang="en-US" baseline="0" dirty="0" err="1" smtClean="0"/>
              <a:t>subtree</a:t>
            </a:r>
            <a:r>
              <a:rPr lang="en-US" baseline="0" dirty="0" smtClean="0"/>
              <a:t>-bipartitions in TL and TR . Then weight of T is TL + TR + weight (root).</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88</a:t>
            </a:fld>
            <a:endParaRPr lang="en-US"/>
          </a:p>
        </p:txBody>
      </p:sp>
    </p:spTree>
    <p:extLst>
      <p:ext uri="{BB962C8B-B14F-4D97-AF65-F5344CB8AC3E}">
        <p14:creationId xmlns:p14="http://schemas.microsoft.com/office/powerpoint/2010/main" val="30380927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want</a:t>
            </a:r>
            <a:r>
              <a:rPr lang="en-US" baseline="0" dirty="0" smtClean="0"/>
              <a:t> to know how many </a:t>
            </a:r>
            <a:r>
              <a:rPr lang="en-US" baseline="0" dirty="0" err="1" smtClean="0"/>
              <a:t>subtree</a:t>
            </a:r>
            <a:r>
              <a:rPr lang="en-US" baseline="0" dirty="0" smtClean="0"/>
              <a:t>-bipartition this tree dominates, we can find the sum of the weight of all the </a:t>
            </a:r>
            <a:r>
              <a:rPr lang="en-US" baseline="0" dirty="0" err="1" smtClean="0"/>
              <a:t>subtree</a:t>
            </a:r>
            <a:r>
              <a:rPr lang="en-US" baseline="0" dirty="0" smtClean="0"/>
              <a:t>-bipartitions in TL and TR . Then weight of T is TL + TR + weight (root).</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89</a:t>
            </a:fld>
            <a:endParaRPr lang="en-US"/>
          </a:p>
        </p:txBody>
      </p:sp>
    </p:spTree>
    <p:extLst>
      <p:ext uri="{BB962C8B-B14F-4D97-AF65-F5344CB8AC3E}">
        <p14:creationId xmlns:p14="http://schemas.microsoft.com/office/powerpoint/2010/main" val="30380927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want</a:t>
            </a:r>
            <a:r>
              <a:rPr lang="en-US" baseline="0" dirty="0" smtClean="0"/>
              <a:t> to know how many </a:t>
            </a:r>
            <a:r>
              <a:rPr lang="en-US" baseline="0" dirty="0" err="1" smtClean="0"/>
              <a:t>subtree</a:t>
            </a:r>
            <a:r>
              <a:rPr lang="en-US" baseline="0" dirty="0" smtClean="0"/>
              <a:t>-bipartition this tree dominates, we can find the sum of the weight of all the </a:t>
            </a:r>
            <a:r>
              <a:rPr lang="en-US" baseline="0" dirty="0" err="1" smtClean="0"/>
              <a:t>subtree</a:t>
            </a:r>
            <a:r>
              <a:rPr lang="en-US" baseline="0" dirty="0" smtClean="0"/>
              <a:t>-bipartitions in TL and TR . Then weight of T is TL + TR + weight (root).</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90</a:t>
            </a:fld>
            <a:endParaRPr lang="en-US"/>
          </a:p>
        </p:txBody>
      </p:sp>
    </p:spTree>
    <p:extLst>
      <p:ext uri="{BB962C8B-B14F-4D97-AF65-F5344CB8AC3E}">
        <p14:creationId xmlns:p14="http://schemas.microsoft.com/office/powerpoint/2010/main" val="30380927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91</a:t>
            </a:fld>
            <a:endParaRPr lang="en-US"/>
          </a:p>
        </p:txBody>
      </p:sp>
    </p:spTree>
    <p:extLst>
      <p:ext uri="{BB962C8B-B14F-4D97-AF65-F5344CB8AC3E}">
        <p14:creationId xmlns:p14="http://schemas.microsoft.com/office/powerpoint/2010/main" val="3038092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 individual gene tree is necessarily a good estimate of the true species tree. This introduces some challenges</a:t>
            </a:r>
            <a:r>
              <a:rPr lang="en-US" baseline="0" dirty="0" smtClean="0"/>
              <a:t> in constructing species </a:t>
            </a:r>
            <a:r>
              <a:rPr lang="en-US" baseline="0" dirty="0" err="1" smtClean="0"/>
              <a:t>tree.First</a:t>
            </a:r>
            <a:r>
              <a:rPr lang="en-US" baseline="0" dirty="0" smtClean="0"/>
              <a:t>… Second we need to consider the reasons of discordance into account so that the species that we are constructing does make sense</a:t>
            </a:r>
            <a:endParaRPr lang="en-US" dirty="0" smtClean="0"/>
          </a:p>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6</a:t>
            </a:fld>
            <a:endParaRPr lang="en-US"/>
          </a:p>
        </p:txBody>
      </p:sp>
    </p:spTree>
    <p:extLst>
      <p:ext uri="{BB962C8B-B14F-4D97-AF65-F5344CB8AC3E}">
        <p14:creationId xmlns:p14="http://schemas.microsoft.com/office/powerpoint/2010/main" val="37186166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92</a:t>
            </a:fld>
            <a:endParaRPr lang="en-US"/>
          </a:p>
        </p:txBody>
      </p:sp>
    </p:spTree>
    <p:extLst>
      <p:ext uri="{BB962C8B-B14F-4D97-AF65-F5344CB8AC3E}">
        <p14:creationId xmlns:p14="http://schemas.microsoft.com/office/powerpoint/2010/main" val="30380927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93</a:t>
            </a:fld>
            <a:endParaRPr lang="en-US"/>
          </a:p>
        </p:txBody>
      </p:sp>
    </p:spTree>
    <p:extLst>
      <p:ext uri="{BB962C8B-B14F-4D97-AF65-F5344CB8AC3E}">
        <p14:creationId xmlns:p14="http://schemas.microsoft.com/office/powerpoint/2010/main" val="30380927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 individual gene tree is necessarily a good estimate of the true species tree. This introduces some challenges</a:t>
            </a:r>
            <a:r>
              <a:rPr lang="en-US" baseline="0" dirty="0" smtClean="0"/>
              <a:t> in constructing species </a:t>
            </a:r>
            <a:r>
              <a:rPr lang="en-US" baseline="0" dirty="0" err="1" smtClean="0"/>
              <a:t>tree.First</a:t>
            </a:r>
            <a:r>
              <a:rPr lang="en-US" baseline="0" dirty="0" smtClean="0"/>
              <a:t>… Second we need to consider the reasons of discordance into account so that the species that we are constructing does make sense</a:t>
            </a:r>
            <a:endParaRPr lang="en-US" dirty="0" smtClean="0"/>
          </a:p>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96</a:t>
            </a:fld>
            <a:endParaRPr lang="en-US"/>
          </a:p>
        </p:txBody>
      </p:sp>
    </p:spTree>
    <p:extLst>
      <p:ext uri="{BB962C8B-B14F-4D97-AF65-F5344CB8AC3E}">
        <p14:creationId xmlns:p14="http://schemas.microsoft.com/office/powerpoint/2010/main" val="37186166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developing</a:t>
            </a:r>
            <a:r>
              <a:rPr lang="en-US" baseline="0" dirty="0" smtClean="0"/>
              <a:t> an efficient exact algorithm for this problem. However, since this problem is NP-hard, solving it exactly is computationally intense. So we have designed a constrained version where instead of searching through the entire tree-space, we restrict our search within a subset of all possible species trees. We find the optimal species tree within this restricted search space</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97</a:t>
            </a:fld>
            <a:endParaRPr lang="en-US"/>
          </a:p>
        </p:txBody>
      </p:sp>
    </p:spTree>
    <p:extLst>
      <p:ext uri="{BB962C8B-B14F-4D97-AF65-F5344CB8AC3E}">
        <p14:creationId xmlns:p14="http://schemas.microsoft.com/office/powerpoint/2010/main" val="515481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smtClean="0">
                <a:latin typeface="Book Antiqua" pitchFamily="18" charset="0"/>
              </a:rPr>
              <a:t>Seq</a:t>
            </a:r>
            <a:r>
              <a:rPr lang="en-US" sz="1200" dirty="0" smtClean="0">
                <a:latin typeface="Book Antiqua" pitchFamily="18" charset="0"/>
              </a:rPr>
              <a:t> </a:t>
            </a:r>
            <a:r>
              <a:rPr lang="en-US" sz="1200" dirty="0" err="1" smtClean="0">
                <a:latin typeface="Book Antiqua" pitchFamily="18" charset="0"/>
              </a:rPr>
              <a:t>evol</a:t>
            </a:r>
            <a:r>
              <a:rPr lang="en-US" sz="1200" dirty="0" smtClean="0">
                <a:latin typeface="Book Antiqua" pitchFamily="18" charset="0"/>
              </a:rPr>
              <a:t> model assumes that given</a:t>
            </a:r>
            <a:r>
              <a:rPr lang="en-US" sz="1200" baseline="0" dirty="0" smtClean="0">
                <a:latin typeface="Book Antiqua" pitchFamily="18" charset="0"/>
              </a:rPr>
              <a:t> a sequence alignment, there is a single underlying tree within which the sequence has been evolved. In the </a:t>
            </a:r>
            <a:r>
              <a:rPr lang="en-US" sz="1200" baseline="0" dirty="0" err="1" smtClean="0">
                <a:latin typeface="Book Antiqua" pitchFamily="18" charset="0"/>
              </a:rPr>
              <a:t>prsenece</a:t>
            </a:r>
            <a:r>
              <a:rPr lang="en-US" sz="1200" baseline="0" dirty="0" smtClean="0">
                <a:latin typeface="Book Antiqua" pitchFamily="18" charset="0"/>
              </a:rPr>
              <a:t> of gene tree discordance, we cannot just combine all the gene sequences and </a:t>
            </a:r>
            <a:r>
              <a:rPr lang="en-US" sz="1200" baseline="0" dirty="0" err="1" smtClean="0">
                <a:latin typeface="Book Antiqua" pitchFamily="18" charset="0"/>
              </a:rPr>
              <a:t>asssume</a:t>
            </a:r>
            <a:r>
              <a:rPr lang="en-US" sz="1200" baseline="0" dirty="0" smtClean="0">
                <a:latin typeface="Book Antiqua" pitchFamily="18" charset="0"/>
              </a:rPr>
              <a:t> that it has been evolved down a single tree.</a:t>
            </a:r>
            <a:endParaRPr lang="en-US" sz="1200" dirty="0" smtClean="0">
              <a:latin typeface="Book Antiqua" pitchFamily="18" charset="0"/>
            </a:endParaRPr>
          </a:p>
          <a:p>
            <a:endParaRPr lang="en-US" sz="1200" dirty="0" smtClean="0">
              <a:latin typeface="Book Antiqua" pitchFamily="18" charset="0"/>
            </a:endParaRPr>
          </a:p>
          <a:p>
            <a:r>
              <a:rPr lang="en-US" sz="1200" dirty="0" smtClean="0">
                <a:latin typeface="Book Antiqua" pitchFamily="18" charset="0"/>
              </a:rPr>
              <a:t>However,  since sequence evolution models assume a </a:t>
            </a:r>
            <a:r>
              <a:rPr lang="en-US" sz="1200" dirty="0" smtClean="0">
                <a:solidFill>
                  <a:srgbClr val="FF0000"/>
                </a:solidFill>
                <a:latin typeface="Book Antiqua" pitchFamily="18" charset="0"/>
              </a:rPr>
              <a:t>single</a:t>
            </a:r>
            <a:r>
              <a:rPr lang="en-US" sz="1200" dirty="0" smtClean="0">
                <a:latin typeface="Book Antiqua" pitchFamily="18" charset="0"/>
              </a:rPr>
              <a:t> underlying tree, concatenation in the presence of gene tree discordance creates </a:t>
            </a:r>
            <a:r>
              <a:rPr lang="en-US" sz="1200" dirty="0" smtClean="0">
                <a:solidFill>
                  <a:srgbClr val="002060"/>
                </a:solidFill>
                <a:latin typeface="Book Antiqua" pitchFamily="18" charset="0"/>
              </a:rPr>
              <a:t>model misspecification</a:t>
            </a:r>
            <a:r>
              <a:rPr lang="en-US" sz="1200" dirty="0" smtClean="0">
                <a:latin typeface="Book Antiqua" pitchFamily="18" charset="0"/>
              </a:rPr>
              <a:t> and can result into </a:t>
            </a:r>
            <a:r>
              <a:rPr lang="en-US" sz="1200" dirty="0" smtClean="0">
                <a:solidFill>
                  <a:srgbClr val="FF0000"/>
                </a:solidFill>
                <a:latin typeface="Book Antiqua" pitchFamily="18" charset="0"/>
              </a:rPr>
              <a:t>wrong</a:t>
            </a:r>
            <a:r>
              <a:rPr lang="en-US" sz="1200" dirty="0" smtClean="0">
                <a:latin typeface="Book Antiqua" pitchFamily="18" charset="0"/>
              </a:rPr>
              <a:t> answer</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9</a:t>
            </a:fld>
            <a:endParaRPr lang="en-US"/>
          </a:p>
        </p:txBody>
      </p:sp>
    </p:spTree>
    <p:extLst>
      <p:ext uri="{BB962C8B-B14F-4D97-AF65-F5344CB8AC3E}">
        <p14:creationId xmlns:p14="http://schemas.microsoft.com/office/powerpoint/2010/main" val="1108001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statistically</a:t>
            </a:r>
            <a:r>
              <a:rPr lang="en-US" baseline="0" dirty="0" smtClean="0"/>
              <a:t> significant if it can reconstruct the true species tree with high probability given sufficiently large number of true gene trees.</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10</a:t>
            </a:fld>
            <a:endParaRPr lang="en-US"/>
          </a:p>
        </p:txBody>
      </p:sp>
    </p:spTree>
    <p:extLst>
      <p:ext uri="{BB962C8B-B14F-4D97-AF65-F5344CB8AC3E}">
        <p14:creationId xmlns:p14="http://schemas.microsoft.com/office/powerpoint/2010/main" val="3853989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outline of my talk. First</a:t>
            </a:r>
            <a:r>
              <a:rPr lang="en-US" baseline="0" dirty="0" smtClean="0"/>
              <a:t> I will give a brief introduction about phylogenetic tree, gene tree and species tree. Next I will drill a little bit deeper into the species tree estimation, which is the main topic of my research. </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11</a:t>
            </a:fld>
            <a:endParaRPr lang="en-US"/>
          </a:p>
        </p:txBody>
      </p:sp>
    </p:spTree>
    <p:extLst>
      <p:ext uri="{BB962C8B-B14F-4D97-AF65-F5344CB8AC3E}">
        <p14:creationId xmlns:p14="http://schemas.microsoft.com/office/powerpoint/2010/main" val="4225322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14</a:t>
            </a:fld>
            <a:endParaRPr lang="en-US"/>
          </a:p>
        </p:txBody>
      </p:sp>
    </p:spTree>
    <p:extLst>
      <p:ext uri="{BB962C8B-B14F-4D97-AF65-F5344CB8AC3E}">
        <p14:creationId xmlns:p14="http://schemas.microsoft.com/office/powerpoint/2010/main" val="1747297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BCE682-3BF7-4D5D-89CD-B603906EEBE5}" type="datetimeFigureOut">
              <a:rPr lang="en-US" smtClean="0"/>
              <a:t>5/30/2014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773647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BCE682-3BF7-4D5D-89CD-B603906EEBE5}" type="datetimeFigureOut">
              <a:rPr lang="en-US" smtClean="0"/>
              <a:t>5/30/2014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4129677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BCE682-3BF7-4D5D-89CD-B603906EEBE5}" type="datetimeFigureOut">
              <a:rPr lang="en-US" smtClean="0"/>
              <a:t>5/30/2014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666874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BCE682-3BF7-4D5D-89CD-B603906EEBE5}" type="datetimeFigureOut">
              <a:rPr lang="en-US" smtClean="0"/>
              <a:t>5/30/2014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977543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BCE682-3BF7-4D5D-89CD-B603906EEBE5}" type="datetimeFigureOut">
              <a:rPr lang="en-US" smtClean="0"/>
              <a:t>5/30/2014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730385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BCE682-3BF7-4D5D-89CD-B603906EEBE5}" type="datetimeFigureOut">
              <a:rPr lang="en-US" smtClean="0"/>
              <a:t>5/30/2014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4113722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BCE682-3BF7-4D5D-89CD-B603906EEBE5}" type="datetimeFigureOut">
              <a:rPr lang="en-US" smtClean="0"/>
              <a:t>5/30/2014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347345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BCE682-3BF7-4D5D-89CD-B603906EEBE5}" type="datetimeFigureOut">
              <a:rPr lang="en-US" smtClean="0"/>
              <a:t>5/30/2014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1694873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CE682-3BF7-4D5D-89CD-B603906EEBE5}" type="datetimeFigureOut">
              <a:rPr lang="en-US" smtClean="0"/>
              <a:t>5/30/2014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3513861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BCE682-3BF7-4D5D-89CD-B603906EEBE5}" type="datetimeFigureOut">
              <a:rPr lang="en-US" smtClean="0"/>
              <a:t>5/30/2014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3153851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BCE682-3BF7-4D5D-89CD-B603906EEBE5}" type="datetimeFigureOut">
              <a:rPr lang="en-US" smtClean="0"/>
              <a:t>5/30/2014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297373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CE682-3BF7-4D5D-89CD-B603906EEBE5}" type="datetimeFigureOut">
              <a:rPr lang="en-US" smtClean="0"/>
              <a:t>5/30/2014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5296F1-322C-4821-B1F0-89FC5C408B21}" type="slidenum">
              <a:rPr lang="en-US" smtClean="0"/>
              <a:t>‹#›</a:t>
            </a:fld>
            <a:endParaRPr lang="en-US"/>
          </a:p>
        </p:txBody>
      </p:sp>
    </p:spTree>
    <p:extLst>
      <p:ext uri="{BB962C8B-B14F-4D97-AF65-F5344CB8AC3E}">
        <p14:creationId xmlns:p14="http://schemas.microsoft.com/office/powerpoint/2010/main" val="1209915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50.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image" Target="../media/image17.jpeg"/><Relationship Id="rId1" Type="http://schemas.openxmlformats.org/officeDocument/2006/relationships/slideLayout" Target="../slideLayouts/slideLayout7.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4.em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Rectangle 8"/>
          <p:cNvSpPr>
            <a:spLocks noChangeArrowheads="1"/>
          </p:cNvSpPr>
          <p:nvPr/>
        </p:nvSpPr>
        <p:spPr bwMode="auto">
          <a:xfrm>
            <a:off x="0" y="0"/>
            <a:ext cx="9144000" cy="3789040"/>
          </a:xfrm>
          <a:prstGeom prst="rect">
            <a:avLst/>
          </a:prstGeom>
          <a:solidFill>
            <a:schemeClr val="accent6">
              <a:lumMod val="75000"/>
            </a:schemeClr>
          </a:solidFill>
          <a:ln w="9525">
            <a:solidFill>
              <a:srgbClr val="333399"/>
            </a:solidFill>
            <a:miter lim="800000"/>
            <a:headEnd/>
            <a:tailEnd/>
          </a:ln>
          <a:effectLst/>
        </p:spPr>
        <p:txBody>
          <a:bodyPr wrap="none" anchor="ctr"/>
          <a:lstStyle/>
          <a:p>
            <a:endParaRPr lang="en-US" dirty="0"/>
          </a:p>
        </p:txBody>
      </p:sp>
      <p:sp>
        <p:nvSpPr>
          <p:cNvPr id="4" name="Subtitle 2"/>
          <p:cNvSpPr txBox="1">
            <a:spLocks/>
          </p:cNvSpPr>
          <p:nvPr/>
        </p:nvSpPr>
        <p:spPr>
          <a:xfrm>
            <a:off x="1953491" y="5410200"/>
            <a:ext cx="7114309" cy="1295400"/>
          </a:xfrm>
          <a:prstGeom prst="rect">
            <a:avLst/>
          </a:prstGeom>
        </p:spPr>
        <p:txBody>
          <a:bodyPr tIns="0"/>
          <a:lstStyle>
            <a:lvl1pPr marL="26988">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algn="r">
              <a:spcBef>
                <a:spcPts val="600"/>
              </a:spcBef>
              <a:buClr>
                <a:schemeClr val="accent1"/>
              </a:buClr>
              <a:buSzPct val="80000"/>
              <a:buFont typeface="Wingdings 2" pitchFamily="18" charset="2"/>
              <a:buNone/>
            </a:pPr>
            <a:r>
              <a:rPr lang="en-US" sz="2800" dirty="0">
                <a:solidFill>
                  <a:srgbClr val="5F5F5F"/>
                </a:solidFill>
                <a:latin typeface="Bookman Old Style" pitchFamily="18" charset="0"/>
              </a:rPr>
              <a:t>Department of Computer </a:t>
            </a:r>
            <a:r>
              <a:rPr lang="en-US" sz="2800" dirty="0" smtClean="0">
                <a:solidFill>
                  <a:srgbClr val="5F5F5F"/>
                </a:solidFill>
                <a:latin typeface="Bookman Old Style" pitchFamily="18" charset="0"/>
              </a:rPr>
              <a:t>Science </a:t>
            </a:r>
          </a:p>
          <a:p>
            <a:pPr algn="r">
              <a:spcBef>
                <a:spcPts val="600"/>
              </a:spcBef>
              <a:buClr>
                <a:schemeClr val="accent1"/>
              </a:buClr>
              <a:buSzPct val="80000"/>
              <a:buFont typeface="Wingdings 2" pitchFamily="18" charset="2"/>
              <a:buNone/>
            </a:pPr>
            <a:r>
              <a:rPr lang="en-US" sz="2800" dirty="0" smtClean="0">
                <a:solidFill>
                  <a:srgbClr val="5F5F5F"/>
                </a:solidFill>
                <a:latin typeface="Bookman Old Style" pitchFamily="18" charset="0"/>
              </a:rPr>
              <a:t>University of Texas at Austin</a:t>
            </a:r>
            <a:endParaRPr lang="en-US" sz="2800" dirty="0">
              <a:solidFill>
                <a:srgbClr val="5F5F5F"/>
              </a:solidFill>
              <a:latin typeface="Bookman Old Style" pitchFamily="18" charset="0"/>
            </a:endParaRPr>
          </a:p>
        </p:txBody>
      </p:sp>
      <p:sp>
        <p:nvSpPr>
          <p:cNvPr id="4105" name="Text Box 9"/>
          <p:cNvSpPr txBox="1">
            <a:spLocks noChangeArrowheads="1"/>
          </p:cNvSpPr>
          <p:nvPr/>
        </p:nvSpPr>
        <p:spPr bwMode="auto">
          <a:xfrm>
            <a:off x="0" y="936013"/>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3200" dirty="0" smtClean="0">
                <a:solidFill>
                  <a:schemeClr val="bg1"/>
                </a:solidFill>
                <a:latin typeface="Trebuchet MS" pitchFamily="34" charset="0"/>
              </a:rPr>
              <a:t>Estimating Species Trees from Gene Trees</a:t>
            </a:r>
            <a:endParaRPr lang="en-US" sz="3200" dirty="0">
              <a:solidFill>
                <a:schemeClr val="bg1"/>
              </a:solidFill>
              <a:latin typeface="Trebuchet MS" pitchFamily="34" charset="0"/>
            </a:endParaRPr>
          </a:p>
        </p:txBody>
      </p:sp>
      <p:pic>
        <p:nvPicPr>
          <p:cNvPr id="1026" name="Picture 2" descr="G:\Research\Presentation_Network\log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334000"/>
            <a:ext cx="1295400" cy="125752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24508" y="2206024"/>
            <a:ext cx="7075884" cy="430887"/>
          </a:xfrm>
          <a:prstGeom prst="rect">
            <a:avLst/>
          </a:prstGeom>
          <a:noFill/>
        </p:spPr>
        <p:txBody>
          <a:bodyPr wrap="square" rtlCol="0">
            <a:spAutoFit/>
          </a:bodyPr>
          <a:lstStyle/>
          <a:p>
            <a:pPr algn="ctr"/>
            <a:r>
              <a:rPr lang="en-US" sz="2200" dirty="0" smtClean="0">
                <a:latin typeface="Georgia" pitchFamily="18" charset="0"/>
              </a:rPr>
              <a:t>Md. </a:t>
            </a:r>
            <a:r>
              <a:rPr lang="en-US" sz="2200" dirty="0" err="1" smtClean="0">
                <a:latin typeface="Georgia" pitchFamily="18" charset="0"/>
              </a:rPr>
              <a:t>Shamsuzzoha</a:t>
            </a:r>
            <a:r>
              <a:rPr lang="en-US" sz="2200" dirty="0" smtClean="0">
                <a:latin typeface="Georgia" pitchFamily="18" charset="0"/>
              </a:rPr>
              <a:t> </a:t>
            </a:r>
            <a:r>
              <a:rPr lang="en-US" sz="2200" dirty="0" err="1" smtClean="0">
                <a:latin typeface="Georgia" pitchFamily="18" charset="0"/>
              </a:rPr>
              <a:t>Bayzid</a:t>
            </a:r>
            <a:endParaRPr lang="en-US" sz="2200" dirty="0">
              <a:latin typeface="Georgia" pitchFamily="18" charset="0"/>
            </a:endParaRPr>
          </a:p>
        </p:txBody>
      </p:sp>
    </p:spTree>
    <p:extLst>
      <p:ext uri="{BB962C8B-B14F-4D97-AF65-F5344CB8AC3E}">
        <p14:creationId xmlns:p14="http://schemas.microsoft.com/office/powerpoint/2010/main" val="13862854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1979712" y="787718"/>
            <a:ext cx="0" cy="3316066"/>
          </a:xfrm>
          <a:prstGeom prst="line">
            <a:avLst/>
          </a:prstGeom>
          <a:ln w="31750">
            <a:headEnd type="arrow"/>
            <a:tailEnd type="none"/>
          </a:ln>
        </p:spPr>
        <p:style>
          <a:lnRef idx="1">
            <a:schemeClr val="accent1"/>
          </a:lnRef>
          <a:fillRef idx="0">
            <a:schemeClr val="accent1"/>
          </a:fillRef>
          <a:effectRef idx="0">
            <a:schemeClr val="accent1"/>
          </a:effectRef>
          <a:fontRef idx="minor">
            <a:schemeClr val="tx1"/>
          </a:fontRef>
        </p:style>
      </p:cxnSp>
      <p:sp>
        <p:nvSpPr>
          <p:cNvPr id="9" name="Freeform 8"/>
          <p:cNvSpPr/>
          <p:nvPr/>
        </p:nvSpPr>
        <p:spPr>
          <a:xfrm>
            <a:off x="2222748" y="1724072"/>
            <a:ext cx="5283200" cy="2286000"/>
          </a:xfrm>
          <a:custGeom>
            <a:avLst/>
            <a:gdLst>
              <a:gd name="connsiteX0" fmla="*/ 0 w 5283200"/>
              <a:gd name="connsiteY0" fmla="*/ 0 h 2286000"/>
              <a:gd name="connsiteX1" fmla="*/ 215900 w 5283200"/>
              <a:gd name="connsiteY1" fmla="*/ 762000 h 2286000"/>
              <a:gd name="connsiteX2" fmla="*/ 774700 w 5283200"/>
              <a:gd name="connsiteY2" fmla="*/ 1511300 h 2286000"/>
              <a:gd name="connsiteX3" fmla="*/ 2032000 w 5283200"/>
              <a:gd name="connsiteY3" fmla="*/ 2019300 h 2286000"/>
              <a:gd name="connsiteX4" fmla="*/ 3302000 w 5283200"/>
              <a:gd name="connsiteY4" fmla="*/ 2222500 h 2286000"/>
              <a:gd name="connsiteX5" fmla="*/ 4508500 w 5283200"/>
              <a:gd name="connsiteY5" fmla="*/ 2273300 h 2286000"/>
              <a:gd name="connsiteX6" fmla="*/ 5283200 w 5283200"/>
              <a:gd name="connsiteY6" fmla="*/ 228600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83200" h="2286000">
                <a:moveTo>
                  <a:pt x="0" y="0"/>
                </a:moveTo>
                <a:cubicBezTo>
                  <a:pt x="43391" y="255058"/>
                  <a:pt x="86783" y="510117"/>
                  <a:pt x="215900" y="762000"/>
                </a:cubicBezTo>
                <a:cubicBezTo>
                  <a:pt x="345017" y="1013883"/>
                  <a:pt x="472017" y="1301750"/>
                  <a:pt x="774700" y="1511300"/>
                </a:cubicBezTo>
                <a:cubicBezTo>
                  <a:pt x="1077383" y="1720850"/>
                  <a:pt x="1610783" y="1900767"/>
                  <a:pt x="2032000" y="2019300"/>
                </a:cubicBezTo>
                <a:cubicBezTo>
                  <a:pt x="2453217" y="2137833"/>
                  <a:pt x="2889250" y="2180167"/>
                  <a:pt x="3302000" y="2222500"/>
                </a:cubicBezTo>
                <a:cubicBezTo>
                  <a:pt x="3714750" y="2264833"/>
                  <a:pt x="4178300" y="2262717"/>
                  <a:pt x="4508500" y="2273300"/>
                </a:cubicBezTo>
                <a:cubicBezTo>
                  <a:pt x="4838700" y="2283883"/>
                  <a:pt x="5060950" y="2284941"/>
                  <a:pt x="5283200" y="2286000"/>
                </a:cubicBezTo>
              </a:path>
            </a:pathLst>
          </a:cu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tangle 10"/>
          <p:cNvSpPr/>
          <p:nvPr/>
        </p:nvSpPr>
        <p:spPr>
          <a:xfrm>
            <a:off x="3480927" y="4319808"/>
            <a:ext cx="2855269" cy="369332"/>
          </a:xfrm>
          <a:prstGeom prst="rect">
            <a:avLst/>
          </a:prstGeom>
        </p:spPr>
        <p:txBody>
          <a:bodyPr wrap="none">
            <a:spAutoFit/>
          </a:bodyPr>
          <a:lstStyle/>
          <a:p>
            <a:r>
              <a:rPr lang="en-US" dirty="0" smtClean="0">
                <a:latin typeface="Georgia" pitchFamily="18" charset="0"/>
              </a:rPr>
              <a:t>Number of </a:t>
            </a:r>
            <a:r>
              <a:rPr lang="en-US" dirty="0" smtClean="0">
                <a:solidFill>
                  <a:srgbClr val="FF0000"/>
                </a:solidFill>
                <a:latin typeface="Georgia" pitchFamily="18" charset="0"/>
              </a:rPr>
              <a:t>true</a:t>
            </a:r>
            <a:r>
              <a:rPr lang="en-US" dirty="0" smtClean="0">
                <a:latin typeface="Georgia" pitchFamily="18" charset="0"/>
              </a:rPr>
              <a:t> gene trees</a:t>
            </a:r>
            <a:endParaRPr lang="en-US" dirty="0"/>
          </a:p>
        </p:txBody>
      </p:sp>
      <p:cxnSp>
        <p:nvCxnSpPr>
          <p:cNvPr id="12" name="Straight Connector 11"/>
          <p:cNvCxnSpPr/>
          <p:nvPr/>
        </p:nvCxnSpPr>
        <p:spPr>
          <a:xfrm>
            <a:off x="1979712" y="4103784"/>
            <a:ext cx="5796644" cy="0"/>
          </a:xfrm>
          <a:prstGeom prst="line">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rot="16200000">
            <a:off x="-124075" y="2270145"/>
            <a:ext cx="3118161" cy="369332"/>
          </a:xfrm>
          <a:prstGeom prst="rect">
            <a:avLst/>
          </a:prstGeom>
        </p:spPr>
        <p:txBody>
          <a:bodyPr wrap="none">
            <a:spAutoFit/>
          </a:bodyPr>
          <a:lstStyle/>
          <a:p>
            <a:r>
              <a:rPr lang="en-US" dirty="0" smtClean="0">
                <a:latin typeface="Georgia" pitchFamily="18" charset="0"/>
              </a:rPr>
              <a:t>Species tree </a:t>
            </a:r>
            <a:r>
              <a:rPr lang="en-US" dirty="0" smtClean="0">
                <a:solidFill>
                  <a:srgbClr val="FF0000"/>
                </a:solidFill>
                <a:latin typeface="Georgia" pitchFamily="18" charset="0"/>
              </a:rPr>
              <a:t>estimation error</a:t>
            </a:r>
            <a:endParaRPr lang="en-US" dirty="0">
              <a:solidFill>
                <a:srgbClr val="FF0000"/>
              </a:solidFill>
            </a:endParaRPr>
          </a:p>
        </p:txBody>
      </p:sp>
      <p:sp>
        <p:nvSpPr>
          <p:cNvPr id="15" name="Rectangle 3"/>
          <p:cNvSpPr txBox="1">
            <a:spLocks noChangeArrowheads="1"/>
          </p:cNvSpPr>
          <p:nvPr/>
        </p:nvSpPr>
        <p:spPr>
          <a:xfrm>
            <a:off x="251520" y="83096"/>
            <a:ext cx="824491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Statistical consistency</a:t>
            </a:r>
            <a:endParaRPr lang="en-US" altLang="ja-JP" sz="3600" b="1" dirty="0">
              <a:solidFill>
                <a:srgbClr val="A50021"/>
              </a:solidFill>
              <a:latin typeface="Verdana" pitchFamily="34" charset="0"/>
              <a:ea typeface="ＭＳ Ｐゴシック" pitchFamily="34" charset="-128"/>
            </a:endParaRPr>
          </a:p>
        </p:txBody>
      </p:sp>
      <p:sp>
        <p:nvSpPr>
          <p:cNvPr id="16" name="Line 5"/>
          <p:cNvSpPr>
            <a:spLocks noChangeShapeType="1"/>
          </p:cNvSpPr>
          <p:nvPr/>
        </p:nvSpPr>
        <p:spPr bwMode="auto">
          <a:xfrm>
            <a:off x="374068" y="65669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pSp>
        <p:nvGrpSpPr>
          <p:cNvPr id="19" name="Group 18"/>
          <p:cNvGrpSpPr/>
          <p:nvPr/>
        </p:nvGrpSpPr>
        <p:grpSpPr>
          <a:xfrm>
            <a:off x="251520" y="5013176"/>
            <a:ext cx="8784976" cy="707886"/>
            <a:chOff x="3290836" y="1158451"/>
            <a:chExt cx="6590959" cy="552508"/>
          </a:xfrm>
        </p:grpSpPr>
        <p:sp>
          <p:nvSpPr>
            <p:cNvPr id="20" name="Oval 19"/>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latin typeface="Book Antiqua" pitchFamily="18" charset="0"/>
              </a:endParaRPr>
            </a:p>
          </p:txBody>
        </p:sp>
        <p:sp>
          <p:nvSpPr>
            <p:cNvPr id="21" name="TextBox 20"/>
            <p:cNvSpPr txBox="1"/>
            <p:nvPr/>
          </p:nvSpPr>
          <p:spPr>
            <a:xfrm>
              <a:off x="3468879" y="1158451"/>
              <a:ext cx="6412916" cy="552508"/>
            </a:xfrm>
            <a:prstGeom prst="rect">
              <a:avLst/>
            </a:prstGeom>
            <a:noFill/>
          </p:spPr>
          <p:txBody>
            <a:bodyPr wrap="square" rtlCol="0">
              <a:spAutoFit/>
            </a:bodyPr>
            <a:lstStyle/>
            <a:p>
              <a:r>
                <a:rPr lang="en-US" sz="2000" dirty="0" smtClean="0">
                  <a:latin typeface="Book Antiqua" pitchFamily="18" charset="0"/>
                </a:rPr>
                <a:t> </a:t>
              </a:r>
              <a:r>
                <a:rPr lang="en-US" sz="2000" dirty="0" smtClean="0">
                  <a:latin typeface="Georgia" pitchFamily="18" charset="0"/>
                </a:rPr>
                <a:t>Given </a:t>
              </a:r>
              <a:r>
                <a:rPr lang="en-US" sz="2000" dirty="0" smtClean="0">
                  <a:solidFill>
                    <a:srgbClr val="FF0000"/>
                  </a:solidFill>
                  <a:latin typeface="Georgia" pitchFamily="18" charset="0"/>
                </a:rPr>
                <a:t>sufficiently large number</a:t>
              </a:r>
              <a:r>
                <a:rPr lang="en-US" sz="2000" dirty="0" smtClean="0">
                  <a:latin typeface="Georgia" pitchFamily="18" charset="0"/>
                </a:rPr>
                <a:t> of </a:t>
              </a:r>
              <a:r>
                <a:rPr lang="en-US" sz="2000" dirty="0" smtClean="0">
                  <a:solidFill>
                    <a:srgbClr val="000099"/>
                  </a:solidFill>
                  <a:latin typeface="Georgia" pitchFamily="18" charset="0"/>
                </a:rPr>
                <a:t>true gene trees</a:t>
              </a:r>
              <a:r>
                <a:rPr lang="en-US" sz="2000" dirty="0" smtClean="0">
                  <a:latin typeface="Georgia" pitchFamily="18" charset="0"/>
                </a:rPr>
                <a:t>, species tree estimation </a:t>
              </a:r>
              <a:r>
                <a:rPr lang="en-US" sz="2000" dirty="0" smtClean="0">
                  <a:solidFill>
                    <a:srgbClr val="000099"/>
                  </a:solidFill>
                  <a:latin typeface="Georgia" pitchFamily="18" charset="0"/>
                </a:rPr>
                <a:t>error</a:t>
              </a:r>
              <a:r>
                <a:rPr lang="en-US" sz="2000" dirty="0" smtClean="0">
                  <a:latin typeface="Georgia" pitchFamily="18" charset="0"/>
                </a:rPr>
                <a:t> approaches to </a:t>
              </a:r>
              <a:r>
                <a:rPr lang="en-US" sz="2000" dirty="0" smtClean="0">
                  <a:solidFill>
                    <a:srgbClr val="FF0000"/>
                  </a:solidFill>
                  <a:latin typeface="Georgia" pitchFamily="18" charset="0"/>
                </a:rPr>
                <a:t>zero</a:t>
              </a:r>
              <a:r>
                <a:rPr lang="en-US" sz="2000" dirty="0" smtClean="0">
                  <a:latin typeface="Georgia" pitchFamily="18" charset="0"/>
                </a:rPr>
                <a:t> with </a:t>
              </a:r>
              <a:r>
                <a:rPr lang="en-US" sz="2000" dirty="0" smtClean="0">
                  <a:solidFill>
                    <a:srgbClr val="000099"/>
                  </a:solidFill>
                  <a:latin typeface="Georgia" pitchFamily="18" charset="0"/>
                </a:rPr>
                <a:t>probability close to one</a:t>
              </a:r>
              <a:endParaRPr lang="en-US" sz="2000" dirty="0">
                <a:solidFill>
                  <a:srgbClr val="000099"/>
                </a:solidFill>
                <a:latin typeface="Georgia" pitchFamily="18" charset="0"/>
              </a:endParaRPr>
            </a:p>
          </p:txBody>
        </p:sp>
      </p:grpSp>
      <p:grpSp>
        <p:nvGrpSpPr>
          <p:cNvPr id="22" name="Group 21"/>
          <p:cNvGrpSpPr/>
          <p:nvPr/>
        </p:nvGrpSpPr>
        <p:grpSpPr>
          <a:xfrm>
            <a:off x="1997164" y="5877272"/>
            <a:ext cx="5491160" cy="369332"/>
            <a:chOff x="3238136" y="1158453"/>
            <a:chExt cx="5066992" cy="288265"/>
          </a:xfrm>
        </p:grpSpPr>
        <p:sp>
          <p:nvSpPr>
            <p:cNvPr id="23" name="Oval 22"/>
            <p:cNvSpPr>
              <a:spLocks noChangeArrowheads="1"/>
            </p:cNvSpPr>
            <p:nvPr/>
          </p:nvSpPr>
          <p:spPr bwMode="auto">
            <a:xfrm>
              <a:off x="3238136" y="1199682"/>
              <a:ext cx="202504" cy="171286"/>
            </a:xfrm>
            <a:prstGeom prst="ellipse">
              <a:avLst/>
            </a:prstGeom>
            <a:gradFill rotWithShape="1">
              <a:gsLst>
                <a:gs pos="0">
                  <a:srgbClr val="FF0000"/>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24" name="TextBox 23"/>
            <p:cNvSpPr txBox="1"/>
            <p:nvPr/>
          </p:nvSpPr>
          <p:spPr>
            <a:xfrm>
              <a:off x="3336576" y="1158453"/>
              <a:ext cx="4968552" cy="288265"/>
            </a:xfrm>
            <a:prstGeom prst="rect">
              <a:avLst/>
            </a:prstGeom>
            <a:noFill/>
          </p:spPr>
          <p:txBody>
            <a:bodyPr wrap="square" rtlCol="0">
              <a:spAutoFit/>
            </a:bodyPr>
            <a:lstStyle/>
            <a:p>
              <a:r>
                <a:rPr lang="en-US" dirty="0" smtClean="0"/>
                <a:t>  </a:t>
              </a:r>
              <a:r>
                <a:rPr lang="en-US" dirty="0" smtClean="0">
                  <a:latin typeface="Georgia" pitchFamily="18" charset="0"/>
                </a:rPr>
                <a:t>Gene tree </a:t>
              </a:r>
              <a:r>
                <a:rPr lang="en-US" dirty="0" smtClean="0">
                  <a:solidFill>
                    <a:srgbClr val="FF0000"/>
                  </a:solidFill>
                  <a:latin typeface="Georgia" pitchFamily="18" charset="0"/>
                </a:rPr>
                <a:t>estimation error</a:t>
              </a:r>
              <a:endParaRPr lang="en-US" dirty="0">
                <a:solidFill>
                  <a:srgbClr val="FF0000"/>
                </a:solidFill>
                <a:latin typeface="Georgia" pitchFamily="18" charset="0"/>
              </a:endParaRPr>
            </a:p>
          </p:txBody>
        </p:sp>
      </p:grpSp>
    </p:spTree>
    <p:extLst>
      <p:ext uri="{BB962C8B-B14F-4D97-AF65-F5344CB8AC3E}">
        <p14:creationId xmlns:p14="http://schemas.microsoft.com/office/powerpoint/2010/main" val="280004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p:tgtEl>
                                          <p:spTgt spid="22"/>
                                        </p:tgtEl>
                                        <p:attrNameLst>
                                          <p:attrName>ppt_y</p:attrName>
                                        </p:attrNameLst>
                                      </p:cBhvr>
                                      <p:tavLst>
                                        <p:tav tm="0">
                                          <p:val>
                                            <p:strVal val="#ppt_y-#ppt_h*1.125000"/>
                                          </p:val>
                                        </p:tav>
                                        <p:tav tm="100000">
                                          <p:val>
                                            <p:strVal val="#ppt_y"/>
                                          </p:val>
                                        </p:tav>
                                      </p:tavLst>
                                    </p:anim>
                                    <p:animEffect transition="in" filter="wipe(down)">
                                      <p:cBhvr>
                                        <p:cTn id="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AutoShape 2"/>
          <p:cNvSpPr>
            <a:spLocks noChangeArrowheads="1"/>
          </p:cNvSpPr>
          <p:nvPr/>
        </p:nvSpPr>
        <p:spPr bwMode="auto">
          <a:xfrm>
            <a:off x="755576" y="3526904"/>
            <a:ext cx="3348372" cy="838200"/>
          </a:xfrm>
          <a:prstGeom prst="horizontalScroll">
            <a:avLst>
              <a:gd name="adj" fmla="val 12500"/>
            </a:avLst>
          </a:prstGeom>
          <a:solidFill>
            <a:srgbClr val="FFCC99"/>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endParaRPr lang="en-US"/>
          </a:p>
        </p:txBody>
      </p:sp>
      <p:sp>
        <p:nvSpPr>
          <p:cNvPr id="83971" name="Rectangle 3"/>
          <p:cNvSpPr>
            <a:spLocks noGrp="1" noChangeArrowheads="1"/>
          </p:cNvSpPr>
          <p:nvPr>
            <p:ph type="title"/>
          </p:nvPr>
        </p:nvSpPr>
        <p:spPr>
          <a:xfrm>
            <a:off x="381000" y="228600"/>
            <a:ext cx="7770813" cy="609600"/>
          </a:xfrm>
          <a:effectLst>
            <a:outerShdw dist="35921" dir="2700000" algn="ctr" rotWithShape="0">
              <a:schemeClr val="bg2"/>
            </a:outerShdw>
          </a:effectLst>
        </p:spPr>
        <p:txBody>
          <a:bodyPr>
            <a:normAutofit fontScale="90000"/>
          </a:bodyPr>
          <a:lstStyle/>
          <a:p>
            <a:pPr algn="l"/>
            <a:r>
              <a:rPr lang="en-US" altLang="ja-JP" sz="3600" b="1" dirty="0" smtClean="0">
                <a:solidFill>
                  <a:srgbClr val="A50021"/>
                </a:solidFill>
                <a:latin typeface="Verdana" pitchFamily="34" charset="0"/>
                <a:ea typeface="ＭＳ Ｐゴシック" pitchFamily="34" charset="-128"/>
              </a:rPr>
              <a:t>Outline</a:t>
            </a:r>
            <a:endParaRPr lang="en-US" altLang="ja-JP" sz="3600" b="1" dirty="0">
              <a:solidFill>
                <a:srgbClr val="A50021"/>
              </a:solidFill>
              <a:latin typeface="Verdana" pitchFamily="34" charset="0"/>
              <a:ea typeface="ＭＳ Ｐゴシック" pitchFamily="34" charset="-128"/>
            </a:endParaRPr>
          </a:p>
        </p:txBody>
      </p:sp>
      <p:sp>
        <p:nvSpPr>
          <p:cNvPr id="83972" name="Rectangle 4"/>
          <p:cNvSpPr>
            <a:spLocks noGrp="1" noChangeArrowheads="1"/>
          </p:cNvSpPr>
          <p:nvPr>
            <p:ph type="body" idx="1"/>
          </p:nvPr>
        </p:nvSpPr>
        <p:spPr>
          <a:xfrm>
            <a:off x="884919" y="2024844"/>
            <a:ext cx="7770813" cy="3384376"/>
          </a:xfrm>
        </p:spPr>
        <p:txBody>
          <a:bodyPr>
            <a:normAutofit/>
          </a:bodyPr>
          <a:lstStyle/>
          <a:p>
            <a:pPr>
              <a:buClr>
                <a:srgbClr val="9966FF"/>
              </a:buClr>
              <a:buFont typeface="Times New Roman" pitchFamily="18" charset="0"/>
              <a:buChar char="▒"/>
            </a:pPr>
            <a:r>
              <a:rPr lang="en-US" altLang="ja-JP" dirty="0" smtClean="0">
                <a:latin typeface="Trebuchet MS" pitchFamily="34" charset="0"/>
                <a:ea typeface="ＭＳ Ｐゴシック" pitchFamily="34" charset="-128"/>
              </a:rPr>
              <a:t> Background</a:t>
            </a:r>
          </a:p>
          <a:p>
            <a:pPr lvl="1">
              <a:buClr>
                <a:srgbClr val="9966FF"/>
              </a:buClr>
              <a:buFont typeface="Times New Roman" pitchFamily="18" charset="0"/>
              <a:buChar char="▒"/>
            </a:pPr>
            <a:r>
              <a:rPr lang="en-US" altLang="ja-JP" dirty="0" smtClean="0">
                <a:latin typeface="Trebuchet MS" pitchFamily="34" charset="0"/>
                <a:ea typeface="ＭＳ Ｐゴシック" pitchFamily="34" charset="-128"/>
              </a:rPr>
              <a:t> Gene tree and species tree</a:t>
            </a:r>
          </a:p>
          <a:p>
            <a:pPr lvl="1">
              <a:buClr>
                <a:srgbClr val="9966FF"/>
              </a:buClr>
              <a:buFont typeface="Times New Roman" pitchFamily="18" charset="0"/>
              <a:buChar char="▒"/>
            </a:pPr>
            <a:r>
              <a:rPr lang="en-US" altLang="ja-JP" dirty="0">
                <a:latin typeface="Trebuchet MS" pitchFamily="34" charset="0"/>
                <a:ea typeface="ＭＳ Ｐゴシック" pitchFamily="34" charset="-128"/>
              </a:rPr>
              <a:t> </a:t>
            </a:r>
            <a:r>
              <a:rPr lang="en-US" altLang="ja-JP" dirty="0" smtClean="0">
                <a:latin typeface="Trebuchet MS" pitchFamily="34" charset="0"/>
                <a:ea typeface="ＭＳ Ｐゴシック" pitchFamily="34" charset="-128"/>
              </a:rPr>
              <a:t>Species tree estimation</a:t>
            </a:r>
          </a:p>
          <a:p>
            <a:pPr>
              <a:buClr>
                <a:srgbClr val="9966FF"/>
              </a:buClr>
              <a:buFont typeface="Times New Roman" pitchFamily="18" charset="0"/>
              <a:buChar char="▒"/>
            </a:pPr>
            <a:r>
              <a:rPr lang="en-US" altLang="ja-JP" dirty="0" smtClean="0">
                <a:latin typeface="Trebuchet MS" pitchFamily="34" charset="0"/>
                <a:ea typeface="ＭＳ Ｐゴシック" pitchFamily="34" charset="-128"/>
              </a:rPr>
              <a:t> Naïve binning</a:t>
            </a:r>
          </a:p>
          <a:p>
            <a:pPr>
              <a:buClr>
                <a:srgbClr val="9966FF"/>
              </a:buClr>
              <a:buFont typeface="Times New Roman" pitchFamily="18" charset="0"/>
              <a:buChar char="▒"/>
            </a:pPr>
            <a:r>
              <a:rPr lang="en-US" altLang="ja-JP" dirty="0">
                <a:latin typeface="Trebuchet MS" pitchFamily="34" charset="0"/>
                <a:ea typeface="ＭＳ Ｐゴシック" pitchFamily="34" charset="-128"/>
              </a:rPr>
              <a:t> </a:t>
            </a:r>
            <a:r>
              <a:rPr lang="en-US" altLang="ja-JP" dirty="0" smtClean="0">
                <a:latin typeface="Trebuchet MS" pitchFamily="34" charset="0"/>
                <a:ea typeface="ＭＳ Ｐゴシック" pitchFamily="34" charset="-128"/>
              </a:rPr>
              <a:t>Large scale phylogenomic analyses</a:t>
            </a:r>
          </a:p>
          <a:p>
            <a:pPr lvl="1">
              <a:buClr>
                <a:srgbClr val="9966FF"/>
              </a:buClr>
              <a:buFont typeface="Times New Roman" pitchFamily="18" charset="0"/>
              <a:buChar char="▒"/>
            </a:pPr>
            <a:endParaRPr lang="en-US" altLang="ja-JP" dirty="0">
              <a:latin typeface="Trebuchet MS" pitchFamily="34" charset="0"/>
              <a:ea typeface="ＭＳ Ｐゴシック" pitchFamily="34" charset="-128"/>
            </a:endParaRPr>
          </a:p>
          <a:p>
            <a:pPr>
              <a:buClr>
                <a:srgbClr val="9966FF"/>
              </a:buClr>
              <a:buFont typeface="Times New Roman" pitchFamily="18" charset="0"/>
              <a:buChar char="▒"/>
            </a:pPr>
            <a:endParaRPr lang="en-US" altLang="ja-JP" dirty="0">
              <a:ea typeface="ＭＳ Ｐゴシック" pitchFamily="34" charset="-128"/>
            </a:endParaRPr>
          </a:p>
          <a:p>
            <a:pPr marL="692150" lvl="1" indent="-347663">
              <a:buClr>
                <a:srgbClr val="9966FF"/>
              </a:buClr>
              <a:buFont typeface="Times New Roman" pitchFamily="18" charset="0"/>
              <a:buChar char="▒"/>
            </a:pPr>
            <a:endParaRPr lang="en-US" altLang="ja-JP" dirty="0">
              <a:ea typeface="ＭＳ Ｐゴシック" pitchFamily="34" charset="-128"/>
            </a:endParaRPr>
          </a:p>
        </p:txBody>
      </p:sp>
      <p:sp>
        <p:nvSpPr>
          <p:cNvPr id="83973" name="Line 5"/>
          <p:cNvSpPr>
            <a:spLocks noChangeShapeType="1"/>
          </p:cNvSpPr>
          <p:nvPr/>
        </p:nvSpPr>
        <p:spPr bwMode="auto">
          <a:xfrm>
            <a:off x="533400" y="99060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Tree>
    <p:custDataLst>
      <p:tags r:id="rId1"/>
    </p:custDataLst>
    <p:extLst>
      <p:ext uri="{BB962C8B-B14F-4D97-AF65-F5344CB8AC3E}">
        <p14:creationId xmlns:p14="http://schemas.microsoft.com/office/powerpoint/2010/main" val="2627165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3970"/>
                                        </p:tgtEl>
                                        <p:attrNameLst>
                                          <p:attrName>style.visibility</p:attrName>
                                        </p:attrNameLst>
                                      </p:cBhvr>
                                      <p:to>
                                        <p:strVal val="visible"/>
                                      </p:to>
                                    </p:set>
                                    <p:animEffect transition="in" filter="wipe(left)">
                                      <p:cBhvr>
                                        <p:cTn id="7" dur="500"/>
                                        <p:tgtEl>
                                          <p:spTgt spid="83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919" y="1052736"/>
            <a:ext cx="8713565" cy="4544996"/>
          </a:xfrm>
          <a:prstGeom prst="rect">
            <a:avLst/>
          </a:prstGeom>
        </p:spPr>
      </p:pic>
      <p:sp>
        <p:nvSpPr>
          <p:cNvPr id="3" name="Rectangle 3"/>
          <p:cNvSpPr txBox="1">
            <a:spLocks noChangeArrowheads="1"/>
          </p:cNvSpPr>
          <p:nvPr/>
        </p:nvSpPr>
        <p:spPr>
          <a:xfrm>
            <a:off x="251520" y="8620"/>
            <a:ext cx="8244916" cy="609600"/>
          </a:xfrm>
          <a:prstGeom prst="rect">
            <a:avLst/>
          </a:prstGeom>
          <a:effectLst>
            <a:outerShdw dist="35921" dir="2700000" algn="ctr" rotWithShape="0">
              <a:schemeClr val="bg2"/>
            </a:outerShdw>
          </a:effectLst>
        </p:spPr>
        <p:txBody>
          <a:bodyP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Simulation Study </a:t>
            </a:r>
            <a:r>
              <a:rPr lang="en-US" altLang="ja-JP" sz="1600" b="1" dirty="0">
                <a:solidFill>
                  <a:srgbClr val="A50021"/>
                </a:solidFill>
                <a:latin typeface="Verdana" pitchFamily="34" charset="0"/>
                <a:ea typeface="ＭＳ Ｐゴシック" pitchFamily="34" charset="-128"/>
              </a:rPr>
              <a:t>[</a:t>
            </a:r>
            <a:r>
              <a:rPr lang="en-US" altLang="ja-JP" sz="1600" b="1" dirty="0" err="1" smtClean="0">
                <a:solidFill>
                  <a:srgbClr val="A50021"/>
                </a:solidFill>
                <a:latin typeface="Verdana" pitchFamily="34" charset="0"/>
                <a:ea typeface="ＭＳ Ｐゴシック" pitchFamily="34" charset="-128"/>
              </a:rPr>
              <a:t>Bayzid</a:t>
            </a:r>
            <a:r>
              <a:rPr lang="en-US" altLang="ja-JP" sz="1600" b="1" dirty="0" smtClean="0">
                <a:solidFill>
                  <a:srgbClr val="A50021"/>
                </a:solidFill>
                <a:latin typeface="Verdana" pitchFamily="34" charset="0"/>
                <a:ea typeface="ＭＳ Ｐゴシック" pitchFamily="34" charset="-128"/>
              </a:rPr>
              <a:t> &amp; </a:t>
            </a:r>
            <a:r>
              <a:rPr lang="en-US" altLang="ja-JP" sz="1600" b="1" dirty="0" err="1" smtClean="0">
                <a:solidFill>
                  <a:srgbClr val="A50021"/>
                </a:solidFill>
                <a:latin typeface="Verdana" pitchFamily="34" charset="0"/>
                <a:ea typeface="ＭＳ Ｐゴシック" pitchFamily="34" charset="-128"/>
              </a:rPr>
              <a:t>Warnow</a:t>
            </a:r>
            <a:r>
              <a:rPr lang="en-US" altLang="ja-JP" sz="1600" b="1" dirty="0" smtClean="0">
                <a:solidFill>
                  <a:srgbClr val="A50021"/>
                </a:solidFill>
                <a:latin typeface="Verdana" pitchFamily="34" charset="0"/>
                <a:ea typeface="ＭＳ Ｐゴシック" pitchFamily="34" charset="-128"/>
              </a:rPr>
              <a:t>, Bioinformatics 2013]</a:t>
            </a:r>
            <a:endParaRPr lang="en-US" altLang="ja-JP" sz="1600" b="1" dirty="0">
              <a:solidFill>
                <a:srgbClr val="A50021"/>
              </a:solidFill>
              <a:latin typeface="Verdana" pitchFamily="34" charset="0"/>
              <a:ea typeface="ＭＳ Ｐゴシック" pitchFamily="34" charset="-128"/>
            </a:endParaRPr>
          </a:p>
        </p:txBody>
      </p:sp>
      <p:sp>
        <p:nvSpPr>
          <p:cNvPr id="4" name="Line 5"/>
          <p:cNvSpPr>
            <a:spLocks noChangeShapeType="1"/>
          </p:cNvSpPr>
          <p:nvPr/>
        </p:nvSpPr>
        <p:spPr bwMode="auto">
          <a:xfrm>
            <a:off x="32352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dirty="0"/>
          </a:p>
        </p:txBody>
      </p:sp>
      <p:sp>
        <p:nvSpPr>
          <p:cNvPr id="7" name="TextBox 6"/>
          <p:cNvSpPr txBox="1"/>
          <p:nvPr/>
        </p:nvSpPr>
        <p:spPr>
          <a:xfrm>
            <a:off x="2159732" y="5975992"/>
            <a:ext cx="4750291" cy="369332"/>
          </a:xfrm>
          <a:prstGeom prst="rect">
            <a:avLst/>
          </a:prstGeom>
          <a:noFill/>
        </p:spPr>
        <p:txBody>
          <a:bodyPr wrap="square" rtlCol="0">
            <a:spAutoFit/>
          </a:bodyPr>
          <a:lstStyle/>
          <a:p>
            <a:r>
              <a:rPr lang="en-US" dirty="0" smtClean="0"/>
              <a:t> </a:t>
            </a:r>
            <a:r>
              <a:rPr lang="en-US" b="1" dirty="0" smtClean="0">
                <a:solidFill>
                  <a:schemeClr val="tx2"/>
                </a:solidFill>
                <a:latin typeface="Georgia" pitchFamily="18" charset="0"/>
              </a:rPr>
              <a:t>11 taxa, </a:t>
            </a:r>
            <a:r>
              <a:rPr lang="en-US" b="1" dirty="0" smtClean="0">
                <a:latin typeface="Georgia" pitchFamily="18" charset="0"/>
              </a:rPr>
              <a:t>gene trees </a:t>
            </a:r>
            <a:r>
              <a:rPr lang="en-US" b="1" dirty="0" smtClean="0">
                <a:solidFill>
                  <a:srgbClr val="FF0000"/>
                </a:solidFill>
                <a:latin typeface="Georgia" pitchFamily="18" charset="0"/>
              </a:rPr>
              <a:t>differ</a:t>
            </a:r>
            <a:r>
              <a:rPr lang="en-US" b="1" dirty="0" smtClean="0">
                <a:solidFill>
                  <a:schemeClr val="tx2"/>
                </a:solidFill>
                <a:latin typeface="Georgia" pitchFamily="18" charset="0"/>
              </a:rPr>
              <a:t> due to </a:t>
            </a:r>
            <a:r>
              <a:rPr lang="en-US" b="1" dirty="0" smtClean="0">
                <a:solidFill>
                  <a:srgbClr val="FF0000"/>
                </a:solidFill>
                <a:latin typeface="Georgia" pitchFamily="18" charset="0"/>
              </a:rPr>
              <a:t>ILS</a:t>
            </a:r>
            <a:endParaRPr lang="en-US" dirty="0">
              <a:solidFill>
                <a:srgbClr val="FF0000"/>
              </a:solidFill>
              <a:latin typeface="Georgia" pitchFamily="18" charset="0"/>
            </a:endParaRPr>
          </a:p>
        </p:txBody>
      </p:sp>
    </p:spTree>
    <p:extLst>
      <p:ext uri="{BB962C8B-B14F-4D97-AF65-F5344CB8AC3E}">
        <p14:creationId xmlns:p14="http://schemas.microsoft.com/office/powerpoint/2010/main" val="30331865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414" y="906561"/>
            <a:ext cx="8276038" cy="5044877"/>
          </a:xfrm>
          <a:prstGeom prst="rect">
            <a:avLst/>
          </a:prstGeom>
        </p:spPr>
      </p:pic>
      <p:sp>
        <p:nvSpPr>
          <p:cNvPr id="4" name="Rectangle 3"/>
          <p:cNvSpPr txBox="1">
            <a:spLocks noChangeArrowheads="1"/>
          </p:cNvSpPr>
          <p:nvPr/>
        </p:nvSpPr>
        <p:spPr>
          <a:xfrm>
            <a:off x="251520" y="8620"/>
            <a:ext cx="8244916" cy="609600"/>
          </a:xfrm>
          <a:prstGeom prst="rect">
            <a:avLst/>
          </a:prstGeom>
          <a:effectLst>
            <a:outerShdw dist="35921" dir="2700000" algn="ctr" rotWithShape="0">
              <a:schemeClr val="bg2"/>
            </a:outerShdw>
          </a:effectLst>
        </p:spPr>
        <p:txBody>
          <a:bodyP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Simulation Study </a:t>
            </a:r>
            <a:r>
              <a:rPr lang="en-US" altLang="ja-JP" sz="1600" b="1" dirty="0">
                <a:solidFill>
                  <a:srgbClr val="A50021"/>
                </a:solidFill>
                <a:latin typeface="Verdana" pitchFamily="34" charset="0"/>
                <a:ea typeface="ＭＳ Ｐゴシック" pitchFamily="34" charset="-128"/>
              </a:rPr>
              <a:t>[</a:t>
            </a:r>
            <a:r>
              <a:rPr lang="en-US" altLang="ja-JP" sz="1600" b="1" dirty="0" err="1" smtClean="0">
                <a:solidFill>
                  <a:srgbClr val="A50021"/>
                </a:solidFill>
                <a:latin typeface="Verdana" pitchFamily="34" charset="0"/>
                <a:ea typeface="ＭＳ Ｐゴシック" pitchFamily="34" charset="-128"/>
              </a:rPr>
              <a:t>Bayzid</a:t>
            </a:r>
            <a:r>
              <a:rPr lang="en-US" altLang="ja-JP" sz="1600" b="1" dirty="0" smtClean="0">
                <a:solidFill>
                  <a:srgbClr val="A50021"/>
                </a:solidFill>
                <a:latin typeface="Verdana" pitchFamily="34" charset="0"/>
                <a:ea typeface="ＭＳ Ｐゴシック" pitchFamily="34" charset="-128"/>
              </a:rPr>
              <a:t> &amp; </a:t>
            </a:r>
            <a:r>
              <a:rPr lang="en-US" altLang="ja-JP" sz="1600" b="1" dirty="0" err="1" smtClean="0">
                <a:solidFill>
                  <a:srgbClr val="A50021"/>
                </a:solidFill>
                <a:latin typeface="Verdana" pitchFamily="34" charset="0"/>
                <a:ea typeface="ＭＳ Ｐゴシック" pitchFamily="34" charset="-128"/>
              </a:rPr>
              <a:t>Warnow</a:t>
            </a:r>
            <a:r>
              <a:rPr lang="en-US" altLang="ja-JP" sz="1600" b="1" dirty="0" smtClean="0">
                <a:solidFill>
                  <a:srgbClr val="A50021"/>
                </a:solidFill>
                <a:latin typeface="Verdana" pitchFamily="34" charset="0"/>
                <a:ea typeface="ＭＳ Ｐゴシック" pitchFamily="34" charset="-128"/>
              </a:rPr>
              <a:t>, Bioinformatics 2013]</a:t>
            </a:r>
            <a:endParaRPr lang="en-US" altLang="ja-JP" sz="16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32352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dirty="0"/>
          </a:p>
        </p:txBody>
      </p:sp>
    </p:spTree>
    <p:extLst>
      <p:ext uri="{BB962C8B-B14F-4D97-AF65-F5344CB8AC3E}">
        <p14:creationId xmlns:p14="http://schemas.microsoft.com/office/powerpoint/2010/main" val="2507359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51520" y="8620"/>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Why is *BEAST so good?</a:t>
            </a:r>
            <a:endParaRPr lang="en-US" altLang="ja-JP" sz="2800" b="1" dirty="0">
              <a:solidFill>
                <a:srgbClr val="A50021"/>
              </a:solidFill>
              <a:latin typeface="Verdana" pitchFamily="34" charset="0"/>
              <a:ea typeface="ＭＳ Ｐゴシック" pitchFamily="34" charset="-128"/>
            </a:endParaRPr>
          </a:p>
        </p:txBody>
      </p:sp>
      <p:sp>
        <p:nvSpPr>
          <p:cNvPr id="3" name="Line 5"/>
          <p:cNvSpPr>
            <a:spLocks noChangeShapeType="1"/>
          </p:cNvSpPr>
          <p:nvPr/>
        </p:nvSpPr>
        <p:spPr bwMode="auto">
          <a:xfrm>
            <a:off x="32352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dirty="0"/>
          </a:p>
        </p:txBody>
      </p:sp>
      <p:grpSp>
        <p:nvGrpSpPr>
          <p:cNvPr id="4" name="Group 3"/>
          <p:cNvGrpSpPr/>
          <p:nvPr/>
        </p:nvGrpSpPr>
        <p:grpSpPr>
          <a:xfrm>
            <a:off x="1331640" y="1484784"/>
            <a:ext cx="684076" cy="504056"/>
            <a:chOff x="2375756" y="2348880"/>
            <a:chExt cx="684076" cy="504056"/>
          </a:xfrm>
          <a:solidFill>
            <a:schemeClr val="accent6">
              <a:lumMod val="60000"/>
              <a:lumOff val="40000"/>
            </a:schemeClr>
          </a:solidFill>
        </p:grpSpPr>
        <p:sp>
          <p:nvSpPr>
            <p:cNvPr id="5" name="Rectangle 4"/>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6" name="Rectangle 5"/>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7" name="Rectangle 6"/>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8" name="Rectangle 7"/>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9" name="Group 8"/>
          <p:cNvGrpSpPr/>
          <p:nvPr/>
        </p:nvGrpSpPr>
        <p:grpSpPr>
          <a:xfrm>
            <a:off x="395536" y="1484784"/>
            <a:ext cx="684076" cy="504056"/>
            <a:chOff x="2375756" y="2348880"/>
            <a:chExt cx="684076" cy="504056"/>
          </a:xfrm>
          <a:solidFill>
            <a:schemeClr val="accent3">
              <a:lumMod val="50000"/>
            </a:schemeClr>
          </a:solidFill>
        </p:grpSpPr>
        <p:sp>
          <p:nvSpPr>
            <p:cNvPr id="10" name="Rectangle 9"/>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1" name="Rectangle 10"/>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 name="Rectangle 11"/>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 name="Rectangle 12"/>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sp>
        <p:nvSpPr>
          <p:cNvPr id="14" name="TextBox 13"/>
          <p:cNvSpPr txBox="1"/>
          <p:nvPr/>
        </p:nvSpPr>
        <p:spPr>
          <a:xfrm>
            <a:off x="575556" y="1029958"/>
            <a:ext cx="540060" cy="369332"/>
          </a:xfrm>
          <a:prstGeom prst="rect">
            <a:avLst/>
          </a:prstGeom>
          <a:noFill/>
        </p:spPr>
        <p:txBody>
          <a:bodyPr wrap="square" rtlCol="0">
            <a:spAutoFit/>
          </a:bodyPr>
          <a:lstStyle/>
          <a:p>
            <a:r>
              <a:rPr lang="en-US" b="1" i="1" dirty="0" smtClean="0">
                <a:latin typeface="Book Antiqua" pitchFamily="18" charset="0"/>
              </a:rPr>
              <a:t>g</a:t>
            </a:r>
            <a:r>
              <a:rPr lang="en-US" baseline="-25000" dirty="0" smtClean="0">
                <a:latin typeface="Georgia" pitchFamily="18" charset="0"/>
              </a:rPr>
              <a:t>1</a:t>
            </a:r>
            <a:endParaRPr lang="en-US" baseline="-25000" dirty="0">
              <a:latin typeface="Georgia" pitchFamily="18" charset="0"/>
            </a:endParaRPr>
          </a:p>
        </p:txBody>
      </p:sp>
      <p:sp>
        <p:nvSpPr>
          <p:cNvPr id="15" name="TextBox 14"/>
          <p:cNvSpPr txBox="1"/>
          <p:nvPr/>
        </p:nvSpPr>
        <p:spPr>
          <a:xfrm>
            <a:off x="1475656" y="1016732"/>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smtClean="0">
                <a:latin typeface="Georgia" pitchFamily="18" charset="0"/>
              </a:rPr>
              <a:t>2</a:t>
            </a:r>
            <a:endParaRPr lang="en-US" baseline="-25000" dirty="0">
              <a:latin typeface="Georgia" pitchFamily="18" charset="0"/>
            </a:endParaRPr>
          </a:p>
        </p:txBody>
      </p:sp>
      <p:grpSp>
        <p:nvGrpSpPr>
          <p:cNvPr id="16" name="Group 15"/>
          <p:cNvGrpSpPr/>
          <p:nvPr/>
        </p:nvGrpSpPr>
        <p:grpSpPr>
          <a:xfrm>
            <a:off x="2231740" y="1484784"/>
            <a:ext cx="684076" cy="504056"/>
            <a:chOff x="2375756" y="2348880"/>
            <a:chExt cx="684076" cy="504056"/>
          </a:xfrm>
          <a:solidFill>
            <a:schemeClr val="accent5">
              <a:lumMod val="75000"/>
            </a:schemeClr>
          </a:solidFill>
        </p:grpSpPr>
        <p:sp>
          <p:nvSpPr>
            <p:cNvPr id="17" name="Rectangle 16"/>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8" name="Rectangle 17"/>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9" name="Rectangle 18"/>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0" name="Rectangle 19"/>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21" name="Group 20"/>
          <p:cNvGrpSpPr/>
          <p:nvPr/>
        </p:nvGrpSpPr>
        <p:grpSpPr>
          <a:xfrm>
            <a:off x="2231740" y="2204864"/>
            <a:ext cx="684076" cy="504056"/>
            <a:chOff x="2375756" y="2348880"/>
            <a:chExt cx="684076" cy="504056"/>
          </a:xfrm>
          <a:solidFill>
            <a:schemeClr val="accent3">
              <a:lumMod val="75000"/>
            </a:schemeClr>
          </a:solidFill>
        </p:grpSpPr>
        <p:sp>
          <p:nvSpPr>
            <p:cNvPr id="22" name="Rectangle 21"/>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3" name="Rectangle 22"/>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4" name="Rectangle 23"/>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5" name="Rectangle 24"/>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sp>
        <p:nvSpPr>
          <p:cNvPr id="26" name="TextBox 25"/>
          <p:cNvSpPr txBox="1"/>
          <p:nvPr/>
        </p:nvSpPr>
        <p:spPr>
          <a:xfrm>
            <a:off x="2411760" y="1016732"/>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3</a:t>
            </a:r>
          </a:p>
        </p:txBody>
      </p:sp>
      <p:sp>
        <p:nvSpPr>
          <p:cNvPr id="27" name="TextBox 26"/>
          <p:cNvSpPr txBox="1"/>
          <p:nvPr/>
        </p:nvSpPr>
        <p:spPr>
          <a:xfrm>
            <a:off x="575556" y="2663624"/>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4</a:t>
            </a:r>
          </a:p>
        </p:txBody>
      </p:sp>
      <p:grpSp>
        <p:nvGrpSpPr>
          <p:cNvPr id="28" name="Group 27"/>
          <p:cNvGrpSpPr/>
          <p:nvPr/>
        </p:nvGrpSpPr>
        <p:grpSpPr>
          <a:xfrm>
            <a:off x="395536" y="2204864"/>
            <a:ext cx="684076" cy="504056"/>
            <a:chOff x="2375756" y="2348880"/>
            <a:chExt cx="684076" cy="504056"/>
          </a:xfrm>
          <a:solidFill>
            <a:schemeClr val="accent6">
              <a:lumMod val="75000"/>
            </a:schemeClr>
          </a:solidFill>
        </p:grpSpPr>
        <p:sp>
          <p:nvSpPr>
            <p:cNvPr id="29" name="Rectangle 2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0" name="Rectangle 2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Rectangle 3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2" name="Rectangle 3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sp>
        <p:nvSpPr>
          <p:cNvPr id="33" name="TextBox 32"/>
          <p:cNvSpPr txBox="1"/>
          <p:nvPr/>
        </p:nvSpPr>
        <p:spPr>
          <a:xfrm>
            <a:off x="1475656" y="2699628"/>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5</a:t>
            </a:r>
          </a:p>
        </p:txBody>
      </p:sp>
      <p:grpSp>
        <p:nvGrpSpPr>
          <p:cNvPr id="34" name="Group 33"/>
          <p:cNvGrpSpPr/>
          <p:nvPr/>
        </p:nvGrpSpPr>
        <p:grpSpPr>
          <a:xfrm>
            <a:off x="1331640" y="2202344"/>
            <a:ext cx="684076" cy="504056"/>
            <a:chOff x="2375756" y="2348880"/>
            <a:chExt cx="684076" cy="504056"/>
          </a:xfrm>
          <a:solidFill>
            <a:srgbClr val="235F6F"/>
          </a:solidFill>
        </p:grpSpPr>
        <p:sp>
          <p:nvSpPr>
            <p:cNvPr id="35" name="Rectangle 34"/>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6" name="Rectangle 35"/>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7" name="Rectangle 36"/>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8" name="Rectangle 37"/>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sp>
        <p:nvSpPr>
          <p:cNvPr id="40" name="TextBox 39"/>
          <p:cNvSpPr txBox="1"/>
          <p:nvPr/>
        </p:nvSpPr>
        <p:spPr>
          <a:xfrm>
            <a:off x="2375756" y="2699628"/>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6</a:t>
            </a:r>
          </a:p>
        </p:txBody>
      </p:sp>
      <p:grpSp>
        <p:nvGrpSpPr>
          <p:cNvPr id="41" name="Group 40"/>
          <p:cNvGrpSpPr/>
          <p:nvPr/>
        </p:nvGrpSpPr>
        <p:grpSpPr>
          <a:xfrm>
            <a:off x="6208616" y="1417351"/>
            <a:ext cx="621852" cy="467432"/>
            <a:chOff x="971600" y="3104964"/>
            <a:chExt cx="621852" cy="647452"/>
          </a:xfrm>
        </p:grpSpPr>
        <p:cxnSp>
          <p:nvCxnSpPr>
            <p:cNvPr id="42" name="Straight Connector 41"/>
            <p:cNvCxnSpPr/>
            <p:nvPr/>
          </p:nvCxnSpPr>
          <p:spPr>
            <a:xfrm flipV="1">
              <a:off x="971600" y="3104964"/>
              <a:ext cx="281395" cy="643274"/>
            </a:xfrm>
            <a:prstGeom prst="line">
              <a:avLst/>
            </a:prstGeom>
            <a:ln w="3810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089396" y="3524746"/>
              <a:ext cx="121444" cy="227670"/>
            </a:xfrm>
            <a:prstGeom prst="line">
              <a:avLst/>
            </a:prstGeom>
            <a:ln w="3810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252995" y="3104964"/>
              <a:ext cx="340457" cy="623094"/>
            </a:xfrm>
            <a:prstGeom prst="line">
              <a:avLst/>
            </a:prstGeom>
            <a:ln w="3810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1341424" y="3524746"/>
              <a:ext cx="108013" cy="227670"/>
            </a:xfrm>
            <a:prstGeom prst="line">
              <a:avLst/>
            </a:prstGeom>
            <a:ln w="3810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7118500" y="1408558"/>
            <a:ext cx="621852" cy="467432"/>
            <a:chOff x="971600" y="4149700"/>
            <a:chExt cx="621852" cy="467432"/>
          </a:xfrm>
        </p:grpSpPr>
        <p:cxnSp>
          <p:nvCxnSpPr>
            <p:cNvPr id="47" name="Straight Connector 46"/>
            <p:cNvCxnSpPr/>
            <p:nvPr/>
          </p:nvCxnSpPr>
          <p:spPr>
            <a:xfrm flipV="1">
              <a:off x="971600" y="4149700"/>
              <a:ext cx="281395" cy="464416"/>
            </a:xfrm>
            <a:prstGeom prst="line">
              <a:avLst/>
            </a:prstGeom>
            <a:ln w="3810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089396" y="4452764"/>
              <a:ext cx="121444" cy="164368"/>
            </a:xfrm>
            <a:prstGeom prst="line">
              <a:avLst/>
            </a:prstGeom>
            <a:ln w="3810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252995" y="4149700"/>
              <a:ext cx="340457" cy="449847"/>
            </a:xfrm>
            <a:prstGeom prst="line">
              <a:avLst/>
            </a:prstGeom>
            <a:ln w="3810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176337" y="4329100"/>
              <a:ext cx="219093" cy="270447"/>
            </a:xfrm>
            <a:prstGeom prst="line">
              <a:avLst/>
            </a:prstGeom>
            <a:ln w="3810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8054604" y="1390973"/>
            <a:ext cx="621852" cy="467432"/>
            <a:chOff x="1916088" y="4725764"/>
            <a:chExt cx="621852" cy="467432"/>
          </a:xfrm>
        </p:grpSpPr>
        <p:cxnSp>
          <p:nvCxnSpPr>
            <p:cNvPr id="52" name="Straight Connector 51"/>
            <p:cNvCxnSpPr/>
            <p:nvPr/>
          </p:nvCxnSpPr>
          <p:spPr>
            <a:xfrm flipV="1">
              <a:off x="1916088" y="4725764"/>
              <a:ext cx="281395" cy="464416"/>
            </a:xfrm>
            <a:prstGeom prst="line">
              <a:avLst/>
            </a:prstGeom>
            <a:ln w="3810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197483" y="4725764"/>
              <a:ext cx="340457" cy="449847"/>
            </a:xfrm>
            <a:prstGeom prst="line">
              <a:avLst/>
            </a:prstGeom>
            <a:ln w="3810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2105726" y="4898031"/>
              <a:ext cx="198440" cy="292149"/>
            </a:xfrm>
            <a:prstGeom prst="line">
              <a:avLst/>
            </a:prstGeom>
            <a:ln w="3810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2303748" y="5047122"/>
              <a:ext cx="99220" cy="146074"/>
            </a:xfrm>
            <a:prstGeom prst="line">
              <a:avLst/>
            </a:prstGeom>
            <a:ln w="3810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7154504" y="2241488"/>
            <a:ext cx="621852" cy="467432"/>
            <a:chOff x="971600" y="4149700"/>
            <a:chExt cx="621852" cy="467432"/>
          </a:xfrm>
        </p:grpSpPr>
        <p:cxnSp>
          <p:nvCxnSpPr>
            <p:cNvPr id="57" name="Straight Connector 56"/>
            <p:cNvCxnSpPr/>
            <p:nvPr/>
          </p:nvCxnSpPr>
          <p:spPr>
            <a:xfrm flipV="1">
              <a:off x="971600" y="4149700"/>
              <a:ext cx="281395" cy="464416"/>
            </a:xfrm>
            <a:prstGeom prst="line">
              <a:avLst/>
            </a:prstGeom>
            <a:ln w="3810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089396" y="4452764"/>
              <a:ext cx="121444" cy="164368"/>
            </a:xfrm>
            <a:prstGeom prst="line">
              <a:avLst/>
            </a:prstGeom>
            <a:ln w="3810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252995" y="4149700"/>
              <a:ext cx="340457" cy="449847"/>
            </a:xfrm>
            <a:prstGeom prst="line">
              <a:avLst/>
            </a:prstGeom>
            <a:ln w="3810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176337" y="4329100"/>
              <a:ext cx="219093" cy="270447"/>
            </a:xfrm>
            <a:prstGeom prst="line">
              <a:avLst/>
            </a:prstGeom>
            <a:ln w="3810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6244620" y="2240868"/>
            <a:ext cx="621852" cy="467432"/>
            <a:chOff x="971600" y="3104964"/>
            <a:chExt cx="621852" cy="647452"/>
          </a:xfrm>
        </p:grpSpPr>
        <p:cxnSp>
          <p:nvCxnSpPr>
            <p:cNvPr id="62" name="Straight Connector 61"/>
            <p:cNvCxnSpPr/>
            <p:nvPr/>
          </p:nvCxnSpPr>
          <p:spPr>
            <a:xfrm flipV="1">
              <a:off x="971600" y="3104964"/>
              <a:ext cx="281395" cy="643274"/>
            </a:xfrm>
            <a:prstGeom prst="line">
              <a:avLst/>
            </a:prstGeom>
            <a:ln w="381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089396" y="3524746"/>
              <a:ext cx="121444" cy="227670"/>
            </a:xfrm>
            <a:prstGeom prst="line">
              <a:avLst/>
            </a:prstGeom>
            <a:ln w="381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252995" y="3104964"/>
              <a:ext cx="340457" cy="623094"/>
            </a:xfrm>
            <a:prstGeom prst="line">
              <a:avLst/>
            </a:prstGeom>
            <a:ln w="381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1341424" y="3524746"/>
              <a:ext cx="108013" cy="227670"/>
            </a:xfrm>
            <a:prstGeom prst="line">
              <a:avLst/>
            </a:prstGeom>
            <a:ln w="381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8090608" y="2241488"/>
            <a:ext cx="621852" cy="467432"/>
            <a:chOff x="971600" y="3104964"/>
            <a:chExt cx="621852" cy="647452"/>
          </a:xfrm>
        </p:grpSpPr>
        <p:cxnSp>
          <p:nvCxnSpPr>
            <p:cNvPr id="67" name="Straight Connector 66"/>
            <p:cNvCxnSpPr/>
            <p:nvPr/>
          </p:nvCxnSpPr>
          <p:spPr>
            <a:xfrm flipV="1">
              <a:off x="971600" y="3104964"/>
              <a:ext cx="281395" cy="643274"/>
            </a:xfrm>
            <a:prstGeom prst="line">
              <a:avLst/>
            </a:prstGeom>
            <a:ln w="381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089396" y="3524746"/>
              <a:ext cx="121444" cy="227670"/>
            </a:xfrm>
            <a:prstGeom prst="line">
              <a:avLst/>
            </a:prstGeom>
            <a:ln w="381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252995" y="3104964"/>
              <a:ext cx="340457" cy="623094"/>
            </a:xfrm>
            <a:prstGeom prst="line">
              <a:avLst/>
            </a:prstGeom>
            <a:ln w="381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1341424" y="3524746"/>
              <a:ext cx="108013" cy="227670"/>
            </a:xfrm>
            <a:prstGeom prst="line">
              <a:avLst/>
            </a:prstGeom>
            <a:ln w="381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6264188" y="1029958"/>
            <a:ext cx="540060" cy="369332"/>
          </a:xfrm>
          <a:prstGeom prst="rect">
            <a:avLst/>
          </a:prstGeom>
          <a:noFill/>
        </p:spPr>
        <p:txBody>
          <a:bodyPr wrap="square" rtlCol="0">
            <a:spAutoFit/>
          </a:bodyPr>
          <a:lstStyle/>
          <a:p>
            <a:r>
              <a:rPr lang="en-US" b="1" i="1" dirty="0" smtClean="0">
                <a:latin typeface="Book Antiqua" pitchFamily="18" charset="0"/>
              </a:rPr>
              <a:t>gt</a:t>
            </a:r>
            <a:r>
              <a:rPr lang="en-US" baseline="-25000" dirty="0" smtClean="0">
                <a:latin typeface="Georgia" pitchFamily="18" charset="0"/>
              </a:rPr>
              <a:t>1</a:t>
            </a:r>
            <a:endParaRPr lang="en-US" baseline="-25000" dirty="0">
              <a:latin typeface="Georgia" pitchFamily="18" charset="0"/>
            </a:endParaRPr>
          </a:p>
        </p:txBody>
      </p:sp>
      <p:sp>
        <p:nvSpPr>
          <p:cNvPr id="72" name="TextBox 71"/>
          <p:cNvSpPr txBox="1"/>
          <p:nvPr/>
        </p:nvSpPr>
        <p:spPr>
          <a:xfrm>
            <a:off x="7272300" y="1016732"/>
            <a:ext cx="504056"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gt</a:t>
            </a:r>
            <a:r>
              <a:rPr lang="en-US" baseline="-25000" dirty="0" smtClean="0">
                <a:latin typeface="Georgia" pitchFamily="18" charset="0"/>
              </a:rPr>
              <a:t>2</a:t>
            </a:r>
            <a:endParaRPr lang="en-US" baseline="-25000" dirty="0">
              <a:latin typeface="Georgia" pitchFamily="18" charset="0"/>
            </a:endParaRPr>
          </a:p>
        </p:txBody>
      </p:sp>
      <p:sp>
        <p:nvSpPr>
          <p:cNvPr id="73" name="TextBox 72"/>
          <p:cNvSpPr txBox="1"/>
          <p:nvPr/>
        </p:nvSpPr>
        <p:spPr>
          <a:xfrm>
            <a:off x="8208404" y="1016732"/>
            <a:ext cx="576064"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gt</a:t>
            </a:r>
            <a:r>
              <a:rPr lang="en-US" baseline="-25000" dirty="0" smtClean="0">
                <a:latin typeface="Georgia" pitchFamily="18" charset="0"/>
              </a:rPr>
              <a:t>3</a:t>
            </a:r>
            <a:endParaRPr lang="en-US" baseline="-25000" dirty="0">
              <a:latin typeface="Georgia" pitchFamily="18" charset="0"/>
            </a:endParaRPr>
          </a:p>
        </p:txBody>
      </p:sp>
      <p:sp>
        <p:nvSpPr>
          <p:cNvPr id="74" name="TextBox 73"/>
          <p:cNvSpPr txBox="1"/>
          <p:nvPr/>
        </p:nvSpPr>
        <p:spPr>
          <a:xfrm>
            <a:off x="6264188" y="2807640"/>
            <a:ext cx="540060" cy="369332"/>
          </a:xfrm>
          <a:prstGeom prst="rect">
            <a:avLst/>
          </a:prstGeom>
          <a:noFill/>
        </p:spPr>
        <p:txBody>
          <a:bodyPr wrap="square" rtlCol="0">
            <a:spAutoFit/>
          </a:bodyPr>
          <a:lstStyle/>
          <a:p>
            <a:r>
              <a:rPr lang="en-US" b="1" i="1" dirty="0" smtClean="0">
                <a:latin typeface="Book Antiqua" pitchFamily="18" charset="0"/>
              </a:rPr>
              <a:t>gt</a:t>
            </a:r>
            <a:r>
              <a:rPr lang="en-US" baseline="-25000" dirty="0">
                <a:latin typeface="Georgia" pitchFamily="18" charset="0"/>
              </a:rPr>
              <a:t>4</a:t>
            </a:r>
          </a:p>
        </p:txBody>
      </p:sp>
      <p:sp>
        <p:nvSpPr>
          <p:cNvPr id="75" name="TextBox 74"/>
          <p:cNvSpPr txBox="1"/>
          <p:nvPr/>
        </p:nvSpPr>
        <p:spPr>
          <a:xfrm>
            <a:off x="7272300" y="2794414"/>
            <a:ext cx="504056"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gt</a:t>
            </a:r>
            <a:r>
              <a:rPr lang="en-US" baseline="-25000" dirty="0">
                <a:latin typeface="Georgia" pitchFamily="18" charset="0"/>
              </a:rPr>
              <a:t>5</a:t>
            </a:r>
          </a:p>
        </p:txBody>
      </p:sp>
      <p:sp>
        <p:nvSpPr>
          <p:cNvPr id="76" name="TextBox 75"/>
          <p:cNvSpPr txBox="1"/>
          <p:nvPr/>
        </p:nvSpPr>
        <p:spPr>
          <a:xfrm>
            <a:off x="8208404" y="2794414"/>
            <a:ext cx="576064"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gt</a:t>
            </a:r>
            <a:r>
              <a:rPr lang="en-US" baseline="-25000" dirty="0">
                <a:latin typeface="Georgia" pitchFamily="18" charset="0"/>
              </a:rPr>
              <a:t>6</a:t>
            </a:r>
          </a:p>
        </p:txBody>
      </p:sp>
      <p:sp>
        <p:nvSpPr>
          <p:cNvPr id="80" name="AutoShape 19"/>
          <p:cNvSpPr>
            <a:spLocks noChangeArrowheads="1"/>
          </p:cNvSpPr>
          <p:nvPr/>
        </p:nvSpPr>
        <p:spPr bwMode="auto">
          <a:xfrm>
            <a:off x="3383868" y="1776475"/>
            <a:ext cx="2484276" cy="608409"/>
          </a:xfrm>
          <a:prstGeom prst="rightArrow">
            <a:avLst>
              <a:gd name="adj1" fmla="val 50185"/>
              <a:gd name="adj2" fmla="val 88815"/>
            </a:avLst>
          </a:prstGeom>
          <a:solidFill>
            <a:srgbClr val="FF0000"/>
          </a:solidFill>
          <a:ln w="38100">
            <a:solidFill>
              <a:schemeClr val="tx1"/>
            </a:solidFill>
            <a:miter lim="800000"/>
            <a:headEnd/>
            <a:tailEnd/>
          </a:ln>
          <a:effectLst>
            <a:outerShdw blurRad="50800" dist="38100" dir="2700000" algn="tl" rotWithShape="0">
              <a:prstClr val="black">
                <a:alpha val="40000"/>
              </a:prstClr>
            </a:outerShdw>
          </a:effectLst>
        </p:spPr>
        <p:txBody>
          <a:bodyPr wrap="square" anchor="ctr">
            <a:spAutoFit/>
          </a:bodyPr>
          <a:lstStyle/>
          <a:p>
            <a:pPr algn="ctr" eaLnBrk="1" hangingPunct="1"/>
            <a:r>
              <a:rPr lang="en-US" sz="1400" b="1" dirty="0" smtClean="0">
                <a:solidFill>
                  <a:schemeClr val="bg1"/>
                </a:solidFill>
                <a:latin typeface="Georgia" pitchFamily="18" charset="0"/>
              </a:rPr>
              <a:t>Gene tree estimation</a:t>
            </a:r>
            <a:endParaRPr lang="en-US" sz="1400" b="1" dirty="0">
              <a:solidFill>
                <a:schemeClr val="bg1"/>
              </a:solidFill>
              <a:latin typeface="Georgia" pitchFamily="18" charset="0"/>
            </a:endParaRPr>
          </a:p>
        </p:txBody>
      </p:sp>
      <p:grpSp>
        <p:nvGrpSpPr>
          <p:cNvPr id="82" name="Group 81"/>
          <p:cNvGrpSpPr/>
          <p:nvPr/>
        </p:nvGrpSpPr>
        <p:grpSpPr>
          <a:xfrm>
            <a:off x="6905833" y="5049180"/>
            <a:ext cx="1125908" cy="1007492"/>
            <a:chOff x="971600" y="3104964"/>
            <a:chExt cx="621852" cy="647452"/>
          </a:xfrm>
        </p:grpSpPr>
        <p:cxnSp>
          <p:nvCxnSpPr>
            <p:cNvPr id="83" name="Straight Connector 82"/>
            <p:cNvCxnSpPr/>
            <p:nvPr/>
          </p:nvCxnSpPr>
          <p:spPr>
            <a:xfrm flipV="1">
              <a:off x="971600" y="3104964"/>
              <a:ext cx="281395" cy="643274"/>
            </a:xfrm>
            <a:prstGeom prst="line">
              <a:avLst/>
            </a:prstGeom>
            <a:ln w="104775" cap="rnd" cmpd="sng">
              <a:solidFill>
                <a:schemeClr val="accent5">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089396" y="3524746"/>
              <a:ext cx="121444" cy="227670"/>
            </a:xfrm>
            <a:prstGeom prst="line">
              <a:avLst/>
            </a:prstGeom>
            <a:ln w="104775" cap="rnd" cmpd="sng">
              <a:solidFill>
                <a:schemeClr val="accent5">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52995" y="3104964"/>
              <a:ext cx="340457" cy="623094"/>
            </a:xfrm>
            <a:prstGeom prst="line">
              <a:avLst/>
            </a:prstGeom>
            <a:ln w="104775" cap="rnd" cmpd="sng">
              <a:solidFill>
                <a:schemeClr val="accent5">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1341424" y="3524746"/>
              <a:ext cx="108013" cy="227670"/>
            </a:xfrm>
            <a:prstGeom prst="line">
              <a:avLst/>
            </a:prstGeom>
            <a:ln w="104775" cap="rnd" cmpd="sng">
              <a:solidFill>
                <a:schemeClr val="accent5">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87" name="AutoShape 34"/>
          <p:cNvSpPr>
            <a:spLocks noChangeArrowheads="1"/>
          </p:cNvSpPr>
          <p:nvPr/>
        </p:nvSpPr>
        <p:spPr bwMode="auto">
          <a:xfrm rot="5400000">
            <a:off x="6811319" y="3889393"/>
            <a:ext cx="1188720" cy="410774"/>
          </a:xfrm>
          <a:prstGeom prst="rightArrow">
            <a:avLst>
              <a:gd name="adj1" fmla="val 50185"/>
              <a:gd name="adj2" fmla="val 97561"/>
            </a:avLst>
          </a:prstGeom>
          <a:solidFill>
            <a:srgbClr val="FF0000"/>
          </a:solidFill>
          <a:ln w="38100">
            <a:solidFill>
              <a:schemeClr val="tx1"/>
            </a:solidFill>
            <a:miter lim="800000"/>
            <a:headEnd/>
            <a:tailEnd/>
          </a:ln>
          <a:effectLst>
            <a:outerShdw blurRad="50800" dist="38100" dir="18900000" algn="bl" rotWithShape="0">
              <a:prstClr val="black">
                <a:alpha val="40000"/>
              </a:prstClr>
            </a:outerShdw>
          </a:effectLst>
        </p:spPr>
        <p:txBody>
          <a:bodyPr vert="eaVert" wrap="square" anchor="ctr">
            <a:spAutoFit/>
          </a:bodyPr>
          <a:lstStyle/>
          <a:p>
            <a:pPr eaLnBrk="1" hangingPunct="1">
              <a:defRPr/>
            </a:pPr>
            <a:endParaRPr lang="en-US" sz="1800"/>
          </a:p>
        </p:txBody>
      </p:sp>
      <p:sp>
        <p:nvSpPr>
          <p:cNvPr id="89" name="AutoShape 5"/>
          <p:cNvSpPr>
            <a:spLocks noChangeArrowheads="1"/>
          </p:cNvSpPr>
          <p:nvPr/>
        </p:nvSpPr>
        <p:spPr bwMode="auto">
          <a:xfrm>
            <a:off x="7764616" y="3717032"/>
            <a:ext cx="1332149" cy="604952"/>
          </a:xfrm>
          <a:prstGeom prst="roundRect">
            <a:avLst>
              <a:gd name="adj" fmla="val 16667"/>
            </a:avLst>
          </a:prstGeom>
          <a:solidFill>
            <a:schemeClr val="bg1"/>
          </a:solidFill>
          <a:ln w="41275">
            <a:solidFill>
              <a:schemeClr val="tx2"/>
            </a:solidFill>
            <a:round/>
            <a:headEnd/>
            <a:tailEnd/>
          </a:ln>
          <a:effectLst>
            <a:outerShdw blurRad="50800" dist="38100" dir="2700000" algn="tl" rotWithShape="0">
              <a:prstClr val="black">
                <a:alpha val="40000"/>
              </a:prstClr>
            </a:outerShdw>
          </a:effectLst>
        </p:spPr>
        <p:txBody>
          <a:bodyPr wrap="none" anchor="ctr"/>
          <a:lstStyle/>
          <a:p>
            <a:pPr algn="ctr" eaLnBrk="1" hangingPunct="1"/>
            <a:r>
              <a:rPr lang="en-US" sz="1400" b="1" dirty="0" smtClean="0">
                <a:solidFill>
                  <a:srgbClr val="FF0000"/>
                </a:solidFill>
                <a:latin typeface="Georgia" pitchFamily="18" charset="0"/>
              </a:rPr>
              <a:t>Summary </a:t>
            </a:r>
          </a:p>
          <a:p>
            <a:pPr algn="ctr" eaLnBrk="1" hangingPunct="1"/>
            <a:r>
              <a:rPr lang="en-US" sz="1400" b="1" dirty="0" smtClean="0">
                <a:latin typeface="Georgia" pitchFamily="18" charset="0"/>
              </a:rPr>
              <a:t>methods</a:t>
            </a:r>
            <a:endParaRPr lang="en-US" sz="1400" b="1" dirty="0">
              <a:latin typeface="Georgia" pitchFamily="18" charset="0"/>
            </a:endParaRPr>
          </a:p>
        </p:txBody>
      </p:sp>
      <p:sp>
        <p:nvSpPr>
          <p:cNvPr id="90" name="AutoShape 5"/>
          <p:cNvSpPr>
            <a:spLocks noChangeArrowheads="1"/>
          </p:cNvSpPr>
          <p:nvPr/>
        </p:nvSpPr>
        <p:spPr bwMode="auto">
          <a:xfrm>
            <a:off x="899592" y="5344328"/>
            <a:ext cx="1332149" cy="604952"/>
          </a:xfrm>
          <a:prstGeom prst="roundRect">
            <a:avLst>
              <a:gd name="adj" fmla="val 0"/>
            </a:avLst>
          </a:prstGeom>
          <a:solidFill>
            <a:srgbClr val="FF0000"/>
          </a:solidFill>
          <a:ln w="57150">
            <a:solidFill>
              <a:schemeClr val="tx1">
                <a:lumMod val="65000"/>
                <a:lumOff val="35000"/>
              </a:schemeClr>
            </a:solidFill>
            <a:round/>
            <a:headEnd/>
            <a:tailEnd/>
          </a:ln>
          <a:effectLst>
            <a:outerShdw blurRad="50800" dist="38100" dir="18900000" algn="bl" rotWithShape="0">
              <a:prstClr val="black">
                <a:alpha val="40000"/>
              </a:prstClr>
            </a:outerShdw>
          </a:effectLst>
        </p:spPr>
        <p:txBody>
          <a:bodyPr wrap="none" anchor="ctr"/>
          <a:lstStyle/>
          <a:p>
            <a:pPr algn="ctr" eaLnBrk="1" hangingPunct="1"/>
            <a:r>
              <a:rPr lang="en-US" sz="1600" b="1" dirty="0" smtClean="0">
                <a:solidFill>
                  <a:schemeClr val="bg1"/>
                </a:solidFill>
                <a:latin typeface="Georgia" pitchFamily="18" charset="0"/>
              </a:rPr>
              <a:t>*BEAST</a:t>
            </a:r>
            <a:endParaRPr lang="en-US" sz="1600" b="1" dirty="0">
              <a:solidFill>
                <a:schemeClr val="bg1"/>
              </a:solidFill>
              <a:latin typeface="Georgia" pitchFamily="18" charset="0"/>
            </a:endParaRPr>
          </a:p>
        </p:txBody>
      </p:sp>
      <p:sp>
        <p:nvSpPr>
          <p:cNvPr id="92" name="AutoShape 34"/>
          <p:cNvSpPr>
            <a:spLocks noChangeArrowheads="1"/>
          </p:cNvSpPr>
          <p:nvPr/>
        </p:nvSpPr>
        <p:spPr bwMode="auto">
          <a:xfrm rot="5400000">
            <a:off x="968915" y="3814121"/>
            <a:ext cx="1188720" cy="410774"/>
          </a:xfrm>
          <a:prstGeom prst="rightArrow">
            <a:avLst>
              <a:gd name="adj1" fmla="val 50185"/>
              <a:gd name="adj2" fmla="val 97561"/>
            </a:avLst>
          </a:prstGeom>
          <a:solidFill>
            <a:schemeClr val="accent1">
              <a:lumMod val="75000"/>
            </a:schemeClr>
          </a:solidFill>
          <a:ln w="38100">
            <a:solidFill>
              <a:schemeClr val="tx1"/>
            </a:solidFill>
            <a:miter lim="800000"/>
            <a:headEnd/>
            <a:tailEnd/>
          </a:ln>
          <a:effectLst>
            <a:outerShdw blurRad="50800" dist="38100" dir="18900000" algn="bl" rotWithShape="0">
              <a:prstClr val="black">
                <a:alpha val="40000"/>
              </a:prstClr>
            </a:outerShdw>
          </a:effectLst>
        </p:spPr>
        <p:txBody>
          <a:bodyPr vert="eaVert" wrap="square" anchor="ctr">
            <a:spAutoFit/>
          </a:bodyPr>
          <a:lstStyle/>
          <a:p>
            <a:pPr eaLnBrk="1" hangingPunct="1">
              <a:defRPr/>
            </a:pPr>
            <a:endParaRPr lang="en-US" sz="1800"/>
          </a:p>
        </p:txBody>
      </p:sp>
      <p:sp>
        <p:nvSpPr>
          <p:cNvPr id="93" name="AutoShape 5"/>
          <p:cNvSpPr>
            <a:spLocks noChangeArrowheads="1"/>
          </p:cNvSpPr>
          <p:nvPr/>
        </p:nvSpPr>
        <p:spPr bwMode="auto">
          <a:xfrm>
            <a:off x="2483768" y="5342342"/>
            <a:ext cx="1476164" cy="604952"/>
          </a:xfrm>
          <a:prstGeom prst="roundRect">
            <a:avLst>
              <a:gd name="adj" fmla="val 16667"/>
            </a:avLst>
          </a:prstGeom>
          <a:solidFill>
            <a:schemeClr val="bg1"/>
          </a:solidFill>
          <a:ln w="47625">
            <a:solidFill>
              <a:schemeClr val="tx1"/>
            </a:solidFill>
            <a:round/>
            <a:headEnd/>
            <a:tailEnd/>
          </a:ln>
          <a:effectLst>
            <a:outerShdw blurRad="50800" dist="38100" dir="2700000" algn="tl" rotWithShape="0">
              <a:prstClr val="black">
                <a:alpha val="40000"/>
              </a:prstClr>
            </a:outerShdw>
          </a:effectLst>
        </p:spPr>
        <p:txBody>
          <a:bodyPr wrap="none" anchor="ctr"/>
          <a:lstStyle/>
          <a:p>
            <a:pPr algn="ctr" eaLnBrk="1" hangingPunct="1"/>
            <a:r>
              <a:rPr lang="en-US" sz="1400" b="1" dirty="0" smtClean="0">
                <a:solidFill>
                  <a:srgbClr val="FF0000"/>
                </a:solidFill>
                <a:latin typeface="Georgia" pitchFamily="18" charset="0"/>
              </a:rPr>
              <a:t>Co-estimation</a:t>
            </a:r>
            <a:endParaRPr lang="en-US" sz="1400" b="1" dirty="0">
              <a:latin typeface="Georgia" pitchFamily="18" charset="0"/>
            </a:endParaRPr>
          </a:p>
        </p:txBody>
      </p:sp>
      <p:sp>
        <p:nvSpPr>
          <p:cNvPr id="100" name="AutoShape 34"/>
          <p:cNvSpPr>
            <a:spLocks noChangeArrowheads="1"/>
          </p:cNvSpPr>
          <p:nvPr/>
        </p:nvSpPr>
        <p:spPr bwMode="auto">
          <a:xfrm rot="18908413">
            <a:off x="3835958" y="4063675"/>
            <a:ext cx="2377440" cy="410774"/>
          </a:xfrm>
          <a:prstGeom prst="rightArrow">
            <a:avLst>
              <a:gd name="adj1" fmla="val 50185"/>
              <a:gd name="adj2" fmla="val 97561"/>
            </a:avLst>
          </a:prstGeom>
          <a:solidFill>
            <a:schemeClr val="accent1">
              <a:lumMod val="75000"/>
            </a:schemeClr>
          </a:solidFill>
          <a:ln w="38100">
            <a:solidFill>
              <a:schemeClr val="tx1"/>
            </a:solidFill>
            <a:miter lim="800000"/>
            <a:headEnd/>
            <a:tailEnd/>
          </a:ln>
          <a:effectLst>
            <a:outerShdw blurRad="50800" dist="38100" dir="18900000" algn="bl" rotWithShape="0">
              <a:prstClr val="black">
                <a:alpha val="40000"/>
              </a:prstClr>
            </a:outerShdw>
          </a:effectLst>
        </p:spPr>
        <p:txBody>
          <a:bodyPr vert="eaVert" wrap="square" anchor="ctr">
            <a:spAutoFit/>
          </a:bodyPr>
          <a:lstStyle/>
          <a:p>
            <a:pPr eaLnBrk="1" hangingPunct="1">
              <a:defRPr/>
            </a:pPr>
            <a:endParaRPr lang="en-US" sz="1800"/>
          </a:p>
        </p:txBody>
      </p:sp>
      <p:sp>
        <p:nvSpPr>
          <p:cNvPr id="101" name="AutoShape 34"/>
          <p:cNvSpPr>
            <a:spLocks noChangeArrowheads="1"/>
          </p:cNvSpPr>
          <p:nvPr/>
        </p:nvSpPr>
        <p:spPr bwMode="auto">
          <a:xfrm>
            <a:off x="4346808" y="5430494"/>
            <a:ext cx="1737360" cy="410774"/>
          </a:xfrm>
          <a:prstGeom prst="rightArrow">
            <a:avLst>
              <a:gd name="adj1" fmla="val 50185"/>
              <a:gd name="adj2" fmla="val 97561"/>
            </a:avLst>
          </a:prstGeom>
          <a:solidFill>
            <a:schemeClr val="accent1">
              <a:lumMod val="75000"/>
            </a:schemeClr>
          </a:solidFill>
          <a:ln w="38100">
            <a:solidFill>
              <a:schemeClr val="tx1"/>
            </a:solidFill>
            <a:miter lim="800000"/>
            <a:headEnd/>
            <a:tailEnd/>
          </a:ln>
          <a:effectLst>
            <a:outerShdw blurRad="50800" dist="38100" dir="18900000" algn="bl" rotWithShape="0">
              <a:prstClr val="black">
                <a:alpha val="40000"/>
              </a:prstClr>
            </a:outerShdw>
          </a:effectLst>
        </p:spPr>
        <p:txBody>
          <a:bodyPr vert="eaVert" wrap="square" anchor="ctr">
            <a:spAutoFit/>
          </a:bodyPr>
          <a:lstStyle/>
          <a:p>
            <a:pPr eaLnBrk="1" hangingPunct="1">
              <a:defRPr/>
            </a:pPr>
            <a:endParaRPr lang="en-US" sz="1800"/>
          </a:p>
        </p:txBody>
      </p:sp>
      <p:sp>
        <p:nvSpPr>
          <p:cNvPr id="104" name="TextBox 103"/>
          <p:cNvSpPr txBox="1"/>
          <p:nvPr/>
        </p:nvSpPr>
        <p:spPr>
          <a:xfrm>
            <a:off x="6840252" y="6255730"/>
            <a:ext cx="1541535" cy="369332"/>
          </a:xfrm>
          <a:prstGeom prst="rect">
            <a:avLst/>
          </a:prstGeom>
          <a:noFill/>
        </p:spPr>
        <p:txBody>
          <a:bodyPr wrap="square" rtlCol="0">
            <a:spAutoFit/>
          </a:bodyPr>
          <a:lstStyle/>
          <a:p>
            <a:r>
              <a:rPr lang="en-US" b="1" i="1" dirty="0" smtClean="0">
                <a:latin typeface="Book Antiqua" pitchFamily="18" charset="0"/>
              </a:rPr>
              <a:t>Species tree</a:t>
            </a:r>
            <a:endParaRPr lang="en-US" baseline="-25000" dirty="0">
              <a:latin typeface="Georgia" pitchFamily="18" charset="0"/>
            </a:endParaRPr>
          </a:p>
        </p:txBody>
      </p:sp>
      <p:sp>
        <p:nvSpPr>
          <p:cNvPr id="105" name="TextBox 104"/>
          <p:cNvSpPr txBox="1"/>
          <p:nvPr/>
        </p:nvSpPr>
        <p:spPr>
          <a:xfrm>
            <a:off x="3382196" y="1513850"/>
            <a:ext cx="2088232" cy="338554"/>
          </a:xfrm>
          <a:prstGeom prst="rect">
            <a:avLst/>
          </a:prstGeom>
          <a:noFill/>
        </p:spPr>
        <p:txBody>
          <a:bodyPr wrap="square" rtlCol="0">
            <a:spAutoFit/>
          </a:bodyPr>
          <a:lstStyle/>
          <a:p>
            <a:r>
              <a:rPr lang="en-US" sz="1600" dirty="0" smtClean="0">
                <a:latin typeface="Georgia" pitchFamily="18" charset="0"/>
              </a:rPr>
              <a:t>(</a:t>
            </a:r>
            <a:r>
              <a:rPr lang="en-US" sz="1600" dirty="0" err="1" smtClean="0">
                <a:latin typeface="Georgia" pitchFamily="18" charset="0"/>
              </a:rPr>
              <a:t>RAxML</a:t>
            </a:r>
            <a:r>
              <a:rPr lang="en-US" sz="1600" dirty="0" smtClean="0">
                <a:latin typeface="Georgia" pitchFamily="18" charset="0"/>
              </a:rPr>
              <a:t>, </a:t>
            </a:r>
            <a:r>
              <a:rPr lang="en-US" sz="1600" dirty="0" err="1" smtClean="0">
                <a:latin typeface="Georgia" pitchFamily="18" charset="0"/>
              </a:rPr>
              <a:t>FastTree</a:t>
            </a:r>
            <a:r>
              <a:rPr lang="en-US" sz="1600" dirty="0" smtClean="0">
                <a:latin typeface="Georgia" pitchFamily="18" charset="0"/>
              </a:rPr>
              <a:t>)</a:t>
            </a:r>
            <a:endParaRPr lang="en-US" sz="1600" dirty="0">
              <a:latin typeface="Georgia" pitchFamily="18" charset="0"/>
            </a:endParaRPr>
          </a:p>
        </p:txBody>
      </p:sp>
    </p:spTree>
    <p:extLst>
      <p:ext uri="{BB962C8B-B14F-4D97-AF65-F5344CB8AC3E}">
        <p14:creationId xmlns:p14="http://schemas.microsoft.com/office/powerpoint/2010/main" val="192176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wipe(left)">
                                      <p:cBhvr>
                                        <p:cTn id="7" dur="500"/>
                                        <p:tgtEl>
                                          <p:spTgt spid="8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5"/>
                                        </p:tgtEl>
                                        <p:attrNameLst>
                                          <p:attrName>style.visibility</p:attrName>
                                        </p:attrNameLst>
                                      </p:cBhvr>
                                      <p:to>
                                        <p:strVal val="visible"/>
                                      </p:to>
                                    </p:set>
                                    <p:animEffect transition="in" filter="wipe(down)">
                                      <p:cBhvr>
                                        <p:cTn id="10" dur="500"/>
                                        <p:tgtEl>
                                          <p:spTgt spid="105"/>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wipe(up)">
                                      <p:cBhvr>
                                        <p:cTn id="14" dur="500"/>
                                        <p:tgtEl>
                                          <p:spTgt spid="41"/>
                                        </p:tgtEl>
                                      </p:cBhvr>
                                    </p:animEffect>
                                  </p:childTnLst>
                                </p:cTn>
                              </p:par>
                              <p:par>
                                <p:cTn id="15" presetID="22" presetClass="entr" presetSubtype="1"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up)">
                                      <p:cBhvr>
                                        <p:cTn id="17" dur="500"/>
                                        <p:tgtEl>
                                          <p:spTgt spid="46"/>
                                        </p:tgtEl>
                                      </p:cBhvr>
                                    </p:animEffect>
                                  </p:childTnLst>
                                </p:cTn>
                              </p:par>
                              <p:par>
                                <p:cTn id="18" presetID="22" presetClass="entr" presetSubtype="1" fill="hold" nodeType="with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wipe(up)">
                                      <p:cBhvr>
                                        <p:cTn id="20" dur="500"/>
                                        <p:tgtEl>
                                          <p:spTgt spid="51"/>
                                        </p:tgtEl>
                                      </p:cBhvr>
                                    </p:animEffect>
                                  </p:childTnLst>
                                </p:cTn>
                              </p:par>
                              <p:par>
                                <p:cTn id="21" presetID="22" presetClass="entr" presetSubtype="1"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up)">
                                      <p:cBhvr>
                                        <p:cTn id="23" dur="500"/>
                                        <p:tgtEl>
                                          <p:spTgt spid="56"/>
                                        </p:tgtEl>
                                      </p:cBhvr>
                                    </p:animEffect>
                                  </p:childTnLst>
                                </p:cTn>
                              </p:par>
                              <p:par>
                                <p:cTn id="24" presetID="22" presetClass="entr" presetSubtype="1" fill="hold" nodeType="with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wipe(up)">
                                      <p:cBhvr>
                                        <p:cTn id="26" dur="500"/>
                                        <p:tgtEl>
                                          <p:spTgt spid="61"/>
                                        </p:tgtEl>
                                      </p:cBhvr>
                                    </p:animEffect>
                                  </p:childTnLst>
                                </p:cTn>
                              </p:par>
                              <p:par>
                                <p:cTn id="27" presetID="22" presetClass="entr" presetSubtype="1" fill="hold" nodeType="withEffect">
                                  <p:stCondLst>
                                    <p:cond delay="0"/>
                                  </p:stCondLst>
                                  <p:childTnLst>
                                    <p:set>
                                      <p:cBhvr>
                                        <p:cTn id="28" dur="1" fill="hold">
                                          <p:stCondLst>
                                            <p:cond delay="0"/>
                                          </p:stCondLst>
                                        </p:cTn>
                                        <p:tgtEl>
                                          <p:spTgt spid="66"/>
                                        </p:tgtEl>
                                        <p:attrNameLst>
                                          <p:attrName>style.visibility</p:attrName>
                                        </p:attrNameLst>
                                      </p:cBhvr>
                                      <p:to>
                                        <p:strVal val="visible"/>
                                      </p:to>
                                    </p:set>
                                    <p:animEffect transition="in" filter="wipe(up)">
                                      <p:cBhvr>
                                        <p:cTn id="29" dur="500"/>
                                        <p:tgtEl>
                                          <p:spTgt spid="66"/>
                                        </p:tgtEl>
                                      </p:cBhvr>
                                    </p:animEffect>
                                  </p:childTnLst>
                                </p:cTn>
                              </p:par>
                            </p:childTnLst>
                          </p:cTn>
                        </p:par>
                        <p:par>
                          <p:cTn id="30" fill="hold">
                            <p:stCondLst>
                              <p:cond delay="1000"/>
                            </p:stCondLst>
                            <p:childTnLst>
                              <p:par>
                                <p:cTn id="31" presetID="22" presetClass="entr" presetSubtype="4" fill="hold" grpId="0" nodeType="afterEffect">
                                  <p:stCondLst>
                                    <p:cond delay="0"/>
                                  </p:stCondLst>
                                  <p:childTnLst>
                                    <p:set>
                                      <p:cBhvr>
                                        <p:cTn id="32" dur="1" fill="hold">
                                          <p:stCondLst>
                                            <p:cond delay="0"/>
                                          </p:stCondLst>
                                        </p:cTn>
                                        <p:tgtEl>
                                          <p:spTgt spid="71"/>
                                        </p:tgtEl>
                                        <p:attrNameLst>
                                          <p:attrName>style.visibility</p:attrName>
                                        </p:attrNameLst>
                                      </p:cBhvr>
                                      <p:to>
                                        <p:strVal val="visible"/>
                                      </p:to>
                                    </p:set>
                                    <p:animEffect transition="in" filter="wipe(down)">
                                      <p:cBhvr>
                                        <p:cTn id="33" dur="500"/>
                                        <p:tgtEl>
                                          <p:spTgt spid="71"/>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72"/>
                                        </p:tgtEl>
                                        <p:attrNameLst>
                                          <p:attrName>style.visibility</p:attrName>
                                        </p:attrNameLst>
                                      </p:cBhvr>
                                      <p:to>
                                        <p:strVal val="visible"/>
                                      </p:to>
                                    </p:set>
                                    <p:animEffect transition="in" filter="wipe(down)">
                                      <p:cBhvr>
                                        <p:cTn id="36" dur="500"/>
                                        <p:tgtEl>
                                          <p:spTgt spid="72"/>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73"/>
                                        </p:tgtEl>
                                        <p:attrNameLst>
                                          <p:attrName>style.visibility</p:attrName>
                                        </p:attrNameLst>
                                      </p:cBhvr>
                                      <p:to>
                                        <p:strVal val="visible"/>
                                      </p:to>
                                    </p:set>
                                    <p:animEffect transition="in" filter="wipe(down)">
                                      <p:cBhvr>
                                        <p:cTn id="39" dur="500"/>
                                        <p:tgtEl>
                                          <p:spTgt spid="73"/>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74"/>
                                        </p:tgtEl>
                                        <p:attrNameLst>
                                          <p:attrName>style.visibility</p:attrName>
                                        </p:attrNameLst>
                                      </p:cBhvr>
                                      <p:to>
                                        <p:strVal val="visible"/>
                                      </p:to>
                                    </p:set>
                                    <p:animEffect transition="in" filter="wipe(down)">
                                      <p:cBhvr>
                                        <p:cTn id="42" dur="500"/>
                                        <p:tgtEl>
                                          <p:spTgt spid="74"/>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animEffect transition="in" filter="wipe(down)">
                                      <p:cBhvr>
                                        <p:cTn id="45" dur="500"/>
                                        <p:tgtEl>
                                          <p:spTgt spid="75"/>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76"/>
                                        </p:tgtEl>
                                        <p:attrNameLst>
                                          <p:attrName>style.visibility</p:attrName>
                                        </p:attrNameLst>
                                      </p:cBhvr>
                                      <p:to>
                                        <p:strVal val="visible"/>
                                      </p:to>
                                    </p:set>
                                    <p:animEffect transition="in" filter="wipe(down)">
                                      <p:cBhvr>
                                        <p:cTn id="48" dur="500"/>
                                        <p:tgtEl>
                                          <p:spTgt spid="7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87"/>
                                        </p:tgtEl>
                                        <p:attrNameLst>
                                          <p:attrName>style.visibility</p:attrName>
                                        </p:attrNameLst>
                                      </p:cBhvr>
                                      <p:to>
                                        <p:strVal val="visible"/>
                                      </p:to>
                                    </p:set>
                                    <p:animEffect transition="in" filter="wipe(up)">
                                      <p:cBhvr>
                                        <p:cTn id="53" dur="500"/>
                                        <p:tgtEl>
                                          <p:spTgt spid="87"/>
                                        </p:tgtEl>
                                      </p:cBhvr>
                                    </p:animEffect>
                                  </p:childTnLst>
                                </p:cTn>
                              </p:par>
                              <p:par>
                                <p:cTn id="54" presetID="12" presetClass="entr" presetSubtype="8" fill="hold" grpId="0" nodeType="withEffect">
                                  <p:stCondLst>
                                    <p:cond delay="0"/>
                                  </p:stCondLst>
                                  <p:childTnLst>
                                    <p:set>
                                      <p:cBhvr>
                                        <p:cTn id="55" dur="1" fill="hold">
                                          <p:stCondLst>
                                            <p:cond delay="0"/>
                                          </p:stCondLst>
                                        </p:cTn>
                                        <p:tgtEl>
                                          <p:spTgt spid="89"/>
                                        </p:tgtEl>
                                        <p:attrNameLst>
                                          <p:attrName>style.visibility</p:attrName>
                                        </p:attrNameLst>
                                      </p:cBhvr>
                                      <p:to>
                                        <p:strVal val="visible"/>
                                      </p:to>
                                    </p:set>
                                    <p:anim calcmode="lin" valueType="num">
                                      <p:cBhvr additive="base">
                                        <p:cTn id="56" dur="500"/>
                                        <p:tgtEl>
                                          <p:spTgt spid="89"/>
                                        </p:tgtEl>
                                        <p:attrNameLst>
                                          <p:attrName>ppt_x</p:attrName>
                                        </p:attrNameLst>
                                      </p:cBhvr>
                                      <p:tavLst>
                                        <p:tav tm="0">
                                          <p:val>
                                            <p:strVal val="#ppt_x-#ppt_w*1.125000"/>
                                          </p:val>
                                        </p:tav>
                                        <p:tav tm="100000">
                                          <p:val>
                                            <p:strVal val="#ppt_x"/>
                                          </p:val>
                                        </p:tav>
                                      </p:tavLst>
                                    </p:anim>
                                    <p:animEffect transition="in" filter="wipe(right)">
                                      <p:cBhvr>
                                        <p:cTn id="57" dur="500"/>
                                        <p:tgtEl>
                                          <p:spTgt spid="89"/>
                                        </p:tgtEl>
                                      </p:cBhvr>
                                    </p:animEffect>
                                  </p:childTnLst>
                                </p:cTn>
                              </p:par>
                            </p:childTnLst>
                          </p:cTn>
                        </p:par>
                        <p:par>
                          <p:cTn id="58" fill="hold">
                            <p:stCondLst>
                              <p:cond delay="500"/>
                            </p:stCondLst>
                            <p:childTnLst>
                              <p:par>
                                <p:cTn id="59" presetID="22" presetClass="entr" presetSubtype="1" fill="hold" nodeType="afterEffect">
                                  <p:stCondLst>
                                    <p:cond delay="0"/>
                                  </p:stCondLst>
                                  <p:childTnLst>
                                    <p:set>
                                      <p:cBhvr>
                                        <p:cTn id="60" dur="1" fill="hold">
                                          <p:stCondLst>
                                            <p:cond delay="0"/>
                                          </p:stCondLst>
                                        </p:cTn>
                                        <p:tgtEl>
                                          <p:spTgt spid="82"/>
                                        </p:tgtEl>
                                        <p:attrNameLst>
                                          <p:attrName>style.visibility</p:attrName>
                                        </p:attrNameLst>
                                      </p:cBhvr>
                                      <p:to>
                                        <p:strVal val="visible"/>
                                      </p:to>
                                    </p:set>
                                    <p:animEffect transition="in" filter="wipe(up)">
                                      <p:cBhvr>
                                        <p:cTn id="61" dur="500"/>
                                        <p:tgtEl>
                                          <p:spTgt spid="82"/>
                                        </p:tgtEl>
                                      </p:cBhvr>
                                    </p:animEffect>
                                  </p:childTnLst>
                                </p:cTn>
                              </p:par>
                            </p:childTnLst>
                          </p:cTn>
                        </p:par>
                        <p:par>
                          <p:cTn id="62" fill="hold">
                            <p:stCondLst>
                              <p:cond delay="1000"/>
                            </p:stCondLst>
                            <p:childTnLst>
                              <p:par>
                                <p:cTn id="63" presetID="22" presetClass="entr" presetSubtype="4" fill="hold" grpId="0" nodeType="afterEffect">
                                  <p:stCondLst>
                                    <p:cond delay="0"/>
                                  </p:stCondLst>
                                  <p:childTnLst>
                                    <p:set>
                                      <p:cBhvr>
                                        <p:cTn id="64" dur="1" fill="hold">
                                          <p:stCondLst>
                                            <p:cond delay="0"/>
                                          </p:stCondLst>
                                        </p:cTn>
                                        <p:tgtEl>
                                          <p:spTgt spid="104"/>
                                        </p:tgtEl>
                                        <p:attrNameLst>
                                          <p:attrName>style.visibility</p:attrName>
                                        </p:attrNameLst>
                                      </p:cBhvr>
                                      <p:to>
                                        <p:strVal val="visible"/>
                                      </p:to>
                                    </p:set>
                                    <p:animEffect transition="in" filter="wipe(down)">
                                      <p:cBhvr>
                                        <p:cTn id="65" dur="500"/>
                                        <p:tgtEl>
                                          <p:spTgt spid="10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92"/>
                                        </p:tgtEl>
                                        <p:attrNameLst>
                                          <p:attrName>style.visibility</p:attrName>
                                        </p:attrNameLst>
                                      </p:cBhvr>
                                      <p:to>
                                        <p:strVal val="visible"/>
                                      </p:to>
                                    </p:set>
                                    <p:animEffect transition="in" filter="wipe(up)">
                                      <p:cBhvr>
                                        <p:cTn id="70" dur="500"/>
                                        <p:tgtEl>
                                          <p:spTgt spid="92"/>
                                        </p:tgtEl>
                                      </p:cBhvr>
                                    </p:animEffect>
                                  </p:childTnLst>
                                </p:cTn>
                              </p:par>
                              <p:par>
                                <p:cTn id="71" presetID="1" presetClass="entr" presetSubtype="0" fill="hold" grpId="0" nodeType="withEffect">
                                  <p:stCondLst>
                                    <p:cond delay="0"/>
                                  </p:stCondLst>
                                  <p:childTnLst>
                                    <p:set>
                                      <p:cBhvr>
                                        <p:cTn id="72" dur="1" fill="hold">
                                          <p:stCondLst>
                                            <p:cond delay="0"/>
                                          </p:stCondLst>
                                        </p:cTn>
                                        <p:tgtEl>
                                          <p:spTgt spid="9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93"/>
                                        </p:tgtEl>
                                        <p:attrNameLst>
                                          <p:attrName>style.visibility</p:attrName>
                                        </p:attrNameLst>
                                      </p:cBhvr>
                                      <p:to>
                                        <p:strVal val="visible"/>
                                      </p:to>
                                    </p:set>
                                    <p:animEffect transition="in" filter="barn(inVertical)">
                                      <p:cBhvr>
                                        <p:cTn id="77" dur="500"/>
                                        <p:tgtEl>
                                          <p:spTgt spid="93"/>
                                        </p:tgtEl>
                                      </p:cBhvr>
                                    </p:animEffect>
                                  </p:childTnLst>
                                </p:cTn>
                              </p:par>
                            </p:childTnLst>
                          </p:cTn>
                        </p:par>
                        <p:par>
                          <p:cTn id="78" fill="hold">
                            <p:stCondLst>
                              <p:cond delay="500"/>
                            </p:stCondLst>
                            <p:childTnLst>
                              <p:par>
                                <p:cTn id="79" presetID="22" presetClass="entr" presetSubtype="8" fill="hold" grpId="0" nodeType="afterEffect">
                                  <p:stCondLst>
                                    <p:cond delay="0"/>
                                  </p:stCondLst>
                                  <p:childTnLst>
                                    <p:set>
                                      <p:cBhvr>
                                        <p:cTn id="80" dur="1" fill="hold">
                                          <p:stCondLst>
                                            <p:cond delay="0"/>
                                          </p:stCondLst>
                                        </p:cTn>
                                        <p:tgtEl>
                                          <p:spTgt spid="101"/>
                                        </p:tgtEl>
                                        <p:attrNameLst>
                                          <p:attrName>style.visibility</p:attrName>
                                        </p:attrNameLst>
                                      </p:cBhvr>
                                      <p:to>
                                        <p:strVal val="visible"/>
                                      </p:to>
                                    </p:set>
                                    <p:animEffect transition="in" filter="wipe(left)">
                                      <p:cBhvr>
                                        <p:cTn id="81" dur="500"/>
                                        <p:tgtEl>
                                          <p:spTgt spid="101"/>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100"/>
                                        </p:tgtEl>
                                        <p:attrNameLst>
                                          <p:attrName>style.visibility</p:attrName>
                                        </p:attrNameLst>
                                      </p:cBhvr>
                                      <p:to>
                                        <p:strVal val="visible"/>
                                      </p:to>
                                    </p:set>
                                    <p:animEffect transition="in" filter="wipe(left)">
                                      <p:cBhvr>
                                        <p:cTn id="84"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3" grpId="0"/>
      <p:bldP spid="74" grpId="0"/>
      <p:bldP spid="75" grpId="0"/>
      <p:bldP spid="76" grpId="0"/>
      <p:bldP spid="80" grpId="0" animBg="1"/>
      <p:bldP spid="87" grpId="0" animBg="1"/>
      <p:bldP spid="89" grpId="0" animBg="1"/>
      <p:bldP spid="90" grpId="0" animBg="1"/>
      <p:bldP spid="92" grpId="0" animBg="1"/>
      <p:bldP spid="93" grpId="0" animBg="1"/>
      <p:bldP spid="100" grpId="0" animBg="1"/>
      <p:bldP spid="101" grpId="0" animBg="1"/>
      <p:bldP spid="104" grpId="0"/>
      <p:bldP spid="10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804" y="728700"/>
            <a:ext cx="8635676" cy="4356484"/>
          </a:xfrm>
          <a:prstGeom prst="rect">
            <a:avLst/>
          </a:prstGeom>
        </p:spPr>
      </p:pic>
      <p:grpSp>
        <p:nvGrpSpPr>
          <p:cNvPr id="6" name="Group 5"/>
          <p:cNvGrpSpPr/>
          <p:nvPr/>
        </p:nvGrpSpPr>
        <p:grpSpPr>
          <a:xfrm>
            <a:off x="1079612" y="5517232"/>
            <a:ext cx="6915007" cy="923330"/>
            <a:chOff x="3238136" y="1186554"/>
            <a:chExt cx="5188008" cy="720663"/>
          </a:xfrm>
        </p:grpSpPr>
        <p:sp>
          <p:nvSpPr>
            <p:cNvPr id="7" name="Oval 6"/>
            <p:cNvSpPr>
              <a:spLocks noChangeArrowheads="1"/>
            </p:cNvSpPr>
            <p:nvPr/>
          </p:nvSpPr>
          <p:spPr bwMode="auto">
            <a:xfrm>
              <a:off x="3238136" y="1199682"/>
              <a:ext cx="219456" cy="219456"/>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8" name="TextBox 7"/>
            <p:cNvSpPr txBox="1"/>
            <p:nvPr/>
          </p:nvSpPr>
          <p:spPr>
            <a:xfrm>
              <a:off x="3457592" y="1186554"/>
              <a:ext cx="4968552" cy="720663"/>
            </a:xfrm>
            <a:prstGeom prst="rect">
              <a:avLst/>
            </a:prstGeom>
            <a:noFill/>
          </p:spPr>
          <p:txBody>
            <a:bodyPr wrap="square" rtlCol="0">
              <a:spAutoFit/>
            </a:bodyPr>
            <a:lstStyle/>
            <a:p>
              <a:r>
                <a:rPr lang="en-US" dirty="0" smtClean="0"/>
                <a:t>  </a:t>
              </a:r>
              <a:r>
                <a:rPr lang="en-US" b="1" dirty="0" smtClean="0">
                  <a:solidFill>
                    <a:schemeClr val="tx2"/>
                  </a:solidFill>
                  <a:latin typeface="Georgia" pitchFamily="18" charset="0"/>
                </a:rPr>
                <a:t>Gene tree accuracy: </a:t>
              </a:r>
              <a:r>
                <a:rPr lang="en-US" dirty="0" smtClean="0">
                  <a:latin typeface="Georgia" pitchFamily="18" charset="0"/>
                </a:rPr>
                <a:t>*</a:t>
              </a:r>
              <a:r>
                <a:rPr lang="en-US" dirty="0" smtClean="0">
                  <a:solidFill>
                    <a:srgbClr val="FF0000"/>
                  </a:solidFill>
                  <a:latin typeface="Georgia" pitchFamily="18" charset="0"/>
                </a:rPr>
                <a:t>BEAST</a:t>
              </a:r>
              <a:r>
                <a:rPr lang="en-US" dirty="0" smtClean="0">
                  <a:latin typeface="Georgia" pitchFamily="18" charset="0"/>
                </a:rPr>
                <a:t> produces </a:t>
              </a:r>
              <a:r>
                <a:rPr lang="en-US" dirty="0" smtClean="0">
                  <a:solidFill>
                    <a:srgbClr val="FF0000"/>
                  </a:solidFill>
                  <a:latin typeface="Georgia" pitchFamily="18" charset="0"/>
                </a:rPr>
                <a:t>much more </a:t>
              </a:r>
              <a:r>
                <a:rPr lang="en-US" dirty="0" smtClean="0">
                  <a:solidFill>
                    <a:schemeClr val="tx2"/>
                  </a:solidFill>
                  <a:latin typeface="Georgia" pitchFamily="18" charset="0"/>
                </a:rPr>
                <a:t>accurate</a:t>
              </a:r>
              <a:r>
                <a:rPr lang="en-US" dirty="0" smtClean="0">
                  <a:latin typeface="Georgia" pitchFamily="18" charset="0"/>
                </a:rPr>
                <a:t> gene trees than the </a:t>
              </a:r>
              <a:r>
                <a:rPr lang="en-US" dirty="0" smtClean="0">
                  <a:solidFill>
                    <a:schemeClr val="tx2"/>
                  </a:solidFill>
                  <a:latin typeface="Georgia" pitchFamily="18" charset="0"/>
                </a:rPr>
                <a:t>most popular likelihood based </a:t>
              </a:r>
              <a:r>
                <a:rPr lang="en-US" dirty="0" smtClean="0">
                  <a:latin typeface="Georgia" pitchFamily="18" charset="0"/>
                </a:rPr>
                <a:t>methods:</a:t>
              </a:r>
              <a:r>
                <a:rPr lang="en-US" dirty="0" smtClean="0">
                  <a:solidFill>
                    <a:schemeClr val="tx2"/>
                  </a:solidFill>
                  <a:latin typeface="Georgia" pitchFamily="18" charset="0"/>
                </a:rPr>
                <a:t> </a:t>
              </a:r>
              <a:r>
                <a:rPr lang="en-US" dirty="0" err="1" smtClean="0">
                  <a:solidFill>
                    <a:srgbClr val="FF0000"/>
                  </a:solidFill>
                  <a:latin typeface="Georgia" pitchFamily="18" charset="0"/>
                </a:rPr>
                <a:t>RAxML</a:t>
              </a:r>
              <a:r>
                <a:rPr lang="en-US" dirty="0" smtClean="0">
                  <a:solidFill>
                    <a:srgbClr val="FF0000"/>
                  </a:solidFill>
                  <a:latin typeface="Georgia" pitchFamily="18" charset="0"/>
                </a:rPr>
                <a:t> </a:t>
              </a:r>
              <a:r>
                <a:rPr lang="en-US" dirty="0" smtClean="0">
                  <a:latin typeface="Georgia" pitchFamily="18" charset="0"/>
                </a:rPr>
                <a:t>and </a:t>
              </a:r>
              <a:r>
                <a:rPr lang="en-US" dirty="0" err="1" smtClean="0">
                  <a:solidFill>
                    <a:srgbClr val="FF0000"/>
                  </a:solidFill>
                  <a:latin typeface="Georgia" pitchFamily="18" charset="0"/>
                </a:rPr>
                <a:t>FastTree</a:t>
              </a:r>
              <a:endParaRPr lang="en-US" dirty="0">
                <a:solidFill>
                  <a:srgbClr val="FF0000"/>
                </a:solidFill>
                <a:latin typeface="Georgia" pitchFamily="18" charset="0"/>
              </a:endParaRPr>
            </a:p>
          </p:txBody>
        </p:sp>
      </p:grpSp>
      <p:sp>
        <p:nvSpPr>
          <p:cNvPr id="13" name="Rectangle 3"/>
          <p:cNvSpPr txBox="1">
            <a:spLocks noChangeArrowheads="1"/>
          </p:cNvSpPr>
          <p:nvPr/>
        </p:nvSpPr>
        <p:spPr>
          <a:xfrm>
            <a:off x="251520" y="8620"/>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Why is *BEAST so good?</a:t>
            </a:r>
            <a:endParaRPr lang="en-US" altLang="ja-JP" sz="2800" b="1" dirty="0">
              <a:solidFill>
                <a:srgbClr val="A50021"/>
              </a:solidFill>
              <a:latin typeface="Verdana" pitchFamily="34" charset="0"/>
              <a:ea typeface="ＭＳ Ｐゴシック" pitchFamily="34" charset="-128"/>
            </a:endParaRPr>
          </a:p>
        </p:txBody>
      </p:sp>
      <p:sp>
        <p:nvSpPr>
          <p:cNvPr id="14" name="Line 5"/>
          <p:cNvSpPr>
            <a:spLocks noChangeShapeType="1"/>
          </p:cNvSpPr>
          <p:nvPr/>
        </p:nvSpPr>
        <p:spPr bwMode="auto">
          <a:xfrm>
            <a:off x="32352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dirty="0"/>
          </a:p>
        </p:txBody>
      </p:sp>
    </p:spTree>
    <p:extLst>
      <p:ext uri="{BB962C8B-B14F-4D97-AF65-F5344CB8AC3E}">
        <p14:creationId xmlns:p14="http://schemas.microsoft.com/office/powerpoint/2010/main" val="40686506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950" y="728700"/>
            <a:ext cx="7366422" cy="4176464"/>
          </a:xfrm>
          <a:prstGeom prst="rect">
            <a:avLst/>
          </a:prstGeom>
        </p:spPr>
      </p:pic>
      <p:grpSp>
        <p:nvGrpSpPr>
          <p:cNvPr id="6" name="Group 5"/>
          <p:cNvGrpSpPr/>
          <p:nvPr/>
        </p:nvGrpSpPr>
        <p:grpSpPr>
          <a:xfrm>
            <a:off x="1255628" y="5373216"/>
            <a:ext cx="6844764" cy="923330"/>
            <a:chOff x="3290836" y="1186554"/>
            <a:chExt cx="5135308" cy="720663"/>
          </a:xfrm>
        </p:grpSpPr>
        <p:sp>
          <p:nvSpPr>
            <p:cNvPr id="7" name="Oval 6"/>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8" name="TextBox 7"/>
            <p:cNvSpPr txBox="1"/>
            <p:nvPr/>
          </p:nvSpPr>
          <p:spPr>
            <a:xfrm>
              <a:off x="3457592" y="1186554"/>
              <a:ext cx="4968552" cy="720663"/>
            </a:xfrm>
            <a:prstGeom prst="rect">
              <a:avLst/>
            </a:prstGeom>
            <a:noFill/>
          </p:spPr>
          <p:txBody>
            <a:bodyPr wrap="square" rtlCol="0">
              <a:spAutoFit/>
            </a:bodyPr>
            <a:lstStyle/>
            <a:p>
              <a:r>
                <a:rPr lang="en-US" dirty="0" smtClean="0"/>
                <a:t>  </a:t>
              </a:r>
              <a:r>
                <a:rPr lang="en-US" dirty="0" smtClean="0">
                  <a:latin typeface="Georgia" pitchFamily="18" charset="0"/>
                </a:rPr>
                <a:t>Even the </a:t>
              </a:r>
              <a:r>
                <a:rPr lang="en-US" dirty="0" smtClean="0">
                  <a:solidFill>
                    <a:schemeClr val="tx2"/>
                  </a:solidFill>
                  <a:latin typeface="Georgia" pitchFamily="18" charset="0"/>
                </a:rPr>
                <a:t>simplest</a:t>
              </a:r>
              <a:r>
                <a:rPr lang="en-US" dirty="0" smtClean="0">
                  <a:latin typeface="Georgia" pitchFamily="18" charset="0"/>
                </a:rPr>
                <a:t> methods like  greedy consensus produce </a:t>
              </a:r>
              <a:r>
                <a:rPr lang="en-US" dirty="0" smtClean="0">
                  <a:solidFill>
                    <a:schemeClr val="tx2"/>
                  </a:solidFill>
                  <a:latin typeface="Georgia" pitchFamily="18" charset="0"/>
                </a:rPr>
                <a:t>as good species tree as *BEAST </a:t>
              </a:r>
              <a:r>
                <a:rPr lang="en-US" dirty="0" smtClean="0">
                  <a:latin typeface="Georgia" pitchFamily="18" charset="0"/>
                </a:rPr>
                <a:t>given the gene trees </a:t>
              </a:r>
              <a:r>
                <a:rPr lang="en-US" dirty="0" smtClean="0">
                  <a:solidFill>
                    <a:schemeClr val="tx2"/>
                  </a:solidFill>
                  <a:latin typeface="Georgia" pitchFamily="18" charset="0"/>
                </a:rPr>
                <a:t>estimated by *BEAST</a:t>
              </a:r>
              <a:endParaRPr lang="en-US" dirty="0">
                <a:solidFill>
                  <a:schemeClr val="tx2"/>
                </a:solidFill>
                <a:latin typeface="Georgia" pitchFamily="18" charset="0"/>
              </a:endParaRPr>
            </a:p>
          </p:txBody>
        </p:sp>
      </p:grpSp>
      <p:sp>
        <p:nvSpPr>
          <p:cNvPr id="9" name="Rectangle 3"/>
          <p:cNvSpPr txBox="1">
            <a:spLocks noChangeArrowheads="1"/>
          </p:cNvSpPr>
          <p:nvPr/>
        </p:nvSpPr>
        <p:spPr>
          <a:xfrm>
            <a:off x="251520" y="8620"/>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Why is *BEAST so good?</a:t>
            </a:r>
            <a:endParaRPr lang="en-US" altLang="ja-JP" sz="2800" b="1" dirty="0">
              <a:solidFill>
                <a:srgbClr val="A50021"/>
              </a:solidFill>
              <a:latin typeface="Verdana" pitchFamily="34" charset="0"/>
              <a:ea typeface="ＭＳ Ｐゴシック" pitchFamily="34" charset="-128"/>
            </a:endParaRPr>
          </a:p>
        </p:txBody>
      </p:sp>
      <p:sp>
        <p:nvSpPr>
          <p:cNvPr id="10" name="Line 5"/>
          <p:cNvSpPr>
            <a:spLocks noChangeShapeType="1"/>
          </p:cNvSpPr>
          <p:nvPr/>
        </p:nvSpPr>
        <p:spPr bwMode="auto">
          <a:xfrm>
            <a:off x="32352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dirty="0"/>
          </a:p>
        </p:txBody>
      </p:sp>
    </p:spTree>
    <p:extLst>
      <p:ext uri="{BB962C8B-B14F-4D97-AF65-F5344CB8AC3E}">
        <p14:creationId xmlns:p14="http://schemas.microsoft.com/office/powerpoint/2010/main" val="2840277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3548" y="1302440"/>
            <a:ext cx="8208912" cy="1046440"/>
          </a:xfrm>
          <a:prstGeom prst="rect">
            <a:avLst/>
          </a:prstGeom>
        </p:spPr>
        <p:txBody>
          <a:bodyPr wrap="square">
            <a:spAutoFit/>
          </a:bodyPr>
          <a:lstStyle/>
          <a:p>
            <a:pPr algn="ctr"/>
            <a:r>
              <a:rPr lang="en-US" sz="3100" dirty="0" smtClean="0">
                <a:solidFill>
                  <a:srgbClr val="FF0000"/>
                </a:solidFill>
                <a:latin typeface="Book Antiqua" pitchFamily="18" charset="0"/>
              </a:rPr>
              <a:t>Highly accurate </a:t>
            </a:r>
            <a:r>
              <a:rPr lang="en-US" sz="3100" dirty="0" smtClean="0">
                <a:solidFill>
                  <a:schemeClr val="tx2"/>
                </a:solidFill>
                <a:latin typeface="Book Antiqua" pitchFamily="18" charset="0"/>
              </a:rPr>
              <a:t>species tree </a:t>
            </a:r>
            <a:r>
              <a:rPr lang="en-US" sz="3100" dirty="0" smtClean="0">
                <a:latin typeface="Book Antiqua" pitchFamily="18" charset="0"/>
              </a:rPr>
              <a:t>of *BEAST is largely due to the highly</a:t>
            </a:r>
            <a:r>
              <a:rPr lang="en-US" sz="3100" dirty="0" smtClean="0">
                <a:solidFill>
                  <a:schemeClr val="tx2"/>
                </a:solidFill>
                <a:latin typeface="Book Antiqua" pitchFamily="18" charset="0"/>
              </a:rPr>
              <a:t> </a:t>
            </a:r>
            <a:r>
              <a:rPr lang="en-US" sz="3100" dirty="0" smtClean="0">
                <a:solidFill>
                  <a:srgbClr val="FF0000"/>
                </a:solidFill>
                <a:latin typeface="Book Antiqua" pitchFamily="18" charset="0"/>
              </a:rPr>
              <a:t>accurate gene trees</a:t>
            </a:r>
            <a:endParaRPr lang="en-US" sz="3100" dirty="0">
              <a:solidFill>
                <a:srgbClr val="FF0000"/>
              </a:solidFill>
            </a:endParaRPr>
          </a:p>
        </p:txBody>
      </p:sp>
      <p:sp>
        <p:nvSpPr>
          <p:cNvPr id="3" name="Rectangle 3"/>
          <p:cNvSpPr txBox="1">
            <a:spLocks noChangeArrowheads="1"/>
          </p:cNvSpPr>
          <p:nvPr/>
        </p:nvSpPr>
        <p:spPr>
          <a:xfrm>
            <a:off x="107504" y="-27384"/>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Our findings</a:t>
            </a:r>
            <a:endParaRPr lang="en-US" altLang="ja-JP" sz="2800" b="1" dirty="0">
              <a:solidFill>
                <a:srgbClr val="A50021"/>
              </a:solidFill>
              <a:latin typeface="Verdana" pitchFamily="34" charset="0"/>
              <a:ea typeface="ＭＳ Ｐゴシック" pitchFamily="34" charset="-128"/>
            </a:endParaRPr>
          </a:p>
        </p:txBody>
      </p:sp>
      <p:sp>
        <p:nvSpPr>
          <p:cNvPr id="4" name="Line 5"/>
          <p:cNvSpPr>
            <a:spLocks noChangeShapeType="1"/>
          </p:cNvSpPr>
          <p:nvPr/>
        </p:nvSpPr>
        <p:spPr bwMode="auto">
          <a:xfrm>
            <a:off x="179512" y="512676"/>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dirty="0"/>
          </a:p>
        </p:txBody>
      </p:sp>
      <p:grpSp>
        <p:nvGrpSpPr>
          <p:cNvPr id="5" name="Group 4"/>
          <p:cNvGrpSpPr/>
          <p:nvPr/>
        </p:nvGrpSpPr>
        <p:grpSpPr>
          <a:xfrm>
            <a:off x="1043609" y="2816933"/>
            <a:ext cx="7956883" cy="369332"/>
            <a:chOff x="3238136" y="1158453"/>
            <a:chExt cx="5438848" cy="288265"/>
          </a:xfrm>
        </p:grpSpPr>
        <p:sp>
          <p:nvSpPr>
            <p:cNvPr id="6" name="Oval 5"/>
            <p:cNvSpPr>
              <a:spLocks noChangeArrowheads="1"/>
            </p:cNvSpPr>
            <p:nvPr/>
          </p:nvSpPr>
          <p:spPr bwMode="auto">
            <a:xfrm>
              <a:off x="3238136" y="1199682"/>
              <a:ext cx="168758" cy="19269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7" name="TextBox 6"/>
            <p:cNvSpPr txBox="1"/>
            <p:nvPr/>
          </p:nvSpPr>
          <p:spPr>
            <a:xfrm>
              <a:off x="3336576" y="1158453"/>
              <a:ext cx="5340408" cy="288265"/>
            </a:xfrm>
            <a:prstGeom prst="rect">
              <a:avLst/>
            </a:prstGeom>
            <a:noFill/>
          </p:spPr>
          <p:txBody>
            <a:bodyPr wrap="square" rtlCol="0">
              <a:spAutoFit/>
            </a:bodyPr>
            <a:lstStyle/>
            <a:p>
              <a:r>
                <a:rPr lang="en-US" dirty="0" smtClean="0"/>
                <a:t>  </a:t>
              </a:r>
              <a:r>
                <a:rPr lang="en-US" dirty="0" smtClean="0">
                  <a:latin typeface="Georgia" pitchFamily="18" charset="0"/>
                </a:rPr>
                <a:t>Species tree estimation methods are very </a:t>
              </a:r>
              <a:r>
                <a:rPr lang="en-US" dirty="0" smtClean="0">
                  <a:solidFill>
                    <a:srgbClr val="FF0000"/>
                  </a:solidFill>
                  <a:latin typeface="Georgia" pitchFamily="18" charset="0"/>
                </a:rPr>
                <a:t>sensitive</a:t>
              </a:r>
              <a:r>
                <a:rPr lang="en-US" dirty="0" smtClean="0">
                  <a:latin typeface="Georgia" pitchFamily="18" charset="0"/>
                </a:rPr>
                <a:t> to the </a:t>
              </a:r>
              <a:r>
                <a:rPr lang="en-US" dirty="0" smtClean="0">
                  <a:solidFill>
                    <a:srgbClr val="FF0000"/>
                  </a:solidFill>
                  <a:latin typeface="Georgia" pitchFamily="18" charset="0"/>
                </a:rPr>
                <a:t>gene tree error</a:t>
              </a:r>
              <a:endParaRPr lang="en-US" dirty="0">
                <a:solidFill>
                  <a:srgbClr val="FF0000"/>
                </a:solidFill>
                <a:latin typeface="Georgia" pitchFamily="18" charset="0"/>
              </a:endParaRPr>
            </a:p>
          </p:txBody>
        </p:sp>
      </p:grpSp>
      <p:grpSp>
        <p:nvGrpSpPr>
          <p:cNvPr id="8" name="Group 7"/>
          <p:cNvGrpSpPr/>
          <p:nvPr/>
        </p:nvGrpSpPr>
        <p:grpSpPr>
          <a:xfrm>
            <a:off x="1047564" y="3501008"/>
            <a:ext cx="7412868" cy="646331"/>
            <a:chOff x="3238136" y="1158453"/>
            <a:chExt cx="5066992" cy="504464"/>
          </a:xfrm>
        </p:grpSpPr>
        <p:sp>
          <p:nvSpPr>
            <p:cNvPr id="9" name="Oval 8"/>
            <p:cNvSpPr>
              <a:spLocks noChangeArrowheads="1"/>
            </p:cNvSpPr>
            <p:nvPr/>
          </p:nvSpPr>
          <p:spPr bwMode="auto">
            <a:xfrm>
              <a:off x="3238136" y="1199682"/>
              <a:ext cx="168758" cy="19269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10" name="TextBox 9"/>
            <p:cNvSpPr txBox="1"/>
            <p:nvPr/>
          </p:nvSpPr>
          <p:spPr>
            <a:xfrm>
              <a:off x="3336576" y="1158453"/>
              <a:ext cx="4968552" cy="504464"/>
            </a:xfrm>
            <a:prstGeom prst="rect">
              <a:avLst/>
            </a:prstGeom>
            <a:noFill/>
          </p:spPr>
          <p:txBody>
            <a:bodyPr wrap="square" rtlCol="0">
              <a:spAutoFit/>
            </a:bodyPr>
            <a:lstStyle/>
            <a:p>
              <a:r>
                <a:rPr lang="en-US" dirty="0" smtClean="0"/>
                <a:t>  </a:t>
              </a:r>
              <a:r>
                <a:rPr lang="en-US" dirty="0" smtClean="0">
                  <a:solidFill>
                    <a:srgbClr val="000099"/>
                  </a:solidFill>
                  <a:latin typeface="Georgia" pitchFamily="18" charset="0"/>
                </a:rPr>
                <a:t>Simple</a:t>
              </a:r>
              <a:r>
                <a:rPr lang="en-US" dirty="0" smtClean="0">
                  <a:latin typeface="Georgia" pitchFamily="18" charset="0"/>
                </a:rPr>
                <a:t> methods can estimate </a:t>
              </a:r>
              <a:r>
                <a:rPr lang="en-US" dirty="0" smtClean="0">
                  <a:solidFill>
                    <a:srgbClr val="000099"/>
                  </a:solidFill>
                  <a:latin typeface="Georgia" pitchFamily="18" charset="0"/>
                </a:rPr>
                <a:t>highly accurate species tree </a:t>
              </a:r>
              <a:r>
                <a:rPr lang="en-US" dirty="0" smtClean="0">
                  <a:latin typeface="Georgia" pitchFamily="18" charset="0"/>
                </a:rPr>
                <a:t>given </a:t>
              </a:r>
              <a:r>
                <a:rPr lang="en-US" dirty="0" smtClean="0">
                  <a:solidFill>
                    <a:srgbClr val="000099"/>
                  </a:solidFill>
                  <a:latin typeface="Georgia" pitchFamily="18" charset="0"/>
                </a:rPr>
                <a:t>highly accurate gene trees</a:t>
              </a:r>
              <a:endParaRPr lang="en-US" dirty="0">
                <a:solidFill>
                  <a:srgbClr val="000099"/>
                </a:solidFill>
                <a:latin typeface="Georgia" pitchFamily="18" charset="0"/>
              </a:endParaRPr>
            </a:p>
          </p:txBody>
        </p:sp>
      </p:grpSp>
      <p:sp>
        <p:nvSpPr>
          <p:cNvPr id="14" name="Rectangle 13"/>
          <p:cNvSpPr/>
          <p:nvPr/>
        </p:nvSpPr>
        <p:spPr>
          <a:xfrm>
            <a:off x="755576" y="4617132"/>
            <a:ext cx="7956884" cy="1077218"/>
          </a:xfrm>
          <a:prstGeom prst="rect">
            <a:avLst/>
          </a:prstGeom>
        </p:spPr>
        <p:txBody>
          <a:bodyPr wrap="square">
            <a:spAutoFit/>
          </a:bodyPr>
          <a:lstStyle/>
          <a:p>
            <a:pPr algn="ctr"/>
            <a:r>
              <a:rPr lang="en-US" sz="3200" dirty="0" smtClean="0">
                <a:solidFill>
                  <a:schemeClr val="tx2"/>
                </a:solidFill>
                <a:latin typeface="Book Antiqua" pitchFamily="18" charset="0"/>
              </a:rPr>
              <a:t>What can we do to overcome the problem of </a:t>
            </a:r>
            <a:r>
              <a:rPr lang="en-US" sz="3200" dirty="0" smtClean="0">
                <a:solidFill>
                  <a:srgbClr val="FF0000"/>
                </a:solidFill>
                <a:latin typeface="Book Antiqua" pitchFamily="18" charset="0"/>
              </a:rPr>
              <a:t>poorly estimated</a:t>
            </a:r>
            <a:r>
              <a:rPr lang="en-US" sz="3200" dirty="0" smtClean="0">
                <a:solidFill>
                  <a:schemeClr val="tx2"/>
                </a:solidFill>
                <a:latin typeface="Book Antiqua" pitchFamily="18" charset="0"/>
              </a:rPr>
              <a:t> gene trees?</a:t>
            </a:r>
            <a:endParaRPr lang="en-US" sz="3200" dirty="0">
              <a:solidFill>
                <a:schemeClr val="tx2"/>
              </a:solidFill>
            </a:endParaRPr>
          </a:p>
        </p:txBody>
      </p:sp>
    </p:spTree>
    <p:extLst>
      <p:ext uri="{BB962C8B-B14F-4D97-AF65-F5344CB8AC3E}">
        <p14:creationId xmlns:p14="http://schemas.microsoft.com/office/powerpoint/2010/main" val="91427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par>
                                <p:cTn id="9" presetID="1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p:tgtEl>
                                          <p:spTgt spid="8"/>
                                        </p:tgtEl>
                                        <p:attrNameLst>
                                          <p:attrName>ppt_y</p:attrName>
                                        </p:attrNameLst>
                                      </p:cBhvr>
                                      <p:tavLst>
                                        <p:tav tm="0">
                                          <p:val>
                                            <p:strVal val="#ppt_y+#ppt_h*1.125000"/>
                                          </p:val>
                                        </p:tav>
                                        <p:tav tm="100000">
                                          <p:val>
                                            <p:strVal val="#ppt_y"/>
                                          </p:val>
                                        </p:tav>
                                      </p:tavLst>
                                    </p:anim>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2"/>
          <p:cNvGrpSpPr/>
          <p:nvPr/>
        </p:nvGrpSpPr>
        <p:grpSpPr>
          <a:xfrm>
            <a:off x="6984268" y="1124744"/>
            <a:ext cx="684076" cy="504056"/>
            <a:chOff x="2375756" y="2348880"/>
            <a:chExt cx="684076" cy="504056"/>
          </a:xfrm>
          <a:solidFill>
            <a:schemeClr val="accent6">
              <a:lumMod val="75000"/>
            </a:schemeClr>
          </a:solidFill>
        </p:grpSpPr>
        <p:sp>
          <p:nvSpPr>
            <p:cNvPr id="124" name="Rectangle 12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5" name="Rectangle 12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6" name="Rectangle 12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7" name="Rectangle 12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28" name="Group 127"/>
          <p:cNvGrpSpPr/>
          <p:nvPr/>
        </p:nvGrpSpPr>
        <p:grpSpPr>
          <a:xfrm>
            <a:off x="4319972" y="1124744"/>
            <a:ext cx="684076" cy="504056"/>
            <a:chOff x="2375756" y="2348880"/>
            <a:chExt cx="684076" cy="504056"/>
          </a:xfrm>
          <a:solidFill>
            <a:srgbClr val="F79B4F"/>
          </a:solidFill>
        </p:grpSpPr>
        <p:sp>
          <p:nvSpPr>
            <p:cNvPr id="129" name="Rectangle 12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0" name="Rectangle 12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1" name="Rectangle 13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2" name="Rectangle 13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33" name="Group 132"/>
          <p:cNvGrpSpPr/>
          <p:nvPr/>
        </p:nvGrpSpPr>
        <p:grpSpPr>
          <a:xfrm>
            <a:off x="1583668" y="1124744"/>
            <a:ext cx="684076" cy="504056"/>
            <a:chOff x="2375756" y="2348880"/>
            <a:chExt cx="684076" cy="504056"/>
          </a:xfrm>
          <a:solidFill>
            <a:schemeClr val="accent6">
              <a:lumMod val="60000"/>
              <a:lumOff val="40000"/>
            </a:schemeClr>
          </a:solidFill>
        </p:grpSpPr>
        <p:sp>
          <p:nvSpPr>
            <p:cNvPr id="134" name="Rectangle 13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5" name="Rectangle 13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6" name="Rectangle 13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7" name="Rectangle 13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38" name="Group 137"/>
          <p:cNvGrpSpPr/>
          <p:nvPr/>
        </p:nvGrpSpPr>
        <p:grpSpPr>
          <a:xfrm>
            <a:off x="6120172" y="1124744"/>
            <a:ext cx="684076" cy="504056"/>
            <a:chOff x="2375756" y="2348880"/>
            <a:chExt cx="684076" cy="504056"/>
          </a:xfrm>
          <a:solidFill>
            <a:srgbClr val="235F6F"/>
          </a:solidFill>
        </p:grpSpPr>
        <p:sp>
          <p:nvSpPr>
            <p:cNvPr id="139" name="Rectangle 13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0" name="Rectangle 13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1" name="Rectangle 14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2" name="Rectangle 14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43" name="Group 142"/>
          <p:cNvGrpSpPr/>
          <p:nvPr/>
        </p:nvGrpSpPr>
        <p:grpSpPr>
          <a:xfrm>
            <a:off x="7848364" y="1124744"/>
            <a:ext cx="684076" cy="504056"/>
            <a:chOff x="2375756" y="2348880"/>
            <a:chExt cx="684076" cy="504056"/>
          </a:xfrm>
          <a:solidFill>
            <a:srgbClr val="79C1D5"/>
          </a:solidFill>
        </p:grpSpPr>
        <p:sp>
          <p:nvSpPr>
            <p:cNvPr id="144" name="Rectangle 14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5" name="Rectangle 14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6" name="Rectangle 14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7" name="Rectangle 14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48" name="Group 147"/>
          <p:cNvGrpSpPr/>
          <p:nvPr/>
        </p:nvGrpSpPr>
        <p:grpSpPr>
          <a:xfrm>
            <a:off x="2483768" y="1124744"/>
            <a:ext cx="684076" cy="504056"/>
            <a:chOff x="2375756" y="2348880"/>
            <a:chExt cx="684076" cy="504056"/>
          </a:xfrm>
          <a:solidFill>
            <a:schemeClr val="accent5">
              <a:lumMod val="75000"/>
            </a:schemeClr>
          </a:solidFill>
        </p:grpSpPr>
        <p:sp>
          <p:nvSpPr>
            <p:cNvPr id="149" name="Rectangle 14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0" name="Rectangle 14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1" name="Rectangle 15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2" name="Rectangle 15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53" name="Group 152"/>
          <p:cNvGrpSpPr/>
          <p:nvPr/>
        </p:nvGrpSpPr>
        <p:grpSpPr>
          <a:xfrm>
            <a:off x="647564" y="1124744"/>
            <a:ext cx="684076" cy="504056"/>
            <a:chOff x="2375756" y="2348880"/>
            <a:chExt cx="684076" cy="504056"/>
          </a:xfrm>
          <a:solidFill>
            <a:schemeClr val="accent3">
              <a:lumMod val="50000"/>
            </a:schemeClr>
          </a:solidFill>
        </p:grpSpPr>
        <p:sp>
          <p:nvSpPr>
            <p:cNvPr id="154" name="Rectangle 15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5" name="Rectangle 15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6" name="Rectangle 15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7" name="Rectangle 15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58" name="Group 157"/>
          <p:cNvGrpSpPr/>
          <p:nvPr/>
        </p:nvGrpSpPr>
        <p:grpSpPr>
          <a:xfrm>
            <a:off x="5220072" y="1124744"/>
            <a:ext cx="684076" cy="504056"/>
            <a:chOff x="2375756" y="2348880"/>
            <a:chExt cx="684076" cy="504056"/>
          </a:xfrm>
          <a:solidFill>
            <a:schemeClr val="accent3">
              <a:lumMod val="60000"/>
              <a:lumOff val="40000"/>
            </a:schemeClr>
          </a:solidFill>
        </p:grpSpPr>
        <p:sp>
          <p:nvSpPr>
            <p:cNvPr id="159" name="Rectangle 15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0" name="Rectangle 15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1" name="Rectangle 16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2" name="Rectangle 16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63" name="Group 162"/>
          <p:cNvGrpSpPr/>
          <p:nvPr/>
        </p:nvGrpSpPr>
        <p:grpSpPr>
          <a:xfrm>
            <a:off x="3383868" y="1124744"/>
            <a:ext cx="684076" cy="504056"/>
            <a:chOff x="2375756" y="2348880"/>
            <a:chExt cx="684076" cy="504056"/>
          </a:xfrm>
          <a:solidFill>
            <a:schemeClr val="accent3">
              <a:lumMod val="75000"/>
            </a:schemeClr>
          </a:solidFill>
        </p:grpSpPr>
        <p:sp>
          <p:nvSpPr>
            <p:cNvPr id="164" name="Rectangle 16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5" name="Rectangle 16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6" name="Rectangle 16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7" name="Rectangle 16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sp>
        <p:nvSpPr>
          <p:cNvPr id="320" name="TextBox 319"/>
          <p:cNvSpPr txBox="1"/>
          <p:nvPr/>
        </p:nvSpPr>
        <p:spPr>
          <a:xfrm>
            <a:off x="719572" y="705922"/>
            <a:ext cx="540060" cy="369332"/>
          </a:xfrm>
          <a:prstGeom prst="rect">
            <a:avLst/>
          </a:prstGeom>
          <a:noFill/>
        </p:spPr>
        <p:txBody>
          <a:bodyPr wrap="square" rtlCol="0">
            <a:spAutoFit/>
          </a:bodyPr>
          <a:lstStyle/>
          <a:p>
            <a:r>
              <a:rPr lang="en-US" b="1" i="1" dirty="0" smtClean="0">
                <a:latin typeface="Book Antiqua" pitchFamily="18" charset="0"/>
              </a:rPr>
              <a:t>g</a:t>
            </a:r>
            <a:r>
              <a:rPr lang="en-US" baseline="-25000" dirty="0" smtClean="0">
                <a:latin typeface="Georgia" pitchFamily="18" charset="0"/>
              </a:rPr>
              <a:t>1</a:t>
            </a:r>
            <a:endParaRPr lang="en-US" baseline="-25000" dirty="0">
              <a:latin typeface="Georgia" pitchFamily="18" charset="0"/>
            </a:endParaRPr>
          </a:p>
        </p:txBody>
      </p:sp>
      <p:sp>
        <p:nvSpPr>
          <p:cNvPr id="321" name="TextBox 320"/>
          <p:cNvSpPr txBox="1"/>
          <p:nvPr/>
        </p:nvSpPr>
        <p:spPr>
          <a:xfrm>
            <a:off x="1727684" y="69269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smtClean="0">
                <a:latin typeface="Georgia" pitchFamily="18" charset="0"/>
              </a:rPr>
              <a:t>2</a:t>
            </a:r>
            <a:endParaRPr lang="en-US" baseline="-25000" dirty="0">
              <a:latin typeface="Georgia" pitchFamily="18" charset="0"/>
            </a:endParaRPr>
          </a:p>
        </p:txBody>
      </p:sp>
      <p:sp>
        <p:nvSpPr>
          <p:cNvPr id="322" name="TextBox 321"/>
          <p:cNvSpPr txBox="1"/>
          <p:nvPr/>
        </p:nvSpPr>
        <p:spPr>
          <a:xfrm>
            <a:off x="2663788" y="69269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3</a:t>
            </a:r>
          </a:p>
        </p:txBody>
      </p:sp>
      <p:sp>
        <p:nvSpPr>
          <p:cNvPr id="323" name="TextBox 322"/>
          <p:cNvSpPr txBox="1"/>
          <p:nvPr/>
        </p:nvSpPr>
        <p:spPr>
          <a:xfrm>
            <a:off x="3527884" y="69269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4</a:t>
            </a:r>
          </a:p>
        </p:txBody>
      </p:sp>
      <p:sp>
        <p:nvSpPr>
          <p:cNvPr id="324" name="TextBox 323"/>
          <p:cNvSpPr txBox="1"/>
          <p:nvPr/>
        </p:nvSpPr>
        <p:spPr>
          <a:xfrm>
            <a:off x="4499992" y="69269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5</a:t>
            </a:r>
          </a:p>
        </p:txBody>
      </p:sp>
      <p:sp>
        <p:nvSpPr>
          <p:cNvPr id="325" name="TextBox 324"/>
          <p:cNvSpPr txBox="1"/>
          <p:nvPr/>
        </p:nvSpPr>
        <p:spPr>
          <a:xfrm>
            <a:off x="5400092" y="69269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6</a:t>
            </a:r>
          </a:p>
        </p:txBody>
      </p:sp>
      <p:sp>
        <p:nvSpPr>
          <p:cNvPr id="326" name="TextBox 325"/>
          <p:cNvSpPr txBox="1"/>
          <p:nvPr/>
        </p:nvSpPr>
        <p:spPr>
          <a:xfrm>
            <a:off x="6264188" y="69269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7</a:t>
            </a:r>
          </a:p>
        </p:txBody>
      </p:sp>
      <p:sp>
        <p:nvSpPr>
          <p:cNvPr id="327" name="TextBox 326"/>
          <p:cNvSpPr txBox="1"/>
          <p:nvPr/>
        </p:nvSpPr>
        <p:spPr>
          <a:xfrm>
            <a:off x="8028384" y="69269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9</a:t>
            </a:r>
          </a:p>
        </p:txBody>
      </p:sp>
      <p:sp>
        <p:nvSpPr>
          <p:cNvPr id="328" name="TextBox 327"/>
          <p:cNvSpPr txBox="1"/>
          <p:nvPr/>
        </p:nvSpPr>
        <p:spPr>
          <a:xfrm>
            <a:off x="7128284" y="69269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8</a:t>
            </a:r>
          </a:p>
        </p:txBody>
      </p:sp>
      <p:grpSp>
        <p:nvGrpSpPr>
          <p:cNvPr id="213" name="Group 212"/>
          <p:cNvGrpSpPr/>
          <p:nvPr/>
        </p:nvGrpSpPr>
        <p:grpSpPr>
          <a:xfrm>
            <a:off x="3950148" y="5409220"/>
            <a:ext cx="1125908" cy="1007492"/>
            <a:chOff x="971600" y="3104964"/>
            <a:chExt cx="621852" cy="647452"/>
          </a:xfrm>
        </p:grpSpPr>
        <p:cxnSp>
          <p:nvCxnSpPr>
            <p:cNvPr id="214" name="Straight Connector 213"/>
            <p:cNvCxnSpPr/>
            <p:nvPr/>
          </p:nvCxnSpPr>
          <p:spPr>
            <a:xfrm flipV="1">
              <a:off x="971600" y="3104964"/>
              <a:ext cx="281395" cy="643274"/>
            </a:xfrm>
            <a:prstGeom prst="line">
              <a:avLst/>
            </a:prstGeom>
            <a:ln w="104775" cap="rnd" cmpd="sng">
              <a:solidFill>
                <a:schemeClr val="accent5">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1089396" y="3524746"/>
              <a:ext cx="121444" cy="227670"/>
            </a:xfrm>
            <a:prstGeom prst="line">
              <a:avLst/>
            </a:prstGeom>
            <a:ln w="104775" cap="rnd" cmpd="sng">
              <a:solidFill>
                <a:schemeClr val="accent5">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1252995" y="3104964"/>
              <a:ext cx="340457" cy="623094"/>
            </a:xfrm>
            <a:prstGeom prst="line">
              <a:avLst/>
            </a:prstGeom>
            <a:ln w="104775" cap="rnd" cmpd="sng">
              <a:solidFill>
                <a:schemeClr val="accent5">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1341424" y="3524746"/>
              <a:ext cx="108013" cy="227670"/>
            </a:xfrm>
            <a:prstGeom prst="line">
              <a:avLst/>
            </a:prstGeom>
            <a:ln w="104775" cap="rnd" cmpd="sng">
              <a:solidFill>
                <a:schemeClr val="accent5">
                  <a:lumMod val="50000"/>
                </a:schemeClr>
              </a:solidFill>
              <a:miter lim="800000"/>
            </a:ln>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323528" y="2456892"/>
            <a:ext cx="2592288" cy="828092"/>
            <a:chOff x="1295400" y="4800600"/>
            <a:chExt cx="1066800" cy="685800"/>
          </a:xfrm>
        </p:grpSpPr>
        <p:cxnSp>
          <p:nvCxnSpPr>
            <p:cNvPr id="107" name="Straight Connector 106"/>
            <p:cNvCxnSpPr/>
            <p:nvPr/>
          </p:nvCxnSpPr>
          <p:spPr>
            <a:xfrm>
              <a:off x="12954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8" name="Straight Connector 107"/>
            <p:cNvCxnSpPr/>
            <p:nvPr/>
          </p:nvCxnSpPr>
          <p:spPr>
            <a:xfrm>
              <a:off x="1295400" y="5486400"/>
              <a:ext cx="10668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9" name="Straight Connector 108"/>
            <p:cNvCxnSpPr/>
            <p:nvPr/>
          </p:nvCxnSpPr>
          <p:spPr>
            <a:xfrm>
              <a:off x="23622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grpSp>
      <p:grpSp>
        <p:nvGrpSpPr>
          <p:cNvPr id="114" name="Group 113"/>
          <p:cNvGrpSpPr/>
          <p:nvPr/>
        </p:nvGrpSpPr>
        <p:grpSpPr>
          <a:xfrm>
            <a:off x="4031940" y="3897052"/>
            <a:ext cx="1044116" cy="833396"/>
            <a:chOff x="971600" y="3104964"/>
            <a:chExt cx="621852" cy="647452"/>
          </a:xfrm>
        </p:grpSpPr>
        <p:cxnSp>
          <p:nvCxnSpPr>
            <p:cNvPr id="115" name="Straight Connector 114"/>
            <p:cNvCxnSpPr/>
            <p:nvPr/>
          </p:nvCxnSpPr>
          <p:spPr>
            <a:xfrm flipV="1">
              <a:off x="971600" y="3104964"/>
              <a:ext cx="281395" cy="643274"/>
            </a:xfrm>
            <a:prstGeom prst="line">
              <a:avLst/>
            </a:prstGeom>
            <a:ln w="5715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1089396" y="3524746"/>
              <a:ext cx="121444" cy="227670"/>
            </a:xfrm>
            <a:prstGeom prst="line">
              <a:avLst/>
            </a:prstGeom>
            <a:ln w="571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1252995" y="3104964"/>
              <a:ext cx="340457" cy="623094"/>
            </a:xfrm>
            <a:prstGeom prst="line">
              <a:avLst/>
            </a:prstGeom>
            <a:ln w="5715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H="1">
              <a:off x="1341424" y="3524746"/>
              <a:ext cx="108013" cy="227670"/>
            </a:xfrm>
            <a:prstGeom prst="line">
              <a:avLst/>
            </a:prstGeom>
            <a:ln w="571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1079612" y="3902356"/>
            <a:ext cx="1095382" cy="863476"/>
            <a:chOff x="1916088" y="4725764"/>
            <a:chExt cx="621852" cy="467432"/>
          </a:xfrm>
        </p:grpSpPr>
        <p:cxnSp>
          <p:nvCxnSpPr>
            <p:cNvPr id="120" name="Straight Connector 119"/>
            <p:cNvCxnSpPr/>
            <p:nvPr/>
          </p:nvCxnSpPr>
          <p:spPr>
            <a:xfrm flipV="1">
              <a:off x="1916088" y="4725764"/>
              <a:ext cx="281395" cy="464416"/>
            </a:xfrm>
            <a:prstGeom prst="line">
              <a:avLst/>
            </a:prstGeom>
            <a:ln w="5715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2197483" y="4725764"/>
              <a:ext cx="340457" cy="449847"/>
            </a:xfrm>
            <a:prstGeom prst="line">
              <a:avLst/>
            </a:prstGeom>
            <a:ln w="571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2105726" y="4898031"/>
              <a:ext cx="198440" cy="292149"/>
            </a:xfrm>
            <a:prstGeom prst="line">
              <a:avLst/>
            </a:prstGeom>
            <a:ln w="5715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flipH="1">
              <a:off x="2303748" y="5047122"/>
              <a:ext cx="99220" cy="146074"/>
            </a:xfrm>
            <a:prstGeom prst="line">
              <a:avLst/>
            </a:prstGeom>
            <a:ln w="5715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27" name="Group 226"/>
          <p:cNvGrpSpPr/>
          <p:nvPr/>
        </p:nvGrpSpPr>
        <p:grpSpPr>
          <a:xfrm>
            <a:off x="3275856" y="2456892"/>
            <a:ext cx="2592288" cy="828092"/>
            <a:chOff x="1295400" y="4800600"/>
            <a:chExt cx="1066800" cy="685800"/>
          </a:xfrm>
        </p:grpSpPr>
        <p:cxnSp>
          <p:nvCxnSpPr>
            <p:cNvPr id="228" name="Straight Connector 227"/>
            <p:cNvCxnSpPr/>
            <p:nvPr/>
          </p:nvCxnSpPr>
          <p:spPr>
            <a:xfrm>
              <a:off x="12954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cxnSp>
          <p:nvCxnSpPr>
            <p:cNvPr id="229" name="Straight Connector 228"/>
            <p:cNvCxnSpPr/>
            <p:nvPr/>
          </p:nvCxnSpPr>
          <p:spPr>
            <a:xfrm>
              <a:off x="1295400" y="5486400"/>
              <a:ext cx="10668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230" name="Straight Connector 229"/>
            <p:cNvCxnSpPr/>
            <p:nvPr/>
          </p:nvCxnSpPr>
          <p:spPr>
            <a:xfrm>
              <a:off x="23622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grpSp>
      <p:grpSp>
        <p:nvGrpSpPr>
          <p:cNvPr id="231" name="Group 230"/>
          <p:cNvGrpSpPr/>
          <p:nvPr/>
        </p:nvGrpSpPr>
        <p:grpSpPr>
          <a:xfrm>
            <a:off x="6264188" y="2456892"/>
            <a:ext cx="2592288" cy="828092"/>
            <a:chOff x="1295400" y="4800600"/>
            <a:chExt cx="1066800" cy="685800"/>
          </a:xfrm>
        </p:grpSpPr>
        <p:cxnSp>
          <p:nvCxnSpPr>
            <p:cNvPr id="232" name="Straight Connector 231"/>
            <p:cNvCxnSpPr/>
            <p:nvPr/>
          </p:nvCxnSpPr>
          <p:spPr>
            <a:xfrm>
              <a:off x="12954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cxnSp>
          <p:nvCxnSpPr>
            <p:cNvPr id="233" name="Straight Connector 232"/>
            <p:cNvCxnSpPr/>
            <p:nvPr/>
          </p:nvCxnSpPr>
          <p:spPr>
            <a:xfrm>
              <a:off x="1295400" y="5486400"/>
              <a:ext cx="10668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234" name="Straight Connector 233"/>
            <p:cNvCxnSpPr/>
            <p:nvPr/>
          </p:nvCxnSpPr>
          <p:spPr>
            <a:xfrm>
              <a:off x="23622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grpSp>
      <p:sp>
        <p:nvSpPr>
          <p:cNvPr id="354" name="TextBox 353"/>
          <p:cNvSpPr txBox="1"/>
          <p:nvPr/>
        </p:nvSpPr>
        <p:spPr>
          <a:xfrm>
            <a:off x="1226368" y="3429000"/>
            <a:ext cx="753344" cy="369332"/>
          </a:xfrm>
          <a:prstGeom prst="rect">
            <a:avLst/>
          </a:prstGeom>
          <a:noFill/>
        </p:spPr>
        <p:txBody>
          <a:bodyPr wrap="square" rtlCol="0">
            <a:spAutoFit/>
          </a:bodyPr>
          <a:lstStyle/>
          <a:p>
            <a:r>
              <a:rPr lang="en-US" b="1" i="1" dirty="0" smtClean="0">
                <a:latin typeface="Book Antiqua" pitchFamily="18" charset="0"/>
              </a:rPr>
              <a:t>Bin</a:t>
            </a:r>
            <a:r>
              <a:rPr lang="en-US" b="1" i="1" dirty="0" smtClean="0">
                <a:solidFill>
                  <a:srgbClr val="002060"/>
                </a:solidFill>
                <a:latin typeface="Book Antiqua" pitchFamily="18" charset="0"/>
              </a:rPr>
              <a:t>1</a:t>
            </a:r>
            <a:endParaRPr lang="en-US" baseline="-25000" dirty="0">
              <a:solidFill>
                <a:srgbClr val="002060"/>
              </a:solidFill>
              <a:latin typeface="Georgia" pitchFamily="18" charset="0"/>
            </a:endParaRPr>
          </a:p>
        </p:txBody>
      </p:sp>
      <p:sp>
        <p:nvSpPr>
          <p:cNvPr id="355" name="TextBox 354"/>
          <p:cNvSpPr txBox="1"/>
          <p:nvPr/>
        </p:nvSpPr>
        <p:spPr>
          <a:xfrm>
            <a:off x="1043608" y="4869160"/>
            <a:ext cx="1368152" cy="369332"/>
          </a:xfrm>
          <a:prstGeom prst="rect">
            <a:avLst/>
          </a:prstGeom>
          <a:noFill/>
        </p:spPr>
        <p:txBody>
          <a:bodyPr wrap="square" rtlCol="0">
            <a:spAutoFit/>
          </a:bodyPr>
          <a:lstStyle/>
          <a:p>
            <a:r>
              <a:rPr lang="en-US" b="1" i="1" dirty="0" smtClean="0">
                <a:solidFill>
                  <a:srgbClr val="FF0000"/>
                </a:solidFill>
                <a:latin typeface="Book Antiqua" pitchFamily="18" charset="0"/>
                <a:ea typeface="Verdana" pitchFamily="34" charset="0"/>
                <a:cs typeface="Verdana" pitchFamily="34" charset="0"/>
              </a:rPr>
              <a:t>Super</a:t>
            </a:r>
            <a:r>
              <a:rPr lang="en-US" b="1" i="1" dirty="0" smtClean="0">
                <a:latin typeface="Book Antiqua" pitchFamily="18" charset="0"/>
                <a:ea typeface="Verdana" pitchFamily="34" charset="0"/>
                <a:cs typeface="Verdana" pitchFamily="34" charset="0"/>
              </a:rPr>
              <a:t>-</a:t>
            </a:r>
            <a:r>
              <a:rPr lang="en-US" b="1" i="1" dirty="0" smtClean="0">
                <a:solidFill>
                  <a:srgbClr val="002060"/>
                </a:solidFill>
                <a:latin typeface="Book Antiqua" pitchFamily="18" charset="0"/>
                <a:ea typeface="Verdana" pitchFamily="34" charset="0"/>
                <a:cs typeface="Verdana" pitchFamily="34" charset="0"/>
              </a:rPr>
              <a:t>gt</a:t>
            </a:r>
            <a:r>
              <a:rPr lang="en-US" baseline="-25000" dirty="0">
                <a:solidFill>
                  <a:srgbClr val="002060"/>
                </a:solidFill>
                <a:latin typeface="Georgia" pitchFamily="18" charset="0"/>
              </a:rPr>
              <a:t>1</a:t>
            </a:r>
          </a:p>
        </p:txBody>
      </p:sp>
      <p:sp>
        <p:nvSpPr>
          <p:cNvPr id="363" name="TextBox 362"/>
          <p:cNvSpPr txBox="1"/>
          <p:nvPr/>
        </p:nvSpPr>
        <p:spPr>
          <a:xfrm>
            <a:off x="4178696" y="3392996"/>
            <a:ext cx="753344" cy="369332"/>
          </a:xfrm>
          <a:prstGeom prst="rect">
            <a:avLst/>
          </a:prstGeom>
          <a:noFill/>
        </p:spPr>
        <p:txBody>
          <a:bodyPr wrap="square" rtlCol="0">
            <a:spAutoFit/>
          </a:bodyPr>
          <a:lstStyle/>
          <a:p>
            <a:r>
              <a:rPr lang="en-US" b="1" i="1" dirty="0" smtClean="0">
                <a:latin typeface="Book Antiqua" pitchFamily="18" charset="0"/>
              </a:rPr>
              <a:t>Bin</a:t>
            </a:r>
            <a:r>
              <a:rPr lang="en-US" b="1" i="1" dirty="0">
                <a:solidFill>
                  <a:srgbClr val="002060"/>
                </a:solidFill>
                <a:latin typeface="Book Antiqua" pitchFamily="18" charset="0"/>
              </a:rPr>
              <a:t>2</a:t>
            </a:r>
            <a:endParaRPr lang="en-US" baseline="-25000" dirty="0">
              <a:solidFill>
                <a:srgbClr val="002060"/>
              </a:solidFill>
              <a:latin typeface="Georgia" pitchFamily="18" charset="0"/>
            </a:endParaRPr>
          </a:p>
        </p:txBody>
      </p:sp>
      <p:sp>
        <p:nvSpPr>
          <p:cNvPr id="364" name="TextBox 363"/>
          <p:cNvSpPr txBox="1"/>
          <p:nvPr/>
        </p:nvSpPr>
        <p:spPr>
          <a:xfrm>
            <a:off x="7272300" y="3429000"/>
            <a:ext cx="753344" cy="369332"/>
          </a:xfrm>
          <a:prstGeom prst="rect">
            <a:avLst/>
          </a:prstGeom>
          <a:noFill/>
        </p:spPr>
        <p:txBody>
          <a:bodyPr wrap="square" rtlCol="0">
            <a:spAutoFit/>
          </a:bodyPr>
          <a:lstStyle/>
          <a:p>
            <a:r>
              <a:rPr lang="en-US" b="1" i="1" dirty="0" smtClean="0">
                <a:latin typeface="Book Antiqua" pitchFamily="18" charset="0"/>
              </a:rPr>
              <a:t>Bin</a:t>
            </a:r>
            <a:r>
              <a:rPr lang="en-US" b="1" i="1" dirty="0" smtClean="0">
                <a:solidFill>
                  <a:srgbClr val="002060"/>
                </a:solidFill>
                <a:latin typeface="Book Antiqua" pitchFamily="18" charset="0"/>
              </a:rPr>
              <a:t>3</a:t>
            </a:r>
            <a:endParaRPr lang="en-US" baseline="-25000" dirty="0">
              <a:solidFill>
                <a:srgbClr val="002060"/>
              </a:solidFill>
              <a:latin typeface="Georgia" pitchFamily="18" charset="0"/>
            </a:endParaRPr>
          </a:p>
        </p:txBody>
      </p:sp>
      <p:grpSp>
        <p:nvGrpSpPr>
          <p:cNvPr id="365" name="Group 364"/>
          <p:cNvGrpSpPr/>
          <p:nvPr/>
        </p:nvGrpSpPr>
        <p:grpSpPr>
          <a:xfrm>
            <a:off x="7128284" y="3902356"/>
            <a:ext cx="1017896" cy="818180"/>
            <a:chOff x="971600" y="4149700"/>
            <a:chExt cx="621852" cy="467432"/>
          </a:xfrm>
        </p:grpSpPr>
        <p:cxnSp>
          <p:nvCxnSpPr>
            <p:cNvPr id="366" name="Straight Connector 365"/>
            <p:cNvCxnSpPr/>
            <p:nvPr/>
          </p:nvCxnSpPr>
          <p:spPr>
            <a:xfrm flipV="1">
              <a:off x="971600" y="4149700"/>
              <a:ext cx="281395" cy="464416"/>
            </a:xfrm>
            <a:prstGeom prst="line">
              <a:avLst/>
            </a:prstGeom>
            <a:ln w="5715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p:nvCxnSpPr>
          <p:spPr>
            <a:xfrm>
              <a:off x="1089396" y="4452764"/>
              <a:ext cx="121444" cy="164368"/>
            </a:xfrm>
            <a:prstGeom prst="line">
              <a:avLst/>
            </a:prstGeom>
            <a:ln w="5715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p:nvCxnSpPr>
          <p:spPr>
            <a:xfrm>
              <a:off x="1252995" y="4149700"/>
              <a:ext cx="340457" cy="449847"/>
            </a:xfrm>
            <a:prstGeom prst="line">
              <a:avLst/>
            </a:prstGeom>
            <a:ln w="5715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p:nvCxnSpPr>
          <p:spPr>
            <a:xfrm>
              <a:off x="1176337" y="4329100"/>
              <a:ext cx="219093" cy="270447"/>
            </a:xfrm>
            <a:prstGeom prst="line">
              <a:avLst/>
            </a:prstGeom>
            <a:ln w="57150" cap="rnd">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370" name="TextBox 369"/>
          <p:cNvSpPr txBox="1"/>
          <p:nvPr/>
        </p:nvSpPr>
        <p:spPr>
          <a:xfrm>
            <a:off x="4067944" y="4871605"/>
            <a:ext cx="1368152" cy="369332"/>
          </a:xfrm>
          <a:prstGeom prst="rect">
            <a:avLst/>
          </a:prstGeom>
          <a:noFill/>
        </p:spPr>
        <p:txBody>
          <a:bodyPr wrap="square" rtlCol="0">
            <a:spAutoFit/>
          </a:bodyPr>
          <a:lstStyle/>
          <a:p>
            <a:r>
              <a:rPr lang="en-US" b="1" i="1" dirty="0" smtClean="0">
                <a:solidFill>
                  <a:srgbClr val="FF0000"/>
                </a:solidFill>
                <a:latin typeface="Book Antiqua" pitchFamily="18" charset="0"/>
                <a:ea typeface="Verdana" pitchFamily="34" charset="0"/>
                <a:cs typeface="Verdana" pitchFamily="34" charset="0"/>
              </a:rPr>
              <a:t>Super</a:t>
            </a:r>
            <a:r>
              <a:rPr lang="en-US" b="1" i="1" dirty="0" smtClean="0">
                <a:latin typeface="Book Antiqua" pitchFamily="18" charset="0"/>
                <a:ea typeface="Verdana" pitchFamily="34" charset="0"/>
                <a:cs typeface="Verdana" pitchFamily="34" charset="0"/>
              </a:rPr>
              <a:t>-</a:t>
            </a:r>
            <a:r>
              <a:rPr lang="en-US" b="1" i="1" dirty="0" smtClean="0">
                <a:solidFill>
                  <a:srgbClr val="002060"/>
                </a:solidFill>
                <a:latin typeface="Book Antiqua" pitchFamily="18" charset="0"/>
                <a:ea typeface="Verdana" pitchFamily="34" charset="0"/>
                <a:cs typeface="Verdana" pitchFamily="34" charset="0"/>
              </a:rPr>
              <a:t>gt</a:t>
            </a:r>
            <a:r>
              <a:rPr lang="en-US" baseline="-25000" dirty="0" smtClean="0">
                <a:solidFill>
                  <a:srgbClr val="002060"/>
                </a:solidFill>
                <a:latin typeface="Georgia" pitchFamily="18" charset="0"/>
              </a:rPr>
              <a:t>2</a:t>
            </a:r>
            <a:endParaRPr lang="en-US" baseline="-25000" dirty="0">
              <a:solidFill>
                <a:srgbClr val="002060"/>
              </a:solidFill>
              <a:latin typeface="Georgia" pitchFamily="18" charset="0"/>
            </a:endParaRPr>
          </a:p>
        </p:txBody>
      </p:sp>
      <p:sp>
        <p:nvSpPr>
          <p:cNvPr id="371" name="TextBox 370"/>
          <p:cNvSpPr txBox="1"/>
          <p:nvPr/>
        </p:nvSpPr>
        <p:spPr>
          <a:xfrm>
            <a:off x="7164288" y="4871605"/>
            <a:ext cx="1368152" cy="369332"/>
          </a:xfrm>
          <a:prstGeom prst="rect">
            <a:avLst/>
          </a:prstGeom>
          <a:noFill/>
        </p:spPr>
        <p:txBody>
          <a:bodyPr wrap="square" rtlCol="0">
            <a:spAutoFit/>
          </a:bodyPr>
          <a:lstStyle/>
          <a:p>
            <a:r>
              <a:rPr lang="en-US" b="1" i="1" dirty="0" smtClean="0">
                <a:solidFill>
                  <a:srgbClr val="FF0000"/>
                </a:solidFill>
                <a:latin typeface="Book Antiqua" pitchFamily="18" charset="0"/>
                <a:ea typeface="Verdana" pitchFamily="34" charset="0"/>
                <a:cs typeface="Verdana" pitchFamily="34" charset="0"/>
              </a:rPr>
              <a:t>Super</a:t>
            </a:r>
            <a:r>
              <a:rPr lang="en-US" b="1" i="1" dirty="0" smtClean="0">
                <a:latin typeface="Book Antiqua" pitchFamily="18" charset="0"/>
                <a:ea typeface="Verdana" pitchFamily="34" charset="0"/>
                <a:cs typeface="Verdana" pitchFamily="34" charset="0"/>
              </a:rPr>
              <a:t>-</a:t>
            </a:r>
            <a:r>
              <a:rPr lang="en-US" b="1" i="1" dirty="0" smtClean="0">
                <a:solidFill>
                  <a:srgbClr val="002060"/>
                </a:solidFill>
                <a:latin typeface="Book Antiqua" pitchFamily="18" charset="0"/>
                <a:ea typeface="Verdana" pitchFamily="34" charset="0"/>
                <a:cs typeface="Verdana" pitchFamily="34" charset="0"/>
              </a:rPr>
              <a:t>gt</a:t>
            </a:r>
            <a:r>
              <a:rPr lang="en-US" baseline="-25000" dirty="0" smtClean="0">
                <a:solidFill>
                  <a:srgbClr val="002060"/>
                </a:solidFill>
                <a:latin typeface="Georgia" pitchFamily="18" charset="0"/>
              </a:rPr>
              <a:t>3</a:t>
            </a:r>
            <a:endParaRPr lang="en-US" baseline="-25000" dirty="0">
              <a:solidFill>
                <a:srgbClr val="002060"/>
              </a:solidFill>
              <a:latin typeface="Georgia" pitchFamily="18" charset="0"/>
            </a:endParaRPr>
          </a:p>
        </p:txBody>
      </p:sp>
      <p:sp>
        <p:nvSpPr>
          <p:cNvPr id="372" name="TextBox 371"/>
          <p:cNvSpPr txBox="1"/>
          <p:nvPr/>
        </p:nvSpPr>
        <p:spPr>
          <a:xfrm>
            <a:off x="4268177" y="6483473"/>
            <a:ext cx="556122" cy="369332"/>
          </a:xfrm>
          <a:prstGeom prst="rect">
            <a:avLst/>
          </a:prstGeom>
          <a:noFill/>
        </p:spPr>
        <p:txBody>
          <a:bodyPr wrap="square" rtlCol="0">
            <a:spAutoFit/>
          </a:bodyPr>
          <a:lstStyle/>
          <a:p>
            <a:r>
              <a:rPr lang="en-US" b="1" i="1" dirty="0" smtClean="0">
                <a:solidFill>
                  <a:srgbClr val="FF0000"/>
                </a:solidFill>
                <a:latin typeface="Book Antiqua" pitchFamily="18" charset="0"/>
                <a:ea typeface="Verdana" pitchFamily="34" charset="0"/>
                <a:cs typeface="Verdana" pitchFamily="34" charset="0"/>
              </a:rPr>
              <a:t>ST</a:t>
            </a:r>
            <a:endParaRPr lang="en-US" baseline="-25000" dirty="0">
              <a:solidFill>
                <a:srgbClr val="002060"/>
              </a:solidFill>
              <a:latin typeface="Georgia" pitchFamily="18" charset="0"/>
            </a:endParaRPr>
          </a:p>
        </p:txBody>
      </p:sp>
      <p:sp>
        <p:nvSpPr>
          <p:cNvPr id="96" name="Rectangle 3"/>
          <p:cNvSpPr txBox="1">
            <a:spLocks noChangeArrowheads="1"/>
          </p:cNvSpPr>
          <p:nvPr/>
        </p:nvSpPr>
        <p:spPr>
          <a:xfrm>
            <a:off x="251520" y="83096"/>
            <a:ext cx="8244916" cy="609600"/>
          </a:xfrm>
          <a:prstGeom prst="rect">
            <a:avLst/>
          </a:prstGeom>
          <a:effectLst>
            <a:outerShdw dist="35921" dir="2700000" algn="ctr" rotWithShape="0">
              <a:schemeClr val="bg2"/>
            </a:outerShdw>
          </a:effectLst>
        </p:spPr>
        <p:txBody>
          <a:bodyP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Naïve Binning </a:t>
            </a:r>
            <a:r>
              <a:rPr lang="en-US" altLang="ja-JP" sz="1800" b="1" dirty="0" smtClean="0">
                <a:solidFill>
                  <a:srgbClr val="A50021"/>
                </a:solidFill>
                <a:latin typeface="Verdana" pitchFamily="34" charset="0"/>
                <a:ea typeface="ＭＳ Ｐゴシック" pitchFamily="34" charset="-128"/>
              </a:rPr>
              <a:t>(</a:t>
            </a:r>
            <a:r>
              <a:rPr lang="en-US" altLang="ja-JP" sz="1800" b="1" dirty="0" err="1" smtClean="0">
                <a:solidFill>
                  <a:srgbClr val="A50021"/>
                </a:solidFill>
                <a:latin typeface="Verdana" pitchFamily="34" charset="0"/>
                <a:ea typeface="ＭＳ Ｐゴシック" pitchFamily="34" charset="-128"/>
              </a:rPr>
              <a:t>Bayzid</a:t>
            </a:r>
            <a:r>
              <a:rPr lang="en-US" altLang="ja-JP" sz="1800" b="1" dirty="0" smtClean="0">
                <a:solidFill>
                  <a:srgbClr val="A50021"/>
                </a:solidFill>
                <a:latin typeface="Verdana" pitchFamily="34" charset="0"/>
                <a:ea typeface="ＭＳ Ｐゴシック" pitchFamily="34" charset="-128"/>
              </a:rPr>
              <a:t> &amp; </a:t>
            </a:r>
            <a:r>
              <a:rPr lang="en-US" altLang="ja-JP" sz="1800" b="1" dirty="0" err="1" smtClean="0">
                <a:solidFill>
                  <a:srgbClr val="A50021"/>
                </a:solidFill>
                <a:latin typeface="Verdana" pitchFamily="34" charset="0"/>
                <a:ea typeface="ＭＳ Ｐゴシック" pitchFamily="34" charset="-128"/>
              </a:rPr>
              <a:t>Warnow</a:t>
            </a:r>
            <a:r>
              <a:rPr lang="en-US" altLang="ja-JP" sz="1800" b="1" dirty="0" smtClean="0">
                <a:solidFill>
                  <a:srgbClr val="A50021"/>
                </a:solidFill>
                <a:latin typeface="Verdana" pitchFamily="34" charset="0"/>
                <a:ea typeface="ＭＳ Ｐゴシック" pitchFamily="34" charset="-128"/>
              </a:rPr>
              <a:t>, Bioinformatics 2013)</a:t>
            </a:r>
            <a:endParaRPr lang="en-US" altLang="ja-JP" sz="1800" b="1" dirty="0">
              <a:solidFill>
                <a:srgbClr val="A50021"/>
              </a:solidFill>
              <a:latin typeface="Verdana" pitchFamily="34" charset="0"/>
              <a:ea typeface="ＭＳ Ｐゴシック" pitchFamily="34" charset="-128"/>
            </a:endParaRPr>
          </a:p>
        </p:txBody>
      </p:sp>
      <p:sp>
        <p:nvSpPr>
          <p:cNvPr id="97" name="Line 5"/>
          <p:cNvSpPr>
            <a:spLocks noChangeShapeType="1"/>
          </p:cNvSpPr>
          <p:nvPr/>
        </p:nvSpPr>
        <p:spPr bwMode="auto">
          <a:xfrm>
            <a:off x="374068" y="65669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55032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down)">
                                      <p:cBhvr>
                                        <p:cTn id="7" dur="500"/>
                                        <p:tgtEl>
                                          <p:spTgt spid="10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54"/>
                                        </p:tgtEl>
                                        <p:attrNameLst>
                                          <p:attrName>style.visibility</p:attrName>
                                        </p:attrNameLst>
                                      </p:cBhvr>
                                      <p:to>
                                        <p:strVal val="visible"/>
                                      </p:to>
                                    </p:set>
                                    <p:animEffect transition="in" filter="wipe(down)">
                                      <p:cBhvr>
                                        <p:cTn id="10" dur="500"/>
                                        <p:tgtEl>
                                          <p:spTgt spid="354"/>
                                        </p:tgtEl>
                                      </p:cBhvr>
                                    </p:animEffect>
                                  </p:childTnLst>
                                </p:cTn>
                              </p:par>
                              <p:par>
                                <p:cTn id="11" presetID="22" presetClass="entr" presetSubtype="4" fill="hold" nodeType="withEffect">
                                  <p:stCondLst>
                                    <p:cond delay="0"/>
                                  </p:stCondLst>
                                  <p:childTnLst>
                                    <p:set>
                                      <p:cBhvr>
                                        <p:cTn id="12" dur="1" fill="hold">
                                          <p:stCondLst>
                                            <p:cond delay="0"/>
                                          </p:stCondLst>
                                        </p:cTn>
                                        <p:tgtEl>
                                          <p:spTgt spid="227"/>
                                        </p:tgtEl>
                                        <p:attrNameLst>
                                          <p:attrName>style.visibility</p:attrName>
                                        </p:attrNameLst>
                                      </p:cBhvr>
                                      <p:to>
                                        <p:strVal val="visible"/>
                                      </p:to>
                                    </p:set>
                                    <p:animEffect transition="in" filter="wipe(down)">
                                      <p:cBhvr>
                                        <p:cTn id="13" dur="500"/>
                                        <p:tgtEl>
                                          <p:spTgt spid="22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63"/>
                                        </p:tgtEl>
                                        <p:attrNameLst>
                                          <p:attrName>style.visibility</p:attrName>
                                        </p:attrNameLst>
                                      </p:cBhvr>
                                      <p:to>
                                        <p:strVal val="visible"/>
                                      </p:to>
                                    </p:set>
                                    <p:animEffect transition="in" filter="wipe(down)">
                                      <p:cBhvr>
                                        <p:cTn id="16" dur="500"/>
                                        <p:tgtEl>
                                          <p:spTgt spid="363"/>
                                        </p:tgtEl>
                                      </p:cBhvr>
                                    </p:animEffect>
                                  </p:childTnLst>
                                </p:cTn>
                              </p:par>
                              <p:par>
                                <p:cTn id="17" presetID="22" presetClass="entr" presetSubtype="4" fill="hold" nodeType="withEffect">
                                  <p:stCondLst>
                                    <p:cond delay="0"/>
                                  </p:stCondLst>
                                  <p:childTnLst>
                                    <p:set>
                                      <p:cBhvr>
                                        <p:cTn id="18" dur="1" fill="hold">
                                          <p:stCondLst>
                                            <p:cond delay="0"/>
                                          </p:stCondLst>
                                        </p:cTn>
                                        <p:tgtEl>
                                          <p:spTgt spid="231"/>
                                        </p:tgtEl>
                                        <p:attrNameLst>
                                          <p:attrName>style.visibility</p:attrName>
                                        </p:attrNameLst>
                                      </p:cBhvr>
                                      <p:to>
                                        <p:strVal val="visible"/>
                                      </p:to>
                                    </p:set>
                                    <p:animEffect transition="in" filter="wipe(down)">
                                      <p:cBhvr>
                                        <p:cTn id="19" dur="500"/>
                                        <p:tgtEl>
                                          <p:spTgt spid="231"/>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64"/>
                                        </p:tgtEl>
                                        <p:attrNameLst>
                                          <p:attrName>style.visibility</p:attrName>
                                        </p:attrNameLst>
                                      </p:cBhvr>
                                      <p:to>
                                        <p:strVal val="visible"/>
                                      </p:to>
                                    </p:set>
                                    <p:animEffect transition="in" filter="wipe(down)">
                                      <p:cBhvr>
                                        <p:cTn id="22" dur="500"/>
                                        <p:tgtEl>
                                          <p:spTgt spid="364"/>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nodeType="clickEffect">
                                  <p:stCondLst>
                                    <p:cond delay="0"/>
                                  </p:stCondLst>
                                  <p:childTnLst>
                                    <p:animMotion origin="layout" path="M 2.77778E-6 -7.40741E-7 L -0.59844 0.21528 " pathEditMode="relative" rAng="0" ptsTypes="AA">
                                      <p:cBhvr>
                                        <p:cTn id="26" dur="2000" fill="hold"/>
                                        <p:tgtEl>
                                          <p:spTgt spid="138"/>
                                        </p:tgtEl>
                                        <p:attrNameLst>
                                          <p:attrName>ppt_x</p:attrName>
                                          <p:attrName>ppt_y</p:attrName>
                                        </p:attrNameLst>
                                      </p:cBhvr>
                                      <p:rCtr x="-29931" y="10764"/>
                                    </p:animMotion>
                                  </p:childTnLst>
                                </p:cTn>
                              </p:par>
                              <p:par>
                                <p:cTn id="27" presetID="42" presetClass="path" presetSubtype="0" accel="50000" decel="50000" fill="hold" nodeType="withEffect">
                                  <p:stCondLst>
                                    <p:cond delay="0"/>
                                  </p:stCondLst>
                                  <p:childTnLst>
                                    <p:animMotion origin="layout" path="M -2.77778E-7 -7.40741E-7 L -0.02951 0.21528 " pathEditMode="relative" rAng="0" ptsTypes="AA">
                                      <p:cBhvr>
                                        <p:cTn id="28" dur="2000" fill="hold"/>
                                        <p:tgtEl>
                                          <p:spTgt spid="133"/>
                                        </p:tgtEl>
                                        <p:attrNameLst>
                                          <p:attrName>ppt_x</p:attrName>
                                          <p:attrName>ppt_y</p:attrName>
                                        </p:attrNameLst>
                                      </p:cBhvr>
                                      <p:rCtr x="-1476" y="10764"/>
                                    </p:animMotion>
                                  </p:childTnLst>
                                </p:cTn>
                              </p:par>
                              <p:par>
                                <p:cTn id="29" presetID="42" presetClass="path" presetSubtype="0" accel="50000" decel="50000" fill="hold" nodeType="withEffect">
                                  <p:stCondLst>
                                    <p:cond delay="0"/>
                                  </p:stCondLst>
                                  <p:childTnLst>
                                    <p:animMotion origin="layout" path="M 4.72222E-6 -7.40741E-7 L -0.15157 0.21528 " pathEditMode="relative" rAng="0" ptsTypes="AA">
                                      <p:cBhvr>
                                        <p:cTn id="30" dur="2000" fill="hold"/>
                                        <p:tgtEl>
                                          <p:spTgt spid="163"/>
                                        </p:tgtEl>
                                        <p:attrNameLst>
                                          <p:attrName>ppt_x</p:attrName>
                                          <p:attrName>ppt_y</p:attrName>
                                        </p:attrNameLst>
                                      </p:cBhvr>
                                      <p:rCtr x="-7587" y="10764"/>
                                    </p:animMotion>
                                  </p:childTnLst>
                                </p:cTn>
                              </p:par>
                              <p:par>
                                <p:cTn id="31" presetID="9" presetClass="exit" presetSubtype="0" fill="hold" grpId="0" nodeType="withEffect">
                                  <p:stCondLst>
                                    <p:cond delay="0"/>
                                  </p:stCondLst>
                                  <p:childTnLst>
                                    <p:animEffect transition="out" filter="dissolve">
                                      <p:cBhvr>
                                        <p:cTn id="32" dur="500"/>
                                        <p:tgtEl>
                                          <p:spTgt spid="326"/>
                                        </p:tgtEl>
                                      </p:cBhvr>
                                    </p:animEffect>
                                    <p:set>
                                      <p:cBhvr>
                                        <p:cTn id="33" dur="1" fill="hold">
                                          <p:stCondLst>
                                            <p:cond delay="499"/>
                                          </p:stCondLst>
                                        </p:cTn>
                                        <p:tgtEl>
                                          <p:spTgt spid="326"/>
                                        </p:tgtEl>
                                        <p:attrNameLst>
                                          <p:attrName>style.visibility</p:attrName>
                                        </p:attrNameLst>
                                      </p:cBhvr>
                                      <p:to>
                                        <p:strVal val="hidden"/>
                                      </p:to>
                                    </p:set>
                                  </p:childTnLst>
                                </p:cTn>
                              </p:par>
                              <p:par>
                                <p:cTn id="34" presetID="9" presetClass="exit" presetSubtype="0" fill="hold" grpId="0" nodeType="withEffect">
                                  <p:stCondLst>
                                    <p:cond delay="0"/>
                                  </p:stCondLst>
                                  <p:childTnLst>
                                    <p:animEffect transition="out" filter="dissolve">
                                      <p:cBhvr>
                                        <p:cTn id="35" dur="500"/>
                                        <p:tgtEl>
                                          <p:spTgt spid="321"/>
                                        </p:tgtEl>
                                      </p:cBhvr>
                                    </p:animEffect>
                                    <p:set>
                                      <p:cBhvr>
                                        <p:cTn id="36" dur="1" fill="hold">
                                          <p:stCondLst>
                                            <p:cond delay="499"/>
                                          </p:stCondLst>
                                        </p:cTn>
                                        <p:tgtEl>
                                          <p:spTgt spid="321"/>
                                        </p:tgtEl>
                                        <p:attrNameLst>
                                          <p:attrName>style.visibility</p:attrName>
                                        </p:attrNameLst>
                                      </p:cBhvr>
                                      <p:to>
                                        <p:strVal val="hidden"/>
                                      </p:to>
                                    </p:set>
                                  </p:childTnLst>
                                </p:cTn>
                              </p:par>
                              <p:par>
                                <p:cTn id="37" presetID="9" presetClass="exit" presetSubtype="0" fill="hold" grpId="0" nodeType="withEffect">
                                  <p:stCondLst>
                                    <p:cond delay="0"/>
                                  </p:stCondLst>
                                  <p:childTnLst>
                                    <p:animEffect transition="out" filter="dissolve">
                                      <p:cBhvr>
                                        <p:cTn id="38" dur="500"/>
                                        <p:tgtEl>
                                          <p:spTgt spid="323"/>
                                        </p:tgtEl>
                                      </p:cBhvr>
                                    </p:animEffect>
                                    <p:set>
                                      <p:cBhvr>
                                        <p:cTn id="39" dur="1" fill="hold">
                                          <p:stCondLst>
                                            <p:cond delay="499"/>
                                          </p:stCondLst>
                                        </p:cTn>
                                        <p:tgtEl>
                                          <p:spTgt spid="323"/>
                                        </p:tgtEl>
                                        <p:attrNameLst>
                                          <p:attrName>style.visibility</p:attrName>
                                        </p:attrNameLst>
                                      </p:cBhvr>
                                      <p:to>
                                        <p:strVal val="hidden"/>
                                      </p:to>
                                    </p:set>
                                  </p:childTnLst>
                                </p:cTn>
                              </p:par>
                            </p:childTnLst>
                          </p:cTn>
                        </p:par>
                        <p:par>
                          <p:cTn id="40" fill="hold">
                            <p:stCondLst>
                              <p:cond delay="2000"/>
                            </p:stCondLst>
                            <p:childTnLst>
                              <p:par>
                                <p:cTn id="41" presetID="42" presetClass="path" presetSubtype="0" accel="50000" decel="50000" fill="hold" nodeType="afterEffect">
                                  <p:stCondLst>
                                    <p:cond delay="0"/>
                                  </p:stCondLst>
                                  <p:childTnLst>
                                    <p:animMotion origin="layout" path="M 2.77778E-7 -4.44444E-6 L 0.32483 0.21528 " pathEditMode="relative" rAng="0" ptsTypes="AA">
                                      <p:cBhvr>
                                        <p:cTn id="42" dur="2000" fill="hold"/>
                                        <p:tgtEl>
                                          <p:spTgt spid="153"/>
                                        </p:tgtEl>
                                        <p:attrNameLst>
                                          <p:attrName>ppt_x</p:attrName>
                                          <p:attrName>ppt_y</p:attrName>
                                        </p:attrNameLst>
                                      </p:cBhvr>
                                      <p:rCtr x="16233" y="10764"/>
                                    </p:animMotion>
                                  </p:childTnLst>
                                </p:cTn>
                              </p:par>
                              <p:par>
                                <p:cTn id="43" presetID="42" presetClass="path" presetSubtype="0" accel="50000" decel="50000" fill="hold" nodeType="withEffect">
                                  <p:stCondLst>
                                    <p:cond delay="0"/>
                                  </p:stCondLst>
                                  <p:childTnLst>
                                    <p:animMotion origin="layout" path="M 4.72222E-6 -7.40741E-7 L -0.2915 0.21528 " pathEditMode="relative" rAng="0" ptsTypes="AA">
                                      <p:cBhvr>
                                        <p:cTn id="44" dur="2000" fill="hold"/>
                                        <p:tgtEl>
                                          <p:spTgt spid="123"/>
                                        </p:tgtEl>
                                        <p:attrNameLst>
                                          <p:attrName>ppt_x</p:attrName>
                                          <p:attrName>ppt_y</p:attrName>
                                        </p:attrNameLst>
                                      </p:cBhvr>
                                      <p:rCtr x="-14583" y="10764"/>
                                    </p:animMotion>
                                  </p:childTnLst>
                                </p:cTn>
                              </p:par>
                              <p:par>
                                <p:cTn id="45" presetID="42" presetClass="path" presetSubtype="0" accel="50000" decel="50000" fill="hold" nodeType="withEffect">
                                  <p:stCondLst>
                                    <p:cond delay="0"/>
                                  </p:stCondLst>
                                  <p:childTnLst>
                                    <p:animMotion origin="layout" path="M 2.22222E-6 -7.40741E-7 L 0.26979 0.21528 " pathEditMode="relative" rAng="0" ptsTypes="AA">
                                      <p:cBhvr>
                                        <p:cTn id="46" dur="2000" fill="hold"/>
                                        <p:tgtEl>
                                          <p:spTgt spid="148"/>
                                        </p:tgtEl>
                                        <p:attrNameLst>
                                          <p:attrName>ppt_x</p:attrName>
                                          <p:attrName>ppt_y</p:attrName>
                                        </p:attrNameLst>
                                      </p:cBhvr>
                                      <p:rCtr x="13490" y="10764"/>
                                    </p:animMotion>
                                  </p:childTnLst>
                                </p:cTn>
                              </p:par>
                              <p:par>
                                <p:cTn id="47" presetID="9" presetClass="exit" presetSubtype="0" fill="hold" grpId="0" nodeType="withEffect">
                                  <p:stCondLst>
                                    <p:cond delay="0"/>
                                  </p:stCondLst>
                                  <p:childTnLst>
                                    <p:animEffect transition="out" filter="dissolve">
                                      <p:cBhvr>
                                        <p:cTn id="48" dur="500"/>
                                        <p:tgtEl>
                                          <p:spTgt spid="320"/>
                                        </p:tgtEl>
                                      </p:cBhvr>
                                    </p:animEffect>
                                    <p:set>
                                      <p:cBhvr>
                                        <p:cTn id="49" dur="1" fill="hold">
                                          <p:stCondLst>
                                            <p:cond delay="499"/>
                                          </p:stCondLst>
                                        </p:cTn>
                                        <p:tgtEl>
                                          <p:spTgt spid="320"/>
                                        </p:tgtEl>
                                        <p:attrNameLst>
                                          <p:attrName>style.visibility</p:attrName>
                                        </p:attrNameLst>
                                      </p:cBhvr>
                                      <p:to>
                                        <p:strVal val="hidden"/>
                                      </p:to>
                                    </p:set>
                                  </p:childTnLst>
                                </p:cTn>
                              </p:par>
                              <p:par>
                                <p:cTn id="50" presetID="9" presetClass="exit" presetSubtype="0" fill="hold" grpId="0" nodeType="withEffect">
                                  <p:stCondLst>
                                    <p:cond delay="0"/>
                                  </p:stCondLst>
                                  <p:childTnLst>
                                    <p:animEffect transition="out" filter="dissolve">
                                      <p:cBhvr>
                                        <p:cTn id="51" dur="500"/>
                                        <p:tgtEl>
                                          <p:spTgt spid="322"/>
                                        </p:tgtEl>
                                      </p:cBhvr>
                                    </p:animEffect>
                                    <p:set>
                                      <p:cBhvr>
                                        <p:cTn id="52" dur="1" fill="hold">
                                          <p:stCondLst>
                                            <p:cond delay="499"/>
                                          </p:stCondLst>
                                        </p:cTn>
                                        <p:tgtEl>
                                          <p:spTgt spid="322"/>
                                        </p:tgtEl>
                                        <p:attrNameLst>
                                          <p:attrName>style.visibility</p:attrName>
                                        </p:attrNameLst>
                                      </p:cBhvr>
                                      <p:to>
                                        <p:strVal val="hidden"/>
                                      </p:to>
                                    </p:set>
                                  </p:childTnLst>
                                </p:cTn>
                              </p:par>
                              <p:par>
                                <p:cTn id="53" presetID="9" presetClass="exit" presetSubtype="0" fill="hold" grpId="0" nodeType="withEffect">
                                  <p:stCondLst>
                                    <p:cond delay="0"/>
                                  </p:stCondLst>
                                  <p:childTnLst>
                                    <p:animEffect transition="out" filter="dissolve">
                                      <p:cBhvr>
                                        <p:cTn id="54" dur="500"/>
                                        <p:tgtEl>
                                          <p:spTgt spid="328"/>
                                        </p:tgtEl>
                                      </p:cBhvr>
                                    </p:animEffect>
                                    <p:set>
                                      <p:cBhvr>
                                        <p:cTn id="55" dur="1" fill="hold">
                                          <p:stCondLst>
                                            <p:cond delay="499"/>
                                          </p:stCondLst>
                                        </p:cTn>
                                        <p:tgtEl>
                                          <p:spTgt spid="328"/>
                                        </p:tgtEl>
                                        <p:attrNameLst>
                                          <p:attrName>style.visibility</p:attrName>
                                        </p:attrNameLst>
                                      </p:cBhvr>
                                      <p:to>
                                        <p:strVal val="hidden"/>
                                      </p:to>
                                    </p:set>
                                  </p:childTnLst>
                                </p:cTn>
                              </p:par>
                            </p:childTnLst>
                          </p:cTn>
                        </p:par>
                        <p:par>
                          <p:cTn id="56" fill="hold">
                            <p:stCondLst>
                              <p:cond delay="4000"/>
                            </p:stCondLst>
                            <p:childTnLst>
                              <p:par>
                                <p:cTn id="57" presetID="42" presetClass="path" presetSubtype="0" accel="50000" decel="50000" fill="hold" nodeType="afterEffect">
                                  <p:stCondLst>
                                    <p:cond delay="0"/>
                                  </p:stCondLst>
                                  <p:childTnLst>
                                    <p:animMotion origin="layout" path="M -2.22222E-6 -7.40741E-7 L 0.24618 0.21528 " pathEditMode="relative" rAng="0" ptsTypes="AA">
                                      <p:cBhvr>
                                        <p:cTn id="58" dur="2000" fill="hold"/>
                                        <p:tgtEl>
                                          <p:spTgt spid="128"/>
                                        </p:tgtEl>
                                        <p:attrNameLst>
                                          <p:attrName>ppt_x</p:attrName>
                                          <p:attrName>ppt_y</p:attrName>
                                        </p:attrNameLst>
                                      </p:cBhvr>
                                      <p:rCtr x="12309" y="10764"/>
                                    </p:animMotion>
                                  </p:childTnLst>
                                </p:cTn>
                              </p:par>
                              <p:par>
                                <p:cTn id="59" presetID="42" presetClass="path" presetSubtype="0" accel="50000" decel="50000" fill="hold" nodeType="withEffect">
                                  <p:stCondLst>
                                    <p:cond delay="0"/>
                                  </p:stCondLst>
                                  <p:childTnLst>
                                    <p:animMotion origin="layout" path="M 2.77778E-7 -7.40741E-7 L -0.06493 0.21528 " pathEditMode="relative" rAng="0" ptsTypes="AA">
                                      <p:cBhvr>
                                        <p:cTn id="60" dur="2000" fill="hold"/>
                                        <p:tgtEl>
                                          <p:spTgt spid="143"/>
                                        </p:tgtEl>
                                        <p:attrNameLst>
                                          <p:attrName>ppt_x</p:attrName>
                                          <p:attrName>ppt_y</p:attrName>
                                        </p:attrNameLst>
                                      </p:cBhvr>
                                      <p:rCtr x="-3247" y="10764"/>
                                    </p:animMotion>
                                  </p:childTnLst>
                                </p:cTn>
                              </p:par>
                              <p:par>
                                <p:cTn id="61" presetID="42" presetClass="path" presetSubtype="0" accel="50000" decel="50000" fill="hold" nodeType="withEffect">
                                  <p:stCondLst>
                                    <p:cond delay="0"/>
                                  </p:stCondLst>
                                  <p:childTnLst>
                                    <p:animMotion origin="layout" path="M 2.77778E-7 -7.40741E-7 L 0.2875 0.21528 " pathEditMode="relative" rAng="0" ptsTypes="AA">
                                      <p:cBhvr>
                                        <p:cTn id="62" dur="2000" fill="hold"/>
                                        <p:tgtEl>
                                          <p:spTgt spid="158"/>
                                        </p:tgtEl>
                                        <p:attrNameLst>
                                          <p:attrName>ppt_x</p:attrName>
                                          <p:attrName>ppt_y</p:attrName>
                                        </p:attrNameLst>
                                      </p:cBhvr>
                                      <p:rCtr x="14375" y="10764"/>
                                    </p:animMotion>
                                  </p:childTnLst>
                                </p:cTn>
                              </p:par>
                              <p:par>
                                <p:cTn id="63" presetID="9" presetClass="exit" presetSubtype="0" fill="hold" grpId="0" nodeType="withEffect">
                                  <p:stCondLst>
                                    <p:cond delay="0"/>
                                  </p:stCondLst>
                                  <p:childTnLst>
                                    <p:animEffect transition="out" filter="dissolve">
                                      <p:cBhvr>
                                        <p:cTn id="64" dur="500"/>
                                        <p:tgtEl>
                                          <p:spTgt spid="324"/>
                                        </p:tgtEl>
                                      </p:cBhvr>
                                    </p:animEffect>
                                    <p:set>
                                      <p:cBhvr>
                                        <p:cTn id="65" dur="1" fill="hold">
                                          <p:stCondLst>
                                            <p:cond delay="499"/>
                                          </p:stCondLst>
                                        </p:cTn>
                                        <p:tgtEl>
                                          <p:spTgt spid="324"/>
                                        </p:tgtEl>
                                        <p:attrNameLst>
                                          <p:attrName>style.visibility</p:attrName>
                                        </p:attrNameLst>
                                      </p:cBhvr>
                                      <p:to>
                                        <p:strVal val="hidden"/>
                                      </p:to>
                                    </p:set>
                                  </p:childTnLst>
                                </p:cTn>
                              </p:par>
                              <p:par>
                                <p:cTn id="66" presetID="9" presetClass="exit" presetSubtype="0" fill="hold" grpId="0" nodeType="withEffect">
                                  <p:stCondLst>
                                    <p:cond delay="0"/>
                                  </p:stCondLst>
                                  <p:childTnLst>
                                    <p:animEffect transition="out" filter="dissolve">
                                      <p:cBhvr>
                                        <p:cTn id="67" dur="500"/>
                                        <p:tgtEl>
                                          <p:spTgt spid="325"/>
                                        </p:tgtEl>
                                      </p:cBhvr>
                                    </p:animEffect>
                                    <p:set>
                                      <p:cBhvr>
                                        <p:cTn id="68" dur="1" fill="hold">
                                          <p:stCondLst>
                                            <p:cond delay="499"/>
                                          </p:stCondLst>
                                        </p:cTn>
                                        <p:tgtEl>
                                          <p:spTgt spid="325"/>
                                        </p:tgtEl>
                                        <p:attrNameLst>
                                          <p:attrName>style.visibility</p:attrName>
                                        </p:attrNameLst>
                                      </p:cBhvr>
                                      <p:to>
                                        <p:strVal val="hidden"/>
                                      </p:to>
                                    </p:set>
                                  </p:childTnLst>
                                </p:cTn>
                              </p:par>
                              <p:par>
                                <p:cTn id="69" presetID="9" presetClass="exit" presetSubtype="0" fill="hold" grpId="0" nodeType="withEffect">
                                  <p:stCondLst>
                                    <p:cond delay="0"/>
                                  </p:stCondLst>
                                  <p:childTnLst>
                                    <p:animEffect transition="out" filter="dissolve">
                                      <p:cBhvr>
                                        <p:cTn id="70" dur="500"/>
                                        <p:tgtEl>
                                          <p:spTgt spid="327"/>
                                        </p:tgtEl>
                                      </p:cBhvr>
                                    </p:animEffect>
                                    <p:set>
                                      <p:cBhvr>
                                        <p:cTn id="71" dur="1" fill="hold">
                                          <p:stCondLst>
                                            <p:cond delay="499"/>
                                          </p:stCondLst>
                                        </p:cTn>
                                        <p:tgtEl>
                                          <p:spTgt spid="327"/>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2" presetClass="entr" presetSubtype="1" fill="hold" nodeType="clickEffect">
                                  <p:stCondLst>
                                    <p:cond delay="0"/>
                                  </p:stCondLst>
                                  <p:childTnLst>
                                    <p:set>
                                      <p:cBhvr>
                                        <p:cTn id="75" dur="1" fill="hold">
                                          <p:stCondLst>
                                            <p:cond delay="0"/>
                                          </p:stCondLst>
                                        </p:cTn>
                                        <p:tgtEl>
                                          <p:spTgt spid="119"/>
                                        </p:tgtEl>
                                        <p:attrNameLst>
                                          <p:attrName>style.visibility</p:attrName>
                                        </p:attrNameLst>
                                      </p:cBhvr>
                                      <p:to>
                                        <p:strVal val="visible"/>
                                      </p:to>
                                    </p:set>
                                    <p:anim calcmode="lin" valueType="num">
                                      <p:cBhvr additive="base">
                                        <p:cTn id="76" dur="500"/>
                                        <p:tgtEl>
                                          <p:spTgt spid="119"/>
                                        </p:tgtEl>
                                        <p:attrNameLst>
                                          <p:attrName>ppt_y</p:attrName>
                                        </p:attrNameLst>
                                      </p:cBhvr>
                                      <p:tavLst>
                                        <p:tav tm="0">
                                          <p:val>
                                            <p:strVal val="#ppt_y-#ppt_h*1.125000"/>
                                          </p:val>
                                        </p:tav>
                                        <p:tav tm="100000">
                                          <p:val>
                                            <p:strVal val="#ppt_y"/>
                                          </p:val>
                                        </p:tav>
                                      </p:tavLst>
                                    </p:anim>
                                    <p:animEffect transition="in" filter="wipe(down)">
                                      <p:cBhvr>
                                        <p:cTn id="77" dur="500"/>
                                        <p:tgtEl>
                                          <p:spTgt spid="119"/>
                                        </p:tgtEl>
                                      </p:cBhvr>
                                    </p:animEffect>
                                  </p:childTnLst>
                                </p:cTn>
                              </p:par>
                              <p:par>
                                <p:cTn id="78" presetID="12" presetClass="entr" presetSubtype="1" fill="hold" nodeType="withEffect">
                                  <p:stCondLst>
                                    <p:cond delay="0"/>
                                  </p:stCondLst>
                                  <p:childTnLst>
                                    <p:set>
                                      <p:cBhvr>
                                        <p:cTn id="79" dur="1" fill="hold">
                                          <p:stCondLst>
                                            <p:cond delay="0"/>
                                          </p:stCondLst>
                                        </p:cTn>
                                        <p:tgtEl>
                                          <p:spTgt spid="114"/>
                                        </p:tgtEl>
                                        <p:attrNameLst>
                                          <p:attrName>style.visibility</p:attrName>
                                        </p:attrNameLst>
                                      </p:cBhvr>
                                      <p:to>
                                        <p:strVal val="visible"/>
                                      </p:to>
                                    </p:set>
                                    <p:anim calcmode="lin" valueType="num">
                                      <p:cBhvr additive="base">
                                        <p:cTn id="80" dur="500"/>
                                        <p:tgtEl>
                                          <p:spTgt spid="114"/>
                                        </p:tgtEl>
                                        <p:attrNameLst>
                                          <p:attrName>ppt_y</p:attrName>
                                        </p:attrNameLst>
                                      </p:cBhvr>
                                      <p:tavLst>
                                        <p:tav tm="0">
                                          <p:val>
                                            <p:strVal val="#ppt_y-#ppt_h*1.125000"/>
                                          </p:val>
                                        </p:tav>
                                        <p:tav tm="100000">
                                          <p:val>
                                            <p:strVal val="#ppt_y"/>
                                          </p:val>
                                        </p:tav>
                                      </p:tavLst>
                                    </p:anim>
                                    <p:animEffect transition="in" filter="wipe(down)">
                                      <p:cBhvr>
                                        <p:cTn id="81" dur="500"/>
                                        <p:tgtEl>
                                          <p:spTgt spid="114"/>
                                        </p:tgtEl>
                                      </p:cBhvr>
                                    </p:animEffect>
                                  </p:childTnLst>
                                </p:cTn>
                              </p:par>
                              <p:par>
                                <p:cTn id="82" presetID="12" presetClass="entr" presetSubtype="1" fill="hold" nodeType="withEffect">
                                  <p:stCondLst>
                                    <p:cond delay="0"/>
                                  </p:stCondLst>
                                  <p:childTnLst>
                                    <p:set>
                                      <p:cBhvr>
                                        <p:cTn id="83" dur="1" fill="hold">
                                          <p:stCondLst>
                                            <p:cond delay="0"/>
                                          </p:stCondLst>
                                        </p:cTn>
                                        <p:tgtEl>
                                          <p:spTgt spid="365"/>
                                        </p:tgtEl>
                                        <p:attrNameLst>
                                          <p:attrName>style.visibility</p:attrName>
                                        </p:attrNameLst>
                                      </p:cBhvr>
                                      <p:to>
                                        <p:strVal val="visible"/>
                                      </p:to>
                                    </p:set>
                                    <p:anim calcmode="lin" valueType="num">
                                      <p:cBhvr additive="base">
                                        <p:cTn id="84" dur="500"/>
                                        <p:tgtEl>
                                          <p:spTgt spid="365"/>
                                        </p:tgtEl>
                                        <p:attrNameLst>
                                          <p:attrName>ppt_y</p:attrName>
                                        </p:attrNameLst>
                                      </p:cBhvr>
                                      <p:tavLst>
                                        <p:tav tm="0">
                                          <p:val>
                                            <p:strVal val="#ppt_y-#ppt_h*1.125000"/>
                                          </p:val>
                                        </p:tav>
                                        <p:tav tm="100000">
                                          <p:val>
                                            <p:strVal val="#ppt_y"/>
                                          </p:val>
                                        </p:tav>
                                      </p:tavLst>
                                    </p:anim>
                                    <p:animEffect transition="in" filter="wipe(down)">
                                      <p:cBhvr>
                                        <p:cTn id="85" dur="500"/>
                                        <p:tgtEl>
                                          <p:spTgt spid="365"/>
                                        </p:tgtEl>
                                      </p:cBhvr>
                                    </p:animEffect>
                                  </p:childTnLst>
                                </p:cTn>
                              </p:par>
                            </p:childTnLst>
                          </p:cTn>
                        </p:par>
                        <p:par>
                          <p:cTn id="86" fill="hold">
                            <p:stCondLst>
                              <p:cond delay="500"/>
                            </p:stCondLst>
                            <p:childTnLst>
                              <p:par>
                                <p:cTn id="87" presetID="1" presetClass="entr" presetSubtype="0" fill="hold" grpId="0" nodeType="afterEffect">
                                  <p:stCondLst>
                                    <p:cond delay="0"/>
                                  </p:stCondLst>
                                  <p:childTnLst>
                                    <p:set>
                                      <p:cBhvr>
                                        <p:cTn id="88" dur="1" fill="hold">
                                          <p:stCondLst>
                                            <p:cond delay="0"/>
                                          </p:stCondLst>
                                        </p:cTn>
                                        <p:tgtEl>
                                          <p:spTgt spid="371"/>
                                        </p:tgtEl>
                                        <p:attrNameLst>
                                          <p:attrName>style.visibility</p:attrName>
                                        </p:attrNameLst>
                                      </p:cBhvr>
                                      <p:to>
                                        <p:strVal val="visible"/>
                                      </p:to>
                                    </p:set>
                                  </p:childTnLst>
                                </p:cTn>
                              </p:par>
                            </p:childTnLst>
                          </p:cTn>
                        </p:par>
                        <p:par>
                          <p:cTn id="89" fill="hold">
                            <p:stCondLst>
                              <p:cond delay="500"/>
                            </p:stCondLst>
                            <p:childTnLst>
                              <p:par>
                                <p:cTn id="90" presetID="1" presetClass="entr" presetSubtype="0" fill="hold" grpId="0" nodeType="afterEffect">
                                  <p:stCondLst>
                                    <p:cond delay="0"/>
                                  </p:stCondLst>
                                  <p:childTnLst>
                                    <p:set>
                                      <p:cBhvr>
                                        <p:cTn id="91" dur="1" fill="hold">
                                          <p:stCondLst>
                                            <p:cond delay="0"/>
                                          </p:stCondLst>
                                        </p:cTn>
                                        <p:tgtEl>
                                          <p:spTgt spid="370"/>
                                        </p:tgtEl>
                                        <p:attrNameLst>
                                          <p:attrName>style.visibility</p:attrName>
                                        </p:attrNameLst>
                                      </p:cBhvr>
                                      <p:to>
                                        <p:strVal val="visible"/>
                                      </p:to>
                                    </p:set>
                                  </p:childTnLst>
                                </p:cTn>
                              </p:par>
                            </p:childTnLst>
                          </p:cTn>
                        </p:par>
                        <p:par>
                          <p:cTn id="92" fill="hold">
                            <p:stCondLst>
                              <p:cond delay="500"/>
                            </p:stCondLst>
                            <p:childTnLst>
                              <p:par>
                                <p:cTn id="93" presetID="1" presetClass="entr" presetSubtype="0" fill="hold" grpId="0" nodeType="afterEffect">
                                  <p:stCondLst>
                                    <p:cond delay="0"/>
                                  </p:stCondLst>
                                  <p:childTnLst>
                                    <p:set>
                                      <p:cBhvr>
                                        <p:cTn id="94" dur="1" fill="hold">
                                          <p:stCondLst>
                                            <p:cond delay="0"/>
                                          </p:stCondLst>
                                        </p:cTn>
                                        <p:tgtEl>
                                          <p:spTgt spid="35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nodeType="clickEffect">
                                  <p:stCondLst>
                                    <p:cond delay="0"/>
                                  </p:stCondLst>
                                  <p:childTnLst>
                                    <p:set>
                                      <p:cBhvr>
                                        <p:cTn id="98" dur="1" fill="hold">
                                          <p:stCondLst>
                                            <p:cond delay="0"/>
                                          </p:stCondLst>
                                        </p:cTn>
                                        <p:tgtEl>
                                          <p:spTgt spid="213"/>
                                        </p:tgtEl>
                                        <p:attrNameLst>
                                          <p:attrName>style.visibility</p:attrName>
                                        </p:attrNameLst>
                                      </p:cBhvr>
                                      <p:to>
                                        <p:strVal val="visible"/>
                                      </p:to>
                                    </p:set>
                                    <p:animEffect transition="in" filter="wipe(up)">
                                      <p:cBhvr>
                                        <p:cTn id="99" dur="500"/>
                                        <p:tgtEl>
                                          <p:spTgt spid="213"/>
                                        </p:tgtEl>
                                      </p:cBhvr>
                                    </p:animEffect>
                                  </p:childTnLst>
                                </p:cTn>
                              </p:par>
                              <p:par>
                                <p:cTn id="100" presetID="22" presetClass="entr" presetSubtype="4" fill="hold" grpId="0" nodeType="withEffect">
                                  <p:stCondLst>
                                    <p:cond delay="0"/>
                                  </p:stCondLst>
                                  <p:childTnLst>
                                    <p:set>
                                      <p:cBhvr>
                                        <p:cTn id="101" dur="1" fill="hold">
                                          <p:stCondLst>
                                            <p:cond delay="0"/>
                                          </p:stCondLst>
                                        </p:cTn>
                                        <p:tgtEl>
                                          <p:spTgt spid="372"/>
                                        </p:tgtEl>
                                        <p:attrNameLst>
                                          <p:attrName>style.visibility</p:attrName>
                                        </p:attrNameLst>
                                      </p:cBhvr>
                                      <p:to>
                                        <p:strVal val="visible"/>
                                      </p:to>
                                    </p:set>
                                    <p:animEffect transition="in" filter="wipe(down)">
                                      <p:cBhvr>
                                        <p:cTn id="102" dur="500"/>
                                        <p:tgtEl>
                                          <p:spTgt spid="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 grpId="0"/>
      <p:bldP spid="321" grpId="0"/>
      <p:bldP spid="322" grpId="0"/>
      <p:bldP spid="323" grpId="0"/>
      <p:bldP spid="324" grpId="0"/>
      <p:bldP spid="325" grpId="0"/>
      <p:bldP spid="326" grpId="0"/>
      <p:bldP spid="327" grpId="0"/>
      <p:bldP spid="328" grpId="0"/>
      <p:bldP spid="354" grpId="0"/>
      <p:bldP spid="355" grpId="0"/>
      <p:bldP spid="363" grpId="0"/>
      <p:bldP spid="364" grpId="0"/>
      <p:bldP spid="370" grpId="0"/>
      <p:bldP spid="371" grpId="0"/>
      <p:bldP spid="37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580" y="728701"/>
            <a:ext cx="7380820" cy="4500499"/>
          </a:xfrm>
          <a:prstGeom prst="rect">
            <a:avLst/>
          </a:prstGeom>
        </p:spPr>
      </p:pic>
      <p:sp>
        <p:nvSpPr>
          <p:cNvPr id="3" name="Rectangle 3"/>
          <p:cNvSpPr txBox="1">
            <a:spLocks noChangeArrowheads="1"/>
          </p:cNvSpPr>
          <p:nvPr/>
        </p:nvSpPr>
        <p:spPr>
          <a:xfrm>
            <a:off x="251520" y="83096"/>
            <a:ext cx="8244916" cy="609600"/>
          </a:xfrm>
          <a:prstGeom prst="rect">
            <a:avLst/>
          </a:prstGeom>
          <a:effectLst>
            <a:outerShdw dist="35921" dir="2700000" algn="ctr" rotWithShape="0">
              <a:schemeClr val="bg2"/>
            </a:outerShdw>
          </a:effectLst>
        </p:spPr>
        <p:txBody>
          <a:bodyP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Naïve Binning </a:t>
            </a:r>
            <a:r>
              <a:rPr lang="en-US" altLang="ja-JP" sz="1800" b="1" dirty="0" smtClean="0">
                <a:solidFill>
                  <a:srgbClr val="A50021"/>
                </a:solidFill>
                <a:latin typeface="Verdana" pitchFamily="34" charset="0"/>
                <a:ea typeface="ＭＳ Ｐゴシック" pitchFamily="34" charset="-128"/>
              </a:rPr>
              <a:t>(</a:t>
            </a:r>
            <a:r>
              <a:rPr lang="en-US" altLang="ja-JP" sz="1800" b="1" dirty="0" err="1" smtClean="0">
                <a:solidFill>
                  <a:srgbClr val="A50021"/>
                </a:solidFill>
                <a:latin typeface="Verdana" pitchFamily="34" charset="0"/>
                <a:ea typeface="ＭＳ Ｐゴシック" pitchFamily="34" charset="-128"/>
              </a:rPr>
              <a:t>Bayzid</a:t>
            </a:r>
            <a:r>
              <a:rPr lang="en-US" altLang="ja-JP" sz="1800" b="1" dirty="0" smtClean="0">
                <a:solidFill>
                  <a:srgbClr val="A50021"/>
                </a:solidFill>
                <a:latin typeface="Verdana" pitchFamily="34" charset="0"/>
                <a:ea typeface="ＭＳ Ｐゴシック" pitchFamily="34" charset="-128"/>
              </a:rPr>
              <a:t> &amp; </a:t>
            </a:r>
            <a:r>
              <a:rPr lang="en-US" altLang="ja-JP" sz="1800" b="1" dirty="0" err="1" smtClean="0">
                <a:solidFill>
                  <a:srgbClr val="A50021"/>
                </a:solidFill>
                <a:latin typeface="Verdana" pitchFamily="34" charset="0"/>
                <a:ea typeface="ＭＳ Ｐゴシック" pitchFamily="34" charset="-128"/>
              </a:rPr>
              <a:t>Warnow</a:t>
            </a:r>
            <a:r>
              <a:rPr lang="en-US" altLang="ja-JP" sz="1800" b="1" dirty="0" smtClean="0">
                <a:solidFill>
                  <a:srgbClr val="A50021"/>
                </a:solidFill>
                <a:latin typeface="Verdana" pitchFamily="34" charset="0"/>
                <a:ea typeface="ＭＳ Ｐゴシック" pitchFamily="34" charset="-128"/>
              </a:rPr>
              <a:t>, Bioinformatics 2013)</a:t>
            </a:r>
            <a:endParaRPr lang="en-US" altLang="ja-JP" sz="1800" b="1" dirty="0">
              <a:solidFill>
                <a:srgbClr val="A50021"/>
              </a:solidFill>
              <a:latin typeface="Verdana" pitchFamily="34" charset="0"/>
              <a:ea typeface="ＭＳ Ｐゴシック" pitchFamily="34" charset="-128"/>
            </a:endParaRPr>
          </a:p>
        </p:txBody>
      </p:sp>
      <p:sp>
        <p:nvSpPr>
          <p:cNvPr id="4" name="Line 5"/>
          <p:cNvSpPr>
            <a:spLocks noChangeShapeType="1"/>
          </p:cNvSpPr>
          <p:nvPr/>
        </p:nvSpPr>
        <p:spPr bwMode="auto">
          <a:xfrm>
            <a:off x="374068" y="65669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pSp>
        <p:nvGrpSpPr>
          <p:cNvPr id="5" name="Group 4"/>
          <p:cNvGrpSpPr/>
          <p:nvPr/>
        </p:nvGrpSpPr>
        <p:grpSpPr>
          <a:xfrm>
            <a:off x="1227584" y="5445226"/>
            <a:ext cx="7412868" cy="400110"/>
            <a:chOff x="3238136" y="1158453"/>
            <a:chExt cx="5066992" cy="312287"/>
          </a:xfrm>
        </p:grpSpPr>
        <p:sp>
          <p:nvSpPr>
            <p:cNvPr id="6" name="Oval 5"/>
            <p:cNvSpPr>
              <a:spLocks noChangeArrowheads="1"/>
            </p:cNvSpPr>
            <p:nvPr/>
          </p:nvSpPr>
          <p:spPr bwMode="auto">
            <a:xfrm>
              <a:off x="3238136" y="1199682"/>
              <a:ext cx="168758" cy="192697"/>
            </a:xfrm>
            <a:prstGeom prst="ellipse">
              <a:avLst/>
            </a:prstGeom>
            <a:gradFill rotWithShape="1">
              <a:gsLst>
                <a:gs pos="0">
                  <a:srgbClr val="000099">
                    <a:alpha val="49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7" name="TextBox 6"/>
            <p:cNvSpPr txBox="1"/>
            <p:nvPr/>
          </p:nvSpPr>
          <p:spPr>
            <a:xfrm>
              <a:off x="3336576" y="1158453"/>
              <a:ext cx="4968552" cy="312287"/>
            </a:xfrm>
            <a:prstGeom prst="rect">
              <a:avLst/>
            </a:prstGeom>
            <a:noFill/>
          </p:spPr>
          <p:txBody>
            <a:bodyPr wrap="square" rtlCol="0">
              <a:spAutoFit/>
            </a:bodyPr>
            <a:lstStyle/>
            <a:p>
              <a:r>
                <a:rPr lang="en-US" dirty="0" smtClean="0"/>
                <a:t>  </a:t>
              </a:r>
              <a:r>
                <a:rPr lang="en-US" sz="2000" dirty="0" smtClean="0">
                  <a:latin typeface="Georgia" pitchFamily="18" charset="0"/>
                </a:rPr>
                <a:t>Naïve binning improves the summary methods </a:t>
              </a:r>
              <a:r>
                <a:rPr lang="en-US" sz="2000" dirty="0" smtClean="0">
                  <a:solidFill>
                    <a:srgbClr val="FF0000"/>
                  </a:solidFill>
                  <a:latin typeface="Georgia" pitchFamily="18" charset="0"/>
                </a:rPr>
                <a:t>substantially</a:t>
              </a:r>
              <a:r>
                <a:rPr lang="en-US" sz="2000" dirty="0" smtClean="0">
                  <a:latin typeface="Georgia" pitchFamily="18" charset="0"/>
                </a:rPr>
                <a:t>!</a:t>
              </a:r>
              <a:endParaRPr lang="en-US" sz="2000" dirty="0">
                <a:solidFill>
                  <a:schemeClr val="tx2"/>
                </a:solidFill>
                <a:latin typeface="Georgia" pitchFamily="18" charset="0"/>
              </a:endParaRPr>
            </a:p>
          </p:txBody>
        </p:sp>
      </p:grpSp>
      <p:grpSp>
        <p:nvGrpSpPr>
          <p:cNvPr id="8" name="Group 7"/>
          <p:cNvGrpSpPr/>
          <p:nvPr/>
        </p:nvGrpSpPr>
        <p:grpSpPr>
          <a:xfrm>
            <a:off x="1997164" y="5877272"/>
            <a:ext cx="5491160" cy="369332"/>
            <a:chOff x="3238136" y="1158453"/>
            <a:chExt cx="5066992" cy="288265"/>
          </a:xfrm>
        </p:grpSpPr>
        <p:sp>
          <p:nvSpPr>
            <p:cNvPr id="9" name="Oval 8"/>
            <p:cNvSpPr>
              <a:spLocks noChangeArrowheads="1"/>
            </p:cNvSpPr>
            <p:nvPr/>
          </p:nvSpPr>
          <p:spPr bwMode="auto">
            <a:xfrm>
              <a:off x="3238136" y="1199682"/>
              <a:ext cx="202504" cy="171286"/>
            </a:xfrm>
            <a:prstGeom prst="ellipse">
              <a:avLst/>
            </a:prstGeom>
            <a:gradFill rotWithShape="1">
              <a:gsLst>
                <a:gs pos="0">
                  <a:srgbClr val="FF0000"/>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10" name="TextBox 9"/>
            <p:cNvSpPr txBox="1"/>
            <p:nvPr/>
          </p:nvSpPr>
          <p:spPr>
            <a:xfrm>
              <a:off x="3336576" y="1158453"/>
              <a:ext cx="4968552" cy="288265"/>
            </a:xfrm>
            <a:prstGeom prst="rect">
              <a:avLst/>
            </a:prstGeom>
            <a:noFill/>
          </p:spPr>
          <p:txBody>
            <a:bodyPr wrap="square" rtlCol="0">
              <a:spAutoFit/>
            </a:bodyPr>
            <a:lstStyle/>
            <a:p>
              <a:r>
                <a:rPr lang="en-US" dirty="0" smtClean="0"/>
                <a:t>  </a:t>
              </a:r>
              <a:r>
                <a:rPr lang="en-US" dirty="0" smtClean="0">
                  <a:latin typeface="Georgia" pitchFamily="18" charset="0"/>
                </a:rPr>
                <a:t>Model violation (combining genes </a:t>
              </a:r>
              <a:r>
                <a:rPr lang="en-US" dirty="0" smtClean="0">
                  <a:solidFill>
                    <a:srgbClr val="FF0000"/>
                  </a:solidFill>
                  <a:latin typeface="Georgia" pitchFamily="18" charset="0"/>
                </a:rPr>
                <a:t>randomly</a:t>
              </a:r>
              <a:r>
                <a:rPr lang="en-US" dirty="0" smtClean="0">
                  <a:latin typeface="Georgia" pitchFamily="18" charset="0"/>
                </a:rPr>
                <a:t>)</a:t>
              </a:r>
              <a:endParaRPr lang="en-US" dirty="0">
                <a:solidFill>
                  <a:schemeClr val="tx2"/>
                </a:solidFill>
                <a:latin typeface="Georgia" pitchFamily="18" charset="0"/>
              </a:endParaRPr>
            </a:p>
          </p:txBody>
        </p:sp>
      </p:grpSp>
      <p:grpSp>
        <p:nvGrpSpPr>
          <p:cNvPr id="11" name="Group 10"/>
          <p:cNvGrpSpPr/>
          <p:nvPr/>
        </p:nvGrpSpPr>
        <p:grpSpPr>
          <a:xfrm>
            <a:off x="1997164" y="6300028"/>
            <a:ext cx="5491160" cy="369332"/>
            <a:chOff x="3238136" y="1158453"/>
            <a:chExt cx="5066992" cy="288265"/>
          </a:xfrm>
        </p:grpSpPr>
        <p:sp>
          <p:nvSpPr>
            <p:cNvPr id="12" name="Oval 11"/>
            <p:cNvSpPr>
              <a:spLocks noChangeArrowheads="1"/>
            </p:cNvSpPr>
            <p:nvPr/>
          </p:nvSpPr>
          <p:spPr bwMode="auto">
            <a:xfrm>
              <a:off x="3238136" y="1199682"/>
              <a:ext cx="202504" cy="171286"/>
            </a:xfrm>
            <a:prstGeom prst="ellipse">
              <a:avLst/>
            </a:prstGeom>
            <a:gradFill rotWithShape="1">
              <a:gsLst>
                <a:gs pos="0">
                  <a:srgbClr val="000099">
                    <a:alpha val="49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13" name="TextBox 12"/>
            <p:cNvSpPr txBox="1"/>
            <p:nvPr/>
          </p:nvSpPr>
          <p:spPr>
            <a:xfrm>
              <a:off x="3336576" y="1158453"/>
              <a:ext cx="4968552" cy="288265"/>
            </a:xfrm>
            <a:prstGeom prst="rect">
              <a:avLst/>
            </a:prstGeom>
            <a:noFill/>
          </p:spPr>
          <p:txBody>
            <a:bodyPr wrap="square" rtlCol="0">
              <a:spAutoFit/>
            </a:bodyPr>
            <a:lstStyle/>
            <a:p>
              <a:r>
                <a:rPr lang="en-US" dirty="0" smtClean="0"/>
                <a:t>  </a:t>
              </a:r>
              <a:r>
                <a:rPr lang="en-US" dirty="0" smtClean="0">
                  <a:latin typeface="Georgia" pitchFamily="18" charset="0"/>
                </a:rPr>
                <a:t>Statistical binning</a:t>
              </a:r>
              <a:endParaRPr lang="en-US" dirty="0">
                <a:solidFill>
                  <a:schemeClr val="tx2"/>
                </a:solidFill>
                <a:latin typeface="Georgia" pitchFamily="18" charset="0"/>
              </a:endParaRPr>
            </a:p>
          </p:txBody>
        </p:sp>
      </p:grpSp>
    </p:spTree>
    <p:extLst>
      <p:ext uri="{BB962C8B-B14F-4D97-AF65-F5344CB8AC3E}">
        <p14:creationId xmlns:p14="http://schemas.microsoft.com/office/powerpoint/2010/main" val="1209602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down)">
                                      <p:cBhvr>
                                        <p:cTn id="8" dur="5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p:tgtEl>
                                          <p:spTgt spid="11"/>
                                        </p:tgtEl>
                                        <p:attrNameLst>
                                          <p:attrName>ppt_y</p:attrName>
                                        </p:attrNameLst>
                                      </p:cBhvr>
                                      <p:tavLst>
                                        <p:tav tm="0">
                                          <p:val>
                                            <p:strVal val="#ppt_y-#ppt_h*1.125000"/>
                                          </p:val>
                                        </p:tav>
                                        <p:tav tm="100000">
                                          <p:val>
                                            <p:strVal val="#ppt_y"/>
                                          </p:val>
                                        </p:tav>
                                      </p:tavLst>
                                    </p:anim>
                                    <p:animEffect transition="in" filter="wipe(down)">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AutoShape 2"/>
          <p:cNvSpPr>
            <a:spLocks noChangeArrowheads="1"/>
          </p:cNvSpPr>
          <p:nvPr/>
        </p:nvSpPr>
        <p:spPr bwMode="auto">
          <a:xfrm>
            <a:off x="755576" y="1916832"/>
            <a:ext cx="2895600" cy="838200"/>
          </a:xfrm>
          <a:prstGeom prst="horizontalScroll">
            <a:avLst>
              <a:gd name="adj" fmla="val 12500"/>
            </a:avLst>
          </a:prstGeom>
          <a:solidFill>
            <a:srgbClr val="FFCC99"/>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endParaRPr lang="en-US"/>
          </a:p>
        </p:txBody>
      </p:sp>
      <p:sp>
        <p:nvSpPr>
          <p:cNvPr id="83971" name="Rectangle 3"/>
          <p:cNvSpPr>
            <a:spLocks noGrp="1" noChangeArrowheads="1"/>
          </p:cNvSpPr>
          <p:nvPr>
            <p:ph type="title"/>
          </p:nvPr>
        </p:nvSpPr>
        <p:spPr>
          <a:xfrm>
            <a:off x="381000" y="228600"/>
            <a:ext cx="7770813" cy="609600"/>
          </a:xfrm>
          <a:effectLst>
            <a:outerShdw dist="35921" dir="2700000" algn="ctr" rotWithShape="0">
              <a:schemeClr val="bg2"/>
            </a:outerShdw>
          </a:effectLst>
        </p:spPr>
        <p:txBody>
          <a:bodyPr>
            <a:normAutofit fontScale="90000"/>
          </a:bodyPr>
          <a:lstStyle/>
          <a:p>
            <a:pPr algn="l"/>
            <a:r>
              <a:rPr lang="en-US" altLang="ja-JP" sz="3600" b="1" dirty="0" smtClean="0">
                <a:solidFill>
                  <a:srgbClr val="A50021"/>
                </a:solidFill>
                <a:latin typeface="Verdana" pitchFamily="34" charset="0"/>
                <a:ea typeface="ＭＳ Ｐゴシック" pitchFamily="34" charset="-128"/>
              </a:rPr>
              <a:t>Outline</a:t>
            </a:r>
            <a:endParaRPr lang="en-US" altLang="ja-JP" sz="3600" b="1" dirty="0">
              <a:solidFill>
                <a:srgbClr val="A50021"/>
              </a:solidFill>
              <a:latin typeface="Verdana" pitchFamily="34" charset="0"/>
              <a:ea typeface="ＭＳ Ｐゴシック" pitchFamily="34" charset="-128"/>
            </a:endParaRPr>
          </a:p>
        </p:txBody>
      </p:sp>
      <p:sp>
        <p:nvSpPr>
          <p:cNvPr id="83972" name="Rectangle 4"/>
          <p:cNvSpPr>
            <a:spLocks noGrp="1" noChangeArrowheads="1"/>
          </p:cNvSpPr>
          <p:nvPr>
            <p:ph type="body" idx="1"/>
          </p:nvPr>
        </p:nvSpPr>
        <p:spPr>
          <a:xfrm>
            <a:off x="884919" y="2024844"/>
            <a:ext cx="7770813" cy="3384376"/>
          </a:xfrm>
        </p:spPr>
        <p:txBody>
          <a:bodyPr>
            <a:normAutofit/>
          </a:bodyPr>
          <a:lstStyle/>
          <a:p>
            <a:pPr>
              <a:buClr>
                <a:srgbClr val="9966FF"/>
              </a:buClr>
              <a:buFont typeface="Times New Roman" pitchFamily="18" charset="0"/>
              <a:buChar char="▒"/>
            </a:pPr>
            <a:r>
              <a:rPr lang="en-US" altLang="ja-JP" dirty="0" smtClean="0">
                <a:latin typeface="Trebuchet MS" pitchFamily="34" charset="0"/>
                <a:ea typeface="ＭＳ Ｐゴシック" pitchFamily="34" charset="-128"/>
              </a:rPr>
              <a:t> Background</a:t>
            </a:r>
          </a:p>
          <a:p>
            <a:pPr lvl="1">
              <a:buClr>
                <a:srgbClr val="9966FF"/>
              </a:buClr>
              <a:buFont typeface="Times New Roman" pitchFamily="18" charset="0"/>
              <a:buChar char="▒"/>
            </a:pPr>
            <a:r>
              <a:rPr lang="en-US" altLang="ja-JP" dirty="0" smtClean="0">
                <a:latin typeface="Trebuchet MS" pitchFamily="34" charset="0"/>
                <a:ea typeface="ＭＳ Ｐゴシック" pitchFamily="34" charset="-128"/>
              </a:rPr>
              <a:t> Gene tree and species tree</a:t>
            </a:r>
          </a:p>
          <a:p>
            <a:pPr lvl="1">
              <a:buClr>
                <a:srgbClr val="9966FF"/>
              </a:buClr>
              <a:buFont typeface="Times New Roman" pitchFamily="18" charset="0"/>
              <a:buChar char="▒"/>
            </a:pPr>
            <a:r>
              <a:rPr lang="en-US" altLang="ja-JP" dirty="0">
                <a:latin typeface="Trebuchet MS" pitchFamily="34" charset="0"/>
                <a:ea typeface="ＭＳ Ｐゴシック" pitchFamily="34" charset="-128"/>
              </a:rPr>
              <a:t> </a:t>
            </a:r>
            <a:r>
              <a:rPr lang="en-US" altLang="ja-JP" dirty="0" smtClean="0">
                <a:latin typeface="Trebuchet MS" pitchFamily="34" charset="0"/>
                <a:ea typeface="ＭＳ Ｐゴシック" pitchFamily="34" charset="-128"/>
              </a:rPr>
              <a:t>Species tree estimation</a:t>
            </a:r>
          </a:p>
          <a:p>
            <a:pPr>
              <a:buClr>
                <a:srgbClr val="9966FF"/>
              </a:buClr>
              <a:buFont typeface="Times New Roman" pitchFamily="18" charset="0"/>
              <a:buChar char="▒"/>
            </a:pPr>
            <a:r>
              <a:rPr lang="en-US" altLang="ja-JP" dirty="0" smtClean="0">
                <a:latin typeface="Trebuchet MS" pitchFamily="34" charset="0"/>
                <a:ea typeface="ＭＳ Ｐゴシック" pitchFamily="34" charset="-128"/>
              </a:rPr>
              <a:t> Naïve binning</a:t>
            </a:r>
          </a:p>
          <a:p>
            <a:pPr>
              <a:buClr>
                <a:srgbClr val="9966FF"/>
              </a:buClr>
              <a:buFont typeface="Times New Roman" pitchFamily="18" charset="0"/>
              <a:buChar char="▒"/>
            </a:pPr>
            <a:r>
              <a:rPr lang="en-US" altLang="ja-JP" dirty="0">
                <a:latin typeface="Trebuchet MS" pitchFamily="34" charset="0"/>
                <a:ea typeface="ＭＳ Ｐゴシック" pitchFamily="34" charset="-128"/>
              </a:rPr>
              <a:t> </a:t>
            </a:r>
            <a:r>
              <a:rPr lang="en-US" altLang="ja-JP" dirty="0" smtClean="0">
                <a:latin typeface="Trebuchet MS" pitchFamily="34" charset="0"/>
                <a:ea typeface="ＭＳ Ｐゴシック" pitchFamily="34" charset="-128"/>
              </a:rPr>
              <a:t>Large scale phylogenomic analyses</a:t>
            </a:r>
          </a:p>
          <a:p>
            <a:pPr lvl="1">
              <a:buClr>
                <a:srgbClr val="9966FF"/>
              </a:buClr>
              <a:buFont typeface="Times New Roman" pitchFamily="18" charset="0"/>
              <a:buChar char="▒"/>
            </a:pPr>
            <a:endParaRPr lang="en-US" altLang="ja-JP" dirty="0">
              <a:latin typeface="Trebuchet MS" pitchFamily="34" charset="0"/>
              <a:ea typeface="ＭＳ Ｐゴシック" pitchFamily="34" charset="-128"/>
            </a:endParaRPr>
          </a:p>
          <a:p>
            <a:pPr>
              <a:buClr>
                <a:srgbClr val="9966FF"/>
              </a:buClr>
              <a:buFont typeface="Times New Roman" pitchFamily="18" charset="0"/>
              <a:buChar char="▒"/>
            </a:pPr>
            <a:endParaRPr lang="en-US" altLang="ja-JP" dirty="0">
              <a:ea typeface="ＭＳ Ｐゴシック" pitchFamily="34" charset="-128"/>
            </a:endParaRPr>
          </a:p>
          <a:p>
            <a:pPr marL="692150" lvl="1" indent="-347663">
              <a:buClr>
                <a:srgbClr val="9966FF"/>
              </a:buClr>
              <a:buFont typeface="Times New Roman" pitchFamily="18" charset="0"/>
              <a:buChar char="▒"/>
            </a:pPr>
            <a:endParaRPr lang="en-US" altLang="ja-JP" dirty="0">
              <a:ea typeface="ＭＳ Ｐゴシック" pitchFamily="34" charset="-128"/>
            </a:endParaRPr>
          </a:p>
        </p:txBody>
      </p:sp>
      <p:sp>
        <p:nvSpPr>
          <p:cNvPr id="83973" name="Line 5"/>
          <p:cNvSpPr>
            <a:spLocks noChangeShapeType="1"/>
          </p:cNvSpPr>
          <p:nvPr/>
        </p:nvSpPr>
        <p:spPr bwMode="auto">
          <a:xfrm>
            <a:off x="533400" y="99060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Tree>
    <p:custDataLst>
      <p:tags r:id="rId1"/>
    </p:custDataLst>
    <p:extLst>
      <p:ext uri="{BB962C8B-B14F-4D97-AF65-F5344CB8AC3E}">
        <p14:creationId xmlns:p14="http://schemas.microsoft.com/office/powerpoint/2010/main" val="8111701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3970"/>
                                        </p:tgtEl>
                                        <p:attrNameLst>
                                          <p:attrName>style.visibility</p:attrName>
                                        </p:attrNameLst>
                                      </p:cBhvr>
                                      <p:to>
                                        <p:strVal val="visible"/>
                                      </p:to>
                                    </p:set>
                                    <p:animEffect transition="in" filter="wipe(left)">
                                      <p:cBhvr>
                                        <p:cTn id="7" dur="500"/>
                                        <p:tgtEl>
                                          <p:spTgt spid="83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AutoShape 2"/>
          <p:cNvSpPr>
            <a:spLocks noChangeArrowheads="1"/>
          </p:cNvSpPr>
          <p:nvPr/>
        </p:nvSpPr>
        <p:spPr bwMode="auto">
          <a:xfrm>
            <a:off x="755576" y="4138972"/>
            <a:ext cx="7200800" cy="838200"/>
          </a:xfrm>
          <a:prstGeom prst="horizontalScroll">
            <a:avLst>
              <a:gd name="adj" fmla="val 12500"/>
            </a:avLst>
          </a:prstGeom>
          <a:solidFill>
            <a:srgbClr val="FFCC99"/>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endParaRPr lang="en-US"/>
          </a:p>
        </p:txBody>
      </p:sp>
      <p:sp>
        <p:nvSpPr>
          <p:cNvPr id="83971" name="Rectangle 3"/>
          <p:cNvSpPr>
            <a:spLocks noGrp="1" noChangeArrowheads="1"/>
          </p:cNvSpPr>
          <p:nvPr>
            <p:ph type="title"/>
          </p:nvPr>
        </p:nvSpPr>
        <p:spPr>
          <a:xfrm>
            <a:off x="381000" y="228600"/>
            <a:ext cx="7770813" cy="609600"/>
          </a:xfrm>
          <a:effectLst>
            <a:outerShdw dist="35921" dir="2700000" algn="ctr" rotWithShape="0">
              <a:schemeClr val="bg2"/>
            </a:outerShdw>
          </a:effectLst>
        </p:spPr>
        <p:txBody>
          <a:bodyPr>
            <a:normAutofit fontScale="90000"/>
          </a:bodyPr>
          <a:lstStyle/>
          <a:p>
            <a:pPr algn="l"/>
            <a:r>
              <a:rPr lang="en-US" altLang="ja-JP" sz="3600" b="1" dirty="0" smtClean="0">
                <a:solidFill>
                  <a:srgbClr val="A50021"/>
                </a:solidFill>
                <a:latin typeface="Verdana" pitchFamily="34" charset="0"/>
                <a:ea typeface="ＭＳ Ｐゴシック" pitchFamily="34" charset="-128"/>
              </a:rPr>
              <a:t>Outline</a:t>
            </a:r>
            <a:endParaRPr lang="en-US" altLang="ja-JP" sz="3600" b="1" dirty="0">
              <a:solidFill>
                <a:srgbClr val="A50021"/>
              </a:solidFill>
              <a:latin typeface="Verdana" pitchFamily="34" charset="0"/>
              <a:ea typeface="ＭＳ Ｐゴシック" pitchFamily="34" charset="-128"/>
            </a:endParaRPr>
          </a:p>
        </p:txBody>
      </p:sp>
      <p:sp>
        <p:nvSpPr>
          <p:cNvPr id="83972" name="Rectangle 4"/>
          <p:cNvSpPr>
            <a:spLocks noGrp="1" noChangeArrowheads="1"/>
          </p:cNvSpPr>
          <p:nvPr>
            <p:ph type="body" idx="1"/>
          </p:nvPr>
        </p:nvSpPr>
        <p:spPr>
          <a:xfrm>
            <a:off x="884919" y="2024844"/>
            <a:ext cx="7770813" cy="3384376"/>
          </a:xfrm>
        </p:spPr>
        <p:txBody>
          <a:bodyPr>
            <a:normAutofit/>
          </a:bodyPr>
          <a:lstStyle/>
          <a:p>
            <a:pPr>
              <a:buClr>
                <a:srgbClr val="9966FF"/>
              </a:buClr>
              <a:buFont typeface="Times New Roman" pitchFamily="18" charset="0"/>
              <a:buChar char="▒"/>
            </a:pPr>
            <a:r>
              <a:rPr lang="en-US" altLang="ja-JP" dirty="0" smtClean="0">
                <a:latin typeface="Trebuchet MS" pitchFamily="34" charset="0"/>
                <a:ea typeface="ＭＳ Ｐゴシック" pitchFamily="34" charset="-128"/>
              </a:rPr>
              <a:t> Background</a:t>
            </a:r>
          </a:p>
          <a:p>
            <a:pPr lvl="1">
              <a:buClr>
                <a:srgbClr val="9966FF"/>
              </a:buClr>
              <a:buFont typeface="Times New Roman" pitchFamily="18" charset="0"/>
              <a:buChar char="▒"/>
            </a:pPr>
            <a:r>
              <a:rPr lang="en-US" altLang="ja-JP" dirty="0" smtClean="0">
                <a:latin typeface="Trebuchet MS" pitchFamily="34" charset="0"/>
                <a:ea typeface="ＭＳ Ｐゴシック" pitchFamily="34" charset="-128"/>
              </a:rPr>
              <a:t> Gene tree and species tree</a:t>
            </a:r>
          </a:p>
          <a:p>
            <a:pPr lvl="1">
              <a:buClr>
                <a:srgbClr val="9966FF"/>
              </a:buClr>
              <a:buFont typeface="Times New Roman" pitchFamily="18" charset="0"/>
              <a:buChar char="▒"/>
            </a:pPr>
            <a:r>
              <a:rPr lang="en-US" altLang="ja-JP" dirty="0">
                <a:latin typeface="Trebuchet MS" pitchFamily="34" charset="0"/>
                <a:ea typeface="ＭＳ Ｐゴシック" pitchFamily="34" charset="-128"/>
              </a:rPr>
              <a:t> </a:t>
            </a:r>
            <a:r>
              <a:rPr lang="en-US" altLang="ja-JP" dirty="0" smtClean="0">
                <a:latin typeface="Trebuchet MS" pitchFamily="34" charset="0"/>
                <a:ea typeface="ＭＳ Ｐゴシック" pitchFamily="34" charset="-128"/>
              </a:rPr>
              <a:t>Species tree estimation</a:t>
            </a:r>
          </a:p>
          <a:p>
            <a:pPr>
              <a:buClr>
                <a:srgbClr val="9966FF"/>
              </a:buClr>
              <a:buFont typeface="Times New Roman" pitchFamily="18" charset="0"/>
              <a:buChar char="▒"/>
            </a:pPr>
            <a:r>
              <a:rPr lang="en-US" altLang="ja-JP" dirty="0" smtClean="0">
                <a:latin typeface="Trebuchet MS" pitchFamily="34" charset="0"/>
                <a:ea typeface="ＭＳ Ｐゴシック" pitchFamily="34" charset="-128"/>
              </a:rPr>
              <a:t> Naïve binning</a:t>
            </a:r>
          </a:p>
          <a:p>
            <a:pPr>
              <a:buClr>
                <a:srgbClr val="9966FF"/>
              </a:buClr>
              <a:buFont typeface="Times New Roman" pitchFamily="18" charset="0"/>
              <a:buChar char="▒"/>
            </a:pPr>
            <a:r>
              <a:rPr lang="en-US" altLang="ja-JP" dirty="0">
                <a:latin typeface="Trebuchet MS" pitchFamily="34" charset="0"/>
                <a:ea typeface="ＭＳ Ｐゴシック" pitchFamily="34" charset="-128"/>
              </a:rPr>
              <a:t> </a:t>
            </a:r>
            <a:r>
              <a:rPr lang="en-US" altLang="ja-JP" dirty="0" smtClean="0">
                <a:latin typeface="Trebuchet MS" pitchFamily="34" charset="0"/>
                <a:ea typeface="ＭＳ Ｐゴシック" pitchFamily="34" charset="-128"/>
              </a:rPr>
              <a:t>Large scale phylogenomic analyses</a:t>
            </a:r>
          </a:p>
          <a:p>
            <a:pPr lvl="1">
              <a:buClr>
                <a:srgbClr val="9966FF"/>
              </a:buClr>
              <a:buFont typeface="Times New Roman" pitchFamily="18" charset="0"/>
              <a:buChar char="▒"/>
            </a:pPr>
            <a:endParaRPr lang="en-US" altLang="ja-JP" dirty="0">
              <a:latin typeface="Trebuchet MS" pitchFamily="34" charset="0"/>
              <a:ea typeface="ＭＳ Ｐゴシック" pitchFamily="34" charset="-128"/>
            </a:endParaRPr>
          </a:p>
          <a:p>
            <a:pPr>
              <a:buClr>
                <a:srgbClr val="9966FF"/>
              </a:buClr>
              <a:buFont typeface="Times New Roman" pitchFamily="18" charset="0"/>
              <a:buChar char="▒"/>
            </a:pPr>
            <a:endParaRPr lang="en-US" altLang="ja-JP" dirty="0">
              <a:ea typeface="ＭＳ Ｐゴシック" pitchFamily="34" charset="-128"/>
            </a:endParaRPr>
          </a:p>
          <a:p>
            <a:pPr marL="692150" lvl="1" indent="-347663">
              <a:buClr>
                <a:srgbClr val="9966FF"/>
              </a:buClr>
              <a:buFont typeface="Times New Roman" pitchFamily="18" charset="0"/>
              <a:buChar char="▒"/>
            </a:pPr>
            <a:endParaRPr lang="en-US" altLang="ja-JP" dirty="0">
              <a:ea typeface="ＭＳ Ｐゴシック" pitchFamily="34" charset="-128"/>
            </a:endParaRPr>
          </a:p>
        </p:txBody>
      </p:sp>
      <p:sp>
        <p:nvSpPr>
          <p:cNvPr id="83973" name="Line 5"/>
          <p:cNvSpPr>
            <a:spLocks noChangeShapeType="1"/>
          </p:cNvSpPr>
          <p:nvPr/>
        </p:nvSpPr>
        <p:spPr bwMode="auto">
          <a:xfrm>
            <a:off x="533400" y="99060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Tree>
    <p:custDataLst>
      <p:tags r:id="rId1"/>
    </p:custDataLst>
    <p:extLst>
      <p:ext uri="{BB962C8B-B14F-4D97-AF65-F5344CB8AC3E}">
        <p14:creationId xmlns:p14="http://schemas.microsoft.com/office/powerpoint/2010/main" val="7043206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3970"/>
                                        </p:tgtEl>
                                        <p:attrNameLst>
                                          <p:attrName>style.visibility</p:attrName>
                                        </p:attrNameLst>
                                      </p:cBhvr>
                                      <p:to>
                                        <p:strVal val="visible"/>
                                      </p:to>
                                    </p:set>
                                    <p:animEffect transition="in" filter="wipe(left)">
                                      <p:cBhvr>
                                        <p:cTn id="7" dur="500"/>
                                        <p:tgtEl>
                                          <p:spTgt spid="83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51520" y="83096"/>
            <a:ext cx="824491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Motivation</a:t>
            </a:r>
            <a:endParaRPr lang="en-US" altLang="ja-JP" sz="1800" b="1" dirty="0">
              <a:solidFill>
                <a:srgbClr val="A50021"/>
              </a:solidFill>
              <a:latin typeface="Verdana" pitchFamily="34" charset="0"/>
              <a:ea typeface="ＭＳ Ｐゴシック" pitchFamily="34" charset="-128"/>
            </a:endParaRPr>
          </a:p>
        </p:txBody>
      </p:sp>
      <p:sp>
        <p:nvSpPr>
          <p:cNvPr id="3" name="Line 5"/>
          <p:cNvSpPr>
            <a:spLocks noChangeShapeType="1"/>
          </p:cNvSpPr>
          <p:nvPr/>
        </p:nvSpPr>
        <p:spPr bwMode="auto">
          <a:xfrm>
            <a:off x="374068" y="65669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pSp>
        <p:nvGrpSpPr>
          <p:cNvPr id="4" name="Group 3"/>
          <p:cNvGrpSpPr/>
          <p:nvPr/>
        </p:nvGrpSpPr>
        <p:grpSpPr>
          <a:xfrm>
            <a:off x="395536" y="1376772"/>
            <a:ext cx="9085284" cy="830997"/>
            <a:chOff x="3238136" y="1120130"/>
            <a:chExt cx="7230371" cy="648597"/>
          </a:xfrm>
        </p:grpSpPr>
        <p:sp>
          <p:nvSpPr>
            <p:cNvPr id="5" name="Oval 4"/>
            <p:cNvSpPr>
              <a:spLocks noChangeArrowheads="1"/>
            </p:cNvSpPr>
            <p:nvPr/>
          </p:nvSpPr>
          <p:spPr bwMode="auto">
            <a:xfrm>
              <a:off x="3238136" y="1199682"/>
              <a:ext cx="219456" cy="219456"/>
            </a:xfrm>
            <a:prstGeom prst="ellipse">
              <a:avLst/>
            </a:prstGeom>
            <a:gradFill rotWithShape="1">
              <a:gsLst>
                <a:gs pos="0">
                  <a:srgbClr val="002060">
                    <a:lumMod val="40000"/>
                    <a:lumOff val="60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6" name="TextBox 5"/>
            <p:cNvSpPr txBox="1"/>
            <p:nvPr/>
          </p:nvSpPr>
          <p:spPr>
            <a:xfrm>
              <a:off x="3381402" y="1120130"/>
              <a:ext cx="7087105" cy="648597"/>
            </a:xfrm>
            <a:prstGeom prst="rect">
              <a:avLst/>
            </a:prstGeom>
            <a:noFill/>
          </p:spPr>
          <p:txBody>
            <a:bodyPr wrap="square" rtlCol="0">
              <a:spAutoFit/>
            </a:bodyPr>
            <a:lstStyle/>
            <a:p>
              <a:r>
                <a:rPr lang="en-US" sz="2400" dirty="0" smtClean="0"/>
                <a:t>  </a:t>
              </a:r>
              <a:r>
                <a:rPr lang="en-US" sz="2400" dirty="0" smtClean="0">
                  <a:latin typeface="Georgia" pitchFamily="18" charset="0"/>
                </a:rPr>
                <a:t>Existing </a:t>
              </a:r>
              <a:r>
                <a:rPr lang="en-US" sz="2400" dirty="0" smtClean="0">
                  <a:solidFill>
                    <a:schemeClr val="tx2"/>
                  </a:solidFill>
                  <a:latin typeface="Georgia" pitchFamily="18" charset="0"/>
                </a:rPr>
                <a:t>statistically consistent </a:t>
              </a:r>
              <a:r>
                <a:rPr lang="en-US" sz="2400" dirty="0" smtClean="0">
                  <a:latin typeface="Georgia" pitchFamily="18" charset="0"/>
                </a:rPr>
                <a:t>methods are </a:t>
              </a:r>
              <a:r>
                <a:rPr lang="en-US" sz="2400" dirty="0" smtClean="0">
                  <a:solidFill>
                    <a:srgbClr val="FF0000"/>
                  </a:solidFill>
                  <a:latin typeface="Georgia" pitchFamily="18" charset="0"/>
                </a:rPr>
                <a:t>computationally intensive</a:t>
              </a:r>
              <a:endParaRPr lang="en-US" sz="2400" dirty="0">
                <a:solidFill>
                  <a:srgbClr val="FF0000"/>
                </a:solidFill>
                <a:latin typeface="Georgia" pitchFamily="18" charset="0"/>
              </a:endParaRPr>
            </a:p>
          </p:txBody>
        </p:sp>
      </p:grpSp>
      <p:grpSp>
        <p:nvGrpSpPr>
          <p:cNvPr id="7" name="Group 6"/>
          <p:cNvGrpSpPr/>
          <p:nvPr/>
        </p:nvGrpSpPr>
        <p:grpSpPr>
          <a:xfrm>
            <a:off x="1447416" y="2637495"/>
            <a:ext cx="6768244" cy="923330"/>
            <a:chOff x="3348245" y="1186554"/>
            <a:chExt cx="5077899" cy="720663"/>
          </a:xfrm>
        </p:grpSpPr>
        <p:sp>
          <p:nvSpPr>
            <p:cNvPr id="8" name="Oval 7"/>
            <p:cNvSpPr>
              <a:spLocks noChangeArrowheads="1"/>
            </p:cNvSpPr>
            <p:nvPr/>
          </p:nvSpPr>
          <p:spPr bwMode="auto">
            <a:xfrm>
              <a:off x="3348245" y="1230291"/>
              <a:ext cx="164648" cy="171286"/>
            </a:xfrm>
            <a:prstGeom prst="ellipse">
              <a:avLst/>
            </a:prstGeom>
            <a:gradFill rotWithShape="1">
              <a:gsLst>
                <a:gs pos="0">
                  <a:srgbClr val="FF0000"/>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9" name="TextBox 8"/>
            <p:cNvSpPr txBox="1"/>
            <p:nvPr/>
          </p:nvSpPr>
          <p:spPr>
            <a:xfrm>
              <a:off x="3457592" y="1186554"/>
              <a:ext cx="4968552" cy="720663"/>
            </a:xfrm>
            <a:prstGeom prst="rect">
              <a:avLst/>
            </a:prstGeom>
            <a:noFill/>
          </p:spPr>
          <p:txBody>
            <a:bodyPr wrap="square" rtlCol="0">
              <a:spAutoFit/>
            </a:bodyPr>
            <a:lstStyle/>
            <a:p>
              <a:r>
                <a:rPr lang="en-US" b="1" dirty="0" smtClean="0">
                  <a:latin typeface="Georgia" pitchFamily="18" charset="0"/>
                </a:rPr>
                <a:t> </a:t>
              </a:r>
              <a:r>
                <a:rPr lang="en-US" dirty="0" smtClean="0">
                  <a:latin typeface="Georgia" pitchFamily="18" charset="0"/>
                </a:rPr>
                <a:t>*BEAST </a:t>
              </a:r>
              <a:r>
                <a:rPr lang="en-US" dirty="0" smtClean="0">
                  <a:solidFill>
                    <a:srgbClr val="FF0000"/>
                  </a:solidFill>
                  <a:latin typeface="Georgia" pitchFamily="18" charset="0"/>
                </a:rPr>
                <a:t>failed</a:t>
              </a:r>
              <a:r>
                <a:rPr lang="en-US" dirty="0" smtClean="0">
                  <a:latin typeface="Georgia" pitchFamily="18" charset="0"/>
                </a:rPr>
                <a:t> to </a:t>
              </a:r>
              <a:r>
                <a:rPr lang="en-US" dirty="0" smtClean="0">
                  <a:solidFill>
                    <a:srgbClr val="531FE7"/>
                  </a:solidFill>
                  <a:latin typeface="Georgia" pitchFamily="18" charset="0"/>
                </a:rPr>
                <a:t>converge</a:t>
              </a:r>
              <a:r>
                <a:rPr lang="en-US" dirty="0" smtClean="0">
                  <a:latin typeface="Georgia" pitchFamily="18" charset="0"/>
                </a:rPr>
                <a:t> on a dataset with </a:t>
              </a:r>
              <a:r>
                <a:rPr lang="en-US" dirty="0" smtClean="0">
                  <a:solidFill>
                    <a:srgbClr val="0070C0"/>
                  </a:solidFill>
                  <a:latin typeface="Georgia" pitchFamily="18" charset="0"/>
                </a:rPr>
                <a:t>11-taxa and 100 genes</a:t>
              </a:r>
              <a:r>
                <a:rPr lang="en-US" dirty="0" smtClean="0">
                  <a:latin typeface="Georgia" pitchFamily="18" charset="0"/>
                </a:rPr>
                <a:t> (</a:t>
              </a:r>
              <a:r>
                <a:rPr lang="en-US" dirty="0" smtClean="0">
                  <a:solidFill>
                    <a:srgbClr val="FF0000"/>
                  </a:solidFill>
                  <a:latin typeface="Georgia" pitchFamily="18" charset="0"/>
                </a:rPr>
                <a:t>200 million</a:t>
              </a:r>
              <a:r>
                <a:rPr lang="en-US" dirty="0" smtClean="0">
                  <a:latin typeface="Georgia" pitchFamily="18" charset="0"/>
                </a:rPr>
                <a:t> MCMC iterations that took about </a:t>
              </a:r>
              <a:r>
                <a:rPr lang="en-US" dirty="0" smtClean="0">
                  <a:solidFill>
                    <a:srgbClr val="0070C0"/>
                  </a:solidFill>
                  <a:latin typeface="Georgia" pitchFamily="18" charset="0"/>
                </a:rPr>
                <a:t>a week</a:t>
              </a:r>
              <a:r>
                <a:rPr lang="en-US" dirty="0" smtClean="0">
                  <a:latin typeface="Georgia" pitchFamily="18" charset="0"/>
                </a:rPr>
                <a:t>)</a:t>
              </a:r>
            </a:p>
            <a:p>
              <a:r>
                <a:rPr lang="en-US" dirty="0" smtClean="0">
                  <a:solidFill>
                    <a:schemeClr val="accent2">
                      <a:lumMod val="75000"/>
                    </a:schemeClr>
                  </a:solidFill>
                  <a:latin typeface="Georgia" pitchFamily="18" charset="0"/>
                </a:rPr>
                <a:t>[</a:t>
              </a:r>
              <a:r>
                <a:rPr lang="en-US" dirty="0" err="1" smtClean="0">
                  <a:solidFill>
                    <a:schemeClr val="accent2">
                      <a:lumMod val="75000"/>
                    </a:schemeClr>
                  </a:solidFill>
                  <a:latin typeface="Georgia" pitchFamily="18" charset="0"/>
                </a:rPr>
                <a:t>Bayzid</a:t>
              </a:r>
              <a:r>
                <a:rPr lang="en-US" dirty="0" smtClean="0">
                  <a:solidFill>
                    <a:schemeClr val="accent2">
                      <a:lumMod val="75000"/>
                    </a:schemeClr>
                  </a:solidFill>
                  <a:latin typeface="Georgia" pitchFamily="18" charset="0"/>
                </a:rPr>
                <a:t> &amp; </a:t>
              </a:r>
              <a:r>
                <a:rPr lang="en-US" dirty="0" err="1" smtClean="0">
                  <a:solidFill>
                    <a:schemeClr val="accent2">
                      <a:lumMod val="75000"/>
                    </a:schemeClr>
                  </a:solidFill>
                  <a:latin typeface="Georgia" pitchFamily="18" charset="0"/>
                </a:rPr>
                <a:t>Warnow</a:t>
              </a:r>
              <a:r>
                <a:rPr lang="en-US" dirty="0" smtClean="0">
                  <a:solidFill>
                    <a:schemeClr val="accent2">
                      <a:lumMod val="75000"/>
                    </a:schemeClr>
                  </a:solidFill>
                  <a:latin typeface="Georgia" pitchFamily="18" charset="0"/>
                </a:rPr>
                <a:t>, Bioinformatics, 2013].</a:t>
              </a:r>
              <a:endParaRPr lang="en-US" dirty="0">
                <a:solidFill>
                  <a:schemeClr val="accent2">
                    <a:lumMod val="75000"/>
                  </a:schemeClr>
                </a:solidFill>
                <a:latin typeface="Georgia" pitchFamily="18" charset="0"/>
              </a:endParaRPr>
            </a:p>
          </p:txBody>
        </p:sp>
      </p:grpSp>
      <p:grpSp>
        <p:nvGrpSpPr>
          <p:cNvPr id="10" name="Group 9"/>
          <p:cNvGrpSpPr/>
          <p:nvPr/>
        </p:nvGrpSpPr>
        <p:grpSpPr>
          <a:xfrm>
            <a:off x="1439652" y="3815751"/>
            <a:ext cx="7632848" cy="646331"/>
            <a:chOff x="3348245" y="1186554"/>
            <a:chExt cx="5726571" cy="504464"/>
          </a:xfrm>
        </p:grpSpPr>
        <p:sp>
          <p:nvSpPr>
            <p:cNvPr id="11" name="Oval 10"/>
            <p:cNvSpPr>
              <a:spLocks noChangeArrowheads="1"/>
            </p:cNvSpPr>
            <p:nvPr/>
          </p:nvSpPr>
          <p:spPr bwMode="auto">
            <a:xfrm>
              <a:off x="3348245" y="1230291"/>
              <a:ext cx="164648" cy="171286"/>
            </a:xfrm>
            <a:prstGeom prst="ellipse">
              <a:avLst/>
            </a:prstGeom>
            <a:gradFill>
              <a:gsLst>
                <a:gs pos="0">
                  <a:srgbClr val="FF0000"/>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2" name="TextBox 11"/>
            <p:cNvSpPr txBox="1"/>
            <p:nvPr/>
          </p:nvSpPr>
          <p:spPr>
            <a:xfrm>
              <a:off x="3457592" y="1186554"/>
              <a:ext cx="5617224" cy="504464"/>
            </a:xfrm>
            <a:prstGeom prst="rect">
              <a:avLst/>
            </a:prstGeom>
            <a:noFill/>
          </p:spPr>
          <p:txBody>
            <a:bodyPr wrap="square" rtlCol="0">
              <a:spAutoFit/>
            </a:bodyPr>
            <a:lstStyle/>
            <a:p>
              <a:r>
                <a:rPr lang="en-US" b="1" dirty="0" smtClean="0">
                  <a:solidFill>
                    <a:schemeClr val="tx2"/>
                  </a:solidFill>
                  <a:latin typeface="Georgia" pitchFamily="18" charset="0"/>
                </a:rPr>
                <a:t> </a:t>
              </a:r>
              <a:r>
                <a:rPr lang="en-US" dirty="0" smtClean="0">
                  <a:latin typeface="Georgia" pitchFamily="18" charset="0"/>
                </a:rPr>
                <a:t>MP-EST </a:t>
              </a:r>
              <a:r>
                <a:rPr lang="en-US" dirty="0" smtClean="0">
                  <a:solidFill>
                    <a:srgbClr val="FF0000"/>
                  </a:solidFill>
                  <a:latin typeface="Georgia" pitchFamily="18" charset="0"/>
                </a:rPr>
                <a:t>failed</a:t>
              </a:r>
              <a:r>
                <a:rPr lang="en-US" dirty="0" smtClean="0">
                  <a:latin typeface="Georgia" pitchFamily="18" charset="0"/>
                </a:rPr>
                <a:t> to </a:t>
              </a:r>
              <a:r>
                <a:rPr lang="en-US" dirty="0" smtClean="0">
                  <a:solidFill>
                    <a:srgbClr val="531FE7"/>
                  </a:solidFill>
                  <a:latin typeface="Georgia" pitchFamily="18" charset="0"/>
                </a:rPr>
                <a:t>converge</a:t>
              </a:r>
              <a:r>
                <a:rPr lang="en-US" dirty="0" smtClean="0">
                  <a:latin typeface="Georgia" pitchFamily="18" charset="0"/>
                </a:rPr>
                <a:t> on a dataset with </a:t>
              </a:r>
              <a:r>
                <a:rPr lang="en-US" dirty="0" smtClean="0">
                  <a:solidFill>
                    <a:srgbClr val="0070C0"/>
                  </a:solidFill>
                  <a:latin typeface="Georgia" pitchFamily="18" charset="0"/>
                </a:rPr>
                <a:t>100 taxa </a:t>
              </a:r>
              <a:r>
                <a:rPr lang="en-US" dirty="0" smtClean="0">
                  <a:latin typeface="Georgia" pitchFamily="18" charset="0"/>
                </a:rPr>
                <a:t>and</a:t>
              </a:r>
              <a:r>
                <a:rPr lang="en-US" dirty="0" smtClean="0">
                  <a:solidFill>
                    <a:srgbClr val="0070C0"/>
                  </a:solidFill>
                  <a:latin typeface="Georgia" pitchFamily="18" charset="0"/>
                </a:rPr>
                <a:t> 800 genes</a:t>
              </a:r>
              <a:r>
                <a:rPr lang="en-US" dirty="0" smtClean="0">
                  <a:latin typeface="Georgia" pitchFamily="18" charset="0"/>
                </a:rPr>
                <a:t> after 1 day of computation.</a:t>
              </a:r>
              <a:endParaRPr lang="en-US" dirty="0">
                <a:latin typeface="Georgia" pitchFamily="18" charset="0"/>
              </a:endParaRPr>
            </a:p>
          </p:txBody>
        </p:sp>
      </p:grpSp>
    </p:spTree>
    <p:extLst>
      <p:ext uri="{BB962C8B-B14F-4D97-AF65-F5344CB8AC3E}">
        <p14:creationId xmlns:p14="http://schemas.microsoft.com/office/powerpoint/2010/main" val="15385671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51520" y="83096"/>
            <a:ext cx="8820980" cy="609600"/>
          </a:xfrm>
          <a:prstGeom prst="rect">
            <a:avLst/>
          </a:prstGeom>
          <a:effectLst>
            <a:outerShdw dist="35921" dir="2700000" algn="ctr" rotWithShape="0">
              <a:schemeClr val="bg2"/>
            </a:outerShdw>
          </a:effectLst>
        </p:spPr>
        <p:txBody>
          <a:bodyP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Divide-and-conquer based meta method</a:t>
            </a:r>
            <a:endParaRPr lang="en-US" altLang="ja-JP" sz="1800" b="1" dirty="0">
              <a:solidFill>
                <a:srgbClr val="A50021"/>
              </a:solidFill>
              <a:latin typeface="Verdana" pitchFamily="34" charset="0"/>
              <a:ea typeface="ＭＳ Ｐゴシック" pitchFamily="34" charset="-128"/>
            </a:endParaRPr>
          </a:p>
        </p:txBody>
      </p:sp>
      <p:sp>
        <p:nvSpPr>
          <p:cNvPr id="3" name="Line 5"/>
          <p:cNvSpPr>
            <a:spLocks noChangeShapeType="1"/>
          </p:cNvSpPr>
          <p:nvPr/>
        </p:nvSpPr>
        <p:spPr bwMode="auto">
          <a:xfrm>
            <a:off x="374068" y="65669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pSp>
        <p:nvGrpSpPr>
          <p:cNvPr id="4" name="Group 3"/>
          <p:cNvGrpSpPr/>
          <p:nvPr/>
        </p:nvGrpSpPr>
        <p:grpSpPr>
          <a:xfrm>
            <a:off x="647564" y="1376769"/>
            <a:ext cx="8578578" cy="830996"/>
            <a:chOff x="3238136" y="1120130"/>
            <a:chExt cx="6827118" cy="648597"/>
          </a:xfrm>
        </p:grpSpPr>
        <p:sp>
          <p:nvSpPr>
            <p:cNvPr id="5" name="Oval 4"/>
            <p:cNvSpPr>
              <a:spLocks noChangeArrowheads="1"/>
            </p:cNvSpPr>
            <p:nvPr/>
          </p:nvSpPr>
          <p:spPr bwMode="auto">
            <a:xfrm>
              <a:off x="3238136" y="1199682"/>
              <a:ext cx="219456" cy="219456"/>
            </a:xfrm>
            <a:prstGeom prst="ellipse">
              <a:avLst/>
            </a:prstGeom>
            <a:gradFill rotWithShape="1">
              <a:gsLst>
                <a:gs pos="0">
                  <a:srgbClr val="002060">
                    <a:lumMod val="40000"/>
                    <a:lumOff val="60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6" name="TextBox 5"/>
            <p:cNvSpPr txBox="1"/>
            <p:nvPr/>
          </p:nvSpPr>
          <p:spPr>
            <a:xfrm>
              <a:off x="3381401" y="1120130"/>
              <a:ext cx="6683853" cy="648597"/>
            </a:xfrm>
            <a:prstGeom prst="rect">
              <a:avLst/>
            </a:prstGeom>
            <a:noFill/>
          </p:spPr>
          <p:txBody>
            <a:bodyPr wrap="square" rtlCol="0">
              <a:spAutoFit/>
            </a:bodyPr>
            <a:lstStyle/>
            <a:p>
              <a:r>
                <a:rPr lang="en-US" sz="2400" dirty="0" smtClean="0"/>
                <a:t>  </a:t>
              </a:r>
              <a:r>
                <a:rPr lang="en-US" sz="2400" i="1" u="sng" dirty="0" smtClean="0">
                  <a:solidFill>
                    <a:schemeClr val="tx2"/>
                  </a:solidFill>
                  <a:latin typeface="Georgia" pitchFamily="18" charset="0"/>
                </a:rPr>
                <a:t>Divide</a:t>
              </a:r>
              <a:r>
                <a:rPr lang="en-US" sz="2400" dirty="0" smtClean="0">
                  <a:latin typeface="Georgia" pitchFamily="18" charset="0"/>
                </a:rPr>
                <a:t>: divide the </a:t>
              </a:r>
              <a:r>
                <a:rPr lang="en-US" sz="2400" dirty="0" smtClean="0">
                  <a:solidFill>
                    <a:srgbClr val="531FE7"/>
                  </a:solidFill>
                  <a:latin typeface="Georgia" pitchFamily="18" charset="0"/>
                </a:rPr>
                <a:t>original problem </a:t>
              </a:r>
              <a:r>
                <a:rPr lang="en-US" sz="2400" dirty="0" smtClean="0">
                  <a:latin typeface="Georgia" pitchFamily="18" charset="0"/>
                </a:rPr>
                <a:t>into </a:t>
              </a:r>
              <a:r>
                <a:rPr lang="en-US" sz="2400" dirty="0" smtClean="0">
                  <a:solidFill>
                    <a:srgbClr val="531FE7"/>
                  </a:solidFill>
                  <a:latin typeface="Georgia" pitchFamily="18" charset="0"/>
                </a:rPr>
                <a:t>smaller </a:t>
              </a:r>
              <a:r>
                <a:rPr lang="en-US" sz="2400" dirty="0" err="1" smtClean="0">
                  <a:solidFill>
                    <a:srgbClr val="531FE7"/>
                  </a:solidFill>
                  <a:latin typeface="Georgia" pitchFamily="18" charset="0"/>
                </a:rPr>
                <a:t>subproblems</a:t>
              </a:r>
              <a:r>
                <a:rPr lang="en-US" sz="2400" dirty="0" smtClean="0">
                  <a:latin typeface="Georgia" pitchFamily="18" charset="0"/>
                </a:rPr>
                <a:t> (divide the set of taxa into </a:t>
              </a:r>
              <a:r>
                <a:rPr lang="en-US" sz="2400" dirty="0" smtClean="0">
                  <a:solidFill>
                    <a:srgbClr val="531FE7"/>
                  </a:solidFill>
                  <a:latin typeface="Georgia" pitchFamily="18" charset="0"/>
                </a:rPr>
                <a:t>overlapping</a:t>
              </a:r>
              <a:r>
                <a:rPr lang="en-US" sz="2400" dirty="0" smtClean="0">
                  <a:latin typeface="Georgia" pitchFamily="18" charset="0"/>
                </a:rPr>
                <a:t> subsets)</a:t>
              </a:r>
              <a:endParaRPr lang="en-US" sz="2400" dirty="0">
                <a:solidFill>
                  <a:srgbClr val="FF0000"/>
                </a:solidFill>
                <a:latin typeface="Georgia" pitchFamily="18" charset="0"/>
              </a:endParaRPr>
            </a:p>
          </p:txBody>
        </p:sp>
      </p:grpSp>
      <p:grpSp>
        <p:nvGrpSpPr>
          <p:cNvPr id="13" name="Group 12"/>
          <p:cNvGrpSpPr/>
          <p:nvPr/>
        </p:nvGrpSpPr>
        <p:grpSpPr>
          <a:xfrm>
            <a:off x="647564" y="3435386"/>
            <a:ext cx="8578579" cy="830996"/>
            <a:chOff x="3238136" y="1120130"/>
            <a:chExt cx="6827118" cy="648597"/>
          </a:xfrm>
        </p:grpSpPr>
        <p:sp>
          <p:nvSpPr>
            <p:cNvPr id="14" name="Oval 13"/>
            <p:cNvSpPr>
              <a:spLocks noChangeArrowheads="1"/>
            </p:cNvSpPr>
            <p:nvPr/>
          </p:nvSpPr>
          <p:spPr bwMode="auto">
            <a:xfrm>
              <a:off x="3238136" y="1199682"/>
              <a:ext cx="219456" cy="219456"/>
            </a:xfrm>
            <a:prstGeom prst="ellipse">
              <a:avLst/>
            </a:prstGeom>
            <a:gradFill rotWithShape="1">
              <a:gsLst>
                <a:gs pos="0">
                  <a:srgbClr val="002060">
                    <a:lumMod val="40000"/>
                    <a:lumOff val="60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5" name="TextBox 14"/>
            <p:cNvSpPr txBox="1"/>
            <p:nvPr/>
          </p:nvSpPr>
          <p:spPr>
            <a:xfrm>
              <a:off x="3381402" y="1120130"/>
              <a:ext cx="6683852" cy="648597"/>
            </a:xfrm>
            <a:prstGeom prst="rect">
              <a:avLst/>
            </a:prstGeom>
            <a:noFill/>
          </p:spPr>
          <p:txBody>
            <a:bodyPr wrap="square" rtlCol="0">
              <a:spAutoFit/>
            </a:bodyPr>
            <a:lstStyle/>
            <a:p>
              <a:r>
                <a:rPr lang="en-US" sz="2400" dirty="0" smtClean="0"/>
                <a:t>  </a:t>
              </a:r>
              <a:r>
                <a:rPr lang="en-US" sz="2400" i="1" u="sng" dirty="0" smtClean="0">
                  <a:solidFill>
                    <a:schemeClr val="tx2"/>
                  </a:solidFill>
                  <a:latin typeface="Georgia" pitchFamily="18" charset="0"/>
                </a:rPr>
                <a:t>Conquer</a:t>
              </a:r>
              <a:r>
                <a:rPr lang="en-US" sz="2400" dirty="0" smtClean="0">
                  <a:latin typeface="Georgia" pitchFamily="18" charset="0"/>
                </a:rPr>
                <a:t>: </a:t>
              </a:r>
              <a:r>
                <a:rPr lang="en-US" sz="2400" dirty="0" smtClean="0">
                  <a:solidFill>
                    <a:srgbClr val="531FE7"/>
                  </a:solidFill>
                  <a:latin typeface="Georgia" pitchFamily="18" charset="0"/>
                </a:rPr>
                <a:t>combine</a:t>
              </a:r>
              <a:r>
                <a:rPr lang="en-US" sz="2400" dirty="0" smtClean="0">
                  <a:latin typeface="Georgia" pitchFamily="18" charset="0"/>
                </a:rPr>
                <a:t> the species trees estimated on the subsets to get a </a:t>
              </a:r>
              <a:r>
                <a:rPr lang="en-US" sz="2400" dirty="0" smtClean="0">
                  <a:solidFill>
                    <a:srgbClr val="531FE7"/>
                  </a:solidFill>
                  <a:latin typeface="Georgia" pitchFamily="18" charset="0"/>
                </a:rPr>
                <a:t>single species </a:t>
              </a:r>
              <a:r>
                <a:rPr lang="en-US" sz="2400" dirty="0" smtClean="0">
                  <a:latin typeface="Georgia" pitchFamily="18" charset="0"/>
                </a:rPr>
                <a:t>tree on the </a:t>
              </a:r>
              <a:r>
                <a:rPr lang="en-US" sz="2400" dirty="0" smtClean="0">
                  <a:solidFill>
                    <a:srgbClr val="531FE7"/>
                  </a:solidFill>
                  <a:latin typeface="Georgia" pitchFamily="18" charset="0"/>
                </a:rPr>
                <a:t>full</a:t>
              </a:r>
              <a:r>
                <a:rPr lang="en-US" sz="2400" dirty="0" smtClean="0">
                  <a:latin typeface="Georgia" pitchFamily="18" charset="0"/>
                </a:rPr>
                <a:t> set of taxa </a:t>
              </a:r>
              <a:endParaRPr lang="en-US" sz="2400" dirty="0">
                <a:solidFill>
                  <a:srgbClr val="FF0000"/>
                </a:solidFill>
                <a:latin typeface="Georgia" pitchFamily="18" charset="0"/>
              </a:endParaRPr>
            </a:p>
          </p:txBody>
        </p:sp>
      </p:grpSp>
      <p:grpSp>
        <p:nvGrpSpPr>
          <p:cNvPr id="16" name="Group 15"/>
          <p:cNvGrpSpPr/>
          <p:nvPr/>
        </p:nvGrpSpPr>
        <p:grpSpPr>
          <a:xfrm>
            <a:off x="1458519" y="2492895"/>
            <a:ext cx="7505969" cy="646331"/>
            <a:chOff x="3238136" y="1158453"/>
            <a:chExt cx="5130630" cy="504464"/>
          </a:xfrm>
        </p:grpSpPr>
        <p:sp>
          <p:nvSpPr>
            <p:cNvPr id="17" name="Oval 16"/>
            <p:cNvSpPr>
              <a:spLocks noChangeArrowheads="1"/>
            </p:cNvSpPr>
            <p:nvPr/>
          </p:nvSpPr>
          <p:spPr bwMode="auto">
            <a:xfrm>
              <a:off x="3238136" y="1199682"/>
              <a:ext cx="156257" cy="178423"/>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18" name="TextBox 17"/>
            <p:cNvSpPr txBox="1"/>
            <p:nvPr/>
          </p:nvSpPr>
          <p:spPr>
            <a:xfrm>
              <a:off x="3336576" y="1158453"/>
              <a:ext cx="5032190" cy="504464"/>
            </a:xfrm>
            <a:prstGeom prst="rect">
              <a:avLst/>
            </a:prstGeom>
            <a:noFill/>
          </p:spPr>
          <p:txBody>
            <a:bodyPr wrap="square" rtlCol="0">
              <a:spAutoFit/>
            </a:bodyPr>
            <a:lstStyle/>
            <a:p>
              <a:r>
                <a:rPr lang="en-US" dirty="0" smtClean="0"/>
                <a:t>  </a:t>
              </a:r>
              <a:r>
                <a:rPr lang="en-US" dirty="0" smtClean="0">
                  <a:solidFill>
                    <a:srgbClr val="FF0000"/>
                  </a:solidFill>
                  <a:latin typeface="Georgia" pitchFamily="18" charset="0"/>
                </a:rPr>
                <a:t>Highly </a:t>
              </a:r>
              <a:r>
                <a:rPr lang="en-US" dirty="0" smtClean="0">
                  <a:latin typeface="Georgia" pitchFamily="18" charset="0"/>
                </a:rPr>
                <a:t>accurate species tree estimation  method on the </a:t>
              </a:r>
              <a:r>
                <a:rPr lang="en-US" dirty="0" smtClean="0">
                  <a:solidFill>
                    <a:srgbClr val="FF0000"/>
                  </a:solidFill>
                  <a:latin typeface="Georgia" pitchFamily="18" charset="0"/>
                </a:rPr>
                <a:t>smaller </a:t>
              </a:r>
              <a:r>
                <a:rPr lang="en-US" dirty="0" err="1" smtClean="0">
                  <a:latin typeface="Georgia" pitchFamily="18" charset="0"/>
                </a:rPr>
                <a:t>subproblems</a:t>
              </a:r>
              <a:r>
                <a:rPr lang="en-US" dirty="0">
                  <a:latin typeface="Georgia" pitchFamily="18" charset="0"/>
                </a:rPr>
                <a:t>.</a:t>
              </a:r>
              <a:endParaRPr lang="en-US" dirty="0">
                <a:solidFill>
                  <a:srgbClr val="FF0000"/>
                </a:solidFill>
                <a:latin typeface="Georgia" pitchFamily="18" charset="0"/>
              </a:endParaRPr>
            </a:p>
          </p:txBody>
        </p:sp>
      </p:grpSp>
    </p:spTree>
    <p:extLst>
      <p:ext uri="{BB962C8B-B14F-4D97-AF65-F5344CB8AC3E}">
        <p14:creationId xmlns:p14="http://schemas.microsoft.com/office/powerpoint/2010/main" val="15777668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Text Box 4"/>
          <p:cNvSpPr txBox="1">
            <a:spLocks noChangeArrowheads="1"/>
          </p:cNvSpPr>
          <p:nvPr/>
        </p:nvSpPr>
        <p:spPr bwMode="auto">
          <a:xfrm>
            <a:off x="-65" y="159023"/>
            <a:ext cx="9155088" cy="461665"/>
          </a:xfrm>
          <a:prstGeom prst="rect">
            <a:avLst/>
          </a:prstGeom>
          <a:solidFill>
            <a:srgbClr val="39416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auto">
              <a:spcBef>
                <a:spcPts val="600"/>
              </a:spcBef>
              <a:spcAft>
                <a:spcPts val="0"/>
              </a:spcAft>
              <a:buClr>
                <a:schemeClr val="accent1"/>
              </a:buClr>
              <a:buSzPct val="90000"/>
              <a:defRPr/>
            </a:pPr>
            <a:r>
              <a:rPr lang="en-US" sz="2400" dirty="0" smtClean="0">
                <a:solidFill>
                  <a:schemeClr val="bg1"/>
                </a:solidFill>
              </a:rPr>
              <a:t>  </a:t>
            </a:r>
            <a:endParaRPr lang="en-US" sz="2400" b="1" dirty="0">
              <a:solidFill>
                <a:schemeClr val="bg1"/>
              </a:solidFill>
            </a:endParaRPr>
          </a:p>
        </p:txBody>
      </p:sp>
      <p:sp>
        <p:nvSpPr>
          <p:cNvPr id="94" name="Oval 93"/>
          <p:cNvSpPr/>
          <p:nvPr/>
        </p:nvSpPr>
        <p:spPr>
          <a:xfrm>
            <a:off x="3202990" y="1937956"/>
            <a:ext cx="1527048" cy="1527048"/>
          </a:xfrm>
          <a:prstGeom prst="ellipse">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1577310" y="828834"/>
            <a:ext cx="716503" cy="646658"/>
            <a:chOff x="2859110" y="1081825"/>
            <a:chExt cx="1712890" cy="1416676"/>
          </a:xfrm>
        </p:grpSpPr>
        <p:sp>
          <p:nvSpPr>
            <p:cNvPr id="6" name="Freeform 5"/>
            <p:cNvSpPr/>
            <p:nvPr/>
          </p:nvSpPr>
          <p:spPr>
            <a:xfrm>
              <a:off x="2859110" y="1081825"/>
              <a:ext cx="643944" cy="1416676"/>
            </a:xfrm>
            <a:custGeom>
              <a:avLst/>
              <a:gdLst>
                <a:gd name="connsiteX0" fmla="*/ 643944 w 643944"/>
                <a:gd name="connsiteY0" fmla="*/ 0 h 1416676"/>
                <a:gd name="connsiteX1" fmla="*/ 373487 w 643944"/>
                <a:gd name="connsiteY1" fmla="*/ 463640 h 1416676"/>
                <a:gd name="connsiteX2" fmla="*/ 218941 w 643944"/>
                <a:gd name="connsiteY2" fmla="*/ 1107583 h 1416676"/>
                <a:gd name="connsiteX3" fmla="*/ 0 w 643944"/>
                <a:gd name="connsiteY3" fmla="*/ 1416676 h 1416676"/>
              </a:gdLst>
              <a:ahLst/>
              <a:cxnLst>
                <a:cxn ang="0">
                  <a:pos x="connsiteX0" y="connsiteY0"/>
                </a:cxn>
                <a:cxn ang="0">
                  <a:pos x="connsiteX1" y="connsiteY1"/>
                </a:cxn>
                <a:cxn ang="0">
                  <a:pos x="connsiteX2" y="connsiteY2"/>
                </a:cxn>
                <a:cxn ang="0">
                  <a:pos x="connsiteX3" y="connsiteY3"/>
                </a:cxn>
              </a:cxnLst>
              <a:rect l="l" t="t" r="r" b="b"/>
              <a:pathLst>
                <a:path w="643944" h="1416676">
                  <a:moveTo>
                    <a:pt x="643944" y="0"/>
                  </a:moveTo>
                  <a:cubicBezTo>
                    <a:pt x="544132" y="139521"/>
                    <a:pt x="444321" y="279043"/>
                    <a:pt x="373487" y="463640"/>
                  </a:cubicBezTo>
                  <a:cubicBezTo>
                    <a:pt x="302653" y="648237"/>
                    <a:pt x="281189" y="948744"/>
                    <a:pt x="218941" y="1107583"/>
                  </a:cubicBezTo>
                  <a:cubicBezTo>
                    <a:pt x="156693" y="1266422"/>
                    <a:pt x="78346" y="1341549"/>
                    <a:pt x="0" y="1416676"/>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6"/>
            <p:cNvSpPr/>
            <p:nvPr/>
          </p:nvSpPr>
          <p:spPr>
            <a:xfrm>
              <a:off x="3090930" y="2137893"/>
              <a:ext cx="127062" cy="360608"/>
            </a:xfrm>
            <a:custGeom>
              <a:avLst/>
              <a:gdLst>
                <a:gd name="connsiteX0" fmla="*/ 0 w 127062"/>
                <a:gd name="connsiteY0" fmla="*/ 0 h 360608"/>
                <a:gd name="connsiteX1" fmla="*/ 115909 w 127062"/>
                <a:gd name="connsiteY1" fmla="*/ 231820 h 360608"/>
                <a:gd name="connsiteX2" fmla="*/ 115909 w 127062"/>
                <a:gd name="connsiteY2" fmla="*/ 360608 h 360608"/>
              </a:gdLst>
              <a:ahLst/>
              <a:cxnLst>
                <a:cxn ang="0">
                  <a:pos x="connsiteX0" y="connsiteY0"/>
                </a:cxn>
                <a:cxn ang="0">
                  <a:pos x="connsiteX1" y="connsiteY1"/>
                </a:cxn>
                <a:cxn ang="0">
                  <a:pos x="connsiteX2" y="connsiteY2"/>
                </a:cxn>
              </a:cxnLst>
              <a:rect l="l" t="t" r="r" b="b"/>
              <a:pathLst>
                <a:path w="127062" h="360608">
                  <a:moveTo>
                    <a:pt x="0" y="0"/>
                  </a:moveTo>
                  <a:cubicBezTo>
                    <a:pt x="48295" y="85859"/>
                    <a:pt x="96591" y="171719"/>
                    <a:pt x="115909" y="231820"/>
                  </a:cubicBezTo>
                  <a:cubicBezTo>
                    <a:pt x="135227" y="291921"/>
                    <a:pt x="125568" y="326264"/>
                    <a:pt x="115909" y="360608"/>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Freeform 7"/>
            <p:cNvSpPr/>
            <p:nvPr/>
          </p:nvSpPr>
          <p:spPr>
            <a:xfrm>
              <a:off x="3232597" y="1558344"/>
              <a:ext cx="553792" cy="927279"/>
            </a:xfrm>
            <a:custGeom>
              <a:avLst/>
              <a:gdLst>
                <a:gd name="connsiteX0" fmla="*/ 0 w 553792"/>
                <a:gd name="connsiteY0" fmla="*/ 0 h 927279"/>
                <a:gd name="connsiteX1" fmla="*/ 257578 w 553792"/>
                <a:gd name="connsiteY1" fmla="*/ 373487 h 927279"/>
                <a:gd name="connsiteX2" fmla="*/ 553792 w 553792"/>
                <a:gd name="connsiteY2" fmla="*/ 927279 h 927279"/>
              </a:gdLst>
              <a:ahLst/>
              <a:cxnLst>
                <a:cxn ang="0">
                  <a:pos x="connsiteX0" y="connsiteY0"/>
                </a:cxn>
                <a:cxn ang="0">
                  <a:pos x="connsiteX1" y="connsiteY1"/>
                </a:cxn>
                <a:cxn ang="0">
                  <a:pos x="connsiteX2" y="connsiteY2"/>
                </a:cxn>
              </a:cxnLst>
              <a:rect l="l" t="t" r="r" b="b"/>
              <a:pathLst>
                <a:path w="553792" h="927279">
                  <a:moveTo>
                    <a:pt x="0" y="0"/>
                  </a:moveTo>
                  <a:cubicBezTo>
                    <a:pt x="82639" y="109470"/>
                    <a:pt x="165279" y="218940"/>
                    <a:pt x="257578" y="373487"/>
                  </a:cubicBezTo>
                  <a:cubicBezTo>
                    <a:pt x="349877" y="528034"/>
                    <a:pt x="451834" y="727656"/>
                    <a:pt x="553792" y="927279"/>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Freeform 8"/>
            <p:cNvSpPr/>
            <p:nvPr/>
          </p:nvSpPr>
          <p:spPr>
            <a:xfrm>
              <a:off x="3477296" y="2099256"/>
              <a:ext cx="115910" cy="373488"/>
            </a:xfrm>
            <a:custGeom>
              <a:avLst/>
              <a:gdLst>
                <a:gd name="connsiteX0" fmla="*/ 115910 w 115910"/>
                <a:gd name="connsiteY0" fmla="*/ 0 h 373488"/>
                <a:gd name="connsiteX1" fmla="*/ 90152 w 115910"/>
                <a:gd name="connsiteY1" fmla="*/ 206062 h 373488"/>
                <a:gd name="connsiteX2" fmla="*/ 0 w 115910"/>
                <a:gd name="connsiteY2" fmla="*/ 373488 h 373488"/>
              </a:gdLst>
              <a:ahLst/>
              <a:cxnLst>
                <a:cxn ang="0">
                  <a:pos x="connsiteX0" y="connsiteY0"/>
                </a:cxn>
                <a:cxn ang="0">
                  <a:pos x="connsiteX1" y="connsiteY1"/>
                </a:cxn>
                <a:cxn ang="0">
                  <a:pos x="connsiteX2" y="connsiteY2"/>
                </a:cxn>
              </a:cxnLst>
              <a:rect l="l" t="t" r="r" b="b"/>
              <a:pathLst>
                <a:path w="115910" h="373488">
                  <a:moveTo>
                    <a:pt x="115910" y="0"/>
                  </a:moveTo>
                  <a:cubicBezTo>
                    <a:pt x="112690" y="71907"/>
                    <a:pt x="109470" y="143814"/>
                    <a:pt x="90152" y="206062"/>
                  </a:cubicBezTo>
                  <a:cubicBezTo>
                    <a:pt x="70834" y="268310"/>
                    <a:pt x="35417" y="320899"/>
                    <a:pt x="0" y="373488"/>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Freeform 11"/>
            <p:cNvSpPr/>
            <p:nvPr/>
          </p:nvSpPr>
          <p:spPr>
            <a:xfrm>
              <a:off x="3490175" y="1081825"/>
              <a:ext cx="1081825" cy="1378040"/>
            </a:xfrm>
            <a:custGeom>
              <a:avLst/>
              <a:gdLst>
                <a:gd name="connsiteX0" fmla="*/ 0 w 1081825"/>
                <a:gd name="connsiteY0" fmla="*/ 0 h 1378040"/>
                <a:gd name="connsiteX1" fmla="*/ 643943 w 1081825"/>
                <a:gd name="connsiteY1" fmla="*/ 631065 h 1378040"/>
                <a:gd name="connsiteX2" fmla="*/ 953036 w 1081825"/>
                <a:gd name="connsiteY2" fmla="*/ 1043189 h 1378040"/>
                <a:gd name="connsiteX3" fmla="*/ 1081825 w 1081825"/>
                <a:gd name="connsiteY3" fmla="*/ 1378040 h 1378040"/>
              </a:gdLst>
              <a:ahLst/>
              <a:cxnLst>
                <a:cxn ang="0">
                  <a:pos x="connsiteX0" y="connsiteY0"/>
                </a:cxn>
                <a:cxn ang="0">
                  <a:pos x="connsiteX1" y="connsiteY1"/>
                </a:cxn>
                <a:cxn ang="0">
                  <a:pos x="connsiteX2" y="connsiteY2"/>
                </a:cxn>
                <a:cxn ang="0">
                  <a:pos x="connsiteX3" y="connsiteY3"/>
                </a:cxn>
              </a:cxnLst>
              <a:rect l="l" t="t" r="r" b="b"/>
              <a:pathLst>
                <a:path w="1081825" h="1378040">
                  <a:moveTo>
                    <a:pt x="0" y="0"/>
                  </a:moveTo>
                  <a:cubicBezTo>
                    <a:pt x="242552" y="228600"/>
                    <a:pt x="485104" y="457200"/>
                    <a:pt x="643943" y="631065"/>
                  </a:cubicBezTo>
                  <a:cubicBezTo>
                    <a:pt x="802782" y="804930"/>
                    <a:pt x="880056" y="918693"/>
                    <a:pt x="953036" y="1043189"/>
                  </a:cubicBezTo>
                  <a:cubicBezTo>
                    <a:pt x="1026016" y="1167685"/>
                    <a:pt x="1053920" y="1272862"/>
                    <a:pt x="1081825" y="137804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3979572" y="1712890"/>
              <a:ext cx="179839" cy="772733"/>
            </a:xfrm>
            <a:custGeom>
              <a:avLst/>
              <a:gdLst>
                <a:gd name="connsiteX0" fmla="*/ 154546 w 179839"/>
                <a:gd name="connsiteY0" fmla="*/ 0 h 772733"/>
                <a:gd name="connsiteX1" fmla="*/ 167425 w 179839"/>
                <a:gd name="connsiteY1" fmla="*/ 373487 h 772733"/>
                <a:gd name="connsiteX2" fmla="*/ 0 w 179839"/>
                <a:gd name="connsiteY2" fmla="*/ 772733 h 772733"/>
              </a:gdLst>
              <a:ahLst/>
              <a:cxnLst>
                <a:cxn ang="0">
                  <a:pos x="connsiteX0" y="connsiteY0"/>
                </a:cxn>
                <a:cxn ang="0">
                  <a:pos x="connsiteX1" y="connsiteY1"/>
                </a:cxn>
                <a:cxn ang="0">
                  <a:pos x="connsiteX2" y="connsiteY2"/>
                </a:cxn>
              </a:cxnLst>
              <a:rect l="l" t="t" r="r" b="b"/>
              <a:pathLst>
                <a:path w="179839" h="772733">
                  <a:moveTo>
                    <a:pt x="154546" y="0"/>
                  </a:moveTo>
                  <a:cubicBezTo>
                    <a:pt x="173864" y="122349"/>
                    <a:pt x="193183" y="244698"/>
                    <a:pt x="167425" y="373487"/>
                  </a:cubicBezTo>
                  <a:cubicBezTo>
                    <a:pt x="141667" y="502276"/>
                    <a:pt x="70833" y="637504"/>
                    <a:pt x="0" y="772733"/>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Freeform 14"/>
            <p:cNvSpPr/>
            <p:nvPr/>
          </p:nvSpPr>
          <p:spPr>
            <a:xfrm>
              <a:off x="4121239" y="2163651"/>
              <a:ext cx="202464" cy="321972"/>
            </a:xfrm>
            <a:custGeom>
              <a:avLst/>
              <a:gdLst>
                <a:gd name="connsiteX0" fmla="*/ 0 w 202464"/>
                <a:gd name="connsiteY0" fmla="*/ 0 h 321972"/>
                <a:gd name="connsiteX1" fmla="*/ 180305 w 202464"/>
                <a:gd name="connsiteY1" fmla="*/ 180304 h 321972"/>
                <a:gd name="connsiteX2" fmla="*/ 193184 w 202464"/>
                <a:gd name="connsiteY2" fmla="*/ 321972 h 321972"/>
              </a:gdLst>
              <a:ahLst/>
              <a:cxnLst>
                <a:cxn ang="0">
                  <a:pos x="connsiteX0" y="connsiteY0"/>
                </a:cxn>
                <a:cxn ang="0">
                  <a:pos x="connsiteX1" y="connsiteY1"/>
                </a:cxn>
                <a:cxn ang="0">
                  <a:pos x="connsiteX2" y="connsiteY2"/>
                </a:cxn>
              </a:cxnLst>
              <a:rect l="l" t="t" r="r" b="b"/>
              <a:pathLst>
                <a:path w="202464" h="321972">
                  <a:moveTo>
                    <a:pt x="0" y="0"/>
                  </a:moveTo>
                  <a:cubicBezTo>
                    <a:pt x="74054" y="63321"/>
                    <a:pt x="148108" y="126642"/>
                    <a:pt x="180305" y="180304"/>
                  </a:cubicBezTo>
                  <a:cubicBezTo>
                    <a:pt x="212502" y="233966"/>
                    <a:pt x="202843" y="277969"/>
                    <a:pt x="193184" y="321972"/>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7" name="Group 26"/>
          <p:cNvGrpSpPr/>
          <p:nvPr/>
        </p:nvGrpSpPr>
        <p:grpSpPr>
          <a:xfrm>
            <a:off x="3023227" y="819900"/>
            <a:ext cx="826952" cy="640207"/>
            <a:chOff x="5254580" y="1004552"/>
            <a:chExt cx="1442434" cy="1468192"/>
          </a:xfrm>
        </p:grpSpPr>
        <p:sp>
          <p:nvSpPr>
            <p:cNvPr id="18" name="Freeform 17"/>
            <p:cNvSpPr/>
            <p:nvPr/>
          </p:nvSpPr>
          <p:spPr>
            <a:xfrm>
              <a:off x="5254580" y="1004552"/>
              <a:ext cx="669702" cy="1403797"/>
            </a:xfrm>
            <a:custGeom>
              <a:avLst/>
              <a:gdLst>
                <a:gd name="connsiteX0" fmla="*/ 669702 w 669702"/>
                <a:gd name="connsiteY0" fmla="*/ 0 h 1403797"/>
                <a:gd name="connsiteX1" fmla="*/ 321972 w 669702"/>
                <a:gd name="connsiteY1" fmla="*/ 592428 h 1403797"/>
                <a:gd name="connsiteX2" fmla="*/ 193183 w 669702"/>
                <a:gd name="connsiteY2" fmla="*/ 1146220 h 1403797"/>
                <a:gd name="connsiteX3" fmla="*/ 0 w 669702"/>
                <a:gd name="connsiteY3" fmla="*/ 1403797 h 1403797"/>
              </a:gdLst>
              <a:ahLst/>
              <a:cxnLst>
                <a:cxn ang="0">
                  <a:pos x="connsiteX0" y="connsiteY0"/>
                </a:cxn>
                <a:cxn ang="0">
                  <a:pos x="connsiteX1" y="connsiteY1"/>
                </a:cxn>
                <a:cxn ang="0">
                  <a:pos x="connsiteX2" y="connsiteY2"/>
                </a:cxn>
                <a:cxn ang="0">
                  <a:pos x="connsiteX3" y="connsiteY3"/>
                </a:cxn>
              </a:cxnLst>
              <a:rect l="l" t="t" r="r" b="b"/>
              <a:pathLst>
                <a:path w="669702" h="1403797">
                  <a:moveTo>
                    <a:pt x="669702" y="0"/>
                  </a:moveTo>
                  <a:cubicBezTo>
                    <a:pt x="535547" y="200695"/>
                    <a:pt x="401392" y="401391"/>
                    <a:pt x="321972" y="592428"/>
                  </a:cubicBezTo>
                  <a:cubicBezTo>
                    <a:pt x="242552" y="783465"/>
                    <a:pt x="246845" y="1010992"/>
                    <a:pt x="193183" y="1146220"/>
                  </a:cubicBezTo>
                  <a:cubicBezTo>
                    <a:pt x="139521" y="1281448"/>
                    <a:pt x="69760" y="1342622"/>
                    <a:pt x="0" y="1403797"/>
                  </a:cubicBezTo>
                </a:path>
              </a:pathLst>
            </a:cu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Freeform 18"/>
            <p:cNvSpPr/>
            <p:nvPr/>
          </p:nvSpPr>
          <p:spPr>
            <a:xfrm>
              <a:off x="5628068" y="1455313"/>
              <a:ext cx="631064" cy="965915"/>
            </a:xfrm>
            <a:custGeom>
              <a:avLst/>
              <a:gdLst>
                <a:gd name="connsiteX0" fmla="*/ 0 w 631064"/>
                <a:gd name="connsiteY0" fmla="*/ 0 h 965915"/>
                <a:gd name="connsiteX1" fmla="*/ 437881 w 631064"/>
                <a:gd name="connsiteY1" fmla="*/ 515155 h 965915"/>
                <a:gd name="connsiteX2" fmla="*/ 631064 w 631064"/>
                <a:gd name="connsiteY2" fmla="*/ 965915 h 965915"/>
              </a:gdLst>
              <a:ahLst/>
              <a:cxnLst>
                <a:cxn ang="0">
                  <a:pos x="connsiteX0" y="connsiteY0"/>
                </a:cxn>
                <a:cxn ang="0">
                  <a:pos x="connsiteX1" y="connsiteY1"/>
                </a:cxn>
                <a:cxn ang="0">
                  <a:pos x="connsiteX2" y="connsiteY2"/>
                </a:cxn>
              </a:cxnLst>
              <a:rect l="l" t="t" r="r" b="b"/>
              <a:pathLst>
                <a:path w="631064" h="965915">
                  <a:moveTo>
                    <a:pt x="0" y="0"/>
                  </a:moveTo>
                  <a:cubicBezTo>
                    <a:pt x="166352" y="177084"/>
                    <a:pt x="332704" y="354169"/>
                    <a:pt x="437881" y="515155"/>
                  </a:cubicBezTo>
                  <a:cubicBezTo>
                    <a:pt x="543058" y="676141"/>
                    <a:pt x="587061" y="821028"/>
                    <a:pt x="631064" y="965915"/>
                  </a:cubicBezTo>
                </a:path>
              </a:pathLst>
            </a:cu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Freeform 20"/>
            <p:cNvSpPr/>
            <p:nvPr/>
          </p:nvSpPr>
          <p:spPr>
            <a:xfrm>
              <a:off x="5589431" y="1648496"/>
              <a:ext cx="218941" cy="798490"/>
            </a:xfrm>
            <a:custGeom>
              <a:avLst/>
              <a:gdLst>
                <a:gd name="connsiteX0" fmla="*/ 218941 w 218941"/>
                <a:gd name="connsiteY0" fmla="*/ 0 h 798490"/>
                <a:gd name="connsiteX1" fmla="*/ 103031 w 218941"/>
                <a:gd name="connsiteY1" fmla="*/ 386366 h 798490"/>
                <a:gd name="connsiteX2" fmla="*/ 0 w 218941"/>
                <a:gd name="connsiteY2" fmla="*/ 798490 h 798490"/>
              </a:gdLst>
              <a:ahLst/>
              <a:cxnLst>
                <a:cxn ang="0">
                  <a:pos x="connsiteX0" y="connsiteY0"/>
                </a:cxn>
                <a:cxn ang="0">
                  <a:pos x="connsiteX1" y="connsiteY1"/>
                </a:cxn>
                <a:cxn ang="0">
                  <a:pos x="connsiteX2" y="connsiteY2"/>
                </a:cxn>
              </a:cxnLst>
              <a:rect l="l" t="t" r="r" b="b"/>
              <a:pathLst>
                <a:path w="218941" h="798490">
                  <a:moveTo>
                    <a:pt x="218941" y="0"/>
                  </a:moveTo>
                  <a:cubicBezTo>
                    <a:pt x="179231" y="126642"/>
                    <a:pt x="139521" y="253284"/>
                    <a:pt x="103031" y="386366"/>
                  </a:cubicBezTo>
                  <a:cubicBezTo>
                    <a:pt x="66541" y="519448"/>
                    <a:pt x="33270" y="658969"/>
                    <a:pt x="0" y="798490"/>
                  </a:cubicBezTo>
                </a:path>
              </a:pathLst>
            </a:cu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Freeform 21"/>
            <p:cNvSpPr/>
            <p:nvPr/>
          </p:nvSpPr>
          <p:spPr>
            <a:xfrm>
              <a:off x="5731099" y="1893194"/>
              <a:ext cx="322271" cy="553792"/>
            </a:xfrm>
            <a:custGeom>
              <a:avLst/>
              <a:gdLst>
                <a:gd name="connsiteX0" fmla="*/ 0 w 322271"/>
                <a:gd name="connsiteY0" fmla="*/ 0 h 553792"/>
                <a:gd name="connsiteX1" fmla="*/ 270456 w 322271"/>
                <a:gd name="connsiteY1" fmla="*/ 296214 h 553792"/>
                <a:gd name="connsiteX2" fmla="*/ 321971 w 322271"/>
                <a:gd name="connsiteY2" fmla="*/ 553792 h 553792"/>
              </a:gdLst>
              <a:ahLst/>
              <a:cxnLst>
                <a:cxn ang="0">
                  <a:pos x="connsiteX0" y="connsiteY0"/>
                </a:cxn>
                <a:cxn ang="0">
                  <a:pos x="connsiteX1" y="connsiteY1"/>
                </a:cxn>
                <a:cxn ang="0">
                  <a:pos x="connsiteX2" y="connsiteY2"/>
                </a:cxn>
              </a:cxnLst>
              <a:rect l="l" t="t" r="r" b="b"/>
              <a:pathLst>
                <a:path w="322271" h="553792">
                  <a:moveTo>
                    <a:pt x="0" y="0"/>
                  </a:moveTo>
                  <a:cubicBezTo>
                    <a:pt x="108397" y="101957"/>
                    <a:pt x="216794" y="203915"/>
                    <a:pt x="270456" y="296214"/>
                  </a:cubicBezTo>
                  <a:cubicBezTo>
                    <a:pt x="324118" y="388513"/>
                    <a:pt x="323044" y="471152"/>
                    <a:pt x="321971" y="553792"/>
                  </a:cubicBezTo>
                </a:path>
              </a:pathLst>
            </a:cu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Freeform 22"/>
            <p:cNvSpPr/>
            <p:nvPr/>
          </p:nvSpPr>
          <p:spPr>
            <a:xfrm>
              <a:off x="5801889" y="2086377"/>
              <a:ext cx="109514" cy="373488"/>
            </a:xfrm>
            <a:custGeom>
              <a:avLst/>
              <a:gdLst>
                <a:gd name="connsiteX0" fmla="*/ 109514 w 109514"/>
                <a:gd name="connsiteY0" fmla="*/ 0 h 373488"/>
                <a:gd name="connsiteX1" fmla="*/ 6483 w 109514"/>
                <a:gd name="connsiteY1" fmla="*/ 180305 h 373488"/>
                <a:gd name="connsiteX2" fmla="*/ 19362 w 109514"/>
                <a:gd name="connsiteY2" fmla="*/ 373488 h 373488"/>
              </a:gdLst>
              <a:ahLst/>
              <a:cxnLst>
                <a:cxn ang="0">
                  <a:pos x="connsiteX0" y="connsiteY0"/>
                </a:cxn>
                <a:cxn ang="0">
                  <a:pos x="connsiteX1" y="connsiteY1"/>
                </a:cxn>
                <a:cxn ang="0">
                  <a:pos x="connsiteX2" y="connsiteY2"/>
                </a:cxn>
              </a:cxnLst>
              <a:rect l="l" t="t" r="r" b="b"/>
              <a:pathLst>
                <a:path w="109514" h="373488">
                  <a:moveTo>
                    <a:pt x="109514" y="0"/>
                  </a:moveTo>
                  <a:cubicBezTo>
                    <a:pt x="65511" y="59028"/>
                    <a:pt x="21508" y="118057"/>
                    <a:pt x="6483" y="180305"/>
                  </a:cubicBezTo>
                  <a:cubicBezTo>
                    <a:pt x="-8542" y="242553"/>
                    <a:pt x="5410" y="308020"/>
                    <a:pt x="19362" y="373488"/>
                  </a:cubicBezTo>
                </a:path>
              </a:pathLst>
            </a:cu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Freeform 24"/>
            <p:cNvSpPr/>
            <p:nvPr/>
          </p:nvSpPr>
          <p:spPr>
            <a:xfrm>
              <a:off x="5924282" y="1017431"/>
              <a:ext cx="772732" cy="1442434"/>
            </a:xfrm>
            <a:custGeom>
              <a:avLst/>
              <a:gdLst>
                <a:gd name="connsiteX0" fmla="*/ 0 w 772732"/>
                <a:gd name="connsiteY0" fmla="*/ 0 h 1442434"/>
                <a:gd name="connsiteX1" fmla="*/ 566670 w 772732"/>
                <a:gd name="connsiteY1" fmla="*/ 746975 h 1442434"/>
                <a:gd name="connsiteX2" fmla="*/ 772732 w 772732"/>
                <a:gd name="connsiteY2" fmla="*/ 1442434 h 1442434"/>
              </a:gdLst>
              <a:ahLst/>
              <a:cxnLst>
                <a:cxn ang="0">
                  <a:pos x="connsiteX0" y="connsiteY0"/>
                </a:cxn>
                <a:cxn ang="0">
                  <a:pos x="connsiteX1" y="connsiteY1"/>
                </a:cxn>
                <a:cxn ang="0">
                  <a:pos x="connsiteX2" y="connsiteY2"/>
                </a:cxn>
              </a:cxnLst>
              <a:rect l="l" t="t" r="r" b="b"/>
              <a:pathLst>
                <a:path w="772732" h="1442434">
                  <a:moveTo>
                    <a:pt x="0" y="0"/>
                  </a:moveTo>
                  <a:cubicBezTo>
                    <a:pt x="218940" y="253284"/>
                    <a:pt x="437881" y="506569"/>
                    <a:pt x="566670" y="746975"/>
                  </a:cubicBezTo>
                  <a:cubicBezTo>
                    <a:pt x="695459" y="987381"/>
                    <a:pt x="734095" y="1214907"/>
                    <a:pt x="772732" y="1442434"/>
                  </a:cubicBezTo>
                </a:path>
              </a:pathLst>
            </a:cu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Freeform 25"/>
            <p:cNvSpPr/>
            <p:nvPr/>
          </p:nvSpPr>
          <p:spPr>
            <a:xfrm>
              <a:off x="6435931" y="1918952"/>
              <a:ext cx="132294" cy="553792"/>
            </a:xfrm>
            <a:custGeom>
              <a:avLst/>
              <a:gdLst>
                <a:gd name="connsiteX0" fmla="*/ 132294 w 132294"/>
                <a:gd name="connsiteY0" fmla="*/ 0 h 553792"/>
                <a:gd name="connsiteX1" fmla="*/ 16384 w 132294"/>
                <a:gd name="connsiteY1" fmla="*/ 231820 h 553792"/>
                <a:gd name="connsiteX2" fmla="*/ 3506 w 132294"/>
                <a:gd name="connsiteY2" fmla="*/ 553792 h 553792"/>
              </a:gdLst>
              <a:ahLst/>
              <a:cxnLst>
                <a:cxn ang="0">
                  <a:pos x="connsiteX0" y="connsiteY0"/>
                </a:cxn>
                <a:cxn ang="0">
                  <a:pos x="connsiteX1" y="connsiteY1"/>
                </a:cxn>
                <a:cxn ang="0">
                  <a:pos x="connsiteX2" y="connsiteY2"/>
                </a:cxn>
              </a:cxnLst>
              <a:rect l="l" t="t" r="r" b="b"/>
              <a:pathLst>
                <a:path w="132294" h="553792">
                  <a:moveTo>
                    <a:pt x="132294" y="0"/>
                  </a:moveTo>
                  <a:cubicBezTo>
                    <a:pt x="85071" y="69760"/>
                    <a:pt x="37849" y="139521"/>
                    <a:pt x="16384" y="231820"/>
                  </a:cubicBezTo>
                  <a:cubicBezTo>
                    <a:pt x="-5081" y="324119"/>
                    <a:pt x="-788" y="438955"/>
                    <a:pt x="3506" y="553792"/>
                  </a:cubicBezTo>
                </a:path>
              </a:pathLst>
            </a:cu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p:cNvGrpSpPr/>
          <p:nvPr/>
        </p:nvGrpSpPr>
        <p:grpSpPr>
          <a:xfrm>
            <a:off x="5399492" y="800708"/>
            <a:ext cx="720680" cy="596684"/>
            <a:chOff x="5190186" y="978794"/>
            <a:chExt cx="1403797" cy="1370086"/>
          </a:xfrm>
        </p:grpSpPr>
        <p:sp>
          <p:nvSpPr>
            <p:cNvPr id="28" name="Freeform 27"/>
            <p:cNvSpPr/>
            <p:nvPr/>
          </p:nvSpPr>
          <p:spPr>
            <a:xfrm>
              <a:off x="5190186" y="978794"/>
              <a:ext cx="669701" cy="1262130"/>
            </a:xfrm>
            <a:custGeom>
              <a:avLst/>
              <a:gdLst>
                <a:gd name="connsiteX0" fmla="*/ 669701 w 669701"/>
                <a:gd name="connsiteY0" fmla="*/ 0 h 1262130"/>
                <a:gd name="connsiteX1" fmla="*/ 218941 w 669701"/>
                <a:gd name="connsiteY1" fmla="*/ 528034 h 1262130"/>
                <a:gd name="connsiteX2" fmla="*/ 0 w 669701"/>
                <a:gd name="connsiteY2" fmla="*/ 1262130 h 1262130"/>
              </a:gdLst>
              <a:ahLst/>
              <a:cxnLst>
                <a:cxn ang="0">
                  <a:pos x="connsiteX0" y="connsiteY0"/>
                </a:cxn>
                <a:cxn ang="0">
                  <a:pos x="connsiteX1" y="connsiteY1"/>
                </a:cxn>
                <a:cxn ang="0">
                  <a:pos x="connsiteX2" y="connsiteY2"/>
                </a:cxn>
              </a:cxnLst>
              <a:rect l="l" t="t" r="r" b="b"/>
              <a:pathLst>
                <a:path w="669701" h="1262130">
                  <a:moveTo>
                    <a:pt x="669701" y="0"/>
                  </a:moveTo>
                  <a:cubicBezTo>
                    <a:pt x="500129" y="158839"/>
                    <a:pt x="330558" y="317679"/>
                    <a:pt x="218941" y="528034"/>
                  </a:cubicBezTo>
                  <a:cubicBezTo>
                    <a:pt x="107324" y="738389"/>
                    <a:pt x="53662" y="1000259"/>
                    <a:pt x="0" y="1262130"/>
                  </a:cubicBezTo>
                </a:path>
              </a:pathLst>
            </a:cu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Freeform 32"/>
            <p:cNvSpPr/>
            <p:nvPr/>
          </p:nvSpPr>
          <p:spPr>
            <a:xfrm>
              <a:off x="5847008" y="991673"/>
              <a:ext cx="746975" cy="1313645"/>
            </a:xfrm>
            <a:custGeom>
              <a:avLst/>
              <a:gdLst>
                <a:gd name="connsiteX0" fmla="*/ 0 w 746975"/>
                <a:gd name="connsiteY0" fmla="*/ 0 h 1313645"/>
                <a:gd name="connsiteX1" fmla="*/ 180305 w 746975"/>
                <a:gd name="connsiteY1" fmla="*/ 437882 h 1313645"/>
                <a:gd name="connsiteX2" fmla="*/ 566671 w 746975"/>
                <a:gd name="connsiteY2" fmla="*/ 759854 h 1313645"/>
                <a:gd name="connsiteX3" fmla="*/ 746975 w 746975"/>
                <a:gd name="connsiteY3" fmla="*/ 1313645 h 1313645"/>
              </a:gdLst>
              <a:ahLst/>
              <a:cxnLst>
                <a:cxn ang="0">
                  <a:pos x="connsiteX0" y="connsiteY0"/>
                </a:cxn>
                <a:cxn ang="0">
                  <a:pos x="connsiteX1" y="connsiteY1"/>
                </a:cxn>
                <a:cxn ang="0">
                  <a:pos x="connsiteX2" y="connsiteY2"/>
                </a:cxn>
                <a:cxn ang="0">
                  <a:pos x="connsiteX3" y="connsiteY3"/>
                </a:cxn>
              </a:cxnLst>
              <a:rect l="l" t="t" r="r" b="b"/>
              <a:pathLst>
                <a:path w="746975" h="1313645">
                  <a:moveTo>
                    <a:pt x="0" y="0"/>
                  </a:moveTo>
                  <a:cubicBezTo>
                    <a:pt x="42930" y="155620"/>
                    <a:pt x="85860" y="311240"/>
                    <a:pt x="180305" y="437882"/>
                  </a:cubicBezTo>
                  <a:cubicBezTo>
                    <a:pt x="274750" y="564524"/>
                    <a:pt x="472226" y="613894"/>
                    <a:pt x="566671" y="759854"/>
                  </a:cubicBezTo>
                  <a:cubicBezTo>
                    <a:pt x="661116" y="905814"/>
                    <a:pt x="704045" y="1109729"/>
                    <a:pt x="746975" y="1313645"/>
                  </a:cubicBezTo>
                </a:path>
              </a:pathLst>
            </a:cu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Freeform 33"/>
            <p:cNvSpPr/>
            <p:nvPr/>
          </p:nvSpPr>
          <p:spPr>
            <a:xfrm>
              <a:off x="5550794" y="1287887"/>
              <a:ext cx="386367" cy="1004552"/>
            </a:xfrm>
            <a:custGeom>
              <a:avLst/>
              <a:gdLst>
                <a:gd name="connsiteX0" fmla="*/ 386367 w 386367"/>
                <a:gd name="connsiteY0" fmla="*/ 0 h 1004552"/>
                <a:gd name="connsiteX1" fmla="*/ 90152 w 386367"/>
                <a:gd name="connsiteY1" fmla="*/ 360609 h 1004552"/>
                <a:gd name="connsiteX2" fmla="*/ 64395 w 386367"/>
                <a:gd name="connsiteY2" fmla="*/ 746975 h 1004552"/>
                <a:gd name="connsiteX3" fmla="*/ 0 w 386367"/>
                <a:gd name="connsiteY3" fmla="*/ 1004552 h 1004552"/>
              </a:gdLst>
              <a:ahLst/>
              <a:cxnLst>
                <a:cxn ang="0">
                  <a:pos x="connsiteX0" y="connsiteY0"/>
                </a:cxn>
                <a:cxn ang="0">
                  <a:pos x="connsiteX1" y="connsiteY1"/>
                </a:cxn>
                <a:cxn ang="0">
                  <a:pos x="connsiteX2" y="connsiteY2"/>
                </a:cxn>
                <a:cxn ang="0">
                  <a:pos x="connsiteX3" y="connsiteY3"/>
                </a:cxn>
              </a:cxnLst>
              <a:rect l="l" t="t" r="r" b="b"/>
              <a:pathLst>
                <a:path w="386367" h="1004552">
                  <a:moveTo>
                    <a:pt x="386367" y="0"/>
                  </a:moveTo>
                  <a:cubicBezTo>
                    <a:pt x="265090" y="118056"/>
                    <a:pt x="143814" y="236113"/>
                    <a:pt x="90152" y="360609"/>
                  </a:cubicBezTo>
                  <a:cubicBezTo>
                    <a:pt x="36490" y="485105"/>
                    <a:pt x="79420" y="639651"/>
                    <a:pt x="64395" y="746975"/>
                  </a:cubicBezTo>
                  <a:cubicBezTo>
                    <a:pt x="49370" y="854299"/>
                    <a:pt x="24685" y="929425"/>
                    <a:pt x="0" y="1004552"/>
                  </a:cubicBezTo>
                </a:path>
              </a:pathLst>
            </a:cu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34"/>
            <p:cNvSpPr/>
            <p:nvPr/>
          </p:nvSpPr>
          <p:spPr>
            <a:xfrm>
              <a:off x="5769735" y="1460238"/>
              <a:ext cx="600783" cy="888642"/>
            </a:xfrm>
            <a:custGeom>
              <a:avLst/>
              <a:gdLst>
                <a:gd name="connsiteX0" fmla="*/ 0 w 600783"/>
                <a:gd name="connsiteY0" fmla="*/ 0 h 888642"/>
                <a:gd name="connsiteX1" fmla="*/ 231820 w 600783"/>
                <a:gd name="connsiteY1" fmla="*/ 296214 h 888642"/>
                <a:gd name="connsiteX2" fmla="*/ 553792 w 600783"/>
                <a:gd name="connsiteY2" fmla="*/ 476518 h 888642"/>
                <a:gd name="connsiteX3" fmla="*/ 592428 w 600783"/>
                <a:gd name="connsiteY3" fmla="*/ 888642 h 888642"/>
              </a:gdLst>
              <a:ahLst/>
              <a:cxnLst>
                <a:cxn ang="0">
                  <a:pos x="connsiteX0" y="connsiteY0"/>
                </a:cxn>
                <a:cxn ang="0">
                  <a:pos x="connsiteX1" y="connsiteY1"/>
                </a:cxn>
                <a:cxn ang="0">
                  <a:pos x="connsiteX2" y="connsiteY2"/>
                </a:cxn>
                <a:cxn ang="0">
                  <a:pos x="connsiteX3" y="connsiteY3"/>
                </a:cxn>
              </a:cxnLst>
              <a:rect l="l" t="t" r="r" b="b"/>
              <a:pathLst>
                <a:path w="600783" h="888642">
                  <a:moveTo>
                    <a:pt x="0" y="0"/>
                  </a:moveTo>
                  <a:cubicBezTo>
                    <a:pt x="69760" y="108397"/>
                    <a:pt x="139521" y="216794"/>
                    <a:pt x="231820" y="296214"/>
                  </a:cubicBezTo>
                  <a:cubicBezTo>
                    <a:pt x="324119" y="375634"/>
                    <a:pt x="493691" y="377780"/>
                    <a:pt x="553792" y="476518"/>
                  </a:cubicBezTo>
                  <a:cubicBezTo>
                    <a:pt x="613893" y="575256"/>
                    <a:pt x="603160" y="731949"/>
                    <a:pt x="592428" y="888642"/>
                  </a:cubicBezTo>
                </a:path>
              </a:pathLst>
            </a:cu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Freeform 35"/>
            <p:cNvSpPr/>
            <p:nvPr/>
          </p:nvSpPr>
          <p:spPr>
            <a:xfrm>
              <a:off x="5782614" y="1751527"/>
              <a:ext cx="193183" cy="579549"/>
            </a:xfrm>
            <a:custGeom>
              <a:avLst/>
              <a:gdLst>
                <a:gd name="connsiteX0" fmla="*/ 193183 w 193183"/>
                <a:gd name="connsiteY0" fmla="*/ 0 h 579549"/>
                <a:gd name="connsiteX1" fmla="*/ 38637 w 193183"/>
                <a:gd name="connsiteY1" fmla="*/ 218941 h 579549"/>
                <a:gd name="connsiteX2" fmla="*/ 0 w 193183"/>
                <a:gd name="connsiteY2" fmla="*/ 579549 h 579549"/>
              </a:gdLst>
              <a:ahLst/>
              <a:cxnLst>
                <a:cxn ang="0">
                  <a:pos x="connsiteX0" y="connsiteY0"/>
                </a:cxn>
                <a:cxn ang="0">
                  <a:pos x="connsiteX1" y="connsiteY1"/>
                </a:cxn>
                <a:cxn ang="0">
                  <a:pos x="connsiteX2" y="connsiteY2"/>
                </a:cxn>
              </a:cxnLst>
              <a:rect l="l" t="t" r="r" b="b"/>
              <a:pathLst>
                <a:path w="193183" h="579549">
                  <a:moveTo>
                    <a:pt x="193183" y="0"/>
                  </a:moveTo>
                  <a:cubicBezTo>
                    <a:pt x="132008" y="61175"/>
                    <a:pt x="70834" y="122350"/>
                    <a:pt x="38637" y="218941"/>
                  </a:cubicBezTo>
                  <a:cubicBezTo>
                    <a:pt x="6440" y="315532"/>
                    <a:pt x="3220" y="447540"/>
                    <a:pt x="0" y="579549"/>
                  </a:cubicBezTo>
                </a:path>
              </a:pathLst>
            </a:cu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Freeform 36"/>
            <p:cNvSpPr/>
            <p:nvPr/>
          </p:nvSpPr>
          <p:spPr>
            <a:xfrm>
              <a:off x="5859887" y="1931831"/>
              <a:ext cx="309093" cy="373487"/>
            </a:xfrm>
            <a:custGeom>
              <a:avLst/>
              <a:gdLst>
                <a:gd name="connsiteX0" fmla="*/ 0 w 309093"/>
                <a:gd name="connsiteY0" fmla="*/ 0 h 373487"/>
                <a:gd name="connsiteX1" fmla="*/ 180305 w 309093"/>
                <a:gd name="connsiteY1" fmla="*/ 141668 h 373487"/>
                <a:gd name="connsiteX2" fmla="*/ 309093 w 309093"/>
                <a:gd name="connsiteY2" fmla="*/ 373487 h 373487"/>
              </a:gdLst>
              <a:ahLst/>
              <a:cxnLst>
                <a:cxn ang="0">
                  <a:pos x="connsiteX0" y="connsiteY0"/>
                </a:cxn>
                <a:cxn ang="0">
                  <a:pos x="connsiteX1" y="connsiteY1"/>
                </a:cxn>
                <a:cxn ang="0">
                  <a:pos x="connsiteX2" y="connsiteY2"/>
                </a:cxn>
              </a:cxnLst>
              <a:rect l="l" t="t" r="r" b="b"/>
              <a:pathLst>
                <a:path w="309093" h="373487">
                  <a:moveTo>
                    <a:pt x="0" y="0"/>
                  </a:moveTo>
                  <a:cubicBezTo>
                    <a:pt x="64395" y="39710"/>
                    <a:pt x="128790" y="79420"/>
                    <a:pt x="180305" y="141668"/>
                  </a:cubicBezTo>
                  <a:cubicBezTo>
                    <a:pt x="231821" y="203916"/>
                    <a:pt x="270457" y="288701"/>
                    <a:pt x="309093" y="373487"/>
                  </a:cubicBezTo>
                </a:path>
              </a:pathLst>
            </a:cu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7" name="Oval 56"/>
          <p:cNvSpPr/>
          <p:nvPr/>
        </p:nvSpPr>
        <p:spPr>
          <a:xfrm>
            <a:off x="2499772" y="3136166"/>
            <a:ext cx="1451379" cy="1516970"/>
          </a:xfrm>
          <a:prstGeom prst="ellipse">
            <a:avLst/>
          </a:prstGeom>
          <a:solidFill>
            <a:schemeClr val="accent6">
              <a:lumMod val="60000"/>
              <a:lumOff val="4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2195736" y="2423702"/>
            <a:ext cx="1371600" cy="1374244"/>
          </a:xfrm>
          <a:prstGeom prst="ellipse">
            <a:avLst/>
          </a:prstGeom>
          <a:solidFill>
            <a:schemeClr val="accent4">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937950" y="2976932"/>
            <a:ext cx="1280160" cy="1280160"/>
          </a:xfrm>
          <a:prstGeom prst="ellipse">
            <a:avLst/>
          </a:prstGeom>
          <a:solidFill>
            <a:srgbClr val="00B05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2466573" y="2312876"/>
            <a:ext cx="2588654" cy="2105696"/>
            <a:chOff x="2314712" y="2256151"/>
            <a:chExt cx="3078051" cy="2446986"/>
          </a:xfrm>
        </p:grpSpPr>
        <p:sp>
          <p:nvSpPr>
            <p:cNvPr id="78" name="Freeform 77"/>
            <p:cNvSpPr/>
            <p:nvPr/>
          </p:nvSpPr>
          <p:spPr>
            <a:xfrm>
              <a:off x="2804109" y="3247824"/>
              <a:ext cx="697767" cy="1326524"/>
            </a:xfrm>
            <a:custGeom>
              <a:avLst/>
              <a:gdLst>
                <a:gd name="connsiteX0" fmla="*/ 579549 w 697767"/>
                <a:gd name="connsiteY0" fmla="*/ 0 h 1326524"/>
                <a:gd name="connsiteX1" fmla="*/ 579549 w 697767"/>
                <a:gd name="connsiteY1" fmla="*/ 231820 h 1326524"/>
                <a:gd name="connsiteX2" fmla="*/ 682580 w 697767"/>
                <a:gd name="connsiteY2" fmla="*/ 592429 h 1326524"/>
                <a:gd name="connsiteX3" fmla="*/ 206062 w 697767"/>
                <a:gd name="connsiteY3" fmla="*/ 991674 h 1326524"/>
                <a:gd name="connsiteX4" fmla="*/ 0 w 697767"/>
                <a:gd name="connsiteY4" fmla="*/ 1326524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767" h="1326524">
                  <a:moveTo>
                    <a:pt x="579549" y="0"/>
                  </a:moveTo>
                  <a:cubicBezTo>
                    <a:pt x="570963" y="66541"/>
                    <a:pt x="562377" y="133082"/>
                    <a:pt x="579549" y="231820"/>
                  </a:cubicBezTo>
                  <a:cubicBezTo>
                    <a:pt x="596721" y="330558"/>
                    <a:pt x="744828" y="465787"/>
                    <a:pt x="682580" y="592429"/>
                  </a:cubicBezTo>
                  <a:cubicBezTo>
                    <a:pt x="620332" y="719071"/>
                    <a:pt x="319825" y="869325"/>
                    <a:pt x="206062" y="991674"/>
                  </a:cubicBezTo>
                  <a:cubicBezTo>
                    <a:pt x="92299" y="1114023"/>
                    <a:pt x="46149" y="1220273"/>
                    <a:pt x="0" y="1326524"/>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Freeform 78"/>
            <p:cNvSpPr/>
            <p:nvPr/>
          </p:nvSpPr>
          <p:spPr>
            <a:xfrm>
              <a:off x="3370779" y="3981920"/>
              <a:ext cx="476519" cy="515155"/>
            </a:xfrm>
            <a:custGeom>
              <a:avLst/>
              <a:gdLst>
                <a:gd name="connsiteX0" fmla="*/ 0 w 476519"/>
                <a:gd name="connsiteY0" fmla="*/ 0 h 515155"/>
                <a:gd name="connsiteX1" fmla="*/ 283336 w 476519"/>
                <a:gd name="connsiteY1" fmla="*/ 193183 h 515155"/>
                <a:gd name="connsiteX2" fmla="*/ 476519 w 476519"/>
                <a:gd name="connsiteY2" fmla="*/ 515155 h 515155"/>
              </a:gdLst>
              <a:ahLst/>
              <a:cxnLst>
                <a:cxn ang="0">
                  <a:pos x="connsiteX0" y="connsiteY0"/>
                </a:cxn>
                <a:cxn ang="0">
                  <a:pos x="connsiteX1" y="connsiteY1"/>
                </a:cxn>
                <a:cxn ang="0">
                  <a:pos x="connsiteX2" y="connsiteY2"/>
                </a:cxn>
              </a:cxnLst>
              <a:rect l="l" t="t" r="r" b="b"/>
              <a:pathLst>
                <a:path w="476519" h="515155">
                  <a:moveTo>
                    <a:pt x="0" y="0"/>
                  </a:moveTo>
                  <a:cubicBezTo>
                    <a:pt x="101958" y="53662"/>
                    <a:pt x="203916" y="107324"/>
                    <a:pt x="283336" y="193183"/>
                  </a:cubicBezTo>
                  <a:cubicBezTo>
                    <a:pt x="362756" y="279042"/>
                    <a:pt x="419637" y="397098"/>
                    <a:pt x="476519" y="515155"/>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Freeform 79"/>
            <p:cNvSpPr/>
            <p:nvPr/>
          </p:nvSpPr>
          <p:spPr>
            <a:xfrm>
              <a:off x="2533653" y="4059193"/>
              <a:ext cx="450760" cy="180305"/>
            </a:xfrm>
            <a:custGeom>
              <a:avLst/>
              <a:gdLst>
                <a:gd name="connsiteX0" fmla="*/ 450760 w 450760"/>
                <a:gd name="connsiteY0" fmla="*/ 180305 h 180305"/>
                <a:gd name="connsiteX1" fmla="*/ 167425 w 450760"/>
                <a:gd name="connsiteY1" fmla="*/ 115910 h 180305"/>
                <a:gd name="connsiteX2" fmla="*/ 0 w 450760"/>
                <a:gd name="connsiteY2" fmla="*/ 0 h 180305"/>
              </a:gdLst>
              <a:ahLst/>
              <a:cxnLst>
                <a:cxn ang="0">
                  <a:pos x="connsiteX0" y="connsiteY0"/>
                </a:cxn>
                <a:cxn ang="0">
                  <a:pos x="connsiteX1" y="connsiteY1"/>
                </a:cxn>
                <a:cxn ang="0">
                  <a:pos x="connsiteX2" y="connsiteY2"/>
                </a:cxn>
              </a:cxnLst>
              <a:rect l="l" t="t" r="r" b="b"/>
              <a:pathLst>
                <a:path w="450760" h="180305">
                  <a:moveTo>
                    <a:pt x="450760" y="180305"/>
                  </a:moveTo>
                  <a:cubicBezTo>
                    <a:pt x="346656" y="163133"/>
                    <a:pt x="242552" y="145961"/>
                    <a:pt x="167425" y="115910"/>
                  </a:cubicBezTo>
                  <a:cubicBezTo>
                    <a:pt x="92298" y="85859"/>
                    <a:pt x="46149" y="42929"/>
                    <a:pt x="0" y="0"/>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Freeform 80"/>
            <p:cNvSpPr/>
            <p:nvPr/>
          </p:nvSpPr>
          <p:spPr>
            <a:xfrm>
              <a:off x="3216233" y="4149346"/>
              <a:ext cx="412124" cy="553791"/>
            </a:xfrm>
            <a:custGeom>
              <a:avLst/>
              <a:gdLst>
                <a:gd name="connsiteX0" fmla="*/ 412124 w 412124"/>
                <a:gd name="connsiteY0" fmla="*/ 0 h 553791"/>
                <a:gd name="connsiteX1" fmla="*/ 77273 w 412124"/>
                <a:gd name="connsiteY1" fmla="*/ 206062 h 553791"/>
                <a:gd name="connsiteX2" fmla="*/ 0 w 412124"/>
                <a:gd name="connsiteY2" fmla="*/ 553791 h 553791"/>
              </a:gdLst>
              <a:ahLst/>
              <a:cxnLst>
                <a:cxn ang="0">
                  <a:pos x="connsiteX0" y="connsiteY0"/>
                </a:cxn>
                <a:cxn ang="0">
                  <a:pos x="connsiteX1" y="connsiteY1"/>
                </a:cxn>
                <a:cxn ang="0">
                  <a:pos x="connsiteX2" y="connsiteY2"/>
                </a:cxn>
              </a:cxnLst>
              <a:rect l="l" t="t" r="r" b="b"/>
              <a:pathLst>
                <a:path w="412124" h="553791">
                  <a:moveTo>
                    <a:pt x="412124" y="0"/>
                  </a:moveTo>
                  <a:cubicBezTo>
                    <a:pt x="279042" y="56881"/>
                    <a:pt x="145960" y="113763"/>
                    <a:pt x="77273" y="206062"/>
                  </a:cubicBezTo>
                  <a:cubicBezTo>
                    <a:pt x="8586" y="298361"/>
                    <a:pt x="4293" y="426076"/>
                    <a:pt x="0" y="553791"/>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Freeform 81"/>
            <p:cNvSpPr/>
            <p:nvPr/>
          </p:nvSpPr>
          <p:spPr>
            <a:xfrm>
              <a:off x="2314712" y="3222067"/>
              <a:ext cx="1056067" cy="129367"/>
            </a:xfrm>
            <a:custGeom>
              <a:avLst/>
              <a:gdLst>
                <a:gd name="connsiteX0" fmla="*/ 1056067 w 1056067"/>
                <a:gd name="connsiteY0" fmla="*/ 38636 h 129367"/>
                <a:gd name="connsiteX1" fmla="*/ 540913 w 1056067"/>
                <a:gd name="connsiteY1" fmla="*/ 128788 h 129367"/>
                <a:gd name="connsiteX2" fmla="*/ 0 w 1056067"/>
                <a:gd name="connsiteY2" fmla="*/ 0 h 129367"/>
              </a:gdLst>
              <a:ahLst/>
              <a:cxnLst>
                <a:cxn ang="0">
                  <a:pos x="connsiteX0" y="connsiteY0"/>
                </a:cxn>
                <a:cxn ang="0">
                  <a:pos x="connsiteX1" y="connsiteY1"/>
                </a:cxn>
                <a:cxn ang="0">
                  <a:pos x="connsiteX2" y="connsiteY2"/>
                </a:cxn>
              </a:cxnLst>
              <a:rect l="l" t="t" r="r" b="b"/>
              <a:pathLst>
                <a:path w="1056067" h="129367">
                  <a:moveTo>
                    <a:pt x="1056067" y="38636"/>
                  </a:moveTo>
                  <a:cubicBezTo>
                    <a:pt x="886495" y="86931"/>
                    <a:pt x="716924" y="135227"/>
                    <a:pt x="540913" y="128788"/>
                  </a:cubicBezTo>
                  <a:cubicBezTo>
                    <a:pt x="364902" y="122349"/>
                    <a:pt x="182451" y="61174"/>
                    <a:pt x="0" y="0"/>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Freeform 82"/>
            <p:cNvSpPr/>
            <p:nvPr/>
          </p:nvSpPr>
          <p:spPr>
            <a:xfrm>
              <a:off x="2404864" y="2809943"/>
              <a:ext cx="528034" cy="553791"/>
            </a:xfrm>
            <a:custGeom>
              <a:avLst/>
              <a:gdLst>
                <a:gd name="connsiteX0" fmla="*/ 528034 w 528034"/>
                <a:gd name="connsiteY0" fmla="*/ 553791 h 553791"/>
                <a:gd name="connsiteX1" fmla="*/ 347730 w 528034"/>
                <a:gd name="connsiteY1" fmla="*/ 218941 h 553791"/>
                <a:gd name="connsiteX2" fmla="*/ 0 w 528034"/>
                <a:gd name="connsiteY2" fmla="*/ 0 h 553791"/>
              </a:gdLst>
              <a:ahLst/>
              <a:cxnLst>
                <a:cxn ang="0">
                  <a:pos x="connsiteX0" y="connsiteY0"/>
                </a:cxn>
                <a:cxn ang="0">
                  <a:pos x="connsiteX1" y="connsiteY1"/>
                </a:cxn>
                <a:cxn ang="0">
                  <a:pos x="connsiteX2" y="connsiteY2"/>
                </a:cxn>
              </a:cxnLst>
              <a:rect l="l" t="t" r="r" b="b"/>
              <a:pathLst>
                <a:path w="528034" h="553791">
                  <a:moveTo>
                    <a:pt x="528034" y="553791"/>
                  </a:moveTo>
                  <a:cubicBezTo>
                    <a:pt x="481885" y="432515"/>
                    <a:pt x="435736" y="311239"/>
                    <a:pt x="347730" y="218941"/>
                  </a:cubicBezTo>
                  <a:cubicBezTo>
                    <a:pt x="259724" y="126643"/>
                    <a:pt x="129862" y="63321"/>
                    <a:pt x="0" y="0"/>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Freeform 83"/>
            <p:cNvSpPr/>
            <p:nvPr/>
          </p:nvSpPr>
          <p:spPr>
            <a:xfrm>
              <a:off x="2623805" y="3337977"/>
              <a:ext cx="528034" cy="386366"/>
            </a:xfrm>
            <a:custGeom>
              <a:avLst/>
              <a:gdLst>
                <a:gd name="connsiteX0" fmla="*/ 528034 w 528034"/>
                <a:gd name="connsiteY0" fmla="*/ 0 h 386366"/>
                <a:gd name="connsiteX1" fmla="*/ 154546 w 528034"/>
                <a:gd name="connsiteY1" fmla="*/ 167425 h 386366"/>
                <a:gd name="connsiteX2" fmla="*/ 0 w 528034"/>
                <a:gd name="connsiteY2" fmla="*/ 386366 h 386366"/>
              </a:gdLst>
              <a:ahLst/>
              <a:cxnLst>
                <a:cxn ang="0">
                  <a:pos x="connsiteX0" y="connsiteY0"/>
                </a:cxn>
                <a:cxn ang="0">
                  <a:pos x="connsiteX1" y="connsiteY1"/>
                </a:cxn>
                <a:cxn ang="0">
                  <a:pos x="connsiteX2" y="connsiteY2"/>
                </a:cxn>
              </a:cxnLst>
              <a:rect l="l" t="t" r="r" b="b"/>
              <a:pathLst>
                <a:path w="528034" h="386366">
                  <a:moveTo>
                    <a:pt x="528034" y="0"/>
                  </a:moveTo>
                  <a:cubicBezTo>
                    <a:pt x="385293" y="51515"/>
                    <a:pt x="242552" y="103031"/>
                    <a:pt x="154546" y="167425"/>
                  </a:cubicBezTo>
                  <a:cubicBezTo>
                    <a:pt x="66540" y="231819"/>
                    <a:pt x="33270" y="309092"/>
                    <a:pt x="0" y="386366"/>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Freeform 84"/>
            <p:cNvSpPr/>
            <p:nvPr/>
          </p:nvSpPr>
          <p:spPr>
            <a:xfrm>
              <a:off x="2881382" y="3466765"/>
              <a:ext cx="12879" cy="309093"/>
            </a:xfrm>
            <a:custGeom>
              <a:avLst/>
              <a:gdLst>
                <a:gd name="connsiteX0" fmla="*/ 0 w 12879"/>
                <a:gd name="connsiteY0" fmla="*/ 0 h 309093"/>
                <a:gd name="connsiteX1" fmla="*/ 12879 w 12879"/>
                <a:gd name="connsiteY1" fmla="*/ 309093 h 309093"/>
              </a:gdLst>
              <a:ahLst/>
              <a:cxnLst>
                <a:cxn ang="0">
                  <a:pos x="connsiteX0" y="connsiteY0"/>
                </a:cxn>
                <a:cxn ang="0">
                  <a:pos x="connsiteX1" y="connsiteY1"/>
                </a:cxn>
              </a:cxnLst>
              <a:rect l="l" t="t" r="r" b="b"/>
              <a:pathLst>
                <a:path w="12879" h="309093">
                  <a:moveTo>
                    <a:pt x="0" y="0"/>
                  </a:moveTo>
                  <a:lnTo>
                    <a:pt x="12879" y="309093"/>
                  </a:ln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Freeform 85"/>
            <p:cNvSpPr/>
            <p:nvPr/>
          </p:nvSpPr>
          <p:spPr>
            <a:xfrm>
              <a:off x="3383658" y="2655396"/>
              <a:ext cx="1366591" cy="605307"/>
            </a:xfrm>
            <a:custGeom>
              <a:avLst/>
              <a:gdLst>
                <a:gd name="connsiteX0" fmla="*/ 0 w 1366591"/>
                <a:gd name="connsiteY0" fmla="*/ 605307 h 605307"/>
                <a:gd name="connsiteX1" fmla="*/ 463640 w 1366591"/>
                <a:gd name="connsiteY1" fmla="*/ 270457 h 605307"/>
                <a:gd name="connsiteX2" fmla="*/ 1223493 w 1366591"/>
                <a:gd name="connsiteY2" fmla="*/ 115910 h 605307"/>
                <a:gd name="connsiteX3" fmla="*/ 1365161 w 1366591"/>
                <a:gd name="connsiteY3" fmla="*/ 0 h 605307"/>
              </a:gdLst>
              <a:ahLst/>
              <a:cxnLst>
                <a:cxn ang="0">
                  <a:pos x="connsiteX0" y="connsiteY0"/>
                </a:cxn>
                <a:cxn ang="0">
                  <a:pos x="connsiteX1" y="connsiteY1"/>
                </a:cxn>
                <a:cxn ang="0">
                  <a:pos x="connsiteX2" y="connsiteY2"/>
                </a:cxn>
                <a:cxn ang="0">
                  <a:pos x="connsiteX3" y="connsiteY3"/>
                </a:cxn>
              </a:cxnLst>
              <a:rect l="l" t="t" r="r" b="b"/>
              <a:pathLst>
                <a:path w="1366591" h="605307">
                  <a:moveTo>
                    <a:pt x="0" y="605307"/>
                  </a:moveTo>
                  <a:cubicBezTo>
                    <a:pt x="129862" y="478665"/>
                    <a:pt x="259725" y="352023"/>
                    <a:pt x="463640" y="270457"/>
                  </a:cubicBezTo>
                  <a:cubicBezTo>
                    <a:pt x="667555" y="188891"/>
                    <a:pt x="1073240" y="160986"/>
                    <a:pt x="1223493" y="115910"/>
                  </a:cubicBezTo>
                  <a:cubicBezTo>
                    <a:pt x="1373746" y="70834"/>
                    <a:pt x="1369453" y="35417"/>
                    <a:pt x="1365161" y="0"/>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Freeform 86"/>
            <p:cNvSpPr/>
            <p:nvPr/>
          </p:nvSpPr>
          <p:spPr>
            <a:xfrm>
              <a:off x="3803793" y="2256151"/>
              <a:ext cx="236688" cy="682580"/>
            </a:xfrm>
            <a:custGeom>
              <a:avLst/>
              <a:gdLst>
                <a:gd name="connsiteX0" fmla="*/ 4868 w 236688"/>
                <a:gd name="connsiteY0" fmla="*/ 682580 h 682580"/>
                <a:gd name="connsiteX1" fmla="*/ 30626 w 236688"/>
                <a:gd name="connsiteY1" fmla="*/ 334851 h 682580"/>
                <a:gd name="connsiteX2" fmla="*/ 236688 w 236688"/>
                <a:gd name="connsiteY2" fmla="*/ 0 h 682580"/>
              </a:gdLst>
              <a:ahLst/>
              <a:cxnLst>
                <a:cxn ang="0">
                  <a:pos x="connsiteX0" y="connsiteY0"/>
                </a:cxn>
                <a:cxn ang="0">
                  <a:pos x="connsiteX1" y="connsiteY1"/>
                </a:cxn>
                <a:cxn ang="0">
                  <a:pos x="connsiteX2" y="connsiteY2"/>
                </a:cxn>
              </a:cxnLst>
              <a:rect l="l" t="t" r="r" b="b"/>
              <a:pathLst>
                <a:path w="236688" h="682580">
                  <a:moveTo>
                    <a:pt x="4868" y="682580"/>
                  </a:moveTo>
                  <a:cubicBezTo>
                    <a:pt x="-1572" y="565597"/>
                    <a:pt x="-8011" y="448614"/>
                    <a:pt x="30626" y="334851"/>
                  </a:cubicBezTo>
                  <a:cubicBezTo>
                    <a:pt x="69263" y="221088"/>
                    <a:pt x="152975" y="110544"/>
                    <a:pt x="236688" y="0"/>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Freeform 87"/>
            <p:cNvSpPr/>
            <p:nvPr/>
          </p:nvSpPr>
          <p:spPr>
            <a:xfrm>
              <a:off x="3834419" y="2384940"/>
              <a:ext cx="605307" cy="270456"/>
            </a:xfrm>
            <a:custGeom>
              <a:avLst/>
              <a:gdLst>
                <a:gd name="connsiteX0" fmla="*/ 0 w 605307"/>
                <a:gd name="connsiteY0" fmla="*/ 270456 h 270456"/>
                <a:gd name="connsiteX1" fmla="*/ 437882 w 605307"/>
                <a:gd name="connsiteY1" fmla="*/ 193183 h 270456"/>
                <a:gd name="connsiteX2" fmla="*/ 605307 w 605307"/>
                <a:gd name="connsiteY2" fmla="*/ 0 h 270456"/>
              </a:gdLst>
              <a:ahLst/>
              <a:cxnLst>
                <a:cxn ang="0">
                  <a:pos x="connsiteX0" y="connsiteY0"/>
                </a:cxn>
                <a:cxn ang="0">
                  <a:pos x="connsiteX1" y="connsiteY1"/>
                </a:cxn>
                <a:cxn ang="0">
                  <a:pos x="connsiteX2" y="connsiteY2"/>
                </a:cxn>
              </a:cxnLst>
              <a:rect l="l" t="t" r="r" b="b"/>
              <a:pathLst>
                <a:path w="605307" h="270456">
                  <a:moveTo>
                    <a:pt x="0" y="270456"/>
                  </a:moveTo>
                  <a:cubicBezTo>
                    <a:pt x="168499" y="254357"/>
                    <a:pt x="336998" y="238259"/>
                    <a:pt x="437882" y="193183"/>
                  </a:cubicBezTo>
                  <a:cubicBezTo>
                    <a:pt x="538766" y="148107"/>
                    <a:pt x="572036" y="74053"/>
                    <a:pt x="605307" y="0"/>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Freeform 88"/>
            <p:cNvSpPr/>
            <p:nvPr/>
          </p:nvSpPr>
          <p:spPr>
            <a:xfrm>
              <a:off x="3628357" y="3067520"/>
              <a:ext cx="1506828" cy="1287888"/>
            </a:xfrm>
            <a:custGeom>
              <a:avLst/>
              <a:gdLst>
                <a:gd name="connsiteX0" fmla="*/ 0 w 1506828"/>
                <a:gd name="connsiteY0" fmla="*/ 0 h 1287888"/>
                <a:gd name="connsiteX1" fmla="*/ 450761 w 1506828"/>
                <a:gd name="connsiteY1" fmla="*/ 231820 h 1287888"/>
                <a:gd name="connsiteX2" fmla="*/ 1184856 w 1506828"/>
                <a:gd name="connsiteY2" fmla="*/ 759854 h 1287888"/>
                <a:gd name="connsiteX3" fmla="*/ 1506828 w 1506828"/>
                <a:gd name="connsiteY3" fmla="*/ 1287888 h 1287888"/>
              </a:gdLst>
              <a:ahLst/>
              <a:cxnLst>
                <a:cxn ang="0">
                  <a:pos x="connsiteX0" y="connsiteY0"/>
                </a:cxn>
                <a:cxn ang="0">
                  <a:pos x="connsiteX1" y="connsiteY1"/>
                </a:cxn>
                <a:cxn ang="0">
                  <a:pos x="connsiteX2" y="connsiteY2"/>
                </a:cxn>
                <a:cxn ang="0">
                  <a:pos x="connsiteX3" y="connsiteY3"/>
                </a:cxn>
              </a:cxnLst>
              <a:rect l="l" t="t" r="r" b="b"/>
              <a:pathLst>
                <a:path w="1506828" h="1287888">
                  <a:moveTo>
                    <a:pt x="0" y="0"/>
                  </a:moveTo>
                  <a:cubicBezTo>
                    <a:pt x="126642" y="52589"/>
                    <a:pt x="253285" y="105178"/>
                    <a:pt x="450761" y="231820"/>
                  </a:cubicBezTo>
                  <a:cubicBezTo>
                    <a:pt x="648237" y="358462"/>
                    <a:pt x="1008845" y="583843"/>
                    <a:pt x="1184856" y="759854"/>
                  </a:cubicBezTo>
                  <a:cubicBezTo>
                    <a:pt x="1360867" y="935865"/>
                    <a:pt x="1433847" y="1111876"/>
                    <a:pt x="1506828" y="1287888"/>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0" name="Freeform 89"/>
            <p:cNvSpPr/>
            <p:nvPr/>
          </p:nvSpPr>
          <p:spPr>
            <a:xfrm>
              <a:off x="4156391" y="3518281"/>
              <a:ext cx="231819" cy="489397"/>
            </a:xfrm>
            <a:custGeom>
              <a:avLst/>
              <a:gdLst>
                <a:gd name="connsiteX0" fmla="*/ 231819 w 231819"/>
                <a:gd name="connsiteY0" fmla="*/ 0 h 489397"/>
                <a:gd name="connsiteX1" fmla="*/ 90152 w 231819"/>
                <a:gd name="connsiteY1" fmla="*/ 206062 h 489397"/>
                <a:gd name="connsiteX2" fmla="*/ 0 w 231819"/>
                <a:gd name="connsiteY2" fmla="*/ 489397 h 489397"/>
              </a:gdLst>
              <a:ahLst/>
              <a:cxnLst>
                <a:cxn ang="0">
                  <a:pos x="connsiteX0" y="connsiteY0"/>
                </a:cxn>
                <a:cxn ang="0">
                  <a:pos x="connsiteX1" y="connsiteY1"/>
                </a:cxn>
                <a:cxn ang="0">
                  <a:pos x="connsiteX2" y="connsiteY2"/>
                </a:cxn>
              </a:cxnLst>
              <a:rect l="l" t="t" r="r" b="b"/>
              <a:pathLst>
                <a:path w="231819" h="489397">
                  <a:moveTo>
                    <a:pt x="231819" y="0"/>
                  </a:moveTo>
                  <a:cubicBezTo>
                    <a:pt x="180303" y="62248"/>
                    <a:pt x="128788" y="124496"/>
                    <a:pt x="90152" y="206062"/>
                  </a:cubicBezTo>
                  <a:cubicBezTo>
                    <a:pt x="51515" y="287628"/>
                    <a:pt x="25757" y="388512"/>
                    <a:pt x="0" y="489397"/>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Freeform 90"/>
            <p:cNvSpPr/>
            <p:nvPr/>
          </p:nvSpPr>
          <p:spPr>
            <a:xfrm>
              <a:off x="3911692" y="3093278"/>
              <a:ext cx="785611" cy="103031"/>
            </a:xfrm>
            <a:custGeom>
              <a:avLst/>
              <a:gdLst>
                <a:gd name="connsiteX0" fmla="*/ 0 w 785611"/>
                <a:gd name="connsiteY0" fmla="*/ 103031 h 103031"/>
                <a:gd name="connsiteX1" fmla="*/ 283335 w 785611"/>
                <a:gd name="connsiteY1" fmla="*/ 0 h 103031"/>
                <a:gd name="connsiteX2" fmla="*/ 785611 w 785611"/>
                <a:gd name="connsiteY2" fmla="*/ 103031 h 103031"/>
              </a:gdLst>
              <a:ahLst/>
              <a:cxnLst>
                <a:cxn ang="0">
                  <a:pos x="connsiteX0" y="connsiteY0"/>
                </a:cxn>
                <a:cxn ang="0">
                  <a:pos x="connsiteX1" y="connsiteY1"/>
                </a:cxn>
                <a:cxn ang="0">
                  <a:pos x="connsiteX2" y="connsiteY2"/>
                </a:cxn>
              </a:cxnLst>
              <a:rect l="l" t="t" r="r" b="b"/>
              <a:pathLst>
                <a:path w="785611" h="103031">
                  <a:moveTo>
                    <a:pt x="0" y="103031"/>
                  </a:moveTo>
                  <a:cubicBezTo>
                    <a:pt x="76200" y="51515"/>
                    <a:pt x="152400" y="0"/>
                    <a:pt x="283335" y="0"/>
                  </a:cubicBezTo>
                  <a:cubicBezTo>
                    <a:pt x="414270" y="0"/>
                    <a:pt x="599940" y="51515"/>
                    <a:pt x="785611" y="103031"/>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Freeform 91"/>
            <p:cNvSpPr/>
            <p:nvPr/>
          </p:nvSpPr>
          <p:spPr>
            <a:xfrm>
              <a:off x="4620030" y="3645129"/>
              <a:ext cx="772733" cy="195124"/>
            </a:xfrm>
            <a:custGeom>
              <a:avLst/>
              <a:gdLst>
                <a:gd name="connsiteX0" fmla="*/ 0 w 772733"/>
                <a:gd name="connsiteY0" fmla="*/ 1941 h 195124"/>
                <a:gd name="connsiteX1" fmla="*/ 476519 w 772733"/>
                <a:gd name="connsiteY1" fmla="*/ 27698 h 195124"/>
                <a:gd name="connsiteX2" fmla="*/ 772733 w 772733"/>
                <a:gd name="connsiteY2" fmla="*/ 195124 h 195124"/>
              </a:gdLst>
              <a:ahLst/>
              <a:cxnLst>
                <a:cxn ang="0">
                  <a:pos x="connsiteX0" y="connsiteY0"/>
                </a:cxn>
                <a:cxn ang="0">
                  <a:pos x="connsiteX1" y="connsiteY1"/>
                </a:cxn>
                <a:cxn ang="0">
                  <a:pos x="connsiteX2" y="connsiteY2"/>
                </a:cxn>
              </a:cxnLst>
              <a:rect l="l" t="t" r="r" b="b"/>
              <a:pathLst>
                <a:path w="772733" h="195124">
                  <a:moveTo>
                    <a:pt x="0" y="1941"/>
                  </a:moveTo>
                  <a:cubicBezTo>
                    <a:pt x="173865" y="-1279"/>
                    <a:pt x="347730" y="-4499"/>
                    <a:pt x="476519" y="27698"/>
                  </a:cubicBezTo>
                  <a:cubicBezTo>
                    <a:pt x="605308" y="59895"/>
                    <a:pt x="689020" y="127509"/>
                    <a:pt x="772733" y="195124"/>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Freeform 92"/>
            <p:cNvSpPr/>
            <p:nvPr/>
          </p:nvSpPr>
          <p:spPr>
            <a:xfrm>
              <a:off x="5057912" y="3672827"/>
              <a:ext cx="141667" cy="373488"/>
            </a:xfrm>
            <a:custGeom>
              <a:avLst/>
              <a:gdLst>
                <a:gd name="connsiteX0" fmla="*/ 0 w 141667"/>
                <a:gd name="connsiteY0" fmla="*/ 0 h 373488"/>
                <a:gd name="connsiteX1" fmla="*/ 141667 w 141667"/>
                <a:gd name="connsiteY1" fmla="*/ 373488 h 373488"/>
              </a:gdLst>
              <a:ahLst/>
              <a:cxnLst>
                <a:cxn ang="0">
                  <a:pos x="connsiteX0" y="connsiteY0"/>
                </a:cxn>
                <a:cxn ang="0">
                  <a:pos x="connsiteX1" y="connsiteY1"/>
                </a:cxn>
              </a:cxnLst>
              <a:rect l="l" t="t" r="r" b="b"/>
              <a:pathLst>
                <a:path w="141667" h="373488">
                  <a:moveTo>
                    <a:pt x="0" y="0"/>
                  </a:moveTo>
                  <a:lnTo>
                    <a:pt x="141667" y="373488"/>
                  </a:ln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38" name="AutoShape 5"/>
          <p:cNvSpPr>
            <a:spLocks noChangeArrowheads="1"/>
          </p:cNvSpPr>
          <p:nvPr/>
        </p:nvSpPr>
        <p:spPr bwMode="auto">
          <a:xfrm>
            <a:off x="6336196" y="1882350"/>
            <a:ext cx="2452321" cy="640080"/>
          </a:xfrm>
          <a:prstGeom prst="roundRect">
            <a:avLst>
              <a:gd name="adj" fmla="val 16667"/>
            </a:avLst>
          </a:prstGeom>
          <a:solidFill>
            <a:srgbClr val="FF0000">
              <a:alpha val="20000"/>
            </a:srgbClr>
          </a:solidFill>
          <a:ln w="34925">
            <a:solidFill>
              <a:schemeClr val="tx2"/>
            </a:solidFill>
            <a:round/>
            <a:headEnd/>
            <a:tailEnd/>
          </a:ln>
          <a:effectLst>
            <a:outerShdw blurRad="50800" dist="38100" dir="18900000" algn="b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sp>
        <p:nvSpPr>
          <p:cNvPr id="154" name="TextBox 153"/>
          <p:cNvSpPr txBox="1"/>
          <p:nvPr/>
        </p:nvSpPr>
        <p:spPr>
          <a:xfrm>
            <a:off x="7742457" y="1967318"/>
            <a:ext cx="468876" cy="492443"/>
          </a:xfrm>
          <a:prstGeom prst="rect">
            <a:avLst/>
          </a:prstGeom>
          <a:noFill/>
        </p:spPr>
        <p:txBody>
          <a:bodyPr wrap="square" rtlCol="0">
            <a:spAutoFit/>
          </a:bodyPr>
          <a:lstStyle/>
          <a:p>
            <a:r>
              <a:rPr lang="en-US" sz="2600" dirty="0" smtClean="0"/>
              <a:t>…</a:t>
            </a:r>
            <a:endParaRPr lang="en-US" sz="2600" dirty="0"/>
          </a:p>
        </p:txBody>
      </p:sp>
      <p:sp>
        <p:nvSpPr>
          <p:cNvPr id="172" name="AutoShape 5"/>
          <p:cNvSpPr>
            <a:spLocks noChangeArrowheads="1"/>
          </p:cNvSpPr>
          <p:nvPr/>
        </p:nvSpPr>
        <p:spPr bwMode="auto">
          <a:xfrm>
            <a:off x="6368151" y="2672916"/>
            <a:ext cx="2452321" cy="640080"/>
          </a:xfrm>
          <a:prstGeom prst="roundRect">
            <a:avLst>
              <a:gd name="adj" fmla="val 16667"/>
            </a:avLst>
          </a:prstGeom>
          <a:solidFill>
            <a:srgbClr val="00B050">
              <a:alpha val="26000"/>
            </a:srgbClr>
          </a:solidFill>
          <a:ln w="34925">
            <a:solidFill>
              <a:schemeClr val="tx2"/>
            </a:solidFill>
            <a:round/>
            <a:headEnd/>
            <a:tailEnd/>
          </a:ln>
          <a:effectLst>
            <a:outerShdw blurRad="50800" dist="38100" dir="2700000" algn="t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grpSp>
        <p:nvGrpSpPr>
          <p:cNvPr id="173" name="Group 172"/>
          <p:cNvGrpSpPr/>
          <p:nvPr/>
        </p:nvGrpSpPr>
        <p:grpSpPr>
          <a:xfrm>
            <a:off x="7268251" y="2757884"/>
            <a:ext cx="512064" cy="457200"/>
            <a:chOff x="971600" y="4149700"/>
            <a:chExt cx="621852" cy="467432"/>
          </a:xfrm>
        </p:grpSpPr>
        <p:cxnSp>
          <p:nvCxnSpPr>
            <p:cNvPr id="174" name="Straight Connector 173"/>
            <p:cNvCxnSpPr/>
            <p:nvPr/>
          </p:nvCxnSpPr>
          <p:spPr>
            <a:xfrm flipV="1">
              <a:off x="971600" y="4149700"/>
              <a:ext cx="281395" cy="464416"/>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089396" y="4452764"/>
              <a:ext cx="121444" cy="164368"/>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52995" y="4149700"/>
              <a:ext cx="340457" cy="449847"/>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176337" y="4329100"/>
              <a:ext cx="219093" cy="270447"/>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p:nvGrpSpPr>
        <p:grpSpPr>
          <a:xfrm>
            <a:off x="6540163" y="2757264"/>
            <a:ext cx="512064" cy="457200"/>
            <a:chOff x="971600" y="3104964"/>
            <a:chExt cx="621852" cy="647452"/>
          </a:xfrm>
        </p:grpSpPr>
        <p:cxnSp>
          <p:nvCxnSpPr>
            <p:cNvPr id="179" name="Straight Connector 178"/>
            <p:cNvCxnSpPr/>
            <p:nvPr/>
          </p:nvCxnSpPr>
          <p:spPr>
            <a:xfrm flipV="1">
              <a:off x="971600" y="3104964"/>
              <a:ext cx="281395" cy="643274"/>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089396" y="3524746"/>
              <a:ext cx="121444" cy="227670"/>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52995" y="3104964"/>
              <a:ext cx="340457" cy="623094"/>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H="1">
              <a:off x="1341424" y="3524746"/>
              <a:ext cx="108013" cy="227670"/>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8164392" y="2767496"/>
            <a:ext cx="512064" cy="457200"/>
            <a:chOff x="1916088" y="4725764"/>
            <a:chExt cx="621852" cy="467432"/>
          </a:xfrm>
        </p:grpSpPr>
        <p:cxnSp>
          <p:nvCxnSpPr>
            <p:cNvPr id="184" name="Straight Connector 183"/>
            <p:cNvCxnSpPr/>
            <p:nvPr/>
          </p:nvCxnSpPr>
          <p:spPr>
            <a:xfrm flipV="1">
              <a:off x="1916088" y="4725764"/>
              <a:ext cx="281395" cy="464416"/>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2197483" y="4725764"/>
              <a:ext cx="340457" cy="449847"/>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H="1">
              <a:off x="2105726" y="4898031"/>
              <a:ext cx="198440" cy="292149"/>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H="1">
              <a:off x="2303748" y="5047122"/>
              <a:ext cx="99220" cy="146074"/>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88" name="TextBox 187"/>
          <p:cNvSpPr txBox="1"/>
          <p:nvPr/>
        </p:nvSpPr>
        <p:spPr>
          <a:xfrm>
            <a:off x="7772307" y="2757884"/>
            <a:ext cx="468876" cy="492443"/>
          </a:xfrm>
          <a:prstGeom prst="rect">
            <a:avLst/>
          </a:prstGeom>
          <a:noFill/>
        </p:spPr>
        <p:txBody>
          <a:bodyPr wrap="square" rtlCol="0">
            <a:spAutoFit/>
          </a:bodyPr>
          <a:lstStyle/>
          <a:p>
            <a:r>
              <a:rPr lang="en-US" sz="2600" dirty="0" smtClean="0"/>
              <a:t>…</a:t>
            </a:r>
            <a:endParaRPr lang="en-US" sz="2600" dirty="0"/>
          </a:p>
        </p:txBody>
      </p:sp>
      <p:sp>
        <p:nvSpPr>
          <p:cNvPr id="206" name="TextBox 205"/>
          <p:cNvSpPr txBox="1"/>
          <p:nvPr/>
        </p:nvSpPr>
        <p:spPr>
          <a:xfrm>
            <a:off x="4568902" y="933728"/>
            <a:ext cx="468876" cy="492443"/>
          </a:xfrm>
          <a:prstGeom prst="rect">
            <a:avLst/>
          </a:prstGeom>
          <a:noFill/>
        </p:spPr>
        <p:txBody>
          <a:bodyPr wrap="square" rtlCol="0">
            <a:spAutoFit/>
          </a:bodyPr>
          <a:lstStyle/>
          <a:p>
            <a:r>
              <a:rPr lang="en-US" sz="2600" dirty="0" smtClean="0"/>
              <a:t>…</a:t>
            </a:r>
            <a:endParaRPr lang="en-US" sz="2600" dirty="0"/>
          </a:p>
        </p:txBody>
      </p:sp>
      <p:sp>
        <p:nvSpPr>
          <p:cNvPr id="207" name="AutoShape 5"/>
          <p:cNvSpPr>
            <a:spLocks noChangeArrowheads="1"/>
          </p:cNvSpPr>
          <p:nvPr/>
        </p:nvSpPr>
        <p:spPr bwMode="auto">
          <a:xfrm>
            <a:off x="6372200" y="3465004"/>
            <a:ext cx="2452321" cy="640080"/>
          </a:xfrm>
          <a:prstGeom prst="roundRect">
            <a:avLst>
              <a:gd name="adj" fmla="val 16667"/>
            </a:avLst>
          </a:prstGeom>
          <a:solidFill>
            <a:schemeClr val="accent6">
              <a:lumMod val="60000"/>
              <a:lumOff val="40000"/>
              <a:alpha val="41000"/>
            </a:schemeClr>
          </a:solidFill>
          <a:ln w="34925">
            <a:solidFill>
              <a:schemeClr val="tx2"/>
            </a:solidFill>
            <a:round/>
            <a:headEnd/>
            <a:tailEnd/>
          </a:ln>
          <a:effectLst>
            <a:outerShdw blurRad="50800" dist="38100" dir="2700000" algn="t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grpSp>
        <p:nvGrpSpPr>
          <p:cNvPr id="208" name="Group 207"/>
          <p:cNvGrpSpPr/>
          <p:nvPr/>
        </p:nvGrpSpPr>
        <p:grpSpPr>
          <a:xfrm>
            <a:off x="7272300" y="3549972"/>
            <a:ext cx="512064" cy="457200"/>
            <a:chOff x="971600" y="4149700"/>
            <a:chExt cx="621852" cy="467432"/>
          </a:xfrm>
        </p:grpSpPr>
        <p:cxnSp>
          <p:nvCxnSpPr>
            <p:cNvPr id="209" name="Straight Connector 208"/>
            <p:cNvCxnSpPr/>
            <p:nvPr/>
          </p:nvCxnSpPr>
          <p:spPr>
            <a:xfrm flipV="1">
              <a:off x="971600" y="4149700"/>
              <a:ext cx="281395" cy="464416"/>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1089396" y="4452764"/>
              <a:ext cx="121444" cy="164368"/>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a:off x="1252995" y="4149700"/>
              <a:ext cx="340457" cy="449847"/>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1176337" y="4329100"/>
              <a:ext cx="219093" cy="270447"/>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8212453" y="3549352"/>
            <a:ext cx="512064" cy="457200"/>
            <a:chOff x="971600" y="3104964"/>
            <a:chExt cx="621852" cy="647452"/>
          </a:xfrm>
        </p:grpSpPr>
        <p:cxnSp>
          <p:nvCxnSpPr>
            <p:cNvPr id="214" name="Straight Connector 213"/>
            <p:cNvCxnSpPr/>
            <p:nvPr/>
          </p:nvCxnSpPr>
          <p:spPr>
            <a:xfrm flipV="1">
              <a:off x="971600" y="3104964"/>
              <a:ext cx="281395" cy="643274"/>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1089396" y="3524746"/>
              <a:ext cx="121444" cy="227670"/>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1252995" y="3104964"/>
              <a:ext cx="340457" cy="623094"/>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1341424" y="3524746"/>
              <a:ext cx="108013" cy="227670"/>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18" name="Group 217"/>
          <p:cNvGrpSpPr/>
          <p:nvPr/>
        </p:nvGrpSpPr>
        <p:grpSpPr>
          <a:xfrm>
            <a:off x="6556269" y="3559584"/>
            <a:ext cx="512064" cy="457200"/>
            <a:chOff x="1916088" y="4725764"/>
            <a:chExt cx="621852" cy="467432"/>
          </a:xfrm>
        </p:grpSpPr>
        <p:cxnSp>
          <p:nvCxnSpPr>
            <p:cNvPr id="219" name="Straight Connector 218"/>
            <p:cNvCxnSpPr/>
            <p:nvPr/>
          </p:nvCxnSpPr>
          <p:spPr>
            <a:xfrm flipV="1">
              <a:off x="1916088" y="4725764"/>
              <a:ext cx="281395" cy="464416"/>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2197483" y="4725764"/>
              <a:ext cx="340457" cy="449847"/>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flipH="1">
              <a:off x="2105726" y="4898031"/>
              <a:ext cx="198440" cy="292149"/>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flipH="1">
              <a:off x="2303748" y="5047122"/>
              <a:ext cx="99220" cy="146074"/>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23" name="TextBox 222"/>
          <p:cNvSpPr txBox="1"/>
          <p:nvPr/>
        </p:nvSpPr>
        <p:spPr>
          <a:xfrm>
            <a:off x="7776356" y="3549972"/>
            <a:ext cx="468876" cy="492443"/>
          </a:xfrm>
          <a:prstGeom prst="rect">
            <a:avLst/>
          </a:prstGeom>
          <a:noFill/>
        </p:spPr>
        <p:txBody>
          <a:bodyPr wrap="square" rtlCol="0">
            <a:spAutoFit/>
          </a:bodyPr>
          <a:lstStyle/>
          <a:p>
            <a:r>
              <a:rPr lang="en-US" sz="2600" dirty="0" smtClean="0"/>
              <a:t>…</a:t>
            </a:r>
            <a:endParaRPr lang="en-US" sz="2600" dirty="0"/>
          </a:p>
        </p:txBody>
      </p:sp>
      <p:sp>
        <p:nvSpPr>
          <p:cNvPr id="224" name="AutoShape 5"/>
          <p:cNvSpPr>
            <a:spLocks noChangeArrowheads="1"/>
          </p:cNvSpPr>
          <p:nvPr/>
        </p:nvSpPr>
        <p:spPr bwMode="auto">
          <a:xfrm>
            <a:off x="6404155" y="4293096"/>
            <a:ext cx="2452321" cy="640080"/>
          </a:xfrm>
          <a:prstGeom prst="roundRect">
            <a:avLst>
              <a:gd name="adj" fmla="val 16667"/>
            </a:avLst>
          </a:prstGeom>
          <a:solidFill>
            <a:schemeClr val="tx2">
              <a:lumMod val="60000"/>
              <a:lumOff val="40000"/>
              <a:alpha val="26000"/>
            </a:schemeClr>
          </a:solidFill>
          <a:ln w="34925">
            <a:solidFill>
              <a:schemeClr val="tx2"/>
            </a:solidFill>
            <a:round/>
            <a:headEnd/>
            <a:tailEnd/>
          </a:ln>
          <a:effectLst>
            <a:outerShdw blurRad="50800" dist="38100" dir="2700000" algn="t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grpSp>
        <p:nvGrpSpPr>
          <p:cNvPr id="225" name="Group 224"/>
          <p:cNvGrpSpPr/>
          <p:nvPr/>
        </p:nvGrpSpPr>
        <p:grpSpPr>
          <a:xfrm>
            <a:off x="7304255" y="4378064"/>
            <a:ext cx="512064" cy="457200"/>
            <a:chOff x="971600" y="4149700"/>
            <a:chExt cx="621852" cy="467432"/>
          </a:xfrm>
        </p:grpSpPr>
        <p:cxnSp>
          <p:nvCxnSpPr>
            <p:cNvPr id="226" name="Straight Connector 225"/>
            <p:cNvCxnSpPr/>
            <p:nvPr/>
          </p:nvCxnSpPr>
          <p:spPr>
            <a:xfrm flipV="1">
              <a:off x="971600" y="4149700"/>
              <a:ext cx="281395" cy="464416"/>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a:off x="1089396" y="4452764"/>
              <a:ext cx="121444" cy="164368"/>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1252995" y="4149700"/>
              <a:ext cx="340457" cy="449847"/>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a:off x="1176337" y="4329100"/>
              <a:ext cx="219093" cy="270447"/>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30" name="Group 229"/>
          <p:cNvGrpSpPr/>
          <p:nvPr/>
        </p:nvGrpSpPr>
        <p:grpSpPr>
          <a:xfrm>
            <a:off x="8244408" y="4377444"/>
            <a:ext cx="512064" cy="457200"/>
            <a:chOff x="971600" y="3104964"/>
            <a:chExt cx="621852" cy="647452"/>
          </a:xfrm>
        </p:grpSpPr>
        <p:cxnSp>
          <p:nvCxnSpPr>
            <p:cNvPr id="231" name="Straight Connector 230"/>
            <p:cNvCxnSpPr/>
            <p:nvPr/>
          </p:nvCxnSpPr>
          <p:spPr>
            <a:xfrm flipV="1">
              <a:off x="971600" y="3104964"/>
              <a:ext cx="281395" cy="643274"/>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1089396" y="3524746"/>
              <a:ext cx="121444" cy="227670"/>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1252995" y="3104964"/>
              <a:ext cx="340457" cy="623094"/>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H="1">
              <a:off x="1341424" y="3524746"/>
              <a:ext cx="108013" cy="227670"/>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35" name="Group 234"/>
          <p:cNvGrpSpPr/>
          <p:nvPr/>
        </p:nvGrpSpPr>
        <p:grpSpPr>
          <a:xfrm>
            <a:off x="6588224" y="4387676"/>
            <a:ext cx="512064" cy="457200"/>
            <a:chOff x="1916088" y="4725764"/>
            <a:chExt cx="621852" cy="467432"/>
          </a:xfrm>
        </p:grpSpPr>
        <p:cxnSp>
          <p:nvCxnSpPr>
            <p:cNvPr id="236" name="Straight Connector 235"/>
            <p:cNvCxnSpPr/>
            <p:nvPr/>
          </p:nvCxnSpPr>
          <p:spPr>
            <a:xfrm flipV="1">
              <a:off x="1916088" y="4725764"/>
              <a:ext cx="281395" cy="464416"/>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2197483" y="4725764"/>
              <a:ext cx="340457" cy="449847"/>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H="1">
              <a:off x="2105726" y="4898031"/>
              <a:ext cx="198440" cy="292149"/>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flipH="1">
              <a:off x="2303748" y="5047122"/>
              <a:ext cx="99220" cy="146074"/>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40" name="TextBox 239"/>
          <p:cNvSpPr txBox="1"/>
          <p:nvPr/>
        </p:nvSpPr>
        <p:spPr>
          <a:xfrm>
            <a:off x="7808311" y="4378064"/>
            <a:ext cx="468876" cy="492443"/>
          </a:xfrm>
          <a:prstGeom prst="rect">
            <a:avLst/>
          </a:prstGeom>
          <a:noFill/>
        </p:spPr>
        <p:txBody>
          <a:bodyPr wrap="square" rtlCol="0">
            <a:spAutoFit/>
          </a:bodyPr>
          <a:lstStyle/>
          <a:p>
            <a:r>
              <a:rPr lang="en-US" sz="2600" dirty="0" smtClean="0"/>
              <a:t>…</a:t>
            </a:r>
            <a:endParaRPr lang="en-US" sz="2600" dirty="0"/>
          </a:p>
        </p:txBody>
      </p:sp>
      <p:sp>
        <p:nvSpPr>
          <p:cNvPr id="2" name="Bent Arrow 1"/>
          <p:cNvSpPr/>
          <p:nvPr/>
        </p:nvSpPr>
        <p:spPr>
          <a:xfrm rot="10800000">
            <a:off x="6015138" y="5409219"/>
            <a:ext cx="2000311" cy="1044116"/>
          </a:xfrm>
          <a:prstGeom prst="bentArrow">
            <a:avLst>
              <a:gd name="adj1" fmla="val 25000"/>
              <a:gd name="adj2" fmla="val 24421"/>
              <a:gd name="adj3" fmla="val 25000"/>
              <a:gd name="adj4" fmla="val 43750"/>
            </a:avLst>
          </a:prstGeom>
          <a:solidFill>
            <a:srgbClr val="FF0000"/>
          </a:solidFill>
          <a:ln w="412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6" name="TextBox 115"/>
          <p:cNvSpPr txBox="1"/>
          <p:nvPr/>
        </p:nvSpPr>
        <p:spPr>
          <a:xfrm>
            <a:off x="6588369" y="4967880"/>
            <a:ext cx="2375973" cy="369332"/>
          </a:xfrm>
          <a:prstGeom prst="rect">
            <a:avLst/>
          </a:prstGeom>
          <a:noFill/>
        </p:spPr>
        <p:txBody>
          <a:bodyPr wrap="square" rtlCol="0">
            <a:spAutoFit/>
          </a:bodyPr>
          <a:lstStyle/>
          <a:p>
            <a:r>
              <a:rPr lang="en-US" b="1" i="1" dirty="0" smtClean="0">
                <a:solidFill>
                  <a:srgbClr val="FF0000"/>
                </a:solidFill>
                <a:latin typeface="Book Antiqua" pitchFamily="18" charset="0"/>
              </a:rPr>
              <a:t>Restricted </a:t>
            </a:r>
            <a:r>
              <a:rPr lang="en-US" b="1" i="1" dirty="0" smtClean="0">
                <a:latin typeface="Book Antiqua" pitchFamily="18" charset="0"/>
              </a:rPr>
              <a:t>gene trees</a:t>
            </a:r>
            <a:endParaRPr lang="en-US" baseline="-25000" dirty="0">
              <a:latin typeface="Georgia" pitchFamily="18" charset="0"/>
            </a:endParaRPr>
          </a:p>
        </p:txBody>
      </p:sp>
      <p:sp>
        <p:nvSpPr>
          <p:cNvPr id="117" name="AutoShape 34"/>
          <p:cNvSpPr>
            <a:spLocks noChangeArrowheads="1"/>
          </p:cNvSpPr>
          <p:nvPr/>
        </p:nvSpPr>
        <p:spPr bwMode="auto">
          <a:xfrm>
            <a:off x="5321191" y="3243816"/>
            <a:ext cx="914400" cy="410774"/>
          </a:xfrm>
          <a:prstGeom prst="rightArrow">
            <a:avLst>
              <a:gd name="adj1" fmla="val 50185"/>
              <a:gd name="adj2" fmla="val 97561"/>
            </a:avLst>
          </a:prstGeom>
          <a:solidFill>
            <a:srgbClr val="FF0000"/>
          </a:solidFill>
          <a:ln w="38100">
            <a:solidFill>
              <a:schemeClr val="tx1"/>
            </a:solidFill>
            <a:miter lim="800000"/>
            <a:headEnd/>
            <a:tailEnd/>
          </a:ln>
          <a:effectLst>
            <a:outerShdw blurRad="50800" dist="38100" dir="18900000" algn="bl" rotWithShape="0">
              <a:prstClr val="black">
                <a:alpha val="40000"/>
              </a:prstClr>
            </a:outerShdw>
          </a:effectLst>
        </p:spPr>
        <p:txBody>
          <a:bodyPr vert="eaVert" wrap="square" anchor="ctr">
            <a:spAutoFit/>
          </a:bodyPr>
          <a:lstStyle/>
          <a:p>
            <a:pPr eaLnBrk="1" hangingPunct="1">
              <a:defRPr/>
            </a:pPr>
            <a:endParaRPr lang="en-US" sz="1800"/>
          </a:p>
        </p:txBody>
      </p:sp>
      <p:sp>
        <p:nvSpPr>
          <p:cNvPr id="120" name="Oval 119"/>
          <p:cNvSpPr/>
          <p:nvPr/>
        </p:nvSpPr>
        <p:spPr>
          <a:xfrm>
            <a:off x="3204952" y="1937956"/>
            <a:ext cx="1527048" cy="1527048"/>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2501734" y="3136166"/>
            <a:ext cx="1451379" cy="1516970"/>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2197698" y="2423702"/>
            <a:ext cx="1371600" cy="1374244"/>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3939912" y="2976932"/>
            <a:ext cx="1280160" cy="1280160"/>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AutoShape 34"/>
          <p:cNvSpPr>
            <a:spLocks noChangeArrowheads="1"/>
          </p:cNvSpPr>
          <p:nvPr/>
        </p:nvSpPr>
        <p:spPr bwMode="auto">
          <a:xfrm rot="5400000">
            <a:off x="3187844" y="2075128"/>
            <a:ext cx="685800" cy="365760"/>
          </a:xfrm>
          <a:prstGeom prst="rightArrow">
            <a:avLst>
              <a:gd name="adj1" fmla="val 50185"/>
              <a:gd name="adj2" fmla="val 97561"/>
            </a:avLst>
          </a:prstGeom>
          <a:solidFill>
            <a:srgbClr val="FF0000"/>
          </a:solidFill>
          <a:ln w="38100">
            <a:solidFill>
              <a:schemeClr val="tx1"/>
            </a:solidFill>
            <a:miter lim="800000"/>
            <a:headEnd/>
            <a:tailEnd/>
          </a:ln>
          <a:effectLst>
            <a:outerShdw blurRad="50800" dist="38100" dir="18900000" algn="bl" rotWithShape="0">
              <a:prstClr val="black">
                <a:alpha val="40000"/>
              </a:prstClr>
            </a:outerShdw>
          </a:effectLst>
        </p:spPr>
        <p:txBody>
          <a:bodyPr vert="eaVert" wrap="square" anchor="ctr">
            <a:spAutoFit/>
          </a:bodyPr>
          <a:lstStyle/>
          <a:p>
            <a:pPr eaLnBrk="1" hangingPunct="1">
              <a:defRPr/>
            </a:pPr>
            <a:endParaRPr lang="en-US" sz="1800"/>
          </a:p>
        </p:txBody>
      </p:sp>
      <p:sp>
        <p:nvSpPr>
          <p:cNvPr id="171" name="TextBox 170"/>
          <p:cNvSpPr txBox="1"/>
          <p:nvPr/>
        </p:nvSpPr>
        <p:spPr>
          <a:xfrm>
            <a:off x="124083" y="971436"/>
            <a:ext cx="1387577" cy="369332"/>
          </a:xfrm>
          <a:prstGeom prst="rect">
            <a:avLst/>
          </a:prstGeom>
          <a:noFill/>
        </p:spPr>
        <p:txBody>
          <a:bodyPr wrap="square" rtlCol="0">
            <a:spAutoFit/>
          </a:bodyPr>
          <a:lstStyle/>
          <a:p>
            <a:r>
              <a:rPr lang="en-US" b="1" i="1" dirty="0">
                <a:latin typeface="Book Antiqua" pitchFamily="18" charset="0"/>
              </a:rPr>
              <a:t>G</a:t>
            </a:r>
            <a:r>
              <a:rPr lang="en-US" b="1" i="1" dirty="0" smtClean="0">
                <a:latin typeface="Book Antiqua" pitchFamily="18" charset="0"/>
              </a:rPr>
              <a:t>ene trees</a:t>
            </a:r>
            <a:endParaRPr lang="en-US" baseline="-25000" dirty="0">
              <a:latin typeface="Georgia" pitchFamily="18" charset="0"/>
            </a:endParaRPr>
          </a:p>
        </p:txBody>
      </p:sp>
      <p:sp>
        <p:nvSpPr>
          <p:cNvPr id="189" name="TextBox 188"/>
          <p:cNvSpPr txBox="1"/>
          <p:nvPr/>
        </p:nvSpPr>
        <p:spPr>
          <a:xfrm>
            <a:off x="264560" y="2949217"/>
            <a:ext cx="1387577" cy="369332"/>
          </a:xfrm>
          <a:prstGeom prst="rect">
            <a:avLst/>
          </a:prstGeom>
          <a:noFill/>
        </p:spPr>
        <p:txBody>
          <a:bodyPr wrap="square" rtlCol="0">
            <a:spAutoFit/>
          </a:bodyPr>
          <a:lstStyle/>
          <a:p>
            <a:r>
              <a:rPr lang="en-US" b="1" i="1" dirty="0" smtClean="0">
                <a:latin typeface="Book Antiqua" pitchFamily="18" charset="0"/>
              </a:rPr>
              <a:t>Species tree</a:t>
            </a:r>
            <a:endParaRPr lang="en-US" baseline="-25000" dirty="0">
              <a:latin typeface="Georgia" pitchFamily="18" charset="0"/>
            </a:endParaRPr>
          </a:p>
        </p:txBody>
      </p:sp>
      <p:sp>
        <p:nvSpPr>
          <p:cNvPr id="190" name="TextBox 189"/>
          <p:cNvSpPr txBox="1"/>
          <p:nvPr/>
        </p:nvSpPr>
        <p:spPr>
          <a:xfrm>
            <a:off x="1709420" y="1511496"/>
            <a:ext cx="494417" cy="369332"/>
          </a:xfrm>
          <a:prstGeom prst="rect">
            <a:avLst/>
          </a:prstGeom>
          <a:noFill/>
        </p:spPr>
        <p:txBody>
          <a:bodyPr wrap="square" rtlCol="0">
            <a:spAutoFit/>
          </a:bodyPr>
          <a:lstStyle/>
          <a:p>
            <a:r>
              <a:rPr lang="en-US" b="1" i="1" dirty="0" smtClean="0">
                <a:latin typeface="Book Antiqua" pitchFamily="18" charset="0"/>
              </a:rPr>
              <a:t>gt</a:t>
            </a:r>
            <a:r>
              <a:rPr lang="en-US" b="1" i="1" baseline="-25000" dirty="0" smtClean="0">
                <a:latin typeface="Book Antiqua" pitchFamily="18" charset="0"/>
              </a:rPr>
              <a:t>1</a:t>
            </a:r>
            <a:endParaRPr lang="en-US" baseline="-25000" dirty="0">
              <a:latin typeface="Georgia" pitchFamily="18" charset="0"/>
            </a:endParaRPr>
          </a:p>
        </p:txBody>
      </p:sp>
      <p:sp>
        <p:nvSpPr>
          <p:cNvPr id="191" name="TextBox 190"/>
          <p:cNvSpPr txBox="1"/>
          <p:nvPr/>
        </p:nvSpPr>
        <p:spPr>
          <a:xfrm>
            <a:off x="3347864" y="1502204"/>
            <a:ext cx="494417" cy="369332"/>
          </a:xfrm>
          <a:prstGeom prst="rect">
            <a:avLst/>
          </a:prstGeom>
          <a:noFill/>
        </p:spPr>
        <p:txBody>
          <a:bodyPr wrap="square" rtlCol="0">
            <a:spAutoFit/>
          </a:bodyPr>
          <a:lstStyle/>
          <a:p>
            <a:r>
              <a:rPr lang="en-US" b="1" i="1" dirty="0" smtClean="0">
                <a:latin typeface="Book Antiqua" pitchFamily="18" charset="0"/>
              </a:rPr>
              <a:t>gt</a:t>
            </a:r>
            <a:r>
              <a:rPr lang="en-US" b="1" i="1" baseline="-25000" dirty="0">
                <a:latin typeface="Book Antiqua" pitchFamily="18" charset="0"/>
              </a:rPr>
              <a:t>2</a:t>
            </a:r>
            <a:endParaRPr lang="en-US" baseline="-25000" dirty="0">
              <a:latin typeface="Georgia" pitchFamily="18" charset="0"/>
            </a:endParaRPr>
          </a:p>
        </p:txBody>
      </p:sp>
      <p:sp>
        <p:nvSpPr>
          <p:cNvPr id="192" name="TextBox 191"/>
          <p:cNvSpPr txBox="1"/>
          <p:nvPr/>
        </p:nvSpPr>
        <p:spPr>
          <a:xfrm>
            <a:off x="5625755" y="1466200"/>
            <a:ext cx="494417" cy="369332"/>
          </a:xfrm>
          <a:prstGeom prst="rect">
            <a:avLst/>
          </a:prstGeom>
          <a:noFill/>
        </p:spPr>
        <p:txBody>
          <a:bodyPr wrap="square" rtlCol="0">
            <a:spAutoFit/>
          </a:bodyPr>
          <a:lstStyle/>
          <a:p>
            <a:r>
              <a:rPr lang="en-US" b="1" i="1" dirty="0" err="1" smtClean="0">
                <a:latin typeface="Book Antiqua" pitchFamily="18" charset="0"/>
              </a:rPr>
              <a:t>gt</a:t>
            </a:r>
            <a:r>
              <a:rPr lang="en-US" b="1" i="1" baseline="-25000" dirty="0" err="1">
                <a:latin typeface="Book Antiqua" pitchFamily="18" charset="0"/>
              </a:rPr>
              <a:t>k</a:t>
            </a:r>
            <a:endParaRPr lang="en-US" baseline="-25000" dirty="0">
              <a:latin typeface="Georgia" pitchFamily="18" charset="0"/>
            </a:endParaRPr>
          </a:p>
        </p:txBody>
      </p:sp>
      <p:grpSp>
        <p:nvGrpSpPr>
          <p:cNvPr id="193" name="Group 192"/>
          <p:cNvGrpSpPr/>
          <p:nvPr/>
        </p:nvGrpSpPr>
        <p:grpSpPr>
          <a:xfrm>
            <a:off x="2653377" y="184574"/>
            <a:ext cx="5735047" cy="400110"/>
            <a:chOff x="3238136" y="1158454"/>
            <a:chExt cx="3920134" cy="312287"/>
          </a:xfrm>
        </p:grpSpPr>
        <p:sp>
          <p:nvSpPr>
            <p:cNvPr id="194" name="Oval 193"/>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2000" b="0" u="sng" dirty="0"/>
            </a:p>
          </p:txBody>
        </p:sp>
        <p:sp>
          <p:nvSpPr>
            <p:cNvPr id="195" name="TextBox 194"/>
            <p:cNvSpPr txBox="1"/>
            <p:nvPr/>
          </p:nvSpPr>
          <p:spPr>
            <a:xfrm>
              <a:off x="3336577" y="1158454"/>
              <a:ext cx="3821693" cy="312287"/>
            </a:xfrm>
            <a:prstGeom prst="rect">
              <a:avLst/>
            </a:prstGeom>
            <a:noFill/>
          </p:spPr>
          <p:txBody>
            <a:bodyPr wrap="square" rtlCol="0">
              <a:spAutoFit/>
            </a:bodyPr>
            <a:lstStyle/>
            <a:p>
              <a:r>
                <a:rPr lang="en-US" sz="2000" dirty="0" smtClean="0"/>
                <a:t>  </a:t>
              </a:r>
              <a:r>
                <a:rPr lang="en-US" sz="2000" dirty="0" smtClean="0">
                  <a:solidFill>
                    <a:srgbClr val="FF0000"/>
                  </a:solidFill>
                  <a:latin typeface="Georgia" pitchFamily="18" charset="0"/>
                </a:rPr>
                <a:t>Estimate</a:t>
              </a:r>
              <a:r>
                <a:rPr lang="en-US" sz="2000" dirty="0" smtClean="0">
                  <a:latin typeface="Georgia" pitchFamily="18" charset="0"/>
                </a:rPr>
                <a:t> </a:t>
              </a:r>
              <a:r>
                <a:rPr lang="en-US" sz="2000" dirty="0" smtClean="0">
                  <a:solidFill>
                    <a:schemeClr val="bg1"/>
                  </a:solidFill>
                  <a:latin typeface="Georgia" pitchFamily="18" charset="0"/>
                </a:rPr>
                <a:t>the</a:t>
              </a:r>
              <a:r>
                <a:rPr lang="en-US" sz="2000" dirty="0" smtClean="0">
                  <a:latin typeface="Georgia" pitchFamily="18" charset="0"/>
                </a:rPr>
                <a:t> </a:t>
              </a:r>
              <a:r>
                <a:rPr lang="en-US" sz="2000" dirty="0" smtClean="0">
                  <a:solidFill>
                    <a:srgbClr val="FF0000"/>
                  </a:solidFill>
                  <a:latin typeface="Georgia" pitchFamily="18" charset="0"/>
                </a:rPr>
                <a:t>species tree</a:t>
              </a:r>
              <a:endParaRPr lang="en-US" sz="2000" dirty="0">
                <a:solidFill>
                  <a:srgbClr val="FF0000"/>
                </a:solidFill>
                <a:latin typeface="Georgia" pitchFamily="18" charset="0"/>
              </a:endParaRPr>
            </a:p>
          </p:txBody>
        </p:sp>
      </p:grpSp>
      <p:grpSp>
        <p:nvGrpSpPr>
          <p:cNvPr id="196" name="Group 195"/>
          <p:cNvGrpSpPr/>
          <p:nvPr/>
        </p:nvGrpSpPr>
        <p:grpSpPr>
          <a:xfrm>
            <a:off x="2670304" y="188640"/>
            <a:ext cx="4349968" cy="400110"/>
            <a:chOff x="3238136" y="1158454"/>
            <a:chExt cx="2973377" cy="312287"/>
          </a:xfrm>
        </p:grpSpPr>
        <p:sp>
          <p:nvSpPr>
            <p:cNvPr id="197" name="Oval 196"/>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2000" b="0" u="sng" dirty="0"/>
            </a:p>
          </p:txBody>
        </p:sp>
        <p:sp>
          <p:nvSpPr>
            <p:cNvPr id="198" name="TextBox 197"/>
            <p:cNvSpPr txBox="1"/>
            <p:nvPr/>
          </p:nvSpPr>
          <p:spPr>
            <a:xfrm>
              <a:off x="3336576" y="1158454"/>
              <a:ext cx="2874937" cy="312287"/>
            </a:xfrm>
            <a:prstGeom prst="rect">
              <a:avLst/>
            </a:prstGeom>
            <a:noFill/>
          </p:spPr>
          <p:txBody>
            <a:bodyPr wrap="square" rtlCol="0">
              <a:spAutoFit/>
            </a:bodyPr>
            <a:lstStyle/>
            <a:p>
              <a:r>
                <a:rPr lang="en-US" sz="2000" dirty="0" smtClean="0"/>
                <a:t>  </a:t>
              </a:r>
              <a:r>
                <a:rPr lang="en-US" sz="2000" dirty="0" smtClean="0">
                  <a:solidFill>
                    <a:srgbClr val="FF0000"/>
                  </a:solidFill>
                  <a:latin typeface="Georgia" pitchFamily="18" charset="0"/>
                </a:rPr>
                <a:t>Decompose</a:t>
              </a:r>
              <a:r>
                <a:rPr lang="en-US" sz="2000" dirty="0" smtClean="0">
                  <a:latin typeface="Georgia" pitchFamily="18" charset="0"/>
                </a:rPr>
                <a:t> </a:t>
              </a:r>
              <a:r>
                <a:rPr lang="en-US" sz="2000" dirty="0" smtClean="0">
                  <a:solidFill>
                    <a:schemeClr val="bg1"/>
                  </a:solidFill>
                  <a:latin typeface="Georgia" pitchFamily="18" charset="0"/>
                </a:rPr>
                <a:t>the</a:t>
              </a:r>
              <a:r>
                <a:rPr lang="en-US" sz="2000" dirty="0" smtClean="0">
                  <a:latin typeface="Georgia" pitchFamily="18" charset="0"/>
                </a:rPr>
                <a:t> </a:t>
              </a:r>
              <a:r>
                <a:rPr lang="en-US" sz="2000" dirty="0" smtClean="0">
                  <a:solidFill>
                    <a:srgbClr val="FF0000"/>
                  </a:solidFill>
                  <a:latin typeface="Georgia" pitchFamily="18" charset="0"/>
                </a:rPr>
                <a:t>guide</a:t>
              </a:r>
              <a:r>
                <a:rPr lang="en-US" sz="2000" dirty="0" smtClean="0">
                  <a:latin typeface="Georgia" pitchFamily="18" charset="0"/>
                </a:rPr>
                <a:t> </a:t>
              </a:r>
              <a:r>
                <a:rPr lang="en-US" sz="2000" dirty="0" smtClean="0">
                  <a:solidFill>
                    <a:schemeClr val="bg1"/>
                  </a:solidFill>
                  <a:latin typeface="Georgia" pitchFamily="18" charset="0"/>
                </a:rPr>
                <a:t>tree</a:t>
              </a:r>
              <a:endParaRPr lang="en-US" sz="2000" dirty="0">
                <a:solidFill>
                  <a:schemeClr val="bg1"/>
                </a:solidFill>
                <a:latin typeface="Georgia" pitchFamily="18" charset="0"/>
              </a:endParaRPr>
            </a:p>
          </p:txBody>
        </p:sp>
      </p:grpSp>
      <p:grpSp>
        <p:nvGrpSpPr>
          <p:cNvPr id="199" name="Group 198"/>
          <p:cNvGrpSpPr/>
          <p:nvPr/>
        </p:nvGrpSpPr>
        <p:grpSpPr>
          <a:xfrm>
            <a:off x="3138356" y="220578"/>
            <a:ext cx="4349968" cy="400110"/>
            <a:chOff x="3238136" y="1158454"/>
            <a:chExt cx="2973377" cy="312287"/>
          </a:xfrm>
        </p:grpSpPr>
        <p:sp>
          <p:nvSpPr>
            <p:cNvPr id="200" name="Oval 199"/>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2000" b="0" u="sng" dirty="0"/>
            </a:p>
          </p:txBody>
        </p:sp>
        <p:sp>
          <p:nvSpPr>
            <p:cNvPr id="201" name="TextBox 200"/>
            <p:cNvSpPr txBox="1"/>
            <p:nvPr/>
          </p:nvSpPr>
          <p:spPr>
            <a:xfrm>
              <a:off x="3336576" y="1158454"/>
              <a:ext cx="2874937" cy="312287"/>
            </a:xfrm>
            <a:prstGeom prst="rect">
              <a:avLst/>
            </a:prstGeom>
            <a:noFill/>
          </p:spPr>
          <p:txBody>
            <a:bodyPr wrap="square" rtlCol="0">
              <a:spAutoFit/>
            </a:bodyPr>
            <a:lstStyle/>
            <a:p>
              <a:r>
                <a:rPr lang="en-US" sz="2000" dirty="0" smtClean="0"/>
                <a:t>  </a:t>
              </a:r>
              <a:r>
                <a:rPr lang="en-US" sz="2000" dirty="0" smtClean="0">
                  <a:solidFill>
                    <a:srgbClr val="FF0000"/>
                  </a:solidFill>
                  <a:latin typeface="Georgia" pitchFamily="18" charset="0"/>
                </a:rPr>
                <a:t>Restrict</a:t>
              </a:r>
              <a:r>
                <a:rPr lang="en-US" sz="2000" dirty="0" smtClean="0">
                  <a:latin typeface="Georgia" pitchFamily="18" charset="0"/>
                </a:rPr>
                <a:t> </a:t>
              </a:r>
              <a:r>
                <a:rPr lang="en-US" sz="2000" dirty="0" smtClean="0">
                  <a:solidFill>
                    <a:schemeClr val="bg1"/>
                  </a:solidFill>
                  <a:latin typeface="Georgia" pitchFamily="18" charset="0"/>
                </a:rPr>
                <a:t>the gene trees</a:t>
              </a:r>
              <a:endParaRPr lang="en-US" sz="2000" dirty="0">
                <a:solidFill>
                  <a:schemeClr val="bg1"/>
                </a:solidFill>
                <a:latin typeface="Georgia" pitchFamily="18" charset="0"/>
              </a:endParaRPr>
            </a:p>
          </p:txBody>
        </p:sp>
      </p:grpSp>
      <p:grpSp>
        <p:nvGrpSpPr>
          <p:cNvPr id="202" name="Group 201"/>
          <p:cNvGrpSpPr/>
          <p:nvPr/>
        </p:nvGrpSpPr>
        <p:grpSpPr>
          <a:xfrm>
            <a:off x="1582947" y="1002908"/>
            <a:ext cx="512064" cy="457200"/>
            <a:chOff x="971600" y="4149700"/>
            <a:chExt cx="621852" cy="467432"/>
          </a:xfrm>
        </p:grpSpPr>
        <p:cxnSp>
          <p:nvCxnSpPr>
            <p:cNvPr id="203" name="Straight Connector 202"/>
            <p:cNvCxnSpPr/>
            <p:nvPr/>
          </p:nvCxnSpPr>
          <p:spPr>
            <a:xfrm flipV="1">
              <a:off x="971600" y="4149700"/>
              <a:ext cx="281395" cy="464416"/>
            </a:xfrm>
            <a:prstGeom prst="line">
              <a:avLst/>
            </a:prstGeom>
            <a:ln w="28575"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1089396" y="4452764"/>
              <a:ext cx="121444" cy="164368"/>
            </a:xfrm>
            <a:prstGeom prst="line">
              <a:avLst/>
            </a:prstGeom>
            <a:ln w="28575"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1252995" y="4149700"/>
              <a:ext cx="340457" cy="449847"/>
            </a:xfrm>
            <a:prstGeom prst="line">
              <a:avLst/>
            </a:prstGeom>
            <a:ln w="28575"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1176337" y="4329100"/>
              <a:ext cx="219093" cy="270447"/>
            </a:xfrm>
            <a:prstGeom prst="line">
              <a:avLst/>
            </a:prstGeom>
            <a:ln w="28575"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42" name="Group 241"/>
          <p:cNvGrpSpPr/>
          <p:nvPr/>
        </p:nvGrpSpPr>
        <p:grpSpPr>
          <a:xfrm>
            <a:off x="3048227" y="949781"/>
            <a:ext cx="512064" cy="457200"/>
            <a:chOff x="971600" y="3104964"/>
            <a:chExt cx="621852" cy="647452"/>
          </a:xfrm>
        </p:grpSpPr>
        <p:cxnSp>
          <p:nvCxnSpPr>
            <p:cNvPr id="243" name="Straight Connector 242"/>
            <p:cNvCxnSpPr/>
            <p:nvPr/>
          </p:nvCxnSpPr>
          <p:spPr>
            <a:xfrm flipV="1">
              <a:off x="971600" y="3104964"/>
              <a:ext cx="281395" cy="643274"/>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1089396" y="3524746"/>
              <a:ext cx="121444" cy="227670"/>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1252995" y="3104964"/>
              <a:ext cx="340457" cy="623094"/>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H="1">
              <a:off x="1341424" y="3524746"/>
              <a:ext cx="108013" cy="227670"/>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47" name="Group 246"/>
          <p:cNvGrpSpPr/>
          <p:nvPr/>
        </p:nvGrpSpPr>
        <p:grpSpPr>
          <a:xfrm>
            <a:off x="5441040" y="921267"/>
            <a:ext cx="512064" cy="457200"/>
            <a:chOff x="1916088" y="4725764"/>
            <a:chExt cx="621852" cy="467432"/>
          </a:xfrm>
        </p:grpSpPr>
        <p:cxnSp>
          <p:nvCxnSpPr>
            <p:cNvPr id="248" name="Straight Connector 247"/>
            <p:cNvCxnSpPr/>
            <p:nvPr/>
          </p:nvCxnSpPr>
          <p:spPr>
            <a:xfrm flipV="1">
              <a:off x="1916088" y="4725764"/>
              <a:ext cx="281395" cy="464416"/>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2197483" y="4725764"/>
              <a:ext cx="340457" cy="449847"/>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flipH="1">
              <a:off x="2105726" y="4898031"/>
              <a:ext cx="198440" cy="292149"/>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flipH="1">
              <a:off x="2303748" y="5047122"/>
              <a:ext cx="99220" cy="146074"/>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52" name="Group 251"/>
          <p:cNvGrpSpPr/>
          <p:nvPr/>
        </p:nvGrpSpPr>
        <p:grpSpPr>
          <a:xfrm>
            <a:off x="1871700" y="224644"/>
            <a:ext cx="5951355" cy="400110"/>
            <a:chOff x="3238136" y="1158454"/>
            <a:chExt cx="4067989" cy="312287"/>
          </a:xfrm>
        </p:grpSpPr>
        <p:sp>
          <p:nvSpPr>
            <p:cNvPr id="253" name="Oval 252"/>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u="sng" dirty="0"/>
            </a:p>
          </p:txBody>
        </p:sp>
        <p:sp>
          <p:nvSpPr>
            <p:cNvPr id="254" name="TextBox 253"/>
            <p:cNvSpPr txBox="1"/>
            <p:nvPr/>
          </p:nvSpPr>
          <p:spPr>
            <a:xfrm>
              <a:off x="3336576" y="1158454"/>
              <a:ext cx="3969549" cy="312287"/>
            </a:xfrm>
            <a:prstGeom prst="rect">
              <a:avLst/>
            </a:prstGeom>
            <a:noFill/>
          </p:spPr>
          <p:txBody>
            <a:bodyPr wrap="square" rtlCol="0">
              <a:spAutoFit/>
            </a:bodyPr>
            <a:lstStyle/>
            <a:p>
              <a:r>
                <a:rPr lang="en-US" dirty="0" smtClean="0"/>
                <a:t>  </a:t>
              </a:r>
              <a:r>
                <a:rPr lang="en-US" dirty="0" smtClean="0">
                  <a:solidFill>
                    <a:schemeClr val="bg1"/>
                  </a:solidFill>
                  <a:latin typeface="Georgia" pitchFamily="18" charset="0"/>
                </a:rPr>
                <a:t>Estimate</a:t>
              </a:r>
              <a:r>
                <a:rPr lang="en-US" dirty="0" smtClean="0">
                  <a:latin typeface="Georgia" pitchFamily="18" charset="0"/>
                </a:rPr>
                <a:t> </a:t>
              </a:r>
              <a:r>
                <a:rPr lang="en-US" dirty="0" smtClean="0">
                  <a:solidFill>
                    <a:srgbClr val="FF0000"/>
                  </a:solidFill>
                  <a:latin typeface="Georgia" pitchFamily="18" charset="0"/>
                </a:rPr>
                <a:t>species </a:t>
              </a:r>
              <a:r>
                <a:rPr lang="en-US" sz="2000" dirty="0" smtClean="0">
                  <a:solidFill>
                    <a:srgbClr val="FF0000"/>
                  </a:solidFill>
                  <a:latin typeface="Georgia" pitchFamily="18" charset="0"/>
                </a:rPr>
                <a:t>trees</a:t>
              </a:r>
              <a:r>
                <a:rPr lang="en-US" dirty="0" smtClean="0">
                  <a:solidFill>
                    <a:srgbClr val="FF0000"/>
                  </a:solidFill>
                  <a:latin typeface="Georgia" pitchFamily="18" charset="0"/>
                </a:rPr>
                <a:t> </a:t>
              </a:r>
              <a:r>
                <a:rPr lang="en-US" dirty="0" smtClean="0">
                  <a:solidFill>
                    <a:schemeClr val="bg1"/>
                  </a:solidFill>
                  <a:latin typeface="Georgia" pitchFamily="18" charset="0"/>
                </a:rPr>
                <a:t>from the</a:t>
              </a:r>
              <a:r>
                <a:rPr lang="en-US" dirty="0" smtClean="0">
                  <a:latin typeface="Georgia" pitchFamily="18" charset="0"/>
                </a:rPr>
                <a:t> </a:t>
              </a:r>
              <a:r>
                <a:rPr lang="en-US" dirty="0" smtClean="0">
                  <a:solidFill>
                    <a:srgbClr val="FF0000"/>
                  </a:solidFill>
                  <a:latin typeface="Georgia" pitchFamily="18" charset="0"/>
                </a:rPr>
                <a:t>restricted</a:t>
              </a:r>
              <a:r>
                <a:rPr lang="en-US" dirty="0" smtClean="0">
                  <a:latin typeface="Georgia" pitchFamily="18" charset="0"/>
                </a:rPr>
                <a:t> </a:t>
              </a:r>
              <a:r>
                <a:rPr lang="en-US" dirty="0" smtClean="0">
                  <a:solidFill>
                    <a:schemeClr val="bg1"/>
                  </a:solidFill>
                  <a:latin typeface="Georgia" pitchFamily="18" charset="0"/>
                </a:rPr>
                <a:t>gene trees</a:t>
              </a:r>
              <a:endParaRPr lang="en-US" dirty="0">
                <a:solidFill>
                  <a:schemeClr val="bg1"/>
                </a:solidFill>
                <a:latin typeface="Georgia" pitchFamily="18" charset="0"/>
              </a:endParaRPr>
            </a:p>
          </p:txBody>
        </p:sp>
      </p:grpSp>
      <p:grpSp>
        <p:nvGrpSpPr>
          <p:cNvPr id="255" name="Group 254"/>
          <p:cNvGrpSpPr/>
          <p:nvPr/>
        </p:nvGrpSpPr>
        <p:grpSpPr>
          <a:xfrm>
            <a:off x="381382" y="220577"/>
            <a:ext cx="8784468" cy="400111"/>
            <a:chOff x="3238136" y="1158454"/>
            <a:chExt cx="6004534" cy="312288"/>
          </a:xfrm>
        </p:grpSpPr>
        <p:sp>
          <p:nvSpPr>
            <p:cNvPr id="256" name="Oval 255"/>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2000" b="0" u="sng" dirty="0"/>
            </a:p>
          </p:txBody>
        </p:sp>
        <p:sp>
          <p:nvSpPr>
            <p:cNvPr id="257" name="TextBox 256"/>
            <p:cNvSpPr txBox="1"/>
            <p:nvPr/>
          </p:nvSpPr>
          <p:spPr>
            <a:xfrm>
              <a:off x="3336575" y="1158454"/>
              <a:ext cx="5906095" cy="312288"/>
            </a:xfrm>
            <a:prstGeom prst="rect">
              <a:avLst/>
            </a:prstGeom>
            <a:noFill/>
          </p:spPr>
          <p:txBody>
            <a:bodyPr wrap="square" rtlCol="0">
              <a:spAutoFit/>
            </a:bodyPr>
            <a:lstStyle/>
            <a:p>
              <a:r>
                <a:rPr lang="en-US" sz="2000" dirty="0" smtClean="0"/>
                <a:t>  </a:t>
              </a:r>
              <a:r>
                <a:rPr lang="en-US" sz="2000" dirty="0" smtClean="0">
                  <a:solidFill>
                    <a:srgbClr val="FF0000"/>
                  </a:solidFill>
                  <a:latin typeface="Georgia" pitchFamily="18" charset="0"/>
                </a:rPr>
                <a:t>Combine </a:t>
              </a:r>
              <a:r>
                <a:rPr lang="en-US" sz="2000" dirty="0" smtClean="0">
                  <a:solidFill>
                    <a:schemeClr val="bg1"/>
                  </a:solidFill>
                  <a:latin typeface="Georgia" pitchFamily="18" charset="0"/>
                </a:rPr>
                <a:t>the species trees into</a:t>
              </a:r>
              <a:r>
                <a:rPr lang="en-US" sz="2000" dirty="0" smtClean="0">
                  <a:solidFill>
                    <a:srgbClr val="FF0000"/>
                  </a:solidFill>
                  <a:latin typeface="Georgia" pitchFamily="18" charset="0"/>
                </a:rPr>
                <a:t> a single </a:t>
              </a:r>
              <a:r>
                <a:rPr lang="en-US" sz="2000" dirty="0" smtClean="0">
                  <a:solidFill>
                    <a:schemeClr val="bg1"/>
                  </a:solidFill>
                  <a:latin typeface="Georgia" pitchFamily="18" charset="0"/>
                </a:rPr>
                <a:t>species tree on the </a:t>
              </a:r>
              <a:r>
                <a:rPr lang="en-US" sz="2000" dirty="0" smtClean="0">
                  <a:solidFill>
                    <a:srgbClr val="FF0000"/>
                  </a:solidFill>
                  <a:latin typeface="Georgia" pitchFamily="18" charset="0"/>
                </a:rPr>
                <a:t>full </a:t>
              </a:r>
              <a:r>
                <a:rPr lang="en-US" sz="2000" dirty="0" smtClean="0">
                  <a:solidFill>
                    <a:schemeClr val="bg1"/>
                  </a:solidFill>
                  <a:latin typeface="Georgia" pitchFamily="18" charset="0"/>
                </a:rPr>
                <a:t>set of taxa </a:t>
              </a:r>
              <a:endParaRPr lang="en-US" sz="2000" dirty="0">
                <a:solidFill>
                  <a:schemeClr val="bg1"/>
                </a:solidFill>
                <a:latin typeface="Georgia" pitchFamily="18" charset="0"/>
              </a:endParaRPr>
            </a:p>
          </p:txBody>
        </p:sp>
      </p:grpSp>
      <p:sp>
        <p:nvSpPr>
          <p:cNvPr id="159" name="AutoShape 5"/>
          <p:cNvSpPr>
            <a:spLocks noChangeArrowheads="1"/>
          </p:cNvSpPr>
          <p:nvPr/>
        </p:nvSpPr>
        <p:spPr bwMode="auto">
          <a:xfrm>
            <a:off x="1815771" y="5132680"/>
            <a:ext cx="1892133" cy="727721"/>
          </a:xfrm>
          <a:prstGeom prst="roundRect">
            <a:avLst>
              <a:gd name="adj" fmla="val 16667"/>
            </a:avLst>
          </a:prstGeom>
          <a:solidFill>
            <a:schemeClr val="tx2">
              <a:lumMod val="60000"/>
              <a:lumOff val="40000"/>
              <a:alpha val="26000"/>
            </a:schemeClr>
          </a:solidFill>
          <a:ln w="34925">
            <a:solidFill>
              <a:schemeClr val="tx2">
                <a:lumMod val="50000"/>
              </a:schemeClr>
            </a:solidFill>
            <a:round/>
            <a:headEnd/>
            <a:tailEnd/>
          </a:ln>
          <a:effectLst>
            <a:outerShdw blurRad="50800" dist="38100" dir="2700000" algn="t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sp>
        <p:nvSpPr>
          <p:cNvPr id="160" name="AutoShape 5"/>
          <p:cNvSpPr>
            <a:spLocks noChangeArrowheads="1"/>
          </p:cNvSpPr>
          <p:nvPr/>
        </p:nvSpPr>
        <p:spPr bwMode="auto">
          <a:xfrm>
            <a:off x="1800685" y="6021288"/>
            <a:ext cx="1907219" cy="773784"/>
          </a:xfrm>
          <a:prstGeom prst="roundRect">
            <a:avLst>
              <a:gd name="adj" fmla="val 16667"/>
            </a:avLst>
          </a:prstGeom>
          <a:solidFill>
            <a:srgbClr val="F2DCDB">
              <a:alpha val="26000"/>
            </a:srgbClr>
          </a:solidFill>
          <a:ln w="34925">
            <a:solidFill>
              <a:schemeClr val="tx2">
                <a:lumMod val="50000"/>
              </a:schemeClr>
            </a:solidFill>
            <a:round/>
            <a:headEnd/>
            <a:tailEnd/>
          </a:ln>
          <a:effectLst>
            <a:outerShdw blurRad="50800" dist="38100" dir="2700000" algn="t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grpSp>
        <p:nvGrpSpPr>
          <p:cNvPr id="161" name="Group 160"/>
          <p:cNvGrpSpPr/>
          <p:nvPr/>
        </p:nvGrpSpPr>
        <p:grpSpPr>
          <a:xfrm>
            <a:off x="4015432" y="5246222"/>
            <a:ext cx="1663467" cy="489530"/>
            <a:chOff x="5422900" y="3429000"/>
            <a:chExt cx="1638300" cy="749300"/>
          </a:xfrm>
        </p:grpSpPr>
        <p:sp>
          <p:nvSpPr>
            <p:cNvPr id="162" name="Freeform 161"/>
            <p:cNvSpPr/>
            <p:nvPr/>
          </p:nvSpPr>
          <p:spPr>
            <a:xfrm>
              <a:off x="5473700" y="3746500"/>
              <a:ext cx="508000" cy="431800"/>
            </a:xfrm>
            <a:custGeom>
              <a:avLst/>
              <a:gdLst>
                <a:gd name="connsiteX0" fmla="*/ 508000 w 508000"/>
                <a:gd name="connsiteY0" fmla="*/ 0 h 431800"/>
                <a:gd name="connsiteX1" fmla="*/ 292100 w 508000"/>
                <a:gd name="connsiteY1" fmla="*/ 266700 h 431800"/>
                <a:gd name="connsiteX2" fmla="*/ 0 w 508000"/>
                <a:gd name="connsiteY2" fmla="*/ 431800 h 431800"/>
              </a:gdLst>
              <a:ahLst/>
              <a:cxnLst>
                <a:cxn ang="0">
                  <a:pos x="connsiteX0" y="connsiteY0"/>
                </a:cxn>
                <a:cxn ang="0">
                  <a:pos x="connsiteX1" y="connsiteY1"/>
                </a:cxn>
                <a:cxn ang="0">
                  <a:pos x="connsiteX2" y="connsiteY2"/>
                </a:cxn>
              </a:cxnLst>
              <a:rect l="l" t="t" r="r" b="b"/>
              <a:pathLst>
                <a:path w="508000" h="431800">
                  <a:moveTo>
                    <a:pt x="508000" y="0"/>
                  </a:moveTo>
                  <a:cubicBezTo>
                    <a:pt x="442383" y="97366"/>
                    <a:pt x="376767" y="194733"/>
                    <a:pt x="292100" y="266700"/>
                  </a:cubicBezTo>
                  <a:cubicBezTo>
                    <a:pt x="207433" y="338667"/>
                    <a:pt x="103716" y="385233"/>
                    <a:pt x="0" y="431800"/>
                  </a:cubicBezTo>
                </a:path>
              </a:pathLst>
            </a:custGeom>
            <a:ln w="19050">
              <a:solidFill>
                <a:srgbClr val="FF0000">
                  <a:alpha val="52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3" name="Freeform 162"/>
            <p:cNvSpPr/>
            <p:nvPr/>
          </p:nvSpPr>
          <p:spPr>
            <a:xfrm>
              <a:off x="5422900" y="3492500"/>
              <a:ext cx="546100" cy="266700"/>
            </a:xfrm>
            <a:custGeom>
              <a:avLst/>
              <a:gdLst>
                <a:gd name="connsiteX0" fmla="*/ 546100 w 546100"/>
                <a:gd name="connsiteY0" fmla="*/ 266700 h 266700"/>
                <a:gd name="connsiteX1" fmla="*/ 330200 w 546100"/>
                <a:gd name="connsiteY1" fmla="*/ 127000 h 266700"/>
                <a:gd name="connsiteX2" fmla="*/ 0 w 546100"/>
                <a:gd name="connsiteY2" fmla="*/ 0 h 266700"/>
              </a:gdLst>
              <a:ahLst/>
              <a:cxnLst>
                <a:cxn ang="0">
                  <a:pos x="connsiteX0" y="connsiteY0"/>
                </a:cxn>
                <a:cxn ang="0">
                  <a:pos x="connsiteX1" y="connsiteY1"/>
                </a:cxn>
                <a:cxn ang="0">
                  <a:pos x="connsiteX2" y="connsiteY2"/>
                </a:cxn>
              </a:cxnLst>
              <a:rect l="l" t="t" r="r" b="b"/>
              <a:pathLst>
                <a:path w="546100" h="266700">
                  <a:moveTo>
                    <a:pt x="546100" y="266700"/>
                  </a:moveTo>
                  <a:cubicBezTo>
                    <a:pt x="483658" y="219075"/>
                    <a:pt x="421217" y="171450"/>
                    <a:pt x="330200" y="127000"/>
                  </a:cubicBezTo>
                  <a:cubicBezTo>
                    <a:pt x="239183" y="82550"/>
                    <a:pt x="119591" y="41275"/>
                    <a:pt x="0" y="0"/>
                  </a:cubicBezTo>
                </a:path>
              </a:pathLst>
            </a:custGeom>
            <a:ln w="19050">
              <a:solidFill>
                <a:srgbClr val="FF0000">
                  <a:alpha val="52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4" name="Freeform 163"/>
            <p:cNvSpPr/>
            <p:nvPr/>
          </p:nvSpPr>
          <p:spPr>
            <a:xfrm>
              <a:off x="5473700" y="3632200"/>
              <a:ext cx="266700" cy="292100"/>
            </a:xfrm>
            <a:custGeom>
              <a:avLst/>
              <a:gdLst>
                <a:gd name="connsiteX0" fmla="*/ 266700 w 266700"/>
                <a:gd name="connsiteY0" fmla="*/ 0 h 292100"/>
                <a:gd name="connsiteX1" fmla="*/ 190500 w 266700"/>
                <a:gd name="connsiteY1" fmla="*/ 152400 h 292100"/>
                <a:gd name="connsiteX2" fmla="*/ 0 w 266700"/>
                <a:gd name="connsiteY2" fmla="*/ 292100 h 292100"/>
              </a:gdLst>
              <a:ahLst/>
              <a:cxnLst>
                <a:cxn ang="0">
                  <a:pos x="connsiteX0" y="connsiteY0"/>
                </a:cxn>
                <a:cxn ang="0">
                  <a:pos x="connsiteX1" y="connsiteY1"/>
                </a:cxn>
                <a:cxn ang="0">
                  <a:pos x="connsiteX2" y="connsiteY2"/>
                </a:cxn>
              </a:cxnLst>
              <a:rect l="l" t="t" r="r" b="b"/>
              <a:pathLst>
                <a:path w="266700" h="292100">
                  <a:moveTo>
                    <a:pt x="266700" y="0"/>
                  </a:moveTo>
                  <a:cubicBezTo>
                    <a:pt x="250825" y="51858"/>
                    <a:pt x="234950" y="103717"/>
                    <a:pt x="190500" y="152400"/>
                  </a:cubicBezTo>
                  <a:cubicBezTo>
                    <a:pt x="146050" y="201083"/>
                    <a:pt x="73025" y="246591"/>
                    <a:pt x="0" y="292100"/>
                  </a:cubicBezTo>
                </a:path>
              </a:pathLst>
            </a:custGeom>
            <a:ln w="19050">
              <a:solidFill>
                <a:srgbClr val="FF0000">
                  <a:alpha val="52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5" name="Freeform 164"/>
            <p:cNvSpPr/>
            <p:nvPr/>
          </p:nvSpPr>
          <p:spPr>
            <a:xfrm>
              <a:off x="5981700" y="3676891"/>
              <a:ext cx="1079500" cy="450609"/>
            </a:xfrm>
            <a:custGeom>
              <a:avLst/>
              <a:gdLst>
                <a:gd name="connsiteX0" fmla="*/ 0 w 1079500"/>
                <a:gd name="connsiteY0" fmla="*/ 69609 h 450609"/>
                <a:gd name="connsiteX1" fmla="*/ 355600 w 1079500"/>
                <a:gd name="connsiteY1" fmla="*/ 18809 h 450609"/>
                <a:gd name="connsiteX2" fmla="*/ 800100 w 1079500"/>
                <a:gd name="connsiteY2" fmla="*/ 349009 h 450609"/>
                <a:gd name="connsiteX3" fmla="*/ 1079500 w 1079500"/>
                <a:gd name="connsiteY3" fmla="*/ 450609 h 450609"/>
              </a:gdLst>
              <a:ahLst/>
              <a:cxnLst>
                <a:cxn ang="0">
                  <a:pos x="connsiteX0" y="connsiteY0"/>
                </a:cxn>
                <a:cxn ang="0">
                  <a:pos x="connsiteX1" y="connsiteY1"/>
                </a:cxn>
                <a:cxn ang="0">
                  <a:pos x="connsiteX2" y="connsiteY2"/>
                </a:cxn>
                <a:cxn ang="0">
                  <a:pos x="connsiteX3" y="connsiteY3"/>
                </a:cxn>
              </a:cxnLst>
              <a:rect l="l" t="t" r="r" b="b"/>
              <a:pathLst>
                <a:path w="1079500" h="450609">
                  <a:moveTo>
                    <a:pt x="0" y="69609"/>
                  </a:moveTo>
                  <a:cubicBezTo>
                    <a:pt x="111125" y="20925"/>
                    <a:pt x="222250" y="-27758"/>
                    <a:pt x="355600" y="18809"/>
                  </a:cubicBezTo>
                  <a:cubicBezTo>
                    <a:pt x="488950" y="65376"/>
                    <a:pt x="679450" y="277042"/>
                    <a:pt x="800100" y="349009"/>
                  </a:cubicBezTo>
                  <a:cubicBezTo>
                    <a:pt x="920750" y="420976"/>
                    <a:pt x="1000125" y="435792"/>
                    <a:pt x="1079500" y="450609"/>
                  </a:cubicBezTo>
                </a:path>
              </a:pathLst>
            </a:custGeom>
            <a:ln w="19050">
              <a:solidFill>
                <a:srgbClr val="FF0000">
                  <a:alpha val="52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6" name="Freeform 165"/>
            <p:cNvSpPr/>
            <p:nvPr/>
          </p:nvSpPr>
          <p:spPr>
            <a:xfrm>
              <a:off x="6426200" y="3429000"/>
              <a:ext cx="596900" cy="292100"/>
            </a:xfrm>
            <a:custGeom>
              <a:avLst/>
              <a:gdLst>
                <a:gd name="connsiteX0" fmla="*/ 0 w 596900"/>
                <a:gd name="connsiteY0" fmla="*/ 292100 h 292100"/>
                <a:gd name="connsiteX1" fmla="*/ 190500 w 596900"/>
                <a:gd name="connsiteY1" fmla="*/ 139700 h 292100"/>
                <a:gd name="connsiteX2" fmla="*/ 596900 w 596900"/>
                <a:gd name="connsiteY2" fmla="*/ 0 h 292100"/>
              </a:gdLst>
              <a:ahLst/>
              <a:cxnLst>
                <a:cxn ang="0">
                  <a:pos x="connsiteX0" y="connsiteY0"/>
                </a:cxn>
                <a:cxn ang="0">
                  <a:pos x="connsiteX1" y="connsiteY1"/>
                </a:cxn>
                <a:cxn ang="0">
                  <a:pos x="connsiteX2" y="connsiteY2"/>
                </a:cxn>
              </a:cxnLst>
              <a:rect l="l" t="t" r="r" b="b"/>
              <a:pathLst>
                <a:path w="596900" h="292100">
                  <a:moveTo>
                    <a:pt x="0" y="292100"/>
                  </a:moveTo>
                  <a:cubicBezTo>
                    <a:pt x="45508" y="240241"/>
                    <a:pt x="91017" y="188383"/>
                    <a:pt x="190500" y="139700"/>
                  </a:cubicBezTo>
                  <a:cubicBezTo>
                    <a:pt x="289983" y="91017"/>
                    <a:pt x="443441" y="45508"/>
                    <a:pt x="596900" y="0"/>
                  </a:cubicBezTo>
                </a:path>
              </a:pathLst>
            </a:custGeom>
            <a:ln w="19050">
              <a:solidFill>
                <a:srgbClr val="FF0000">
                  <a:alpha val="52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7" name="Freeform 166"/>
            <p:cNvSpPr/>
            <p:nvPr/>
          </p:nvSpPr>
          <p:spPr>
            <a:xfrm>
              <a:off x="6680200" y="3683000"/>
              <a:ext cx="317500" cy="266700"/>
            </a:xfrm>
            <a:custGeom>
              <a:avLst/>
              <a:gdLst>
                <a:gd name="connsiteX0" fmla="*/ 0 w 317500"/>
                <a:gd name="connsiteY0" fmla="*/ 266700 h 266700"/>
                <a:gd name="connsiteX1" fmla="*/ 203200 w 317500"/>
                <a:gd name="connsiteY1" fmla="*/ 152400 h 266700"/>
                <a:gd name="connsiteX2" fmla="*/ 317500 w 317500"/>
                <a:gd name="connsiteY2" fmla="*/ 0 h 266700"/>
              </a:gdLst>
              <a:ahLst/>
              <a:cxnLst>
                <a:cxn ang="0">
                  <a:pos x="connsiteX0" y="connsiteY0"/>
                </a:cxn>
                <a:cxn ang="0">
                  <a:pos x="connsiteX1" y="connsiteY1"/>
                </a:cxn>
                <a:cxn ang="0">
                  <a:pos x="connsiteX2" y="connsiteY2"/>
                </a:cxn>
              </a:cxnLst>
              <a:rect l="l" t="t" r="r" b="b"/>
              <a:pathLst>
                <a:path w="317500" h="266700">
                  <a:moveTo>
                    <a:pt x="0" y="266700"/>
                  </a:moveTo>
                  <a:cubicBezTo>
                    <a:pt x="75141" y="231775"/>
                    <a:pt x="150283" y="196850"/>
                    <a:pt x="203200" y="152400"/>
                  </a:cubicBezTo>
                  <a:cubicBezTo>
                    <a:pt x="256117" y="107950"/>
                    <a:pt x="286808" y="53975"/>
                    <a:pt x="317500" y="0"/>
                  </a:cubicBezTo>
                </a:path>
              </a:pathLst>
            </a:custGeom>
            <a:ln w="19050">
              <a:solidFill>
                <a:srgbClr val="FF0000">
                  <a:alpha val="52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68" name="Group 167"/>
          <p:cNvGrpSpPr/>
          <p:nvPr/>
        </p:nvGrpSpPr>
        <p:grpSpPr>
          <a:xfrm>
            <a:off x="1927523" y="5249829"/>
            <a:ext cx="1635192" cy="519431"/>
            <a:chOff x="2806700" y="4533900"/>
            <a:chExt cx="1727200" cy="774700"/>
          </a:xfrm>
        </p:grpSpPr>
        <p:sp>
          <p:nvSpPr>
            <p:cNvPr id="169" name="Freeform 168"/>
            <p:cNvSpPr/>
            <p:nvPr/>
          </p:nvSpPr>
          <p:spPr>
            <a:xfrm>
              <a:off x="2806700" y="4805318"/>
              <a:ext cx="635000" cy="185782"/>
            </a:xfrm>
            <a:custGeom>
              <a:avLst/>
              <a:gdLst>
                <a:gd name="connsiteX0" fmla="*/ 0 w 635000"/>
                <a:gd name="connsiteY0" fmla="*/ 7982 h 185782"/>
                <a:gd name="connsiteX1" fmla="*/ 342900 w 635000"/>
                <a:gd name="connsiteY1" fmla="*/ 20682 h 185782"/>
                <a:gd name="connsiteX2" fmla="*/ 635000 w 635000"/>
                <a:gd name="connsiteY2" fmla="*/ 185782 h 185782"/>
              </a:gdLst>
              <a:ahLst/>
              <a:cxnLst>
                <a:cxn ang="0">
                  <a:pos x="connsiteX0" y="connsiteY0"/>
                </a:cxn>
                <a:cxn ang="0">
                  <a:pos x="connsiteX1" y="connsiteY1"/>
                </a:cxn>
                <a:cxn ang="0">
                  <a:pos x="connsiteX2" y="connsiteY2"/>
                </a:cxn>
              </a:cxnLst>
              <a:rect l="l" t="t" r="r" b="b"/>
              <a:pathLst>
                <a:path w="635000" h="185782">
                  <a:moveTo>
                    <a:pt x="0" y="7982"/>
                  </a:moveTo>
                  <a:cubicBezTo>
                    <a:pt x="118533" y="-485"/>
                    <a:pt x="237067" y="-8951"/>
                    <a:pt x="342900" y="20682"/>
                  </a:cubicBezTo>
                  <a:cubicBezTo>
                    <a:pt x="448733" y="50315"/>
                    <a:pt x="541866" y="118048"/>
                    <a:pt x="635000" y="185782"/>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8" name="Freeform 257"/>
            <p:cNvSpPr/>
            <p:nvPr/>
          </p:nvSpPr>
          <p:spPr>
            <a:xfrm>
              <a:off x="2844800" y="5003800"/>
              <a:ext cx="584200" cy="208830"/>
            </a:xfrm>
            <a:custGeom>
              <a:avLst/>
              <a:gdLst>
                <a:gd name="connsiteX0" fmla="*/ 584200 w 584200"/>
                <a:gd name="connsiteY0" fmla="*/ 0 h 208830"/>
                <a:gd name="connsiteX1" fmla="*/ 254000 w 584200"/>
                <a:gd name="connsiteY1" fmla="*/ 190500 h 208830"/>
                <a:gd name="connsiteX2" fmla="*/ 0 w 584200"/>
                <a:gd name="connsiteY2" fmla="*/ 190500 h 208830"/>
              </a:gdLst>
              <a:ahLst/>
              <a:cxnLst>
                <a:cxn ang="0">
                  <a:pos x="connsiteX0" y="connsiteY0"/>
                </a:cxn>
                <a:cxn ang="0">
                  <a:pos x="connsiteX1" y="connsiteY1"/>
                </a:cxn>
                <a:cxn ang="0">
                  <a:pos x="connsiteX2" y="connsiteY2"/>
                </a:cxn>
              </a:cxnLst>
              <a:rect l="l" t="t" r="r" b="b"/>
              <a:pathLst>
                <a:path w="584200" h="208830">
                  <a:moveTo>
                    <a:pt x="584200" y="0"/>
                  </a:moveTo>
                  <a:cubicBezTo>
                    <a:pt x="467783" y="79375"/>
                    <a:pt x="351367" y="158750"/>
                    <a:pt x="254000" y="190500"/>
                  </a:cubicBezTo>
                  <a:cubicBezTo>
                    <a:pt x="156633" y="222250"/>
                    <a:pt x="78316" y="206375"/>
                    <a:pt x="0" y="19050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9" name="Freeform 258"/>
            <p:cNvSpPr/>
            <p:nvPr/>
          </p:nvSpPr>
          <p:spPr>
            <a:xfrm>
              <a:off x="3429000" y="4533900"/>
              <a:ext cx="939800" cy="477974"/>
            </a:xfrm>
            <a:custGeom>
              <a:avLst/>
              <a:gdLst>
                <a:gd name="connsiteX0" fmla="*/ 0 w 939800"/>
                <a:gd name="connsiteY0" fmla="*/ 457200 h 477974"/>
                <a:gd name="connsiteX1" fmla="*/ 431800 w 939800"/>
                <a:gd name="connsiteY1" fmla="*/ 457200 h 477974"/>
                <a:gd name="connsiteX2" fmla="*/ 609600 w 939800"/>
                <a:gd name="connsiteY2" fmla="*/ 241300 h 477974"/>
                <a:gd name="connsiteX3" fmla="*/ 939800 w 939800"/>
                <a:gd name="connsiteY3" fmla="*/ 0 h 477974"/>
              </a:gdLst>
              <a:ahLst/>
              <a:cxnLst>
                <a:cxn ang="0">
                  <a:pos x="connsiteX0" y="connsiteY0"/>
                </a:cxn>
                <a:cxn ang="0">
                  <a:pos x="connsiteX1" y="connsiteY1"/>
                </a:cxn>
                <a:cxn ang="0">
                  <a:pos x="connsiteX2" y="connsiteY2"/>
                </a:cxn>
                <a:cxn ang="0">
                  <a:pos x="connsiteX3" y="connsiteY3"/>
                </a:cxn>
              </a:cxnLst>
              <a:rect l="l" t="t" r="r" b="b"/>
              <a:pathLst>
                <a:path w="939800" h="477974">
                  <a:moveTo>
                    <a:pt x="0" y="457200"/>
                  </a:moveTo>
                  <a:cubicBezTo>
                    <a:pt x="165100" y="475191"/>
                    <a:pt x="330200" y="493183"/>
                    <a:pt x="431800" y="457200"/>
                  </a:cubicBezTo>
                  <a:cubicBezTo>
                    <a:pt x="533400" y="421217"/>
                    <a:pt x="524933" y="317500"/>
                    <a:pt x="609600" y="241300"/>
                  </a:cubicBezTo>
                  <a:cubicBezTo>
                    <a:pt x="694267" y="165100"/>
                    <a:pt x="817033" y="82550"/>
                    <a:pt x="939800" y="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0" name="Freeform 259"/>
            <p:cNvSpPr/>
            <p:nvPr/>
          </p:nvSpPr>
          <p:spPr>
            <a:xfrm>
              <a:off x="4127500" y="4699000"/>
              <a:ext cx="304800" cy="125298"/>
            </a:xfrm>
            <a:custGeom>
              <a:avLst/>
              <a:gdLst>
                <a:gd name="connsiteX0" fmla="*/ 0 w 304800"/>
                <a:gd name="connsiteY0" fmla="*/ 0 h 125298"/>
                <a:gd name="connsiteX1" fmla="*/ 177800 w 304800"/>
                <a:gd name="connsiteY1" fmla="*/ 114300 h 125298"/>
                <a:gd name="connsiteX2" fmla="*/ 304800 w 304800"/>
                <a:gd name="connsiteY2" fmla="*/ 114300 h 125298"/>
              </a:gdLst>
              <a:ahLst/>
              <a:cxnLst>
                <a:cxn ang="0">
                  <a:pos x="connsiteX0" y="connsiteY0"/>
                </a:cxn>
                <a:cxn ang="0">
                  <a:pos x="connsiteX1" y="connsiteY1"/>
                </a:cxn>
                <a:cxn ang="0">
                  <a:pos x="connsiteX2" y="connsiteY2"/>
                </a:cxn>
              </a:cxnLst>
              <a:rect l="l" t="t" r="r" b="b"/>
              <a:pathLst>
                <a:path w="304800" h="125298">
                  <a:moveTo>
                    <a:pt x="0" y="0"/>
                  </a:moveTo>
                  <a:cubicBezTo>
                    <a:pt x="63500" y="47625"/>
                    <a:pt x="127000" y="95250"/>
                    <a:pt x="177800" y="114300"/>
                  </a:cubicBezTo>
                  <a:cubicBezTo>
                    <a:pt x="228600" y="133350"/>
                    <a:pt x="266700" y="123825"/>
                    <a:pt x="304800" y="11430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1" name="Freeform 260"/>
            <p:cNvSpPr/>
            <p:nvPr/>
          </p:nvSpPr>
          <p:spPr>
            <a:xfrm>
              <a:off x="3911600" y="4965700"/>
              <a:ext cx="622300" cy="342900"/>
            </a:xfrm>
            <a:custGeom>
              <a:avLst/>
              <a:gdLst>
                <a:gd name="connsiteX0" fmla="*/ 0 w 622300"/>
                <a:gd name="connsiteY0" fmla="*/ 0 h 342900"/>
                <a:gd name="connsiteX1" fmla="*/ 304800 w 622300"/>
                <a:gd name="connsiteY1" fmla="*/ 254000 h 342900"/>
                <a:gd name="connsiteX2" fmla="*/ 622300 w 622300"/>
                <a:gd name="connsiteY2" fmla="*/ 342900 h 342900"/>
              </a:gdLst>
              <a:ahLst/>
              <a:cxnLst>
                <a:cxn ang="0">
                  <a:pos x="connsiteX0" y="connsiteY0"/>
                </a:cxn>
                <a:cxn ang="0">
                  <a:pos x="connsiteX1" y="connsiteY1"/>
                </a:cxn>
                <a:cxn ang="0">
                  <a:pos x="connsiteX2" y="connsiteY2"/>
                </a:cxn>
              </a:cxnLst>
              <a:rect l="l" t="t" r="r" b="b"/>
              <a:pathLst>
                <a:path w="622300" h="342900">
                  <a:moveTo>
                    <a:pt x="0" y="0"/>
                  </a:moveTo>
                  <a:cubicBezTo>
                    <a:pt x="100541" y="98425"/>
                    <a:pt x="201083" y="196850"/>
                    <a:pt x="304800" y="254000"/>
                  </a:cubicBezTo>
                  <a:cubicBezTo>
                    <a:pt x="408517" y="311150"/>
                    <a:pt x="515408" y="327025"/>
                    <a:pt x="622300" y="34290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2" name="Freeform 261"/>
            <p:cNvSpPr/>
            <p:nvPr/>
          </p:nvSpPr>
          <p:spPr>
            <a:xfrm>
              <a:off x="4076700" y="5036640"/>
              <a:ext cx="457200" cy="94160"/>
            </a:xfrm>
            <a:custGeom>
              <a:avLst/>
              <a:gdLst>
                <a:gd name="connsiteX0" fmla="*/ 0 w 457200"/>
                <a:gd name="connsiteY0" fmla="*/ 94160 h 94160"/>
                <a:gd name="connsiteX1" fmla="*/ 279400 w 457200"/>
                <a:gd name="connsiteY1" fmla="*/ 5260 h 94160"/>
                <a:gd name="connsiteX2" fmla="*/ 457200 w 457200"/>
                <a:gd name="connsiteY2" fmla="*/ 17960 h 94160"/>
              </a:gdLst>
              <a:ahLst/>
              <a:cxnLst>
                <a:cxn ang="0">
                  <a:pos x="connsiteX0" y="connsiteY0"/>
                </a:cxn>
                <a:cxn ang="0">
                  <a:pos x="connsiteX1" y="connsiteY1"/>
                </a:cxn>
                <a:cxn ang="0">
                  <a:pos x="connsiteX2" y="connsiteY2"/>
                </a:cxn>
              </a:cxnLst>
              <a:rect l="l" t="t" r="r" b="b"/>
              <a:pathLst>
                <a:path w="457200" h="94160">
                  <a:moveTo>
                    <a:pt x="0" y="94160"/>
                  </a:moveTo>
                  <a:cubicBezTo>
                    <a:pt x="101600" y="56060"/>
                    <a:pt x="203200" y="17960"/>
                    <a:pt x="279400" y="5260"/>
                  </a:cubicBezTo>
                  <a:cubicBezTo>
                    <a:pt x="355600" y="-7440"/>
                    <a:pt x="406400" y="5260"/>
                    <a:pt x="457200" y="1796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3" name="Group 262"/>
          <p:cNvGrpSpPr/>
          <p:nvPr/>
        </p:nvGrpSpPr>
        <p:grpSpPr>
          <a:xfrm>
            <a:off x="1987759" y="6102890"/>
            <a:ext cx="1555046" cy="576235"/>
            <a:chOff x="5219700" y="4864769"/>
            <a:chExt cx="1714500" cy="748631"/>
          </a:xfrm>
        </p:grpSpPr>
        <p:sp>
          <p:nvSpPr>
            <p:cNvPr id="264" name="Freeform 263"/>
            <p:cNvSpPr/>
            <p:nvPr/>
          </p:nvSpPr>
          <p:spPr>
            <a:xfrm>
              <a:off x="6184900" y="4940300"/>
              <a:ext cx="749300" cy="330200"/>
            </a:xfrm>
            <a:custGeom>
              <a:avLst/>
              <a:gdLst>
                <a:gd name="connsiteX0" fmla="*/ 0 w 749300"/>
                <a:gd name="connsiteY0" fmla="*/ 330200 h 330200"/>
                <a:gd name="connsiteX1" fmla="*/ 279400 w 749300"/>
                <a:gd name="connsiteY1" fmla="*/ 101600 h 330200"/>
                <a:gd name="connsiteX2" fmla="*/ 749300 w 749300"/>
                <a:gd name="connsiteY2" fmla="*/ 0 h 330200"/>
              </a:gdLst>
              <a:ahLst/>
              <a:cxnLst>
                <a:cxn ang="0">
                  <a:pos x="connsiteX0" y="connsiteY0"/>
                </a:cxn>
                <a:cxn ang="0">
                  <a:pos x="connsiteX1" y="connsiteY1"/>
                </a:cxn>
                <a:cxn ang="0">
                  <a:pos x="connsiteX2" y="connsiteY2"/>
                </a:cxn>
              </a:cxnLst>
              <a:rect l="l" t="t" r="r" b="b"/>
              <a:pathLst>
                <a:path w="749300" h="330200">
                  <a:moveTo>
                    <a:pt x="0" y="330200"/>
                  </a:moveTo>
                  <a:cubicBezTo>
                    <a:pt x="77258" y="243416"/>
                    <a:pt x="154517" y="156633"/>
                    <a:pt x="279400" y="101600"/>
                  </a:cubicBezTo>
                  <a:cubicBezTo>
                    <a:pt x="404283" y="46567"/>
                    <a:pt x="576791" y="23283"/>
                    <a:pt x="749300" y="0"/>
                  </a:cubicBezTo>
                </a:path>
              </a:pathLst>
            </a:custGeom>
            <a:ln w="19050">
              <a:solidFill>
                <a:schemeClr val="accent4">
                  <a:lumMod val="75000"/>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5" name="Freeform 264"/>
            <p:cNvSpPr/>
            <p:nvPr/>
          </p:nvSpPr>
          <p:spPr>
            <a:xfrm>
              <a:off x="6197600" y="5257800"/>
              <a:ext cx="736600" cy="292100"/>
            </a:xfrm>
            <a:custGeom>
              <a:avLst/>
              <a:gdLst>
                <a:gd name="connsiteX0" fmla="*/ 0 w 736600"/>
                <a:gd name="connsiteY0" fmla="*/ 0 h 292100"/>
                <a:gd name="connsiteX1" fmla="*/ 469900 w 736600"/>
                <a:gd name="connsiteY1" fmla="*/ 114300 h 292100"/>
                <a:gd name="connsiteX2" fmla="*/ 736600 w 736600"/>
                <a:gd name="connsiteY2" fmla="*/ 292100 h 292100"/>
              </a:gdLst>
              <a:ahLst/>
              <a:cxnLst>
                <a:cxn ang="0">
                  <a:pos x="connsiteX0" y="connsiteY0"/>
                </a:cxn>
                <a:cxn ang="0">
                  <a:pos x="connsiteX1" y="connsiteY1"/>
                </a:cxn>
                <a:cxn ang="0">
                  <a:pos x="connsiteX2" y="connsiteY2"/>
                </a:cxn>
              </a:cxnLst>
              <a:rect l="l" t="t" r="r" b="b"/>
              <a:pathLst>
                <a:path w="736600" h="292100">
                  <a:moveTo>
                    <a:pt x="0" y="0"/>
                  </a:moveTo>
                  <a:cubicBezTo>
                    <a:pt x="173566" y="32808"/>
                    <a:pt x="347133" y="65617"/>
                    <a:pt x="469900" y="114300"/>
                  </a:cubicBezTo>
                  <a:cubicBezTo>
                    <a:pt x="592667" y="162983"/>
                    <a:pt x="664633" y="227541"/>
                    <a:pt x="736600" y="292100"/>
                  </a:cubicBezTo>
                </a:path>
              </a:pathLst>
            </a:custGeom>
            <a:ln w="19050">
              <a:solidFill>
                <a:schemeClr val="accent4">
                  <a:lumMod val="75000"/>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6" name="Freeform 265"/>
            <p:cNvSpPr/>
            <p:nvPr/>
          </p:nvSpPr>
          <p:spPr>
            <a:xfrm>
              <a:off x="5219700" y="4864769"/>
              <a:ext cx="977900" cy="413326"/>
            </a:xfrm>
            <a:custGeom>
              <a:avLst/>
              <a:gdLst>
                <a:gd name="connsiteX0" fmla="*/ 977900 w 977900"/>
                <a:gd name="connsiteY0" fmla="*/ 380331 h 413326"/>
                <a:gd name="connsiteX1" fmla="*/ 647700 w 977900"/>
                <a:gd name="connsiteY1" fmla="*/ 380331 h 413326"/>
                <a:gd name="connsiteX2" fmla="*/ 292100 w 977900"/>
                <a:gd name="connsiteY2" fmla="*/ 37431 h 413326"/>
                <a:gd name="connsiteX3" fmla="*/ 0 w 977900"/>
                <a:gd name="connsiteY3" fmla="*/ 24731 h 413326"/>
              </a:gdLst>
              <a:ahLst/>
              <a:cxnLst>
                <a:cxn ang="0">
                  <a:pos x="connsiteX0" y="connsiteY0"/>
                </a:cxn>
                <a:cxn ang="0">
                  <a:pos x="connsiteX1" y="connsiteY1"/>
                </a:cxn>
                <a:cxn ang="0">
                  <a:pos x="connsiteX2" y="connsiteY2"/>
                </a:cxn>
                <a:cxn ang="0">
                  <a:pos x="connsiteX3" y="connsiteY3"/>
                </a:cxn>
              </a:cxnLst>
              <a:rect l="l" t="t" r="r" b="b"/>
              <a:pathLst>
                <a:path w="977900" h="413326">
                  <a:moveTo>
                    <a:pt x="977900" y="380331"/>
                  </a:moveTo>
                  <a:cubicBezTo>
                    <a:pt x="869950" y="408906"/>
                    <a:pt x="762000" y="437481"/>
                    <a:pt x="647700" y="380331"/>
                  </a:cubicBezTo>
                  <a:cubicBezTo>
                    <a:pt x="533400" y="323181"/>
                    <a:pt x="400050" y="96698"/>
                    <a:pt x="292100" y="37431"/>
                  </a:cubicBezTo>
                  <a:cubicBezTo>
                    <a:pt x="184150" y="-21836"/>
                    <a:pt x="92075" y="1447"/>
                    <a:pt x="0" y="24731"/>
                  </a:cubicBezTo>
                </a:path>
              </a:pathLst>
            </a:custGeom>
            <a:ln w="19050">
              <a:solidFill>
                <a:schemeClr val="accent4">
                  <a:lumMod val="75000"/>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7" name="Freeform 266"/>
            <p:cNvSpPr/>
            <p:nvPr/>
          </p:nvSpPr>
          <p:spPr>
            <a:xfrm>
              <a:off x="5308600" y="5232400"/>
              <a:ext cx="508000" cy="381000"/>
            </a:xfrm>
            <a:custGeom>
              <a:avLst/>
              <a:gdLst>
                <a:gd name="connsiteX0" fmla="*/ 508000 w 508000"/>
                <a:gd name="connsiteY0" fmla="*/ 0 h 381000"/>
                <a:gd name="connsiteX1" fmla="*/ 292100 w 508000"/>
                <a:gd name="connsiteY1" fmla="*/ 241300 h 381000"/>
                <a:gd name="connsiteX2" fmla="*/ 0 w 508000"/>
                <a:gd name="connsiteY2" fmla="*/ 381000 h 381000"/>
              </a:gdLst>
              <a:ahLst/>
              <a:cxnLst>
                <a:cxn ang="0">
                  <a:pos x="connsiteX0" y="connsiteY0"/>
                </a:cxn>
                <a:cxn ang="0">
                  <a:pos x="connsiteX1" y="connsiteY1"/>
                </a:cxn>
                <a:cxn ang="0">
                  <a:pos x="connsiteX2" y="connsiteY2"/>
                </a:cxn>
              </a:cxnLst>
              <a:rect l="l" t="t" r="r" b="b"/>
              <a:pathLst>
                <a:path w="508000" h="381000">
                  <a:moveTo>
                    <a:pt x="508000" y="0"/>
                  </a:moveTo>
                  <a:cubicBezTo>
                    <a:pt x="442383" y="88900"/>
                    <a:pt x="376767" y="177800"/>
                    <a:pt x="292100" y="241300"/>
                  </a:cubicBezTo>
                  <a:cubicBezTo>
                    <a:pt x="207433" y="304800"/>
                    <a:pt x="103716" y="342900"/>
                    <a:pt x="0" y="381000"/>
                  </a:cubicBezTo>
                </a:path>
              </a:pathLst>
            </a:custGeom>
            <a:ln w="19050">
              <a:solidFill>
                <a:schemeClr val="accent4">
                  <a:lumMod val="75000"/>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8" name="Freeform 267"/>
            <p:cNvSpPr/>
            <p:nvPr/>
          </p:nvSpPr>
          <p:spPr>
            <a:xfrm>
              <a:off x="5295900" y="5078808"/>
              <a:ext cx="419100" cy="255192"/>
            </a:xfrm>
            <a:custGeom>
              <a:avLst/>
              <a:gdLst>
                <a:gd name="connsiteX0" fmla="*/ 419100 w 419100"/>
                <a:gd name="connsiteY0" fmla="*/ 255192 h 255192"/>
                <a:gd name="connsiteX1" fmla="*/ 215900 w 419100"/>
                <a:gd name="connsiteY1" fmla="*/ 26592 h 255192"/>
                <a:gd name="connsiteX2" fmla="*/ 0 w 419100"/>
                <a:gd name="connsiteY2" fmla="*/ 13892 h 255192"/>
              </a:gdLst>
              <a:ahLst/>
              <a:cxnLst>
                <a:cxn ang="0">
                  <a:pos x="connsiteX0" y="connsiteY0"/>
                </a:cxn>
                <a:cxn ang="0">
                  <a:pos x="connsiteX1" y="connsiteY1"/>
                </a:cxn>
                <a:cxn ang="0">
                  <a:pos x="connsiteX2" y="connsiteY2"/>
                </a:cxn>
              </a:cxnLst>
              <a:rect l="l" t="t" r="r" b="b"/>
              <a:pathLst>
                <a:path w="419100" h="255192">
                  <a:moveTo>
                    <a:pt x="419100" y="255192"/>
                  </a:moveTo>
                  <a:cubicBezTo>
                    <a:pt x="352425" y="161000"/>
                    <a:pt x="285750" y="66809"/>
                    <a:pt x="215900" y="26592"/>
                  </a:cubicBezTo>
                  <a:cubicBezTo>
                    <a:pt x="146050" y="-13625"/>
                    <a:pt x="73025" y="133"/>
                    <a:pt x="0" y="13892"/>
                  </a:cubicBezTo>
                </a:path>
              </a:pathLst>
            </a:custGeom>
            <a:ln w="19050">
              <a:solidFill>
                <a:schemeClr val="accent4">
                  <a:lumMod val="75000"/>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9" name="Freeform 268"/>
            <p:cNvSpPr/>
            <p:nvPr/>
          </p:nvSpPr>
          <p:spPr>
            <a:xfrm>
              <a:off x="5334000" y="5219700"/>
              <a:ext cx="279400" cy="178892"/>
            </a:xfrm>
            <a:custGeom>
              <a:avLst/>
              <a:gdLst>
                <a:gd name="connsiteX0" fmla="*/ 279400 w 279400"/>
                <a:gd name="connsiteY0" fmla="*/ 0 h 178892"/>
                <a:gd name="connsiteX1" fmla="*/ 165100 w 279400"/>
                <a:gd name="connsiteY1" fmla="*/ 152400 h 178892"/>
                <a:gd name="connsiteX2" fmla="*/ 0 w 279400"/>
                <a:gd name="connsiteY2" fmla="*/ 177800 h 178892"/>
              </a:gdLst>
              <a:ahLst/>
              <a:cxnLst>
                <a:cxn ang="0">
                  <a:pos x="connsiteX0" y="connsiteY0"/>
                </a:cxn>
                <a:cxn ang="0">
                  <a:pos x="connsiteX1" y="connsiteY1"/>
                </a:cxn>
                <a:cxn ang="0">
                  <a:pos x="connsiteX2" y="connsiteY2"/>
                </a:cxn>
              </a:cxnLst>
              <a:rect l="l" t="t" r="r" b="b"/>
              <a:pathLst>
                <a:path w="279400" h="178892">
                  <a:moveTo>
                    <a:pt x="279400" y="0"/>
                  </a:moveTo>
                  <a:cubicBezTo>
                    <a:pt x="245533" y="61383"/>
                    <a:pt x="211667" y="122767"/>
                    <a:pt x="165100" y="152400"/>
                  </a:cubicBezTo>
                  <a:cubicBezTo>
                    <a:pt x="118533" y="182033"/>
                    <a:pt x="59266" y="179916"/>
                    <a:pt x="0" y="177800"/>
                  </a:cubicBezTo>
                </a:path>
              </a:pathLst>
            </a:custGeom>
            <a:ln w="19050">
              <a:solidFill>
                <a:schemeClr val="accent4">
                  <a:lumMod val="75000"/>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70" name="Group 269"/>
          <p:cNvGrpSpPr/>
          <p:nvPr/>
        </p:nvGrpSpPr>
        <p:grpSpPr>
          <a:xfrm>
            <a:off x="4015433" y="6087596"/>
            <a:ext cx="1636687" cy="617768"/>
            <a:chOff x="304800" y="4506505"/>
            <a:chExt cx="1778000" cy="878295"/>
          </a:xfrm>
        </p:grpSpPr>
        <p:sp>
          <p:nvSpPr>
            <p:cNvPr id="271" name="Freeform 270"/>
            <p:cNvSpPr/>
            <p:nvPr/>
          </p:nvSpPr>
          <p:spPr>
            <a:xfrm>
              <a:off x="1231900" y="4506505"/>
              <a:ext cx="850900" cy="433795"/>
            </a:xfrm>
            <a:custGeom>
              <a:avLst/>
              <a:gdLst>
                <a:gd name="connsiteX0" fmla="*/ 0 w 850900"/>
                <a:gd name="connsiteY0" fmla="*/ 433795 h 433795"/>
                <a:gd name="connsiteX1" fmla="*/ 355600 w 850900"/>
                <a:gd name="connsiteY1" fmla="*/ 65495 h 433795"/>
                <a:gd name="connsiteX2" fmla="*/ 850900 w 850900"/>
                <a:gd name="connsiteY2" fmla="*/ 1995 h 433795"/>
              </a:gdLst>
              <a:ahLst/>
              <a:cxnLst>
                <a:cxn ang="0">
                  <a:pos x="connsiteX0" y="connsiteY0"/>
                </a:cxn>
                <a:cxn ang="0">
                  <a:pos x="connsiteX1" y="connsiteY1"/>
                </a:cxn>
                <a:cxn ang="0">
                  <a:pos x="connsiteX2" y="connsiteY2"/>
                </a:cxn>
              </a:cxnLst>
              <a:rect l="l" t="t" r="r" b="b"/>
              <a:pathLst>
                <a:path w="850900" h="433795">
                  <a:moveTo>
                    <a:pt x="0" y="433795"/>
                  </a:moveTo>
                  <a:cubicBezTo>
                    <a:pt x="106892" y="285628"/>
                    <a:pt x="213784" y="137462"/>
                    <a:pt x="355600" y="65495"/>
                  </a:cubicBezTo>
                  <a:cubicBezTo>
                    <a:pt x="497416" y="-6472"/>
                    <a:pt x="674158" y="-2239"/>
                    <a:pt x="850900" y="1995"/>
                  </a:cubicBezTo>
                </a:path>
              </a:pathLst>
            </a:custGeom>
            <a:ln w="19050">
              <a:solidFill>
                <a:srgbClr val="00B050">
                  <a:alpha val="8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2" name="Freeform 271"/>
            <p:cNvSpPr/>
            <p:nvPr/>
          </p:nvSpPr>
          <p:spPr>
            <a:xfrm>
              <a:off x="1244600" y="4940300"/>
              <a:ext cx="825500" cy="228600"/>
            </a:xfrm>
            <a:custGeom>
              <a:avLst/>
              <a:gdLst>
                <a:gd name="connsiteX0" fmla="*/ 0 w 825500"/>
                <a:gd name="connsiteY0" fmla="*/ 0 h 228600"/>
                <a:gd name="connsiteX1" fmla="*/ 292100 w 825500"/>
                <a:gd name="connsiteY1" fmla="*/ 165100 h 228600"/>
                <a:gd name="connsiteX2" fmla="*/ 825500 w 825500"/>
                <a:gd name="connsiteY2" fmla="*/ 228600 h 228600"/>
              </a:gdLst>
              <a:ahLst/>
              <a:cxnLst>
                <a:cxn ang="0">
                  <a:pos x="connsiteX0" y="connsiteY0"/>
                </a:cxn>
                <a:cxn ang="0">
                  <a:pos x="connsiteX1" y="connsiteY1"/>
                </a:cxn>
                <a:cxn ang="0">
                  <a:pos x="connsiteX2" y="connsiteY2"/>
                </a:cxn>
              </a:cxnLst>
              <a:rect l="l" t="t" r="r" b="b"/>
              <a:pathLst>
                <a:path w="825500" h="228600">
                  <a:moveTo>
                    <a:pt x="0" y="0"/>
                  </a:moveTo>
                  <a:cubicBezTo>
                    <a:pt x="77258" y="63500"/>
                    <a:pt x="154517" y="127000"/>
                    <a:pt x="292100" y="165100"/>
                  </a:cubicBezTo>
                  <a:cubicBezTo>
                    <a:pt x="429683" y="203200"/>
                    <a:pt x="627591" y="215900"/>
                    <a:pt x="825500" y="228600"/>
                  </a:cubicBezTo>
                </a:path>
              </a:pathLst>
            </a:custGeom>
            <a:ln w="19050">
              <a:solidFill>
                <a:srgbClr val="00B050">
                  <a:alpha val="8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3" name="Freeform 272"/>
            <p:cNvSpPr/>
            <p:nvPr/>
          </p:nvSpPr>
          <p:spPr>
            <a:xfrm>
              <a:off x="1536700" y="4610100"/>
              <a:ext cx="533400" cy="279400"/>
            </a:xfrm>
            <a:custGeom>
              <a:avLst/>
              <a:gdLst>
                <a:gd name="connsiteX0" fmla="*/ 0 w 533400"/>
                <a:gd name="connsiteY0" fmla="*/ 0 h 279400"/>
                <a:gd name="connsiteX1" fmla="*/ 203200 w 533400"/>
                <a:gd name="connsiteY1" fmla="*/ 228600 h 279400"/>
                <a:gd name="connsiteX2" fmla="*/ 533400 w 533400"/>
                <a:gd name="connsiteY2" fmla="*/ 279400 h 279400"/>
              </a:gdLst>
              <a:ahLst/>
              <a:cxnLst>
                <a:cxn ang="0">
                  <a:pos x="connsiteX0" y="connsiteY0"/>
                </a:cxn>
                <a:cxn ang="0">
                  <a:pos x="connsiteX1" y="connsiteY1"/>
                </a:cxn>
                <a:cxn ang="0">
                  <a:pos x="connsiteX2" y="connsiteY2"/>
                </a:cxn>
              </a:cxnLst>
              <a:rect l="l" t="t" r="r" b="b"/>
              <a:pathLst>
                <a:path w="533400" h="279400">
                  <a:moveTo>
                    <a:pt x="0" y="0"/>
                  </a:moveTo>
                  <a:cubicBezTo>
                    <a:pt x="57150" y="91016"/>
                    <a:pt x="114300" y="182033"/>
                    <a:pt x="203200" y="228600"/>
                  </a:cubicBezTo>
                  <a:cubicBezTo>
                    <a:pt x="292100" y="275167"/>
                    <a:pt x="412750" y="277283"/>
                    <a:pt x="533400" y="279400"/>
                  </a:cubicBezTo>
                </a:path>
              </a:pathLst>
            </a:custGeom>
            <a:ln w="19050">
              <a:solidFill>
                <a:srgbClr val="00B050">
                  <a:alpha val="8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4" name="Freeform 273"/>
            <p:cNvSpPr/>
            <p:nvPr/>
          </p:nvSpPr>
          <p:spPr>
            <a:xfrm>
              <a:off x="304800" y="4597400"/>
              <a:ext cx="939800" cy="389817"/>
            </a:xfrm>
            <a:custGeom>
              <a:avLst/>
              <a:gdLst>
                <a:gd name="connsiteX0" fmla="*/ 939800 w 939800"/>
                <a:gd name="connsiteY0" fmla="*/ 355600 h 389817"/>
                <a:gd name="connsiteX1" fmla="*/ 546100 w 939800"/>
                <a:gd name="connsiteY1" fmla="*/ 355600 h 389817"/>
                <a:gd name="connsiteX2" fmla="*/ 0 w 939800"/>
                <a:gd name="connsiteY2" fmla="*/ 0 h 389817"/>
              </a:gdLst>
              <a:ahLst/>
              <a:cxnLst>
                <a:cxn ang="0">
                  <a:pos x="connsiteX0" y="connsiteY0"/>
                </a:cxn>
                <a:cxn ang="0">
                  <a:pos x="connsiteX1" y="connsiteY1"/>
                </a:cxn>
                <a:cxn ang="0">
                  <a:pos x="connsiteX2" y="connsiteY2"/>
                </a:cxn>
              </a:cxnLst>
              <a:rect l="l" t="t" r="r" b="b"/>
              <a:pathLst>
                <a:path w="939800" h="389817">
                  <a:moveTo>
                    <a:pt x="939800" y="355600"/>
                  </a:moveTo>
                  <a:cubicBezTo>
                    <a:pt x="821266" y="385233"/>
                    <a:pt x="702733" y="414867"/>
                    <a:pt x="546100" y="355600"/>
                  </a:cubicBezTo>
                  <a:cubicBezTo>
                    <a:pt x="389467" y="296333"/>
                    <a:pt x="194733" y="148166"/>
                    <a:pt x="0" y="0"/>
                  </a:cubicBezTo>
                </a:path>
              </a:pathLst>
            </a:custGeom>
            <a:ln w="19050">
              <a:solidFill>
                <a:srgbClr val="00B050">
                  <a:alpha val="8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5" name="Freeform 274"/>
            <p:cNvSpPr/>
            <p:nvPr/>
          </p:nvSpPr>
          <p:spPr>
            <a:xfrm>
              <a:off x="355600" y="4851400"/>
              <a:ext cx="254000" cy="114300"/>
            </a:xfrm>
            <a:custGeom>
              <a:avLst/>
              <a:gdLst>
                <a:gd name="connsiteX0" fmla="*/ 254000 w 254000"/>
                <a:gd name="connsiteY0" fmla="*/ 0 h 114300"/>
                <a:gd name="connsiteX1" fmla="*/ 0 w 254000"/>
                <a:gd name="connsiteY1" fmla="*/ 114300 h 114300"/>
              </a:gdLst>
              <a:ahLst/>
              <a:cxnLst>
                <a:cxn ang="0">
                  <a:pos x="connsiteX0" y="connsiteY0"/>
                </a:cxn>
                <a:cxn ang="0">
                  <a:pos x="connsiteX1" y="connsiteY1"/>
                </a:cxn>
              </a:cxnLst>
              <a:rect l="l" t="t" r="r" b="b"/>
              <a:pathLst>
                <a:path w="254000" h="114300">
                  <a:moveTo>
                    <a:pt x="254000" y="0"/>
                  </a:moveTo>
                  <a:lnTo>
                    <a:pt x="0" y="114300"/>
                  </a:lnTo>
                </a:path>
              </a:pathLst>
            </a:custGeom>
            <a:ln w="19050">
              <a:solidFill>
                <a:srgbClr val="00B050">
                  <a:alpha val="8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6" name="Freeform 275"/>
            <p:cNvSpPr/>
            <p:nvPr/>
          </p:nvSpPr>
          <p:spPr>
            <a:xfrm>
              <a:off x="330200" y="4953000"/>
              <a:ext cx="482600" cy="203200"/>
            </a:xfrm>
            <a:custGeom>
              <a:avLst/>
              <a:gdLst>
                <a:gd name="connsiteX0" fmla="*/ 482600 w 482600"/>
                <a:gd name="connsiteY0" fmla="*/ 0 h 203200"/>
                <a:gd name="connsiteX1" fmla="*/ 215900 w 482600"/>
                <a:gd name="connsiteY1" fmla="*/ 139700 h 203200"/>
                <a:gd name="connsiteX2" fmla="*/ 0 w 482600"/>
                <a:gd name="connsiteY2" fmla="*/ 203200 h 203200"/>
              </a:gdLst>
              <a:ahLst/>
              <a:cxnLst>
                <a:cxn ang="0">
                  <a:pos x="connsiteX0" y="connsiteY0"/>
                </a:cxn>
                <a:cxn ang="0">
                  <a:pos x="connsiteX1" y="connsiteY1"/>
                </a:cxn>
                <a:cxn ang="0">
                  <a:pos x="connsiteX2" y="connsiteY2"/>
                </a:cxn>
              </a:cxnLst>
              <a:rect l="l" t="t" r="r" b="b"/>
              <a:pathLst>
                <a:path w="482600" h="203200">
                  <a:moveTo>
                    <a:pt x="482600" y="0"/>
                  </a:moveTo>
                  <a:cubicBezTo>
                    <a:pt x="389466" y="52916"/>
                    <a:pt x="296333" y="105833"/>
                    <a:pt x="215900" y="139700"/>
                  </a:cubicBezTo>
                  <a:cubicBezTo>
                    <a:pt x="135467" y="173567"/>
                    <a:pt x="67733" y="188383"/>
                    <a:pt x="0" y="203200"/>
                  </a:cubicBezTo>
                </a:path>
              </a:pathLst>
            </a:custGeom>
            <a:ln w="19050">
              <a:solidFill>
                <a:srgbClr val="00B050">
                  <a:alpha val="8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7" name="Freeform 276"/>
            <p:cNvSpPr/>
            <p:nvPr/>
          </p:nvSpPr>
          <p:spPr>
            <a:xfrm>
              <a:off x="342900" y="5003800"/>
              <a:ext cx="685800" cy="381000"/>
            </a:xfrm>
            <a:custGeom>
              <a:avLst/>
              <a:gdLst>
                <a:gd name="connsiteX0" fmla="*/ 685800 w 685800"/>
                <a:gd name="connsiteY0" fmla="*/ 0 h 381000"/>
                <a:gd name="connsiteX1" fmla="*/ 419100 w 685800"/>
                <a:gd name="connsiteY1" fmla="*/ 228600 h 381000"/>
                <a:gd name="connsiteX2" fmla="*/ 0 w 685800"/>
                <a:gd name="connsiteY2" fmla="*/ 381000 h 381000"/>
              </a:gdLst>
              <a:ahLst/>
              <a:cxnLst>
                <a:cxn ang="0">
                  <a:pos x="connsiteX0" y="connsiteY0"/>
                </a:cxn>
                <a:cxn ang="0">
                  <a:pos x="connsiteX1" y="connsiteY1"/>
                </a:cxn>
                <a:cxn ang="0">
                  <a:pos x="connsiteX2" y="connsiteY2"/>
                </a:cxn>
              </a:cxnLst>
              <a:rect l="l" t="t" r="r" b="b"/>
              <a:pathLst>
                <a:path w="685800" h="381000">
                  <a:moveTo>
                    <a:pt x="685800" y="0"/>
                  </a:moveTo>
                  <a:cubicBezTo>
                    <a:pt x="609600" y="82550"/>
                    <a:pt x="533400" y="165100"/>
                    <a:pt x="419100" y="228600"/>
                  </a:cubicBezTo>
                  <a:cubicBezTo>
                    <a:pt x="304800" y="292100"/>
                    <a:pt x="152400" y="336550"/>
                    <a:pt x="0" y="381000"/>
                  </a:cubicBezTo>
                </a:path>
              </a:pathLst>
            </a:custGeom>
            <a:ln w="19050">
              <a:solidFill>
                <a:srgbClr val="00B050">
                  <a:alpha val="8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78" name="AutoShape 5"/>
          <p:cNvSpPr>
            <a:spLocks noChangeArrowheads="1"/>
          </p:cNvSpPr>
          <p:nvPr/>
        </p:nvSpPr>
        <p:spPr bwMode="auto">
          <a:xfrm>
            <a:off x="3919572" y="5132680"/>
            <a:ext cx="1804555" cy="744592"/>
          </a:xfrm>
          <a:prstGeom prst="roundRect">
            <a:avLst>
              <a:gd name="adj" fmla="val 16667"/>
            </a:avLst>
          </a:prstGeom>
          <a:solidFill>
            <a:srgbClr val="FF0000">
              <a:alpha val="20000"/>
            </a:srgbClr>
          </a:solidFill>
          <a:ln w="34925">
            <a:solidFill>
              <a:schemeClr val="tx2">
                <a:lumMod val="50000"/>
              </a:schemeClr>
            </a:solidFill>
            <a:round/>
            <a:headEnd/>
            <a:tailEnd/>
          </a:ln>
          <a:effectLst>
            <a:outerShdw blurRad="50800" dist="38100" dir="18900000" algn="b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sp>
        <p:nvSpPr>
          <p:cNvPr id="279" name="AutoShape 5"/>
          <p:cNvSpPr>
            <a:spLocks noChangeArrowheads="1"/>
          </p:cNvSpPr>
          <p:nvPr/>
        </p:nvSpPr>
        <p:spPr bwMode="auto">
          <a:xfrm>
            <a:off x="3917952" y="6021288"/>
            <a:ext cx="1806175" cy="756083"/>
          </a:xfrm>
          <a:prstGeom prst="roundRect">
            <a:avLst>
              <a:gd name="adj" fmla="val 16667"/>
            </a:avLst>
          </a:prstGeom>
          <a:solidFill>
            <a:srgbClr val="00B050">
              <a:alpha val="26000"/>
            </a:srgbClr>
          </a:solidFill>
          <a:ln w="34925">
            <a:solidFill>
              <a:schemeClr val="tx2">
                <a:lumMod val="50000"/>
              </a:schemeClr>
            </a:solidFill>
            <a:round/>
            <a:headEnd/>
            <a:tailEnd/>
          </a:ln>
          <a:effectLst>
            <a:outerShdw blurRad="50800" dist="38100" dir="2700000" algn="t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sp>
        <p:nvSpPr>
          <p:cNvPr id="280" name="Curved Down Arrow 279"/>
          <p:cNvSpPr/>
          <p:nvPr/>
        </p:nvSpPr>
        <p:spPr>
          <a:xfrm rot="16200000">
            <a:off x="68271" y="3893823"/>
            <a:ext cx="2115219" cy="1059590"/>
          </a:xfrm>
          <a:prstGeom prst="curvedDownArrow">
            <a:avLst/>
          </a:prstGeom>
          <a:solidFill>
            <a:srgbClr val="FF0000"/>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81" name="Group 280"/>
          <p:cNvGrpSpPr/>
          <p:nvPr/>
        </p:nvGrpSpPr>
        <p:grpSpPr>
          <a:xfrm>
            <a:off x="2451398" y="2312876"/>
            <a:ext cx="2588654" cy="2105696"/>
            <a:chOff x="2314712" y="2256151"/>
            <a:chExt cx="3078051" cy="2446986"/>
          </a:xfrm>
        </p:grpSpPr>
        <p:sp>
          <p:nvSpPr>
            <p:cNvPr id="282" name="Freeform 281"/>
            <p:cNvSpPr/>
            <p:nvPr/>
          </p:nvSpPr>
          <p:spPr>
            <a:xfrm>
              <a:off x="2804109" y="3247824"/>
              <a:ext cx="697767" cy="1326524"/>
            </a:xfrm>
            <a:custGeom>
              <a:avLst/>
              <a:gdLst>
                <a:gd name="connsiteX0" fmla="*/ 579549 w 697767"/>
                <a:gd name="connsiteY0" fmla="*/ 0 h 1326524"/>
                <a:gd name="connsiteX1" fmla="*/ 579549 w 697767"/>
                <a:gd name="connsiteY1" fmla="*/ 231820 h 1326524"/>
                <a:gd name="connsiteX2" fmla="*/ 682580 w 697767"/>
                <a:gd name="connsiteY2" fmla="*/ 592429 h 1326524"/>
                <a:gd name="connsiteX3" fmla="*/ 206062 w 697767"/>
                <a:gd name="connsiteY3" fmla="*/ 991674 h 1326524"/>
                <a:gd name="connsiteX4" fmla="*/ 0 w 697767"/>
                <a:gd name="connsiteY4" fmla="*/ 1326524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767" h="1326524">
                  <a:moveTo>
                    <a:pt x="579549" y="0"/>
                  </a:moveTo>
                  <a:cubicBezTo>
                    <a:pt x="570963" y="66541"/>
                    <a:pt x="562377" y="133082"/>
                    <a:pt x="579549" y="231820"/>
                  </a:cubicBezTo>
                  <a:cubicBezTo>
                    <a:pt x="596721" y="330558"/>
                    <a:pt x="744828" y="465787"/>
                    <a:pt x="682580" y="592429"/>
                  </a:cubicBezTo>
                  <a:cubicBezTo>
                    <a:pt x="620332" y="719071"/>
                    <a:pt x="319825" y="869325"/>
                    <a:pt x="206062" y="991674"/>
                  </a:cubicBezTo>
                  <a:cubicBezTo>
                    <a:pt x="92299" y="1114023"/>
                    <a:pt x="46149" y="1220273"/>
                    <a:pt x="0" y="1326524"/>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3" name="Freeform 282"/>
            <p:cNvSpPr/>
            <p:nvPr/>
          </p:nvSpPr>
          <p:spPr>
            <a:xfrm>
              <a:off x="3370779" y="3981920"/>
              <a:ext cx="476519" cy="515155"/>
            </a:xfrm>
            <a:custGeom>
              <a:avLst/>
              <a:gdLst>
                <a:gd name="connsiteX0" fmla="*/ 0 w 476519"/>
                <a:gd name="connsiteY0" fmla="*/ 0 h 515155"/>
                <a:gd name="connsiteX1" fmla="*/ 283336 w 476519"/>
                <a:gd name="connsiteY1" fmla="*/ 193183 h 515155"/>
                <a:gd name="connsiteX2" fmla="*/ 476519 w 476519"/>
                <a:gd name="connsiteY2" fmla="*/ 515155 h 515155"/>
              </a:gdLst>
              <a:ahLst/>
              <a:cxnLst>
                <a:cxn ang="0">
                  <a:pos x="connsiteX0" y="connsiteY0"/>
                </a:cxn>
                <a:cxn ang="0">
                  <a:pos x="connsiteX1" y="connsiteY1"/>
                </a:cxn>
                <a:cxn ang="0">
                  <a:pos x="connsiteX2" y="connsiteY2"/>
                </a:cxn>
              </a:cxnLst>
              <a:rect l="l" t="t" r="r" b="b"/>
              <a:pathLst>
                <a:path w="476519" h="515155">
                  <a:moveTo>
                    <a:pt x="0" y="0"/>
                  </a:moveTo>
                  <a:cubicBezTo>
                    <a:pt x="101958" y="53662"/>
                    <a:pt x="203916" y="107324"/>
                    <a:pt x="283336" y="193183"/>
                  </a:cubicBezTo>
                  <a:cubicBezTo>
                    <a:pt x="362756" y="279042"/>
                    <a:pt x="419637" y="397098"/>
                    <a:pt x="476519" y="515155"/>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4" name="Freeform 283"/>
            <p:cNvSpPr/>
            <p:nvPr/>
          </p:nvSpPr>
          <p:spPr>
            <a:xfrm>
              <a:off x="2533653" y="4059193"/>
              <a:ext cx="450760" cy="180305"/>
            </a:xfrm>
            <a:custGeom>
              <a:avLst/>
              <a:gdLst>
                <a:gd name="connsiteX0" fmla="*/ 450760 w 450760"/>
                <a:gd name="connsiteY0" fmla="*/ 180305 h 180305"/>
                <a:gd name="connsiteX1" fmla="*/ 167425 w 450760"/>
                <a:gd name="connsiteY1" fmla="*/ 115910 h 180305"/>
                <a:gd name="connsiteX2" fmla="*/ 0 w 450760"/>
                <a:gd name="connsiteY2" fmla="*/ 0 h 180305"/>
              </a:gdLst>
              <a:ahLst/>
              <a:cxnLst>
                <a:cxn ang="0">
                  <a:pos x="connsiteX0" y="connsiteY0"/>
                </a:cxn>
                <a:cxn ang="0">
                  <a:pos x="connsiteX1" y="connsiteY1"/>
                </a:cxn>
                <a:cxn ang="0">
                  <a:pos x="connsiteX2" y="connsiteY2"/>
                </a:cxn>
              </a:cxnLst>
              <a:rect l="l" t="t" r="r" b="b"/>
              <a:pathLst>
                <a:path w="450760" h="180305">
                  <a:moveTo>
                    <a:pt x="450760" y="180305"/>
                  </a:moveTo>
                  <a:cubicBezTo>
                    <a:pt x="346656" y="163133"/>
                    <a:pt x="242552" y="145961"/>
                    <a:pt x="167425" y="115910"/>
                  </a:cubicBezTo>
                  <a:cubicBezTo>
                    <a:pt x="92298" y="85859"/>
                    <a:pt x="46149" y="42929"/>
                    <a:pt x="0" y="0"/>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5" name="Freeform 284"/>
            <p:cNvSpPr/>
            <p:nvPr/>
          </p:nvSpPr>
          <p:spPr>
            <a:xfrm>
              <a:off x="3216233" y="4149346"/>
              <a:ext cx="412124" cy="553791"/>
            </a:xfrm>
            <a:custGeom>
              <a:avLst/>
              <a:gdLst>
                <a:gd name="connsiteX0" fmla="*/ 412124 w 412124"/>
                <a:gd name="connsiteY0" fmla="*/ 0 h 553791"/>
                <a:gd name="connsiteX1" fmla="*/ 77273 w 412124"/>
                <a:gd name="connsiteY1" fmla="*/ 206062 h 553791"/>
                <a:gd name="connsiteX2" fmla="*/ 0 w 412124"/>
                <a:gd name="connsiteY2" fmla="*/ 553791 h 553791"/>
              </a:gdLst>
              <a:ahLst/>
              <a:cxnLst>
                <a:cxn ang="0">
                  <a:pos x="connsiteX0" y="connsiteY0"/>
                </a:cxn>
                <a:cxn ang="0">
                  <a:pos x="connsiteX1" y="connsiteY1"/>
                </a:cxn>
                <a:cxn ang="0">
                  <a:pos x="connsiteX2" y="connsiteY2"/>
                </a:cxn>
              </a:cxnLst>
              <a:rect l="l" t="t" r="r" b="b"/>
              <a:pathLst>
                <a:path w="412124" h="553791">
                  <a:moveTo>
                    <a:pt x="412124" y="0"/>
                  </a:moveTo>
                  <a:cubicBezTo>
                    <a:pt x="279042" y="56881"/>
                    <a:pt x="145960" y="113763"/>
                    <a:pt x="77273" y="206062"/>
                  </a:cubicBezTo>
                  <a:cubicBezTo>
                    <a:pt x="8586" y="298361"/>
                    <a:pt x="4293" y="426076"/>
                    <a:pt x="0" y="553791"/>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6" name="Freeform 285"/>
            <p:cNvSpPr/>
            <p:nvPr/>
          </p:nvSpPr>
          <p:spPr>
            <a:xfrm>
              <a:off x="2314712" y="3222067"/>
              <a:ext cx="1056067" cy="129367"/>
            </a:xfrm>
            <a:custGeom>
              <a:avLst/>
              <a:gdLst>
                <a:gd name="connsiteX0" fmla="*/ 1056067 w 1056067"/>
                <a:gd name="connsiteY0" fmla="*/ 38636 h 129367"/>
                <a:gd name="connsiteX1" fmla="*/ 540913 w 1056067"/>
                <a:gd name="connsiteY1" fmla="*/ 128788 h 129367"/>
                <a:gd name="connsiteX2" fmla="*/ 0 w 1056067"/>
                <a:gd name="connsiteY2" fmla="*/ 0 h 129367"/>
              </a:gdLst>
              <a:ahLst/>
              <a:cxnLst>
                <a:cxn ang="0">
                  <a:pos x="connsiteX0" y="connsiteY0"/>
                </a:cxn>
                <a:cxn ang="0">
                  <a:pos x="connsiteX1" y="connsiteY1"/>
                </a:cxn>
                <a:cxn ang="0">
                  <a:pos x="connsiteX2" y="connsiteY2"/>
                </a:cxn>
              </a:cxnLst>
              <a:rect l="l" t="t" r="r" b="b"/>
              <a:pathLst>
                <a:path w="1056067" h="129367">
                  <a:moveTo>
                    <a:pt x="1056067" y="38636"/>
                  </a:moveTo>
                  <a:cubicBezTo>
                    <a:pt x="886495" y="86931"/>
                    <a:pt x="716924" y="135227"/>
                    <a:pt x="540913" y="128788"/>
                  </a:cubicBezTo>
                  <a:cubicBezTo>
                    <a:pt x="364902" y="122349"/>
                    <a:pt x="182451" y="61174"/>
                    <a:pt x="0" y="0"/>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7" name="Freeform 286"/>
            <p:cNvSpPr/>
            <p:nvPr/>
          </p:nvSpPr>
          <p:spPr>
            <a:xfrm>
              <a:off x="2404864" y="2809943"/>
              <a:ext cx="528034" cy="553791"/>
            </a:xfrm>
            <a:custGeom>
              <a:avLst/>
              <a:gdLst>
                <a:gd name="connsiteX0" fmla="*/ 528034 w 528034"/>
                <a:gd name="connsiteY0" fmla="*/ 553791 h 553791"/>
                <a:gd name="connsiteX1" fmla="*/ 347730 w 528034"/>
                <a:gd name="connsiteY1" fmla="*/ 218941 h 553791"/>
                <a:gd name="connsiteX2" fmla="*/ 0 w 528034"/>
                <a:gd name="connsiteY2" fmla="*/ 0 h 553791"/>
              </a:gdLst>
              <a:ahLst/>
              <a:cxnLst>
                <a:cxn ang="0">
                  <a:pos x="connsiteX0" y="connsiteY0"/>
                </a:cxn>
                <a:cxn ang="0">
                  <a:pos x="connsiteX1" y="connsiteY1"/>
                </a:cxn>
                <a:cxn ang="0">
                  <a:pos x="connsiteX2" y="connsiteY2"/>
                </a:cxn>
              </a:cxnLst>
              <a:rect l="l" t="t" r="r" b="b"/>
              <a:pathLst>
                <a:path w="528034" h="553791">
                  <a:moveTo>
                    <a:pt x="528034" y="553791"/>
                  </a:moveTo>
                  <a:cubicBezTo>
                    <a:pt x="481885" y="432515"/>
                    <a:pt x="435736" y="311239"/>
                    <a:pt x="347730" y="218941"/>
                  </a:cubicBezTo>
                  <a:cubicBezTo>
                    <a:pt x="259724" y="126643"/>
                    <a:pt x="129862" y="63321"/>
                    <a:pt x="0" y="0"/>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8" name="Freeform 287"/>
            <p:cNvSpPr/>
            <p:nvPr/>
          </p:nvSpPr>
          <p:spPr>
            <a:xfrm>
              <a:off x="2623805" y="3337977"/>
              <a:ext cx="528034" cy="386366"/>
            </a:xfrm>
            <a:custGeom>
              <a:avLst/>
              <a:gdLst>
                <a:gd name="connsiteX0" fmla="*/ 528034 w 528034"/>
                <a:gd name="connsiteY0" fmla="*/ 0 h 386366"/>
                <a:gd name="connsiteX1" fmla="*/ 154546 w 528034"/>
                <a:gd name="connsiteY1" fmla="*/ 167425 h 386366"/>
                <a:gd name="connsiteX2" fmla="*/ 0 w 528034"/>
                <a:gd name="connsiteY2" fmla="*/ 386366 h 386366"/>
              </a:gdLst>
              <a:ahLst/>
              <a:cxnLst>
                <a:cxn ang="0">
                  <a:pos x="connsiteX0" y="connsiteY0"/>
                </a:cxn>
                <a:cxn ang="0">
                  <a:pos x="connsiteX1" y="connsiteY1"/>
                </a:cxn>
                <a:cxn ang="0">
                  <a:pos x="connsiteX2" y="connsiteY2"/>
                </a:cxn>
              </a:cxnLst>
              <a:rect l="l" t="t" r="r" b="b"/>
              <a:pathLst>
                <a:path w="528034" h="386366">
                  <a:moveTo>
                    <a:pt x="528034" y="0"/>
                  </a:moveTo>
                  <a:cubicBezTo>
                    <a:pt x="385293" y="51515"/>
                    <a:pt x="242552" y="103031"/>
                    <a:pt x="154546" y="167425"/>
                  </a:cubicBezTo>
                  <a:cubicBezTo>
                    <a:pt x="66540" y="231819"/>
                    <a:pt x="33270" y="309092"/>
                    <a:pt x="0" y="386366"/>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9" name="Freeform 288"/>
            <p:cNvSpPr/>
            <p:nvPr/>
          </p:nvSpPr>
          <p:spPr>
            <a:xfrm>
              <a:off x="2881382" y="3466765"/>
              <a:ext cx="12879" cy="309093"/>
            </a:xfrm>
            <a:custGeom>
              <a:avLst/>
              <a:gdLst>
                <a:gd name="connsiteX0" fmla="*/ 0 w 12879"/>
                <a:gd name="connsiteY0" fmla="*/ 0 h 309093"/>
                <a:gd name="connsiteX1" fmla="*/ 12879 w 12879"/>
                <a:gd name="connsiteY1" fmla="*/ 309093 h 309093"/>
              </a:gdLst>
              <a:ahLst/>
              <a:cxnLst>
                <a:cxn ang="0">
                  <a:pos x="connsiteX0" y="connsiteY0"/>
                </a:cxn>
                <a:cxn ang="0">
                  <a:pos x="connsiteX1" y="connsiteY1"/>
                </a:cxn>
              </a:cxnLst>
              <a:rect l="l" t="t" r="r" b="b"/>
              <a:pathLst>
                <a:path w="12879" h="309093">
                  <a:moveTo>
                    <a:pt x="0" y="0"/>
                  </a:moveTo>
                  <a:lnTo>
                    <a:pt x="12879" y="309093"/>
                  </a:ln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0" name="Freeform 289"/>
            <p:cNvSpPr/>
            <p:nvPr/>
          </p:nvSpPr>
          <p:spPr>
            <a:xfrm>
              <a:off x="3383658" y="2655396"/>
              <a:ext cx="1366591" cy="605307"/>
            </a:xfrm>
            <a:custGeom>
              <a:avLst/>
              <a:gdLst>
                <a:gd name="connsiteX0" fmla="*/ 0 w 1366591"/>
                <a:gd name="connsiteY0" fmla="*/ 605307 h 605307"/>
                <a:gd name="connsiteX1" fmla="*/ 463640 w 1366591"/>
                <a:gd name="connsiteY1" fmla="*/ 270457 h 605307"/>
                <a:gd name="connsiteX2" fmla="*/ 1223493 w 1366591"/>
                <a:gd name="connsiteY2" fmla="*/ 115910 h 605307"/>
                <a:gd name="connsiteX3" fmla="*/ 1365161 w 1366591"/>
                <a:gd name="connsiteY3" fmla="*/ 0 h 605307"/>
              </a:gdLst>
              <a:ahLst/>
              <a:cxnLst>
                <a:cxn ang="0">
                  <a:pos x="connsiteX0" y="connsiteY0"/>
                </a:cxn>
                <a:cxn ang="0">
                  <a:pos x="connsiteX1" y="connsiteY1"/>
                </a:cxn>
                <a:cxn ang="0">
                  <a:pos x="connsiteX2" y="connsiteY2"/>
                </a:cxn>
                <a:cxn ang="0">
                  <a:pos x="connsiteX3" y="connsiteY3"/>
                </a:cxn>
              </a:cxnLst>
              <a:rect l="l" t="t" r="r" b="b"/>
              <a:pathLst>
                <a:path w="1366591" h="605307">
                  <a:moveTo>
                    <a:pt x="0" y="605307"/>
                  </a:moveTo>
                  <a:cubicBezTo>
                    <a:pt x="129862" y="478665"/>
                    <a:pt x="259725" y="352023"/>
                    <a:pt x="463640" y="270457"/>
                  </a:cubicBezTo>
                  <a:cubicBezTo>
                    <a:pt x="667555" y="188891"/>
                    <a:pt x="1073240" y="160986"/>
                    <a:pt x="1223493" y="115910"/>
                  </a:cubicBezTo>
                  <a:cubicBezTo>
                    <a:pt x="1373746" y="70834"/>
                    <a:pt x="1369453" y="35417"/>
                    <a:pt x="1365161" y="0"/>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1" name="Freeform 290"/>
            <p:cNvSpPr/>
            <p:nvPr/>
          </p:nvSpPr>
          <p:spPr>
            <a:xfrm>
              <a:off x="3803793" y="2256151"/>
              <a:ext cx="236688" cy="682580"/>
            </a:xfrm>
            <a:custGeom>
              <a:avLst/>
              <a:gdLst>
                <a:gd name="connsiteX0" fmla="*/ 4868 w 236688"/>
                <a:gd name="connsiteY0" fmla="*/ 682580 h 682580"/>
                <a:gd name="connsiteX1" fmla="*/ 30626 w 236688"/>
                <a:gd name="connsiteY1" fmla="*/ 334851 h 682580"/>
                <a:gd name="connsiteX2" fmla="*/ 236688 w 236688"/>
                <a:gd name="connsiteY2" fmla="*/ 0 h 682580"/>
              </a:gdLst>
              <a:ahLst/>
              <a:cxnLst>
                <a:cxn ang="0">
                  <a:pos x="connsiteX0" y="connsiteY0"/>
                </a:cxn>
                <a:cxn ang="0">
                  <a:pos x="connsiteX1" y="connsiteY1"/>
                </a:cxn>
                <a:cxn ang="0">
                  <a:pos x="connsiteX2" y="connsiteY2"/>
                </a:cxn>
              </a:cxnLst>
              <a:rect l="l" t="t" r="r" b="b"/>
              <a:pathLst>
                <a:path w="236688" h="682580">
                  <a:moveTo>
                    <a:pt x="4868" y="682580"/>
                  </a:moveTo>
                  <a:cubicBezTo>
                    <a:pt x="-1572" y="565597"/>
                    <a:pt x="-8011" y="448614"/>
                    <a:pt x="30626" y="334851"/>
                  </a:cubicBezTo>
                  <a:cubicBezTo>
                    <a:pt x="69263" y="221088"/>
                    <a:pt x="152975" y="110544"/>
                    <a:pt x="236688" y="0"/>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2" name="Freeform 291"/>
            <p:cNvSpPr/>
            <p:nvPr/>
          </p:nvSpPr>
          <p:spPr>
            <a:xfrm>
              <a:off x="3834419" y="2384940"/>
              <a:ext cx="605307" cy="270456"/>
            </a:xfrm>
            <a:custGeom>
              <a:avLst/>
              <a:gdLst>
                <a:gd name="connsiteX0" fmla="*/ 0 w 605307"/>
                <a:gd name="connsiteY0" fmla="*/ 270456 h 270456"/>
                <a:gd name="connsiteX1" fmla="*/ 437882 w 605307"/>
                <a:gd name="connsiteY1" fmla="*/ 193183 h 270456"/>
                <a:gd name="connsiteX2" fmla="*/ 605307 w 605307"/>
                <a:gd name="connsiteY2" fmla="*/ 0 h 270456"/>
              </a:gdLst>
              <a:ahLst/>
              <a:cxnLst>
                <a:cxn ang="0">
                  <a:pos x="connsiteX0" y="connsiteY0"/>
                </a:cxn>
                <a:cxn ang="0">
                  <a:pos x="connsiteX1" y="connsiteY1"/>
                </a:cxn>
                <a:cxn ang="0">
                  <a:pos x="connsiteX2" y="connsiteY2"/>
                </a:cxn>
              </a:cxnLst>
              <a:rect l="l" t="t" r="r" b="b"/>
              <a:pathLst>
                <a:path w="605307" h="270456">
                  <a:moveTo>
                    <a:pt x="0" y="270456"/>
                  </a:moveTo>
                  <a:cubicBezTo>
                    <a:pt x="168499" y="254357"/>
                    <a:pt x="336998" y="238259"/>
                    <a:pt x="437882" y="193183"/>
                  </a:cubicBezTo>
                  <a:cubicBezTo>
                    <a:pt x="538766" y="148107"/>
                    <a:pt x="572036" y="74053"/>
                    <a:pt x="605307" y="0"/>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3" name="Freeform 292"/>
            <p:cNvSpPr/>
            <p:nvPr/>
          </p:nvSpPr>
          <p:spPr>
            <a:xfrm>
              <a:off x="3628357" y="3067520"/>
              <a:ext cx="1506828" cy="1287888"/>
            </a:xfrm>
            <a:custGeom>
              <a:avLst/>
              <a:gdLst>
                <a:gd name="connsiteX0" fmla="*/ 0 w 1506828"/>
                <a:gd name="connsiteY0" fmla="*/ 0 h 1287888"/>
                <a:gd name="connsiteX1" fmla="*/ 450761 w 1506828"/>
                <a:gd name="connsiteY1" fmla="*/ 231820 h 1287888"/>
                <a:gd name="connsiteX2" fmla="*/ 1184856 w 1506828"/>
                <a:gd name="connsiteY2" fmla="*/ 759854 h 1287888"/>
                <a:gd name="connsiteX3" fmla="*/ 1506828 w 1506828"/>
                <a:gd name="connsiteY3" fmla="*/ 1287888 h 1287888"/>
              </a:gdLst>
              <a:ahLst/>
              <a:cxnLst>
                <a:cxn ang="0">
                  <a:pos x="connsiteX0" y="connsiteY0"/>
                </a:cxn>
                <a:cxn ang="0">
                  <a:pos x="connsiteX1" y="connsiteY1"/>
                </a:cxn>
                <a:cxn ang="0">
                  <a:pos x="connsiteX2" y="connsiteY2"/>
                </a:cxn>
                <a:cxn ang="0">
                  <a:pos x="connsiteX3" y="connsiteY3"/>
                </a:cxn>
              </a:cxnLst>
              <a:rect l="l" t="t" r="r" b="b"/>
              <a:pathLst>
                <a:path w="1506828" h="1287888">
                  <a:moveTo>
                    <a:pt x="0" y="0"/>
                  </a:moveTo>
                  <a:cubicBezTo>
                    <a:pt x="126642" y="52589"/>
                    <a:pt x="253285" y="105178"/>
                    <a:pt x="450761" y="231820"/>
                  </a:cubicBezTo>
                  <a:cubicBezTo>
                    <a:pt x="648237" y="358462"/>
                    <a:pt x="1008845" y="583843"/>
                    <a:pt x="1184856" y="759854"/>
                  </a:cubicBezTo>
                  <a:cubicBezTo>
                    <a:pt x="1360867" y="935865"/>
                    <a:pt x="1433847" y="1111876"/>
                    <a:pt x="1506828" y="1287888"/>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4" name="Freeform 293"/>
            <p:cNvSpPr/>
            <p:nvPr/>
          </p:nvSpPr>
          <p:spPr>
            <a:xfrm>
              <a:off x="4156391" y="3518281"/>
              <a:ext cx="231819" cy="489397"/>
            </a:xfrm>
            <a:custGeom>
              <a:avLst/>
              <a:gdLst>
                <a:gd name="connsiteX0" fmla="*/ 231819 w 231819"/>
                <a:gd name="connsiteY0" fmla="*/ 0 h 489397"/>
                <a:gd name="connsiteX1" fmla="*/ 90152 w 231819"/>
                <a:gd name="connsiteY1" fmla="*/ 206062 h 489397"/>
                <a:gd name="connsiteX2" fmla="*/ 0 w 231819"/>
                <a:gd name="connsiteY2" fmla="*/ 489397 h 489397"/>
              </a:gdLst>
              <a:ahLst/>
              <a:cxnLst>
                <a:cxn ang="0">
                  <a:pos x="connsiteX0" y="connsiteY0"/>
                </a:cxn>
                <a:cxn ang="0">
                  <a:pos x="connsiteX1" y="connsiteY1"/>
                </a:cxn>
                <a:cxn ang="0">
                  <a:pos x="connsiteX2" y="connsiteY2"/>
                </a:cxn>
              </a:cxnLst>
              <a:rect l="l" t="t" r="r" b="b"/>
              <a:pathLst>
                <a:path w="231819" h="489397">
                  <a:moveTo>
                    <a:pt x="231819" y="0"/>
                  </a:moveTo>
                  <a:cubicBezTo>
                    <a:pt x="180303" y="62248"/>
                    <a:pt x="128788" y="124496"/>
                    <a:pt x="90152" y="206062"/>
                  </a:cubicBezTo>
                  <a:cubicBezTo>
                    <a:pt x="51515" y="287628"/>
                    <a:pt x="25757" y="388512"/>
                    <a:pt x="0" y="489397"/>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5" name="Freeform 294"/>
            <p:cNvSpPr/>
            <p:nvPr/>
          </p:nvSpPr>
          <p:spPr>
            <a:xfrm>
              <a:off x="3911692" y="3093278"/>
              <a:ext cx="785611" cy="103031"/>
            </a:xfrm>
            <a:custGeom>
              <a:avLst/>
              <a:gdLst>
                <a:gd name="connsiteX0" fmla="*/ 0 w 785611"/>
                <a:gd name="connsiteY0" fmla="*/ 103031 h 103031"/>
                <a:gd name="connsiteX1" fmla="*/ 283335 w 785611"/>
                <a:gd name="connsiteY1" fmla="*/ 0 h 103031"/>
                <a:gd name="connsiteX2" fmla="*/ 785611 w 785611"/>
                <a:gd name="connsiteY2" fmla="*/ 103031 h 103031"/>
              </a:gdLst>
              <a:ahLst/>
              <a:cxnLst>
                <a:cxn ang="0">
                  <a:pos x="connsiteX0" y="connsiteY0"/>
                </a:cxn>
                <a:cxn ang="0">
                  <a:pos x="connsiteX1" y="connsiteY1"/>
                </a:cxn>
                <a:cxn ang="0">
                  <a:pos x="connsiteX2" y="connsiteY2"/>
                </a:cxn>
              </a:cxnLst>
              <a:rect l="l" t="t" r="r" b="b"/>
              <a:pathLst>
                <a:path w="785611" h="103031">
                  <a:moveTo>
                    <a:pt x="0" y="103031"/>
                  </a:moveTo>
                  <a:cubicBezTo>
                    <a:pt x="76200" y="51515"/>
                    <a:pt x="152400" y="0"/>
                    <a:pt x="283335" y="0"/>
                  </a:cubicBezTo>
                  <a:cubicBezTo>
                    <a:pt x="414270" y="0"/>
                    <a:pt x="599940" y="51515"/>
                    <a:pt x="785611" y="103031"/>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6" name="Freeform 295"/>
            <p:cNvSpPr/>
            <p:nvPr/>
          </p:nvSpPr>
          <p:spPr>
            <a:xfrm>
              <a:off x="4620030" y="3645129"/>
              <a:ext cx="772733" cy="195124"/>
            </a:xfrm>
            <a:custGeom>
              <a:avLst/>
              <a:gdLst>
                <a:gd name="connsiteX0" fmla="*/ 0 w 772733"/>
                <a:gd name="connsiteY0" fmla="*/ 1941 h 195124"/>
                <a:gd name="connsiteX1" fmla="*/ 476519 w 772733"/>
                <a:gd name="connsiteY1" fmla="*/ 27698 h 195124"/>
                <a:gd name="connsiteX2" fmla="*/ 772733 w 772733"/>
                <a:gd name="connsiteY2" fmla="*/ 195124 h 195124"/>
              </a:gdLst>
              <a:ahLst/>
              <a:cxnLst>
                <a:cxn ang="0">
                  <a:pos x="connsiteX0" y="connsiteY0"/>
                </a:cxn>
                <a:cxn ang="0">
                  <a:pos x="connsiteX1" y="connsiteY1"/>
                </a:cxn>
                <a:cxn ang="0">
                  <a:pos x="connsiteX2" y="connsiteY2"/>
                </a:cxn>
              </a:cxnLst>
              <a:rect l="l" t="t" r="r" b="b"/>
              <a:pathLst>
                <a:path w="772733" h="195124">
                  <a:moveTo>
                    <a:pt x="0" y="1941"/>
                  </a:moveTo>
                  <a:cubicBezTo>
                    <a:pt x="173865" y="-1279"/>
                    <a:pt x="347730" y="-4499"/>
                    <a:pt x="476519" y="27698"/>
                  </a:cubicBezTo>
                  <a:cubicBezTo>
                    <a:pt x="605308" y="59895"/>
                    <a:pt x="689020" y="127509"/>
                    <a:pt x="772733" y="195124"/>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7" name="Freeform 296"/>
            <p:cNvSpPr/>
            <p:nvPr/>
          </p:nvSpPr>
          <p:spPr>
            <a:xfrm>
              <a:off x="5057912" y="3672827"/>
              <a:ext cx="141667" cy="373488"/>
            </a:xfrm>
            <a:custGeom>
              <a:avLst/>
              <a:gdLst>
                <a:gd name="connsiteX0" fmla="*/ 0 w 141667"/>
                <a:gd name="connsiteY0" fmla="*/ 0 h 373488"/>
                <a:gd name="connsiteX1" fmla="*/ 141667 w 141667"/>
                <a:gd name="connsiteY1" fmla="*/ 373488 h 373488"/>
              </a:gdLst>
              <a:ahLst/>
              <a:cxnLst>
                <a:cxn ang="0">
                  <a:pos x="connsiteX0" y="connsiteY0"/>
                </a:cxn>
                <a:cxn ang="0">
                  <a:pos x="connsiteX1" y="connsiteY1"/>
                </a:cxn>
              </a:cxnLst>
              <a:rect l="l" t="t" r="r" b="b"/>
              <a:pathLst>
                <a:path w="141667" h="373488">
                  <a:moveTo>
                    <a:pt x="0" y="0"/>
                  </a:moveTo>
                  <a:lnTo>
                    <a:pt x="141667" y="373488"/>
                  </a:ln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8" name="Group 297"/>
          <p:cNvGrpSpPr/>
          <p:nvPr/>
        </p:nvGrpSpPr>
        <p:grpSpPr>
          <a:xfrm>
            <a:off x="1072000" y="220578"/>
            <a:ext cx="7856484" cy="400110"/>
            <a:chOff x="3238136" y="1158454"/>
            <a:chExt cx="5370220" cy="312287"/>
          </a:xfrm>
        </p:grpSpPr>
        <p:sp>
          <p:nvSpPr>
            <p:cNvPr id="299" name="Oval 298"/>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2000" b="0" u="sng" dirty="0"/>
            </a:p>
          </p:txBody>
        </p:sp>
        <p:sp>
          <p:nvSpPr>
            <p:cNvPr id="300" name="TextBox 299"/>
            <p:cNvSpPr txBox="1"/>
            <p:nvPr/>
          </p:nvSpPr>
          <p:spPr>
            <a:xfrm>
              <a:off x="3336575" y="1158454"/>
              <a:ext cx="5271781" cy="312287"/>
            </a:xfrm>
            <a:prstGeom prst="rect">
              <a:avLst/>
            </a:prstGeom>
            <a:noFill/>
          </p:spPr>
          <p:txBody>
            <a:bodyPr wrap="square" rtlCol="0">
              <a:spAutoFit/>
            </a:bodyPr>
            <a:lstStyle/>
            <a:p>
              <a:r>
                <a:rPr lang="en-US" sz="2000" dirty="0" smtClean="0"/>
                <a:t>  </a:t>
              </a:r>
              <a:r>
                <a:rPr lang="en-US" sz="2000" dirty="0" smtClean="0">
                  <a:solidFill>
                    <a:srgbClr val="FF0000"/>
                  </a:solidFill>
                  <a:latin typeface="Georgia" pitchFamily="18" charset="0"/>
                </a:rPr>
                <a:t>Repeat the </a:t>
              </a:r>
              <a:r>
                <a:rPr lang="en-US" sz="2000" dirty="0" smtClean="0">
                  <a:solidFill>
                    <a:schemeClr val="bg1"/>
                  </a:solidFill>
                  <a:latin typeface="Georgia" pitchFamily="18" charset="0"/>
                </a:rPr>
                <a:t>process for a </a:t>
              </a:r>
              <a:r>
                <a:rPr lang="en-US" sz="2000" dirty="0" smtClean="0">
                  <a:solidFill>
                    <a:srgbClr val="FF0000"/>
                  </a:solidFill>
                  <a:latin typeface="Georgia" pitchFamily="18" charset="0"/>
                </a:rPr>
                <a:t>user specified </a:t>
              </a:r>
              <a:r>
                <a:rPr lang="en-US" sz="2000" dirty="0" smtClean="0">
                  <a:solidFill>
                    <a:schemeClr val="bg1"/>
                  </a:solidFill>
                  <a:latin typeface="Georgia" pitchFamily="18" charset="0"/>
                </a:rPr>
                <a:t>number of iterations</a:t>
              </a:r>
              <a:endParaRPr lang="en-US" sz="2000" dirty="0">
                <a:solidFill>
                  <a:schemeClr val="bg1"/>
                </a:solidFill>
                <a:latin typeface="Georgia" pitchFamily="18" charset="0"/>
              </a:endParaRPr>
            </a:p>
          </p:txBody>
        </p:sp>
      </p:grpSp>
      <p:sp>
        <p:nvSpPr>
          <p:cNvPr id="325" name="Oval 324"/>
          <p:cNvSpPr>
            <a:spLocks noChangeArrowheads="1"/>
          </p:cNvSpPr>
          <p:nvPr/>
        </p:nvSpPr>
        <p:spPr bwMode="auto">
          <a:xfrm>
            <a:off x="4860032" y="382504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26" name="Oval 325"/>
          <p:cNvSpPr>
            <a:spLocks noChangeArrowheads="1"/>
          </p:cNvSpPr>
          <p:nvPr/>
        </p:nvSpPr>
        <p:spPr bwMode="auto">
          <a:xfrm>
            <a:off x="4966328" y="357301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27" name="Oval 326"/>
          <p:cNvSpPr>
            <a:spLocks noChangeArrowheads="1"/>
          </p:cNvSpPr>
          <p:nvPr/>
        </p:nvSpPr>
        <p:spPr bwMode="auto">
          <a:xfrm>
            <a:off x="4752020" y="403935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28" name="Oval 327"/>
          <p:cNvSpPr>
            <a:spLocks noChangeArrowheads="1"/>
          </p:cNvSpPr>
          <p:nvPr/>
        </p:nvSpPr>
        <p:spPr bwMode="auto">
          <a:xfrm>
            <a:off x="3958216" y="375132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29" name="Oval 328"/>
          <p:cNvSpPr>
            <a:spLocks noChangeArrowheads="1"/>
          </p:cNvSpPr>
          <p:nvPr/>
        </p:nvSpPr>
        <p:spPr bwMode="auto">
          <a:xfrm>
            <a:off x="3671900" y="418508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30" name="Oval 329"/>
          <p:cNvSpPr>
            <a:spLocks noChangeArrowheads="1"/>
          </p:cNvSpPr>
          <p:nvPr/>
        </p:nvSpPr>
        <p:spPr bwMode="auto">
          <a:xfrm>
            <a:off x="2806088" y="425537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31" name="Oval 330"/>
          <p:cNvSpPr>
            <a:spLocks noChangeArrowheads="1"/>
          </p:cNvSpPr>
          <p:nvPr/>
        </p:nvSpPr>
        <p:spPr bwMode="auto">
          <a:xfrm>
            <a:off x="3886208" y="224086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32" name="Oval 331"/>
          <p:cNvSpPr>
            <a:spLocks noChangeArrowheads="1"/>
          </p:cNvSpPr>
          <p:nvPr/>
        </p:nvSpPr>
        <p:spPr bwMode="auto">
          <a:xfrm>
            <a:off x="4210244" y="238488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33" name="Oval 332"/>
          <p:cNvSpPr>
            <a:spLocks noChangeArrowheads="1"/>
          </p:cNvSpPr>
          <p:nvPr/>
        </p:nvSpPr>
        <p:spPr bwMode="auto">
          <a:xfrm>
            <a:off x="4467751" y="259919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34" name="Oval 333"/>
          <p:cNvSpPr>
            <a:spLocks noChangeArrowheads="1"/>
          </p:cNvSpPr>
          <p:nvPr/>
        </p:nvSpPr>
        <p:spPr bwMode="auto">
          <a:xfrm>
            <a:off x="4366152" y="307375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35" name="Oval 334"/>
          <p:cNvSpPr>
            <a:spLocks noChangeArrowheads="1"/>
          </p:cNvSpPr>
          <p:nvPr/>
        </p:nvSpPr>
        <p:spPr bwMode="auto">
          <a:xfrm>
            <a:off x="2619863" y="3784923"/>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36" name="Oval 335"/>
          <p:cNvSpPr>
            <a:spLocks noChangeArrowheads="1"/>
          </p:cNvSpPr>
          <p:nvPr/>
        </p:nvSpPr>
        <p:spPr bwMode="auto">
          <a:xfrm>
            <a:off x="2493898" y="278092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37" name="Oval 336"/>
          <p:cNvSpPr>
            <a:spLocks noChangeArrowheads="1"/>
          </p:cNvSpPr>
          <p:nvPr/>
        </p:nvSpPr>
        <p:spPr bwMode="auto">
          <a:xfrm>
            <a:off x="2879812" y="353529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38" name="Oval 337"/>
          <p:cNvSpPr>
            <a:spLocks noChangeArrowheads="1"/>
          </p:cNvSpPr>
          <p:nvPr/>
        </p:nvSpPr>
        <p:spPr bwMode="auto">
          <a:xfrm>
            <a:off x="2416141" y="305957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39" name="Oval 338"/>
          <p:cNvSpPr>
            <a:spLocks noChangeArrowheads="1"/>
          </p:cNvSpPr>
          <p:nvPr/>
        </p:nvSpPr>
        <p:spPr bwMode="auto">
          <a:xfrm>
            <a:off x="3166128" y="436510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40" name="Oval 339"/>
          <p:cNvSpPr>
            <a:spLocks noChangeArrowheads="1"/>
          </p:cNvSpPr>
          <p:nvPr/>
        </p:nvSpPr>
        <p:spPr bwMode="auto">
          <a:xfrm>
            <a:off x="2674876" y="3588649"/>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02" name="TextBox 301"/>
          <p:cNvSpPr txBox="1"/>
          <p:nvPr/>
        </p:nvSpPr>
        <p:spPr>
          <a:xfrm>
            <a:off x="2483768" y="153797"/>
            <a:ext cx="4716524" cy="430887"/>
          </a:xfrm>
          <a:prstGeom prst="rect">
            <a:avLst/>
          </a:prstGeom>
          <a:noFill/>
        </p:spPr>
        <p:txBody>
          <a:bodyPr wrap="square" rtlCol="0">
            <a:spAutoFit/>
          </a:bodyPr>
          <a:lstStyle/>
          <a:p>
            <a:r>
              <a:rPr lang="en-US" sz="2200" b="1" dirty="0" smtClean="0">
                <a:solidFill>
                  <a:schemeClr val="bg1"/>
                </a:solidFill>
                <a:latin typeface="Verdana" pitchFamily="34" charset="0"/>
                <a:ea typeface="Verdana" pitchFamily="34" charset="0"/>
                <a:cs typeface="Verdana" pitchFamily="34" charset="0"/>
              </a:rPr>
              <a:t>Divide-and-conquer Pipeline</a:t>
            </a:r>
            <a:endParaRPr lang="en-US" sz="2200" b="1" dirty="0">
              <a:solidFill>
                <a:schemeClr val="bg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34473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302"/>
                                        </p:tgtEl>
                                      </p:cBhvr>
                                    </p:animEffect>
                                    <p:set>
                                      <p:cBhvr>
                                        <p:cTn id="7" dur="1" fill="hold">
                                          <p:stCondLst>
                                            <p:cond delay="499"/>
                                          </p:stCondLst>
                                        </p:cTn>
                                        <p:tgtEl>
                                          <p:spTgt spid="302"/>
                                        </p:tgtEl>
                                        <p:attrNameLst>
                                          <p:attrName>style.visibility</p:attrName>
                                        </p:attrNameLst>
                                      </p:cBhvr>
                                      <p:to>
                                        <p:strVal val="hidden"/>
                                      </p:to>
                                    </p:set>
                                  </p:childTnLst>
                                </p:cTn>
                              </p:par>
                              <p:par>
                                <p:cTn id="8" presetID="12" presetClass="entr" presetSubtype="4" fill="hold" nodeType="withEffect">
                                  <p:stCondLst>
                                    <p:cond delay="0"/>
                                  </p:stCondLst>
                                  <p:childTnLst>
                                    <p:set>
                                      <p:cBhvr>
                                        <p:cTn id="9" dur="1" fill="hold">
                                          <p:stCondLst>
                                            <p:cond delay="0"/>
                                          </p:stCondLst>
                                        </p:cTn>
                                        <p:tgtEl>
                                          <p:spTgt spid="193"/>
                                        </p:tgtEl>
                                        <p:attrNameLst>
                                          <p:attrName>style.visibility</p:attrName>
                                        </p:attrNameLst>
                                      </p:cBhvr>
                                      <p:to>
                                        <p:strVal val="visible"/>
                                      </p:to>
                                    </p:set>
                                    <p:anim calcmode="lin" valueType="num">
                                      <p:cBhvr additive="base">
                                        <p:cTn id="10" dur="500"/>
                                        <p:tgtEl>
                                          <p:spTgt spid="193"/>
                                        </p:tgtEl>
                                        <p:attrNameLst>
                                          <p:attrName>ppt_y</p:attrName>
                                        </p:attrNameLst>
                                      </p:cBhvr>
                                      <p:tavLst>
                                        <p:tav tm="0">
                                          <p:val>
                                            <p:strVal val="#ppt_y+#ppt_h*1.125000"/>
                                          </p:val>
                                        </p:tav>
                                        <p:tav tm="100000">
                                          <p:val>
                                            <p:strVal val="#ppt_y"/>
                                          </p:val>
                                        </p:tav>
                                      </p:tavLst>
                                    </p:anim>
                                    <p:animEffect transition="in" filter="wipe(up)">
                                      <p:cBhvr>
                                        <p:cTn id="11" dur="500"/>
                                        <p:tgtEl>
                                          <p:spTgt spid="193"/>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170"/>
                                        </p:tgtEl>
                                        <p:attrNameLst>
                                          <p:attrName>style.visibility</p:attrName>
                                        </p:attrNameLst>
                                      </p:cBhvr>
                                      <p:to>
                                        <p:strVal val="visible"/>
                                      </p:to>
                                    </p:set>
                                    <p:animEffect transition="in" filter="wipe(up)">
                                      <p:cBhvr>
                                        <p:cTn id="15" dur="500"/>
                                        <p:tgtEl>
                                          <p:spTgt spid="170"/>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barn(inVertical)">
                                      <p:cBhvr>
                                        <p:cTn id="19" dur="500"/>
                                        <p:tgtEl>
                                          <p:spTgt spid="77"/>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89"/>
                                        </p:tgtEl>
                                        <p:attrNameLst>
                                          <p:attrName>style.visibility</p:attrName>
                                        </p:attrNameLst>
                                      </p:cBhvr>
                                      <p:to>
                                        <p:strVal val="visible"/>
                                      </p:to>
                                    </p:set>
                                    <p:animEffect transition="in" filter="wipe(left)">
                                      <p:cBhvr>
                                        <p:cTn id="22" dur="500"/>
                                        <p:tgtEl>
                                          <p:spTgt spid="18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325"/>
                                        </p:tgtEl>
                                        <p:attrNameLst>
                                          <p:attrName>style.visibility</p:attrName>
                                        </p:attrNameLst>
                                      </p:cBhvr>
                                      <p:to>
                                        <p:strVal val="visible"/>
                                      </p:to>
                                    </p:set>
                                    <p:anim calcmode="lin" valueType="num">
                                      <p:cBhvr>
                                        <p:cTn id="25" dur="500" fill="hold"/>
                                        <p:tgtEl>
                                          <p:spTgt spid="325"/>
                                        </p:tgtEl>
                                        <p:attrNameLst>
                                          <p:attrName>ppt_w</p:attrName>
                                        </p:attrNameLst>
                                      </p:cBhvr>
                                      <p:tavLst>
                                        <p:tav tm="0">
                                          <p:val>
                                            <p:fltVal val="0"/>
                                          </p:val>
                                        </p:tav>
                                        <p:tav tm="100000">
                                          <p:val>
                                            <p:strVal val="#ppt_w"/>
                                          </p:val>
                                        </p:tav>
                                      </p:tavLst>
                                    </p:anim>
                                    <p:anim calcmode="lin" valueType="num">
                                      <p:cBhvr>
                                        <p:cTn id="26" dur="500" fill="hold"/>
                                        <p:tgtEl>
                                          <p:spTgt spid="325"/>
                                        </p:tgtEl>
                                        <p:attrNameLst>
                                          <p:attrName>ppt_h</p:attrName>
                                        </p:attrNameLst>
                                      </p:cBhvr>
                                      <p:tavLst>
                                        <p:tav tm="0">
                                          <p:val>
                                            <p:fltVal val="0"/>
                                          </p:val>
                                        </p:tav>
                                        <p:tav tm="100000">
                                          <p:val>
                                            <p:strVal val="#ppt_h"/>
                                          </p:val>
                                        </p:tav>
                                      </p:tavLst>
                                    </p:anim>
                                    <p:animEffect transition="in" filter="fade">
                                      <p:cBhvr>
                                        <p:cTn id="27" dur="500"/>
                                        <p:tgtEl>
                                          <p:spTgt spid="325"/>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326"/>
                                        </p:tgtEl>
                                        <p:attrNameLst>
                                          <p:attrName>style.visibility</p:attrName>
                                        </p:attrNameLst>
                                      </p:cBhvr>
                                      <p:to>
                                        <p:strVal val="visible"/>
                                      </p:to>
                                    </p:set>
                                    <p:anim calcmode="lin" valueType="num">
                                      <p:cBhvr>
                                        <p:cTn id="30" dur="500" fill="hold"/>
                                        <p:tgtEl>
                                          <p:spTgt spid="326"/>
                                        </p:tgtEl>
                                        <p:attrNameLst>
                                          <p:attrName>ppt_w</p:attrName>
                                        </p:attrNameLst>
                                      </p:cBhvr>
                                      <p:tavLst>
                                        <p:tav tm="0">
                                          <p:val>
                                            <p:fltVal val="0"/>
                                          </p:val>
                                        </p:tav>
                                        <p:tav tm="100000">
                                          <p:val>
                                            <p:strVal val="#ppt_w"/>
                                          </p:val>
                                        </p:tav>
                                      </p:tavLst>
                                    </p:anim>
                                    <p:anim calcmode="lin" valueType="num">
                                      <p:cBhvr>
                                        <p:cTn id="31" dur="500" fill="hold"/>
                                        <p:tgtEl>
                                          <p:spTgt spid="326"/>
                                        </p:tgtEl>
                                        <p:attrNameLst>
                                          <p:attrName>ppt_h</p:attrName>
                                        </p:attrNameLst>
                                      </p:cBhvr>
                                      <p:tavLst>
                                        <p:tav tm="0">
                                          <p:val>
                                            <p:fltVal val="0"/>
                                          </p:val>
                                        </p:tav>
                                        <p:tav tm="100000">
                                          <p:val>
                                            <p:strVal val="#ppt_h"/>
                                          </p:val>
                                        </p:tav>
                                      </p:tavLst>
                                    </p:anim>
                                    <p:animEffect transition="in" filter="fade">
                                      <p:cBhvr>
                                        <p:cTn id="32" dur="500"/>
                                        <p:tgtEl>
                                          <p:spTgt spid="326"/>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327"/>
                                        </p:tgtEl>
                                        <p:attrNameLst>
                                          <p:attrName>style.visibility</p:attrName>
                                        </p:attrNameLst>
                                      </p:cBhvr>
                                      <p:to>
                                        <p:strVal val="visible"/>
                                      </p:to>
                                    </p:set>
                                    <p:anim calcmode="lin" valueType="num">
                                      <p:cBhvr>
                                        <p:cTn id="35" dur="500" fill="hold"/>
                                        <p:tgtEl>
                                          <p:spTgt spid="327"/>
                                        </p:tgtEl>
                                        <p:attrNameLst>
                                          <p:attrName>ppt_w</p:attrName>
                                        </p:attrNameLst>
                                      </p:cBhvr>
                                      <p:tavLst>
                                        <p:tav tm="0">
                                          <p:val>
                                            <p:fltVal val="0"/>
                                          </p:val>
                                        </p:tav>
                                        <p:tav tm="100000">
                                          <p:val>
                                            <p:strVal val="#ppt_w"/>
                                          </p:val>
                                        </p:tav>
                                      </p:tavLst>
                                    </p:anim>
                                    <p:anim calcmode="lin" valueType="num">
                                      <p:cBhvr>
                                        <p:cTn id="36" dur="500" fill="hold"/>
                                        <p:tgtEl>
                                          <p:spTgt spid="327"/>
                                        </p:tgtEl>
                                        <p:attrNameLst>
                                          <p:attrName>ppt_h</p:attrName>
                                        </p:attrNameLst>
                                      </p:cBhvr>
                                      <p:tavLst>
                                        <p:tav tm="0">
                                          <p:val>
                                            <p:fltVal val="0"/>
                                          </p:val>
                                        </p:tav>
                                        <p:tav tm="100000">
                                          <p:val>
                                            <p:strVal val="#ppt_h"/>
                                          </p:val>
                                        </p:tav>
                                      </p:tavLst>
                                    </p:anim>
                                    <p:animEffect transition="in" filter="fade">
                                      <p:cBhvr>
                                        <p:cTn id="37" dur="500"/>
                                        <p:tgtEl>
                                          <p:spTgt spid="327"/>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328"/>
                                        </p:tgtEl>
                                        <p:attrNameLst>
                                          <p:attrName>style.visibility</p:attrName>
                                        </p:attrNameLst>
                                      </p:cBhvr>
                                      <p:to>
                                        <p:strVal val="visible"/>
                                      </p:to>
                                    </p:set>
                                    <p:anim calcmode="lin" valueType="num">
                                      <p:cBhvr>
                                        <p:cTn id="40" dur="500" fill="hold"/>
                                        <p:tgtEl>
                                          <p:spTgt spid="328"/>
                                        </p:tgtEl>
                                        <p:attrNameLst>
                                          <p:attrName>ppt_w</p:attrName>
                                        </p:attrNameLst>
                                      </p:cBhvr>
                                      <p:tavLst>
                                        <p:tav tm="0">
                                          <p:val>
                                            <p:fltVal val="0"/>
                                          </p:val>
                                        </p:tav>
                                        <p:tav tm="100000">
                                          <p:val>
                                            <p:strVal val="#ppt_w"/>
                                          </p:val>
                                        </p:tav>
                                      </p:tavLst>
                                    </p:anim>
                                    <p:anim calcmode="lin" valueType="num">
                                      <p:cBhvr>
                                        <p:cTn id="41" dur="500" fill="hold"/>
                                        <p:tgtEl>
                                          <p:spTgt spid="328"/>
                                        </p:tgtEl>
                                        <p:attrNameLst>
                                          <p:attrName>ppt_h</p:attrName>
                                        </p:attrNameLst>
                                      </p:cBhvr>
                                      <p:tavLst>
                                        <p:tav tm="0">
                                          <p:val>
                                            <p:fltVal val="0"/>
                                          </p:val>
                                        </p:tav>
                                        <p:tav tm="100000">
                                          <p:val>
                                            <p:strVal val="#ppt_h"/>
                                          </p:val>
                                        </p:tav>
                                      </p:tavLst>
                                    </p:anim>
                                    <p:animEffect transition="in" filter="fade">
                                      <p:cBhvr>
                                        <p:cTn id="42" dur="500"/>
                                        <p:tgtEl>
                                          <p:spTgt spid="328"/>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329"/>
                                        </p:tgtEl>
                                        <p:attrNameLst>
                                          <p:attrName>style.visibility</p:attrName>
                                        </p:attrNameLst>
                                      </p:cBhvr>
                                      <p:to>
                                        <p:strVal val="visible"/>
                                      </p:to>
                                    </p:set>
                                    <p:anim calcmode="lin" valueType="num">
                                      <p:cBhvr>
                                        <p:cTn id="45" dur="500" fill="hold"/>
                                        <p:tgtEl>
                                          <p:spTgt spid="329"/>
                                        </p:tgtEl>
                                        <p:attrNameLst>
                                          <p:attrName>ppt_w</p:attrName>
                                        </p:attrNameLst>
                                      </p:cBhvr>
                                      <p:tavLst>
                                        <p:tav tm="0">
                                          <p:val>
                                            <p:fltVal val="0"/>
                                          </p:val>
                                        </p:tav>
                                        <p:tav tm="100000">
                                          <p:val>
                                            <p:strVal val="#ppt_w"/>
                                          </p:val>
                                        </p:tav>
                                      </p:tavLst>
                                    </p:anim>
                                    <p:anim calcmode="lin" valueType="num">
                                      <p:cBhvr>
                                        <p:cTn id="46" dur="500" fill="hold"/>
                                        <p:tgtEl>
                                          <p:spTgt spid="329"/>
                                        </p:tgtEl>
                                        <p:attrNameLst>
                                          <p:attrName>ppt_h</p:attrName>
                                        </p:attrNameLst>
                                      </p:cBhvr>
                                      <p:tavLst>
                                        <p:tav tm="0">
                                          <p:val>
                                            <p:fltVal val="0"/>
                                          </p:val>
                                        </p:tav>
                                        <p:tav tm="100000">
                                          <p:val>
                                            <p:strVal val="#ppt_h"/>
                                          </p:val>
                                        </p:tav>
                                      </p:tavLst>
                                    </p:anim>
                                    <p:animEffect transition="in" filter="fade">
                                      <p:cBhvr>
                                        <p:cTn id="47" dur="500"/>
                                        <p:tgtEl>
                                          <p:spTgt spid="329"/>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330"/>
                                        </p:tgtEl>
                                        <p:attrNameLst>
                                          <p:attrName>style.visibility</p:attrName>
                                        </p:attrNameLst>
                                      </p:cBhvr>
                                      <p:to>
                                        <p:strVal val="visible"/>
                                      </p:to>
                                    </p:set>
                                    <p:anim calcmode="lin" valueType="num">
                                      <p:cBhvr>
                                        <p:cTn id="50" dur="500" fill="hold"/>
                                        <p:tgtEl>
                                          <p:spTgt spid="330"/>
                                        </p:tgtEl>
                                        <p:attrNameLst>
                                          <p:attrName>ppt_w</p:attrName>
                                        </p:attrNameLst>
                                      </p:cBhvr>
                                      <p:tavLst>
                                        <p:tav tm="0">
                                          <p:val>
                                            <p:fltVal val="0"/>
                                          </p:val>
                                        </p:tav>
                                        <p:tav tm="100000">
                                          <p:val>
                                            <p:strVal val="#ppt_w"/>
                                          </p:val>
                                        </p:tav>
                                      </p:tavLst>
                                    </p:anim>
                                    <p:anim calcmode="lin" valueType="num">
                                      <p:cBhvr>
                                        <p:cTn id="51" dur="500" fill="hold"/>
                                        <p:tgtEl>
                                          <p:spTgt spid="330"/>
                                        </p:tgtEl>
                                        <p:attrNameLst>
                                          <p:attrName>ppt_h</p:attrName>
                                        </p:attrNameLst>
                                      </p:cBhvr>
                                      <p:tavLst>
                                        <p:tav tm="0">
                                          <p:val>
                                            <p:fltVal val="0"/>
                                          </p:val>
                                        </p:tav>
                                        <p:tav tm="100000">
                                          <p:val>
                                            <p:strVal val="#ppt_h"/>
                                          </p:val>
                                        </p:tav>
                                      </p:tavLst>
                                    </p:anim>
                                    <p:animEffect transition="in" filter="fade">
                                      <p:cBhvr>
                                        <p:cTn id="52" dur="500"/>
                                        <p:tgtEl>
                                          <p:spTgt spid="330"/>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31"/>
                                        </p:tgtEl>
                                        <p:attrNameLst>
                                          <p:attrName>style.visibility</p:attrName>
                                        </p:attrNameLst>
                                      </p:cBhvr>
                                      <p:to>
                                        <p:strVal val="visible"/>
                                      </p:to>
                                    </p:set>
                                    <p:anim calcmode="lin" valueType="num">
                                      <p:cBhvr>
                                        <p:cTn id="55" dur="500" fill="hold"/>
                                        <p:tgtEl>
                                          <p:spTgt spid="331"/>
                                        </p:tgtEl>
                                        <p:attrNameLst>
                                          <p:attrName>ppt_w</p:attrName>
                                        </p:attrNameLst>
                                      </p:cBhvr>
                                      <p:tavLst>
                                        <p:tav tm="0">
                                          <p:val>
                                            <p:fltVal val="0"/>
                                          </p:val>
                                        </p:tav>
                                        <p:tav tm="100000">
                                          <p:val>
                                            <p:strVal val="#ppt_w"/>
                                          </p:val>
                                        </p:tav>
                                      </p:tavLst>
                                    </p:anim>
                                    <p:anim calcmode="lin" valueType="num">
                                      <p:cBhvr>
                                        <p:cTn id="56" dur="500" fill="hold"/>
                                        <p:tgtEl>
                                          <p:spTgt spid="331"/>
                                        </p:tgtEl>
                                        <p:attrNameLst>
                                          <p:attrName>ppt_h</p:attrName>
                                        </p:attrNameLst>
                                      </p:cBhvr>
                                      <p:tavLst>
                                        <p:tav tm="0">
                                          <p:val>
                                            <p:fltVal val="0"/>
                                          </p:val>
                                        </p:tav>
                                        <p:tav tm="100000">
                                          <p:val>
                                            <p:strVal val="#ppt_h"/>
                                          </p:val>
                                        </p:tav>
                                      </p:tavLst>
                                    </p:anim>
                                    <p:animEffect transition="in" filter="fade">
                                      <p:cBhvr>
                                        <p:cTn id="57" dur="500"/>
                                        <p:tgtEl>
                                          <p:spTgt spid="331"/>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332"/>
                                        </p:tgtEl>
                                        <p:attrNameLst>
                                          <p:attrName>style.visibility</p:attrName>
                                        </p:attrNameLst>
                                      </p:cBhvr>
                                      <p:to>
                                        <p:strVal val="visible"/>
                                      </p:to>
                                    </p:set>
                                    <p:anim calcmode="lin" valueType="num">
                                      <p:cBhvr>
                                        <p:cTn id="60" dur="500" fill="hold"/>
                                        <p:tgtEl>
                                          <p:spTgt spid="332"/>
                                        </p:tgtEl>
                                        <p:attrNameLst>
                                          <p:attrName>ppt_w</p:attrName>
                                        </p:attrNameLst>
                                      </p:cBhvr>
                                      <p:tavLst>
                                        <p:tav tm="0">
                                          <p:val>
                                            <p:fltVal val="0"/>
                                          </p:val>
                                        </p:tav>
                                        <p:tav tm="100000">
                                          <p:val>
                                            <p:strVal val="#ppt_w"/>
                                          </p:val>
                                        </p:tav>
                                      </p:tavLst>
                                    </p:anim>
                                    <p:anim calcmode="lin" valueType="num">
                                      <p:cBhvr>
                                        <p:cTn id="61" dur="500" fill="hold"/>
                                        <p:tgtEl>
                                          <p:spTgt spid="332"/>
                                        </p:tgtEl>
                                        <p:attrNameLst>
                                          <p:attrName>ppt_h</p:attrName>
                                        </p:attrNameLst>
                                      </p:cBhvr>
                                      <p:tavLst>
                                        <p:tav tm="0">
                                          <p:val>
                                            <p:fltVal val="0"/>
                                          </p:val>
                                        </p:tav>
                                        <p:tav tm="100000">
                                          <p:val>
                                            <p:strVal val="#ppt_h"/>
                                          </p:val>
                                        </p:tav>
                                      </p:tavLst>
                                    </p:anim>
                                    <p:animEffect transition="in" filter="fade">
                                      <p:cBhvr>
                                        <p:cTn id="62" dur="500"/>
                                        <p:tgtEl>
                                          <p:spTgt spid="332"/>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333"/>
                                        </p:tgtEl>
                                        <p:attrNameLst>
                                          <p:attrName>style.visibility</p:attrName>
                                        </p:attrNameLst>
                                      </p:cBhvr>
                                      <p:to>
                                        <p:strVal val="visible"/>
                                      </p:to>
                                    </p:set>
                                    <p:anim calcmode="lin" valueType="num">
                                      <p:cBhvr>
                                        <p:cTn id="65" dur="500" fill="hold"/>
                                        <p:tgtEl>
                                          <p:spTgt spid="333"/>
                                        </p:tgtEl>
                                        <p:attrNameLst>
                                          <p:attrName>ppt_w</p:attrName>
                                        </p:attrNameLst>
                                      </p:cBhvr>
                                      <p:tavLst>
                                        <p:tav tm="0">
                                          <p:val>
                                            <p:fltVal val="0"/>
                                          </p:val>
                                        </p:tav>
                                        <p:tav tm="100000">
                                          <p:val>
                                            <p:strVal val="#ppt_w"/>
                                          </p:val>
                                        </p:tav>
                                      </p:tavLst>
                                    </p:anim>
                                    <p:anim calcmode="lin" valueType="num">
                                      <p:cBhvr>
                                        <p:cTn id="66" dur="500" fill="hold"/>
                                        <p:tgtEl>
                                          <p:spTgt spid="333"/>
                                        </p:tgtEl>
                                        <p:attrNameLst>
                                          <p:attrName>ppt_h</p:attrName>
                                        </p:attrNameLst>
                                      </p:cBhvr>
                                      <p:tavLst>
                                        <p:tav tm="0">
                                          <p:val>
                                            <p:fltVal val="0"/>
                                          </p:val>
                                        </p:tav>
                                        <p:tav tm="100000">
                                          <p:val>
                                            <p:strVal val="#ppt_h"/>
                                          </p:val>
                                        </p:tav>
                                      </p:tavLst>
                                    </p:anim>
                                    <p:animEffect transition="in" filter="fade">
                                      <p:cBhvr>
                                        <p:cTn id="67" dur="500"/>
                                        <p:tgtEl>
                                          <p:spTgt spid="333"/>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334"/>
                                        </p:tgtEl>
                                        <p:attrNameLst>
                                          <p:attrName>style.visibility</p:attrName>
                                        </p:attrNameLst>
                                      </p:cBhvr>
                                      <p:to>
                                        <p:strVal val="visible"/>
                                      </p:to>
                                    </p:set>
                                    <p:anim calcmode="lin" valueType="num">
                                      <p:cBhvr>
                                        <p:cTn id="70" dur="500" fill="hold"/>
                                        <p:tgtEl>
                                          <p:spTgt spid="334"/>
                                        </p:tgtEl>
                                        <p:attrNameLst>
                                          <p:attrName>ppt_w</p:attrName>
                                        </p:attrNameLst>
                                      </p:cBhvr>
                                      <p:tavLst>
                                        <p:tav tm="0">
                                          <p:val>
                                            <p:fltVal val="0"/>
                                          </p:val>
                                        </p:tav>
                                        <p:tav tm="100000">
                                          <p:val>
                                            <p:strVal val="#ppt_w"/>
                                          </p:val>
                                        </p:tav>
                                      </p:tavLst>
                                    </p:anim>
                                    <p:anim calcmode="lin" valueType="num">
                                      <p:cBhvr>
                                        <p:cTn id="71" dur="500" fill="hold"/>
                                        <p:tgtEl>
                                          <p:spTgt spid="334"/>
                                        </p:tgtEl>
                                        <p:attrNameLst>
                                          <p:attrName>ppt_h</p:attrName>
                                        </p:attrNameLst>
                                      </p:cBhvr>
                                      <p:tavLst>
                                        <p:tav tm="0">
                                          <p:val>
                                            <p:fltVal val="0"/>
                                          </p:val>
                                        </p:tav>
                                        <p:tav tm="100000">
                                          <p:val>
                                            <p:strVal val="#ppt_h"/>
                                          </p:val>
                                        </p:tav>
                                      </p:tavLst>
                                    </p:anim>
                                    <p:animEffect transition="in" filter="fade">
                                      <p:cBhvr>
                                        <p:cTn id="72" dur="500"/>
                                        <p:tgtEl>
                                          <p:spTgt spid="334"/>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335"/>
                                        </p:tgtEl>
                                        <p:attrNameLst>
                                          <p:attrName>style.visibility</p:attrName>
                                        </p:attrNameLst>
                                      </p:cBhvr>
                                      <p:to>
                                        <p:strVal val="visible"/>
                                      </p:to>
                                    </p:set>
                                    <p:anim calcmode="lin" valueType="num">
                                      <p:cBhvr>
                                        <p:cTn id="75" dur="500" fill="hold"/>
                                        <p:tgtEl>
                                          <p:spTgt spid="335"/>
                                        </p:tgtEl>
                                        <p:attrNameLst>
                                          <p:attrName>ppt_w</p:attrName>
                                        </p:attrNameLst>
                                      </p:cBhvr>
                                      <p:tavLst>
                                        <p:tav tm="0">
                                          <p:val>
                                            <p:fltVal val="0"/>
                                          </p:val>
                                        </p:tav>
                                        <p:tav tm="100000">
                                          <p:val>
                                            <p:strVal val="#ppt_w"/>
                                          </p:val>
                                        </p:tav>
                                      </p:tavLst>
                                    </p:anim>
                                    <p:anim calcmode="lin" valueType="num">
                                      <p:cBhvr>
                                        <p:cTn id="76" dur="500" fill="hold"/>
                                        <p:tgtEl>
                                          <p:spTgt spid="335"/>
                                        </p:tgtEl>
                                        <p:attrNameLst>
                                          <p:attrName>ppt_h</p:attrName>
                                        </p:attrNameLst>
                                      </p:cBhvr>
                                      <p:tavLst>
                                        <p:tav tm="0">
                                          <p:val>
                                            <p:fltVal val="0"/>
                                          </p:val>
                                        </p:tav>
                                        <p:tav tm="100000">
                                          <p:val>
                                            <p:strVal val="#ppt_h"/>
                                          </p:val>
                                        </p:tav>
                                      </p:tavLst>
                                    </p:anim>
                                    <p:animEffect transition="in" filter="fade">
                                      <p:cBhvr>
                                        <p:cTn id="77" dur="500"/>
                                        <p:tgtEl>
                                          <p:spTgt spid="335"/>
                                        </p:tgtEl>
                                      </p:cBhvr>
                                    </p:animEffect>
                                  </p:childTnLst>
                                </p:cTn>
                              </p:par>
                              <p:par>
                                <p:cTn id="78" presetID="53" presetClass="entr" presetSubtype="16" fill="hold" grpId="0" nodeType="withEffect">
                                  <p:stCondLst>
                                    <p:cond delay="0"/>
                                  </p:stCondLst>
                                  <p:childTnLst>
                                    <p:set>
                                      <p:cBhvr>
                                        <p:cTn id="79" dur="1" fill="hold">
                                          <p:stCondLst>
                                            <p:cond delay="0"/>
                                          </p:stCondLst>
                                        </p:cTn>
                                        <p:tgtEl>
                                          <p:spTgt spid="336"/>
                                        </p:tgtEl>
                                        <p:attrNameLst>
                                          <p:attrName>style.visibility</p:attrName>
                                        </p:attrNameLst>
                                      </p:cBhvr>
                                      <p:to>
                                        <p:strVal val="visible"/>
                                      </p:to>
                                    </p:set>
                                    <p:anim calcmode="lin" valueType="num">
                                      <p:cBhvr>
                                        <p:cTn id="80" dur="500" fill="hold"/>
                                        <p:tgtEl>
                                          <p:spTgt spid="336"/>
                                        </p:tgtEl>
                                        <p:attrNameLst>
                                          <p:attrName>ppt_w</p:attrName>
                                        </p:attrNameLst>
                                      </p:cBhvr>
                                      <p:tavLst>
                                        <p:tav tm="0">
                                          <p:val>
                                            <p:fltVal val="0"/>
                                          </p:val>
                                        </p:tav>
                                        <p:tav tm="100000">
                                          <p:val>
                                            <p:strVal val="#ppt_w"/>
                                          </p:val>
                                        </p:tav>
                                      </p:tavLst>
                                    </p:anim>
                                    <p:anim calcmode="lin" valueType="num">
                                      <p:cBhvr>
                                        <p:cTn id="81" dur="500" fill="hold"/>
                                        <p:tgtEl>
                                          <p:spTgt spid="336"/>
                                        </p:tgtEl>
                                        <p:attrNameLst>
                                          <p:attrName>ppt_h</p:attrName>
                                        </p:attrNameLst>
                                      </p:cBhvr>
                                      <p:tavLst>
                                        <p:tav tm="0">
                                          <p:val>
                                            <p:fltVal val="0"/>
                                          </p:val>
                                        </p:tav>
                                        <p:tav tm="100000">
                                          <p:val>
                                            <p:strVal val="#ppt_h"/>
                                          </p:val>
                                        </p:tav>
                                      </p:tavLst>
                                    </p:anim>
                                    <p:animEffect transition="in" filter="fade">
                                      <p:cBhvr>
                                        <p:cTn id="82" dur="500"/>
                                        <p:tgtEl>
                                          <p:spTgt spid="336"/>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337"/>
                                        </p:tgtEl>
                                        <p:attrNameLst>
                                          <p:attrName>style.visibility</p:attrName>
                                        </p:attrNameLst>
                                      </p:cBhvr>
                                      <p:to>
                                        <p:strVal val="visible"/>
                                      </p:to>
                                    </p:set>
                                    <p:anim calcmode="lin" valueType="num">
                                      <p:cBhvr>
                                        <p:cTn id="85" dur="500" fill="hold"/>
                                        <p:tgtEl>
                                          <p:spTgt spid="337"/>
                                        </p:tgtEl>
                                        <p:attrNameLst>
                                          <p:attrName>ppt_w</p:attrName>
                                        </p:attrNameLst>
                                      </p:cBhvr>
                                      <p:tavLst>
                                        <p:tav tm="0">
                                          <p:val>
                                            <p:fltVal val="0"/>
                                          </p:val>
                                        </p:tav>
                                        <p:tav tm="100000">
                                          <p:val>
                                            <p:strVal val="#ppt_w"/>
                                          </p:val>
                                        </p:tav>
                                      </p:tavLst>
                                    </p:anim>
                                    <p:anim calcmode="lin" valueType="num">
                                      <p:cBhvr>
                                        <p:cTn id="86" dur="500" fill="hold"/>
                                        <p:tgtEl>
                                          <p:spTgt spid="337"/>
                                        </p:tgtEl>
                                        <p:attrNameLst>
                                          <p:attrName>ppt_h</p:attrName>
                                        </p:attrNameLst>
                                      </p:cBhvr>
                                      <p:tavLst>
                                        <p:tav tm="0">
                                          <p:val>
                                            <p:fltVal val="0"/>
                                          </p:val>
                                        </p:tav>
                                        <p:tav tm="100000">
                                          <p:val>
                                            <p:strVal val="#ppt_h"/>
                                          </p:val>
                                        </p:tav>
                                      </p:tavLst>
                                    </p:anim>
                                    <p:animEffect transition="in" filter="fade">
                                      <p:cBhvr>
                                        <p:cTn id="87" dur="500"/>
                                        <p:tgtEl>
                                          <p:spTgt spid="337"/>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338"/>
                                        </p:tgtEl>
                                        <p:attrNameLst>
                                          <p:attrName>style.visibility</p:attrName>
                                        </p:attrNameLst>
                                      </p:cBhvr>
                                      <p:to>
                                        <p:strVal val="visible"/>
                                      </p:to>
                                    </p:set>
                                    <p:anim calcmode="lin" valueType="num">
                                      <p:cBhvr>
                                        <p:cTn id="90" dur="500" fill="hold"/>
                                        <p:tgtEl>
                                          <p:spTgt spid="338"/>
                                        </p:tgtEl>
                                        <p:attrNameLst>
                                          <p:attrName>ppt_w</p:attrName>
                                        </p:attrNameLst>
                                      </p:cBhvr>
                                      <p:tavLst>
                                        <p:tav tm="0">
                                          <p:val>
                                            <p:fltVal val="0"/>
                                          </p:val>
                                        </p:tav>
                                        <p:tav tm="100000">
                                          <p:val>
                                            <p:strVal val="#ppt_w"/>
                                          </p:val>
                                        </p:tav>
                                      </p:tavLst>
                                    </p:anim>
                                    <p:anim calcmode="lin" valueType="num">
                                      <p:cBhvr>
                                        <p:cTn id="91" dur="500" fill="hold"/>
                                        <p:tgtEl>
                                          <p:spTgt spid="338"/>
                                        </p:tgtEl>
                                        <p:attrNameLst>
                                          <p:attrName>ppt_h</p:attrName>
                                        </p:attrNameLst>
                                      </p:cBhvr>
                                      <p:tavLst>
                                        <p:tav tm="0">
                                          <p:val>
                                            <p:fltVal val="0"/>
                                          </p:val>
                                        </p:tav>
                                        <p:tav tm="100000">
                                          <p:val>
                                            <p:strVal val="#ppt_h"/>
                                          </p:val>
                                        </p:tav>
                                      </p:tavLst>
                                    </p:anim>
                                    <p:animEffect transition="in" filter="fade">
                                      <p:cBhvr>
                                        <p:cTn id="92" dur="500"/>
                                        <p:tgtEl>
                                          <p:spTgt spid="338"/>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339"/>
                                        </p:tgtEl>
                                        <p:attrNameLst>
                                          <p:attrName>style.visibility</p:attrName>
                                        </p:attrNameLst>
                                      </p:cBhvr>
                                      <p:to>
                                        <p:strVal val="visible"/>
                                      </p:to>
                                    </p:set>
                                    <p:anim calcmode="lin" valueType="num">
                                      <p:cBhvr>
                                        <p:cTn id="95" dur="500" fill="hold"/>
                                        <p:tgtEl>
                                          <p:spTgt spid="339"/>
                                        </p:tgtEl>
                                        <p:attrNameLst>
                                          <p:attrName>ppt_w</p:attrName>
                                        </p:attrNameLst>
                                      </p:cBhvr>
                                      <p:tavLst>
                                        <p:tav tm="0">
                                          <p:val>
                                            <p:fltVal val="0"/>
                                          </p:val>
                                        </p:tav>
                                        <p:tav tm="100000">
                                          <p:val>
                                            <p:strVal val="#ppt_w"/>
                                          </p:val>
                                        </p:tav>
                                      </p:tavLst>
                                    </p:anim>
                                    <p:anim calcmode="lin" valueType="num">
                                      <p:cBhvr>
                                        <p:cTn id="96" dur="500" fill="hold"/>
                                        <p:tgtEl>
                                          <p:spTgt spid="339"/>
                                        </p:tgtEl>
                                        <p:attrNameLst>
                                          <p:attrName>ppt_h</p:attrName>
                                        </p:attrNameLst>
                                      </p:cBhvr>
                                      <p:tavLst>
                                        <p:tav tm="0">
                                          <p:val>
                                            <p:fltVal val="0"/>
                                          </p:val>
                                        </p:tav>
                                        <p:tav tm="100000">
                                          <p:val>
                                            <p:strVal val="#ppt_h"/>
                                          </p:val>
                                        </p:tav>
                                      </p:tavLst>
                                    </p:anim>
                                    <p:animEffect transition="in" filter="fade">
                                      <p:cBhvr>
                                        <p:cTn id="97" dur="500"/>
                                        <p:tgtEl>
                                          <p:spTgt spid="339"/>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340"/>
                                        </p:tgtEl>
                                        <p:attrNameLst>
                                          <p:attrName>style.visibility</p:attrName>
                                        </p:attrNameLst>
                                      </p:cBhvr>
                                      <p:to>
                                        <p:strVal val="visible"/>
                                      </p:to>
                                    </p:set>
                                    <p:anim calcmode="lin" valueType="num">
                                      <p:cBhvr>
                                        <p:cTn id="100" dur="500" fill="hold"/>
                                        <p:tgtEl>
                                          <p:spTgt spid="340"/>
                                        </p:tgtEl>
                                        <p:attrNameLst>
                                          <p:attrName>ppt_w</p:attrName>
                                        </p:attrNameLst>
                                      </p:cBhvr>
                                      <p:tavLst>
                                        <p:tav tm="0">
                                          <p:val>
                                            <p:fltVal val="0"/>
                                          </p:val>
                                        </p:tav>
                                        <p:tav tm="100000">
                                          <p:val>
                                            <p:strVal val="#ppt_w"/>
                                          </p:val>
                                        </p:tav>
                                      </p:tavLst>
                                    </p:anim>
                                    <p:anim calcmode="lin" valueType="num">
                                      <p:cBhvr>
                                        <p:cTn id="101" dur="500" fill="hold"/>
                                        <p:tgtEl>
                                          <p:spTgt spid="340"/>
                                        </p:tgtEl>
                                        <p:attrNameLst>
                                          <p:attrName>ppt_h</p:attrName>
                                        </p:attrNameLst>
                                      </p:cBhvr>
                                      <p:tavLst>
                                        <p:tav tm="0">
                                          <p:val>
                                            <p:fltVal val="0"/>
                                          </p:val>
                                        </p:tav>
                                        <p:tav tm="100000">
                                          <p:val>
                                            <p:strVal val="#ppt_h"/>
                                          </p:val>
                                        </p:tav>
                                      </p:tavLst>
                                    </p:anim>
                                    <p:animEffect transition="in" filter="fade">
                                      <p:cBhvr>
                                        <p:cTn id="102" dur="500"/>
                                        <p:tgtEl>
                                          <p:spTgt spid="340"/>
                                        </p:tgtEl>
                                      </p:cBhvr>
                                    </p:animEffect>
                                  </p:childTnLst>
                                </p:cTn>
                              </p:par>
                            </p:childTnLst>
                          </p:cTn>
                        </p:par>
                      </p:childTnLst>
                    </p:cTn>
                  </p:par>
                  <p:par>
                    <p:cTn id="103" fill="hold">
                      <p:stCondLst>
                        <p:cond delay="indefinite"/>
                      </p:stCondLst>
                      <p:childTnLst>
                        <p:par>
                          <p:cTn id="104" fill="hold">
                            <p:stCondLst>
                              <p:cond delay="0"/>
                            </p:stCondLst>
                            <p:childTnLst>
                              <p:par>
                                <p:cTn id="105" presetID="16" presetClass="exit" presetSubtype="21" fill="hold" grpId="1" nodeType="clickEffect">
                                  <p:stCondLst>
                                    <p:cond delay="0"/>
                                  </p:stCondLst>
                                  <p:childTnLst>
                                    <p:animEffect transition="out" filter="barn(inVertical)">
                                      <p:cBhvr>
                                        <p:cTn id="106" dur="500"/>
                                        <p:tgtEl>
                                          <p:spTgt spid="170"/>
                                        </p:tgtEl>
                                      </p:cBhvr>
                                    </p:animEffect>
                                    <p:set>
                                      <p:cBhvr>
                                        <p:cTn id="107" dur="1" fill="hold">
                                          <p:stCondLst>
                                            <p:cond delay="499"/>
                                          </p:stCondLst>
                                        </p:cTn>
                                        <p:tgtEl>
                                          <p:spTgt spid="170"/>
                                        </p:tgtEl>
                                        <p:attrNameLst>
                                          <p:attrName>style.visibility</p:attrName>
                                        </p:attrNameLst>
                                      </p:cBhvr>
                                      <p:to>
                                        <p:strVal val="hidden"/>
                                      </p:to>
                                    </p:set>
                                  </p:childTnLst>
                                </p:cTn>
                              </p:par>
                            </p:childTnLst>
                          </p:cTn>
                        </p:par>
                        <p:par>
                          <p:cTn id="108" fill="hold">
                            <p:stCondLst>
                              <p:cond delay="500"/>
                            </p:stCondLst>
                            <p:childTnLst>
                              <p:par>
                                <p:cTn id="109" presetID="12" presetClass="exit" presetSubtype="4" fill="hold" nodeType="afterEffect">
                                  <p:stCondLst>
                                    <p:cond delay="0"/>
                                  </p:stCondLst>
                                  <p:childTnLst>
                                    <p:anim calcmode="lin" valueType="num">
                                      <p:cBhvr additive="base">
                                        <p:cTn id="110" dur="500"/>
                                        <p:tgtEl>
                                          <p:spTgt spid="193"/>
                                        </p:tgtEl>
                                        <p:attrNameLst>
                                          <p:attrName>ppt_y</p:attrName>
                                        </p:attrNameLst>
                                      </p:cBhvr>
                                      <p:tavLst>
                                        <p:tav tm="0">
                                          <p:val>
                                            <p:strVal val="#ppt_y"/>
                                          </p:val>
                                        </p:tav>
                                        <p:tav tm="100000">
                                          <p:val>
                                            <p:strVal val="#ppt_y+#ppt_h*1.125000"/>
                                          </p:val>
                                        </p:tav>
                                      </p:tavLst>
                                    </p:anim>
                                    <p:animEffect transition="out" filter="wipe(down)">
                                      <p:cBhvr>
                                        <p:cTn id="111" dur="500"/>
                                        <p:tgtEl>
                                          <p:spTgt spid="193"/>
                                        </p:tgtEl>
                                      </p:cBhvr>
                                    </p:animEffect>
                                    <p:set>
                                      <p:cBhvr>
                                        <p:cTn id="112" dur="1" fill="hold">
                                          <p:stCondLst>
                                            <p:cond delay="499"/>
                                          </p:stCondLst>
                                        </p:cTn>
                                        <p:tgtEl>
                                          <p:spTgt spid="193"/>
                                        </p:tgtEl>
                                        <p:attrNameLst>
                                          <p:attrName>style.visibility</p:attrName>
                                        </p:attrNameLst>
                                      </p:cBhvr>
                                      <p:to>
                                        <p:strVal val="hidden"/>
                                      </p:to>
                                    </p:set>
                                  </p:childTnLst>
                                </p:cTn>
                              </p:par>
                              <p:par>
                                <p:cTn id="113" presetID="12" presetClass="entr" presetSubtype="4" fill="hold" nodeType="withEffect">
                                  <p:stCondLst>
                                    <p:cond delay="0"/>
                                  </p:stCondLst>
                                  <p:childTnLst>
                                    <p:set>
                                      <p:cBhvr>
                                        <p:cTn id="114" dur="1" fill="hold">
                                          <p:stCondLst>
                                            <p:cond delay="0"/>
                                          </p:stCondLst>
                                        </p:cTn>
                                        <p:tgtEl>
                                          <p:spTgt spid="196"/>
                                        </p:tgtEl>
                                        <p:attrNameLst>
                                          <p:attrName>style.visibility</p:attrName>
                                        </p:attrNameLst>
                                      </p:cBhvr>
                                      <p:to>
                                        <p:strVal val="visible"/>
                                      </p:to>
                                    </p:set>
                                    <p:anim calcmode="lin" valueType="num">
                                      <p:cBhvr additive="base">
                                        <p:cTn id="115" dur="500"/>
                                        <p:tgtEl>
                                          <p:spTgt spid="196"/>
                                        </p:tgtEl>
                                        <p:attrNameLst>
                                          <p:attrName>ppt_y</p:attrName>
                                        </p:attrNameLst>
                                      </p:cBhvr>
                                      <p:tavLst>
                                        <p:tav tm="0">
                                          <p:val>
                                            <p:strVal val="#ppt_y+#ppt_h*1.125000"/>
                                          </p:val>
                                        </p:tav>
                                        <p:tav tm="100000">
                                          <p:val>
                                            <p:strVal val="#ppt_y"/>
                                          </p:val>
                                        </p:tav>
                                      </p:tavLst>
                                    </p:anim>
                                    <p:animEffect transition="in" filter="wipe(up)">
                                      <p:cBhvr>
                                        <p:cTn id="116" dur="500"/>
                                        <p:tgtEl>
                                          <p:spTgt spid="196"/>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grpId="0" nodeType="clickEffect">
                                  <p:stCondLst>
                                    <p:cond delay="0"/>
                                  </p:stCondLst>
                                  <p:childTnLst>
                                    <p:set>
                                      <p:cBhvr>
                                        <p:cTn id="120" dur="1" fill="hold">
                                          <p:stCondLst>
                                            <p:cond delay="0"/>
                                          </p:stCondLst>
                                        </p:cTn>
                                        <p:tgtEl>
                                          <p:spTgt spid="58"/>
                                        </p:tgtEl>
                                        <p:attrNameLst>
                                          <p:attrName>style.visibility</p:attrName>
                                        </p:attrNameLst>
                                      </p:cBhvr>
                                      <p:to>
                                        <p:strVal val="visible"/>
                                      </p:to>
                                    </p:set>
                                    <p:animEffect transition="in" filter="wipe(down)">
                                      <p:cBhvr>
                                        <p:cTn id="121" dur="500"/>
                                        <p:tgtEl>
                                          <p:spTgt spid="58"/>
                                        </p:tgtEl>
                                      </p:cBhvr>
                                    </p:animEffect>
                                  </p:childTnLst>
                                </p:cTn>
                              </p:par>
                            </p:childTnLst>
                          </p:cTn>
                        </p:par>
                        <p:par>
                          <p:cTn id="122" fill="hold">
                            <p:stCondLst>
                              <p:cond delay="500"/>
                            </p:stCondLst>
                            <p:childTnLst>
                              <p:par>
                                <p:cTn id="123" presetID="22" presetClass="entr" presetSubtype="4" fill="hold" grpId="0" nodeType="afterEffect">
                                  <p:stCondLst>
                                    <p:cond delay="0"/>
                                  </p:stCondLst>
                                  <p:childTnLst>
                                    <p:set>
                                      <p:cBhvr>
                                        <p:cTn id="124" dur="1" fill="hold">
                                          <p:stCondLst>
                                            <p:cond delay="0"/>
                                          </p:stCondLst>
                                        </p:cTn>
                                        <p:tgtEl>
                                          <p:spTgt spid="94"/>
                                        </p:tgtEl>
                                        <p:attrNameLst>
                                          <p:attrName>style.visibility</p:attrName>
                                        </p:attrNameLst>
                                      </p:cBhvr>
                                      <p:to>
                                        <p:strVal val="visible"/>
                                      </p:to>
                                    </p:set>
                                    <p:animEffect transition="in" filter="wipe(down)">
                                      <p:cBhvr>
                                        <p:cTn id="125" dur="500"/>
                                        <p:tgtEl>
                                          <p:spTgt spid="94"/>
                                        </p:tgtEl>
                                      </p:cBhvr>
                                    </p:animEffect>
                                  </p:childTnLst>
                                </p:cTn>
                              </p:par>
                            </p:childTnLst>
                          </p:cTn>
                        </p:par>
                        <p:par>
                          <p:cTn id="126" fill="hold">
                            <p:stCondLst>
                              <p:cond delay="1000"/>
                            </p:stCondLst>
                            <p:childTnLst>
                              <p:par>
                                <p:cTn id="127" presetID="22" presetClass="entr" presetSubtype="4" fill="hold" grpId="0" nodeType="afterEffect">
                                  <p:stCondLst>
                                    <p:cond delay="0"/>
                                  </p:stCondLst>
                                  <p:childTnLst>
                                    <p:set>
                                      <p:cBhvr>
                                        <p:cTn id="128" dur="1" fill="hold">
                                          <p:stCondLst>
                                            <p:cond delay="0"/>
                                          </p:stCondLst>
                                        </p:cTn>
                                        <p:tgtEl>
                                          <p:spTgt spid="60"/>
                                        </p:tgtEl>
                                        <p:attrNameLst>
                                          <p:attrName>style.visibility</p:attrName>
                                        </p:attrNameLst>
                                      </p:cBhvr>
                                      <p:to>
                                        <p:strVal val="visible"/>
                                      </p:to>
                                    </p:set>
                                    <p:animEffect transition="in" filter="wipe(down)">
                                      <p:cBhvr>
                                        <p:cTn id="129" dur="500"/>
                                        <p:tgtEl>
                                          <p:spTgt spid="60"/>
                                        </p:tgtEl>
                                      </p:cBhvr>
                                    </p:animEffect>
                                  </p:childTnLst>
                                </p:cTn>
                              </p:par>
                            </p:childTnLst>
                          </p:cTn>
                        </p:par>
                        <p:par>
                          <p:cTn id="130" fill="hold">
                            <p:stCondLst>
                              <p:cond delay="1500"/>
                            </p:stCondLst>
                            <p:childTnLst>
                              <p:par>
                                <p:cTn id="131" presetID="22" presetClass="entr" presetSubtype="4" fill="hold" grpId="0" nodeType="afterEffect">
                                  <p:stCondLst>
                                    <p:cond delay="0"/>
                                  </p:stCondLst>
                                  <p:childTnLst>
                                    <p:set>
                                      <p:cBhvr>
                                        <p:cTn id="132" dur="1" fill="hold">
                                          <p:stCondLst>
                                            <p:cond delay="0"/>
                                          </p:stCondLst>
                                        </p:cTn>
                                        <p:tgtEl>
                                          <p:spTgt spid="57"/>
                                        </p:tgtEl>
                                        <p:attrNameLst>
                                          <p:attrName>style.visibility</p:attrName>
                                        </p:attrNameLst>
                                      </p:cBhvr>
                                      <p:to>
                                        <p:strVal val="visible"/>
                                      </p:to>
                                    </p:set>
                                    <p:animEffect transition="in" filter="wipe(down)">
                                      <p:cBhvr>
                                        <p:cTn id="133" dur="500"/>
                                        <p:tgtEl>
                                          <p:spTgt spid="57"/>
                                        </p:tgtEl>
                                      </p:cBhvr>
                                    </p:animEffect>
                                  </p:childTnLst>
                                </p:cTn>
                              </p:par>
                            </p:childTnLst>
                          </p:cTn>
                        </p:par>
                      </p:childTnLst>
                    </p:cTn>
                  </p:par>
                  <p:par>
                    <p:cTn id="134" fill="hold">
                      <p:stCondLst>
                        <p:cond delay="indefinite"/>
                      </p:stCondLst>
                      <p:childTnLst>
                        <p:par>
                          <p:cTn id="135" fill="hold">
                            <p:stCondLst>
                              <p:cond delay="0"/>
                            </p:stCondLst>
                            <p:childTnLst>
                              <p:par>
                                <p:cTn id="136" presetID="12" presetClass="exit" presetSubtype="4" fill="hold" nodeType="clickEffect">
                                  <p:stCondLst>
                                    <p:cond delay="0"/>
                                  </p:stCondLst>
                                  <p:childTnLst>
                                    <p:anim calcmode="lin" valueType="num">
                                      <p:cBhvr additive="base">
                                        <p:cTn id="137" dur="500"/>
                                        <p:tgtEl>
                                          <p:spTgt spid="196"/>
                                        </p:tgtEl>
                                        <p:attrNameLst>
                                          <p:attrName>ppt_y</p:attrName>
                                        </p:attrNameLst>
                                      </p:cBhvr>
                                      <p:tavLst>
                                        <p:tav tm="0">
                                          <p:val>
                                            <p:strVal val="#ppt_y"/>
                                          </p:val>
                                        </p:tav>
                                        <p:tav tm="100000">
                                          <p:val>
                                            <p:strVal val="#ppt_y+#ppt_h*1.125000"/>
                                          </p:val>
                                        </p:tav>
                                      </p:tavLst>
                                    </p:anim>
                                    <p:animEffect transition="out" filter="wipe(down)">
                                      <p:cBhvr>
                                        <p:cTn id="138" dur="500"/>
                                        <p:tgtEl>
                                          <p:spTgt spid="196"/>
                                        </p:tgtEl>
                                      </p:cBhvr>
                                    </p:animEffect>
                                    <p:set>
                                      <p:cBhvr>
                                        <p:cTn id="139" dur="1" fill="hold">
                                          <p:stCondLst>
                                            <p:cond delay="499"/>
                                          </p:stCondLst>
                                        </p:cTn>
                                        <p:tgtEl>
                                          <p:spTgt spid="196"/>
                                        </p:tgtEl>
                                        <p:attrNameLst>
                                          <p:attrName>style.visibility</p:attrName>
                                        </p:attrNameLst>
                                      </p:cBhvr>
                                      <p:to>
                                        <p:strVal val="hidden"/>
                                      </p:to>
                                    </p:set>
                                  </p:childTnLst>
                                </p:cTn>
                              </p:par>
                              <p:par>
                                <p:cTn id="140" presetID="12" presetClass="entr" presetSubtype="4" fill="hold" nodeType="withEffect">
                                  <p:stCondLst>
                                    <p:cond delay="0"/>
                                  </p:stCondLst>
                                  <p:childTnLst>
                                    <p:set>
                                      <p:cBhvr>
                                        <p:cTn id="141" dur="1" fill="hold">
                                          <p:stCondLst>
                                            <p:cond delay="0"/>
                                          </p:stCondLst>
                                        </p:cTn>
                                        <p:tgtEl>
                                          <p:spTgt spid="199"/>
                                        </p:tgtEl>
                                        <p:attrNameLst>
                                          <p:attrName>style.visibility</p:attrName>
                                        </p:attrNameLst>
                                      </p:cBhvr>
                                      <p:to>
                                        <p:strVal val="visible"/>
                                      </p:to>
                                    </p:set>
                                    <p:anim calcmode="lin" valueType="num">
                                      <p:cBhvr additive="base">
                                        <p:cTn id="142" dur="500"/>
                                        <p:tgtEl>
                                          <p:spTgt spid="199"/>
                                        </p:tgtEl>
                                        <p:attrNameLst>
                                          <p:attrName>ppt_y</p:attrName>
                                        </p:attrNameLst>
                                      </p:cBhvr>
                                      <p:tavLst>
                                        <p:tav tm="0">
                                          <p:val>
                                            <p:strVal val="#ppt_y+#ppt_h*1.125000"/>
                                          </p:val>
                                        </p:tav>
                                        <p:tav tm="100000">
                                          <p:val>
                                            <p:strVal val="#ppt_y"/>
                                          </p:val>
                                        </p:tav>
                                      </p:tavLst>
                                    </p:anim>
                                    <p:animEffect transition="in" filter="wipe(up)">
                                      <p:cBhvr>
                                        <p:cTn id="143" dur="500"/>
                                        <p:tgtEl>
                                          <p:spTgt spid="199"/>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4" fill="hold" grpId="0" nodeType="clickEffect">
                                  <p:stCondLst>
                                    <p:cond delay="0"/>
                                  </p:stCondLst>
                                  <p:childTnLst>
                                    <p:set>
                                      <p:cBhvr>
                                        <p:cTn id="147" dur="1" fill="hold">
                                          <p:stCondLst>
                                            <p:cond delay="0"/>
                                          </p:stCondLst>
                                        </p:cTn>
                                        <p:tgtEl>
                                          <p:spTgt spid="120"/>
                                        </p:tgtEl>
                                        <p:attrNameLst>
                                          <p:attrName>style.visibility</p:attrName>
                                        </p:attrNameLst>
                                      </p:cBhvr>
                                      <p:to>
                                        <p:strVal val="visible"/>
                                      </p:to>
                                    </p:set>
                                    <p:animEffect transition="in" filter="wipe(down)">
                                      <p:cBhvr>
                                        <p:cTn id="148" dur="500"/>
                                        <p:tgtEl>
                                          <p:spTgt spid="120"/>
                                        </p:tgtEl>
                                      </p:cBhvr>
                                    </p:animEffec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242"/>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247"/>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02"/>
                                        </p:tgtEl>
                                        <p:attrNameLst>
                                          <p:attrName>style.visibility</p:attrName>
                                        </p:attrNameLst>
                                      </p:cBhvr>
                                      <p:to>
                                        <p:strVal val="visible"/>
                                      </p:to>
                                    </p:set>
                                  </p:childTnLst>
                                </p:cTn>
                              </p:par>
                              <p:par>
                                <p:cTn id="157" presetID="42" presetClass="path" presetSubtype="0" accel="50000" decel="50000" fill="hold" nodeType="withEffect">
                                  <p:stCondLst>
                                    <p:cond delay="0"/>
                                  </p:stCondLst>
                                  <p:childTnLst>
                                    <p:animMotion origin="layout" path="M -1.66667E-6 -3.7037E-7 L 0.54306 0.13542 " pathEditMode="relative" rAng="0" ptsTypes="AA">
                                      <p:cBhvr>
                                        <p:cTn id="158" dur="2000" fill="hold"/>
                                        <p:tgtEl>
                                          <p:spTgt spid="202"/>
                                        </p:tgtEl>
                                        <p:attrNameLst>
                                          <p:attrName>ppt_x</p:attrName>
                                          <p:attrName>ppt_y</p:attrName>
                                        </p:attrNameLst>
                                      </p:cBhvr>
                                      <p:rCtr x="27153" y="6759"/>
                                    </p:animMotion>
                                  </p:childTnLst>
                                </p:cTn>
                              </p:par>
                              <p:par>
                                <p:cTn id="159" presetID="42" presetClass="path" presetSubtype="0" accel="50000" decel="50000" fill="hold" nodeType="withEffect">
                                  <p:stCondLst>
                                    <p:cond delay="0"/>
                                  </p:stCondLst>
                                  <p:childTnLst>
                                    <p:animMotion origin="layout" path="M -4.72222E-6 -1.48148E-6 L 0.45764 0.14306 " pathEditMode="relative" rAng="0" ptsTypes="AA">
                                      <p:cBhvr>
                                        <p:cTn id="160" dur="2000" fill="hold"/>
                                        <p:tgtEl>
                                          <p:spTgt spid="242"/>
                                        </p:tgtEl>
                                        <p:attrNameLst>
                                          <p:attrName>ppt_x</p:attrName>
                                          <p:attrName>ppt_y</p:attrName>
                                        </p:attrNameLst>
                                      </p:cBhvr>
                                      <p:rCtr x="22882" y="7153"/>
                                    </p:animMotion>
                                  </p:childTnLst>
                                </p:cTn>
                              </p:par>
                              <p:par>
                                <p:cTn id="161" presetID="42" presetClass="path" presetSubtype="0" accel="50000" decel="50000" fill="hold" nodeType="withEffect">
                                  <p:stCondLst>
                                    <p:cond delay="0"/>
                                  </p:stCondLst>
                                  <p:childTnLst>
                                    <p:animMotion origin="layout" path="M 3.33333E-6 -2.59259E-6 L 0.29444 0.14722 " pathEditMode="relative" rAng="0" ptsTypes="AA">
                                      <p:cBhvr>
                                        <p:cTn id="162" dur="2000" fill="hold"/>
                                        <p:tgtEl>
                                          <p:spTgt spid="247"/>
                                        </p:tgtEl>
                                        <p:attrNameLst>
                                          <p:attrName>ppt_x</p:attrName>
                                          <p:attrName>ppt_y</p:attrName>
                                        </p:attrNameLst>
                                      </p:cBhvr>
                                      <p:rCtr x="14722" y="7361"/>
                                    </p:animMotion>
                                  </p:childTnLst>
                                </p:cTn>
                              </p:par>
                            </p:childTnLst>
                          </p:cTn>
                        </p:par>
                        <p:par>
                          <p:cTn id="163" fill="hold">
                            <p:stCondLst>
                              <p:cond delay="2000"/>
                            </p:stCondLst>
                            <p:childTnLst>
                              <p:par>
                                <p:cTn id="164" presetID="22" presetClass="entr" presetSubtype="4" fill="hold" grpId="0" nodeType="afterEffect">
                                  <p:stCondLst>
                                    <p:cond delay="0"/>
                                  </p:stCondLst>
                                  <p:childTnLst>
                                    <p:set>
                                      <p:cBhvr>
                                        <p:cTn id="165" dur="1" fill="hold">
                                          <p:stCondLst>
                                            <p:cond delay="0"/>
                                          </p:stCondLst>
                                        </p:cTn>
                                        <p:tgtEl>
                                          <p:spTgt spid="154"/>
                                        </p:tgtEl>
                                        <p:attrNameLst>
                                          <p:attrName>style.visibility</p:attrName>
                                        </p:attrNameLst>
                                      </p:cBhvr>
                                      <p:to>
                                        <p:strVal val="visible"/>
                                      </p:to>
                                    </p:set>
                                    <p:animEffect transition="in" filter="wipe(down)">
                                      <p:cBhvr>
                                        <p:cTn id="166" dur="500"/>
                                        <p:tgtEl>
                                          <p:spTgt spid="154"/>
                                        </p:tgtEl>
                                      </p:cBhvr>
                                    </p:animEffect>
                                  </p:childTnLst>
                                </p:cTn>
                              </p:par>
                            </p:childTnLst>
                          </p:cTn>
                        </p:par>
                        <p:par>
                          <p:cTn id="167" fill="hold">
                            <p:stCondLst>
                              <p:cond delay="2500"/>
                            </p:stCondLst>
                            <p:childTnLst>
                              <p:par>
                                <p:cTn id="168" presetID="16" presetClass="entr" presetSubtype="21" fill="hold" grpId="0" nodeType="afterEffect">
                                  <p:stCondLst>
                                    <p:cond delay="0"/>
                                  </p:stCondLst>
                                  <p:childTnLst>
                                    <p:set>
                                      <p:cBhvr>
                                        <p:cTn id="169" dur="1" fill="hold">
                                          <p:stCondLst>
                                            <p:cond delay="0"/>
                                          </p:stCondLst>
                                        </p:cTn>
                                        <p:tgtEl>
                                          <p:spTgt spid="138"/>
                                        </p:tgtEl>
                                        <p:attrNameLst>
                                          <p:attrName>style.visibility</p:attrName>
                                        </p:attrNameLst>
                                      </p:cBhvr>
                                      <p:to>
                                        <p:strVal val="visible"/>
                                      </p:to>
                                    </p:set>
                                    <p:animEffect transition="in" filter="barn(inVertical)">
                                      <p:cBhvr>
                                        <p:cTn id="170" dur="500"/>
                                        <p:tgtEl>
                                          <p:spTgt spid="138"/>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4" fill="hold" grpId="0" nodeType="clickEffect">
                                  <p:stCondLst>
                                    <p:cond delay="0"/>
                                  </p:stCondLst>
                                  <p:childTnLst>
                                    <p:set>
                                      <p:cBhvr>
                                        <p:cTn id="174" dur="1" fill="hold">
                                          <p:stCondLst>
                                            <p:cond delay="0"/>
                                          </p:stCondLst>
                                        </p:cTn>
                                        <p:tgtEl>
                                          <p:spTgt spid="123"/>
                                        </p:tgtEl>
                                        <p:attrNameLst>
                                          <p:attrName>style.visibility</p:attrName>
                                        </p:attrNameLst>
                                      </p:cBhvr>
                                      <p:to>
                                        <p:strVal val="visible"/>
                                      </p:to>
                                    </p:set>
                                    <p:animEffect transition="in" filter="wipe(down)">
                                      <p:cBhvr>
                                        <p:cTn id="175" dur="500"/>
                                        <p:tgtEl>
                                          <p:spTgt spid="123"/>
                                        </p:tgtEl>
                                      </p:cBhvr>
                                    </p:animEffect>
                                  </p:childTnLst>
                                </p:cTn>
                              </p:par>
                            </p:childTnLst>
                          </p:cTn>
                        </p:par>
                        <p:par>
                          <p:cTn id="176" fill="hold">
                            <p:stCondLst>
                              <p:cond delay="500"/>
                            </p:stCondLst>
                            <p:childTnLst>
                              <p:par>
                                <p:cTn id="177" presetID="22" presetClass="entr" presetSubtype="1" fill="hold" nodeType="afterEffect">
                                  <p:stCondLst>
                                    <p:cond delay="0"/>
                                  </p:stCondLst>
                                  <p:childTnLst>
                                    <p:set>
                                      <p:cBhvr>
                                        <p:cTn id="178" dur="1" fill="hold">
                                          <p:stCondLst>
                                            <p:cond delay="0"/>
                                          </p:stCondLst>
                                        </p:cTn>
                                        <p:tgtEl>
                                          <p:spTgt spid="178"/>
                                        </p:tgtEl>
                                        <p:attrNameLst>
                                          <p:attrName>style.visibility</p:attrName>
                                        </p:attrNameLst>
                                      </p:cBhvr>
                                      <p:to>
                                        <p:strVal val="visible"/>
                                      </p:to>
                                    </p:set>
                                    <p:animEffect transition="in" filter="wipe(up)">
                                      <p:cBhvr>
                                        <p:cTn id="179" dur="500"/>
                                        <p:tgtEl>
                                          <p:spTgt spid="178"/>
                                        </p:tgtEl>
                                      </p:cBhvr>
                                    </p:animEffect>
                                  </p:childTnLst>
                                </p:cTn>
                              </p:par>
                              <p:par>
                                <p:cTn id="180" presetID="22" presetClass="entr" presetSubtype="1" fill="hold" nodeType="withEffect">
                                  <p:stCondLst>
                                    <p:cond delay="0"/>
                                  </p:stCondLst>
                                  <p:childTnLst>
                                    <p:set>
                                      <p:cBhvr>
                                        <p:cTn id="181" dur="1" fill="hold">
                                          <p:stCondLst>
                                            <p:cond delay="0"/>
                                          </p:stCondLst>
                                        </p:cTn>
                                        <p:tgtEl>
                                          <p:spTgt spid="173"/>
                                        </p:tgtEl>
                                        <p:attrNameLst>
                                          <p:attrName>style.visibility</p:attrName>
                                        </p:attrNameLst>
                                      </p:cBhvr>
                                      <p:to>
                                        <p:strVal val="visible"/>
                                      </p:to>
                                    </p:set>
                                    <p:animEffect transition="in" filter="wipe(up)">
                                      <p:cBhvr>
                                        <p:cTn id="182" dur="500"/>
                                        <p:tgtEl>
                                          <p:spTgt spid="173"/>
                                        </p:tgtEl>
                                      </p:cBhvr>
                                    </p:animEffect>
                                  </p:childTnLst>
                                </p:cTn>
                              </p:par>
                              <p:par>
                                <p:cTn id="183" presetID="22" presetClass="entr" presetSubtype="1" fill="hold" nodeType="withEffect">
                                  <p:stCondLst>
                                    <p:cond delay="0"/>
                                  </p:stCondLst>
                                  <p:childTnLst>
                                    <p:set>
                                      <p:cBhvr>
                                        <p:cTn id="184" dur="1" fill="hold">
                                          <p:stCondLst>
                                            <p:cond delay="0"/>
                                          </p:stCondLst>
                                        </p:cTn>
                                        <p:tgtEl>
                                          <p:spTgt spid="183"/>
                                        </p:tgtEl>
                                        <p:attrNameLst>
                                          <p:attrName>style.visibility</p:attrName>
                                        </p:attrNameLst>
                                      </p:cBhvr>
                                      <p:to>
                                        <p:strVal val="visible"/>
                                      </p:to>
                                    </p:set>
                                    <p:animEffect transition="in" filter="wipe(up)">
                                      <p:cBhvr>
                                        <p:cTn id="185" dur="500"/>
                                        <p:tgtEl>
                                          <p:spTgt spid="183"/>
                                        </p:tgtEl>
                                      </p:cBhvr>
                                    </p:animEffect>
                                  </p:childTnLst>
                                </p:cTn>
                              </p:par>
                              <p:par>
                                <p:cTn id="186" presetID="22" presetClass="entr" presetSubtype="1" fill="hold" grpId="0" nodeType="withEffect">
                                  <p:stCondLst>
                                    <p:cond delay="0"/>
                                  </p:stCondLst>
                                  <p:childTnLst>
                                    <p:set>
                                      <p:cBhvr>
                                        <p:cTn id="187" dur="1" fill="hold">
                                          <p:stCondLst>
                                            <p:cond delay="0"/>
                                          </p:stCondLst>
                                        </p:cTn>
                                        <p:tgtEl>
                                          <p:spTgt spid="188"/>
                                        </p:tgtEl>
                                        <p:attrNameLst>
                                          <p:attrName>style.visibility</p:attrName>
                                        </p:attrNameLst>
                                      </p:cBhvr>
                                      <p:to>
                                        <p:strVal val="visible"/>
                                      </p:to>
                                    </p:set>
                                    <p:animEffect transition="in" filter="wipe(up)">
                                      <p:cBhvr>
                                        <p:cTn id="188" dur="500"/>
                                        <p:tgtEl>
                                          <p:spTgt spid="188"/>
                                        </p:tgtEl>
                                      </p:cBhvr>
                                    </p:animEffect>
                                  </p:childTnLst>
                                </p:cTn>
                              </p:par>
                              <p:par>
                                <p:cTn id="189" presetID="16" presetClass="entr" presetSubtype="21" fill="hold" grpId="0" nodeType="withEffect">
                                  <p:stCondLst>
                                    <p:cond delay="0"/>
                                  </p:stCondLst>
                                  <p:childTnLst>
                                    <p:set>
                                      <p:cBhvr>
                                        <p:cTn id="190" dur="1" fill="hold">
                                          <p:stCondLst>
                                            <p:cond delay="0"/>
                                          </p:stCondLst>
                                        </p:cTn>
                                        <p:tgtEl>
                                          <p:spTgt spid="172"/>
                                        </p:tgtEl>
                                        <p:attrNameLst>
                                          <p:attrName>style.visibility</p:attrName>
                                        </p:attrNameLst>
                                      </p:cBhvr>
                                      <p:to>
                                        <p:strVal val="visible"/>
                                      </p:to>
                                    </p:set>
                                    <p:animEffect transition="in" filter="barn(inVertical)">
                                      <p:cBhvr>
                                        <p:cTn id="191" dur="500"/>
                                        <p:tgtEl>
                                          <p:spTgt spid="172"/>
                                        </p:tgtEl>
                                      </p:cBhvr>
                                    </p:animEffect>
                                  </p:childTnLst>
                                </p:cTn>
                              </p:par>
                            </p:childTnLst>
                          </p:cTn>
                        </p:par>
                      </p:childTnLst>
                    </p:cTn>
                  </p:par>
                  <p:par>
                    <p:cTn id="192" fill="hold">
                      <p:stCondLst>
                        <p:cond delay="indefinite"/>
                      </p:stCondLst>
                      <p:childTnLst>
                        <p:par>
                          <p:cTn id="193" fill="hold">
                            <p:stCondLst>
                              <p:cond delay="0"/>
                            </p:stCondLst>
                            <p:childTnLst>
                              <p:par>
                                <p:cTn id="194" presetID="22" presetClass="entr" presetSubtype="4" fill="hold" grpId="0" nodeType="clickEffect">
                                  <p:stCondLst>
                                    <p:cond delay="0"/>
                                  </p:stCondLst>
                                  <p:childTnLst>
                                    <p:set>
                                      <p:cBhvr>
                                        <p:cTn id="195" dur="1" fill="hold">
                                          <p:stCondLst>
                                            <p:cond delay="0"/>
                                          </p:stCondLst>
                                        </p:cTn>
                                        <p:tgtEl>
                                          <p:spTgt spid="121"/>
                                        </p:tgtEl>
                                        <p:attrNameLst>
                                          <p:attrName>style.visibility</p:attrName>
                                        </p:attrNameLst>
                                      </p:cBhvr>
                                      <p:to>
                                        <p:strVal val="visible"/>
                                      </p:to>
                                    </p:set>
                                    <p:animEffect transition="in" filter="wipe(down)">
                                      <p:cBhvr>
                                        <p:cTn id="196" dur="500"/>
                                        <p:tgtEl>
                                          <p:spTgt spid="121"/>
                                        </p:tgtEl>
                                      </p:cBhvr>
                                    </p:animEffect>
                                  </p:childTnLst>
                                </p:cTn>
                              </p:par>
                            </p:childTnLst>
                          </p:cTn>
                        </p:par>
                        <p:par>
                          <p:cTn id="197" fill="hold">
                            <p:stCondLst>
                              <p:cond delay="500"/>
                            </p:stCondLst>
                            <p:childTnLst>
                              <p:par>
                                <p:cTn id="198" presetID="22" presetClass="entr" presetSubtype="1" fill="hold" nodeType="afterEffect">
                                  <p:stCondLst>
                                    <p:cond delay="0"/>
                                  </p:stCondLst>
                                  <p:childTnLst>
                                    <p:set>
                                      <p:cBhvr>
                                        <p:cTn id="199" dur="1" fill="hold">
                                          <p:stCondLst>
                                            <p:cond delay="0"/>
                                          </p:stCondLst>
                                        </p:cTn>
                                        <p:tgtEl>
                                          <p:spTgt spid="218"/>
                                        </p:tgtEl>
                                        <p:attrNameLst>
                                          <p:attrName>style.visibility</p:attrName>
                                        </p:attrNameLst>
                                      </p:cBhvr>
                                      <p:to>
                                        <p:strVal val="visible"/>
                                      </p:to>
                                    </p:set>
                                    <p:animEffect transition="in" filter="wipe(up)">
                                      <p:cBhvr>
                                        <p:cTn id="200" dur="500"/>
                                        <p:tgtEl>
                                          <p:spTgt spid="218"/>
                                        </p:tgtEl>
                                      </p:cBhvr>
                                    </p:animEffect>
                                  </p:childTnLst>
                                </p:cTn>
                              </p:par>
                              <p:par>
                                <p:cTn id="201" presetID="22" presetClass="entr" presetSubtype="1" fill="hold" nodeType="withEffect">
                                  <p:stCondLst>
                                    <p:cond delay="0"/>
                                  </p:stCondLst>
                                  <p:childTnLst>
                                    <p:set>
                                      <p:cBhvr>
                                        <p:cTn id="202" dur="1" fill="hold">
                                          <p:stCondLst>
                                            <p:cond delay="0"/>
                                          </p:stCondLst>
                                        </p:cTn>
                                        <p:tgtEl>
                                          <p:spTgt spid="208"/>
                                        </p:tgtEl>
                                        <p:attrNameLst>
                                          <p:attrName>style.visibility</p:attrName>
                                        </p:attrNameLst>
                                      </p:cBhvr>
                                      <p:to>
                                        <p:strVal val="visible"/>
                                      </p:to>
                                    </p:set>
                                    <p:animEffect transition="in" filter="wipe(up)">
                                      <p:cBhvr>
                                        <p:cTn id="203" dur="500"/>
                                        <p:tgtEl>
                                          <p:spTgt spid="208"/>
                                        </p:tgtEl>
                                      </p:cBhvr>
                                    </p:animEffect>
                                  </p:childTnLst>
                                </p:cTn>
                              </p:par>
                              <p:par>
                                <p:cTn id="204" presetID="22" presetClass="entr" presetSubtype="1" fill="hold" grpId="0" nodeType="withEffect">
                                  <p:stCondLst>
                                    <p:cond delay="0"/>
                                  </p:stCondLst>
                                  <p:childTnLst>
                                    <p:set>
                                      <p:cBhvr>
                                        <p:cTn id="205" dur="1" fill="hold">
                                          <p:stCondLst>
                                            <p:cond delay="0"/>
                                          </p:stCondLst>
                                        </p:cTn>
                                        <p:tgtEl>
                                          <p:spTgt spid="223"/>
                                        </p:tgtEl>
                                        <p:attrNameLst>
                                          <p:attrName>style.visibility</p:attrName>
                                        </p:attrNameLst>
                                      </p:cBhvr>
                                      <p:to>
                                        <p:strVal val="visible"/>
                                      </p:to>
                                    </p:set>
                                    <p:animEffect transition="in" filter="wipe(up)">
                                      <p:cBhvr>
                                        <p:cTn id="206" dur="500"/>
                                        <p:tgtEl>
                                          <p:spTgt spid="223"/>
                                        </p:tgtEl>
                                      </p:cBhvr>
                                    </p:animEffect>
                                  </p:childTnLst>
                                </p:cTn>
                              </p:par>
                              <p:par>
                                <p:cTn id="207" presetID="22" presetClass="entr" presetSubtype="1" fill="hold" nodeType="withEffect">
                                  <p:stCondLst>
                                    <p:cond delay="0"/>
                                  </p:stCondLst>
                                  <p:childTnLst>
                                    <p:set>
                                      <p:cBhvr>
                                        <p:cTn id="208" dur="1" fill="hold">
                                          <p:stCondLst>
                                            <p:cond delay="0"/>
                                          </p:stCondLst>
                                        </p:cTn>
                                        <p:tgtEl>
                                          <p:spTgt spid="213"/>
                                        </p:tgtEl>
                                        <p:attrNameLst>
                                          <p:attrName>style.visibility</p:attrName>
                                        </p:attrNameLst>
                                      </p:cBhvr>
                                      <p:to>
                                        <p:strVal val="visible"/>
                                      </p:to>
                                    </p:set>
                                    <p:animEffect transition="in" filter="wipe(up)">
                                      <p:cBhvr>
                                        <p:cTn id="209" dur="500"/>
                                        <p:tgtEl>
                                          <p:spTgt spid="213"/>
                                        </p:tgtEl>
                                      </p:cBhvr>
                                    </p:animEffect>
                                  </p:childTnLst>
                                </p:cTn>
                              </p:par>
                              <p:par>
                                <p:cTn id="210" presetID="16" presetClass="entr" presetSubtype="21" fill="hold" grpId="0" nodeType="withEffect">
                                  <p:stCondLst>
                                    <p:cond delay="0"/>
                                  </p:stCondLst>
                                  <p:childTnLst>
                                    <p:set>
                                      <p:cBhvr>
                                        <p:cTn id="211" dur="1" fill="hold">
                                          <p:stCondLst>
                                            <p:cond delay="0"/>
                                          </p:stCondLst>
                                        </p:cTn>
                                        <p:tgtEl>
                                          <p:spTgt spid="207"/>
                                        </p:tgtEl>
                                        <p:attrNameLst>
                                          <p:attrName>style.visibility</p:attrName>
                                        </p:attrNameLst>
                                      </p:cBhvr>
                                      <p:to>
                                        <p:strVal val="visible"/>
                                      </p:to>
                                    </p:set>
                                    <p:animEffect transition="in" filter="barn(inVertical)">
                                      <p:cBhvr>
                                        <p:cTn id="212" dur="500"/>
                                        <p:tgtEl>
                                          <p:spTgt spid="207"/>
                                        </p:tgtEl>
                                      </p:cBhvr>
                                    </p:animEffect>
                                  </p:childTnLst>
                                </p:cTn>
                              </p:par>
                            </p:childTnLst>
                          </p:cTn>
                        </p:par>
                      </p:childTnLst>
                    </p:cTn>
                  </p:par>
                  <p:par>
                    <p:cTn id="213" fill="hold">
                      <p:stCondLst>
                        <p:cond delay="indefinite"/>
                      </p:stCondLst>
                      <p:childTnLst>
                        <p:par>
                          <p:cTn id="214" fill="hold">
                            <p:stCondLst>
                              <p:cond delay="0"/>
                            </p:stCondLst>
                            <p:childTnLst>
                              <p:par>
                                <p:cTn id="215" presetID="22" presetClass="entr" presetSubtype="4" fill="hold" grpId="0" nodeType="clickEffect">
                                  <p:stCondLst>
                                    <p:cond delay="0"/>
                                  </p:stCondLst>
                                  <p:childTnLst>
                                    <p:set>
                                      <p:cBhvr>
                                        <p:cTn id="216" dur="1" fill="hold">
                                          <p:stCondLst>
                                            <p:cond delay="0"/>
                                          </p:stCondLst>
                                        </p:cTn>
                                        <p:tgtEl>
                                          <p:spTgt spid="122"/>
                                        </p:tgtEl>
                                        <p:attrNameLst>
                                          <p:attrName>style.visibility</p:attrName>
                                        </p:attrNameLst>
                                      </p:cBhvr>
                                      <p:to>
                                        <p:strVal val="visible"/>
                                      </p:to>
                                    </p:set>
                                    <p:animEffect transition="in" filter="wipe(down)">
                                      <p:cBhvr>
                                        <p:cTn id="217" dur="500"/>
                                        <p:tgtEl>
                                          <p:spTgt spid="122"/>
                                        </p:tgtEl>
                                      </p:cBhvr>
                                    </p:animEffect>
                                  </p:childTnLst>
                                </p:cTn>
                              </p:par>
                            </p:childTnLst>
                          </p:cTn>
                        </p:par>
                        <p:par>
                          <p:cTn id="218" fill="hold">
                            <p:stCondLst>
                              <p:cond delay="500"/>
                            </p:stCondLst>
                            <p:childTnLst>
                              <p:par>
                                <p:cTn id="219" presetID="22" presetClass="entr" presetSubtype="1" fill="hold" nodeType="afterEffect">
                                  <p:stCondLst>
                                    <p:cond delay="0"/>
                                  </p:stCondLst>
                                  <p:childTnLst>
                                    <p:set>
                                      <p:cBhvr>
                                        <p:cTn id="220" dur="1" fill="hold">
                                          <p:stCondLst>
                                            <p:cond delay="0"/>
                                          </p:stCondLst>
                                        </p:cTn>
                                        <p:tgtEl>
                                          <p:spTgt spid="235"/>
                                        </p:tgtEl>
                                        <p:attrNameLst>
                                          <p:attrName>style.visibility</p:attrName>
                                        </p:attrNameLst>
                                      </p:cBhvr>
                                      <p:to>
                                        <p:strVal val="visible"/>
                                      </p:to>
                                    </p:set>
                                    <p:animEffect transition="in" filter="wipe(up)">
                                      <p:cBhvr>
                                        <p:cTn id="221" dur="500"/>
                                        <p:tgtEl>
                                          <p:spTgt spid="235"/>
                                        </p:tgtEl>
                                      </p:cBhvr>
                                    </p:animEffect>
                                  </p:childTnLst>
                                </p:cTn>
                              </p:par>
                              <p:par>
                                <p:cTn id="222" presetID="22" presetClass="entr" presetSubtype="1" fill="hold" nodeType="withEffect">
                                  <p:stCondLst>
                                    <p:cond delay="0"/>
                                  </p:stCondLst>
                                  <p:childTnLst>
                                    <p:set>
                                      <p:cBhvr>
                                        <p:cTn id="223" dur="1" fill="hold">
                                          <p:stCondLst>
                                            <p:cond delay="0"/>
                                          </p:stCondLst>
                                        </p:cTn>
                                        <p:tgtEl>
                                          <p:spTgt spid="225"/>
                                        </p:tgtEl>
                                        <p:attrNameLst>
                                          <p:attrName>style.visibility</p:attrName>
                                        </p:attrNameLst>
                                      </p:cBhvr>
                                      <p:to>
                                        <p:strVal val="visible"/>
                                      </p:to>
                                    </p:set>
                                    <p:animEffect transition="in" filter="wipe(up)">
                                      <p:cBhvr>
                                        <p:cTn id="224" dur="500"/>
                                        <p:tgtEl>
                                          <p:spTgt spid="225"/>
                                        </p:tgtEl>
                                      </p:cBhvr>
                                    </p:animEffect>
                                  </p:childTnLst>
                                </p:cTn>
                              </p:par>
                              <p:par>
                                <p:cTn id="225" presetID="22" presetClass="entr" presetSubtype="1" fill="hold" nodeType="withEffect">
                                  <p:stCondLst>
                                    <p:cond delay="0"/>
                                  </p:stCondLst>
                                  <p:childTnLst>
                                    <p:set>
                                      <p:cBhvr>
                                        <p:cTn id="226" dur="1" fill="hold">
                                          <p:stCondLst>
                                            <p:cond delay="0"/>
                                          </p:stCondLst>
                                        </p:cTn>
                                        <p:tgtEl>
                                          <p:spTgt spid="230"/>
                                        </p:tgtEl>
                                        <p:attrNameLst>
                                          <p:attrName>style.visibility</p:attrName>
                                        </p:attrNameLst>
                                      </p:cBhvr>
                                      <p:to>
                                        <p:strVal val="visible"/>
                                      </p:to>
                                    </p:set>
                                    <p:animEffect transition="in" filter="wipe(up)">
                                      <p:cBhvr>
                                        <p:cTn id="227" dur="500"/>
                                        <p:tgtEl>
                                          <p:spTgt spid="230"/>
                                        </p:tgtEl>
                                      </p:cBhvr>
                                    </p:animEffect>
                                  </p:childTnLst>
                                </p:cTn>
                              </p:par>
                              <p:par>
                                <p:cTn id="228" presetID="22" presetClass="entr" presetSubtype="1" fill="hold" grpId="0" nodeType="withEffect">
                                  <p:stCondLst>
                                    <p:cond delay="0"/>
                                  </p:stCondLst>
                                  <p:childTnLst>
                                    <p:set>
                                      <p:cBhvr>
                                        <p:cTn id="229" dur="1" fill="hold">
                                          <p:stCondLst>
                                            <p:cond delay="0"/>
                                          </p:stCondLst>
                                        </p:cTn>
                                        <p:tgtEl>
                                          <p:spTgt spid="240"/>
                                        </p:tgtEl>
                                        <p:attrNameLst>
                                          <p:attrName>style.visibility</p:attrName>
                                        </p:attrNameLst>
                                      </p:cBhvr>
                                      <p:to>
                                        <p:strVal val="visible"/>
                                      </p:to>
                                    </p:set>
                                    <p:animEffect transition="in" filter="wipe(up)">
                                      <p:cBhvr>
                                        <p:cTn id="230" dur="500"/>
                                        <p:tgtEl>
                                          <p:spTgt spid="240"/>
                                        </p:tgtEl>
                                      </p:cBhvr>
                                    </p:animEffect>
                                  </p:childTnLst>
                                </p:cTn>
                              </p:par>
                              <p:par>
                                <p:cTn id="231" presetID="22" presetClass="entr" presetSubtype="1" fill="hold" grpId="0" nodeType="withEffect">
                                  <p:stCondLst>
                                    <p:cond delay="0"/>
                                  </p:stCondLst>
                                  <p:childTnLst>
                                    <p:set>
                                      <p:cBhvr>
                                        <p:cTn id="232" dur="1" fill="hold">
                                          <p:stCondLst>
                                            <p:cond delay="0"/>
                                          </p:stCondLst>
                                        </p:cTn>
                                        <p:tgtEl>
                                          <p:spTgt spid="224"/>
                                        </p:tgtEl>
                                        <p:attrNameLst>
                                          <p:attrName>style.visibility</p:attrName>
                                        </p:attrNameLst>
                                      </p:cBhvr>
                                      <p:to>
                                        <p:strVal val="visible"/>
                                      </p:to>
                                    </p:set>
                                    <p:animEffect transition="in" filter="wipe(up)">
                                      <p:cBhvr>
                                        <p:cTn id="233" dur="500"/>
                                        <p:tgtEl>
                                          <p:spTgt spid="224"/>
                                        </p:tgtEl>
                                      </p:cBhvr>
                                    </p:animEffect>
                                  </p:childTnLst>
                                </p:cTn>
                              </p:par>
                              <p:par>
                                <p:cTn id="234" presetID="16" presetClass="entr" presetSubtype="21" fill="hold" grpId="1" nodeType="withEffect">
                                  <p:stCondLst>
                                    <p:cond delay="0"/>
                                  </p:stCondLst>
                                  <p:childTnLst>
                                    <p:set>
                                      <p:cBhvr>
                                        <p:cTn id="235" dur="1" fill="hold">
                                          <p:stCondLst>
                                            <p:cond delay="0"/>
                                          </p:stCondLst>
                                        </p:cTn>
                                        <p:tgtEl>
                                          <p:spTgt spid="224"/>
                                        </p:tgtEl>
                                        <p:attrNameLst>
                                          <p:attrName>style.visibility</p:attrName>
                                        </p:attrNameLst>
                                      </p:cBhvr>
                                      <p:to>
                                        <p:strVal val="visible"/>
                                      </p:to>
                                    </p:set>
                                    <p:animEffect transition="in" filter="barn(inVertical)">
                                      <p:cBhvr>
                                        <p:cTn id="236" dur="500"/>
                                        <p:tgtEl>
                                          <p:spTgt spid="224"/>
                                        </p:tgtEl>
                                      </p:cBhvr>
                                    </p:animEffect>
                                  </p:childTnLst>
                                </p:cTn>
                              </p:par>
                            </p:childTnLst>
                          </p:cTn>
                        </p:par>
                      </p:childTnLst>
                    </p:cTn>
                  </p:par>
                  <p:par>
                    <p:cTn id="237" fill="hold">
                      <p:stCondLst>
                        <p:cond delay="indefinite"/>
                      </p:stCondLst>
                      <p:childTnLst>
                        <p:par>
                          <p:cTn id="238" fill="hold">
                            <p:stCondLst>
                              <p:cond delay="0"/>
                            </p:stCondLst>
                            <p:childTnLst>
                              <p:par>
                                <p:cTn id="239" presetID="22" presetClass="entr" presetSubtype="8" fill="hold" grpId="0" nodeType="clickEffect">
                                  <p:stCondLst>
                                    <p:cond delay="0"/>
                                  </p:stCondLst>
                                  <p:childTnLst>
                                    <p:set>
                                      <p:cBhvr>
                                        <p:cTn id="240" dur="1" fill="hold">
                                          <p:stCondLst>
                                            <p:cond delay="0"/>
                                          </p:stCondLst>
                                        </p:cTn>
                                        <p:tgtEl>
                                          <p:spTgt spid="117"/>
                                        </p:tgtEl>
                                        <p:attrNameLst>
                                          <p:attrName>style.visibility</p:attrName>
                                        </p:attrNameLst>
                                      </p:cBhvr>
                                      <p:to>
                                        <p:strVal val="visible"/>
                                      </p:to>
                                    </p:set>
                                    <p:animEffect transition="in" filter="wipe(left)">
                                      <p:cBhvr>
                                        <p:cTn id="241" dur="500"/>
                                        <p:tgtEl>
                                          <p:spTgt spid="117"/>
                                        </p:tgtEl>
                                      </p:cBhvr>
                                    </p:animEffect>
                                  </p:childTnLst>
                                </p:cTn>
                              </p:par>
                              <p:par>
                                <p:cTn id="242" presetID="22" presetClass="entr" presetSubtype="4" fill="hold" grpId="0" nodeType="withEffect">
                                  <p:stCondLst>
                                    <p:cond delay="0"/>
                                  </p:stCondLst>
                                  <p:childTnLst>
                                    <p:set>
                                      <p:cBhvr>
                                        <p:cTn id="243" dur="1" fill="hold">
                                          <p:stCondLst>
                                            <p:cond delay="0"/>
                                          </p:stCondLst>
                                        </p:cTn>
                                        <p:tgtEl>
                                          <p:spTgt spid="116"/>
                                        </p:tgtEl>
                                        <p:attrNameLst>
                                          <p:attrName>style.visibility</p:attrName>
                                        </p:attrNameLst>
                                      </p:cBhvr>
                                      <p:to>
                                        <p:strVal val="visible"/>
                                      </p:to>
                                    </p:set>
                                    <p:animEffect transition="in" filter="wipe(down)">
                                      <p:cBhvr>
                                        <p:cTn id="244" dur="500"/>
                                        <p:tgtEl>
                                          <p:spTgt spid="116"/>
                                        </p:tgtEl>
                                      </p:cBhvr>
                                    </p:animEffect>
                                  </p:childTnLst>
                                </p:cTn>
                              </p:par>
                            </p:childTnLst>
                          </p:cTn>
                        </p:par>
                      </p:childTnLst>
                    </p:cTn>
                  </p:par>
                  <p:par>
                    <p:cTn id="245" fill="hold">
                      <p:stCondLst>
                        <p:cond delay="indefinite"/>
                      </p:stCondLst>
                      <p:childTnLst>
                        <p:par>
                          <p:cTn id="246" fill="hold">
                            <p:stCondLst>
                              <p:cond delay="0"/>
                            </p:stCondLst>
                            <p:childTnLst>
                              <p:par>
                                <p:cTn id="247" presetID="12" presetClass="exit" presetSubtype="4" fill="hold" nodeType="clickEffect">
                                  <p:stCondLst>
                                    <p:cond delay="0"/>
                                  </p:stCondLst>
                                  <p:childTnLst>
                                    <p:anim calcmode="lin" valueType="num">
                                      <p:cBhvr additive="base">
                                        <p:cTn id="248" dur="500"/>
                                        <p:tgtEl>
                                          <p:spTgt spid="199"/>
                                        </p:tgtEl>
                                        <p:attrNameLst>
                                          <p:attrName>ppt_y</p:attrName>
                                        </p:attrNameLst>
                                      </p:cBhvr>
                                      <p:tavLst>
                                        <p:tav tm="0">
                                          <p:val>
                                            <p:strVal val="#ppt_y"/>
                                          </p:val>
                                        </p:tav>
                                        <p:tav tm="100000">
                                          <p:val>
                                            <p:strVal val="#ppt_y+#ppt_h*1.125000"/>
                                          </p:val>
                                        </p:tav>
                                      </p:tavLst>
                                    </p:anim>
                                    <p:animEffect transition="out" filter="wipe(down)">
                                      <p:cBhvr>
                                        <p:cTn id="249" dur="500"/>
                                        <p:tgtEl>
                                          <p:spTgt spid="199"/>
                                        </p:tgtEl>
                                      </p:cBhvr>
                                    </p:animEffect>
                                    <p:set>
                                      <p:cBhvr>
                                        <p:cTn id="250" dur="1" fill="hold">
                                          <p:stCondLst>
                                            <p:cond delay="499"/>
                                          </p:stCondLst>
                                        </p:cTn>
                                        <p:tgtEl>
                                          <p:spTgt spid="199"/>
                                        </p:tgtEl>
                                        <p:attrNameLst>
                                          <p:attrName>style.visibility</p:attrName>
                                        </p:attrNameLst>
                                      </p:cBhvr>
                                      <p:to>
                                        <p:strVal val="hidden"/>
                                      </p:to>
                                    </p:set>
                                  </p:childTnLst>
                                </p:cTn>
                              </p:par>
                              <p:par>
                                <p:cTn id="251" presetID="12" presetClass="entr" presetSubtype="4" fill="hold" nodeType="withEffect">
                                  <p:stCondLst>
                                    <p:cond delay="0"/>
                                  </p:stCondLst>
                                  <p:childTnLst>
                                    <p:set>
                                      <p:cBhvr>
                                        <p:cTn id="252" dur="1" fill="hold">
                                          <p:stCondLst>
                                            <p:cond delay="0"/>
                                          </p:stCondLst>
                                        </p:cTn>
                                        <p:tgtEl>
                                          <p:spTgt spid="252"/>
                                        </p:tgtEl>
                                        <p:attrNameLst>
                                          <p:attrName>style.visibility</p:attrName>
                                        </p:attrNameLst>
                                      </p:cBhvr>
                                      <p:to>
                                        <p:strVal val="visible"/>
                                      </p:to>
                                    </p:set>
                                    <p:anim calcmode="lin" valueType="num">
                                      <p:cBhvr additive="base">
                                        <p:cTn id="253" dur="500"/>
                                        <p:tgtEl>
                                          <p:spTgt spid="252"/>
                                        </p:tgtEl>
                                        <p:attrNameLst>
                                          <p:attrName>ppt_y</p:attrName>
                                        </p:attrNameLst>
                                      </p:cBhvr>
                                      <p:tavLst>
                                        <p:tav tm="0">
                                          <p:val>
                                            <p:strVal val="#ppt_y+#ppt_h*1.125000"/>
                                          </p:val>
                                        </p:tav>
                                        <p:tav tm="100000">
                                          <p:val>
                                            <p:strVal val="#ppt_y"/>
                                          </p:val>
                                        </p:tav>
                                      </p:tavLst>
                                    </p:anim>
                                    <p:animEffect transition="in" filter="wipe(up)">
                                      <p:cBhvr>
                                        <p:cTn id="254" dur="500"/>
                                        <p:tgtEl>
                                          <p:spTgt spid="252"/>
                                        </p:tgtEl>
                                      </p:cBhvr>
                                    </p:animEffect>
                                  </p:childTnLst>
                                </p:cTn>
                              </p:par>
                            </p:childTnLst>
                          </p:cTn>
                        </p:par>
                      </p:childTnLst>
                    </p:cTn>
                  </p:par>
                  <p:par>
                    <p:cTn id="255" fill="hold">
                      <p:stCondLst>
                        <p:cond delay="indefinite"/>
                      </p:stCondLst>
                      <p:childTnLst>
                        <p:par>
                          <p:cTn id="256" fill="hold">
                            <p:stCondLst>
                              <p:cond delay="0"/>
                            </p:stCondLst>
                            <p:childTnLst>
                              <p:par>
                                <p:cTn id="257" presetID="22" presetClass="entr" presetSubtype="2" fill="hold" grpId="0" nodeType="clickEffect">
                                  <p:stCondLst>
                                    <p:cond delay="0"/>
                                  </p:stCondLst>
                                  <p:childTnLst>
                                    <p:set>
                                      <p:cBhvr>
                                        <p:cTn id="258" dur="1" fill="hold">
                                          <p:stCondLst>
                                            <p:cond delay="0"/>
                                          </p:stCondLst>
                                        </p:cTn>
                                        <p:tgtEl>
                                          <p:spTgt spid="2"/>
                                        </p:tgtEl>
                                        <p:attrNameLst>
                                          <p:attrName>style.visibility</p:attrName>
                                        </p:attrNameLst>
                                      </p:cBhvr>
                                      <p:to>
                                        <p:strVal val="visible"/>
                                      </p:to>
                                    </p:set>
                                    <p:animEffect transition="in" filter="wipe(right)">
                                      <p:cBhvr>
                                        <p:cTn id="259" dur="500"/>
                                        <p:tgtEl>
                                          <p:spTgt spid="2"/>
                                        </p:tgtEl>
                                      </p:cBhvr>
                                    </p:animEffect>
                                  </p:childTnLst>
                                </p:cTn>
                              </p:par>
                            </p:childTnLst>
                          </p:cTn>
                        </p:par>
                        <p:par>
                          <p:cTn id="260" fill="hold">
                            <p:stCondLst>
                              <p:cond delay="500"/>
                            </p:stCondLst>
                            <p:childTnLst>
                              <p:par>
                                <p:cTn id="261" presetID="16" presetClass="entr" presetSubtype="21" fill="hold" nodeType="afterEffect">
                                  <p:stCondLst>
                                    <p:cond delay="0"/>
                                  </p:stCondLst>
                                  <p:childTnLst>
                                    <p:set>
                                      <p:cBhvr>
                                        <p:cTn id="262" dur="1" fill="hold">
                                          <p:stCondLst>
                                            <p:cond delay="0"/>
                                          </p:stCondLst>
                                        </p:cTn>
                                        <p:tgtEl>
                                          <p:spTgt spid="161"/>
                                        </p:tgtEl>
                                        <p:attrNameLst>
                                          <p:attrName>style.visibility</p:attrName>
                                        </p:attrNameLst>
                                      </p:cBhvr>
                                      <p:to>
                                        <p:strVal val="visible"/>
                                      </p:to>
                                    </p:set>
                                    <p:animEffect transition="in" filter="barn(inVertical)">
                                      <p:cBhvr>
                                        <p:cTn id="263" dur="500"/>
                                        <p:tgtEl>
                                          <p:spTgt spid="161"/>
                                        </p:tgtEl>
                                      </p:cBhvr>
                                    </p:animEffect>
                                  </p:childTnLst>
                                </p:cTn>
                              </p:par>
                              <p:par>
                                <p:cTn id="264" presetID="16" presetClass="entr" presetSubtype="21" fill="hold" nodeType="withEffect">
                                  <p:stCondLst>
                                    <p:cond delay="0"/>
                                  </p:stCondLst>
                                  <p:childTnLst>
                                    <p:set>
                                      <p:cBhvr>
                                        <p:cTn id="265" dur="1" fill="hold">
                                          <p:stCondLst>
                                            <p:cond delay="0"/>
                                          </p:stCondLst>
                                        </p:cTn>
                                        <p:tgtEl>
                                          <p:spTgt spid="168"/>
                                        </p:tgtEl>
                                        <p:attrNameLst>
                                          <p:attrName>style.visibility</p:attrName>
                                        </p:attrNameLst>
                                      </p:cBhvr>
                                      <p:to>
                                        <p:strVal val="visible"/>
                                      </p:to>
                                    </p:set>
                                    <p:animEffect transition="in" filter="barn(inVertical)">
                                      <p:cBhvr>
                                        <p:cTn id="266" dur="500"/>
                                        <p:tgtEl>
                                          <p:spTgt spid="168"/>
                                        </p:tgtEl>
                                      </p:cBhvr>
                                    </p:animEffect>
                                  </p:childTnLst>
                                </p:cTn>
                              </p:par>
                              <p:par>
                                <p:cTn id="267" presetID="16" presetClass="entr" presetSubtype="21" fill="hold" nodeType="withEffect">
                                  <p:stCondLst>
                                    <p:cond delay="0"/>
                                  </p:stCondLst>
                                  <p:childTnLst>
                                    <p:set>
                                      <p:cBhvr>
                                        <p:cTn id="268" dur="1" fill="hold">
                                          <p:stCondLst>
                                            <p:cond delay="0"/>
                                          </p:stCondLst>
                                        </p:cTn>
                                        <p:tgtEl>
                                          <p:spTgt spid="263"/>
                                        </p:tgtEl>
                                        <p:attrNameLst>
                                          <p:attrName>style.visibility</p:attrName>
                                        </p:attrNameLst>
                                      </p:cBhvr>
                                      <p:to>
                                        <p:strVal val="visible"/>
                                      </p:to>
                                    </p:set>
                                    <p:animEffect transition="in" filter="barn(inVertical)">
                                      <p:cBhvr>
                                        <p:cTn id="269" dur="500"/>
                                        <p:tgtEl>
                                          <p:spTgt spid="263"/>
                                        </p:tgtEl>
                                      </p:cBhvr>
                                    </p:animEffect>
                                  </p:childTnLst>
                                </p:cTn>
                              </p:par>
                              <p:par>
                                <p:cTn id="270" presetID="16" presetClass="entr" presetSubtype="21" fill="hold" nodeType="withEffect">
                                  <p:stCondLst>
                                    <p:cond delay="0"/>
                                  </p:stCondLst>
                                  <p:childTnLst>
                                    <p:set>
                                      <p:cBhvr>
                                        <p:cTn id="271" dur="1" fill="hold">
                                          <p:stCondLst>
                                            <p:cond delay="0"/>
                                          </p:stCondLst>
                                        </p:cTn>
                                        <p:tgtEl>
                                          <p:spTgt spid="270"/>
                                        </p:tgtEl>
                                        <p:attrNameLst>
                                          <p:attrName>style.visibility</p:attrName>
                                        </p:attrNameLst>
                                      </p:cBhvr>
                                      <p:to>
                                        <p:strVal val="visible"/>
                                      </p:to>
                                    </p:set>
                                    <p:animEffect transition="in" filter="barn(inVertical)">
                                      <p:cBhvr>
                                        <p:cTn id="272" dur="500"/>
                                        <p:tgtEl>
                                          <p:spTgt spid="270"/>
                                        </p:tgtEl>
                                      </p:cBhvr>
                                    </p:animEffect>
                                  </p:childTnLst>
                                </p:cTn>
                              </p:par>
                            </p:childTnLst>
                          </p:cTn>
                        </p:par>
                        <p:par>
                          <p:cTn id="273" fill="hold">
                            <p:stCondLst>
                              <p:cond delay="1000"/>
                            </p:stCondLst>
                            <p:childTnLst>
                              <p:par>
                                <p:cTn id="274" presetID="22" presetClass="entr" presetSubtype="8" fill="hold" grpId="0" nodeType="afterEffect">
                                  <p:stCondLst>
                                    <p:cond delay="0"/>
                                  </p:stCondLst>
                                  <p:childTnLst>
                                    <p:set>
                                      <p:cBhvr>
                                        <p:cTn id="275" dur="1" fill="hold">
                                          <p:stCondLst>
                                            <p:cond delay="0"/>
                                          </p:stCondLst>
                                        </p:cTn>
                                        <p:tgtEl>
                                          <p:spTgt spid="159"/>
                                        </p:tgtEl>
                                        <p:attrNameLst>
                                          <p:attrName>style.visibility</p:attrName>
                                        </p:attrNameLst>
                                      </p:cBhvr>
                                      <p:to>
                                        <p:strVal val="visible"/>
                                      </p:to>
                                    </p:set>
                                    <p:animEffect transition="in" filter="wipe(left)">
                                      <p:cBhvr>
                                        <p:cTn id="276" dur="500"/>
                                        <p:tgtEl>
                                          <p:spTgt spid="159"/>
                                        </p:tgtEl>
                                      </p:cBhvr>
                                    </p:animEffect>
                                  </p:childTnLst>
                                </p:cTn>
                              </p:par>
                              <p:par>
                                <p:cTn id="277" presetID="22" presetClass="entr" presetSubtype="2" fill="hold" grpId="0" nodeType="withEffect">
                                  <p:stCondLst>
                                    <p:cond delay="0"/>
                                  </p:stCondLst>
                                  <p:childTnLst>
                                    <p:set>
                                      <p:cBhvr>
                                        <p:cTn id="278" dur="1" fill="hold">
                                          <p:stCondLst>
                                            <p:cond delay="0"/>
                                          </p:stCondLst>
                                        </p:cTn>
                                        <p:tgtEl>
                                          <p:spTgt spid="278"/>
                                        </p:tgtEl>
                                        <p:attrNameLst>
                                          <p:attrName>style.visibility</p:attrName>
                                        </p:attrNameLst>
                                      </p:cBhvr>
                                      <p:to>
                                        <p:strVal val="visible"/>
                                      </p:to>
                                    </p:set>
                                    <p:animEffect transition="in" filter="wipe(right)">
                                      <p:cBhvr>
                                        <p:cTn id="279" dur="500"/>
                                        <p:tgtEl>
                                          <p:spTgt spid="278"/>
                                        </p:tgtEl>
                                      </p:cBhvr>
                                    </p:animEffect>
                                  </p:childTnLst>
                                </p:cTn>
                              </p:par>
                              <p:par>
                                <p:cTn id="280" presetID="22" presetClass="entr" presetSubtype="2" fill="hold" grpId="0" nodeType="withEffect">
                                  <p:stCondLst>
                                    <p:cond delay="0"/>
                                  </p:stCondLst>
                                  <p:childTnLst>
                                    <p:set>
                                      <p:cBhvr>
                                        <p:cTn id="281" dur="1" fill="hold">
                                          <p:stCondLst>
                                            <p:cond delay="0"/>
                                          </p:stCondLst>
                                        </p:cTn>
                                        <p:tgtEl>
                                          <p:spTgt spid="279"/>
                                        </p:tgtEl>
                                        <p:attrNameLst>
                                          <p:attrName>style.visibility</p:attrName>
                                        </p:attrNameLst>
                                      </p:cBhvr>
                                      <p:to>
                                        <p:strVal val="visible"/>
                                      </p:to>
                                    </p:set>
                                    <p:animEffect transition="in" filter="wipe(right)">
                                      <p:cBhvr>
                                        <p:cTn id="282" dur="500"/>
                                        <p:tgtEl>
                                          <p:spTgt spid="279"/>
                                        </p:tgtEl>
                                      </p:cBhvr>
                                    </p:animEffect>
                                  </p:childTnLst>
                                </p:cTn>
                              </p:par>
                              <p:par>
                                <p:cTn id="283" presetID="22" presetClass="entr" presetSubtype="8" fill="hold" grpId="0" nodeType="withEffect">
                                  <p:stCondLst>
                                    <p:cond delay="0"/>
                                  </p:stCondLst>
                                  <p:childTnLst>
                                    <p:set>
                                      <p:cBhvr>
                                        <p:cTn id="284" dur="1" fill="hold">
                                          <p:stCondLst>
                                            <p:cond delay="0"/>
                                          </p:stCondLst>
                                        </p:cTn>
                                        <p:tgtEl>
                                          <p:spTgt spid="160"/>
                                        </p:tgtEl>
                                        <p:attrNameLst>
                                          <p:attrName>style.visibility</p:attrName>
                                        </p:attrNameLst>
                                      </p:cBhvr>
                                      <p:to>
                                        <p:strVal val="visible"/>
                                      </p:to>
                                    </p:set>
                                    <p:animEffect transition="in" filter="wipe(left)">
                                      <p:cBhvr>
                                        <p:cTn id="285" dur="500"/>
                                        <p:tgtEl>
                                          <p:spTgt spid="160"/>
                                        </p:tgtEl>
                                      </p:cBhvr>
                                    </p:animEffect>
                                  </p:childTnLst>
                                </p:cTn>
                              </p:par>
                            </p:childTnLst>
                          </p:cTn>
                        </p:par>
                      </p:childTnLst>
                    </p:cTn>
                  </p:par>
                  <p:par>
                    <p:cTn id="286" fill="hold">
                      <p:stCondLst>
                        <p:cond delay="indefinite"/>
                      </p:stCondLst>
                      <p:childTnLst>
                        <p:par>
                          <p:cTn id="287" fill="hold">
                            <p:stCondLst>
                              <p:cond delay="0"/>
                            </p:stCondLst>
                            <p:childTnLst>
                              <p:par>
                                <p:cTn id="288" presetID="12" presetClass="exit" presetSubtype="4" fill="hold" nodeType="clickEffect">
                                  <p:stCondLst>
                                    <p:cond delay="0"/>
                                  </p:stCondLst>
                                  <p:childTnLst>
                                    <p:anim calcmode="lin" valueType="num">
                                      <p:cBhvr additive="base">
                                        <p:cTn id="289" dur="500"/>
                                        <p:tgtEl>
                                          <p:spTgt spid="252"/>
                                        </p:tgtEl>
                                        <p:attrNameLst>
                                          <p:attrName>ppt_y</p:attrName>
                                        </p:attrNameLst>
                                      </p:cBhvr>
                                      <p:tavLst>
                                        <p:tav tm="0">
                                          <p:val>
                                            <p:strVal val="#ppt_y"/>
                                          </p:val>
                                        </p:tav>
                                        <p:tav tm="100000">
                                          <p:val>
                                            <p:strVal val="#ppt_y+#ppt_h*1.125000"/>
                                          </p:val>
                                        </p:tav>
                                      </p:tavLst>
                                    </p:anim>
                                    <p:animEffect transition="out" filter="wipe(down)">
                                      <p:cBhvr>
                                        <p:cTn id="290" dur="500"/>
                                        <p:tgtEl>
                                          <p:spTgt spid="252"/>
                                        </p:tgtEl>
                                      </p:cBhvr>
                                    </p:animEffect>
                                    <p:set>
                                      <p:cBhvr>
                                        <p:cTn id="291" dur="1" fill="hold">
                                          <p:stCondLst>
                                            <p:cond delay="499"/>
                                          </p:stCondLst>
                                        </p:cTn>
                                        <p:tgtEl>
                                          <p:spTgt spid="252"/>
                                        </p:tgtEl>
                                        <p:attrNameLst>
                                          <p:attrName>style.visibility</p:attrName>
                                        </p:attrNameLst>
                                      </p:cBhvr>
                                      <p:to>
                                        <p:strVal val="hidden"/>
                                      </p:to>
                                    </p:set>
                                  </p:childTnLst>
                                </p:cTn>
                              </p:par>
                              <p:par>
                                <p:cTn id="292" presetID="12" presetClass="entr" presetSubtype="4" fill="hold" nodeType="withEffect">
                                  <p:stCondLst>
                                    <p:cond delay="0"/>
                                  </p:stCondLst>
                                  <p:childTnLst>
                                    <p:set>
                                      <p:cBhvr>
                                        <p:cTn id="293" dur="1" fill="hold">
                                          <p:stCondLst>
                                            <p:cond delay="0"/>
                                          </p:stCondLst>
                                        </p:cTn>
                                        <p:tgtEl>
                                          <p:spTgt spid="255"/>
                                        </p:tgtEl>
                                        <p:attrNameLst>
                                          <p:attrName>style.visibility</p:attrName>
                                        </p:attrNameLst>
                                      </p:cBhvr>
                                      <p:to>
                                        <p:strVal val="visible"/>
                                      </p:to>
                                    </p:set>
                                    <p:anim calcmode="lin" valueType="num">
                                      <p:cBhvr additive="base">
                                        <p:cTn id="294" dur="500"/>
                                        <p:tgtEl>
                                          <p:spTgt spid="255"/>
                                        </p:tgtEl>
                                        <p:attrNameLst>
                                          <p:attrName>ppt_y</p:attrName>
                                        </p:attrNameLst>
                                      </p:cBhvr>
                                      <p:tavLst>
                                        <p:tav tm="0">
                                          <p:val>
                                            <p:strVal val="#ppt_y+#ppt_h*1.125000"/>
                                          </p:val>
                                        </p:tav>
                                        <p:tav tm="100000">
                                          <p:val>
                                            <p:strVal val="#ppt_y"/>
                                          </p:val>
                                        </p:tav>
                                      </p:tavLst>
                                    </p:anim>
                                    <p:animEffect transition="in" filter="wipe(up)">
                                      <p:cBhvr>
                                        <p:cTn id="295" dur="500"/>
                                        <p:tgtEl>
                                          <p:spTgt spid="255"/>
                                        </p:tgtEl>
                                      </p:cBhvr>
                                    </p:animEffect>
                                  </p:childTnLst>
                                </p:cTn>
                              </p:par>
                            </p:childTnLst>
                          </p:cTn>
                        </p:par>
                      </p:childTnLst>
                    </p:cTn>
                  </p:par>
                  <p:par>
                    <p:cTn id="296" fill="hold">
                      <p:stCondLst>
                        <p:cond delay="indefinite"/>
                      </p:stCondLst>
                      <p:childTnLst>
                        <p:par>
                          <p:cTn id="297" fill="hold">
                            <p:stCondLst>
                              <p:cond delay="0"/>
                            </p:stCondLst>
                            <p:childTnLst>
                              <p:par>
                                <p:cTn id="298" presetID="22" presetClass="entr" presetSubtype="4" fill="hold" grpId="0" nodeType="clickEffect">
                                  <p:stCondLst>
                                    <p:cond delay="0"/>
                                  </p:stCondLst>
                                  <p:childTnLst>
                                    <p:set>
                                      <p:cBhvr>
                                        <p:cTn id="299" dur="1" fill="hold">
                                          <p:stCondLst>
                                            <p:cond delay="0"/>
                                          </p:stCondLst>
                                        </p:cTn>
                                        <p:tgtEl>
                                          <p:spTgt spid="280"/>
                                        </p:tgtEl>
                                        <p:attrNameLst>
                                          <p:attrName>style.visibility</p:attrName>
                                        </p:attrNameLst>
                                      </p:cBhvr>
                                      <p:to>
                                        <p:strVal val="visible"/>
                                      </p:to>
                                    </p:set>
                                    <p:animEffect transition="in" filter="wipe(down)">
                                      <p:cBhvr>
                                        <p:cTn id="300" dur="500"/>
                                        <p:tgtEl>
                                          <p:spTgt spid="280"/>
                                        </p:tgtEl>
                                      </p:cBhvr>
                                    </p:animEffect>
                                  </p:childTnLst>
                                </p:cTn>
                              </p:par>
                            </p:childTnLst>
                          </p:cTn>
                        </p:par>
                        <p:par>
                          <p:cTn id="301" fill="hold">
                            <p:stCondLst>
                              <p:cond delay="500"/>
                            </p:stCondLst>
                            <p:childTnLst>
                              <p:par>
                                <p:cTn id="302" presetID="23" presetClass="exit" presetSubtype="32" fill="hold" nodeType="afterEffect">
                                  <p:stCondLst>
                                    <p:cond delay="0"/>
                                  </p:stCondLst>
                                  <p:childTnLst>
                                    <p:anim calcmode="lin" valueType="num">
                                      <p:cBhvr>
                                        <p:cTn id="303" dur="500"/>
                                        <p:tgtEl>
                                          <p:spTgt spid="77"/>
                                        </p:tgtEl>
                                        <p:attrNameLst>
                                          <p:attrName>ppt_w</p:attrName>
                                        </p:attrNameLst>
                                      </p:cBhvr>
                                      <p:tavLst>
                                        <p:tav tm="0">
                                          <p:val>
                                            <p:strVal val="ppt_w"/>
                                          </p:val>
                                        </p:tav>
                                        <p:tav tm="100000">
                                          <p:val>
                                            <p:fltVal val="0"/>
                                          </p:val>
                                        </p:tav>
                                      </p:tavLst>
                                    </p:anim>
                                    <p:anim calcmode="lin" valueType="num">
                                      <p:cBhvr>
                                        <p:cTn id="304" dur="500"/>
                                        <p:tgtEl>
                                          <p:spTgt spid="77"/>
                                        </p:tgtEl>
                                        <p:attrNameLst>
                                          <p:attrName>ppt_h</p:attrName>
                                        </p:attrNameLst>
                                      </p:cBhvr>
                                      <p:tavLst>
                                        <p:tav tm="0">
                                          <p:val>
                                            <p:strVal val="ppt_h"/>
                                          </p:val>
                                        </p:tav>
                                        <p:tav tm="100000">
                                          <p:val>
                                            <p:fltVal val="0"/>
                                          </p:val>
                                        </p:tav>
                                      </p:tavLst>
                                    </p:anim>
                                    <p:set>
                                      <p:cBhvr>
                                        <p:cTn id="305" dur="1" fill="hold">
                                          <p:stCondLst>
                                            <p:cond delay="499"/>
                                          </p:stCondLst>
                                        </p:cTn>
                                        <p:tgtEl>
                                          <p:spTgt spid="77"/>
                                        </p:tgtEl>
                                        <p:attrNameLst>
                                          <p:attrName>style.visibility</p:attrName>
                                        </p:attrNameLst>
                                      </p:cBhvr>
                                      <p:to>
                                        <p:strVal val="hidden"/>
                                      </p:to>
                                    </p:set>
                                  </p:childTnLst>
                                </p:cTn>
                              </p:par>
                              <p:par>
                                <p:cTn id="306" presetID="23" presetClass="exit" presetSubtype="32" fill="hold" grpId="1" nodeType="withEffect">
                                  <p:stCondLst>
                                    <p:cond delay="0"/>
                                  </p:stCondLst>
                                  <p:childTnLst>
                                    <p:anim calcmode="lin" valueType="num">
                                      <p:cBhvr>
                                        <p:cTn id="307" dur="500"/>
                                        <p:tgtEl>
                                          <p:spTgt spid="58"/>
                                        </p:tgtEl>
                                        <p:attrNameLst>
                                          <p:attrName>ppt_w</p:attrName>
                                        </p:attrNameLst>
                                      </p:cBhvr>
                                      <p:tavLst>
                                        <p:tav tm="0">
                                          <p:val>
                                            <p:strVal val="ppt_w"/>
                                          </p:val>
                                        </p:tav>
                                        <p:tav tm="100000">
                                          <p:val>
                                            <p:fltVal val="0"/>
                                          </p:val>
                                        </p:tav>
                                      </p:tavLst>
                                    </p:anim>
                                    <p:anim calcmode="lin" valueType="num">
                                      <p:cBhvr>
                                        <p:cTn id="308" dur="500"/>
                                        <p:tgtEl>
                                          <p:spTgt spid="58"/>
                                        </p:tgtEl>
                                        <p:attrNameLst>
                                          <p:attrName>ppt_h</p:attrName>
                                        </p:attrNameLst>
                                      </p:cBhvr>
                                      <p:tavLst>
                                        <p:tav tm="0">
                                          <p:val>
                                            <p:strVal val="ppt_h"/>
                                          </p:val>
                                        </p:tav>
                                        <p:tav tm="100000">
                                          <p:val>
                                            <p:fltVal val="0"/>
                                          </p:val>
                                        </p:tav>
                                      </p:tavLst>
                                    </p:anim>
                                    <p:set>
                                      <p:cBhvr>
                                        <p:cTn id="309" dur="1" fill="hold">
                                          <p:stCondLst>
                                            <p:cond delay="499"/>
                                          </p:stCondLst>
                                        </p:cTn>
                                        <p:tgtEl>
                                          <p:spTgt spid="58"/>
                                        </p:tgtEl>
                                        <p:attrNameLst>
                                          <p:attrName>style.visibility</p:attrName>
                                        </p:attrNameLst>
                                      </p:cBhvr>
                                      <p:to>
                                        <p:strVal val="hidden"/>
                                      </p:to>
                                    </p:set>
                                  </p:childTnLst>
                                </p:cTn>
                              </p:par>
                              <p:par>
                                <p:cTn id="310" presetID="23" presetClass="exit" presetSubtype="32" fill="hold" grpId="1" nodeType="withEffect">
                                  <p:stCondLst>
                                    <p:cond delay="0"/>
                                  </p:stCondLst>
                                  <p:childTnLst>
                                    <p:anim calcmode="lin" valueType="num">
                                      <p:cBhvr>
                                        <p:cTn id="311" dur="500"/>
                                        <p:tgtEl>
                                          <p:spTgt spid="94"/>
                                        </p:tgtEl>
                                        <p:attrNameLst>
                                          <p:attrName>ppt_w</p:attrName>
                                        </p:attrNameLst>
                                      </p:cBhvr>
                                      <p:tavLst>
                                        <p:tav tm="0">
                                          <p:val>
                                            <p:strVal val="ppt_w"/>
                                          </p:val>
                                        </p:tav>
                                        <p:tav tm="100000">
                                          <p:val>
                                            <p:fltVal val="0"/>
                                          </p:val>
                                        </p:tav>
                                      </p:tavLst>
                                    </p:anim>
                                    <p:anim calcmode="lin" valueType="num">
                                      <p:cBhvr>
                                        <p:cTn id="312" dur="500"/>
                                        <p:tgtEl>
                                          <p:spTgt spid="94"/>
                                        </p:tgtEl>
                                        <p:attrNameLst>
                                          <p:attrName>ppt_h</p:attrName>
                                        </p:attrNameLst>
                                      </p:cBhvr>
                                      <p:tavLst>
                                        <p:tav tm="0">
                                          <p:val>
                                            <p:strVal val="ppt_h"/>
                                          </p:val>
                                        </p:tav>
                                        <p:tav tm="100000">
                                          <p:val>
                                            <p:fltVal val="0"/>
                                          </p:val>
                                        </p:tav>
                                      </p:tavLst>
                                    </p:anim>
                                    <p:set>
                                      <p:cBhvr>
                                        <p:cTn id="313" dur="1" fill="hold">
                                          <p:stCondLst>
                                            <p:cond delay="499"/>
                                          </p:stCondLst>
                                        </p:cTn>
                                        <p:tgtEl>
                                          <p:spTgt spid="94"/>
                                        </p:tgtEl>
                                        <p:attrNameLst>
                                          <p:attrName>style.visibility</p:attrName>
                                        </p:attrNameLst>
                                      </p:cBhvr>
                                      <p:to>
                                        <p:strVal val="hidden"/>
                                      </p:to>
                                    </p:set>
                                  </p:childTnLst>
                                </p:cTn>
                              </p:par>
                              <p:par>
                                <p:cTn id="314" presetID="23" presetClass="exit" presetSubtype="32" fill="hold" grpId="1" nodeType="withEffect">
                                  <p:stCondLst>
                                    <p:cond delay="0"/>
                                  </p:stCondLst>
                                  <p:childTnLst>
                                    <p:anim calcmode="lin" valueType="num">
                                      <p:cBhvr>
                                        <p:cTn id="315" dur="500"/>
                                        <p:tgtEl>
                                          <p:spTgt spid="60"/>
                                        </p:tgtEl>
                                        <p:attrNameLst>
                                          <p:attrName>ppt_w</p:attrName>
                                        </p:attrNameLst>
                                      </p:cBhvr>
                                      <p:tavLst>
                                        <p:tav tm="0">
                                          <p:val>
                                            <p:strVal val="ppt_w"/>
                                          </p:val>
                                        </p:tav>
                                        <p:tav tm="100000">
                                          <p:val>
                                            <p:fltVal val="0"/>
                                          </p:val>
                                        </p:tav>
                                      </p:tavLst>
                                    </p:anim>
                                    <p:anim calcmode="lin" valueType="num">
                                      <p:cBhvr>
                                        <p:cTn id="316" dur="500"/>
                                        <p:tgtEl>
                                          <p:spTgt spid="60"/>
                                        </p:tgtEl>
                                        <p:attrNameLst>
                                          <p:attrName>ppt_h</p:attrName>
                                        </p:attrNameLst>
                                      </p:cBhvr>
                                      <p:tavLst>
                                        <p:tav tm="0">
                                          <p:val>
                                            <p:strVal val="ppt_h"/>
                                          </p:val>
                                        </p:tav>
                                        <p:tav tm="100000">
                                          <p:val>
                                            <p:fltVal val="0"/>
                                          </p:val>
                                        </p:tav>
                                      </p:tavLst>
                                    </p:anim>
                                    <p:set>
                                      <p:cBhvr>
                                        <p:cTn id="317" dur="1" fill="hold">
                                          <p:stCondLst>
                                            <p:cond delay="499"/>
                                          </p:stCondLst>
                                        </p:cTn>
                                        <p:tgtEl>
                                          <p:spTgt spid="60"/>
                                        </p:tgtEl>
                                        <p:attrNameLst>
                                          <p:attrName>style.visibility</p:attrName>
                                        </p:attrNameLst>
                                      </p:cBhvr>
                                      <p:to>
                                        <p:strVal val="hidden"/>
                                      </p:to>
                                    </p:set>
                                  </p:childTnLst>
                                </p:cTn>
                              </p:par>
                              <p:par>
                                <p:cTn id="318" presetID="23" presetClass="exit" presetSubtype="32" fill="hold" grpId="1" nodeType="withEffect">
                                  <p:stCondLst>
                                    <p:cond delay="0"/>
                                  </p:stCondLst>
                                  <p:childTnLst>
                                    <p:anim calcmode="lin" valueType="num">
                                      <p:cBhvr>
                                        <p:cTn id="319" dur="500"/>
                                        <p:tgtEl>
                                          <p:spTgt spid="57"/>
                                        </p:tgtEl>
                                        <p:attrNameLst>
                                          <p:attrName>ppt_w</p:attrName>
                                        </p:attrNameLst>
                                      </p:cBhvr>
                                      <p:tavLst>
                                        <p:tav tm="0">
                                          <p:val>
                                            <p:strVal val="ppt_w"/>
                                          </p:val>
                                        </p:tav>
                                        <p:tav tm="100000">
                                          <p:val>
                                            <p:fltVal val="0"/>
                                          </p:val>
                                        </p:tav>
                                      </p:tavLst>
                                    </p:anim>
                                    <p:anim calcmode="lin" valueType="num">
                                      <p:cBhvr>
                                        <p:cTn id="320" dur="500"/>
                                        <p:tgtEl>
                                          <p:spTgt spid="57"/>
                                        </p:tgtEl>
                                        <p:attrNameLst>
                                          <p:attrName>ppt_h</p:attrName>
                                        </p:attrNameLst>
                                      </p:cBhvr>
                                      <p:tavLst>
                                        <p:tav tm="0">
                                          <p:val>
                                            <p:strVal val="ppt_h"/>
                                          </p:val>
                                        </p:tav>
                                        <p:tav tm="100000">
                                          <p:val>
                                            <p:fltVal val="0"/>
                                          </p:val>
                                        </p:tav>
                                      </p:tavLst>
                                    </p:anim>
                                    <p:set>
                                      <p:cBhvr>
                                        <p:cTn id="321" dur="1" fill="hold">
                                          <p:stCondLst>
                                            <p:cond delay="499"/>
                                          </p:stCondLst>
                                        </p:cTn>
                                        <p:tgtEl>
                                          <p:spTgt spid="57"/>
                                        </p:tgtEl>
                                        <p:attrNameLst>
                                          <p:attrName>style.visibility</p:attrName>
                                        </p:attrNameLst>
                                      </p:cBhvr>
                                      <p:to>
                                        <p:strVal val="hidden"/>
                                      </p:to>
                                    </p:set>
                                  </p:childTnLst>
                                </p:cTn>
                              </p:par>
                              <p:par>
                                <p:cTn id="322" presetID="23" presetClass="exit" presetSubtype="32" fill="hold" grpId="1" nodeType="withEffect">
                                  <p:stCondLst>
                                    <p:cond delay="0"/>
                                  </p:stCondLst>
                                  <p:childTnLst>
                                    <p:anim calcmode="lin" valueType="num">
                                      <p:cBhvr>
                                        <p:cTn id="323" dur="500"/>
                                        <p:tgtEl>
                                          <p:spTgt spid="120"/>
                                        </p:tgtEl>
                                        <p:attrNameLst>
                                          <p:attrName>ppt_w</p:attrName>
                                        </p:attrNameLst>
                                      </p:cBhvr>
                                      <p:tavLst>
                                        <p:tav tm="0">
                                          <p:val>
                                            <p:strVal val="ppt_w"/>
                                          </p:val>
                                        </p:tav>
                                        <p:tav tm="100000">
                                          <p:val>
                                            <p:fltVal val="0"/>
                                          </p:val>
                                        </p:tav>
                                      </p:tavLst>
                                    </p:anim>
                                    <p:anim calcmode="lin" valueType="num">
                                      <p:cBhvr>
                                        <p:cTn id="324" dur="500"/>
                                        <p:tgtEl>
                                          <p:spTgt spid="120"/>
                                        </p:tgtEl>
                                        <p:attrNameLst>
                                          <p:attrName>ppt_h</p:attrName>
                                        </p:attrNameLst>
                                      </p:cBhvr>
                                      <p:tavLst>
                                        <p:tav tm="0">
                                          <p:val>
                                            <p:strVal val="ppt_h"/>
                                          </p:val>
                                        </p:tav>
                                        <p:tav tm="100000">
                                          <p:val>
                                            <p:fltVal val="0"/>
                                          </p:val>
                                        </p:tav>
                                      </p:tavLst>
                                    </p:anim>
                                    <p:set>
                                      <p:cBhvr>
                                        <p:cTn id="325" dur="1" fill="hold">
                                          <p:stCondLst>
                                            <p:cond delay="499"/>
                                          </p:stCondLst>
                                        </p:cTn>
                                        <p:tgtEl>
                                          <p:spTgt spid="120"/>
                                        </p:tgtEl>
                                        <p:attrNameLst>
                                          <p:attrName>style.visibility</p:attrName>
                                        </p:attrNameLst>
                                      </p:cBhvr>
                                      <p:to>
                                        <p:strVal val="hidden"/>
                                      </p:to>
                                    </p:set>
                                  </p:childTnLst>
                                </p:cTn>
                              </p:par>
                              <p:par>
                                <p:cTn id="326" presetID="23" presetClass="exit" presetSubtype="32" fill="hold" grpId="1" nodeType="withEffect">
                                  <p:stCondLst>
                                    <p:cond delay="0"/>
                                  </p:stCondLst>
                                  <p:childTnLst>
                                    <p:anim calcmode="lin" valueType="num">
                                      <p:cBhvr>
                                        <p:cTn id="327" dur="500"/>
                                        <p:tgtEl>
                                          <p:spTgt spid="123"/>
                                        </p:tgtEl>
                                        <p:attrNameLst>
                                          <p:attrName>ppt_w</p:attrName>
                                        </p:attrNameLst>
                                      </p:cBhvr>
                                      <p:tavLst>
                                        <p:tav tm="0">
                                          <p:val>
                                            <p:strVal val="ppt_w"/>
                                          </p:val>
                                        </p:tav>
                                        <p:tav tm="100000">
                                          <p:val>
                                            <p:fltVal val="0"/>
                                          </p:val>
                                        </p:tav>
                                      </p:tavLst>
                                    </p:anim>
                                    <p:anim calcmode="lin" valueType="num">
                                      <p:cBhvr>
                                        <p:cTn id="328" dur="500"/>
                                        <p:tgtEl>
                                          <p:spTgt spid="123"/>
                                        </p:tgtEl>
                                        <p:attrNameLst>
                                          <p:attrName>ppt_h</p:attrName>
                                        </p:attrNameLst>
                                      </p:cBhvr>
                                      <p:tavLst>
                                        <p:tav tm="0">
                                          <p:val>
                                            <p:strVal val="ppt_h"/>
                                          </p:val>
                                        </p:tav>
                                        <p:tav tm="100000">
                                          <p:val>
                                            <p:fltVal val="0"/>
                                          </p:val>
                                        </p:tav>
                                      </p:tavLst>
                                    </p:anim>
                                    <p:set>
                                      <p:cBhvr>
                                        <p:cTn id="329" dur="1" fill="hold">
                                          <p:stCondLst>
                                            <p:cond delay="499"/>
                                          </p:stCondLst>
                                        </p:cTn>
                                        <p:tgtEl>
                                          <p:spTgt spid="123"/>
                                        </p:tgtEl>
                                        <p:attrNameLst>
                                          <p:attrName>style.visibility</p:attrName>
                                        </p:attrNameLst>
                                      </p:cBhvr>
                                      <p:to>
                                        <p:strVal val="hidden"/>
                                      </p:to>
                                    </p:set>
                                  </p:childTnLst>
                                </p:cTn>
                              </p:par>
                              <p:par>
                                <p:cTn id="330" presetID="23" presetClass="exit" presetSubtype="32" fill="hold" grpId="1" nodeType="withEffect">
                                  <p:stCondLst>
                                    <p:cond delay="0"/>
                                  </p:stCondLst>
                                  <p:childTnLst>
                                    <p:anim calcmode="lin" valueType="num">
                                      <p:cBhvr>
                                        <p:cTn id="331" dur="500"/>
                                        <p:tgtEl>
                                          <p:spTgt spid="121"/>
                                        </p:tgtEl>
                                        <p:attrNameLst>
                                          <p:attrName>ppt_w</p:attrName>
                                        </p:attrNameLst>
                                      </p:cBhvr>
                                      <p:tavLst>
                                        <p:tav tm="0">
                                          <p:val>
                                            <p:strVal val="ppt_w"/>
                                          </p:val>
                                        </p:tav>
                                        <p:tav tm="100000">
                                          <p:val>
                                            <p:fltVal val="0"/>
                                          </p:val>
                                        </p:tav>
                                      </p:tavLst>
                                    </p:anim>
                                    <p:anim calcmode="lin" valueType="num">
                                      <p:cBhvr>
                                        <p:cTn id="332" dur="500"/>
                                        <p:tgtEl>
                                          <p:spTgt spid="121"/>
                                        </p:tgtEl>
                                        <p:attrNameLst>
                                          <p:attrName>ppt_h</p:attrName>
                                        </p:attrNameLst>
                                      </p:cBhvr>
                                      <p:tavLst>
                                        <p:tav tm="0">
                                          <p:val>
                                            <p:strVal val="ppt_h"/>
                                          </p:val>
                                        </p:tav>
                                        <p:tav tm="100000">
                                          <p:val>
                                            <p:fltVal val="0"/>
                                          </p:val>
                                        </p:tav>
                                      </p:tavLst>
                                    </p:anim>
                                    <p:set>
                                      <p:cBhvr>
                                        <p:cTn id="333" dur="1" fill="hold">
                                          <p:stCondLst>
                                            <p:cond delay="499"/>
                                          </p:stCondLst>
                                        </p:cTn>
                                        <p:tgtEl>
                                          <p:spTgt spid="121"/>
                                        </p:tgtEl>
                                        <p:attrNameLst>
                                          <p:attrName>style.visibility</p:attrName>
                                        </p:attrNameLst>
                                      </p:cBhvr>
                                      <p:to>
                                        <p:strVal val="hidden"/>
                                      </p:to>
                                    </p:set>
                                  </p:childTnLst>
                                </p:cTn>
                              </p:par>
                              <p:par>
                                <p:cTn id="334" presetID="23" presetClass="exit" presetSubtype="32" fill="hold" grpId="1" nodeType="withEffect">
                                  <p:stCondLst>
                                    <p:cond delay="0"/>
                                  </p:stCondLst>
                                  <p:childTnLst>
                                    <p:anim calcmode="lin" valueType="num">
                                      <p:cBhvr>
                                        <p:cTn id="335" dur="500"/>
                                        <p:tgtEl>
                                          <p:spTgt spid="122"/>
                                        </p:tgtEl>
                                        <p:attrNameLst>
                                          <p:attrName>ppt_w</p:attrName>
                                        </p:attrNameLst>
                                      </p:cBhvr>
                                      <p:tavLst>
                                        <p:tav tm="0">
                                          <p:val>
                                            <p:strVal val="ppt_w"/>
                                          </p:val>
                                        </p:tav>
                                        <p:tav tm="100000">
                                          <p:val>
                                            <p:fltVal val="0"/>
                                          </p:val>
                                        </p:tav>
                                      </p:tavLst>
                                    </p:anim>
                                    <p:anim calcmode="lin" valueType="num">
                                      <p:cBhvr>
                                        <p:cTn id="336" dur="500"/>
                                        <p:tgtEl>
                                          <p:spTgt spid="122"/>
                                        </p:tgtEl>
                                        <p:attrNameLst>
                                          <p:attrName>ppt_h</p:attrName>
                                        </p:attrNameLst>
                                      </p:cBhvr>
                                      <p:tavLst>
                                        <p:tav tm="0">
                                          <p:val>
                                            <p:strVal val="ppt_h"/>
                                          </p:val>
                                        </p:tav>
                                        <p:tav tm="100000">
                                          <p:val>
                                            <p:fltVal val="0"/>
                                          </p:val>
                                        </p:tav>
                                      </p:tavLst>
                                    </p:anim>
                                    <p:set>
                                      <p:cBhvr>
                                        <p:cTn id="337" dur="1" fill="hold">
                                          <p:stCondLst>
                                            <p:cond delay="499"/>
                                          </p:stCondLst>
                                        </p:cTn>
                                        <p:tgtEl>
                                          <p:spTgt spid="122"/>
                                        </p:tgtEl>
                                        <p:attrNameLst>
                                          <p:attrName>style.visibility</p:attrName>
                                        </p:attrNameLst>
                                      </p:cBhvr>
                                      <p:to>
                                        <p:strVal val="hidden"/>
                                      </p:to>
                                    </p:set>
                                  </p:childTnLst>
                                </p:cTn>
                              </p:par>
                              <p:par>
                                <p:cTn id="338" presetID="1" presetClass="exit" presetSubtype="0" fill="hold" grpId="1" nodeType="withEffect">
                                  <p:stCondLst>
                                    <p:cond delay="0"/>
                                  </p:stCondLst>
                                  <p:childTnLst>
                                    <p:set>
                                      <p:cBhvr>
                                        <p:cTn id="339" dur="1" fill="hold">
                                          <p:stCondLst>
                                            <p:cond delay="0"/>
                                          </p:stCondLst>
                                        </p:cTn>
                                        <p:tgtEl>
                                          <p:spTgt spid="325"/>
                                        </p:tgtEl>
                                        <p:attrNameLst>
                                          <p:attrName>style.visibility</p:attrName>
                                        </p:attrNameLst>
                                      </p:cBhvr>
                                      <p:to>
                                        <p:strVal val="hidden"/>
                                      </p:to>
                                    </p:set>
                                  </p:childTnLst>
                                </p:cTn>
                              </p:par>
                              <p:par>
                                <p:cTn id="340" presetID="1" presetClass="exit" presetSubtype="0" fill="hold" grpId="1" nodeType="withEffect">
                                  <p:stCondLst>
                                    <p:cond delay="0"/>
                                  </p:stCondLst>
                                  <p:childTnLst>
                                    <p:set>
                                      <p:cBhvr>
                                        <p:cTn id="341" dur="1" fill="hold">
                                          <p:stCondLst>
                                            <p:cond delay="0"/>
                                          </p:stCondLst>
                                        </p:cTn>
                                        <p:tgtEl>
                                          <p:spTgt spid="326"/>
                                        </p:tgtEl>
                                        <p:attrNameLst>
                                          <p:attrName>style.visibility</p:attrName>
                                        </p:attrNameLst>
                                      </p:cBhvr>
                                      <p:to>
                                        <p:strVal val="hidden"/>
                                      </p:to>
                                    </p:set>
                                  </p:childTnLst>
                                </p:cTn>
                              </p:par>
                              <p:par>
                                <p:cTn id="342" presetID="1" presetClass="exit" presetSubtype="0" fill="hold" grpId="1" nodeType="withEffect">
                                  <p:stCondLst>
                                    <p:cond delay="0"/>
                                  </p:stCondLst>
                                  <p:childTnLst>
                                    <p:set>
                                      <p:cBhvr>
                                        <p:cTn id="343" dur="1" fill="hold">
                                          <p:stCondLst>
                                            <p:cond delay="0"/>
                                          </p:stCondLst>
                                        </p:cTn>
                                        <p:tgtEl>
                                          <p:spTgt spid="327"/>
                                        </p:tgtEl>
                                        <p:attrNameLst>
                                          <p:attrName>style.visibility</p:attrName>
                                        </p:attrNameLst>
                                      </p:cBhvr>
                                      <p:to>
                                        <p:strVal val="hidden"/>
                                      </p:to>
                                    </p:set>
                                  </p:childTnLst>
                                </p:cTn>
                              </p:par>
                              <p:par>
                                <p:cTn id="344" presetID="1" presetClass="exit" presetSubtype="0" fill="hold" grpId="1" nodeType="withEffect">
                                  <p:stCondLst>
                                    <p:cond delay="0"/>
                                  </p:stCondLst>
                                  <p:childTnLst>
                                    <p:set>
                                      <p:cBhvr>
                                        <p:cTn id="345" dur="1" fill="hold">
                                          <p:stCondLst>
                                            <p:cond delay="0"/>
                                          </p:stCondLst>
                                        </p:cTn>
                                        <p:tgtEl>
                                          <p:spTgt spid="328"/>
                                        </p:tgtEl>
                                        <p:attrNameLst>
                                          <p:attrName>style.visibility</p:attrName>
                                        </p:attrNameLst>
                                      </p:cBhvr>
                                      <p:to>
                                        <p:strVal val="hidden"/>
                                      </p:to>
                                    </p:set>
                                  </p:childTnLst>
                                </p:cTn>
                              </p:par>
                              <p:par>
                                <p:cTn id="346" presetID="1" presetClass="exit" presetSubtype="0" fill="hold" grpId="1" nodeType="withEffect">
                                  <p:stCondLst>
                                    <p:cond delay="0"/>
                                  </p:stCondLst>
                                  <p:childTnLst>
                                    <p:set>
                                      <p:cBhvr>
                                        <p:cTn id="347" dur="1" fill="hold">
                                          <p:stCondLst>
                                            <p:cond delay="0"/>
                                          </p:stCondLst>
                                        </p:cTn>
                                        <p:tgtEl>
                                          <p:spTgt spid="329"/>
                                        </p:tgtEl>
                                        <p:attrNameLst>
                                          <p:attrName>style.visibility</p:attrName>
                                        </p:attrNameLst>
                                      </p:cBhvr>
                                      <p:to>
                                        <p:strVal val="hidden"/>
                                      </p:to>
                                    </p:set>
                                  </p:childTnLst>
                                </p:cTn>
                              </p:par>
                              <p:par>
                                <p:cTn id="348" presetID="1" presetClass="exit" presetSubtype="0" fill="hold" grpId="1" nodeType="withEffect">
                                  <p:stCondLst>
                                    <p:cond delay="0"/>
                                  </p:stCondLst>
                                  <p:childTnLst>
                                    <p:set>
                                      <p:cBhvr>
                                        <p:cTn id="349" dur="1" fill="hold">
                                          <p:stCondLst>
                                            <p:cond delay="0"/>
                                          </p:stCondLst>
                                        </p:cTn>
                                        <p:tgtEl>
                                          <p:spTgt spid="330"/>
                                        </p:tgtEl>
                                        <p:attrNameLst>
                                          <p:attrName>style.visibility</p:attrName>
                                        </p:attrNameLst>
                                      </p:cBhvr>
                                      <p:to>
                                        <p:strVal val="hidden"/>
                                      </p:to>
                                    </p:set>
                                  </p:childTnLst>
                                </p:cTn>
                              </p:par>
                              <p:par>
                                <p:cTn id="350" presetID="1" presetClass="exit" presetSubtype="0" fill="hold" grpId="1" nodeType="withEffect">
                                  <p:stCondLst>
                                    <p:cond delay="0"/>
                                  </p:stCondLst>
                                  <p:childTnLst>
                                    <p:set>
                                      <p:cBhvr>
                                        <p:cTn id="351" dur="1" fill="hold">
                                          <p:stCondLst>
                                            <p:cond delay="0"/>
                                          </p:stCondLst>
                                        </p:cTn>
                                        <p:tgtEl>
                                          <p:spTgt spid="331"/>
                                        </p:tgtEl>
                                        <p:attrNameLst>
                                          <p:attrName>style.visibility</p:attrName>
                                        </p:attrNameLst>
                                      </p:cBhvr>
                                      <p:to>
                                        <p:strVal val="hidden"/>
                                      </p:to>
                                    </p:set>
                                  </p:childTnLst>
                                </p:cTn>
                              </p:par>
                              <p:par>
                                <p:cTn id="352" presetID="1" presetClass="exit" presetSubtype="0" fill="hold" grpId="1" nodeType="withEffect">
                                  <p:stCondLst>
                                    <p:cond delay="0"/>
                                  </p:stCondLst>
                                  <p:childTnLst>
                                    <p:set>
                                      <p:cBhvr>
                                        <p:cTn id="353" dur="1" fill="hold">
                                          <p:stCondLst>
                                            <p:cond delay="0"/>
                                          </p:stCondLst>
                                        </p:cTn>
                                        <p:tgtEl>
                                          <p:spTgt spid="332"/>
                                        </p:tgtEl>
                                        <p:attrNameLst>
                                          <p:attrName>style.visibility</p:attrName>
                                        </p:attrNameLst>
                                      </p:cBhvr>
                                      <p:to>
                                        <p:strVal val="hidden"/>
                                      </p:to>
                                    </p:set>
                                  </p:childTnLst>
                                </p:cTn>
                              </p:par>
                              <p:par>
                                <p:cTn id="354" presetID="1" presetClass="exit" presetSubtype="0" fill="hold" grpId="1" nodeType="withEffect">
                                  <p:stCondLst>
                                    <p:cond delay="0"/>
                                  </p:stCondLst>
                                  <p:childTnLst>
                                    <p:set>
                                      <p:cBhvr>
                                        <p:cTn id="355" dur="1" fill="hold">
                                          <p:stCondLst>
                                            <p:cond delay="0"/>
                                          </p:stCondLst>
                                        </p:cTn>
                                        <p:tgtEl>
                                          <p:spTgt spid="333"/>
                                        </p:tgtEl>
                                        <p:attrNameLst>
                                          <p:attrName>style.visibility</p:attrName>
                                        </p:attrNameLst>
                                      </p:cBhvr>
                                      <p:to>
                                        <p:strVal val="hidden"/>
                                      </p:to>
                                    </p:set>
                                  </p:childTnLst>
                                </p:cTn>
                              </p:par>
                              <p:par>
                                <p:cTn id="356" presetID="1" presetClass="exit" presetSubtype="0" fill="hold" grpId="1" nodeType="withEffect">
                                  <p:stCondLst>
                                    <p:cond delay="0"/>
                                  </p:stCondLst>
                                  <p:childTnLst>
                                    <p:set>
                                      <p:cBhvr>
                                        <p:cTn id="357" dur="1" fill="hold">
                                          <p:stCondLst>
                                            <p:cond delay="0"/>
                                          </p:stCondLst>
                                        </p:cTn>
                                        <p:tgtEl>
                                          <p:spTgt spid="334"/>
                                        </p:tgtEl>
                                        <p:attrNameLst>
                                          <p:attrName>style.visibility</p:attrName>
                                        </p:attrNameLst>
                                      </p:cBhvr>
                                      <p:to>
                                        <p:strVal val="hidden"/>
                                      </p:to>
                                    </p:set>
                                  </p:childTnLst>
                                </p:cTn>
                              </p:par>
                              <p:par>
                                <p:cTn id="358" presetID="1" presetClass="exit" presetSubtype="0" fill="hold" grpId="1" nodeType="withEffect">
                                  <p:stCondLst>
                                    <p:cond delay="0"/>
                                  </p:stCondLst>
                                  <p:childTnLst>
                                    <p:set>
                                      <p:cBhvr>
                                        <p:cTn id="359" dur="1" fill="hold">
                                          <p:stCondLst>
                                            <p:cond delay="0"/>
                                          </p:stCondLst>
                                        </p:cTn>
                                        <p:tgtEl>
                                          <p:spTgt spid="335"/>
                                        </p:tgtEl>
                                        <p:attrNameLst>
                                          <p:attrName>style.visibility</p:attrName>
                                        </p:attrNameLst>
                                      </p:cBhvr>
                                      <p:to>
                                        <p:strVal val="hidden"/>
                                      </p:to>
                                    </p:set>
                                  </p:childTnLst>
                                </p:cTn>
                              </p:par>
                              <p:par>
                                <p:cTn id="360" presetID="1" presetClass="exit" presetSubtype="0" fill="hold" grpId="1" nodeType="withEffect">
                                  <p:stCondLst>
                                    <p:cond delay="0"/>
                                  </p:stCondLst>
                                  <p:childTnLst>
                                    <p:set>
                                      <p:cBhvr>
                                        <p:cTn id="361" dur="1" fill="hold">
                                          <p:stCondLst>
                                            <p:cond delay="0"/>
                                          </p:stCondLst>
                                        </p:cTn>
                                        <p:tgtEl>
                                          <p:spTgt spid="336"/>
                                        </p:tgtEl>
                                        <p:attrNameLst>
                                          <p:attrName>style.visibility</p:attrName>
                                        </p:attrNameLst>
                                      </p:cBhvr>
                                      <p:to>
                                        <p:strVal val="hidden"/>
                                      </p:to>
                                    </p:set>
                                  </p:childTnLst>
                                </p:cTn>
                              </p:par>
                              <p:par>
                                <p:cTn id="362" presetID="1" presetClass="exit" presetSubtype="0" fill="hold" grpId="1" nodeType="withEffect">
                                  <p:stCondLst>
                                    <p:cond delay="0"/>
                                  </p:stCondLst>
                                  <p:childTnLst>
                                    <p:set>
                                      <p:cBhvr>
                                        <p:cTn id="363" dur="1" fill="hold">
                                          <p:stCondLst>
                                            <p:cond delay="0"/>
                                          </p:stCondLst>
                                        </p:cTn>
                                        <p:tgtEl>
                                          <p:spTgt spid="337"/>
                                        </p:tgtEl>
                                        <p:attrNameLst>
                                          <p:attrName>style.visibility</p:attrName>
                                        </p:attrNameLst>
                                      </p:cBhvr>
                                      <p:to>
                                        <p:strVal val="hidden"/>
                                      </p:to>
                                    </p:set>
                                  </p:childTnLst>
                                </p:cTn>
                              </p:par>
                              <p:par>
                                <p:cTn id="364" presetID="1" presetClass="exit" presetSubtype="0" fill="hold" grpId="1" nodeType="withEffect">
                                  <p:stCondLst>
                                    <p:cond delay="0"/>
                                  </p:stCondLst>
                                  <p:childTnLst>
                                    <p:set>
                                      <p:cBhvr>
                                        <p:cTn id="365" dur="1" fill="hold">
                                          <p:stCondLst>
                                            <p:cond delay="0"/>
                                          </p:stCondLst>
                                        </p:cTn>
                                        <p:tgtEl>
                                          <p:spTgt spid="338"/>
                                        </p:tgtEl>
                                        <p:attrNameLst>
                                          <p:attrName>style.visibility</p:attrName>
                                        </p:attrNameLst>
                                      </p:cBhvr>
                                      <p:to>
                                        <p:strVal val="hidden"/>
                                      </p:to>
                                    </p:set>
                                  </p:childTnLst>
                                </p:cTn>
                              </p:par>
                              <p:par>
                                <p:cTn id="366" presetID="1" presetClass="exit" presetSubtype="0" fill="hold" grpId="1" nodeType="withEffect">
                                  <p:stCondLst>
                                    <p:cond delay="0"/>
                                  </p:stCondLst>
                                  <p:childTnLst>
                                    <p:set>
                                      <p:cBhvr>
                                        <p:cTn id="367" dur="1" fill="hold">
                                          <p:stCondLst>
                                            <p:cond delay="0"/>
                                          </p:stCondLst>
                                        </p:cTn>
                                        <p:tgtEl>
                                          <p:spTgt spid="339"/>
                                        </p:tgtEl>
                                        <p:attrNameLst>
                                          <p:attrName>style.visibility</p:attrName>
                                        </p:attrNameLst>
                                      </p:cBhvr>
                                      <p:to>
                                        <p:strVal val="hidden"/>
                                      </p:to>
                                    </p:set>
                                  </p:childTnLst>
                                </p:cTn>
                              </p:par>
                              <p:par>
                                <p:cTn id="368" presetID="1" presetClass="exit" presetSubtype="0" fill="hold" grpId="1" nodeType="withEffect">
                                  <p:stCondLst>
                                    <p:cond delay="0"/>
                                  </p:stCondLst>
                                  <p:childTnLst>
                                    <p:set>
                                      <p:cBhvr>
                                        <p:cTn id="369" dur="1" fill="hold">
                                          <p:stCondLst>
                                            <p:cond delay="0"/>
                                          </p:stCondLst>
                                        </p:cTn>
                                        <p:tgtEl>
                                          <p:spTgt spid="340"/>
                                        </p:tgtEl>
                                        <p:attrNameLst>
                                          <p:attrName>style.visibility</p:attrName>
                                        </p:attrNameLst>
                                      </p:cBhvr>
                                      <p:to>
                                        <p:strVal val="hidden"/>
                                      </p:to>
                                    </p:set>
                                  </p:childTnLst>
                                </p:cTn>
                              </p:par>
                            </p:childTnLst>
                          </p:cTn>
                        </p:par>
                        <p:par>
                          <p:cTn id="370" fill="hold">
                            <p:stCondLst>
                              <p:cond delay="1000"/>
                            </p:stCondLst>
                            <p:childTnLst>
                              <p:par>
                                <p:cTn id="371" presetID="16" presetClass="entr" presetSubtype="21" fill="hold" nodeType="afterEffect">
                                  <p:stCondLst>
                                    <p:cond delay="0"/>
                                  </p:stCondLst>
                                  <p:childTnLst>
                                    <p:set>
                                      <p:cBhvr>
                                        <p:cTn id="372" dur="1" fill="hold">
                                          <p:stCondLst>
                                            <p:cond delay="0"/>
                                          </p:stCondLst>
                                        </p:cTn>
                                        <p:tgtEl>
                                          <p:spTgt spid="281"/>
                                        </p:tgtEl>
                                        <p:attrNameLst>
                                          <p:attrName>style.visibility</p:attrName>
                                        </p:attrNameLst>
                                      </p:cBhvr>
                                      <p:to>
                                        <p:strVal val="visible"/>
                                      </p:to>
                                    </p:set>
                                    <p:animEffect transition="in" filter="barn(inVertical)">
                                      <p:cBhvr>
                                        <p:cTn id="373" dur="500"/>
                                        <p:tgtEl>
                                          <p:spTgt spid="281"/>
                                        </p:tgtEl>
                                      </p:cBhvr>
                                    </p:animEffect>
                                  </p:childTnLst>
                                </p:cTn>
                              </p:par>
                              <p:par>
                                <p:cTn id="374" presetID="1" presetClass="entr" presetSubtype="0" fill="hold" grpId="2" nodeType="withEffect">
                                  <p:stCondLst>
                                    <p:cond delay="0"/>
                                  </p:stCondLst>
                                  <p:childTnLst>
                                    <p:set>
                                      <p:cBhvr>
                                        <p:cTn id="375" dur="1" fill="hold">
                                          <p:stCondLst>
                                            <p:cond delay="0"/>
                                          </p:stCondLst>
                                        </p:cTn>
                                        <p:tgtEl>
                                          <p:spTgt spid="325"/>
                                        </p:tgtEl>
                                        <p:attrNameLst>
                                          <p:attrName>style.visibility</p:attrName>
                                        </p:attrNameLst>
                                      </p:cBhvr>
                                      <p:to>
                                        <p:strVal val="visible"/>
                                      </p:to>
                                    </p:set>
                                  </p:childTnLst>
                                </p:cTn>
                              </p:par>
                              <p:par>
                                <p:cTn id="376" presetID="1" presetClass="entr" presetSubtype="0" fill="hold" grpId="2" nodeType="withEffect">
                                  <p:stCondLst>
                                    <p:cond delay="0"/>
                                  </p:stCondLst>
                                  <p:childTnLst>
                                    <p:set>
                                      <p:cBhvr>
                                        <p:cTn id="377" dur="1" fill="hold">
                                          <p:stCondLst>
                                            <p:cond delay="0"/>
                                          </p:stCondLst>
                                        </p:cTn>
                                        <p:tgtEl>
                                          <p:spTgt spid="326"/>
                                        </p:tgtEl>
                                        <p:attrNameLst>
                                          <p:attrName>style.visibility</p:attrName>
                                        </p:attrNameLst>
                                      </p:cBhvr>
                                      <p:to>
                                        <p:strVal val="visible"/>
                                      </p:to>
                                    </p:set>
                                  </p:childTnLst>
                                </p:cTn>
                              </p:par>
                              <p:par>
                                <p:cTn id="378" presetID="1" presetClass="entr" presetSubtype="0" fill="hold" grpId="2" nodeType="withEffect">
                                  <p:stCondLst>
                                    <p:cond delay="0"/>
                                  </p:stCondLst>
                                  <p:childTnLst>
                                    <p:set>
                                      <p:cBhvr>
                                        <p:cTn id="379" dur="1" fill="hold">
                                          <p:stCondLst>
                                            <p:cond delay="0"/>
                                          </p:stCondLst>
                                        </p:cTn>
                                        <p:tgtEl>
                                          <p:spTgt spid="327"/>
                                        </p:tgtEl>
                                        <p:attrNameLst>
                                          <p:attrName>style.visibility</p:attrName>
                                        </p:attrNameLst>
                                      </p:cBhvr>
                                      <p:to>
                                        <p:strVal val="visible"/>
                                      </p:to>
                                    </p:set>
                                  </p:childTnLst>
                                </p:cTn>
                              </p:par>
                              <p:par>
                                <p:cTn id="380" presetID="1" presetClass="entr" presetSubtype="0" fill="hold" grpId="2" nodeType="withEffect">
                                  <p:stCondLst>
                                    <p:cond delay="0"/>
                                  </p:stCondLst>
                                  <p:childTnLst>
                                    <p:set>
                                      <p:cBhvr>
                                        <p:cTn id="381" dur="1" fill="hold">
                                          <p:stCondLst>
                                            <p:cond delay="0"/>
                                          </p:stCondLst>
                                        </p:cTn>
                                        <p:tgtEl>
                                          <p:spTgt spid="328"/>
                                        </p:tgtEl>
                                        <p:attrNameLst>
                                          <p:attrName>style.visibility</p:attrName>
                                        </p:attrNameLst>
                                      </p:cBhvr>
                                      <p:to>
                                        <p:strVal val="visible"/>
                                      </p:to>
                                    </p:set>
                                  </p:childTnLst>
                                </p:cTn>
                              </p:par>
                              <p:par>
                                <p:cTn id="382" presetID="1" presetClass="entr" presetSubtype="0" fill="hold" grpId="2" nodeType="withEffect">
                                  <p:stCondLst>
                                    <p:cond delay="0"/>
                                  </p:stCondLst>
                                  <p:childTnLst>
                                    <p:set>
                                      <p:cBhvr>
                                        <p:cTn id="383" dur="1" fill="hold">
                                          <p:stCondLst>
                                            <p:cond delay="0"/>
                                          </p:stCondLst>
                                        </p:cTn>
                                        <p:tgtEl>
                                          <p:spTgt spid="329"/>
                                        </p:tgtEl>
                                        <p:attrNameLst>
                                          <p:attrName>style.visibility</p:attrName>
                                        </p:attrNameLst>
                                      </p:cBhvr>
                                      <p:to>
                                        <p:strVal val="visible"/>
                                      </p:to>
                                    </p:set>
                                  </p:childTnLst>
                                </p:cTn>
                              </p:par>
                              <p:par>
                                <p:cTn id="384" presetID="1" presetClass="entr" presetSubtype="0" fill="hold" grpId="2" nodeType="withEffect">
                                  <p:stCondLst>
                                    <p:cond delay="0"/>
                                  </p:stCondLst>
                                  <p:childTnLst>
                                    <p:set>
                                      <p:cBhvr>
                                        <p:cTn id="385" dur="1" fill="hold">
                                          <p:stCondLst>
                                            <p:cond delay="0"/>
                                          </p:stCondLst>
                                        </p:cTn>
                                        <p:tgtEl>
                                          <p:spTgt spid="330"/>
                                        </p:tgtEl>
                                        <p:attrNameLst>
                                          <p:attrName>style.visibility</p:attrName>
                                        </p:attrNameLst>
                                      </p:cBhvr>
                                      <p:to>
                                        <p:strVal val="visible"/>
                                      </p:to>
                                    </p:set>
                                  </p:childTnLst>
                                </p:cTn>
                              </p:par>
                              <p:par>
                                <p:cTn id="386" presetID="1" presetClass="entr" presetSubtype="0" fill="hold" grpId="2" nodeType="withEffect">
                                  <p:stCondLst>
                                    <p:cond delay="0"/>
                                  </p:stCondLst>
                                  <p:childTnLst>
                                    <p:set>
                                      <p:cBhvr>
                                        <p:cTn id="387" dur="1" fill="hold">
                                          <p:stCondLst>
                                            <p:cond delay="0"/>
                                          </p:stCondLst>
                                        </p:cTn>
                                        <p:tgtEl>
                                          <p:spTgt spid="331"/>
                                        </p:tgtEl>
                                        <p:attrNameLst>
                                          <p:attrName>style.visibility</p:attrName>
                                        </p:attrNameLst>
                                      </p:cBhvr>
                                      <p:to>
                                        <p:strVal val="visible"/>
                                      </p:to>
                                    </p:set>
                                  </p:childTnLst>
                                </p:cTn>
                              </p:par>
                              <p:par>
                                <p:cTn id="388" presetID="1" presetClass="entr" presetSubtype="0" fill="hold" grpId="2" nodeType="withEffect">
                                  <p:stCondLst>
                                    <p:cond delay="0"/>
                                  </p:stCondLst>
                                  <p:childTnLst>
                                    <p:set>
                                      <p:cBhvr>
                                        <p:cTn id="389" dur="1" fill="hold">
                                          <p:stCondLst>
                                            <p:cond delay="0"/>
                                          </p:stCondLst>
                                        </p:cTn>
                                        <p:tgtEl>
                                          <p:spTgt spid="332"/>
                                        </p:tgtEl>
                                        <p:attrNameLst>
                                          <p:attrName>style.visibility</p:attrName>
                                        </p:attrNameLst>
                                      </p:cBhvr>
                                      <p:to>
                                        <p:strVal val="visible"/>
                                      </p:to>
                                    </p:set>
                                  </p:childTnLst>
                                </p:cTn>
                              </p:par>
                              <p:par>
                                <p:cTn id="390" presetID="1" presetClass="entr" presetSubtype="0" fill="hold" grpId="2" nodeType="withEffect">
                                  <p:stCondLst>
                                    <p:cond delay="0"/>
                                  </p:stCondLst>
                                  <p:childTnLst>
                                    <p:set>
                                      <p:cBhvr>
                                        <p:cTn id="391" dur="1" fill="hold">
                                          <p:stCondLst>
                                            <p:cond delay="0"/>
                                          </p:stCondLst>
                                        </p:cTn>
                                        <p:tgtEl>
                                          <p:spTgt spid="333"/>
                                        </p:tgtEl>
                                        <p:attrNameLst>
                                          <p:attrName>style.visibility</p:attrName>
                                        </p:attrNameLst>
                                      </p:cBhvr>
                                      <p:to>
                                        <p:strVal val="visible"/>
                                      </p:to>
                                    </p:set>
                                  </p:childTnLst>
                                </p:cTn>
                              </p:par>
                              <p:par>
                                <p:cTn id="392" presetID="1" presetClass="entr" presetSubtype="0" fill="hold" grpId="2" nodeType="withEffect">
                                  <p:stCondLst>
                                    <p:cond delay="0"/>
                                  </p:stCondLst>
                                  <p:childTnLst>
                                    <p:set>
                                      <p:cBhvr>
                                        <p:cTn id="393" dur="1" fill="hold">
                                          <p:stCondLst>
                                            <p:cond delay="0"/>
                                          </p:stCondLst>
                                        </p:cTn>
                                        <p:tgtEl>
                                          <p:spTgt spid="334"/>
                                        </p:tgtEl>
                                        <p:attrNameLst>
                                          <p:attrName>style.visibility</p:attrName>
                                        </p:attrNameLst>
                                      </p:cBhvr>
                                      <p:to>
                                        <p:strVal val="visible"/>
                                      </p:to>
                                    </p:set>
                                  </p:childTnLst>
                                </p:cTn>
                              </p:par>
                              <p:par>
                                <p:cTn id="394" presetID="1" presetClass="entr" presetSubtype="0" fill="hold" grpId="2" nodeType="withEffect">
                                  <p:stCondLst>
                                    <p:cond delay="0"/>
                                  </p:stCondLst>
                                  <p:childTnLst>
                                    <p:set>
                                      <p:cBhvr>
                                        <p:cTn id="395" dur="1" fill="hold">
                                          <p:stCondLst>
                                            <p:cond delay="0"/>
                                          </p:stCondLst>
                                        </p:cTn>
                                        <p:tgtEl>
                                          <p:spTgt spid="335"/>
                                        </p:tgtEl>
                                        <p:attrNameLst>
                                          <p:attrName>style.visibility</p:attrName>
                                        </p:attrNameLst>
                                      </p:cBhvr>
                                      <p:to>
                                        <p:strVal val="visible"/>
                                      </p:to>
                                    </p:set>
                                  </p:childTnLst>
                                </p:cTn>
                              </p:par>
                              <p:par>
                                <p:cTn id="396" presetID="1" presetClass="entr" presetSubtype="0" fill="hold" grpId="2" nodeType="withEffect">
                                  <p:stCondLst>
                                    <p:cond delay="0"/>
                                  </p:stCondLst>
                                  <p:childTnLst>
                                    <p:set>
                                      <p:cBhvr>
                                        <p:cTn id="397" dur="1" fill="hold">
                                          <p:stCondLst>
                                            <p:cond delay="0"/>
                                          </p:stCondLst>
                                        </p:cTn>
                                        <p:tgtEl>
                                          <p:spTgt spid="336"/>
                                        </p:tgtEl>
                                        <p:attrNameLst>
                                          <p:attrName>style.visibility</p:attrName>
                                        </p:attrNameLst>
                                      </p:cBhvr>
                                      <p:to>
                                        <p:strVal val="visible"/>
                                      </p:to>
                                    </p:set>
                                  </p:childTnLst>
                                </p:cTn>
                              </p:par>
                              <p:par>
                                <p:cTn id="398" presetID="1" presetClass="entr" presetSubtype="0" fill="hold" grpId="2" nodeType="withEffect">
                                  <p:stCondLst>
                                    <p:cond delay="0"/>
                                  </p:stCondLst>
                                  <p:childTnLst>
                                    <p:set>
                                      <p:cBhvr>
                                        <p:cTn id="399" dur="1" fill="hold">
                                          <p:stCondLst>
                                            <p:cond delay="0"/>
                                          </p:stCondLst>
                                        </p:cTn>
                                        <p:tgtEl>
                                          <p:spTgt spid="337"/>
                                        </p:tgtEl>
                                        <p:attrNameLst>
                                          <p:attrName>style.visibility</p:attrName>
                                        </p:attrNameLst>
                                      </p:cBhvr>
                                      <p:to>
                                        <p:strVal val="visible"/>
                                      </p:to>
                                    </p:set>
                                  </p:childTnLst>
                                </p:cTn>
                              </p:par>
                              <p:par>
                                <p:cTn id="400" presetID="1" presetClass="entr" presetSubtype="0" fill="hold" grpId="2" nodeType="withEffect">
                                  <p:stCondLst>
                                    <p:cond delay="0"/>
                                  </p:stCondLst>
                                  <p:childTnLst>
                                    <p:set>
                                      <p:cBhvr>
                                        <p:cTn id="401" dur="1" fill="hold">
                                          <p:stCondLst>
                                            <p:cond delay="0"/>
                                          </p:stCondLst>
                                        </p:cTn>
                                        <p:tgtEl>
                                          <p:spTgt spid="338"/>
                                        </p:tgtEl>
                                        <p:attrNameLst>
                                          <p:attrName>style.visibility</p:attrName>
                                        </p:attrNameLst>
                                      </p:cBhvr>
                                      <p:to>
                                        <p:strVal val="visible"/>
                                      </p:to>
                                    </p:set>
                                  </p:childTnLst>
                                </p:cTn>
                              </p:par>
                              <p:par>
                                <p:cTn id="402" presetID="1" presetClass="entr" presetSubtype="0" fill="hold" grpId="2" nodeType="withEffect">
                                  <p:stCondLst>
                                    <p:cond delay="0"/>
                                  </p:stCondLst>
                                  <p:childTnLst>
                                    <p:set>
                                      <p:cBhvr>
                                        <p:cTn id="403" dur="1" fill="hold">
                                          <p:stCondLst>
                                            <p:cond delay="0"/>
                                          </p:stCondLst>
                                        </p:cTn>
                                        <p:tgtEl>
                                          <p:spTgt spid="339"/>
                                        </p:tgtEl>
                                        <p:attrNameLst>
                                          <p:attrName>style.visibility</p:attrName>
                                        </p:attrNameLst>
                                      </p:cBhvr>
                                      <p:to>
                                        <p:strVal val="visible"/>
                                      </p:to>
                                    </p:set>
                                  </p:childTnLst>
                                </p:cTn>
                              </p:par>
                              <p:par>
                                <p:cTn id="404" presetID="1" presetClass="entr" presetSubtype="0" fill="hold" grpId="2" nodeType="withEffect">
                                  <p:stCondLst>
                                    <p:cond delay="0"/>
                                  </p:stCondLst>
                                  <p:childTnLst>
                                    <p:set>
                                      <p:cBhvr>
                                        <p:cTn id="405" dur="1" fill="hold">
                                          <p:stCondLst>
                                            <p:cond delay="0"/>
                                          </p:stCondLst>
                                        </p:cTn>
                                        <p:tgtEl>
                                          <p:spTgt spid="340"/>
                                        </p:tgtEl>
                                        <p:attrNameLst>
                                          <p:attrName>style.visibility</p:attrName>
                                        </p:attrNameLst>
                                      </p:cBhvr>
                                      <p:to>
                                        <p:strVal val="visible"/>
                                      </p:to>
                                    </p:set>
                                  </p:childTnLst>
                                </p:cTn>
                              </p:par>
                            </p:childTnLst>
                          </p:cTn>
                        </p:par>
                      </p:childTnLst>
                    </p:cTn>
                  </p:par>
                  <p:par>
                    <p:cTn id="406" fill="hold">
                      <p:stCondLst>
                        <p:cond delay="indefinite"/>
                      </p:stCondLst>
                      <p:childTnLst>
                        <p:par>
                          <p:cTn id="407" fill="hold">
                            <p:stCondLst>
                              <p:cond delay="0"/>
                            </p:stCondLst>
                            <p:childTnLst>
                              <p:par>
                                <p:cTn id="408" presetID="12" presetClass="exit" presetSubtype="4" fill="hold" nodeType="clickEffect">
                                  <p:stCondLst>
                                    <p:cond delay="0"/>
                                  </p:stCondLst>
                                  <p:childTnLst>
                                    <p:anim calcmode="lin" valueType="num">
                                      <p:cBhvr additive="base">
                                        <p:cTn id="409" dur="500"/>
                                        <p:tgtEl>
                                          <p:spTgt spid="255"/>
                                        </p:tgtEl>
                                        <p:attrNameLst>
                                          <p:attrName>ppt_y</p:attrName>
                                        </p:attrNameLst>
                                      </p:cBhvr>
                                      <p:tavLst>
                                        <p:tav tm="0">
                                          <p:val>
                                            <p:strVal val="#ppt_y"/>
                                          </p:val>
                                        </p:tav>
                                        <p:tav tm="100000">
                                          <p:val>
                                            <p:strVal val="#ppt_y+#ppt_h*1.125000"/>
                                          </p:val>
                                        </p:tav>
                                      </p:tavLst>
                                    </p:anim>
                                    <p:animEffect transition="out" filter="wipe(down)">
                                      <p:cBhvr>
                                        <p:cTn id="410" dur="500"/>
                                        <p:tgtEl>
                                          <p:spTgt spid="255"/>
                                        </p:tgtEl>
                                      </p:cBhvr>
                                    </p:animEffect>
                                    <p:set>
                                      <p:cBhvr>
                                        <p:cTn id="411" dur="1" fill="hold">
                                          <p:stCondLst>
                                            <p:cond delay="499"/>
                                          </p:stCondLst>
                                        </p:cTn>
                                        <p:tgtEl>
                                          <p:spTgt spid="255"/>
                                        </p:tgtEl>
                                        <p:attrNameLst>
                                          <p:attrName>style.visibility</p:attrName>
                                        </p:attrNameLst>
                                      </p:cBhvr>
                                      <p:to>
                                        <p:strVal val="hidden"/>
                                      </p:to>
                                    </p:set>
                                  </p:childTnLst>
                                </p:cTn>
                              </p:par>
                              <p:par>
                                <p:cTn id="412" presetID="12" presetClass="entr" presetSubtype="4" fill="hold" nodeType="withEffect">
                                  <p:stCondLst>
                                    <p:cond delay="0"/>
                                  </p:stCondLst>
                                  <p:childTnLst>
                                    <p:set>
                                      <p:cBhvr>
                                        <p:cTn id="413" dur="1" fill="hold">
                                          <p:stCondLst>
                                            <p:cond delay="0"/>
                                          </p:stCondLst>
                                        </p:cTn>
                                        <p:tgtEl>
                                          <p:spTgt spid="298"/>
                                        </p:tgtEl>
                                        <p:attrNameLst>
                                          <p:attrName>style.visibility</p:attrName>
                                        </p:attrNameLst>
                                      </p:cBhvr>
                                      <p:to>
                                        <p:strVal val="visible"/>
                                      </p:to>
                                    </p:set>
                                    <p:anim calcmode="lin" valueType="num">
                                      <p:cBhvr additive="base">
                                        <p:cTn id="414" dur="500"/>
                                        <p:tgtEl>
                                          <p:spTgt spid="298"/>
                                        </p:tgtEl>
                                        <p:attrNameLst>
                                          <p:attrName>ppt_y</p:attrName>
                                        </p:attrNameLst>
                                      </p:cBhvr>
                                      <p:tavLst>
                                        <p:tav tm="0">
                                          <p:val>
                                            <p:strVal val="#ppt_y+#ppt_h*1.125000"/>
                                          </p:val>
                                        </p:tav>
                                        <p:tav tm="100000">
                                          <p:val>
                                            <p:strVal val="#ppt_y"/>
                                          </p:val>
                                        </p:tav>
                                      </p:tavLst>
                                    </p:anim>
                                    <p:animEffect transition="in" filter="wipe(up)">
                                      <p:cBhvr>
                                        <p:cTn id="415" dur="500"/>
                                        <p:tgtEl>
                                          <p:spTgt spid="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4" grpId="1" animBg="1"/>
      <p:bldP spid="57" grpId="0" animBg="1"/>
      <p:bldP spid="57" grpId="1" animBg="1"/>
      <p:bldP spid="58" grpId="0" animBg="1"/>
      <p:bldP spid="58" grpId="1" animBg="1"/>
      <p:bldP spid="60" grpId="0" animBg="1"/>
      <p:bldP spid="60" grpId="1" animBg="1"/>
      <p:bldP spid="138" grpId="0" animBg="1"/>
      <p:bldP spid="154" grpId="0"/>
      <p:bldP spid="172" grpId="0" animBg="1"/>
      <p:bldP spid="188" grpId="0"/>
      <p:bldP spid="207" grpId="0" animBg="1"/>
      <p:bldP spid="223" grpId="0"/>
      <p:bldP spid="224" grpId="0" animBg="1"/>
      <p:bldP spid="224" grpId="1" animBg="1"/>
      <p:bldP spid="240" grpId="0"/>
      <p:bldP spid="2" grpId="0" animBg="1"/>
      <p:bldP spid="116" grpId="0"/>
      <p:bldP spid="117" grpId="0" animBg="1"/>
      <p:bldP spid="120" grpId="0" animBg="1"/>
      <p:bldP spid="120" grpId="1" animBg="1"/>
      <p:bldP spid="121" grpId="0" animBg="1"/>
      <p:bldP spid="121" grpId="1" animBg="1"/>
      <p:bldP spid="122" grpId="0" animBg="1"/>
      <p:bldP spid="122" grpId="1" animBg="1"/>
      <p:bldP spid="123" grpId="0" animBg="1"/>
      <p:bldP spid="123" grpId="1" animBg="1"/>
      <p:bldP spid="170" grpId="0" animBg="1"/>
      <p:bldP spid="170" grpId="1" animBg="1"/>
      <p:bldP spid="189" grpId="0"/>
      <p:bldP spid="159" grpId="0" animBg="1"/>
      <p:bldP spid="160" grpId="0" animBg="1"/>
      <p:bldP spid="278" grpId="0" animBg="1"/>
      <p:bldP spid="279" grpId="0" animBg="1"/>
      <p:bldP spid="280" grpId="0" animBg="1"/>
      <p:bldP spid="325" grpId="0" animBg="1"/>
      <p:bldP spid="325" grpId="1" animBg="1"/>
      <p:bldP spid="325" grpId="2" animBg="1"/>
      <p:bldP spid="326" grpId="0" animBg="1"/>
      <p:bldP spid="326" grpId="1" animBg="1"/>
      <p:bldP spid="326" grpId="2" animBg="1"/>
      <p:bldP spid="327" grpId="0" animBg="1"/>
      <p:bldP spid="327" grpId="1" animBg="1"/>
      <p:bldP spid="327" grpId="2" animBg="1"/>
      <p:bldP spid="328" grpId="0" animBg="1"/>
      <p:bldP spid="328" grpId="1" animBg="1"/>
      <p:bldP spid="328" grpId="2" animBg="1"/>
      <p:bldP spid="329" grpId="0" animBg="1"/>
      <p:bldP spid="329" grpId="1" animBg="1"/>
      <p:bldP spid="329" grpId="2" animBg="1"/>
      <p:bldP spid="330" grpId="0" animBg="1"/>
      <p:bldP spid="330" grpId="1" animBg="1"/>
      <p:bldP spid="330" grpId="2" animBg="1"/>
      <p:bldP spid="331" grpId="0" animBg="1"/>
      <p:bldP spid="331" grpId="1" animBg="1"/>
      <p:bldP spid="331" grpId="2" animBg="1"/>
      <p:bldP spid="332" grpId="0" animBg="1"/>
      <p:bldP spid="332" grpId="1" animBg="1"/>
      <p:bldP spid="332" grpId="2" animBg="1"/>
      <p:bldP spid="333" grpId="0" animBg="1"/>
      <p:bldP spid="333" grpId="1" animBg="1"/>
      <p:bldP spid="333" grpId="2" animBg="1"/>
      <p:bldP spid="334" grpId="0" animBg="1"/>
      <p:bldP spid="334" grpId="1" animBg="1"/>
      <p:bldP spid="334" grpId="2" animBg="1"/>
      <p:bldP spid="335" grpId="0" animBg="1"/>
      <p:bldP spid="335" grpId="1" animBg="1"/>
      <p:bldP spid="335" grpId="2" animBg="1"/>
      <p:bldP spid="336" grpId="0" animBg="1"/>
      <p:bldP spid="336" grpId="1" animBg="1"/>
      <p:bldP spid="336" grpId="2" animBg="1"/>
      <p:bldP spid="337" grpId="0" animBg="1"/>
      <p:bldP spid="337" grpId="1" animBg="1"/>
      <p:bldP spid="337" grpId="2" animBg="1"/>
      <p:bldP spid="338" grpId="0" animBg="1"/>
      <p:bldP spid="338" grpId="1" animBg="1"/>
      <p:bldP spid="338" grpId="2" animBg="1"/>
      <p:bldP spid="339" grpId="0" animBg="1"/>
      <p:bldP spid="339" grpId="1" animBg="1"/>
      <p:bldP spid="339" grpId="2" animBg="1"/>
      <p:bldP spid="340" grpId="0" animBg="1"/>
      <p:bldP spid="340" grpId="1" animBg="1"/>
      <p:bldP spid="340" grpId="2" animBg="1"/>
      <p:bldP spid="30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795535" y="1196752"/>
            <a:ext cx="7772909" cy="430887"/>
            <a:chOff x="3238136" y="1130353"/>
            <a:chExt cx="5313094" cy="336309"/>
          </a:xfrm>
        </p:grpSpPr>
        <p:sp>
          <p:nvSpPr>
            <p:cNvPr id="29" name="Oval 28"/>
            <p:cNvSpPr>
              <a:spLocks noChangeArrowheads="1"/>
            </p:cNvSpPr>
            <p:nvPr/>
          </p:nvSpPr>
          <p:spPr bwMode="auto">
            <a:xfrm>
              <a:off x="3238136" y="1199682"/>
              <a:ext cx="156257" cy="178423"/>
            </a:xfrm>
            <a:prstGeom prst="ellipse">
              <a:avLst/>
            </a:prstGeom>
            <a:gradFill rotWithShape="1">
              <a:gsLst>
                <a:gs pos="0">
                  <a:srgbClr val="000099">
                    <a:alpha val="49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30" name="TextBox 29"/>
            <p:cNvSpPr txBox="1"/>
            <p:nvPr/>
          </p:nvSpPr>
          <p:spPr>
            <a:xfrm>
              <a:off x="3361186" y="1130353"/>
              <a:ext cx="5190044" cy="336309"/>
            </a:xfrm>
            <a:prstGeom prst="rect">
              <a:avLst/>
            </a:prstGeom>
            <a:noFill/>
          </p:spPr>
          <p:txBody>
            <a:bodyPr wrap="square" rtlCol="0">
              <a:spAutoFit/>
            </a:bodyPr>
            <a:lstStyle/>
            <a:p>
              <a:r>
                <a:rPr lang="en-US" dirty="0" smtClean="0"/>
                <a:t> </a:t>
              </a:r>
              <a:r>
                <a:rPr lang="en-US" sz="2200" dirty="0">
                  <a:solidFill>
                    <a:prstClr val="black"/>
                  </a:solidFill>
                  <a:latin typeface="Book Antiqua" pitchFamily="18" charset="0"/>
                </a:rPr>
                <a:t>Used </a:t>
              </a:r>
              <a:r>
                <a:rPr lang="en-US" sz="2200" dirty="0">
                  <a:solidFill>
                    <a:srgbClr val="FF0000"/>
                  </a:solidFill>
                  <a:latin typeface="Book Antiqua" pitchFamily="18" charset="0"/>
                </a:rPr>
                <a:t>MP-EST</a:t>
              </a:r>
              <a:r>
                <a:rPr lang="en-US" sz="2200" dirty="0">
                  <a:solidFill>
                    <a:prstClr val="black"/>
                  </a:solidFill>
                  <a:latin typeface="Book Antiqua" pitchFamily="18" charset="0"/>
                </a:rPr>
                <a:t> as the base </a:t>
              </a:r>
              <a:r>
                <a:rPr lang="en-US" sz="2200" dirty="0">
                  <a:solidFill>
                    <a:srgbClr val="531FE7"/>
                  </a:solidFill>
                  <a:latin typeface="Book Antiqua" pitchFamily="18" charset="0"/>
                </a:rPr>
                <a:t>species tree estimation</a:t>
              </a:r>
              <a:r>
                <a:rPr lang="en-US" sz="2200" dirty="0">
                  <a:solidFill>
                    <a:srgbClr val="002060"/>
                  </a:solidFill>
                  <a:latin typeface="Book Antiqua" pitchFamily="18" charset="0"/>
                </a:rPr>
                <a:t> </a:t>
              </a:r>
              <a:r>
                <a:rPr lang="en-US" sz="2200" dirty="0">
                  <a:solidFill>
                    <a:prstClr val="black"/>
                  </a:solidFill>
                  <a:latin typeface="Book Antiqua" pitchFamily="18" charset="0"/>
                </a:rPr>
                <a:t>method</a:t>
              </a:r>
              <a:endParaRPr lang="en-US" sz="2000" dirty="0">
                <a:solidFill>
                  <a:srgbClr val="531FE7"/>
                </a:solidFill>
                <a:latin typeface="Georgia" pitchFamily="18" charset="0"/>
              </a:endParaRPr>
            </a:p>
          </p:txBody>
        </p:sp>
      </p:grpSp>
      <p:grpSp>
        <p:nvGrpSpPr>
          <p:cNvPr id="31" name="Group 30"/>
          <p:cNvGrpSpPr/>
          <p:nvPr/>
        </p:nvGrpSpPr>
        <p:grpSpPr>
          <a:xfrm>
            <a:off x="791580" y="1772816"/>
            <a:ext cx="7772909" cy="430887"/>
            <a:chOff x="3238136" y="1130353"/>
            <a:chExt cx="5313094" cy="336309"/>
          </a:xfrm>
        </p:grpSpPr>
        <p:sp>
          <p:nvSpPr>
            <p:cNvPr id="32" name="Oval 31"/>
            <p:cNvSpPr>
              <a:spLocks noChangeArrowheads="1"/>
            </p:cNvSpPr>
            <p:nvPr/>
          </p:nvSpPr>
          <p:spPr bwMode="auto">
            <a:xfrm>
              <a:off x="3238136" y="1199682"/>
              <a:ext cx="156257" cy="178423"/>
            </a:xfrm>
            <a:prstGeom prst="ellipse">
              <a:avLst/>
            </a:prstGeom>
            <a:gradFill rotWithShape="1">
              <a:gsLst>
                <a:gs pos="0">
                  <a:srgbClr val="000099">
                    <a:alpha val="49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33" name="TextBox 32"/>
            <p:cNvSpPr txBox="1"/>
            <p:nvPr/>
          </p:nvSpPr>
          <p:spPr>
            <a:xfrm>
              <a:off x="3361186" y="1130353"/>
              <a:ext cx="5190044" cy="336309"/>
            </a:xfrm>
            <a:prstGeom prst="rect">
              <a:avLst/>
            </a:prstGeom>
            <a:noFill/>
          </p:spPr>
          <p:txBody>
            <a:bodyPr wrap="square" rtlCol="0">
              <a:spAutoFit/>
            </a:bodyPr>
            <a:lstStyle/>
            <a:p>
              <a:pPr>
                <a:spcBef>
                  <a:spcPts val="600"/>
                </a:spcBef>
                <a:buClr>
                  <a:schemeClr val="accent1"/>
                </a:buClr>
                <a:buSzPct val="110000"/>
              </a:pPr>
              <a:r>
                <a:rPr lang="en-US" dirty="0" smtClean="0"/>
                <a:t> </a:t>
              </a:r>
              <a:r>
                <a:rPr lang="en-US" sz="2200" dirty="0">
                  <a:latin typeface="Book Antiqua" pitchFamily="18" charset="0"/>
                </a:rPr>
                <a:t>Used</a:t>
              </a:r>
              <a:r>
                <a:rPr lang="en-US" sz="2200" dirty="0">
                  <a:solidFill>
                    <a:schemeClr val="accent1">
                      <a:lumMod val="50000"/>
                    </a:schemeClr>
                  </a:solidFill>
                  <a:latin typeface="Book Antiqua" pitchFamily="18" charset="0"/>
                </a:rPr>
                <a:t> </a:t>
              </a:r>
              <a:r>
                <a:rPr lang="en-US" sz="2200" dirty="0" err="1">
                  <a:solidFill>
                    <a:srgbClr val="FF0000"/>
                  </a:solidFill>
                  <a:latin typeface="Book Antiqua" pitchFamily="18" charset="0"/>
                </a:rPr>
                <a:t>SuperFine+MRL</a:t>
              </a:r>
              <a:r>
                <a:rPr lang="en-US" sz="2200" dirty="0">
                  <a:solidFill>
                    <a:schemeClr val="accent1">
                      <a:lumMod val="50000"/>
                    </a:schemeClr>
                  </a:solidFill>
                  <a:latin typeface="Book Antiqua" pitchFamily="18" charset="0"/>
                </a:rPr>
                <a:t> </a:t>
              </a:r>
              <a:r>
                <a:rPr lang="en-US" sz="2200" dirty="0">
                  <a:latin typeface="Book Antiqua" pitchFamily="18" charset="0"/>
                </a:rPr>
                <a:t>as the </a:t>
              </a:r>
              <a:r>
                <a:rPr lang="en-US" sz="2200" dirty="0" err="1">
                  <a:solidFill>
                    <a:srgbClr val="531FE7"/>
                  </a:solidFill>
                  <a:latin typeface="Book Antiqua" pitchFamily="18" charset="0"/>
                </a:rPr>
                <a:t>supertree</a:t>
              </a:r>
              <a:r>
                <a:rPr lang="en-US" sz="2200" dirty="0">
                  <a:solidFill>
                    <a:srgbClr val="531FE7"/>
                  </a:solidFill>
                  <a:latin typeface="Book Antiqua" pitchFamily="18" charset="0"/>
                </a:rPr>
                <a:t> </a:t>
              </a:r>
              <a:r>
                <a:rPr lang="en-US" sz="2200" dirty="0">
                  <a:latin typeface="Book Antiqua" pitchFamily="18" charset="0"/>
                </a:rPr>
                <a:t>method</a:t>
              </a:r>
            </a:p>
          </p:txBody>
        </p:sp>
      </p:grpSp>
      <p:grpSp>
        <p:nvGrpSpPr>
          <p:cNvPr id="34" name="Group 33"/>
          <p:cNvGrpSpPr/>
          <p:nvPr/>
        </p:nvGrpSpPr>
        <p:grpSpPr>
          <a:xfrm>
            <a:off x="791580" y="2314037"/>
            <a:ext cx="4932548" cy="430887"/>
            <a:chOff x="3238136" y="1130353"/>
            <a:chExt cx="3371594" cy="336309"/>
          </a:xfrm>
        </p:grpSpPr>
        <p:sp>
          <p:nvSpPr>
            <p:cNvPr id="35" name="Oval 34"/>
            <p:cNvSpPr>
              <a:spLocks noChangeArrowheads="1"/>
            </p:cNvSpPr>
            <p:nvPr/>
          </p:nvSpPr>
          <p:spPr bwMode="auto">
            <a:xfrm>
              <a:off x="3238136" y="1199682"/>
              <a:ext cx="156257" cy="178423"/>
            </a:xfrm>
            <a:prstGeom prst="ellipse">
              <a:avLst/>
            </a:prstGeom>
            <a:gradFill rotWithShape="1">
              <a:gsLst>
                <a:gs pos="0">
                  <a:srgbClr val="000099">
                    <a:alpha val="49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36" name="TextBox 35"/>
            <p:cNvSpPr txBox="1"/>
            <p:nvPr/>
          </p:nvSpPr>
          <p:spPr>
            <a:xfrm>
              <a:off x="3361186" y="1130353"/>
              <a:ext cx="3248544" cy="336309"/>
            </a:xfrm>
            <a:prstGeom prst="rect">
              <a:avLst/>
            </a:prstGeom>
            <a:noFill/>
          </p:spPr>
          <p:txBody>
            <a:bodyPr wrap="square" rtlCol="0">
              <a:spAutoFit/>
            </a:bodyPr>
            <a:lstStyle/>
            <a:p>
              <a:pPr>
                <a:spcBef>
                  <a:spcPts val="600"/>
                </a:spcBef>
                <a:buClr>
                  <a:schemeClr val="accent1"/>
                </a:buClr>
                <a:buSzPct val="110000"/>
              </a:pPr>
              <a:r>
                <a:rPr lang="en-US" dirty="0"/>
                <a:t> </a:t>
              </a:r>
              <a:r>
                <a:rPr lang="en-US" sz="2200" dirty="0" smtClean="0">
                  <a:latin typeface="Book Antiqua" pitchFamily="18" charset="0"/>
                </a:rPr>
                <a:t>Performed </a:t>
              </a:r>
              <a:r>
                <a:rPr lang="en-US" sz="2200" dirty="0">
                  <a:solidFill>
                    <a:srgbClr val="FF0000"/>
                  </a:solidFill>
                  <a:latin typeface="Book Antiqua" pitchFamily="18" charset="0"/>
                </a:rPr>
                <a:t>five</a:t>
              </a:r>
              <a:r>
                <a:rPr lang="en-US" sz="2200" dirty="0">
                  <a:latin typeface="Book Antiqua" pitchFamily="18" charset="0"/>
                </a:rPr>
                <a:t> </a:t>
              </a:r>
              <a:r>
                <a:rPr lang="en-US" sz="2200" dirty="0">
                  <a:solidFill>
                    <a:srgbClr val="531FE7"/>
                  </a:solidFill>
                  <a:latin typeface="Book Antiqua" pitchFamily="18" charset="0"/>
                </a:rPr>
                <a:t>iterations</a:t>
              </a:r>
              <a:r>
                <a:rPr lang="en-US" sz="2200" dirty="0">
                  <a:latin typeface="Book Antiqua" pitchFamily="18" charset="0"/>
                </a:rPr>
                <a:t>.</a:t>
              </a:r>
            </a:p>
          </p:txBody>
        </p:sp>
      </p:grpSp>
      <p:grpSp>
        <p:nvGrpSpPr>
          <p:cNvPr id="37" name="Group 36"/>
          <p:cNvGrpSpPr/>
          <p:nvPr/>
        </p:nvGrpSpPr>
        <p:grpSpPr>
          <a:xfrm>
            <a:off x="799964" y="3465004"/>
            <a:ext cx="5392216" cy="430887"/>
            <a:chOff x="3238136" y="1130353"/>
            <a:chExt cx="3685795" cy="336309"/>
          </a:xfrm>
        </p:grpSpPr>
        <p:sp>
          <p:nvSpPr>
            <p:cNvPr id="38" name="Oval 37"/>
            <p:cNvSpPr>
              <a:spLocks noChangeArrowheads="1"/>
            </p:cNvSpPr>
            <p:nvPr/>
          </p:nvSpPr>
          <p:spPr bwMode="auto">
            <a:xfrm>
              <a:off x="3238136" y="1199682"/>
              <a:ext cx="156257" cy="178423"/>
            </a:xfrm>
            <a:prstGeom prst="ellipse">
              <a:avLst/>
            </a:prstGeom>
            <a:gradFill rotWithShape="1">
              <a:gsLst>
                <a:gs pos="0">
                  <a:srgbClr val="000099">
                    <a:alpha val="49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39" name="TextBox 38"/>
            <p:cNvSpPr txBox="1"/>
            <p:nvPr/>
          </p:nvSpPr>
          <p:spPr>
            <a:xfrm>
              <a:off x="3361186" y="1130353"/>
              <a:ext cx="3562745" cy="336309"/>
            </a:xfrm>
            <a:prstGeom prst="rect">
              <a:avLst/>
            </a:prstGeom>
            <a:noFill/>
          </p:spPr>
          <p:txBody>
            <a:bodyPr wrap="square" rtlCol="0">
              <a:spAutoFit/>
            </a:bodyPr>
            <a:lstStyle/>
            <a:p>
              <a:pPr>
                <a:spcBef>
                  <a:spcPts val="600"/>
                </a:spcBef>
                <a:buClr>
                  <a:schemeClr val="accent1"/>
                </a:buClr>
                <a:buSzPct val="110000"/>
              </a:pPr>
              <a:r>
                <a:rPr lang="en-US" dirty="0"/>
                <a:t> </a:t>
              </a:r>
              <a:r>
                <a:rPr lang="en-US" sz="2200" u="sng" dirty="0" err="1" smtClean="0">
                  <a:latin typeface="Book Antiqua" pitchFamily="18" charset="0"/>
                </a:rPr>
                <a:t>Simmulated</a:t>
              </a:r>
              <a:r>
                <a:rPr lang="en-US" sz="2200" u="sng" dirty="0" smtClean="0">
                  <a:latin typeface="Book Antiqua" pitchFamily="18" charset="0"/>
                </a:rPr>
                <a:t> mammalian datasets</a:t>
              </a:r>
              <a:endParaRPr lang="en-US" sz="2200" u="sng" dirty="0">
                <a:latin typeface="Book Antiqua" pitchFamily="18" charset="0"/>
              </a:endParaRPr>
            </a:p>
          </p:txBody>
        </p:sp>
      </p:grpSp>
      <p:grpSp>
        <p:nvGrpSpPr>
          <p:cNvPr id="40" name="Group 39"/>
          <p:cNvGrpSpPr/>
          <p:nvPr/>
        </p:nvGrpSpPr>
        <p:grpSpPr>
          <a:xfrm>
            <a:off x="1655675" y="4113078"/>
            <a:ext cx="2664295" cy="400110"/>
            <a:chOff x="3348245" y="1158452"/>
            <a:chExt cx="1998897" cy="312287"/>
          </a:xfrm>
        </p:grpSpPr>
        <p:sp>
          <p:nvSpPr>
            <p:cNvPr id="41" name="Oval 40"/>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2000" b="0" dirty="0"/>
            </a:p>
          </p:txBody>
        </p:sp>
        <p:sp>
          <p:nvSpPr>
            <p:cNvPr id="42" name="TextBox 41"/>
            <p:cNvSpPr txBox="1"/>
            <p:nvPr/>
          </p:nvSpPr>
          <p:spPr>
            <a:xfrm>
              <a:off x="3457973" y="1158452"/>
              <a:ext cx="1889169" cy="312287"/>
            </a:xfrm>
            <a:prstGeom prst="rect">
              <a:avLst/>
            </a:prstGeom>
            <a:noFill/>
          </p:spPr>
          <p:txBody>
            <a:bodyPr wrap="square" rtlCol="0">
              <a:spAutoFit/>
            </a:bodyPr>
            <a:lstStyle/>
            <a:p>
              <a:r>
                <a:rPr lang="en-US" sz="2000" b="1" dirty="0" smtClean="0">
                  <a:latin typeface="Georgia" pitchFamily="18" charset="0"/>
                </a:rPr>
                <a:t> </a:t>
              </a:r>
              <a:r>
                <a:rPr lang="en-US" sz="2000" dirty="0">
                  <a:latin typeface="Book Antiqua" pitchFamily="18" charset="0"/>
                </a:rPr>
                <a:t> </a:t>
              </a:r>
              <a:r>
                <a:rPr lang="en-US" sz="2000" dirty="0" smtClean="0">
                  <a:solidFill>
                    <a:srgbClr val="000099"/>
                  </a:solidFill>
                  <a:latin typeface="Book Antiqua" pitchFamily="18" charset="0"/>
                </a:rPr>
                <a:t>37 taxa</a:t>
              </a:r>
              <a:endParaRPr lang="en-US" sz="2000" dirty="0">
                <a:solidFill>
                  <a:srgbClr val="000099"/>
                </a:solidFill>
                <a:latin typeface="Georgia" pitchFamily="18" charset="0"/>
              </a:endParaRPr>
            </a:p>
          </p:txBody>
        </p:sp>
      </p:grpSp>
      <p:grpSp>
        <p:nvGrpSpPr>
          <p:cNvPr id="43" name="Group 42"/>
          <p:cNvGrpSpPr/>
          <p:nvPr/>
        </p:nvGrpSpPr>
        <p:grpSpPr>
          <a:xfrm>
            <a:off x="1403648" y="4581127"/>
            <a:ext cx="6622497" cy="400109"/>
            <a:chOff x="3159161" y="1158451"/>
            <a:chExt cx="4968552" cy="312286"/>
          </a:xfrm>
        </p:grpSpPr>
        <p:sp>
          <p:nvSpPr>
            <p:cNvPr id="44" name="Oval 43"/>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2000" b="0" dirty="0"/>
            </a:p>
          </p:txBody>
        </p:sp>
        <p:sp>
          <p:nvSpPr>
            <p:cNvPr id="45" name="TextBox 44"/>
            <p:cNvSpPr txBox="1"/>
            <p:nvPr/>
          </p:nvSpPr>
          <p:spPr>
            <a:xfrm>
              <a:off x="3159161" y="1158451"/>
              <a:ext cx="4968552" cy="312286"/>
            </a:xfrm>
            <a:prstGeom prst="rect">
              <a:avLst/>
            </a:prstGeom>
            <a:noFill/>
          </p:spPr>
          <p:txBody>
            <a:bodyPr wrap="square" rtlCol="0">
              <a:spAutoFit/>
            </a:bodyPr>
            <a:lstStyle/>
            <a:p>
              <a:pPr lvl="1">
                <a:spcBef>
                  <a:spcPts val="600"/>
                </a:spcBef>
                <a:buClr>
                  <a:srgbClr val="4F81BD"/>
                </a:buClr>
                <a:buSzPct val="90000"/>
              </a:pPr>
              <a:r>
                <a:rPr lang="en-US" sz="2000" dirty="0" smtClean="0">
                  <a:solidFill>
                    <a:srgbClr val="000099"/>
                  </a:solidFill>
                  <a:latin typeface="Book Antiqua" pitchFamily="18" charset="0"/>
                </a:rPr>
                <a:t>Varied</a:t>
              </a:r>
              <a:r>
                <a:rPr lang="en-US" sz="2000" dirty="0" smtClean="0">
                  <a:latin typeface="Book Antiqua" pitchFamily="18" charset="0"/>
                </a:rPr>
                <a:t> </a:t>
              </a:r>
              <a:r>
                <a:rPr lang="en-US" sz="2000" dirty="0">
                  <a:latin typeface="Book Antiqua" pitchFamily="18" charset="0"/>
                </a:rPr>
                <a:t>the </a:t>
              </a:r>
              <a:r>
                <a:rPr lang="en-US" sz="2000" dirty="0">
                  <a:solidFill>
                    <a:srgbClr val="FF0000"/>
                  </a:solidFill>
                  <a:latin typeface="Book Antiqua" pitchFamily="18" charset="0"/>
                </a:rPr>
                <a:t>amount of ILS </a:t>
              </a:r>
              <a:r>
                <a:rPr lang="en-US" sz="2000" dirty="0">
                  <a:latin typeface="Book Antiqua" pitchFamily="18" charset="0"/>
                </a:rPr>
                <a:t>(low, moderate, high)</a:t>
              </a:r>
            </a:p>
          </p:txBody>
        </p:sp>
      </p:grpSp>
      <p:grpSp>
        <p:nvGrpSpPr>
          <p:cNvPr id="46" name="Group 45"/>
          <p:cNvGrpSpPr/>
          <p:nvPr/>
        </p:nvGrpSpPr>
        <p:grpSpPr>
          <a:xfrm>
            <a:off x="1655676" y="5085186"/>
            <a:ext cx="6730509" cy="400110"/>
            <a:chOff x="3348245" y="1158452"/>
            <a:chExt cx="5049588" cy="312287"/>
          </a:xfrm>
        </p:grpSpPr>
        <p:sp>
          <p:nvSpPr>
            <p:cNvPr id="47" name="Oval 46"/>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2000" b="0" dirty="0"/>
            </a:p>
          </p:txBody>
        </p:sp>
        <p:sp>
          <p:nvSpPr>
            <p:cNvPr id="48" name="TextBox 47"/>
            <p:cNvSpPr txBox="1"/>
            <p:nvPr/>
          </p:nvSpPr>
          <p:spPr>
            <a:xfrm>
              <a:off x="3429281" y="1158452"/>
              <a:ext cx="4968552" cy="312287"/>
            </a:xfrm>
            <a:prstGeom prst="rect">
              <a:avLst/>
            </a:prstGeom>
            <a:noFill/>
          </p:spPr>
          <p:txBody>
            <a:bodyPr wrap="square" rtlCol="0">
              <a:spAutoFit/>
            </a:bodyPr>
            <a:lstStyle/>
            <a:p>
              <a:r>
                <a:rPr lang="en-US" sz="2000" b="1" dirty="0" smtClean="0">
                  <a:latin typeface="Georgia" pitchFamily="18" charset="0"/>
                </a:rPr>
                <a:t> </a:t>
              </a:r>
              <a:r>
                <a:rPr lang="en-US" sz="2000" dirty="0">
                  <a:latin typeface="Book Antiqua" pitchFamily="18" charset="0"/>
                </a:rPr>
                <a:t> </a:t>
              </a:r>
              <a:r>
                <a:rPr lang="en-US" sz="2000" dirty="0" smtClean="0">
                  <a:solidFill>
                    <a:srgbClr val="000099"/>
                  </a:solidFill>
                  <a:latin typeface="Book Antiqua" pitchFamily="18" charset="0"/>
                </a:rPr>
                <a:t>Varied</a:t>
              </a:r>
              <a:r>
                <a:rPr lang="en-US" sz="2000" dirty="0" smtClean="0">
                  <a:latin typeface="Book Antiqua" pitchFamily="18" charset="0"/>
                </a:rPr>
                <a:t> the </a:t>
              </a:r>
              <a:r>
                <a:rPr lang="en-US" sz="2000" dirty="0" smtClean="0">
                  <a:solidFill>
                    <a:srgbClr val="FF0000"/>
                  </a:solidFill>
                  <a:latin typeface="Book Antiqua" pitchFamily="18" charset="0"/>
                </a:rPr>
                <a:t>number of genes </a:t>
              </a:r>
              <a:r>
                <a:rPr lang="en-US" sz="2000" dirty="0" smtClean="0">
                  <a:latin typeface="Book Antiqua" pitchFamily="18" charset="0"/>
                </a:rPr>
                <a:t>(100 - 800)</a:t>
              </a:r>
              <a:endParaRPr lang="en-US" sz="2000" dirty="0">
                <a:latin typeface="Georgia" pitchFamily="18" charset="0"/>
              </a:endParaRPr>
            </a:p>
          </p:txBody>
        </p:sp>
      </p:grpSp>
      <p:grpSp>
        <p:nvGrpSpPr>
          <p:cNvPr id="49" name="Group 48"/>
          <p:cNvGrpSpPr/>
          <p:nvPr/>
        </p:nvGrpSpPr>
        <p:grpSpPr>
          <a:xfrm>
            <a:off x="1655676" y="5553238"/>
            <a:ext cx="6768752" cy="400110"/>
            <a:chOff x="3348245" y="1158452"/>
            <a:chExt cx="5078280" cy="312287"/>
          </a:xfrm>
        </p:grpSpPr>
        <p:sp>
          <p:nvSpPr>
            <p:cNvPr id="50" name="Oval 49"/>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2000" b="0" dirty="0"/>
            </a:p>
          </p:txBody>
        </p:sp>
        <p:sp>
          <p:nvSpPr>
            <p:cNvPr id="51" name="TextBox 50"/>
            <p:cNvSpPr txBox="1"/>
            <p:nvPr/>
          </p:nvSpPr>
          <p:spPr>
            <a:xfrm>
              <a:off x="3457973" y="1158452"/>
              <a:ext cx="4968552" cy="312287"/>
            </a:xfrm>
            <a:prstGeom prst="rect">
              <a:avLst/>
            </a:prstGeom>
            <a:noFill/>
          </p:spPr>
          <p:txBody>
            <a:bodyPr wrap="square" rtlCol="0">
              <a:spAutoFit/>
            </a:bodyPr>
            <a:lstStyle/>
            <a:p>
              <a:r>
                <a:rPr lang="en-US" sz="2000" b="1" dirty="0" smtClean="0">
                  <a:latin typeface="Georgia" pitchFamily="18" charset="0"/>
                </a:rPr>
                <a:t> </a:t>
              </a:r>
              <a:r>
                <a:rPr lang="en-US" sz="2000" dirty="0">
                  <a:latin typeface="Book Antiqua" pitchFamily="18" charset="0"/>
                </a:rPr>
                <a:t> </a:t>
              </a:r>
              <a:r>
                <a:rPr lang="en-US" sz="2000" dirty="0" smtClean="0">
                  <a:solidFill>
                    <a:srgbClr val="000099"/>
                  </a:solidFill>
                  <a:latin typeface="Book Antiqua" pitchFamily="18" charset="0"/>
                </a:rPr>
                <a:t>20 replicates </a:t>
              </a:r>
              <a:r>
                <a:rPr lang="en-US" sz="2000" dirty="0" smtClean="0">
                  <a:latin typeface="Book Antiqua" pitchFamily="18" charset="0"/>
                </a:rPr>
                <a:t>of data for </a:t>
              </a:r>
              <a:r>
                <a:rPr lang="en-US" sz="2000" dirty="0" smtClean="0">
                  <a:solidFill>
                    <a:srgbClr val="FF0000"/>
                  </a:solidFill>
                  <a:latin typeface="Book Antiqua" pitchFamily="18" charset="0"/>
                </a:rPr>
                <a:t>each</a:t>
              </a:r>
              <a:r>
                <a:rPr lang="en-US" sz="2000" dirty="0" smtClean="0">
                  <a:latin typeface="Book Antiqua" pitchFamily="18" charset="0"/>
                </a:rPr>
                <a:t> </a:t>
              </a:r>
              <a:r>
                <a:rPr lang="en-US" sz="2000" dirty="0" smtClean="0">
                  <a:solidFill>
                    <a:srgbClr val="000099"/>
                  </a:solidFill>
                  <a:latin typeface="Book Antiqua" pitchFamily="18" charset="0"/>
                </a:rPr>
                <a:t>model condition</a:t>
              </a:r>
              <a:endParaRPr lang="en-US" sz="2000" dirty="0">
                <a:solidFill>
                  <a:srgbClr val="000099"/>
                </a:solidFill>
                <a:latin typeface="Georgia" pitchFamily="18" charset="0"/>
              </a:endParaRPr>
            </a:p>
          </p:txBody>
        </p:sp>
      </p:grpSp>
      <p:sp>
        <p:nvSpPr>
          <p:cNvPr id="53" name="Rectangle 3"/>
          <p:cNvSpPr txBox="1">
            <a:spLocks noChangeArrowheads="1"/>
          </p:cNvSpPr>
          <p:nvPr/>
        </p:nvSpPr>
        <p:spPr>
          <a:xfrm>
            <a:off x="143508" y="-24916"/>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Preliminary Results</a:t>
            </a:r>
            <a:endParaRPr lang="en-US" altLang="ja-JP" sz="2800" b="1" dirty="0">
              <a:solidFill>
                <a:srgbClr val="A50021"/>
              </a:solidFill>
              <a:latin typeface="Verdana" pitchFamily="34" charset="0"/>
              <a:ea typeface="ＭＳ Ｐゴシック" pitchFamily="34" charset="-128"/>
            </a:endParaRPr>
          </a:p>
        </p:txBody>
      </p:sp>
      <p:sp>
        <p:nvSpPr>
          <p:cNvPr id="54" name="Line 5"/>
          <p:cNvSpPr>
            <a:spLocks noChangeShapeType="1"/>
          </p:cNvSpPr>
          <p:nvPr/>
        </p:nvSpPr>
        <p:spPr bwMode="auto">
          <a:xfrm>
            <a:off x="215516" y="51514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dirty="0"/>
          </a:p>
        </p:txBody>
      </p:sp>
    </p:spTree>
    <p:extLst>
      <p:ext uri="{BB962C8B-B14F-4D97-AF65-F5344CB8AC3E}">
        <p14:creationId xmlns:p14="http://schemas.microsoft.com/office/powerpoint/2010/main" val="31742710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27" y="1436197"/>
            <a:ext cx="8832346" cy="3985606"/>
          </a:xfrm>
          <a:prstGeom prst="rect">
            <a:avLst/>
          </a:prstGeom>
        </p:spPr>
      </p:pic>
      <p:sp>
        <p:nvSpPr>
          <p:cNvPr id="3" name="Rectangle 3"/>
          <p:cNvSpPr txBox="1">
            <a:spLocks noChangeArrowheads="1"/>
          </p:cNvSpPr>
          <p:nvPr/>
        </p:nvSpPr>
        <p:spPr>
          <a:xfrm>
            <a:off x="143508" y="-24916"/>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Preliminary Results</a:t>
            </a:r>
            <a:endParaRPr lang="en-US" altLang="ja-JP" sz="2800" b="1" dirty="0">
              <a:solidFill>
                <a:srgbClr val="A50021"/>
              </a:solidFill>
              <a:latin typeface="Verdana" pitchFamily="34" charset="0"/>
              <a:ea typeface="ＭＳ Ｐゴシック" pitchFamily="34" charset="-128"/>
            </a:endParaRPr>
          </a:p>
        </p:txBody>
      </p:sp>
      <p:sp>
        <p:nvSpPr>
          <p:cNvPr id="4" name="Line 5"/>
          <p:cNvSpPr>
            <a:spLocks noChangeShapeType="1"/>
          </p:cNvSpPr>
          <p:nvPr/>
        </p:nvSpPr>
        <p:spPr bwMode="auto">
          <a:xfrm>
            <a:off x="215516" y="51514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dirty="0"/>
          </a:p>
        </p:txBody>
      </p:sp>
      <p:grpSp>
        <p:nvGrpSpPr>
          <p:cNvPr id="5" name="Group 4"/>
          <p:cNvGrpSpPr/>
          <p:nvPr/>
        </p:nvGrpSpPr>
        <p:grpSpPr>
          <a:xfrm>
            <a:off x="1155575" y="6093296"/>
            <a:ext cx="7736905" cy="400110"/>
            <a:chOff x="3238136" y="1158453"/>
            <a:chExt cx="5288484" cy="312287"/>
          </a:xfrm>
        </p:grpSpPr>
        <p:sp>
          <p:nvSpPr>
            <p:cNvPr id="6" name="Oval 5"/>
            <p:cNvSpPr>
              <a:spLocks noChangeArrowheads="1"/>
            </p:cNvSpPr>
            <p:nvPr/>
          </p:nvSpPr>
          <p:spPr bwMode="auto">
            <a:xfrm>
              <a:off x="3238136" y="1199682"/>
              <a:ext cx="168758" cy="192697"/>
            </a:xfrm>
            <a:prstGeom prst="ellipse">
              <a:avLst/>
            </a:prstGeom>
            <a:gradFill rotWithShape="1">
              <a:gsLst>
                <a:gs pos="0">
                  <a:srgbClr val="000099">
                    <a:alpha val="49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7" name="TextBox 6"/>
            <p:cNvSpPr txBox="1"/>
            <p:nvPr/>
          </p:nvSpPr>
          <p:spPr>
            <a:xfrm>
              <a:off x="3336576" y="1158453"/>
              <a:ext cx="5190044" cy="312287"/>
            </a:xfrm>
            <a:prstGeom prst="rect">
              <a:avLst/>
            </a:prstGeom>
            <a:noFill/>
          </p:spPr>
          <p:txBody>
            <a:bodyPr wrap="square" rtlCol="0">
              <a:spAutoFit/>
            </a:bodyPr>
            <a:lstStyle/>
            <a:p>
              <a:r>
                <a:rPr lang="en-US" dirty="0" smtClean="0"/>
                <a:t>  </a:t>
              </a:r>
              <a:r>
                <a:rPr lang="en-US" sz="2000" dirty="0" smtClean="0">
                  <a:latin typeface="Georgia" pitchFamily="18" charset="0"/>
                </a:rPr>
                <a:t>Reported the FN rate of the tree estimated at the </a:t>
              </a:r>
              <a:r>
                <a:rPr lang="en-US" sz="2000" dirty="0" smtClean="0">
                  <a:solidFill>
                    <a:srgbClr val="531FE7"/>
                  </a:solidFill>
                  <a:latin typeface="Georgia" pitchFamily="18" charset="0"/>
                </a:rPr>
                <a:t>final</a:t>
              </a:r>
              <a:r>
                <a:rPr lang="en-US" sz="2000" dirty="0" smtClean="0">
                  <a:latin typeface="Georgia" pitchFamily="18" charset="0"/>
                </a:rPr>
                <a:t> </a:t>
              </a:r>
              <a:r>
                <a:rPr lang="en-US" sz="2000" dirty="0" smtClean="0">
                  <a:solidFill>
                    <a:srgbClr val="531FE7"/>
                  </a:solidFill>
                  <a:latin typeface="Georgia" pitchFamily="18" charset="0"/>
                </a:rPr>
                <a:t>iteration</a:t>
              </a:r>
              <a:endParaRPr lang="en-US" sz="2000" dirty="0">
                <a:solidFill>
                  <a:srgbClr val="531FE7"/>
                </a:solidFill>
                <a:latin typeface="Georgia" pitchFamily="18" charset="0"/>
              </a:endParaRPr>
            </a:p>
          </p:txBody>
        </p:sp>
      </p:grpSp>
      <p:sp>
        <p:nvSpPr>
          <p:cNvPr id="8" name="Rectangle 3"/>
          <p:cNvSpPr txBox="1">
            <a:spLocks noChangeArrowheads="1"/>
          </p:cNvSpPr>
          <p:nvPr/>
        </p:nvSpPr>
        <p:spPr>
          <a:xfrm>
            <a:off x="508012" y="548680"/>
            <a:ext cx="6188224"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dirty="0" smtClean="0"/>
              <a:t> </a:t>
            </a:r>
            <a:r>
              <a:rPr lang="en-US" sz="3600" dirty="0" smtClean="0">
                <a:solidFill>
                  <a:srgbClr val="000099"/>
                </a:solidFill>
                <a:latin typeface="Georgia" pitchFamily="18" charset="0"/>
              </a:rPr>
              <a:t>»</a:t>
            </a:r>
            <a:r>
              <a:rPr lang="en-US" dirty="0" smtClean="0">
                <a:latin typeface="Georgia" pitchFamily="18" charset="0"/>
              </a:rPr>
              <a:t> </a:t>
            </a:r>
            <a:r>
              <a:rPr lang="en-US" sz="2400" dirty="0" smtClean="0">
                <a:latin typeface="Georgia" pitchFamily="18" charset="0"/>
              </a:rPr>
              <a:t>Varied the</a:t>
            </a:r>
            <a:r>
              <a:rPr lang="en-US" sz="2400" dirty="0" smtClean="0">
                <a:solidFill>
                  <a:srgbClr val="FF0000"/>
                </a:solidFill>
                <a:latin typeface="Georgia" pitchFamily="18" charset="0"/>
              </a:rPr>
              <a:t> amount</a:t>
            </a:r>
            <a:r>
              <a:rPr lang="en-US" sz="2400" dirty="0" smtClean="0">
                <a:latin typeface="Georgia" pitchFamily="18" charset="0"/>
              </a:rPr>
              <a:t> </a:t>
            </a:r>
            <a:r>
              <a:rPr lang="en-US" sz="2400" dirty="0" smtClean="0">
                <a:solidFill>
                  <a:srgbClr val="FF0000"/>
                </a:solidFill>
                <a:latin typeface="Georgia" pitchFamily="18" charset="0"/>
              </a:rPr>
              <a:t>of ILS</a:t>
            </a:r>
          </a:p>
          <a:p>
            <a:pPr>
              <a:buClr>
                <a:srgbClr val="FF0000"/>
              </a:buClr>
              <a:buFont typeface="Wingdings" pitchFamily="2" charset="2"/>
              <a:buNone/>
            </a:pPr>
            <a:endParaRPr lang="en-US" sz="2800" dirty="0" smtClean="0">
              <a:latin typeface="Verdana" pitchFamily="34" charset="0"/>
            </a:endParaRPr>
          </a:p>
          <a:p>
            <a:pPr>
              <a:buClr>
                <a:srgbClr val="FF0000"/>
              </a:buClr>
              <a:buFont typeface="Wingdings" pitchFamily="2" charset="2"/>
              <a:buNone/>
            </a:pPr>
            <a:r>
              <a:rPr lang="en-US" sz="2800" dirty="0">
                <a:latin typeface="Verdana" pitchFamily="34" charset="0"/>
              </a:rPr>
              <a:t>	</a:t>
            </a:r>
            <a:r>
              <a:rPr lang="en-US" sz="2800" dirty="0" smtClean="0">
                <a:latin typeface="Verdana" pitchFamily="34" charset="0"/>
              </a:rPr>
              <a:t>	</a:t>
            </a:r>
            <a:endParaRPr lang="en-US" sz="2800" dirty="0">
              <a:latin typeface="Verdana" pitchFamily="34" charset="0"/>
            </a:endParaRPr>
          </a:p>
        </p:txBody>
      </p:sp>
    </p:spTree>
    <p:extLst>
      <p:ext uri="{BB962C8B-B14F-4D97-AF65-F5344CB8AC3E}">
        <p14:creationId xmlns:p14="http://schemas.microsoft.com/office/powerpoint/2010/main" val="32663196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65" y="1409525"/>
            <a:ext cx="8878070" cy="4038950"/>
          </a:xfrm>
          <a:prstGeom prst="rect">
            <a:avLst/>
          </a:prstGeom>
        </p:spPr>
      </p:pic>
      <p:sp>
        <p:nvSpPr>
          <p:cNvPr id="3" name="Rectangle 3"/>
          <p:cNvSpPr txBox="1">
            <a:spLocks noChangeArrowheads="1"/>
          </p:cNvSpPr>
          <p:nvPr/>
        </p:nvSpPr>
        <p:spPr>
          <a:xfrm>
            <a:off x="143508" y="-24916"/>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Preliminary Results</a:t>
            </a:r>
            <a:endParaRPr lang="en-US" altLang="ja-JP" sz="2800" b="1" dirty="0">
              <a:solidFill>
                <a:srgbClr val="A50021"/>
              </a:solidFill>
              <a:latin typeface="Verdana" pitchFamily="34" charset="0"/>
              <a:ea typeface="ＭＳ Ｐゴシック" pitchFamily="34" charset="-128"/>
            </a:endParaRPr>
          </a:p>
        </p:txBody>
      </p:sp>
      <p:sp>
        <p:nvSpPr>
          <p:cNvPr id="4" name="Line 5"/>
          <p:cNvSpPr>
            <a:spLocks noChangeShapeType="1"/>
          </p:cNvSpPr>
          <p:nvPr/>
        </p:nvSpPr>
        <p:spPr bwMode="auto">
          <a:xfrm>
            <a:off x="215516" y="51514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dirty="0"/>
          </a:p>
        </p:txBody>
      </p:sp>
      <p:grpSp>
        <p:nvGrpSpPr>
          <p:cNvPr id="5" name="Group 4"/>
          <p:cNvGrpSpPr/>
          <p:nvPr/>
        </p:nvGrpSpPr>
        <p:grpSpPr>
          <a:xfrm>
            <a:off x="971600" y="5985284"/>
            <a:ext cx="7736905" cy="400110"/>
            <a:chOff x="3238136" y="1158453"/>
            <a:chExt cx="5288484" cy="312287"/>
          </a:xfrm>
        </p:grpSpPr>
        <p:sp>
          <p:nvSpPr>
            <p:cNvPr id="6" name="Oval 5"/>
            <p:cNvSpPr>
              <a:spLocks noChangeArrowheads="1"/>
            </p:cNvSpPr>
            <p:nvPr/>
          </p:nvSpPr>
          <p:spPr bwMode="auto">
            <a:xfrm>
              <a:off x="3238136" y="1199682"/>
              <a:ext cx="168758" cy="192697"/>
            </a:xfrm>
            <a:prstGeom prst="ellipse">
              <a:avLst/>
            </a:prstGeom>
            <a:gradFill rotWithShape="1">
              <a:gsLst>
                <a:gs pos="0">
                  <a:srgbClr val="000099">
                    <a:alpha val="49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7" name="TextBox 6"/>
            <p:cNvSpPr txBox="1"/>
            <p:nvPr/>
          </p:nvSpPr>
          <p:spPr>
            <a:xfrm>
              <a:off x="3336576" y="1158453"/>
              <a:ext cx="5190044" cy="312287"/>
            </a:xfrm>
            <a:prstGeom prst="rect">
              <a:avLst/>
            </a:prstGeom>
            <a:noFill/>
          </p:spPr>
          <p:txBody>
            <a:bodyPr wrap="square" rtlCol="0">
              <a:spAutoFit/>
            </a:bodyPr>
            <a:lstStyle/>
            <a:p>
              <a:r>
                <a:rPr lang="en-US" dirty="0" smtClean="0"/>
                <a:t>  </a:t>
              </a:r>
              <a:r>
                <a:rPr lang="en-US" sz="2000" dirty="0" smtClean="0">
                  <a:latin typeface="Georgia" pitchFamily="18" charset="0"/>
                </a:rPr>
                <a:t>Reported the FN rate of the tree estimated at the </a:t>
              </a:r>
              <a:r>
                <a:rPr lang="en-US" sz="2000" dirty="0" smtClean="0">
                  <a:solidFill>
                    <a:srgbClr val="531FE7"/>
                  </a:solidFill>
                  <a:latin typeface="Georgia" pitchFamily="18" charset="0"/>
                </a:rPr>
                <a:t>final</a:t>
              </a:r>
              <a:r>
                <a:rPr lang="en-US" sz="2000" dirty="0" smtClean="0">
                  <a:latin typeface="Georgia" pitchFamily="18" charset="0"/>
                </a:rPr>
                <a:t> </a:t>
              </a:r>
              <a:r>
                <a:rPr lang="en-US" sz="2000" dirty="0" smtClean="0">
                  <a:solidFill>
                    <a:srgbClr val="531FE7"/>
                  </a:solidFill>
                  <a:latin typeface="Georgia" pitchFamily="18" charset="0"/>
                </a:rPr>
                <a:t>iteration</a:t>
              </a:r>
              <a:endParaRPr lang="en-US" sz="2000" dirty="0">
                <a:solidFill>
                  <a:srgbClr val="531FE7"/>
                </a:solidFill>
                <a:latin typeface="Georgia" pitchFamily="18" charset="0"/>
              </a:endParaRPr>
            </a:p>
          </p:txBody>
        </p:sp>
      </p:grpSp>
      <p:sp>
        <p:nvSpPr>
          <p:cNvPr id="8" name="Rectangle 3"/>
          <p:cNvSpPr txBox="1">
            <a:spLocks noChangeArrowheads="1"/>
          </p:cNvSpPr>
          <p:nvPr/>
        </p:nvSpPr>
        <p:spPr>
          <a:xfrm>
            <a:off x="508012" y="548680"/>
            <a:ext cx="6188224"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dirty="0" smtClean="0">
                <a:latin typeface="Georgia" pitchFamily="18" charset="0"/>
              </a:rPr>
              <a:t> </a:t>
            </a:r>
            <a:r>
              <a:rPr lang="en-US" sz="3600" dirty="0" smtClean="0">
                <a:solidFill>
                  <a:srgbClr val="000099"/>
                </a:solidFill>
                <a:latin typeface="Georgia" pitchFamily="18" charset="0"/>
              </a:rPr>
              <a:t>»</a:t>
            </a:r>
            <a:r>
              <a:rPr lang="en-US" dirty="0" smtClean="0">
                <a:latin typeface="Georgia" pitchFamily="18" charset="0"/>
              </a:rPr>
              <a:t> </a:t>
            </a:r>
            <a:r>
              <a:rPr lang="en-US" sz="2400" dirty="0" smtClean="0">
                <a:latin typeface="Georgia" pitchFamily="18" charset="0"/>
              </a:rPr>
              <a:t>Varied the </a:t>
            </a:r>
            <a:r>
              <a:rPr lang="en-US" sz="2400" dirty="0" smtClean="0">
                <a:solidFill>
                  <a:srgbClr val="FF0000"/>
                </a:solidFill>
                <a:latin typeface="Georgia" pitchFamily="18" charset="0"/>
              </a:rPr>
              <a:t>number of genes</a:t>
            </a:r>
          </a:p>
          <a:p>
            <a:pPr>
              <a:buClr>
                <a:srgbClr val="FF0000"/>
              </a:buClr>
              <a:buFont typeface="Wingdings" pitchFamily="2" charset="2"/>
              <a:buNone/>
            </a:pPr>
            <a:endParaRPr lang="en-US" sz="2800" dirty="0" smtClean="0">
              <a:latin typeface="Verdana" pitchFamily="34" charset="0"/>
            </a:endParaRPr>
          </a:p>
          <a:p>
            <a:pPr>
              <a:buClr>
                <a:srgbClr val="FF0000"/>
              </a:buClr>
              <a:buFont typeface="Wingdings" pitchFamily="2" charset="2"/>
              <a:buNone/>
            </a:pPr>
            <a:r>
              <a:rPr lang="en-US" sz="2800" dirty="0">
                <a:latin typeface="Verdana" pitchFamily="34" charset="0"/>
              </a:rPr>
              <a:t>	</a:t>
            </a:r>
            <a:r>
              <a:rPr lang="en-US" sz="2800" dirty="0" smtClean="0">
                <a:latin typeface="Verdana" pitchFamily="34" charset="0"/>
              </a:rPr>
              <a:t>	</a:t>
            </a:r>
            <a:endParaRPr lang="en-US" sz="2800" dirty="0">
              <a:latin typeface="Verdana" pitchFamily="34" charset="0"/>
            </a:endParaRPr>
          </a:p>
        </p:txBody>
      </p:sp>
    </p:spTree>
    <p:extLst>
      <p:ext uri="{BB962C8B-B14F-4D97-AF65-F5344CB8AC3E}">
        <p14:creationId xmlns:p14="http://schemas.microsoft.com/office/powerpoint/2010/main" val="7893149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5"/>
          <p:cNvSpPr>
            <a:spLocks noChangeShapeType="1"/>
          </p:cNvSpPr>
          <p:nvPr/>
        </p:nvSpPr>
        <p:spPr bwMode="auto">
          <a:xfrm>
            <a:off x="374068" y="54868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3" name="Rectangle 3"/>
          <p:cNvSpPr txBox="1">
            <a:spLocks noChangeArrowheads="1"/>
          </p:cNvSpPr>
          <p:nvPr/>
        </p:nvSpPr>
        <p:spPr>
          <a:xfrm>
            <a:off x="251520" y="8620"/>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Future work</a:t>
            </a:r>
            <a:endParaRPr lang="en-US" altLang="ja-JP" sz="2800" b="1" dirty="0">
              <a:solidFill>
                <a:srgbClr val="A50021"/>
              </a:solidFill>
              <a:latin typeface="Verdana" pitchFamily="34" charset="0"/>
              <a:ea typeface="ＭＳ Ｐゴシック" pitchFamily="34" charset="-128"/>
            </a:endParaRPr>
          </a:p>
        </p:txBody>
      </p:sp>
      <p:sp>
        <p:nvSpPr>
          <p:cNvPr id="4" name="Rectangle 3"/>
          <p:cNvSpPr txBox="1">
            <a:spLocks noChangeArrowheads="1"/>
          </p:cNvSpPr>
          <p:nvPr/>
        </p:nvSpPr>
        <p:spPr>
          <a:xfrm>
            <a:off x="467544" y="1440396"/>
            <a:ext cx="8532948"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dirty="0" smtClean="0">
                <a:latin typeface="Georgia" pitchFamily="18" charset="0"/>
              </a:rPr>
              <a:t> </a:t>
            </a:r>
            <a:r>
              <a:rPr lang="en-US" sz="3600" dirty="0" smtClean="0">
                <a:solidFill>
                  <a:srgbClr val="000099"/>
                </a:solidFill>
                <a:latin typeface="Georgia" pitchFamily="18" charset="0"/>
              </a:rPr>
              <a:t>»</a:t>
            </a:r>
            <a:r>
              <a:rPr lang="en-US" dirty="0" smtClean="0">
                <a:latin typeface="Georgia" pitchFamily="18" charset="0"/>
              </a:rPr>
              <a:t> </a:t>
            </a:r>
            <a:r>
              <a:rPr lang="en-US" sz="2600" dirty="0" smtClean="0">
                <a:latin typeface="Book Antiqua" pitchFamily="18" charset="0"/>
              </a:rPr>
              <a:t>Finding the </a:t>
            </a:r>
            <a:r>
              <a:rPr lang="en-US" sz="2600" dirty="0" smtClean="0">
                <a:solidFill>
                  <a:srgbClr val="531FE7"/>
                </a:solidFill>
                <a:latin typeface="Book Antiqua" pitchFamily="18" charset="0"/>
              </a:rPr>
              <a:t>best</a:t>
            </a:r>
            <a:r>
              <a:rPr lang="en-US" sz="2600" dirty="0" smtClean="0">
                <a:latin typeface="Book Antiqua" pitchFamily="18" charset="0"/>
              </a:rPr>
              <a:t> tree based on an </a:t>
            </a:r>
            <a:r>
              <a:rPr lang="en-US" sz="2600" dirty="0" smtClean="0">
                <a:solidFill>
                  <a:srgbClr val="531FE7"/>
                </a:solidFill>
                <a:latin typeface="Book Antiqua" pitchFamily="18" charset="0"/>
              </a:rPr>
              <a:t>optimality criterion</a:t>
            </a:r>
          </a:p>
          <a:p>
            <a:pPr>
              <a:buClr>
                <a:srgbClr val="FF0000"/>
              </a:buClr>
              <a:buFont typeface="Wingdings" pitchFamily="2" charset="2"/>
              <a:buNone/>
            </a:pPr>
            <a:endParaRPr lang="en-US" sz="2800" dirty="0" smtClean="0">
              <a:latin typeface="Verdana" pitchFamily="34" charset="0"/>
            </a:endParaRPr>
          </a:p>
          <a:p>
            <a:pPr>
              <a:buClr>
                <a:srgbClr val="FF0000"/>
              </a:buClr>
              <a:buFont typeface="Wingdings" pitchFamily="2" charset="2"/>
              <a:buNone/>
            </a:pPr>
            <a:r>
              <a:rPr lang="en-US" sz="2800" dirty="0">
                <a:latin typeface="Verdana" pitchFamily="34" charset="0"/>
              </a:rPr>
              <a:t>	</a:t>
            </a:r>
            <a:r>
              <a:rPr lang="en-US" sz="2800" dirty="0" smtClean="0">
                <a:latin typeface="Verdana" pitchFamily="34" charset="0"/>
              </a:rPr>
              <a:t>	</a:t>
            </a:r>
            <a:endParaRPr lang="en-US" sz="2800" dirty="0">
              <a:latin typeface="Verdana" pitchFamily="34" charset="0"/>
            </a:endParaRPr>
          </a:p>
        </p:txBody>
      </p:sp>
      <p:grpSp>
        <p:nvGrpSpPr>
          <p:cNvPr id="5" name="Group 4"/>
          <p:cNvGrpSpPr/>
          <p:nvPr/>
        </p:nvGrpSpPr>
        <p:grpSpPr>
          <a:xfrm>
            <a:off x="1479613" y="2196480"/>
            <a:ext cx="2120280" cy="369332"/>
            <a:chOff x="3238136" y="1158454"/>
            <a:chExt cx="1449296" cy="288265"/>
          </a:xfrm>
        </p:grpSpPr>
        <p:sp>
          <p:nvSpPr>
            <p:cNvPr id="6" name="Oval 5"/>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7" name="TextBox 6"/>
            <p:cNvSpPr txBox="1"/>
            <p:nvPr/>
          </p:nvSpPr>
          <p:spPr>
            <a:xfrm>
              <a:off x="3336576" y="1158454"/>
              <a:ext cx="1350856" cy="288265"/>
            </a:xfrm>
            <a:prstGeom prst="rect">
              <a:avLst/>
            </a:prstGeom>
            <a:noFill/>
          </p:spPr>
          <p:txBody>
            <a:bodyPr wrap="square" rtlCol="0">
              <a:spAutoFit/>
            </a:bodyPr>
            <a:lstStyle/>
            <a:p>
              <a:r>
                <a:rPr lang="en-US" dirty="0" smtClean="0"/>
                <a:t>  </a:t>
              </a:r>
              <a:r>
                <a:rPr lang="en-US" dirty="0" smtClean="0">
                  <a:latin typeface="Georgia" pitchFamily="18" charset="0"/>
                </a:rPr>
                <a:t>Likelihood</a:t>
              </a:r>
              <a:endParaRPr lang="en-US" dirty="0">
                <a:latin typeface="Georgia" pitchFamily="18" charset="0"/>
              </a:endParaRPr>
            </a:p>
          </p:txBody>
        </p:sp>
      </p:grpSp>
      <p:sp>
        <p:nvSpPr>
          <p:cNvPr id="8" name="Rectangle 3"/>
          <p:cNvSpPr txBox="1">
            <a:spLocks noChangeArrowheads="1"/>
          </p:cNvSpPr>
          <p:nvPr/>
        </p:nvSpPr>
        <p:spPr>
          <a:xfrm>
            <a:off x="388988" y="4221088"/>
            <a:ext cx="5832648"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dirty="0" smtClean="0">
                <a:latin typeface="Georgia" pitchFamily="18" charset="0"/>
              </a:rPr>
              <a:t> </a:t>
            </a:r>
            <a:r>
              <a:rPr lang="en-US" sz="3600" dirty="0" smtClean="0">
                <a:solidFill>
                  <a:srgbClr val="000099"/>
                </a:solidFill>
                <a:latin typeface="Georgia" pitchFamily="18" charset="0"/>
              </a:rPr>
              <a:t>»</a:t>
            </a:r>
            <a:r>
              <a:rPr lang="en-US" dirty="0" smtClean="0">
                <a:latin typeface="Georgia" pitchFamily="18" charset="0"/>
              </a:rPr>
              <a:t> </a:t>
            </a:r>
            <a:r>
              <a:rPr lang="en-US" sz="2600" dirty="0" smtClean="0">
                <a:latin typeface="Georgia" pitchFamily="18" charset="0"/>
              </a:rPr>
              <a:t>Analyzing l</a:t>
            </a:r>
            <a:r>
              <a:rPr lang="en-US" sz="2600" dirty="0" smtClean="0">
                <a:latin typeface="Book Antiqua" pitchFamily="18" charset="0"/>
              </a:rPr>
              <a:t>arge datasets</a:t>
            </a:r>
          </a:p>
          <a:p>
            <a:pPr>
              <a:buClr>
                <a:srgbClr val="FF0000"/>
              </a:buClr>
              <a:buFont typeface="Wingdings" pitchFamily="2" charset="2"/>
              <a:buNone/>
            </a:pPr>
            <a:endParaRPr lang="en-US" sz="2800" dirty="0" smtClean="0">
              <a:latin typeface="Verdana" pitchFamily="34" charset="0"/>
            </a:endParaRPr>
          </a:p>
          <a:p>
            <a:pPr>
              <a:buClr>
                <a:srgbClr val="FF0000"/>
              </a:buClr>
              <a:buFont typeface="Wingdings" pitchFamily="2" charset="2"/>
              <a:buNone/>
            </a:pPr>
            <a:r>
              <a:rPr lang="en-US" sz="2800" dirty="0">
                <a:latin typeface="Verdana" pitchFamily="34" charset="0"/>
              </a:rPr>
              <a:t>	</a:t>
            </a:r>
            <a:r>
              <a:rPr lang="en-US" sz="2800" dirty="0" smtClean="0">
                <a:latin typeface="Verdana" pitchFamily="34" charset="0"/>
              </a:rPr>
              <a:t>	</a:t>
            </a:r>
            <a:endParaRPr lang="en-US" sz="2800" dirty="0">
              <a:latin typeface="Verdana" pitchFamily="34" charset="0"/>
            </a:endParaRPr>
          </a:p>
        </p:txBody>
      </p:sp>
      <p:sp>
        <p:nvSpPr>
          <p:cNvPr id="12" name="Rectangle 3"/>
          <p:cNvSpPr txBox="1">
            <a:spLocks noChangeArrowheads="1"/>
          </p:cNvSpPr>
          <p:nvPr/>
        </p:nvSpPr>
        <p:spPr>
          <a:xfrm>
            <a:off x="467544" y="3573016"/>
            <a:ext cx="7772400"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endParaRPr lang="en-US" dirty="0" smtClean="0">
              <a:latin typeface="Georgia" pitchFamily="18" charset="0"/>
            </a:endParaRPr>
          </a:p>
          <a:p>
            <a:pPr>
              <a:buClr>
                <a:srgbClr val="FF0000"/>
              </a:buClr>
              <a:buFont typeface="Wingdings" pitchFamily="2" charset="2"/>
              <a:buNone/>
            </a:pPr>
            <a:endParaRPr lang="en-US" sz="2800" dirty="0">
              <a:latin typeface="Verdana" pitchFamily="34" charset="0"/>
            </a:endParaRPr>
          </a:p>
        </p:txBody>
      </p:sp>
      <p:grpSp>
        <p:nvGrpSpPr>
          <p:cNvPr id="20" name="Group 19"/>
          <p:cNvGrpSpPr/>
          <p:nvPr/>
        </p:nvGrpSpPr>
        <p:grpSpPr>
          <a:xfrm>
            <a:off x="1475656" y="2655240"/>
            <a:ext cx="2120280" cy="369332"/>
            <a:chOff x="3238136" y="1158454"/>
            <a:chExt cx="1449296" cy="288265"/>
          </a:xfrm>
        </p:grpSpPr>
        <p:sp>
          <p:nvSpPr>
            <p:cNvPr id="21" name="Oval 20"/>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22" name="TextBox 21"/>
            <p:cNvSpPr txBox="1"/>
            <p:nvPr/>
          </p:nvSpPr>
          <p:spPr>
            <a:xfrm>
              <a:off x="3336576" y="1158454"/>
              <a:ext cx="1350856" cy="288265"/>
            </a:xfrm>
            <a:prstGeom prst="rect">
              <a:avLst/>
            </a:prstGeom>
            <a:noFill/>
          </p:spPr>
          <p:txBody>
            <a:bodyPr wrap="square" rtlCol="0">
              <a:spAutoFit/>
            </a:bodyPr>
            <a:lstStyle/>
            <a:p>
              <a:r>
                <a:rPr lang="en-US" dirty="0" smtClean="0"/>
                <a:t>  </a:t>
              </a:r>
              <a:r>
                <a:rPr lang="en-US" dirty="0" smtClean="0">
                  <a:latin typeface="Georgia" pitchFamily="18" charset="0"/>
                </a:rPr>
                <a:t>Quartet support</a:t>
              </a:r>
              <a:endParaRPr lang="en-US" dirty="0">
                <a:latin typeface="Georgia" pitchFamily="18" charset="0"/>
              </a:endParaRPr>
            </a:p>
          </p:txBody>
        </p:sp>
      </p:grpSp>
      <p:grpSp>
        <p:nvGrpSpPr>
          <p:cNvPr id="13" name="Group 12"/>
          <p:cNvGrpSpPr/>
          <p:nvPr/>
        </p:nvGrpSpPr>
        <p:grpSpPr>
          <a:xfrm>
            <a:off x="2123728" y="3068958"/>
            <a:ext cx="6372708" cy="615553"/>
            <a:chOff x="3238136" y="1158454"/>
            <a:chExt cx="4356000" cy="480442"/>
          </a:xfrm>
        </p:grpSpPr>
        <p:sp>
          <p:nvSpPr>
            <p:cNvPr id="14" name="Oval 13"/>
            <p:cNvSpPr>
              <a:spLocks noChangeArrowheads="1"/>
            </p:cNvSpPr>
            <p:nvPr/>
          </p:nvSpPr>
          <p:spPr bwMode="auto">
            <a:xfrm>
              <a:off x="3238136" y="1199682"/>
              <a:ext cx="131256" cy="149876"/>
            </a:xfrm>
            <a:prstGeom prst="ellipse">
              <a:avLst/>
            </a:prstGeom>
            <a:gradFill rotWithShape="1">
              <a:gsLst>
                <a:gs pos="0">
                  <a:schemeClr val="tx1">
                    <a:lumMod val="50000"/>
                    <a:lumOff val="50000"/>
                    <a:alpha val="38000"/>
                  </a:scheme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5" name="TextBox 14"/>
            <p:cNvSpPr txBox="1"/>
            <p:nvPr/>
          </p:nvSpPr>
          <p:spPr>
            <a:xfrm>
              <a:off x="3336576" y="1158454"/>
              <a:ext cx="4257560" cy="480442"/>
            </a:xfrm>
            <a:prstGeom prst="rect">
              <a:avLst/>
            </a:prstGeom>
            <a:noFill/>
          </p:spPr>
          <p:txBody>
            <a:bodyPr wrap="square" rtlCol="0">
              <a:spAutoFit/>
            </a:bodyPr>
            <a:lstStyle/>
            <a:p>
              <a:r>
                <a:rPr lang="en-US" dirty="0" smtClean="0"/>
                <a:t>  </a:t>
              </a:r>
              <a:r>
                <a:rPr lang="en-US" sz="1600" dirty="0" smtClean="0">
                  <a:latin typeface="Georgia" pitchFamily="18" charset="0"/>
                </a:rPr>
                <a:t>The </a:t>
              </a:r>
              <a:r>
                <a:rPr lang="en-US" sz="1600" dirty="0" smtClean="0">
                  <a:solidFill>
                    <a:srgbClr val="FF0000"/>
                  </a:solidFill>
                  <a:latin typeface="Georgia" pitchFamily="18" charset="0"/>
                </a:rPr>
                <a:t>most frequent </a:t>
              </a:r>
              <a:r>
                <a:rPr lang="en-US" sz="1600" dirty="0" smtClean="0">
                  <a:solidFill>
                    <a:srgbClr val="000099"/>
                  </a:solidFill>
                  <a:latin typeface="Georgia" pitchFamily="18" charset="0"/>
                </a:rPr>
                <a:t>quartet</a:t>
              </a:r>
              <a:r>
                <a:rPr lang="en-US" sz="1600" dirty="0" smtClean="0">
                  <a:latin typeface="Georgia" pitchFamily="18" charset="0"/>
                </a:rPr>
                <a:t> is the </a:t>
              </a:r>
              <a:r>
                <a:rPr lang="en-US" sz="1600" dirty="0" smtClean="0">
                  <a:solidFill>
                    <a:srgbClr val="000099"/>
                  </a:solidFill>
                  <a:latin typeface="Georgia" pitchFamily="18" charset="0"/>
                </a:rPr>
                <a:t>true species tree</a:t>
              </a:r>
              <a:r>
                <a:rPr lang="en-US" sz="1600" dirty="0" smtClean="0">
                  <a:latin typeface="Georgia" pitchFamily="18" charset="0"/>
                </a:rPr>
                <a:t> given large number of true gene trees</a:t>
              </a:r>
              <a:r>
                <a:rPr lang="en-US" sz="1600" dirty="0" smtClean="0">
                  <a:solidFill>
                    <a:schemeClr val="accent2"/>
                  </a:solidFill>
                  <a:latin typeface="Georgia" pitchFamily="18" charset="0"/>
                </a:rPr>
                <a:t> [</a:t>
              </a:r>
              <a:r>
                <a:rPr lang="en-US" sz="1600" dirty="0" err="1" smtClean="0">
                  <a:solidFill>
                    <a:schemeClr val="accent2"/>
                  </a:solidFill>
                  <a:latin typeface="Georgia" pitchFamily="18" charset="0"/>
                </a:rPr>
                <a:t>Degnan</a:t>
              </a:r>
              <a:r>
                <a:rPr lang="en-US" sz="1600" dirty="0" smtClean="0">
                  <a:solidFill>
                    <a:schemeClr val="accent2"/>
                  </a:solidFill>
                  <a:latin typeface="Georgia" pitchFamily="18" charset="0"/>
                </a:rPr>
                <a:t>, 2013]</a:t>
              </a:r>
              <a:endParaRPr lang="en-US" sz="1600" dirty="0">
                <a:solidFill>
                  <a:schemeClr val="accent2"/>
                </a:solidFill>
                <a:latin typeface="Georgia" pitchFamily="18" charset="0"/>
              </a:endParaRPr>
            </a:p>
          </p:txBody>
        </p:sp>
      </p:grpSp>
      <p:sp>
        <p:nvSpPr>
          <p:cNvPr id="16" name="Isosceles Triangle 15"/>
          <p:cNvSpPr/>
          <p:nvPr/>
        </p:nvSpPr>
        <p:spPr>
          <a:xfrm rot="16200000">
            <a:off x="3113838" y="2114855"/>
            <a:ext cx="396044" cy="504056"/>
          </a:xfrm>
          <a:prstGeom prst="triangle">
            <a:avLst/>
          </a:prstGeom>
          <a:solidFill>
            <a:schemeClr val="tx1">
              <a:lumMod val="65000"/>
              <a:lumOff val="35000"/>
            </a:schemeClr>
          </a:solidFill>
          <a:ln>
            <a:solidFill>
              <a:srgbClr val="F57E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p:nvSpPr>
        <p:spPr>
          <a:xfrm rot="16200000">
            <a:off x="3761909" y="2582906"/>
            <a:ext cx="396044" cy="504056"/>
          </a:xfrm>
          <a:prstGeom prst="triangle">
            <a:avLst/>
          </a:prstGeom>
          <a:solidFill>
            <a:schemeClr val="tx1">
              <a:lumMod val="65000"/>
              <a:lumOff val="35000"/>
            </a:schemeClr>
          </a:solidFill>
          <a:ln>
            <a:solidFill>
              <a:srgbClr val="F57E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546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609600" y="1524000"/>
            <a:ext cx="449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4400" dirty="0">
                <a:solidFill>
                  <a:schemeClr val="accent2"/>
                </a:solidFill>
                <a:latin typeface="Trebuchet MS" pitchFamily="34" charset="0"/>
              </a:rPr>
              <a:t>Thank </a:t>
            </a:r>
            <a:r>
              <a:rPr lang="en-US" sz="4400" dirty="0" smtClean="0">
                <a:solidFill>
                  <a:schemeClr val="accent2"/>
                </a:solidFill>
                <a:latin typeface="Trebuchet MS" pitchFamily="34" charset="0"/>
              </a:rPr>
              <a:t>You</a:t>
            </a:r>
            <a:endParaRPr lang="en-US" sz="4400" dirty="0">
              <a:solidFill>
                <a:schemeClr val="accent2"/>
              </a:solidFill>
              <a:latin typeface="Trebuchet MS" pitchFamily="34" charset="0"/>
            </a:endParaRPr>
          </a:p>
        </p:txBody>
      </p:sp>
      <p:sp>
        <p:nvSpPr>
          <p:cNvPr id="58372" name="Rectangle 2"/>
          <p:cNvSpPr>
            <a:spLocks noChangeArrowheads="1"/>
          </p:cNvSpPr>
          <p:nvPr/>
        </p:nvSpPr>
        <p:spPr bwMode="auto">
          <a:xfrm>
            <a:off x="4211638" y="2849563"/>
            <a:ext cx="4749800" cy="2698750"/>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a:lnSpc>
                <a:spcPct val="80000"/>
              </a:lnSpc>
              <a:spcBef>
                <a:spcPct val="20000"/>
              </a:spcBef>
              <a:buClr>
                <a:schemeClr val="tx2"/>
              </a:buClr>
              <a:buSzPct val="70000"/>
              <a:buFont typeface="Wingdings" pitchFamily="2" charset="2"/>
              <a:buNone/>
            </a:pPr>
            <a:r>
              <a:rPr lang="en-US" altLang="ja-JP" sz="8200" dirty="0">
                <a:solidFill>
                  <a:schemeClr val="tx2"/>
                </a:solidFill>
                <a:latin typeface="Garamond" pitchFamily="18" charset="0"/>
                <a:ea typeface="ＭＳ Ｐゴシック" pitchFamily="34" charset="-128"/>
              </a:rPr>
              <a:t>Questions </a:t>
            </a:r>
          </a:p>
          <a:p>
            <a:pPr marL="342900" indent="-342900" algn="ctr">
              <a:lnSpc>
                <a:spcPct val="80000"/>
              </a:lnSpc>
              <a:spcBef>
                <a:spcPct val="20000"/>
              </a:spcBef>
              <a:buClr>
                <a:schemeClr val="tx2"/>
              </a:buClr>
              <a:buSzPct val="70000"/>
              <a:buFont typeface="Wingdings" pitchFamily="2" charset="2"/>
              <a:buNone/>
            </a:pPr>
            <a:r>
              <a:rPr lang="en-US" altLang="ja-JP" sz="11400" dirty="0">
                <a:solidFill>
                  <a:srgbClr val="FF6600"/>
                </a:solidFill>
                <a:latin typeface="Garamond" pitchFamily="18" charset="0"/>
                <a:ea typeface="ＭＳ Ｐゴシック" pitchFamily="34" charset="-128"/>
              </a:rPr>
              <a:t>??</a:t>
            </a:r>
            <a:r>
              <a:rPr lang="en-US" altLang="ja-JP" sz="8200" dirty="0">
                <a:solidFill>
                  <a:schemeClr val="tx2"/>
                </a:solidFill>
                <a:latin typeface="Garamond" pitchFamily="18" charset="0"/>
                <a:ea typeface="ＭＳ Ｐゴシック" pitchFamily="34" charset="-128"/>
              </a:rPr>
              <a:t> </a:t>
            </a:r>
            <a:endParaRPr lang="ja-JP" altLang="en-US" sz="11400" dirty="0">
              <a:solidFill>
                <a:srgbClr val="FF6600"/>
              </a:solidFill>
              <a:latin typeface="Garamond" pitchFamily="18" charset="0"/>
              <a:ea typeface="ＭＳ Ｐゴシック" pitchFamily="34" charset="-128"/>
            </a:endParaRPr>
          </a:p>
        </p:txBody>
      </p:sp>
    </p:spTree>
    <p:extLst>
      <p:ext uri="{BB962C8B-B14F-4D97-AF65-F5344CB8AC3E}">
        <p14:creationId xmlns:p14="http://schemas.microsoft.com/office/powerpoint/2010/main" val="2872783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3"/>
          <p:cNvSpPr txBox="1">
            <a:spLocks noChangeArrowheads="1"/>
          </p:cNvSpPr>
          <p:nvPr/>
        </p:nvSpPr>
        <p:spPr>
          <a:xfrm>
            <a:off x="251520" y="83096"/>
            <a:ext cx="824491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Summary</a:t>
            </a:r>
            <a:endParaRPr lang="en-US" altLang="ja-JP" sz="1800" b="1" dirty="0">
              <a:solidFill>
                <a:srgbClr val="A50021"/>
              </a:solidFill>
              <a:latin typeface="Verdana" pitchFamily="34" charset="0"/>
              <a:ea typeface="ＭＳ Ｐゴシック" pitchFamily="34" charset="-128"/>
            </a:endParaRPr>
          </a:p>
        </p:txBody>
      </p:sp>
      <p:sp>
        <p:nvSpPr>
          <p:cNvPr id="3" name="Line 5"/>
          <p:cNvSpPr>
            <a:spLocks noChangeShapeType="1"/>
          </p:cNvSpPr>
          <p:nvPr/>
        </p:nvSpPr>
        <p:spPr bwMode="auto">
          <a:xfrm>
            <a:off x="374068" y="65669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4" name="Rectangle 3"/>
          <p:cNvSpPr txBox="1">
            <a:spLocks noChangeArrowheads="1"/>
          </p:cNvSpPr>
          <p:nvPr/>
        </p:nvSpPr>
        <p:spPr>
          <a:xfrm>
            <a:off x="337728" y="800708"/>
            <a:ext cx="8554752" cy="117376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smtClean="0">
                <a:solidFill>
                  <a:srgbClr val="000099"/>
                </a:solidFill>
                <a:latin typeface="Georgia" pitchFamily="18" charset="0"/>
              </a:rPr>
              <a:t>»</a:t>
            </a:r>
            <a:r>
              <a:rPr lang="en-US" dirty="0" smtClean="0">
                <a:latin typeface="Georgia" pitchFamily="18" charset="0"/>
              </a:rPr>
              <a:t> </a:t>
            </a:r>
            <a:r>
              <a:rPr lang="en-US" sz="2200" dirty="0" smtClean="0">
                <a:solidFill>
                  <a:srgbClr val="FF0000"/>
                </a:solidFill>
                <a:latin typeface="Book Antiqua" pitchFamily="18" charset="0"/>
              </a:rPr>
              <a:t>*BEAST </a:t>
            </a:r>
            <a:r>
              <a:rPr lang="en-US" sz="2200" dirty="0" smtClean="0">
                <a:latin typeface="Book Antiqua" pitchFamily="18" charset="0"/>
              </a:rPr>
              <a:t>produces dramatically </a:t>
            </a:r>
            <a:r>
              <a:rPr lang="en-US" sz="2200" dirty="0" smtClean="0">
                <a:solidFill>
                  <a:srgbClr val="000099"/>
                </a:solidFill>
                <a:latin typeface="Book Antiqua" pitchFamily="18" charset="0"/>
              </a:rPr>
              <a:t>more accurate </a:t>
            </a:r>
            <a:r>
              <a:rPr lang="en-US" sz="2200" dirty="0" smtClean="0">
                <a:latin typeface="Book Antiqua" pitchFamily="18" charset="0"/>
              </a:rPr>
              <a:t>gene trees than ML analyses on the alignments.</a:t>
            </a:r>
          </a:p>
          <a:p>
            <a:pPr marL="0" indent="0">
              <a:buNone/>
            </a:pPr>
            <a:endParaRPr lang="en-US" sz="2200" dirty="0">
              <a:solidFill>
                <a:srgbClr val="531FE7"/>
              </a:solidFill>
              <a:latin typeface="Book Antiqua" pitchFamily="18" charset="0"/>
            </a:endParaRPr>
          </a:p>
          <a:p>
            <a:pPr>
              <a:buClr>
                <a:srgbClr val="FF0000"/>
              </a:buClr>
              <a:buFont typeface="Wingdings" pitchFamily="2" charset="2"/>
              <a:buNone/>
            </a:pPr>
            <a:endParaRPr lang="en-US" sz="2800" dirty="0" smtClean="0">
              <a:latin typeface="Verdana" pitchFamily="34" charset="0"/>
            </a:endParaRPr>
          </a:p>
          <a:p>
            <a:pPr>
              <a:buClr>
                <a:srgbClr val="FF0000"/>
              </a:buClr>
              <a:buFont typeface="Wingdings" pitchFamily="2" charset="2"/>
              <a:buNone/>
            </a:pPr>
            <a:r>
              <a:rPr lang="en-US" sz="2800" dirty="0">
                <a:latin typeface="Verdana" pitchFamily="34" charset="0"/>
              </a:rPr>
              <a:t>	</a:t>
            </a:r>
            <a:r>
              <a:rPr lang="en-US" sz="2800" dirty="0" smtClean="0">
                <a:latin typeface="Verdana" pitchFamily="34" charset="0"/>
              </a:rPr>
              <a:t>	</a:t>
            </a:r>
            <a:endParaRPr lang="en-US" sz="2800" dirty="0">
              <a:latin typeface="Verdana" pitchFamily="34" charset="0"/>
            </a:endParaRPr>
          </a:p>
        </p:txBody>
      </p:sp>
      <p:sp>
        <p:nvSpPr>
          <p:cNvPr id="8" name="Rectangle 3"/>
          <p:cNvSpPr txBox="1">
            <a:spLocks noChangeArrowheads="1"/>
          </p:cNvSpPr>
          <p:nvPr/>
        </p:nvSpPr>
        <p:spPr>
          <a:xfrm>
            <a:off x="323528" y="2132856"/>
            <a:ext cx="8554752" cy="84973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smtClean="0">
                <a:solidFill>
                  <a:srgbClr val="000099"/>
                </a:solidFill>
                <a:latin typeface="Georgia" pitchFamily="18" charset="0"/>
              </a:rPr>
              <a:t>»</a:t>
            </a:r>
            <a:r>
              <a:rPr lang="en-US" dirty="0" smtClean="0">
                <a:latin typeface="Georgia" pitchFamily="18" charset="0"/>
              </a:rPr>
              <a:t> </a:t>
            </a:r>
            <a:r>
              <a:rPr lang="en-US" sz="2200" dirty="0" smtClean="0">
                <a:latin typeface="Book Antiqua" pitchFamily="18" charset="0"/>
              </a:rPr>
              <a:t>Summary methods are very </a:t>
            </a:r>
            <a:r>
              <a:rPr lang="en-US" sz="2200" dirty="0" smtClean="0">
                <a:solidFill>
                  <a:srgbClr val="FF0000"/>
                </a:solidFill>
                <a:latin typeface="Book Antiqua" pitchFamily="18" charset="0"/>
              </a:rPr>
              <a:t>sensitive </a:t>
            </a:r>
            <a:r>
              <a:rPr lang="en-US" sz="2200" dirty="0" smtClean="0">
                <a:latin typeface="Book Antiqua" pitchFamily="18" charset="0"/>
              </a:rPr>
              <a:t>to the gene tree </a:t>
            </a:r>
            <a:r>
              <a:rPr lang="en-US" sz="2200" dirty="0" smtClean="0">
                <a:solidFill>
                  <a:srgbClr val="FF0000"/>
                </a:solidFill>
                <a:latin typeface="Book Antiqua" pitchFamily="18" charset="0"/>
              </a:rPr>
              <a:t>estimation error.</a:t>
            </a:r>
          </a:p>
          <a:p>
            <a:pPr marL="0" indent="0">
              <a:buNone/>
            </a:pPr>
            <a:endParaRPr lang="en-US" sz="2200" dirty="0">
              <a:solidFill>
                <a:srgbClr val="531FE7"/>
              </a:solidFill>
              <a:latin typeface="Book Antiqua" pitchFamily="18" charset="0"/>
            </a:endParaRPr>
          </a:p>
          <a:p>
            <a:pPr>
              <a:buClr>
                <a:srgbClr val="FF0000"/>
              </a:buClr>
              <a:buFont typeface="Wingdings" pitchFamily="2" charset="2"/>
              <a:buNone/>
            </a:pPr>
            <a:endParaRPr lang="en-US" sz="2800" dirty="0" smtClean="0">
              <a:latin typeface="Verdana" pitchFamily="34" charset="0"/>
            </a:endParaRPr>
          </a:p>
          <a:p>
            <a:pPr>
              <a:buClr>
                <a:srgbClr val="FF0000"/>
              </a:buClr>
              <a:buFont typeface="Wingdings" pitchFamily="2" charset="2"/>
              <a:buNone/>
            </a:pPr>
            <a:r>
              <a:rPr lang="en-US" sz="2800" dirty="0">
                <a:latin typeface="Verdana" pitchFamily="34" charset="0"/>
              </a:rPr>
              <a:t>	</a:t>
            </a:r>
            <a:r>
              <a:rPr lang="en-US" sz="2800" dirty="0" smtClean="0">
                <a:latin typeface="Verdana" pitchFamily="34" charset="0"/>
              </a:rPr>
              <a:t>	</a:t>
            </a:r>
            <a:endParaRPr lang="en-US" sz="2800" dirty="0">
              <a:latin typeface="Verdana" pitchFamily="34" charset="0"/>
            </a:endParaRPr>
          </a:p>
        </p:txBody>
      </p:sp>
      <p:sp>
        <p:nvSpPr>
          <p:cNvPr id="9" name="Rectangle 3"/>
          <p:cNvSpPr txBox="1">
            <a:spLocks noChangeArrowheads="1"/>
          </p:cNvSpPr>
          <p:nvPr/>
        </p:nvSpPr>
        <p:spPr>
          <a:xfrm>
            <a:off x="323528" y="3429000"/>
            <a:ext cx="8554752" cy="84973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smtClean="0">
                <a:solidFill>
                  <a:srgbClr val="000099"/>
                </a:solidFill>
                <a:latin typeface="Georgia" pitchFamily="18" charset="0"/>
              </a:rPr>
              <a:t>»</a:t>
            </a:r>
            <a:r>
              <a:rPr lang="en-US" dirty="0" smtClean="0">
                <a:latin typeface="Georgia" pitchFamily="18" charset="0"/>
              </a:rPr>
              <a:t> </a:t>
            </a:r>
            <a:r>
              <a:rPr lang="en-US" sz="2200" dirty="0" smtClean="0">
                <a:solidFill>
                  <a:srgbClr val="FF0000"/>
                </a:solidFill>
                <a:latin typeface="Book Antiqua" pitchFamily="18" charset="0"/>
              </a:rPr>
              <a:t>Binning </a:t>
            </a:r>
            <a:r>
              <a:rPr lang="en-US" sz="2200" dirty="0" smtClean="0">
                <a:latin typeface="Book Antiqua" pitchFamily="18" charset="0"/>
              </a:rPr>
              <a:t>can </a:t>
            </a:r>
            <a:r>
              <a:rPr lang="en-US" sz="2200" dirty="0" smtClean="0">
                <a:solidFill>
                  <a:srgbClr val="000099"/>
                </a:solidFill>
                <a:latin typeface="Book Antiqua" pitchFamily="18" charset="0"/>
              </a:rPr>
              <a:t>improve</a:t>
            </a:r>
            <a:r>
              <a:rPr lang="en-US" sz="2200" dirty="0" smtClean="0">
                <a:latin typeface="Book Antiqua" pitchFamily="18" charset="0"/>
              </a:rPr>
              <a:t> the </a:t>
            </a:r>
            <a:r>
              <a:rPr lang="en-US" sz="2200" dirty="0" smtClean="0">
                <a:solidFill>
                  <a:srgbClr val="000099"/>
                </a:solidFill>
                <a:latin typeface="Book Antiqua" pitchFamily="18" charset="0"/>
              </a:rPr>
              <a:t>accuracy</a:t>
            </a:r>
            <a:r>
              <a:rPr lang="en-US" sz="2200" dirty="0" smtClean="0">
                <a:latin typeface="Book Antiqua" pitchFamily="18" charset="0"/>
              </a:rPr>
              <a:t> and </a:t>
            </a:r>
            <a:r>
              <a:rPr lang="en-US" sz="2200" dirty="0" smtClean="0">
                <a:solidFill>
                  <a:srgbClr val="000099"/>
                </a:solidFill>
                <a:latin typeface="Book Antiqua" pitchFamily="18" charset="0"/>
              </a:rPr>
              <a:t>scalability</a:t>
            </a:r>
            <a:r>
              <a:rPr lang="en-US" sz="2200" dirty="0" smtClean="0">
                <a:latin typeface="Book Antiqua" pitchFamily="18" charset="0"/>
              </a:rPr>
              <a:t> of the species tree estimation methods.</a:t>
            </a:r>
          </a:p>
          <a:p>
            <a:pPr marL="0" indent="0">
              <a:buNone/>
            </a:pPr>
            <a:endParaRPr lang="en-US" sz="2200" dirty="0">
              <a:solidFill>
                <a:srgbClr val="531FE7"/>
              </a:solidFill>
              <a:latin typeface="Book Antiqua" pitchFamily="18" charset="0"/>
            </a:endParaRPr>
          </a:p>
          <a:p>
            <a:pPr>
              <a:buClr>
                <a:srgbClr val="FF0000"/>
              </a:buClr>
              <a:buFont typeface="Wingdings" pitchFamily="2" charset="2"/>
              <a:buNone/>
            </a:pPr>
            <a:endParaRPr lang="en-US" sz="2800" dirty="0" smtClean="0">
              <a:latin typeface="Verdana" pitchFamily="34" charset="0"/>
            </a:endParaRPr>
          </a:p>
          <a:p>
            <a:pPr>
              <a:buClr>
                <a:srgbClr val="FF0000"/>
              </a:buClr>
              <a:buFont typeface="Wingdings" pitchFamily="2" charset="2"/>
              <a:buNone/>
            </a:pPr>
            <a:r>
              <a:rPr lang="en-US" sz="2800" dirty="0">
                <a:latin typeface="Verdana" pitchFamily="34" charset="0"/>
              </a:rPr>
              <a:t>	</a:t>
            </a:r>
            <a:r>
              <a:rPr lang="en-US" sz="2800" dirty="0" smtClean="0">
                <a:latin typeface="Verdana" pitchFamily="34" charset="0"/>
              </a:rPr>
              <a:t>	</a:t>
            </a:r>
            <a:endParaRPr lang="en-US" sz="2800" dirty="0">
              <a:latin typeface="Verdana" pitchFamily="34" charset="0"/>
            </a:endParaRPr>
          </a:p>
        </p:txBody>
      </p:sp>
      <p:grpSp>
        <p:nvGrpSpPr>
          <p:cNvPr id="10" name="Group 9"/>
          <p:cNvGrpSpPr/>
          <p:nvPr/>
        </p:nvGrpSpPr>
        <p:grpSpPr>
          <a:xfrm>
            <a:off x="1997164" y="4545124"/>
            <a:ext cx="5491160" cy="369332"/>
            <a:chOff x="3238136" y="1158453"/>
            <a:chExt cx="5066992" cy="288265"/>
          </a:xfrm>
        </p:grpSpPr>
        <p:sp>
          <p:nvSpPr>
            <p:cNvPr id="11" name="Oval 10"/>
            <p:cNvSpPr>
              <a:spLocks noChangeArrowheads="1"/>
            </p:cNvSpPr>
            <p:nvPr/>
          </p:nvSpPr>
          <p:spPr bwMode="auto">
            <a:xfrm>
              <a:off x="3238136" y="1199682"/>
              <a:ext cx="202504" cy="171286"/>
            </a:xfrm>
            <a:prstGeom prst="ellipse">
              <a:avLst/>
            </a:prstGeom>
            <a:gradFill rotWithShape="1">
              <a:gsLst>
                <a:gs pos="0">
                  <a:srgbClr val="FF0000"/>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12" name="TextBox 11"/>
            <p:cNvSpPr txBox="1"/>
            <p:nvPr/>
          </p:nvSpPr>
          <p:spPr>
            <a:xfrm>
              <a:off x="3336576" y="1158453"/>
              <a:ext cx="4968552" cy="288265"/>
            </a:xfrm>
            <a:prstGeom prst="rect">
              <a:avLst/>
            </a:prstGeom>
            <a:noFill/>
          </p:spPr>
          <p:txBody>
            <a:bodyPr wrap="square" rtlCol="0">
              <a:spAutoFit/>
            </a:bodyPr>
            <a:lstStyle/>
            <a:p>
              <a:r>
                <a:rPr lang="en-US" dirty="0" smtClean="0"/>
                <a:t>  </a:t>
              </a:r>
              <a:r>
                <a:rPr lang="en-US" dirty="0" smtClean="0">
                  <a:latin typeface="Georgia" pitchFamily="18" charset="0"/>
                </a:rPr>
                <a:t>Model violation (combining genes </a:t>
              </a:r>
              <a:r>
                <a:rPr lang="en-US" dirty="0" smtClean="0">
                  <a:solidFill>
                    <a:srgbClr val="FF0000"/>
                  </a:solidFill>
                  <a:latin typeface="Georgia" pitchFamily="18" charset="0"/>
                </a:rPr>
                <a:t>randomly</a:t>
              </a:r>
              <a:r>
                <a:rPr lang="en-US" dirty="0" smtClean="0">
                  <a:latin typeface="Georgia" pitchFamily="18" charset="0"/>
                </a:rPr>
                <a:t>)</a:t>
              </a:r>
              <a:endParaRPr lang="en-US" dirty="0">
                <a:solidFill>
                  <a:schemeClr val="tx2"/>
                </a:solidFill>
                <a:latin typeface="Georgia" pitchFamily="18" charset="0"/>
              </a:endParaRPr>
            </a:p>
          </p:txBody>
        </p:sp>
      </p:grpSp>
      <p:grpSp>
        <p:nvGrpSpPr>
          <p:cNvPr id="13" name="Group 12"/>
          <p:cNvGrpSpPr/>
          <p:nvPr/>
        </p:nvGrpSpPr>
        <p:grpSpPr>
          <a:xfrm>
            <a:off x="1997163" y="5085184"/>
            <a:ext cx="2970879" cy="369332"/>
            <a:chOff x="3238136" y="1143950"/>
            <a:chExt cx="2030715" cy="288265"/>
          </a:xfrm>
        </p:grpSpPr>
        <p:sp>
          <p:nvSpPr>
            <p:cNvPr id="14" name="Oval 13"/>
            <p:cNvSpPr>
              <a:spLocks noChangeArrowheads="1"/>
            </p:cNvSpPr>
            <p:nvPr/>
          </p:nvSpPr>
          <p:spPr bwMode="auto">
            <a:xfrm>
              <a:off x="3238136" y="1199682"/>
              <a:ext cx="143757" cy="164149"/>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5" name="TextBox 14"/>
            <p:cNvSpPr txBox="1"/>
            <p:nvPr/>
          </p:nvSpPr>
          <p:spPr>
            <a:xfrm>
              <a:off x="3336576" y="1143950"/>
              <a:ext cx="1932275" cy="288265"/>
            </a:xfrm>
            <a:prstGeom prst="rect">
              <a:avLst/>
            </a:prstGeom>
            <a:noFill/>
          </p:spPr>
          <p:txBody>
            <a:bodyPr wrap="square" rtlCol="0">
              <a:spAutoFit/>
            </a:bodyPr>
            <a:lstStyle/>
            <a:p>
              <a:r>
                <a:rPr lang="en-US" dirty="0" smtClean="0"/>
                <a:t> </a:t>
              </a:r>
              <a:r>
                <a:rPr lang="en-US" dirty="0" smtClean="0">
                  <a:latin typeface="Georgia" pitchFamily="18" charset="0"/>
                </a:rPr>
                <a:t>Statistical binning</a:t>
              </a:r>
              <a:endParaRPr lang="en-US" dirty="0">
                <a:solidFill>
                  <a:srgbClr val="000099"/>
                </a:solidFill>
                <a:latin typeface="Georgia" pitchFamily="18" charset="0"/>
              </a:endParaRPr>
            </a:p>
          </p:txBody>
        </p:sp>
      </p:grpSp>
    </p:spTree>
    <p:extLst>
      <p:ext uri="{BB962C8B-B14F-4D97-AF65-F5344CB8AC3E}">
        <p14:creationId xmlns:p14="http://schemas.microsoft.com/office/powerpoint/2010/main" val="2498636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p:tgtEl>
                                          <p:spTgt spid="13"/>
                                        </p:tgtEl>
                                        <p:attrNameLst>
                                          <p:attrName>ppt_y</p:attrName>
                                        </p:attrNameLst>
                                      </p:cBhvr>
                                      <p:tavLst>
                                        <p:tav tm="0">
                                          <p:val>
                                            <p:strVal val="#ppt_y+#ppt_h*1.125000"/>
                                          </p:val>
                                        </p:tav>
                                        <p:tav tm="100000">
                                          <p:val>
                                            <p:strVal val="#ppt_y"/>
                                          </p:val>
                                        </p:tav>
                                      </p:tavLst>
                                    </p:anim>
                                    <p:animEffect transition="in" filter="wipe(up)">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Gene tree and species tree</a:t>
            </a:r>
            <a:endParaRPr lang="en-US" altLang="ja-JP" sz="36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6" name="Rectangle 4"/>
          <p:cNvSpPr>
            <a:spLocks noChangeArrowheads="1"/>
          </p:cNvSpPr>
          <p:nvPr/>
        </p:nvSpPr>
        <p:spPr bwMode="auto">
          <a:xfrm>
            <a:off x="467544" y="944724"/>
            <a:ext cx="8316924" cy="176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ts val="600"/>
              </a:spcBef>
              <a:buClr>
                <a:schemeClr val="accent1"/>
              </a:buClr>
              <a:buSzPct val="90000"/>
              <a:buFont typeface="Wingdings 3" pitchFamily="18" charset="2"/>
              <a:buChar char="}"/>
            </a:pPr>
            <a:r>
              <a:rPr lang="en-GB" sz="2600" b="0" dirty="0" smtClean="0">
                <a:latin typeface="Garamond" pitchFamily="18" charset="0"/>
              </a:rPr>
              <a:t> </a:t>
            </a:r>
            <a:r>
              <a:rPr lang="en-GB" sz="2600" b="0" dirty="0" smtClean="0">
                <a:solidFill>
                  <a:srgbClr val="000099"/>
                </a:solidFill>
                <a:latin typeface="Garamond" pitchFamily="18" charset="0"/>
              </a:rPr>
              <a:t>Species tree </a:t>
            </a:r>
            <a:r>
              <a:rPr lang="en-GB" sz="2600" b="0" dirty="0" smtClean="0">
                <a:latin typeface="Garamond" pitchFamily="18" charset="0"/>
              </a:rPr>
              <a:t>– Pattern of branching of species lineages via speciation.</a:t>
            </a:r>
          </a:p>
          <a:p>
            <a:pPr algn="l">
              <a:spcBef>
                <a:spcPts val="600"/>
              </a:spcBef>
              <a:buClr>
                <a:schemeClr val="accent1"/>
              </a:buClr>
              <a:buSzPct val="90000"/>
              <a:buFont typeface="Wingdings 3" pitchFamily="18" charset="2"/>
              <a:buChar char="}"/>
            </a:pPr>
            <a:r>
              <a:rPr lang="en-GB" sz="2600" dirty="0" smtClean="0">
                <a:latin typeface="Garamond" pitchFamily="18" charset="0"/>
              </a:rPr>
              <a:t> </a:t>
            </a:r>
            <a:r>
              <a:rPr lang="en-GB" sz="2600" dirty="0" smtClean="0">
                <a:solidFill>
                  <a:srgbClr val="000099"/>
                </a:solidFill>
                <a:latin typeface="Garamond" pitchFamily="18" charset="0"/>
              </a:rPr>
              <a:t>Gene tree </a:t>
            </a:r>
            <a:r>
              <a:rPr lang="en-GB" sz="2600" dirty="0" smtClean="0">
                <a:latin typeface="Garamond" pitchFamily="18" charset="0"/>
              </a:rPr>
              <a:t>– A phylogenetic tree that depicts how a </a:t>
            </a:r>
            <a:r>
              <a:rPr lang="en-GB" sz="2600" i="1" dirty="0" smtClean="0">
                <a:solidFill>
                  <a:srgbClr val="FF0000"/>
                </a:solidFill>
                <a:latin typeface="Garamond" pitchFamily="18" charset="0"/>
              </a:rPr>
              <a:t>single</a:t>
            </a:r>
            <a:r>
              <a:rPr lang="en-GB" sz="2600" dirty="0" smtClean="0">
                <a:solidFill>
                  <a:srgbClr val="FF0000"/>
                </a:solidFill>
                <a:latin typeface="Garamond" pitchFamily="18" charset="0"/>
              </a:rPr>
              <a:t> </a:t>
            </a:r>
            <a:r>
              <a:rPr lang="en-GB" sz="2600" dirty="0" smtClean="0">
                <a:latin typeface="Garamond" pitchFamily="18" charset="0"/>
              </a:rPr>
              <a:t>gene has evolved in a group of related species.</a:t>
            </a:r>
          </a:p>
        </p:txBody>
      </p:sp>
      <p:pic>
        <p:nvPicPr>
          <p:cNvPr id="1027" name="Picture 3" descr="C:\USA\Research\presentations\baby2.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3043" y="5049179"/>
            <a:ext cx="941730" cy="111612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A\Research\presentations\shutterstock_3296916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34553" y="5049179"/>
            <a:ext cx="828092" cy="97473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A\Research\presentations\gorilla.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48043" y="4961279"/>
            <a:ext cx="842494" cy="106000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A\Research\presentations\orangutan.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6361" y="5013175"/>
            <a:ext cx="720080" cy="10441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824028" y="5625244"/>
            <a:ext cx="4248472" cy="923330"/>
          </a:xfrm>
          <a:prstGeom prst="rect">
            <a:avLst/>
          </a:prstGeom>
          <a:noFill/>
        </p:spPr>
        <p:txBody>
          <a:bodyPr wrap="square" rtlCol="0">
            <a:spAutoFit/>
          </a:bodyPr>
          <a:lstStyle/>
          <a:p>
            <a:r>
              <a:rPr lang="en-US" dirty="0" smtClean="0">
                <a:solidFill>
                  <a:schemeClr val="accent6">
                    <a:lumMod val="75000"/>
                  </a:schemeClr>
                </a:solidFill>
              </a:rPr>
              <a:t>	     </a:t>
            </a:r>
            <a:r>
              <a:rPr lang="en-US" b="1" dirty="0" smtClean="0">
                <a:solidFill>
                  <a:srgbClr val="FF0000"/>
                </a:solidFill>
                <a:latin typeface="Lucida Handwriting" pitchFamily="66" charset="0"/>
              </a:rPr>
              <a:t>Hemoglobin</a:t>
            </a:r>
          </a:p>
          <a:p>
            <a:r>
              <a:rPr lang="en-US" dirty="0">
                <a:solidFill>
                  <a:schemeClr val="accent6">
                    <a:lumMod val="75000"/>
                  </a:schemeClr>
                </a:solidFill>
              </a:rPr>
              <a:t>	</a:t>
            </a:r>
            <a:r>
              <a:rPr lang="en-US" dirty="0" smtClean="0">
                <a:solidFill>
                  <a:schemeClr val="accent6">
                    <a:lumMod val="75000"/>
                  </a:schemeClr>
                </a:solidFill>
              </a:rPr>
              <a:t>	</a:t>
            </a:r>
            <a:r>
              <a:rPr lang="en-US" dirty="0" smtClean="0">
                <a:solidFill>
                  <a:schemeClr val="tx1">
                    <a:lumMod val="95000"/>
                    <a:lumOff val="5000"/>
                  </a:schemeClr>
                </a:solidFill>
              </a:rPr>
              <a:t>@</a:t>
            </a:r>
          </a:p>
          <a:p>
            <a:r>
              <a:rPr lang="en-US" dirty="0" smtClean="0">
                <a:solidFill>
                  <a:schemeClr val="accent6">
                    <a:lumMod val="75000"/>
                  </a:schemeClr>
                </a:solidFill>
              </a:rPr>
              <a:t>Orangutan</a:t>
            </a:r>
            <a:r>
              <a:rPr lang="en-US" dirty="0" smtClean="0"/>
              <a:t>   </a:t>
            </a:r>
            <a:r>
              <a:rPr lang="en-US" dirty="0" smtClean="0">
                <a:solidFill>
                  <a:schemeClr val="accent4">
                    <a:lumMod val="50000"/>
                  </a:schemeClr>
                </a:solidFill>
              </a:rPr>
              <a:t>Gorilla</a:t>
            </a:r>
            <a:r>
              <a:rPr lang="en-US" dirty="0" smtClean="0"/>
              <a:t>  </a:t>
            </a:r>
            <a:r>
              <a:rPr lang="en-US" dirty="0" smtClean="0">
                <a:solidFill>
                  <a:srgbClr val="C00000"/>
                </a:solidFill>
              </a:rPr>
              <a:t>Chimpanzee</a:t>
            </a:r>
            <a:r>
              <a:rPr lang="en-US" dirty="0" smtClean="0"/>
              <a:t>   </a:t>
            </a:r>
            <a:r>
              <a:rPr lang="en-US" dirty="0" smtClean="0">
                <a:solidFill>
                  <a:srgbClr val="000099"/>
                </a:solidFill>
              </a:rPr>
              <a:t>Human</a:t>
            </a:r>
            <a:endParaRPr lang="en-US" dirty="0">
              <a:solidFill>
                <a:srgbClr val="000099"/>
              </a:solidFill>
            </a:endParaRPr>
          </a:p>
        </p:txBody>
      </p:sp>
      <p:cxnSp>
        <p:nvCxnSpPr>
          <p:cNvPr id="9" name="Straight Connector 8"/>
          <p:cNvCxnSpPr>
            <a:stCxn id="2050" idx="0"/>
          </p:cNvCxnSpPr>
          <p:nvPr/>
        </p:nvCxnSpPr>
        <p:spPr>
          <a:xfrm flipV="1">
            <a:off x="2648599" y="4401107"/>
            <a:ext cx="522058" cy="648072"/>
          </a:xfrm>
          <a:prstGeom prst="line">
            <a:avLst/>
          </a:prstGeom>
          <a:ln w="5080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27" idx="0"/>
          </p:cNvCxnSpPr>
          <p:nvPr/>
        </p:nvCxnSpPr>
        <p:spPr>
          <a:xfrm flipH="1" flipV="1">
            <a:off x="3170657" y="4401107"/>
            <a:ext cx="573251" cy="648072"/>
          </a:xfrm>
          <a:prstGeom prst="line">
            <a:avLst/>
          </a:prstGeom>
          <a:ln w="50800" cap="rnd">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2630597" y="3789039"/>
            <a:ext cx="522058" cy="599871"/>
          </a:xfrm>
          <a:prstGeom prst="line">
            <a:avLst/>
          </a:prstGeom>
          <a:ln w="508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802505" y="3789039"/>
            <a:ext cx="828092" cy="1172240"/>
          </a:xfrm>
          <a:prstGeom prst="line">
            <a:avLst/>
          </a:prstGeom>
          <a:ln w="50800" cap="rnd">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2126541" y="3176972"/>
            <a:ext cx="504056" cy="612067"/>
          </a:xfrm>
          <a:prstGeom prst="line">
            <a:avLst/>
          </a:prstGeom>
          <a:ln w="508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052" idx="0"/>
          </p:cNvCxnSpPr>
          <p:nvPr/>
        </p:nvCxnSpPr>
        <p:spPr>
          <a:xfrm flipV="1">
            <a:off x="866401" y="3176972"/>
            <a:ext cx="1260140" cy="1836203"/>
          </a:xfrm>
          <a:prstGeom prst="line">
            <a:avLst/>
          </a:prstGeom>
          <a:ln w="508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82325" y="6192016"/>
            <a:ext cx="4248472" cy="369332"/>
          </a:xfrm>
          <a:prstGeom prst="rect">
            <a:avLst/>
          </a:prstGeom>
          <a:noFill/>
        </p:spPr>
        <p:txBody>
          <a:bodyPr wrap="square" rtlCol="0">
            <a:spAutoFit/>
          </a:bodyPr>
          <a:lstStyle/>
          <a:p>
            <a:r>
              <a:rPr lang="en-US" dirty="0" smtClean="0">
                <a:solidFill>
                  <a:schemeClr val="accent6">
                    <a:lumMod val="75000"/>
                  </a:schemeClr>
                </a:solidFill>
              </a:rPr>
              <a:t>Orangutan</a:t>
            </a:r>
            <a:r>
              <a:rPr lang="en-US" dirty="0" smtClean="0"/>
              <a:t>   </a:t>
            </a:r>
            <a:r>
              <a:rPr lang="en-US" dirty="0" smtClean="0">
                <a:solidFill>
                  <a:schemeClr val="accent4">
                    <a:lumMod val="50000"/>
                  </a:schemeClr>
                </a:solidFill>
              </a:rPr>
              <a:t>Gorilla</a:t>
            </a:r>
            <a:r>
              <a:rPr lang="en-US" dirty="0" smtClean="0"/>
              <a:t>   </a:t>
            </a:r>
            <a:r>
              <a:rPr lang="en-US" dirty="0" smtClean="0">
                <a:solidFill>
                  <a:srgbClr val="C00000"/>
                </a:solidFill>
              </a:rPr>
              <a:t>Chimpanzee</a:t>
            </a:r>
            <a:r>
              <a:rPr lang="en-US" dirty="0" smtClean="0"/>
              <a:t>    </a:t>
            </a:r>
            <a:r>
              <a:rPr lang="en-US" dirty="0" smtClean="0">
                <a:solidFill>
                  <a:srgbClr val="000099"/>
                </a:solidFill>
              </a:rPr>
              <a:t>Human</a:t>
            </a:r>
            <a:endParaRPr lang="en-US" dirty="0">
              <a:solidFill>
                <a:srgbClr val="000099"/>
              </a:solidFill>
            </a:endParaRPr>
          </a:p>
        </p:txBody>
      </p:sp>
      <p:cxnSp>
        <p:nvCxnSpPr>
          <p:cNvPr id="47" name="Straight Connector 46"/>
          <p:cNvCxnSpPr/>
          <p:nvPr/>
        </p:nvCxnSpPr>
        <p:spPr>
          <a:xfrm flipV="1">
            <a:off x="7149099" y="4509120"/>
            <a:ext cx="522058" cy="648072"/>
          </a:xfrm>
          <a:prstGeom prst="line">
            <a:avLst/>
          </a:prstGeom>
          <a:ln w="5080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7671157" y="4509120"/>
            <a:ext cx="573251" cy="648072"/>
          </a:xfrm>
          <a:prstGeom prst="line">
            <a:avLst/>
          </a:prstGeom>
          <a:ln w="50800" cap="rnd">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flipV="1">
            <a:off x="7131097" y="3897052"/>
            <a:ext cx="522058" cy="599871"/>
          </a:xfrm>
          <a:prstGeom prst="line">
            <a:avLst/>
          </a:prstGeom>
          <a:ln w="508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6303005" y="3897052"/>
            <a:ext cx="828092" cy="1172240"/>
          </a:xfrm>
          <a:prstGeom prst="line">
            <a:avLst/>
          </a:prstGeom>
          <a:ln w="50800" cap="rnd">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6627041" y="3284985"/>
            <a:ext cx="504056" cy="612067"/>
          </a:xfrm>
          <a:prstGeom prst="line">
            <a:avLst/>
          </a:prstGeom>
          <a:ln w="508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5366901" y="3284985"/>
            <a:ext cx="1260140" cy="1836203"/>
          </a:xfrm>
          <a:prstGeom prst="line">
            <a:avLst/>
          </a:prstGeom>
          <a:ln w="508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73455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2"/>
          <p:cNvGrpSpPr/>
          <p:nvPr/>
        </p:nvGrpSpPr>
        <p:grpSpPr>
          <a:xfrm>
            <a:off x="6984268" y="1003811"/>
            <a:ext cx="684076" cy="504056"/>
            <a:chOff x="2375756" y="2348880"/>
            <a:chExt cx="684076" cy="504056"/>
          </a:xfrm>
          <a:solidFill>
            <a:schemeClr val="accent6">
              <a:lumMod val="75000"/>
            </a:schemeClr>
          </a:solidFill>
        </p:grpSpPr>
        <p:sp>
          <p:nvSpPr>
            <p:cNvPr id="124" name="Rectangle 12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5" name="Rectangle 12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6" name="Rectangle 12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7" name="Rectangle 12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28" name="Group 127"/>
          <p:cNvGrpSpPr/>
          <p:nvPr/>
        </p:nvGrpSpPr>
        <p:grpSpPr>
          <a:xfrm>
            <a:off x="4319972" y="1003811"/>
            <a:ext cx="684076" cy="504056"/>
            <a:chOff x="2375756" y="2348880"/>
            <a:chExt cx="684076" cy="504056"/>
          </a:xfrm>
          <a:solidFill>
            <a:srgbClr val="F79B4F"/>
          </a:solidFill>
        </p:grpSpPr>
        <p:sp>
          <p:nvSpPr>
            <p:cNvPr id="129" name="Rectangle 12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0" name="Rectangle 12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1" name="Rectangle 13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2" name="Rectangle 13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33" name="Group 132"/>
          <p:cNvGrpSpPr/>
          <p:nvPr/>
        </p:nvGrpSpPr>
        <p:grpSpPr>
          <a:xfrm>
            <a:off x="1583668" y="1003811"/>
            <a:ext cx="684076" cy="504056"/>
            <a:chOff x="2375756" y="2348880"/>
            <a:chExt cx="684076" cy="504056"/>
          </a:xfrm>
          <a:solidFill>
            <a:schemeClr val="accent6">
              <a:lumMod val="60000"/>
              <a:lumOff val="40000"/>
            </a:schemeClr>
          </a:solidFill>
        </p:grpSpPr>
        <p:sp>
          <p:nvSpPr>
            <p:cNvPr id="134" name="Rectangle 13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5" name="Rectangle 13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6" name="Rectangle 13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7" name="Rectangle 13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38" name="Group 137"/>
          <p:cNvGrpSpPr/>
          <p:nvPr/>
        </p:nvGrpSpPr>
        <p:grpSpPr>
          <a:xfrm>
            <a:off x="6120172" y="1003811"/>
            <a:ext cx="684076" cy="504056"/>
            <a:chOff x="2375756" y="2348880"/>
            <a:chExt cx="684076" cy="504056"/>
          </a:xfrm>
          <a:solidFill>
            <a:srgbClr val="235F6F"/>
          </a:solidFill>
        </p:grpSpPr>
        <p:sp>
          <p:nvSpPr>
            <p:cNvPr id="139" name="Rectangle 13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0" name="Rectangle 13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1" name="Rectangle 14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2" name="Rectangle 14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43" name="Group 142"/>
          <p:cNvGrpSpPr/>
          <p:nvPr/>
        </p:nvGrpSpPr>
        <p:grpSpPr>
          <a:xfrm>
            <a:off x="7848364" y="1003811"/>
            <a:ext cx="684076" cy="504056"/>
            <a:chOff x="2375756" y="2348880"/>
            <a:chExt cx="684076" cy="504056"/>
          </a:xfrm>
          <a:solidFill>
            <a:srgbClr val="79C1D5"/>
          </a:solidFill>
        </p:grpSpPr>
        <p:sp>
          <p:nvSpPr>
            <p:cNvPr id="144" name="Rectangle 14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5" name="Rectangle 14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6" name="Rectangle 14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7" name="Rectangle 14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48" name="Group 147"/>
          <p:cNvGrpSpPr/>
          <p:nvPr/>
        </p:nvGrpSpPr>
        <p:grpSpPr>
          <a:xfrm>
            <a:off x="2483768" y="1003811"/>
            <a:ext cx="684076" cy="504056"/>
            <a:chOff x="2375756" y="2348880"/>
            <a:chExt cx="684076" cy="504056"/>
          </a:xfrm>
          <a:solidFill>
            <a:schemeClr val="accent5">
              <a:lumMod val="75000"/>
            </a:schemeClr>
          </a:solidFill>
        </p:grpSpPr>
        <p:sp>
          <p:nvSpPr>
            <p:cNvPr id="149" name="Rectangle 14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0" name="Rectangle 14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1" name="Rectangle 15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2" name="Rectangle 15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53" name="Group 152"/>
          <p:cNvGrpSpPr/>
          <p:nvPr/>
        </p:nvGrpSpPr>
        <p:grpSpPr>
          <a:xfrm>
            <a:off x="647564" y="1003811"/>
            <a:ext cx="684076" cy="504056"/>
            <a:chOff x="2375756" y="2348880"/>
            <a:chExt cx="684076" cy="504056"/>
          </a:xfrm>
          <a:solidFill>
            <a:schemeClr val="accent3">
              <a:lumMod val="50000"/>
            </a:schemeClr>
          </a:solidFill>
        </p:grpSpPr>
        <p:sp>
          <p:nvSpPr>
            <p:cNvPr id="154" name="Rectangle 15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5" name="Rectangle 15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6" name="Rectangle 15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7" name="Rectangle 15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58" name="Group 157"/>
          <p:cNvGrpSpPr/>
          <p:nvPr/>
        </p:nvGrpSpPr>
        <p:grpSpPr>
          <a:xfrm>
            <a:off x="5220072" y="1003811"/>
            <a:ext cx="684076" cy="504056"/>
            <a:chOff x="2375756" y="2348880"/>
            <a:chExt cx="684076" cy="504056"/>
          </a:xfrm>
          <a:solidFill>
            <a:schemeClr val="accent3">
              <a:lumMod val="60000"/>
              <a:lumOff val="40000"/>
            </a:schemeClr>
          </a:solidFill>
        </p:grpSpPr>
        <p:sp>
          <p:nvSpPr>
            <p:cNvPr id="159" name="Rectangle 15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0" name="Rectangle 15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1" name="Rectangle 16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2" name="Rectangle 16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63" name="Group 162"/>
          <p:cNvGrpSpPr/>
          <p:nvPr/>
        </p:nvGrpSpPr>
        <p:grpSpPr>
          <a:xfrm>
            <a:off x="3383868" y="1003811"/>
            <a:ext cx="684076" cy="504056"/>
            <a:chOff x="2375756" y="2348880"/>
            <a:chExt cx="684076" cy="504056"/>
          </a:xfrm>
          <a:solidFill>
            <a:schemeClr val="accent3">
              <a:lumMod val="75000"/>
            </a:schemeClr>
          </a:solidFill>
        </p:grpSpPr>
        <p:sp>
          <p:nvSpPr>
            <p:cNvPr id="164" name="Rectangle 16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5" name="Rectangle 16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6" name="Rectangle 16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7" name="Rectangle 16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sp>
        <p:nvSpPr>
          <p:cNvPr id="320" name="TextBox 319"/>
          <p:cNvSpPr txBox="1"/>
          <p:nvPr/>
        </p:nvSpPr>
        <p:spPr>
          <a:xfrm>
            <a:off x="719572" y="548985"/>
            <a:ext cx="540060" cy="369332"/>
          </a:xfrm>
          <a:prstGeom prst="rect">
            <a:avLst/>
          </a:prstGeom>
          <a:noFill/>
        </p:spPr>
        <p:txBody>
          <a:bodyPr wrap="square" rtlCol="0">
            <a:spAutoFit/>
          </a:bodyPr>
          <a:lstStyle/>
          <a:p>
            <a:r>
              <a:rPr lang="en-US" b="1" i="1" dirty="0" smtClean="0">
                <a:latin typeface="Book Antiqua" pitchFamily="18" charset="0"/>
              </a:rPr>
              <a:t>g</a:t>
            </a:r>
            <a:r>
              <a:rPr lang="en-US" baseline="-25000" dirty="0" smtClean="0">
                <a:latin typeface="Georgia" pitchFamily="18" charset="0"/>
              </a:rPr>
              <a:t>1</a:t>
            </a:r>
            <a:endParaRPr lang="en-US" baseline="-25000" dirty="0">
              <a:latin typeface="Georgia" pitchFamily="18" charset="0"/>
            </a:endParaRPr>
          </a:p>
        </p:txBody>
      </p:sp>
      <p:sp>
        <p:nvSpPr>
          <p:cNvPr id="321" name="TextBox 320"/>
          <p:cNvSpPr txBox="1"/>
          <p:nvPr/>
        </p:nvSpPr>
        <p:spPr>
          <a:xfrm>
            <a:off x="1727684" y="535759"/>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smtClean="0">
                <a:latin typeface="Georgia" pitchFamily="18" charset="0"/>
              </a:rPr>
              <a:t>2</a:t>
            </a:r>
            <a:endParaRPr lang="en-US" baseline="-25000" dirty="0">
              <a:latin typeface="Georgia" pitchFamily="18" charset="0"/>
            </a:endParaRPr>
          </a:p>
        </p:txBody>
      </p:sp>
      <p:sp>
        <p:nvSpPr>
          <p:cNvPr id="322" name="TextBox 321"/>
          <p:cNvSpPr txBox="1"/>
          <p:nvPr/>
        </p:nvSpPr>
        <p:spPr>
          <a:xfrm>
            <a:off x="2663788" y="535759"/>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3</a:t>
            </a:r>
          </a:p>
        </p:txBody>
      </p:sp>
      <p:sp>
        <p:nvSpPr>
          <p:cNvPr id="323" name="TextBox 322"/>
          <p:cNvSpPr txBox="1"/>
          <p:nvPr/>
        </p:nvSpPr>
        <p:spPr>
          <a:xfrm>
            <a:off x="3527884" y="535759"/>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4</a:t>
            </a:r>
          </a:p>
        </p:txBody>
      </p:sp>
      <p:sp>
        <p:nvSpPr>
          <p:cNvPr id="324" name="TextBox 323"/>
          <p:cNvSpPr txBox="1"/>
          <p:nvPr/>
        </p:nvSpPr>
        <p:spPr>
          <a:xfrm>
            <a:off x="4499992" y="535759"/>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5</a:t>
            </a:r>
          </a:p>
        </p:txBody>
      </p:sp>
      <p:sp>
        <p:nvSpPr>
          <p:cNvPr id="325" name="TextBox 324"/>
          <p:cNvSpPr txBox="1"/>
          <p:nvPr/>
        </p:nvSpPr>
        <p:spPr>
          <a:xfrm>
            <a:off x="5400092" y="535759"/>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6</a:t>
            </a:r>
          </a:p>
        </p:txBody>
      </p:sp>
      <p:sp>
        <p:nvSpPr>
          <p:cNvPr id="326" name="TextBox 325"/>
          <p:cNvSpPr txBox="1"/>
          <p:nvPr/>
        </p:nvSpPr>
        <p:spPr>
          <a:xfrm>
            <a:off x="6264188" y="535759"/>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7</a:t>
            </a:r>
          </a:p>
        </p:txBody>
      </p:sp>
      <p:sp>
        <p:nvSpPr>
          <p:cNvPr id="327" name="TextBox 326"/>
          <p:cNvSpPr txBox="1"/>
          <p:nvPr/>
        </p:nvSpPr>
        <p:spPr>
          <a:xfrm>
            <a:off x="8028384" y="535759"/>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9</a:t>
            </a:r>
          </a:p>
        </p:txBody>
      </p:sp>
      <p:sp>
        <p:nvSpPr>
          <p:cNvPr id="328" name="TextBox 327"/>
          <p:cNvSpPr txBox="1"/>
          <p:nvPr/>
        </p:nvSpPr>
        <p:spPr>
          <a:xfrm>
            <a:off x="7128284" y="535759"/>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8</a:t>
            </a:r>
          </a:p>
        </p:txBody>
      </p:sp>
      <p:grpSp>
        <p:nvGrpSpPr>
          <p:cNvPr id="4" name="Group 3"/>
          <p:cNvGrpSpPr/>
          <p:nvPr/>
        </p:nvGrpSpPr>
        <p:grpSpPr>
          <a:xfrm>
            <a:off x="3914144" y="5301208"/>
            <a:ext cx="1125908" cy="1034789"/>
            <a:chOff x="3878140" y="5445224"/>
            <a:chExt cx="1125908" cy="1034789"/>
          </a:xfrm>
        </p:grpSpPr>
        <p:cxnSp>
          <p:nvCxnSpPr>
            <p:cNvPr id="214" name="Straight Connector 213"/>
            <p:cNvCxnSpPr/>
            <p:nvPr/>
          </p:nvCxnSpPr>
          <p:spPr>
            <a:xfrm flipV="1">
              <a:off x="3878140" y="5445224"/>
              <a:ext cx="509486" cy="1000991"/>
            </a:xfrm>
            <a:prstGeom prst="line">
              <a:avLst/>
            </a:prstGeom>
            <a:ln w="104775" cap="rnd" cmpd="sng">
              <a:solidFill>
                <a:schemeClr val="accent2">
                  <a:lumMod val="7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4280109" y="5812385"/>
              <a:ext cx="415728" cy="640951"/>
            </a:xfrm>
            <a:prstGeom prst="line">
              <a:avLst/>
            </a:prstGeom>
            <a:ln w="104775" cap="rnd" cmpd="sng">
              <a:solidFill>
                <a:schemeClr val="accent2">
                  <a:lumMod val="7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4387626" y="5445224"/>
              <a:ext cx="616422" cy="969589"/>
            </a:xfrm>
            <a:prstGeom prst="line">
              <a:avLst/>
            </a:prstGeom>
            <a:ln w="104775" cap="rnd" cmpd="sng">
              <a:solidFill>
                <a:schemeClr val="accent2">
                  <a:lumMod val="7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4253368" y="6125739"/>
              <a:ext cx="195565" cy="354274"/>
            </a:xfrm>
            <a:prstGeom prst="line">
              <a:avLst/>
            </a:prstGeom>
            <a:ln w="104775" cap="rnd" cmpd="sng">
              <a:solidFill>
                <a:schemeClr val="accent2">
                  <a:lumMod val="75000"/>
                </a:schemeClr>
              </a:solidFill>
              <a:miter lim="800000"/>
            </a:ln>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323528" y="2299955"/>
            <a:ext cx="2592288" cy="828092"/>
            <a:chOff x="1295400" y="4800600"/>
            <a:chExt cx="1066800" cy="685800"/>
          </a:xfrm>
        </p:grpSpPr>
        <p:cxnSp>
          <p:nvCxnSpPr>
            <p:cNvPr id="107" name="Straight Connector 106"/>
            <p:cNvCxnSpPr/>
            <p:nvPr/>
          </p:nvCxnSpPr>
          <p:spPr>
            <a:xfrm>
              <a:off x="12954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8" name="Straight Connector 107"/>
            <p:cNvCxnSpPr/>
            <p:nvPr/>
          </p:nvCxnSpPr>
          <p:spPr>
            <a:xfrm>
              <a:off x="1295400" y="5486400"/>
              <a:ext cx="10668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9" name="Straight Connector 108"/>
            <p:cNvCxnSpPr/>
            <p:nvPr/>
          </p:nvCxnSpPr>
          <p:spPr>
            <a:xfrm>
              <a:off x="23622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grpSp>
      <p:grpSp>
        <p:nvGrpSpPr>
          <p:cNvPr id="227" name="Group 226"/>
          <p:cNvGrpSpPr/>
          <p:nvPr/>
        </p:nvGrpSpPr>
        <p:grpSpPr>
          <a:xfrm>
            <a:off x="3275856" y="2299955"/>
            <a:ext cx="2592288" cy="828092"/>
            <a:chOff x="1295400" y="4800600"/>
            <a:chExt cx="1066800" cy="685800"/>
          </a:xfrm>
        </p:grpSpPr>
        <p:cxnSp>
          <p:nvCxnSpPr>
            <p:cNvPr id="228" name="Straight Connector 227"/>
            <p:cNvCxnSpPr/>
            <p:nvPr/>
          </p:nvCxnSpPr>
          <p:spPr>
            <a:xfrm>
              <a:off x="12954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cxnSp>
          <p:nvCxnSpPr>
            <p:cNvPr id="229" name="Straight Connector 228"/>
            <p:cNvCxnSpPr/>
            <p:nvPr/>
          </p:nvCxnSpPr>
          <p:spPr>
            <a:xfrm>
              <a:off x="1295400" y="5486400"/>
              <a:ext cx="10668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230" name="Straight Connector 229"/>
            <p:cNvCxnSpPr/>
            <p:nvPr/>
          </p:nvCxnSpPr>
          <p:spPr>
            <a:xfrm>
              <a:off x="23622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grpSp>
      <p:grpSp>
        <p:nvGrpSpPr>
          <p:cNvPr id="231" name="Group 230"/>
          <p:cNvGrpSpPr/>
          <p:nvPr/>
        </p:nvGrpSpPr>
        <p:grpSpPr>
          <a:xfrm>
            <a:off x="6264188" y="2299955"/>
            <a:ext cx="2592288" cy="828092"/>
            <a:chOff x="1295400" y="4800600"/>
            <a:chExt cx="1066800" cy="685800"/>
          </a:xfrm>
        </p:grpSpPr>
        <p:cxnSp>
          <p:nvCxnSpPr>
            <p:cNvPr id="232" name="Straight Connector 231"/>
            <p:cNvCxnSpPr/>
            <p:nvPr/>
          </p:nvCxnSpPr>
          <p:spPr>
            <a:xfrm>
              <a:off x="12954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cxnSp>
          <p:nvCxnSpPr>
            <p:cNvPr id="233" name="Straight Connector 232"/>
            <p:cNvCxnSpPr/>
            <p:nvPr/>
          </p:nvCxnSpPr>
          <p:spPr>
            <a:xfrm>
              <a:off x="1295400" y="5486400"/>
              <a:ext cx="10668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234" name="Straight Connector 233"/>
            <p:cNvCxnSpPr/>
            <p:nvPr/>
          </p:nvCxnSpPr>
          <p:spPr>
            <a:xfrm>
              <a:off x="23622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grpSp>
      <p:sp>
        <p:nvSpPr>
          <p:cNvPr id="354" name="TextBox 353"/>
          <p:cNvSpPr txBox="1"/>
          <p:nvPr/>
        </p:nvSpPr>
        <p:spPr>
          <a:xfrm>
            <a:off x="1172362" y="3272063"/>
            <a:ext cx="753344" cy="369332"/>
          </a:xfrm>
          <a:prstGeom prst="rect">
            <a:avLst/>
          </a:prstGeom>
          <a:noFill/>
        </p:spPr>
        <p:txBody>
          <a:bodyPr wrap="square" rtlCol="0">
            <a:spAutoFit/>
          </a:bodyPr>
          <a:lstStyle/>
          <a:p>
            <a:r>
              <a:rPr lang="en-US" b="1" i="1" dirty="0" smtClean="0">
                <a:latin typeface="Book Antiqua" pitchFamily="18" charset="0"/>
              </a:rPr>
              <a:t>Bin</a:t>
            </a:r>
            <a:r>
              <a:rPr lang="en-US" b="1" i="1" dirty="0" smtClean="0">
                <a:solidFill>
                  <a:srgbClr val="002060"/>
                </a:solidFill>
                <a:latin typeface="Book Antiqua" pitchFamily="18" charset="0"/>
              </a:rPr>
              <a:t>1</a:t>
            </a:r>
            <a:endParaRPr lang="en-US" baseline="-25000" dirty="0">
              <a:solidFill>
                <a:srgbClr val="002060"/>
              </a:solidFill>
              <a:latin typeface="Georgia" pitchFamily="18" charset="0"/>
            </a:endParaRPr>
          </a:p>
        </p:txBody>
      </p:sp>
      <p:sp>
        <p:nvSpPr>
          <p:cNvPr id="363" name="TextBox 362"/>
          <p:cNvSpPr txBox="1"/>
          <p:nvPr/>
        </p:nvSpPr>
        <p:spPr>
          <a:xfrm>
            <a:off x="4178696" y="3236059"/>
            <a:ext cx="753344" cy="369332"/>
          </a:xfrm>
          <a:prstGeom prst="rect">
            <a:avLst/>
          </a:prstGeom>
          <a:noFill/>
        </p:spPr>
        <p:txBody>
          <a:bodyPr wrap="square" rtlCol="0">
            <a:spAutoFit/>
          </a:bodyPr>
          <a:lstStyle/>
          <a:p>
            <a:r>
              <a:rPr lang="en-US" b="1" i="1" dirty="0" smtClean="0">
                <a:latin typeface="Book Antiqua" pitchFamily="18" charset="0"/>
              </a:rPr>
              <a:t>Bin</a:t>
            </a:r>
            <a:r>
              <a:rPr lang="en-US" b="1" i="1" dirty="0">
                <a:solidFill>
                  <a:srgbClr val="002060"/>
                </a:solidFill>
                <a:latin typeface="Book Antiqua" pitchFamily="18" charset="0"/>
              </a:rPr>
              <a:t>2</a:t>
            </a:r>
            <a:endParaRPr lang="en-US" baseline="-25000" dirty="0">
              <a:solidFill>
                <a:srgbClr val="002060"/>
              </a:solidFill>
              <a:latin typeface="Georgia" pitchFamily="18" charset="0"/>
            </a:endParaRPr>
          </a:p>
        </p:txBody>
      </p:sp>
      <p:sp>
        <p:nvSpPr>
          <p:cNvPr id="364" name="TextBox 363"/>
          <p:cNvSpPr txBox="1"/>
          <p:nvPr/>
        </p:nvSpPr>
        <p:spPr>
          <a:xfrm>
            <a:off x="7272300" y="3272063"/>
            <a:ext cx="753344" cy="369332"/>
          </a:xfrm>
          <a:prstGeom prst="rect">
            <a:avLst/>
          </a:prstGeom>
          <a:noFill/>
        </p:spPr>
        <p:txBody>
          <a:bodyPr wrap="square" rtlCol="0">
            <a:spAutoFit/>
          </a:bodyPr>
          <a:lstStyle/>
          <a:p>
            <a:r>
              <a:rPr lang="en-US" b="1" i="1" dirty="0" smtClean="0">
                <a:latin typeface="Book Antiqua" pitchFamily="18" charset="0"/>
              </a:rPr>
              <a:t>Bin</a:t>
            </a:r>
            <a:r>
              <a:rPr lang="en-US" b="1" i="1" dirty="0" smtClean="0">
                <a:solidFill>
                  <a:srgbClr val="002060"/>
                </a:solidFill>
                <a:latin typeface="Book Antiqua" pitchFamily="18" charset="0"/>
              </a:rPr>
              <a:t>3</a:t>
            </a:r>
            <a:endParaRPr lang="en-US" baseline="-25000" dirty="0">
              <a:solidFill>
                <a:srgbClr val="002060"/>
              </a:solidFill>
              <a:latin typeface="Georgia" pitchFamily="18" charset="0"/>
            </a:endParaRPr>
          </a:p>
        </p:txBody>
      </p:sp>
      <p:grpSp>
        <p:nvGrpSpPr>
          <p:cNvPr id="185" name="Group 184"/>
          <p:cNvGrpSpPr/>
          <p:nvPr/>
        </p:nvGrpSpPr>
        <p:grpSpPr>
          <a:xfrm>
            <a:off x="4031940" y="3656370"/>
            <a:ext cx="1044116" cy="833396"/>
            <a:chOff x="971600" y="3104964"/>
            <a:chExt cx="621852" cy="647452"/>
          </a:xfrm>
        </p:grpSpPr>
        <p:cxnSp>
          <p:nvCxnSpPr>
            <p:cNvPr id="186" name="Straight Connector 185"/>
            <p:cNvCxnSpPr/>
            <p:nvPr/>
          </p:nvCxnSpPr>
          <p:spPr>
            <a:xfrm flipV="1">
              <a:off x="971600" y="3104964"/>
              <a:ext cx="281395" cy="643274"/>
            </a:xfrm>
            <a:prstGeom prst="line">
              <a:avLst/>
            </a:prstGeom>
            <a:ln w="5715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089396" y="3524746"/>
              <a:ext cx="121444" cy="227670"/>
            </a:xfrm>
            <a:prstGeom prst="line">
              <a:avLst/>
            </a:prstGeom>
            <a:ln w="57150" cap="rnd">
              <a:solidFill>
                <a:srgbClr val="F57E1B"/>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52995" y="3104964"/>
              <a:ext cx="340457" cy="623094"/>
            </a:xfrm>
            <a:prstGeom prst="line">
              <a:avLst/>
            </a:prstGeom>
            <a:ln w="5715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flipH="1">
              <a:off x="1341424" y="3524746"/>
              <a:ext cx="108013" cy="227670"/>
            </a:xfrm>
            <a:prstGeom prst="line">
              <a:avLst/>
            </a:prstGeom>
            <a:ln w="57150" cap="rnd">
              <a:solidFill>
                <a:srgbClr val="F79B4F"/>
              </a:solidFill>
            </a:ln>
          </p:spPr>
          <p:style>
            <a:lnRef idx="1">
              <a:schemeClr val="accent1"/>
            </a:lnRef>
            <a:fillRef idx="0">
              <a:schemeClr val="accent1"/>
            </a:fillRef>
            <a:effectRef idx="0">
              <a:schemeClr val="accent1"/>
            </a:effectRef>
            <a:fontRef idx="minor">
              <a:schemeClr val="tx1"/>
            </a:fontRef>
          </p:style>
        </p:cxnSp>
      </p:grpSp>
      <p:grpSp>
        <p:nvGrpSpPr>
          <p:cNvPr id="190" name="Group 189"/>
          <p:cNvGrpSpPr/>
          <p:nvPr/>
        </p:nvGrpSpPr>
        <p:grpSpPr>
          <a:xfrm>
            <a:off x="1079612" y="3661674"/>
            <a:ext cx="1095382" cy="863476"/>
            <a:chOff x="1916088" y="4725764"/>
            <a:chExt cx="621852" cy="467432"/>
          </a:xfrm>
        </p:grpSpPr>
        <p:cxnSp>
          <p:nvCxnSpPr>
            <p:cNvPr id="191" name="Straight Connector 190"/>
            <p:cNvCxnSpPr/>
            <p:nvPr/>
          </p:nvCxnSpPr>
          <p:spPr>
            <a:xfrm flipV="1">
              <a:off x="1916088" y="4725764"/>
              <a:ext cx="281395" cy="464416"/>
            </a:xfrm>
            <a:prstGeom prst="line">
              <a:avLst/>
            </a:prstGeom>
            <a:ln w="5715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2197483" y="4725764"/>
              <a:ext cx="340457" cy="449847"/>
            </a:xfrm>
            <a:prstGeom prst="line">
              <a:avLst/>
            </a:prstGeom>
            <a:ln w="5715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H="1">
              <a:off x="2105726" y="4898031"/>
              <a:ext cx="198440" cy="292149"/>
            </a:xfrm>
            <a:prstGeom prst="line">
              <a:avLst/>
            </a:prstGeom>
            <a:ln w="5715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2303748" y="5047122"/>
              <a:ext cx="99220" cy="146074"/>
            </a:xfrm>
            <a:prstGeom prst="line">
              <a:avLst/>
            </a:prstGeom>
            <a:ln w="57150" cap="rnd">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95" name="TextBox 194"/>
          <p:cNvSpPr txBox="1"/>
          <p:nvPr/>
        </p:nvSpPr>
        <p:spPr>
          <a:xfrm>
            <a:off x="1043608" y="4628478"/>
            <a:ext cx="1368152" cy="369332"/>
          </a:xfrm>
          <a:prstGeom prst="rect">
            <a:avLst/>
          </a:prstGeom>
          <a:noFill/>
        </p:spPr>
        <p:txBody>
          <a:bodyPr wrap="square" rtlCol="0">
            <a:spAutoFit/>
          </a:bodyPr>
          <a:lstStyle/>
          <a:p>
            <a:r>
              <a:rPr lang="en-US" b="1" i="1" dirty="0" smtClean="0">
                <a:solidFill>
                  <a:srgbClr val="FF0000"/>
                </a:solidFill>
                <a:latin typeface="Book Antiqua" pitchFamily="18" charset="0"/>
                <a:ea typeface="Verdana" pitchFamily="34" charset="0"/>
                <a:cs typeface="Verdana" pitchFamily="34" charset="0"/>
              </a:rPr>
              <a:t>Super</a:t>
            </a:r>
            <a:r>
              <a:rPr lang="en-US" b="1" i="1" dirty="0" smtClean="0">
                <a:latin typeface="Book Antiqua" pitchFamily="18" charset="0"/>
                <a:ea typeface="Verdana" pitchFamily="34" charset="0"/>
                <a:cs typeface="Verdana" pitchFamily="34" charset="0"/>
              </a:rPr>
              <a:t>-</a:t>
            </a:r>
            <a:r>
              <a:rPr lang="en-US" b="1" i="1" dirty="0" smtClean="0">
                <a:solidFill>
                  <a:srgbClr val="002060"/>
                </a:solidFill>
                <a:latin typeface="Book Antiqua" pitchFamily="18" charset="0"/>
                <a:ea typeface="Verdana" pitchFamily="34" charset="0"/>
                <a:cs typeface="Verdana" pitchFamily="34" charset="0"/>
              </a:rPr>
              <a:t>gt</a:t>
            </a:r>
            <a:r>
              <a:rPr lang="en-US" baseline="-25000" dirty="0">
                <a:solidFill>
                  <a:srgbClr val="002060"/>
                </a:solidFill>
                <a:latin typeface="Georgia" pitchFamily="18" charset="0"/>
              </a:rPr>
              <a:t>1</a:t>
            </a:r>
          </a:p>
        </p:txBody>
      </p:sp>
      <p:grpSp>
        <p:nvGrpSpPr>
          <p:cNvPr id="196" name="Group 195"/>
          <p:cNvGrpSpPr/>
          <p:nvPr/>
        </p:nvGrpSpPr>
        <p:grpSpPr>
          <a:xfrm>
            <a:off x="7128284" y="3661674"/>
            <a:ext cx="1017896" cy="818180"/>
            <a:chOff x="971600" y="4149700"/>
            <a:chExt cx="621852" cy="467432"/>
          </a:xfrm>
        </p:grpSpPr>
        <p:cxnSp>
          <p:nvCxnSpPr>
            <p:cNvPr id="197" name="Straight Connector 196"/>
            <p:cNvCxnSpPr/>
            <p:nvPr/>
          </p:nvCxnSpPr>
          <p:spPr>
            <a:xfrm flipV="1">
              <a:off x="971600" y="4149700"/>
              <a:ext cx="281395" cy="464416"/>
            </a:xfrm>
            <a:prstGeom prst="line">
              <a:avLst/>
            </a:prstGeom>
            <a:ln w="571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1089396" y="4452764"/>
              <a:ext cx="121444" cy="164368"/>
            </a:xfrm>
            <a:prstGeom prst="line">
              <a:avLst/>
            </a:prstGeom>
            <a:ln w="5715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1252995" y="4149700"/>
              <a:ext cx="340457" cy="449847"/>
            </a:xfrm>
            <a:prstGeom prst="line">
              <a:avLst/>
            </a:prstGeom>
            <a:ln w="5715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1176337" y="4329100"/>
              <a:ext cx="219093" cy="270447"/>
            </a:xfrm>
            <a:prstGeom prst="line">
              <a:avLst/>
            </a:prstGeom>
            <a:ln w="57150" cap="rnd">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201" name="TextBox 200"/>
          <p:cNvSpPr txBox="1"/>
          <p:nvPr/>
        </p:nvSpPr>
        <p:spPr>
          <a:xfrm>
            <a:off x="4067944" y="4630923"/>
            <a:ext cx="1368152" cy="369332"/>
          </a:xfrm>
          <a:prstGeom prst="rect">
            <a:avLst/>
          </a:prstGeom>
          <a:noFill/>
        </p:spPr>
        <p:txBody>
          <a:bodyPr wrap="square" rtlCol="0">
            <a:spAutoFit/>
          </a:bodyPr>
          <a:lstStyle/>
          <a:p>
            <a:r>
              <a:rPr lang="en-US" b="1" i="1" dirty="0" smtClean="0">
                <a:solidFill>
                  <a:srgbClr val="FF0000"/>
                </a:solidFill>
                <a:latin typeface="Book Antiqua" pitchFamily="18" charset="0"/>
                <a:ea typeface="Verdana" pitchFamily="34" charset="0"/>
                <a:cs typeface="Verdana" pitchFamily="34" charset="0"/>
              </a:rPr>
              <a:t>Super</a:t>
            </a:r>
            <a:r>
              <a:rPr lang="en-US" b="1" i="1" dirty="0" smtClean="0">
                <a:latin typeface="Book Antiqua" pitchFamily="18" charset="0"/>
                <a:ea typeface="Verdana" pitchFamily="34" charset="0"/>
                <a:cs typeface="Verdana" pitchFamily="34" charset="0"/>
              </a:rPr>
              <a:t>-</a:t>
            </a:r>
            <a:r>
              <a:rPr lang="en-US" b="1" i="1" dirty="0" smtClean="0">
                <a:solidFill>
                  <a:srgbClr val="002060"/>
                </a:solidFill>
                <a:latin typeface="Book Antiqua" pitchFamily="18" charset="0"/>
                <a:ea typeface="Verdana" pitchFamily="34" charset="0"/>
                <a:cs typeface="Verdana" pitchFamily="34" charset="0"/>
              </a:rPr>
              <a:t>gt</a:t>
            </a:r>
            <a:r>
              <a:rPr lang="en-US" baseline="-25000" dirty="0" smtClean="0">
                <a:solidFill>
                  <a:srgbClr val="002060"/>
                </a:solidFill>
                <a:latin typeface="Georgia" pitchFamily="18" charset="0"/>
              </a:rPr>
              <a:t>2</a:t>
            </a:r>
            <a:endParaRPr lang="en-US" baseline="-25000" dirty="0">
              <a:solidFill>
                <a:srgbClr val="002060"/>
              </a:solidFill>
              <a:latin typeface="Georgia" pitchFamily="18" charset="0"/>
            </a:endParaRPr>
          </a:p>
        </p:txBody>
      </p:sp>
      <p:sp>
        <p:nvSpPr>
          <p:cNvPr id="202" name="TextBox 201"/>
          <p:cNvSpPr txBox="1"/>
          <p:nvPr/>
        </p:nvSpPr>
        <p:spPr>
          <a:xfrm>
            <a:off x="7164288" y="4630923"/>
            <a:ext cx="1368152" cy="369332"/>
          </a:xfrm>
          <a:prstGeom prst="rect">
            <a:avLst/>
          </a:prstGeom>
          <a:noFill/>
        </p:spPr>
        <p:txBody>
          <a:bodyPr wrap="square" rtlCol="0">
            <a:spAutoFit/>
          </a:bodyPr>
          <a:lstStyle/>
          <a:p>
            <a:r>
              <a:rPr lang="en-US" b="1" i="1" dirty="0" smtClean="0">
                <a:solidFill>
                  <a:srgbClr val="FF0000"/>
                </a:solidFill>
                <a:latin typeface="Book Antiqua" pitchFamily="18" charset="0"/>
                <a:ea typeface="Verdana" pitchFamily="34" charset="0"/>
                <a:cs typeface="Verdana" pitchFamily="34" charset="0"/>
              </a:rPr>
              <a:t>Super</a:t>
            </a:r>
            <a:r>
              <a:rPr lang="en-US" b="1" i="1" dirty="0" smtClean="0">
                <a:latin typeface="Book Antiqua" pitchFamily="18" charset="0"/>
                <a:ea typeface="Verdana" pitchFamily="34" charset="0"/>
                <a:cs typeface="Verdana" pitchFamily="34" charset="0"/>
              </a:rPr>
              <a:t>-</a:t>
            </a:r>
            <a:r>
              <a:rPr lang="en-US" b="1" i="1" dirty="0" smtClean="0">
                <a:solidFill>
                  <a:srgbClr val="002060"/>
                </a:solidFill>
                <a:latin typeface="Book Antiqua" pitchFamily="18" charset="0"/>
                <a:ea typeface="Verdana" pitchFamily="34" charset="0"/>
                <a:cs typeface="Verdana" pitchFamily="34" charset="0"/>
              </a:rPr>
              <a:t>gt</a:t>
            </a:r>
            <a:r>
              <a:rPr lang="en-US" baseline="-25000" dirty="0" smtClean="0">
                <a:solidFill>
                  <a:srgbClr val="002060"/>
                </a:solidFill>
                <a:latin typeface="Georgia" pitchFamily="18" charset="0"/>
              </a:rPr>
              <a:t>3</a:t>
            </a:r>
            <a:endParaRPr lang="en-US" baseline="-25000" dirty="0">
              <a:solidFill>
                <a:srgbClr val="002060"/>
              </a:solidFill>
              <a:latin typeface="Georgia" pitchFamily="18" charset="0"/>
            </a:endParaRPr>
          </a:p>
        </p:txBody>
      </p:sp>
      <p:sp>
        <p:nvSpPr>
          <p:cNvPr id="206" name="TextBox 205"/>
          <p:cNvSpPr txBox="1"/>
          <p:nvPr/>
        </p:nvSpPr>
        <p:spPr>
          <a:xfrm>
            <a:off x="4247964" y="6492969"/>
            <a:ext cx="723103" cy="369332"/>
          </a:xfrm>
          <a:prstGeom prst="rect">
            <a:avLst/>
          </a:prstGeom>
          <a:noFill/>
        </p:spPr>
        <p:txBody>
          <a:bodyPr wrap="square" rtlCol="0">
            <a:spAutoFit/>
          </a:bodyPr>
          <a:lstStyle/>
          <a:p>
            <a:r>
              <a:rPr lang="en-US" b="1" i="1" dirty="0" smtClean="0">
                <a:solidFill>
                  <a:srgbClr val="FF0000"/>
                </a:solidFill>
                <a:latin typeface="Book Antiqua" pitchFamily="18" charset="0"/>
                <a:ea typeface="Verdana" pitchFamily="34" charset="0"/>
                <a:cs typeface="Verdana" pitchFamily="34" charset="0"/>
              </a:rPr>
              <a:t>ST</a:t>
            </a:r>
            <a:endParaRPr lang="en-US" baseline="-25000" dirty="0">
              <a:solidFill>
                <a:srgbClr val="002060"/>
              </a:solidFill>
              <a:latin typeface="Georgia" pitchFamily="18" charset="0"/>
            </a:endParaRPr>
          </a:p>
        </p:txBody>
      </p:sp>
      <p:sp>
        <p:nvSpPr>
          <p:cNvPr id="96" name="Rectangle 3"/>
          <p:cNvSpPr txBox="1">
            <a:spLocks noChangeArrowheads="1"/>
          </p:cNvSpPr>
          <p:nvPr/>
        </p:nvSpPr>
        <p:spPr>
          <a:xfrm>
            <a:off x="251520" y="8620"/>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Binning (contd.)</a:t>
            </a:r>
            <a:endParaRPr lang="en-US" altLang="ja-JP" sz="2800" b="1" dirty="0">
              <a:solidFill>
                <a:srgbClr val="A50021"/>
              </a:solidFill>
              <a:latin typeface="Verdana" pitchFamily="34" charset="0"/>
              <a:ea typeface="ＭＳ Ｐゴシック" pitchFamily="34" charset="-128"/>
            </a:endParaRPr>
          </a:p>
        </p:txBody>
      </p:sp>
      <p:sp>
        <p:nvSpPr>
          <p:cNvPr id="97" name="Line 5"/>
          <p:cNvSpPr>
            <a:spLocks noChangeShapeType="1"/>
          </p:cNvSpPr>
          <p:nvPr/>
        </p:nvSpPr>
        <p:spPr bwMode="auto">
          <a:xfrm>
            <a:off x="374068" y="54868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99" name="AutoShape 5"/>
          <p:cNvSpPr>
            <a:spLocks noChangeArrowheads="1"/>
          </p:cNvSpPr>
          <p:nvPr/>
        </p:nvSpPr>
        <p:spPr bwMode="auto">
          <a:xfrm>
            <a:off x="2284473" y="3886038"/>
            <a:ext cx="4782020" cy="457200"/>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r>
              <a:rPr lang="en-US" sz="2400" dirty="0"/>
              <a:t>Combining genes that are “similar”</a:t>
            </a:r>
          </a:p>
        </p:txBody>
      </p:sp>
    </p:spTree>
    <p:extLst>
      <p:ext uri="{BB962C8B-B14F-4D97-AF65-F5344CB8AC3E}">
        <p14:creationId xmlns:p14="http://schemas.microsoft.com/office/powerpoint/2010/main" val="325492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down)">
                                      <p:cBhvr>
                                        <p:cTn id="7" dur="500"/>
                                        <p:tgtEl>
                                          <p:spTgt spid="10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54"/>
                                        </p:tgtEl>
                                        <p:attrNameLst>
                                          <p:attrName>style.visibility</p:attrName>
                                        </p:attrNameLst>
                                      </p:cBhvr>
                                      <p:to>
                                        <p:strVal val="visible"/>
                                      </p:to>
                                    </p:set>
                                    <p:animEffect transition="in" filter="wipe(down)">
                                      <p:cBhvr>
                                        <p:cTn id="10" dur="500"/>
                                        <p:tgtEl>
                                          <p:spTgt spid="354"/>
                                        </p:tgtEl>
                                      </p:cBhvr>
                                    </p:animEffect>
                                  </p:childTnLst>
                                </p:cTn>
                              </p:par>
                              <p:par>
                                <p:cTn id="11" presetID="22" presetClass="entr" presetSubtype="4" fill="hold" nodeType="withEffect">
                                  <p:stCondLst>
                                    <p:cond delay="0"/>
                                  </p:stCondLst>
                                  <p:childTnLst>
                                    <p:set>
                                      <p:cBhvr>
                                        <p:cTn id="12" dur="1" fill="hold">
                                          <p:stCondLst>
                                            <p:cond delay="0"/>
                                          </p:stCondLst>
                                        </p:cTn>
                                        <p:tgtEl>
                                          <p:spTgt spid="227"/>
                                        </p:tgtEl>
                                        <p:attrNameLst>
                                          <p:attrName>style.visibility</p:attrName>
                                        </p:attrNameLst>
                                      </p:cBhvr>
                                      <p:to>
                                        <p:strVal val="visible"/>
                                      </p:to>
                                    </p:set>
                                    <p:animEffect transition="in" filter="wipe(down)">
                                      <p:cBhvr>
                                        <p:cTn id="13" dur="500"/>
                                        <p:tgtEl>
                                          <p:spTgt spid="22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63"/>
                                        </p:tgtEl>
                                        <p:attrNameLst>
                                          <p:attrName>style.visibility</p:attrName>
                                        </p:attrNameLst>
                                      </p:cBhvr>
                                      <p:to>
                                        <p:strVal val="visible"/>
                                      </p:to>
                                    </p:set>
                                    <p:animEffect transition="in" filter="wipe(down)">
                                      <p:cBhvr>
                                        <p:cTn id="16" dur="500"/>
                                        <p:tgtEl>
                                          <p:spTgt spid="363"/>
                                        </p:tgtEl>
                                      </p:cBhvr>
                                    </p:animEffect>
                                  </p:childTnLst>
                                </p:cTn>
                              </p:par>
                              <p:par>
                                <p:cTn id="17" presetID="22" presetClass="entr" presetSubtype="4" fill="hold" nodeType="withEffect">
                                  <p:stCondLst>
                                    <p:cond delay="0"/>
                                  </p:stCondLst>
                                  <p:childTnLst>
                                    <p:set>
                                      <p:cBhvr>
                                        <p:cTn id="18" dur="1" fill="hold">
                                          <p:stCondLst>
                                            <p:cond delay="0"/>
                                          </p:stCondLst>
                                        </p:cTn>
                                        <p:tgtEl>
                                          <p:spTgt spid="231"/>
                                        </p:tgtEl>
                                        <p:attrNameLst>
                                          <p:attrName>style.visibility</p:attrName>
                                        </p:attrNameLst>
                                      </p:cBhvr>
                                      <p:to>
                                        <p:strVal val="visible"/>
                                      </p:to>
                                    </p:set>
                                    <p:animEffect transition="in" filter="wipe(down)">
                                      <p:cBhvr>
                                        <p:cTn id="19" dur="500"/>
                                        <p:tgtEl>
                                          <p:spTgt spid="231"/>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64"/>
                                        </p:tgtEl>
                                        <p:attrNameLst>
                                          <p:attrName>style.visibility</p:attrName>
                                        </p:attrNameLst>
                                      </p:cBhvr>
                                      <p:to>
                                        <p:strVal val="visible"/>
                                      </p:to>
                                    </p:set>
                                    <p:animEffect transition="in" filter="wipe(down)">
                                      <p:cBhvr>
                                        <p:cTn id="22" dur="500"/>
                                        <p:tgtEl>
                                          <p:spTgt spid="364"/>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nodeType="clickEffect">
                                  <p:stCondLst>
                                    <p:cond delay="0"/>
                                  </p:stCondLst>
                                  <p:childTnLst>
                                    <p:animMotion origin="layout" path="M 2.77778E-7 -7.40741E-7 L 2.77778E-7 0.21528 " pathEditMode="relative" rAng="0" ptsTypes="AA">
                                      <p:cBhvr>
                                        <p:cTn id="26" dur="2000" fill="hold"/>
                                        <p:tgtEl>
                                          <p:spTgt spid="153"/>
                                        </p:tgtEl>
                                        <p:attrNameLst>
                                          <p:attrName>ppt_x</p:attrName>
                                          <p:attrName>ppt_y</p:attrName>
                                        </p:attrNameLst>
                                      </p:cBhvr>
                                      <p:rCtr x="0" y="10764"/>
                                    </p:animMotion>
                                  </p:childTnLst>
                                </p:cTn>
                              </p:par>
                              <p:par>
                                <p:cTn id="27" presetID="42" presetClass="path" presetSubtype="0" accel="50000" decel="50000" fill="hold" nodeType="withEffect">
                                  <p:stCondLst>
                                    <p:cond delay="0"/>
                                  </p:stCondLst>
                                  <p:childTnLst>
                                    <p:animMotion origin="layout" path="M 4.72222E-6 -7.40741E-7 L -0.23039 0.21528 " pathEditMode="relative" rAng="0" ptsTypes="AA">
                                      <p:cBhvr>
                                        <p:cTn id="28" dur="2000" fill="hold"/>
                                        <p:tgtEl>
                                          <p:spTgt spid="163"/>
                                        </p:tgtEl>
                                        <p:attrNameLst>
                                          <p:attrName>ppt_x</p:attrName>
                                          <p:attrName>ppt_y</p:attrName>
                                        </p:attrNameLst>
                                      </p:cBhvr>
                                      <p:rCtr x="-11528" y="10764"/>
                                    </p:animMotion>
                                  </p:childTnLst>
                                </p:cTn>
                              </p:par>
                              <p:par>
                                <p:cTn id="29" presetID="42" presetClass="path" presetSubtype="0" accel="50000" decel="50000" fill="hold" nodeType="withEffect">
                                  <p:stCondLst>
                                    <p:cond delay="0"/>
                                  </p:stCondLst>
                                  <p:childTnLst>
                                    <p:animMotion origin="layout" path="M 2.77778E-7 -7.40741E-7 L -0.36806 0.21528 " pathEditMode="relative" rAng="0" ptsTypes="AA">
                                      <p:cBhvr>
                                        <p:cTn id="30" dur="2000" fill="hold"/>
                                        <p:tgtEl>
                                          <p:spTgt spid="158"/>
                                        </p:tgtEl>
                                        <p:attrNameLst>
                                          <p:attrName>ppt_x</p:attrName>
                                          <p:attrName>ppt_y</p:attrName>
                                        </p:attrNameLst>
                                      </p:cBhvr>
                                      <p:rCtr x="-18403" y="10764"/>
                                    </p:animMotion>
                                  </p:childTnLst>
                                </p:cTn>
                              </p:par>
                              <p:par>
                                <p:cTn id="31" presetID="9" presetClass="exit" presetSubtype="0" fill="hold" grpId="0" nodeType="withEffect">
                                  <p:stCondLst>
                                    <p:cond delay="0"/>
                                  </p:stCondLst>
                                  <p:childTnLst>
                                    <p:animEffect transition="out" filter="dissolve">
                                      <p:cBhvr>
                                        <p:cTn id="32" dur="500"/>
                                        <p:tgtEl>
                                          <p:spTgt spid="320"/>
                                        </p:tgtEl>
                                      </p:cBhvr>
                                    </p:animEffect>
                                    <p:set>
                                      <p:cBhvr>
                                        <p:cTn id="33" dur="1" fill="hold">
                                          <p:stCondLst>
                                            <p:cond delay="499"/>
                                          </p:stCondLst>
                                        </p:cTn>
                                        <p:tgtEl>
                                          <p:spTgt spid="320"/>
                                        </p:tgtEl>
                                        <p:attrNameLst>
                                          <p:attrName>style.visibility</p:attrName>
                                        </p:attrNameLst>
                                      </p:cBhvr>
                                      <p:to>
                                        <p:strVal val="hidden"/>
                                      </p:to>
                                    </p:set>
                                  </p:childTnLst>
                                </p:cTn>
                              </p:par>
                              <p:par>
                                <p:cTn id="34" presetID="9" presetClass="exit" presetSubtype="0" fill="hold" grpId="0" nodeType="withEffect">
                                  <p:stCondLst>
                                    <p:cond delay="0"/>
                                  </p:stCondLst>
                                  <p:childTnLst>
                                    <p:animEffect transition="out" filter="dissolve">
                                      <p:cBhvr>
                                        <p:cTn id="35" dur="500"/>
                                        <p:tgtEl>
                                          <p:spTgt spid="323"/>
                                        </p:tgtEl>
                                      </p:cBhvr>
                                    </p:animEffect>
                                    <p:set>
                                      <p:cBhvr>
                                        <p:cTn id="36" dur="1" fill="hold">
                                          <p:stCondLst>
                                            <p:cond delay="499"/>
                                          </p:stCondLst>
                                        </p:cTn>
                                        <p:tgtEl>
                                          <p:spTgt spid="323"/>
                                        </p:tgtEl>
                                        <p:attrNameLst>
                                          <p:attrName>style.visibility</p:attrName>
                                        </p:attrNameLst>
                                      </p:cBhvr>
                                      <p:to>
                                        <p:strVal val="hidden"/>
                                      </p:to>
                                    </p:set>
                                  </p:childTnLst>
                                </p:cTn>
                              </p:par>
                              <p:par>
                                <p:cTn id="37" presetID="9" presetClass="exit" presetSubtype="0" fill="hold" grpId="0" nodeType="withEffect">
                                  <p:stCondLst>
                                    <p:cond delay="0"/>
                                  </p:stCondLst>
                                  <p:childTnLst>
                                    <p:animEffect transition="out" filter="dissolve">
                                      <p:cBhvr>
                                        <p:cTn id="38" dur="500"/>
                                        <p:tgtEl>
                                          <p:spTgt spid="325"/>
                                        </p:tgtEl>
                                      </p:cBhvr>
                                    </p:animEffect>
                                    <p:set>
                                      <p:cBhvr>
                                        <p:cTn id="39" dur="1" fill="hold">
                                          <p:stCondLst>
                                            <p:cond delay="499"/>
                                          </p:stCondLst>
                                        </p:cTn>
                                        <p:tgtEl>
                                          <p:spTgt spid="325"/>
                                        </p:tgtEl>
                                        <p:attrNameLst>
                                          <p:attrName>style.visibility</p:attrName>
                                        </p:attrNameLst>
                                      </p:cBhvr>
                                      <p:to>
                                        <p:strVal val="hidden"/>
                                      </p:to>
                                    </p:set>
                                  </p:childTnLst>
                                </p:cTn>
                              </p:par>
                            </p:childTnLst>
                          </p:cTn>
                        </p:par>
                        <p:par>
                          <p:cTn id="40" fill="hold">
                            <p:stCondLst>
                              <p:cond delay="2000"/>
                            </p:stCondLst>
                            <p:childTnLst>
                              <p:par>
                                <p:cTn id="41" presetID="42" presetClass="path" presetSubtype="0" accel="50000" decel="50000" fill="hold" nodeType="afterEffect">
                                  <p:stCondLst>
                                    <p:cond delay="0"/>
                                  </p:stCondLst>
                                  <p:childTnLst>
                                    <p:animMotion origin="layout" path="M 4.72222E-6 -7.40741E-7 L -0.35643 0.21528 " pathEditMode="relative" rAng="0" ptsTypes="AA">
                                      <p:cBhvr>
                                        <p:cTn id="42" dur="2000" fill="hold"/>
                                        <p:tgtEl>
                                          <p:spTgt spid="123"/>
                                        </p:tgtEl>
                                        <p:attrNameLst>
                                          <p:attrName>ppt_x</p:attrName>
                                          <p:attrName>ppt_y</p:attrName>
                                        </p:attrNameLst>
                                      </p:cBhvr>
                                      <p:rCtr x="-17830" y="10764"/>
                                    </p:animMotion>
                                  </p:childTnLst>
                                </p:cTn>
                              </p:par>
                              <p:par>
                                <p:cTn id="43" presetID="42" presetClass="path" presetSubtype="0" accel="50000" decel="50000" fill="hold" nodeType="withEffect">
                                  <p:stCondLst>
                                    <p:cond delay="0"/>
                                  </p:stCondLst>
                                  <p:childTnLst>
                                    <p:animMotion origin="layout" path="M -2.22222E-6 -7.40741E-7 L -2.22222E-6 0.21528 " pathEditMode="relative" rAng="0" ptsTypes="AA">
                                      <p:cBhvr>
                                        <p:cTn id="44" dur="2000" fill="hold"/>
                                        <p:tgtEl>
                                          <p:spTgt spid="128"/>
                                        </p:tgtEl>
                                        <p:attrNameLst>
                                          <p:attrName>ppt_x</p:attrName>
                                          <p:attrName>ppt_y</p:attrName>
                                        </p:attrNameLst>
                                      </p:cBhvr>
                                      <p:rCtr x="0" y="10764"/>
                                    </p:animMotion>
                                  </p:childTnLst>
                                </p:cTn>
                              </p:par>
                              <p:par>
                                <p:cTn id="45" presetID="42" presetClass="path" presetSubtype="0" accel="50000" decel="50000" fill="hold" nodeType="withEffect">
                                  <p:stCondLst>
                                    <p:cond delay="0"/>
                                  </p:stCondLst>
                                  <p:childTnLst>
                                    <p:animMotion origin="layout" path="M -2.77778E-7 -7.40741E-7 L 0.36823 0.21528 " pathEditMode="relative" rAng="0" ptsTypes="AA">
                                      <p:cBhvr>
                                        <p:cTn id="46" dur="2000" fill="hold"/>
                                        <p:tgtEl>
                                          <p:spTgt spid="133"/>
                                        </p:tgtEl>
                                        <p:attrNameLst>
                                          <p:attrName>ppt_x</p:attrName>
                                          <p:attrName>ppt_y</p:attrName>
                                        </p:attrNameLst>
                                      </p:cBhvr>
                                      <p:rCtr x="18403" y="10764"/>
                                    </p:animMotion>
                                  </p:childTnLst>
                                </p:cTn>
                              </p:par>
                              <p:par>
                                <p:cTn id="47" presetID="9" presetClass="exit" presetSubtype="0" fill="hold" grpId="0" nodeType="withEffect">
                                  <p:stCondLst>
                                    <p:cond delay="0"/>
                                  </p:stCondLst>
                                  <p:childTnLst>
                                    <p:animEffect transition="out" filter="dissolve">
                                      <p:cBhvr>
                                        <p:cTn id="48" dur="500"/>
                                        <p:tgtEl>
                                          <p:spTgt spid="321"/>
                                        </p:tgtEl>
                                      </p:cBhvr>
                                    </p:animEffect>
                                    <p:set>
                                      <p:cBhvr>
                                        <p:cTn id="49" dur="1" fill="hold">
                                          <p:stCondLst>
                                            <p:cond delay="499"/>
                                          </p:stCondLst>
                                        </p:cTn>
                                        <p:tgtEl>
                                          <p:spTgt spid="321"/>
                                        </p:tgtEl>
                                        <p:attrNameLst>
                                          <p:attrName>style.visibility</p:attrName>
                                        </p:attrNameLst>
                                      </p:cBhvr>
                                      <p:to>
                                        <p:strVal val="hidden"/>
                                      </p:to>
                                    </p:set>
                                  </p:childTnLst>
                                </p:cTn>
                              </p:par>
                              <p:par>
                                <p:cTn id="50" presetID="9" presetClass="exit" presetSubtype="0" fill="hold" grpId="0" nodeType="withEffect">
                                  <p:stCondLst>
                                    <p:cond delay="0"/>
                                  </p:stCondLst>
                                  <p:childTnLst>
                                    <p:animEffect transition="out" filter="dissolve">
                                      <p:cBhvr>
                                        <p:cTn id="51" dur="500"/>
                                        <p:tgtEl>
                                          <p:spTgt spid="328"/>
                                        </p:tgtEl>
                                      </p:cBhvr>
                                    </p:animEffect>
                                    <p:set>
                                      <p:cBhvr>
                                        <p:cTn id="52" dur="1" fill="hold">
                                          <p:stCondLst>
                                            <p:cond delay="499"/>
                                          </p:stCondLst>
                                        </p:cTn>
                                        <p:tgtEl>
                                          <p:spTgt spid="328"/>
                                        </p:tgtEl>
                                        <p:attrNameLst>
                                          <p:attrName>style.visibility</p:attrName>
                                        </p:attrNameLst>
                                      </p:cBhvr>
                                      <p:to>
                                        <p:strVal val="hidden"/>
                                      </p:to>
                                    </p:set>
                                  </p:childTnLst>
                                </p:cTn>
                              </p:par>
                              <p:par>
                                <p:cTn id="53" presetID="9" presetClass="exit" presetSubtype="0" fill="hold" grpId="0" nodeType="withEffect">
                                  <p:stCondLst>
                                    <p:cond delay="0"/>
                                  </p:stCondLst>
                                  <p:childTnLst>
                                    <p:animEffect transition="out" filter="dissolve">
                                      <p:cBhvr>
                                        <p:cTn id="54" dur="500"/>
                                        <p:tgtEl>
                                          <p:spTgt spid="324"/>
                                        </p:tgtEl>
                                      </p:cBhvr>
                                    </p:animEffect>
                                    <p:set>
                                      <p:cBhvr>
                                        <p:cTn id="55" dur="1" fill="hold">
                                          <p:stCondLst>
                                            <p:cond delay="499"/>
                                          </p:stCondLst>
                                        </p:cTn>
                                        <p:tgtEl>
                                          <p:spTgt spid="324"/>
                                        </p:tgtEl>
                                        <p:attrNameLst>
                                          <p:attrName>style.visibility</p:attrName>
                                        </p:attrNameLst>
                                      </p:cBhvr>
                                      <p:to>
                                        <p:strVal val="hidden"/>
                                      </p:to>
                                    </p:set>
                                  </p:childTnLst>
                                </p:cTn>
                              </p:par>
                            </p:childTnLst>
                          </p:cTn>
                        </p:par>
                        <p:par>
                          <p:cTn id="56" fill="hold">
                            <p:stCondLst>
                              <p:cond delay="4000"/>
                            </p:stCondLst>
                            <p:childTnLst>
                              <p:par>
                                <p:cTn id="57" presetID="42" presetClass="path" presetSubtype="0" accel="50000" decel="50000" fill="hold" nodeType="afterEffect">
                                  <p:stCondLst>
                                    <p:cond delay="0"/>
                                  </p:stCondLst>
                                  <p:childTnLst>
                                    <p:animMotion origin="layout" path="M 2.77778E-6 -7.40741E-7 L 0.0493 0.21528 " pathEditMode="relative" rAng="0" ptsTypes="AA">
                                      <p:cBhvr>
                                        <p:cTn id="58" dur="2000" fill="hold"/>
                                        <p:tgtEl>
                                          <p:spTgt spid="138"/>
                                        </p:tgtEl>
                                        <p:attrNameLst>
                                          <p:attrName>ppt_x</p:attrName>
                                          <p:attrName>ppt_y</p:attrName>
                                        </p:attrNameLst>
                                      </p:cBhvr>
                                      <p:rCtr x="2465" y="10764"/>
                                    </p:animMotion>
                                  </p:childTnLst>
                                </p:cTn>
                              </p:par>
                              <p:par>
                                <p:cTn id="59" presetID="42" presetClass="path" presetSubtype="0" accel="50000" decel="50000" fill="hold" nodeType="withEffect">
                                  <p:stCondLst>
                                    <p:cond delay="0"/>
                                  </p:stCondLst>
                                  <p:childTnLst>
                                    <p:animMotion origin="layout" path="M 2.22222E-6 -7.40741E-7 L 0.5217 0.21528 " pathEditMode="relative" rAng="0" ptsTypes="AA">
                                      <p:cBhvr>
                                        <p:cTn id="60" dur="2000" fill="hold"/>
                                        <p:tgtEl>
                                          <p:spTgt spid="148"/>
                                        </p:tgtEl>
                                        <p:attrNameLst>
                                          <p:attrName>ppt_x</p:attrName>
                                          <p:attrName>ppt_y</p:attrName>
                                        </p:attrNameLst>
                                      </p:cBhvr>
                                      <p:rCtr x="26076" y="10764"/>
                                    </p:animMotion>
                                  </p:childTnLst>
                                </p:cTn>
                              </p:par>
                              <p:par>
                                <p:cTn id="61" presetID="42" presetClass="path" presetSubtype="0" accel="50000" decel="50000" fill="hold" nodeType="withEffect">
                                  <p:stCondLst>
                                    <p:cond delay="0"/>
                                  </p:stCondLst>
                                  <p:childTnLst>
                                    <p:animMotion origin="layout" path="M 2.77778E-7 -7.40741E-7 L 2.77778E-7 0.21528 " pathEditMode="relative" rAng="0" ptsTypes="AA">
                                      <p:cBhvr>
                                        <p:cTn id="62" dur="2000" fill="hold"/>
                                        <p:tgtEl>
                                          <p:spTgt spid="143"/>
                                        </p:tgtEl>
                                        <p:attrNameLst>
                                          <p:attrName>ppt_x</p:attrName>
                                          <p:attrName>ppt_y</p:attrName>
                                        </p:attrNameLst>
                                      </p:cBhvr>
                                      <p:rCtr x="0" y="10764"/>
                                    </p:animMotion>
                                  </p:childTnLst>
                                </p:cTn>
                              </p:par>
                              <p:par>
                                <p:cTn id="63" presetID="9" presetClass="exit" presetSubtype="0" fill="hold" grpId="0" nodeType="withEffect">
                                  <p:stCondLst>
                                    <p:cond delay="0"/>
                                  </p:stCondLst>
                                  <p:childTnLst>
                                    <p:animEffect transition="out" filter="dissolve">
                                      <p:cBhvr>
                                        <p:cTn id="64" dur="500"/>
                                        <p:tgtEl>
                                          <p:spTgt spid="326"/>
                                        </p:tgtEl>
                                      </p:cBhvr>
                                    </p:animEffect>
                                    <p:set>
                                      <p:cBhvr>
                                        <p:cTn id="65" dur="1" fill="hold">
                                          <p:stCondLst>
                                            <p:cond delay="499"/>
                                          </p:stCondLst>
                                        </p:cTn>
                                        <p:tgtEl>
                                          <p:spTgt spid="326"/>
                                        </p:tgtEl>
                                        <p:attrNameLst>
                                          <p:attrName>style.visibility</p:attrName>
                                        </p:attrNameLst>
                                      </p:cBhvr>
                                      <p:to>
                                        <p:strVal val="hidden"/>
                                      </p:to>
                                    </p:set>
                                  </p:childTnLst>
                                </p:cTn>
                              </p:par>
                              <p:par>
                                <p:cTn id="66" presetID="9" presetClass="exit" presetSubtype="0" fill="hold" grpId="0" nodeType="withEffect">
                                  <p:stCondLst>
                                    <p:cond delay="0"/>
                                  </p:stCondLst>
                                  <p:childTnLst>
                                    <p:animEffect transition="out" filter="dissolve">
                                      <p:cBhvr>
                                        <p:cTn id="67" dur="500"/>
                                        <p:tgtEl>
                                          <p:spTgt spid="322"/>
                                        </p:tgtEl>
                                      </p:cBhvr>
                                    </p:animEffect>
                                    <p:set>
                                      <p:cBhvr>
                                        <p:cTn id="68" dur="1" fill="hold">
                                          <p:stCondLst>
                                            <p:cond delay="499"/>
                                          </p:stCondLst>
                                        </p:cTn>
                                        <p:tgtEl>
                                          <p:spTgt spid="322"/>
                                        </p:tgtEl>
                                        <p:attrNameLst>
                                          <p:attrName>style.visibility</p:attrName>
                                        </p:attrNameLst>
                                      </p:cBhvr>
                                      <p:to>
                                        <p:strVal val="hidden"/>
                                      </p:to>
                                    </p:set>
                                  </p:childTnLst>
                                </p:cTn>
                              </p:par>
                              <p:par>
                                <p:cTn id="69" presetID="9" presetClass="exit" presetSubtype="0" fill="hold" grpId="0" nodeType="withEffect">
                                  <p:stCondLst>
                                    <p:cond delay="0"/>
                                  </p:stCondLst>
                                  <p:childTnLst>
                                    <p:animEffect transition="out" filter="dissolve">
                                      <p:cBhvr>
                                        <p:cTn id="70" dur="500"/>
                                        <p:tgtEl>
                                          <p:spTgt spid="327"/>
                                        </p:tgtEl>
                                      </p:cBhvr>
                                    </p:animEffect>
                                    <p:set>
                                      <p:cBhvr>
                                        <p:cTn id="71" dur="1" fill="hold">
                                          <p:stCondLst>
                                            <p:cond delay="499"/>
                                          </p:stCondLst>
                                        </p:cTn>
                                        <p:tgtEl>
                                          <p:spTgt spid="327"/>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2" presetClass="exit" presetSubtype="4" fill="hold" grpId="0" nodeType="clickEffect">
                                  <p:stCondLst>
                                    <p:cond delay="0"/>
                                  </p:stCondLst>
                                  <p:childTnLst>
                                    <p:anim calcmode="lin" valueType="num">
                                      <p:cBhvr additive="base">
                                        <p:cTn id="75" dur="500"/>
                                        <p:tgtEl>
                                          <p:spTgt spid="99"/>
                                        </p:tgtEl>
                                        <p:attrNameLst>
                                          <p:attrName>ppt_y</p:attrName>
                                        </p:attrNameLst>
                                      </p:cBhvr>
                                      <p:tavLst>
                                        <p:tav tm="0">
                                          <p:val>
                                            <p:strVal val="#ppt_y"/>
                                          </p:val>
                                        </p:tav>
                                        <p:tav tm="100000">
                                          <p:val>
                                            <p:strVal val="#ppt_y+#ppt_h*1.125000"/>
                                          </p:val>
                                        </p:tav>
                                      </p:tavLst>
                                    </p:anim>
                                    <p:animEffect transition="out" filter="wipe(down)">
                                      <p:cBhvr>
                                        <p:cTn id="76" dur="500"/>
                                        <p:tgtEl>
                                          <p:spTgt spid="99"/>
                                        </p:tgtEl>
                                      </p:cBhvr>
                                    </p:animEffect>
                                    <p:set>
                                      <p:cBhvr>
                                        <p:cTn id="77" dur="1" fill="hold">
                                          <p:stCondLst>
                                            <p:cond delay="499"/>
                                          </p:stCondLst>
                                        </p:cTn>
                                        <p:tgtEl>
                                          <p:spTgt spid="99"/>
                                        </p:tgtEl>
                                        <p:attrNameLst>
                                          <p:attrName>style.visibility</p:attrName>
                                        </p:attrNameLst>
                                      </p:cBhvr>
                                      <p:to>
                                        <p:strVal val="hidden"/>
                                      </p:to>
                                    </p:set>
                                  </p:childTnLst>
                                </p:cTn>
                              </p:par>
                            </p:childTnLst>
                          </p:cTn>
                        </p:par>
                        <p:par>
                          <p:cTn id="78" fill="hold">
                            <p:stCondLst>
                              <p:cond delay="500"/>
                            </p:stCondLst>
                            <p:childTnLst>
                              <p:par>
                                <p:cTn id="79" presetID="12" presetClass="entr" presetSubtype="1" fill="hold" nodeType="afterEffect">
                                  <p:stCondLst>
                                    <p:cond delay="0"/>
                                  </p:stCondLst>
                                  <p:childTnLst>
                                    <p:set>
                                      <p:cBhvr>
                                        <p:cTn id="80" dur="1" fill="hold">
                                          <p:stCondLst>
                                            <p:cond delay="0"/>
                                          </p:stCondLst>
                                        </p:cTn>
                                        <p:tgtEl>
                                          <p:spTgt spid="190"/>
                                        </p:tgtEl>
                                        <p:attrNameLst>
                                          <p:attrName>style.visibility</p:attrName>
                                        </p:attrNameLst>
                                      </p:cBhvr>
                                      <p:to>
                                        <p:strVal val="visible"/>
                                      </p:to>
                                    </p:set>
                                    <p:anim calcmode="lin" valueType="num">
                                      <p:cBhvr additive="base">
                                        <p:cTn id="81" dur="500"/>
                                        <p:tgtEl>
                                          <p:spTgt spid="190"/>
                                        </p:tgtEl>
                                        <p:attrNameLst>
                                          <p:attrName>ppt_y</p:attrName>
                                        </p:attrNameLst>
                                      </p:cBhvr>
                                      <p:tavLst>
                                        <p:tav tm="0">
                                          <p:val>
                                            <p:strVal val="#ppt_y-#ppt_h*1.125000"/>
                                          </p:val>
                                        </p:tav>
                                        <p:tav tm="100000">
                                          <p:val>
                                            <p:strVal val="#ppt_y"/>
                                          </p:val>
                                        </p:tav>
                                      </p:tavLst>
                                    </p:anim>
                                    <p:animEffect transition="in" filter="wipe(down)">
                                      <p:cBhvr>
                                        <p:cTn id="82" dur="500"/>
                                        <p:tgtEl>
                                          <p:spTgt spid="190"/>
                                        </p:tgtEl>
                                      </p:cBhvr>
                                    </p:animEffect>
                                  </p:childTnLst>
                                </p:cTn>
                              </p:par>
                              <p:par>
                                <p:cTn id="83" presetID="12" presetClass="entr" presetSubtype="1" fill="hold" nodeType="withEffect">
                                  <p:stCondLst>
                                    <p:cond delay="0"/>
                                  </p:stCondLst>
                                  <p:childTnLst>
                                    <p:set>
                                      <p:cBhvr>
                                        <p:cTn id="84" dur="1" fill="hold">
                                          <p:stCondLst>
                                            <p:cond delay="0"/>
                                          </p:stCondLst>
                                        </p:cTn>
                                        <p:tgtEl>
                                          <p:spTgt spid="185"/>
                                        </p:tgtEl>
                                        <p:attrNameLst>
                                          <p:attrName>style.visibility</p:attrName>
                                        </p:attrNameLst>
                                      </p:cBhvr>
                                      <p:to>
                                        <p:strVal val="visible"/>
                                      </p:to>
                                    </p:set>
                                    <p:anim calcmode="lin" valueType="num">
                                      <p:cBhvr additive="base">
                                        <p:cTn id="85" dur="500"/>
                                        <p:tgtEl>
                                          <p:spTgt spid="185"/>
                                        </p:tgtEl>
                                        <p:attrNameLst>
                                          <p:attrName>ppt_y</p:attrName>
                                        </p:attrNameLst>
                                      </p:cBhvr>
                                      <p:tavLst>
                                        <p:tav tm="0">
                                          <p:val>
                                            <p:strVal val="#ppt_y-#ppt_h*1.125000"/>
                                          </p:val>
                                        </p:tav>
                                        <p:tav tm="100000">
                                          <p:val>
                                            <p:strVal val="#ppt_y"/>
                                          </p:val>
                                        </p:tav>
                                      </p:tavLst>
                                    </p:anim>
                                    <p:animEffect transition="in" filter="wipe(down)">
                                      <p:cBhvr>
                                        <p:cTn id="86" dur="500"/>
                                        <p:tgtEl>
                                          <p:spTgt spid="185"/>
                                        </p:tgtEl>
                                      </p:cBhvr>
                                    </p:animEffect>
                                  </p:childTnLst>
                                </p:cTn>
                              </p:par>
                              <p:par>
                                <p:cTn id="87" presetID="12" presetClass="entr" presetSubtype="1" fill="hold" nodeType="withEffect">
                                  <p:stCondLst>
                                    <p:cond delay="0"/>
                                  </p:stCondLst>
                                  <p:childTnLst>
                                    <p:set>
                                      <p:cBhvr>
                                        <p:cTn id="88" dur="1" fill="hold">
                                          <p:stCondLst>
                                            <p:cond delay="0"/>
                                          </p:stCondLst>
                                        </p:cTn>
                                        <p:tgtEl>
                                          <p:spTgt spid="196"/>
                                        </p:tgtEl>
                                        <p:attrNameLst>
                                          <p:attrName>style.visibility</p:attrName>
                                        </p:attrNameLst>
                                      </p:cBhvr>
                                      <p:to>
                                        <p:strVal val="visible"/>
                                      </p:to>
                                    </p:set>
                                    <p:anim calcmode="lin" valueType="num">
                                      <p:cBhvr additive="base">
                                        <p:cTn id="89" dur="500"/>
                                        <p:tgtEl>
                                          <p:spTgt spid="196"/>
                                        </p:tgtEl>
                                        <p:attrNameLst>
                                          <p:attrName>ppt_y</p:attrName>
                                        </p:attrNameLst>
                                      </p:cBhvr>
                                      <p:tavLst>
                                        <p:tav tm="0">
                                          <p:val>
                                            <p:strVal val="#ppt_y-#ppt_h*1.125000"/>
                                          </p:val>
                                        </p:tav>
                                        <p:tav tm="100000">
                                          <p:val>
                                            <p:strVal val="#ppt_y"/>
                                          </p:val>
                                        </p:tav>
                                      </p:tavLst>
                                    </p:anim>
                                    <p:animEffect transition="in" filter="wipe(down)">
                                      <p:cBhvr>
                                        <p:cTn id="90" dur="500"/>
                                        <p:tgtEl>
                                          <p:spTgt spid="196"/>
                                        </p:tgtEl>
                                      </p:cBhvr>
                                    </p:animEffect>
                                  </p:childTnLst>
                                </p:cTn>
                              </p:par>
                            </p:childTnLst>
                          </p:cTn>
                        </p:par>
                        <p:par>
                          <p:cTn id="91" fill="hold">
                            <p:stCondLst>
                              <p:cond delay="1000"/>
                            </p:stCondLst>
                            <p:childTnLst>
                              <p:par>
                                <p:cTn id="92" presetID="1" presetClass="entr" presetSubtype="0" fill="hold" grpId="0" nodeType="afterEffect">
                                  <p:stCondLst>
                                    <p:cond delay="0"/>
                                  </p:stCondLst>
                                  <p:childTnLst>
                                    <p:set>
                                      <p:cBhvr>
                                        <p:cTn id="93" dur="1" fill="hold">
                                          <p:stCondLst>
                                            <p:cond delay="0"/>
                                          </p:stCondLst>
                                        </p:cTn>
                                        <p:tgtEl>
                                          <p:spTgt spid="202"/>
                                        </p:tgtEl>
                                        <p:attrNameLst>
                                          <p:attrName>style.visibility</p:attrName>
                                        </p:attrNameLst>
                                      </p:cBhvr>
                                      <p:to>
                                        <p:strVal val="visible"/>
                                      </p:to>
                                    </p:set>
                                  </p:childTnLst>
                                </p:cTn>
                              </p:par>
                            </p:childTnLst>
                          </p:cTn>
                        </p:par>
                        <p:par>
                          <p:cTn id="94" fill="hold">
                            <p:stCondLst>
                              <p:cond delay="1000"/>
                            </p:stCondLst>
                            <p:childTnLst>
                              <p:par>
                                <p:cTn id="95" presetID="1" presetClass="entr" presetSubtype="0" fill="hold" grpId="0" nodeType="afterEffect">
                                  <p:stCondLst>
                                    <p:cond delay="0"/>
                                  </p:stCondLst>
                                  <p:childTnLst>
                                    <p:set>
                                      <p:cBhvr>
                                        <p:cTn id="96" dur="1" fill="hold">
                                          <p:stCondLst>
                                            <p:cond delay="0"/>
                                          </p:stCondLst>
                                        </p:cTn>
                                        <p:tgtEl>
                                          <p:spTgt spid="201"/>
                                        </p:tgtEl>
                                        <p:attrNameLst>
                                          <p:attrName>style.visibility</p:attrName>
                                        </p:attrNameLst>
                                      </p:cBhvr>
                                      <p:to>
                                        <p:strVal val="visible"/>
                                      </p:to>
                                    </p:set>
                                  </p:childTnLst>
                                </p:cTn>
                              </p:par>
                            </p:childTnLst>
                          </p:cTn>
                        </p:par>
                        <p:par>
                          <p:cTn id="97" fill="hold">
                            <p:stCondLst>
                              <p:cond delay="1000"/>
                            </p:stCondLst>
                            <p:childTnLst>
                              <p:par>
                                <p:cTn id="98" presetID="1" presetClass="entr" presetSubtype="0" fill="hold" grpId="0" nodeType="afterEffect">
                                  <p:stCondLst>
                                    <p:cond delay="0"/>
                                  </p:stCondLst>
                                  <p:childTnLst>
                                    <p:set>
                                      <p:cBhvr>
                                        <p:cTn id="99" dur="1" fill="hold">
                                          <p:stCondLst>
                                            <p:cond delay="0"/>
                                          </p:stCondLst>
                                        </p:cTn>
                                        <p:tgtEl>
                                          <p:spTgt spid="195"/>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nodeType="clickEffect">
                                  <p:stCondLst>
                                    <p:cond delay="0"/>
                                  </p:stCondLst>
                                  <p:childTnLst>
                                    <p:set>
                                      <p:cBhvr>
                                        <p:cTn id="103" dur="1" fill="hold">
                                          <p:stCondLst>
                                            <p:cond delay="0"/>
                                          </p:stCondLst>
                                        </p:cTn>
                                        <p:tgtEl>
                                          <p:spTgt spid="4"/>
                                        </p:tgtEl>
                                        <p:attrNameLst>
                                          <p:attrName>style.visibility</p:attrName>
                                        </p:attrNameLst>
                                      </p:cBhvr>
                                      <p:to>
                                        <p:strVal val="visible"/>
                                      </p:to>
                                    </p:set>
                                    <p:animEffect transition="in" filter="wipe(up)">
                                      <p:cBhvr>
                                        <p:cTn id="104" dur="500"/>
                                        <p:tgtEl>
                                          <p:spTgt spid="4"/>
                                        </p:tgtEl>
                                      </p:cBhvr>
                                    </p:animEffect>
                                  </p:childTnLst>
                                </p:cTn>
                              </p:par>
                              <p:par>
                                <p:cTn id="105" presetID="22" presetClass="entr" presetSubtype="4" fill="hold" grpId="0" nodeType="withEffect">
                                  <p:stCondLst>
                                    <p:cond delay="0"/>
                                  </p:stCondLst>
                                  <p:childTnLst>
                                    <p:set>
                                      <p:cBhvr>
                                        <p:cTn id="106" dur="1" fill="hold">
                                          <p:stCondLst>
                                            <p:cond delay="0"/>
                                          </p:stCondLst>
                                        </p:cTn>
                                        <p:tgtEl>
                                          <p:spTgt spid="206"/>
                                        </p:tgtEl>
                                        <p:attrNameLst>
                                          <p:attrName>style.visibility</p:attrName>
                                        </p:attrNameLst>
                                      </p:cBhvr>
                                      <p:to>
                                        <p:strVal val="visible"/>
                                      </p:to>
                                    </p:set>
                                    <p:animEffect transition="in" filter="wipe(down)">
                                      <p:cBhvr>
                                        <p:cTn id="107" dur="50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 grpId="0"/>
      <p:bldP spid="321" grpId="0"/>
      <p:bldP spid="322" grpId="0"/>
      <p:bldP spid="323" grpId="0"/>
      <p:bldP spid="324" grpId="0"/>
      <p:bldP spid="325" grpId="0"/>
      <p:bldP spid="326" grpId="0"/>
      <p:bldP spid="327" grpId="0"/>
      <p:bldP spid="328" grpId="0"/>
      <p:bldP spid="354" grpId="0"/>
      <p:bldP spid="363" grpId="0"/>
      <p:bldP spid="364" grpId="0"/>
      <p:bldP spid="195" grpId="0"/>
      <p:bldP spid="201" grpId="0"/>
      <p:bldP spid="202" grpId="0"/>
      <p:bldP spid="206" grpId="0"/>
      <p:bldP spid="9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43508" y="-27384"/>
            <a:ext cx="8712968"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600" b="1" dirty="0" smtClean="0">
                <a:solidFill>
                  <a:srgbClr val="A50021"/>
                </a:solidFill>
                <a:latin typeface="Verdana" pitchFamily="34" charset="0"/>
                <a:ea typeface="ＭＳ Ｐゴシック" pitchFamily="34" charset="-128"/>
              </a:rPr>
              <a:t>Statistical binning </a:t>
            </a:r>
            <a:r>
              <a:rPr lang="en-US" altLang="ja-JP" sz="1100" b="1" dirty="0" smtClean="0">
                <a:solidFill>
                  <a:srgbClr val="A50021"/>
                </a:solidFill>
                <a:latin typeface="Verdana" pitchFamily="34" charset="0"/>
                <a:ea typeface="ＭＳ Ｐゴシック" pitchFamily="34" charset="-128"/>
              </a:rPr>
              <a:t>[</a:t>
            </a:r>
            <a:r>
              <a:rPr lang="en-US" altLang="ja-JP" sz="1100" b="1" dirty="0" err="1" smtClean="0">
                <a:solidFill>
                  <a:srgbClr val="A50021"/>
                </a:solidFill>
                <a:latin typeface="Verdana" pitchFamily="34" charset="0"/>
                <a:ea typeface="ＭＳ Ｐゴシック" pitchFamily="34" charset="-128"/>
              </a:rPr>
              <a:t>Mirarab</a:t>
            </a:r>
            <a:r>
              <a:rPr lang="en-US" altLang="ja-JP" sz="1100" b="1" dirty="0" smtClean="0">
                <a:solidFill>
                  <a:srgbClr val="A50021"/>
                </a:solidFill>
                <a:latin typeface="Verdana" pitchFamily="34" charset="0"/>
                <a:ea typeface="ＭＳ Ｐゴシック" pitchFamily="34" charset="-128"/>
              </a:rPr>
              <a:t>, </a:t>
            </a:r>
            <a:r>
              <a:rPr lang="en-US" altLang="ja-JP" sz="1100" b="1" dirty="0" err="1" smtClean="0">
                <a:solidFill>
                  <a:srgbClr val="A50021"/>
                </a:solidFill>
                <a:latin typeface="Verdana" pitchFamily="34" charset="0"/>
                <a:ea typeface="ＭＳ Ｐゴシック" pitchFamily="34" charset="-128"/>
              </a:rPr>
              <a:t>Bayzid</a:t>
            </a:r>
            <a:r>
              <a:rPr lang="en-US" altLang="ja-JP" sz="1100" b="1" dirty="0" smtClean="0">
                <a:solidFill>
                  <a:srgbClr val="A50021"/>
                </a:solidFill>
                <a:latin typeface="Verdana" pitchFamily="34" charset="0"/>
                <a:ea typeface="ＭＳ Ｐゴシック" pitchFamily="34" charset="-128"/>
              </a:rPr>
              <a:t>, </a:t>
            </a:r>
            <a:r>
              <a:rPr lang="en-US" altLang="ja-JP" sz="1100" b="1" dirty="0" err="1" smtClean="0">
                <a:solidFill>
                  <a:srgbClr val="A50021"/>
                </a:solidFill>
                <a:latin typeface="Verdana" pitchFamily="34" charset="0"/>
                <a:ea typeface="ＭＳ Ｐゴシック" pitchFamily="34" charset="-128"/>
              </a:rPr>
              <a:t>Boussau</a:t>
            </a:r>
            <a:r>
              <a:rPr lang="en-US" altLang="ja-JP" sz="1100" b="1" dirty="0" smtClean="0">
                <a:solidFill>
                  <a:srgbClr val="A50021"/>
                </a:solidFill>
                <a:latin typeface="Verdana" pitchFamily="34" charset="0"/>
                <a:ea typeface="ＭＳ Ｐゴシック" pitchFamily="34" charset="-128"/>
              </a:rPr>
              <a:t>, </a:t>
            </a:r>
            <a:r>
              <a:rPr lang="en-US" altLang="ja-JP" sz="1100" b="1" dirty="0" err="1" smtClean="0">
                <a:solidFill>
                  <a:srgbClr val="A50021"/>
                </a:solidFill>
                <a:latin typeface="Verdana" pitchFamily="34" charset="0"/>
                <a:ea typeface="ＭＳ Ｐゴシック" pitchFamily="34" charset="-128"/>
              </a:rPr>
              <a:t>Warnow</a:t>
            </a:r>
            <a:r>
              <a:rPr lang="en-US" altLang="ja-JP" sz="1100" b="1" dirty="0" smtClean="0">
                <a:solidFill>
                  <a:srgbClr val="A50021"/>
                </a:solidFill>
                <a:latin typeface="Verdana" pitchFamily="34" charset="0"/>
                <a:ea typeface="ＭＳ Ｐゴシック" pitchFamily="34" charset="-128"/>
              </a:rPr>
              <a:t>, Science, (in revision)]</a:t>
            </a:r>
            <a:endParaRPr lang="en-US" altLang="ja-JP" sz="1100" b="1" dirty="0">
              <a:solidFill>
                <a:srgbClr val="A50021"/>
              </a:solidFill>
              <a:latin typeface="Verdana" pitchFamily="34" charset="0"/>
              <a:ea typeface="ＭＳ Ｐゴシック" pitchFamily="34" charset="-128"/>
            </a:endParaRPr>
          </a:p>
        </p:txBody>
      </p:sp>
      <p:sp>
        <p:nvSpPr>
          <p:cNvPr id="4" name="Line 5"/>
          <p:cNvSpPr>
            <a:spLocks noChangeShapeType="1"/>
          </p:cNvSpPr>
          <p:nvPr/>
        </p:nvSpPr>
        <p:spPr bwMode="auto">
          <a:xfrm>
            <a:off x="179512" y="512676"/>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dirty="0"/>
          </a:p>
        </p:txBody>
      </p:sp>
      <p:grpSp>
        <p:nvGrpSpPr>
          <p:cNvPr id="6" name="Group 5"/>
          <p:cNvGrpSpPr/>
          <p:nvPr/>
        </p:nvGrpSpPr>
        <p:grpSpPr>
          <a:xfrm>
            <a:off x="504056" y="1232756"/>
            <a:ext cx="8928484" cy="830998"/>
            <a:chOff x="3238136" y="1120130"/>
            <a:chExt cx="7191947" cy="648598"/>
          </a:xfrm>
        </p:grpSpPr>
        <p:sp>
          <p:nvSpPr>
            <p:cNvPr id="7" name="Oval 6"/>
            <p:cNvSpPr>
              <a:spLocks noChangeArrowheads="1"/>
            </p:cNvSpPr>
            <p:nvPr/>
          </p:nvSpPr>
          <p:spPr bwMode="auto">
            <a:xfrm>
              <a:off x="3238136" y="1199682"/>
              <a:ext cx="219456" cy="219456"/>
            </a:xfrm>
            <a:prstGeom prst="ellipse">
              <a:avLst/>
            </a:prstGeom>
            <a:gradFill rotWithShape="1">
              <a:gsLst>
                <a:gs pos="0">
                  <a:srgbClr val="002060">
                    <a:lumMod val="40000"/>
                    <a:lumOff val="60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8" name="TextBox 7"/>
            <p:cNvSpPr txBox="1"/>
            <p:nvPr/>
          </p:nvSpPr>
          <p:spPr>
            <a:xfrm>
              <a:off x="3381402" y="1120130"/>
              <a:ext cx="7048681" cy="648598"/>
            </a:xfrm>
            <a:prstGeom prst="rect">
              <a:avLst/>
            </a:prstGeom>
            <a:noFill/>
          </p:spPr>
          <p:txBody>
            <a:bodyPr wrap="square" rtlCol="0">
              <a:spAutoFit/>
            </a:bodyPr>
            <a:lstStyle/>
            <a:p>
              <a:r>
                <a:rPr lang="en-US" sz="2400" dirty="0" smtClean="0"/>
                <a:t>  </a:t>
              </a:r>
              <a:r>
                <a:rPr lang="en-US" sz="2400" i="1" dirty="0" smtClean="0">
                  <a:solidFill>
                    <a:srgbClr val="531FE7"/>
                  </a:solidFill>
                  <a:latin typeface="Georgia" pitchFamily="18" charset="0"/>
                </a:rPr>
                <a:t>Combinability test</a:t>
              </a:r>
              <a:r>
                <a:rPr lang="en-US" sz="2400" i="1" dirty="0" smtClean="0">
                  <a:latin typeface="Georgia" pitchFamily="18" charset="0"/>
                </a:rPr>
                <a:t>: </a:t>
              </a:r>
              <a:r>
                <a:rPr lang="en-US" sz="2200" dirty="0" smtClean="0">
                  <a:latin typeface="Georgia" pitchFamily="18" charset="0"/>
                </a:rPr>
                <a:t>whether any </a:t>
              </a:r>
              <a:r>
                <a:rPr lang="en-US" sz="2200" dirty="0" smtClean="0">
                  <a:solidFill>
                    <a:srgbClr val="531FE7"/>
                  </a:solidFill>
                  <a:latin typeface="Georgia" pitchFamily="18" charset="0"/>
                </a:rPr>
                <a:t>pair of gene trees </a:t>
              </a:r>
              <a:r>
                <a:rPr lang="en-US" sz="2200" dirty="0" smtClean="0">
                  <a:latin typeface="Georgia" pitchFamily="18" charset="0"/>
                </a:rPr>
                <a:t>have </a:t>
              </a:r>
              <a:r>
                <a:rPr lang="en-US" sz="2200" dirty="0" smtClean="0">
                  <a:solidFill>
                    <a:srgbClr val="FF0000"/>
                  </a:solidFill>
                  <a:latin typeface="Georgia" pitchFamily="18" charset="0"/>
                </a:rPr>
                <a:t>conflicting edges </a:t>
              </a:r>
              <a:r>
                <a:rPr lang="en-US" sz="2200" dirty="0" smtClean="0">
                  <a:latin typeface="Georgia" pitchFamily="18" charset="0"/>
                </a:rPr>
                <a:t>with high support (w.r.t a </a:t>
              </a:r>
              <a:r>
                <a:rPr lang="en-US" sz="2200" dirty="0" smtClean="0">
                  <a:solidFill>
                    <a:srgbClr val="531FE7"/>
                  </a:solidFill>
                  <a:latin typeface="Georgia" pitchFamily="18" charset="0"/>
                </a:rPr>
                <a:t>threshold </a:t>
              </a:r>
              <a:r>
                <a:rPr lang="en-US" sz="2200" i="1" dirty="0" smtClean="0">
                  <a:solidFill>
                    <a:srgbClr val="531FE7"/>
                  </a:solidFill>
                  <a:latin typeface="Georgia" pitchFamily="18" charset="0"/>
                </a:rPr>
                <a:t>t</a:t>
              </a:r>
              <a:r>
                <a:rPr lang="en-US" sz="2200" dirty="0" smtClean="0">
                  <a:latin typeface="Georgia" pitchFamily="18" charset="0"/>
                </a:rPr>
                <a:t>).  </a:t>
              </a:r>
              <a:endParaRPr lang="en-US" sz="2200" dirty="0">
                <a:solidFill>
                  <a:srgbClr val="FF0000"/>
                </a:solidFill>
                <a:latin typeface="Georgia" pitchFamily="18" charset="0"/>
              </a:endParaRPr>
            </a:p>
          </p:txBody>
        </p:sp>
      </p:grpSp>
      <p:grpSp>
        <p:nvGrpSpPr>
          <p:cNvPr id="9" name="Group 8"/>
          <p:cNvGrpSpPr/>
          <p:nvPr/>
        </p:nvGrpSpPr>
        <p:grpSpPr>
          <a:xfrm>
            <a:off x="1404157" y="2315783"/>
            <a:ext cx="5220070" cy="369332"/>
            <a:chOff x="3238136" y="1158453"/>
            <a:chExt cx="3568127" cy="288265"/>
          </a:xfrm>
        </p:grpSpPr>
        <p:sp>
          <p:nvSpPr>
            <p:cNvPr id="10" name="Oval 9"/>
            <p:cNvSpPr>
              <a:spLocks noChangeArrowheads="1"/>
            </p:cNvSpPr>
            <p:nvPr/>
          </p:nvSpPr>
          <p:spPr bwMode="auto">
            <a:xfrm>
              <a:off x="3238136" y="1199682"/>
              <a:ext cx="156257" cy="178423"/>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11" name="TextBox 10"/>
            <p:cNvSpPr txBox="1"/>
            <p:nvPr/>
          </p:nvSpPr>
          <p:spPr>
            <a:xfrm>
              <a:off x="3336576" y="1158453"/>
              <a:ext cx="3469687" cy="288265"/>
            </a:xfrm>
            <a:prstGeom prst="rect">
              <a:avLst/>
            </a:prstGeom>
            <a:noFill/>
          </p:spPr>
          <p:txBody>
            <a:bodyPr wrap="square" rtlCol="0">
              <a:spAutoFit/>
            </a:bodyPr>
            <a:lstStyle/>
            <a:p>
              <a:r>
                <a:rPr lang="en-US" dirty="0" smtClean="0"/>
                <a:t>  </a:t>
              </a:r>
              <a:r>
                <a:rPr lang="en-US" dirty="0" smtClean="0">
                  <a:latin typeface="Georgia" pitchFamily="18" charset="0"/>
                </a:rPr>
                <a:t>Create an incompatibility graph</a:t>
              </a:r>
              <a:endParaRPr lang="en-US" dirty="0">
                <a:solidFill>
                  <a:srgbClr val="FF0000"/>
                </a:solidFill>
                <a:latin typeface="Georgia" pitchFamily="18" charset="0"/>
              </a:endParaRPr>
            </a:p>
          </p:txBody>
        </p:sp>
      </p:grpSp>
      <p:grpSp>
        <p:nvGrpSpPr>
          <p:cNvPr id="12" name="Group 11"/>
          <p:cNvGrpSpPr/>
          <p:nvPr/>
        </p:nvGrpSpPr>
        <p:grpSpPr>
          <a:xfrm>
            <a:off x="1404156" y="2774542"/>
            <a:ext cx="5544108" cy="369332"/>
            <a:chOff x="3238136" y="1158453"/>
            <a:chExt cx="3789620" cy="288265"/>
          </a:xfrm>
        </p:grpSpPr>
        <p:sp>
          <p:nvSpPr>
            <p:cNvPr id="13" name="Oval 12"/>
            <p:cNvSpPr>
              <a:spLocks noChangeArrowheads="1"/>
            </p:cNvSpPr>
            <p:nvPr/>
          </p:nvSpPr>
          <p:spPr bwMode="auto">
            <a:xfrm>
              <a:off x="3238136" y="1199682"/>
              <a:ext cx="156257" cy="178423"/>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14" name="TextBox 13"/>
            <p:cNvSpPr txBox="1"/>
            <p:nvPr/>
          </p:nvSpPr>
          <p:spPr>
            <a:xfrm>
              <a:off x="3336576" y="1158453"/>
              <a:ext cx="3691180" cy="288265"/>
            </a:xfrm>
            <a:prstGeom prst="rect">
              <a:avLst/>
            </a:prstGeom>
            <a:noFill/>
          </p:spPr>
          <p:txBody>
            <a:bodyPr wrap="square" rtlCol="0">
              <a:spAutoFit/>
            </a:bodyPr>
            <a:lstStyle/>
            <a:p>
              <a:r>
                <a:rPr lang="en-US" dirty="0" smtClean="0"/>
                <a:t>  </a:t>
              </a:r>
              <a:r>
                <a:rPr lang="en-US" dirty="0" smtClean="0">
                  <a:latin typeface="Georgia" pitchFamily="18" charset="0"/>
                </a:rPr>
                <a:t>Use vertex coloring </a:t>
              </a:r>
              <a:endParaRPr lang="en-US" dirty="0">
                <a:solidFill>
                  <a:srgbClr val="FF0000"/>
                </a:solidFill>
                <a:latin typeface="Georgia" pitchFamily="18" charset="0"/>
              </a:endParaRPr>
            </a:p>
          </p:txBody>
        </p:sp>
      </p:grpSp>
      <p:grpSp>
        <p:nvGrpSpPr>
          <p:cNvPr id="15" name="Group 14"/>
          <p:cNvGrpSpPr/>
          <p:nvPr/>
        </p:nvGrpSpPr>
        <p:grpSpPr>
          <a:xfrm>
            <a:off x="539552" y="3465004"/>
            <a:ext cx="8316924" cy="461665"/>
            <a:chOff x="3238136" y="1120130"/>
            <a:chExt cx="7191947" cy="360332"/>
          </a:xfrm>
        </p:grpSpPr>
        <p:sp>
          <p:nvSpPr>
            <p:cNvPr id="16" name="Oval 15"/>
            <p:cNvSpPr>
              <a:spLocks noChangeArrowheads="1"/>
            </p:cNvSpPr>
            <p:nvPr/>
          </p:nvSpPr>
          <p:spPr bwMode="auto">
            <a:xfrm>
              <a:off x="3238136" y="1199682"/>
              <a:ext cx="219456" cy="199834"/>
            </a:xfrm>
            <a:prstGeom prst="ellipse">
              <a:avLst/>
            </a:prstGeom>
            <a:gradFill rotWithShape="1">
              <a:gsLst>
                <a:gs pos="0">
                  <a:srgbClr val="002060">
                    <a:lumMod val="40000"/>
                    <a:lumOff val="60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7" name="TextBox 16"/>
            <p:cNvSpPr txBox="1"/>
            <p:nvPr/>
          </p:nvSpPr>
          <p:spPr>
            <a:xfrm>
              <a:off x="3381402" y="1120130"/>
              <a:ext cx="7048681" cy="360332"/>
            </a:xfrm>
            <a:prstGeom prst="rect">
              <a:avLst/>
            </a:prstGeom>
            <a:noFill/>
          </p:spPr>
          <p:txBody>
            <a:bodyPr wrap="square" rtlCol="0">
              <a:spAutoFit/>
            </a:bodyPr>
            <a:lstStyle/>
            <a:p>
              <a:r>
                <a:rPr lang="en-US" sz="2400" dirty="0" smtClean="0"/>
                <a:t>  </a:t>
              </a:r>
              <a:r>
                <a:rPr lang="en-US" sz="2400" dirty="0" smtClean="0">
                  <a:latin typeface="Georgia" pitchFamily="18" charset="0"/>
                </a:rPr>
                <a:t>Statistical binning </a:t>
              </a:r>
              <a:r>
                <a:rPr lang="en-US" sz="2400" dirty="0" smtClean="0">
                  <a:solidFill>
                    <a:srgbClr val="531FE7"/>
                  </a:solidFill>
                  <a:latin typeface="Georgia" pitchFamily="18" charset="0"/>
                </a:rPr>
                <a:t>improves</a:t>
              </a:r>
              <a:r>
                <a:rPr lang="en-US" sz="2400" dirty="0" smtClean="0">
                  <a:latin typeface="Georgia" pitchFamily="18" charset="0"/>
                </a:rPr>
                <a:t>:</a:t>
              </a:r>
              <a:endParaRPr lang="en-US" sz="2200" dirty="0">
                <a:solidFill>
                  <a:srgbClr val="FF0000"/>
                </a:solidFill>
                <a:latin typeface="Georgia" pitchFamily="18" charset="0"/>
              </a:endParaRPr>
            </a:p>
          </p:txBody>
        </p:sp>
      </p:grpSp>
      <p:grpSp>
        <p:nvGrpSpPr>
          <p:cNvPr id="18" name="Group 17"/>
          <p:cNvGrpSpPr/>
          <p:nvPr/>
        </p:nvGrpSpPr>
        <p:grpSpPr>
          <a:xfrm>
            <a:off x="1403648" y="4005065"/>
            <a:ext cx="5220070" cy="369332"/>
            <a:chOff x="3238136" y="1158453"/>
            <a:chExt cx="3568127" cy="288265"/>
          </a:xfrm>
        </p:grpSpPr>
        <p:sp>
          <p:nvSpPr>
            <p:cNvPr id="19" name="Oval 18"/>
            <p:cNvSpPr>
              <a:spLocks noChangeArrowheads="1"/>
            </p:cNvSpPr>
            <p:nvPr/>
          </p:nvSpPr>
          <p:spPr bwMode="auto">
            <a:xfrm>
              <a:off x="3238136" y="1199682"/>
              <a:ext cx="156257" cy="178423"/>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20" name="TextBox 19"/>
            <p:cNvSpPr txBox="1"/>
            <p:nvPr/>
          </p:nvSpPr>
          <p:spPr>
            <a:xfrm>
              <a:off x="3336576" y="1158453"/>
              <a:ext cx="3469687" cy="288265"/>
            </a:xfrm>
            <a:prstGeom prst="rect">
              <a:avLst/>
            </a:prstGeom>
            <a:noFill/>
          </p:spPr>
          <p:txBody>
            <a:bodyPr wrap="square" rtlCol="0">
              <a:spAutoFit/>
            </a:bodyPr>
            <a:lstStyle/>
            <a:p>
              <a:r>
                <a:rPr lang="en-US" dirty="0" smtClean="0"/>
                <a:t>  </a:t>
              </a:r>
              <a:r>
                <a:rPr lang="en-US" dirty="0" smtClean="0">
                  <a:latin typeface="Georgia" pitchFamily="18" charset="0"/>
                </a:rPr>
                <a:t>Gene tree accuracy</a:t>
              </a:r>
              <a:endParaRPr lang="en-US" dirty="0">
                <a:solidFill>
                  <a:srgbClr val="FF0000"/>
                </a:solidFill>
                <a:latin typeface="Georgia" pitchFamily="18" charset="0"/>
              </a:endParaRPr>
            </a:p>
          </p:txBody>
        </p:sp>
      </p:grpSp>
      <p:grpSp>
        <p:nvGrpSpPr>
          <p:cNvPr id="21" name="Group 20"/>
          <p:cNvGrpSpPr/>
          <p:nvPr/>
        </p:nvGrpSpPr>
        <p:grpSpPr>
          <a:xfrm>
            <a:off x="1403648" y="4401109"/>
            <a:ext cx="5544108" cy="369332"/>
            <a:chOff x="3238136" y="1158453"/>
            <a:chExt cx="3789620" cy="288265"/>
          </a:xfrm>
        </p:grpSpPr>
        <p:sp>
          <p:nvSpPr>
            <p:cNvPr id="22" name="Oval 21"/>
            <p:cNvSpPr>
              <a:spLocks noChangeArrowheads="1"/>
            </p:cNvSpPr>
            <p:nvPr/>
          </p:nvSpPr>
          <p:spPr bwMode="auto">
            <a:xfrm>
              <a:off x="3238136" y="1199682"/>
              <a:ext cx="156257" cy="178423"/>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23" name="TextBox 22"/>
            <p:cNvSpPr txBox="1"/>
            <p:nvPr/>
          </p:nvSpPr>
          <p:spPr>
            <a:xfrm>
              <a:off x="3336576" y="1158453"/>
              <a:ext cx="3691180" cy="288265"/>
            </a:xfrm>
            <a:prstGeom prst="rect">
              <a:avLst/>
            </a:prstGeom>
            <a:noFill/>
          </p:spPr>
          <p:txBody>
            <a:bodyPr wrap="square" rtlCol="0">
              <a:spAutoFit/>
            </a:bodyPr>
            <a:lstStyle/>
            <a:p>
              <a:r>
                <a:rPr lang="en-US" dirty="0" smtClean="0"/>
                <a:t>  </a:t>
              </a:r>
              <a:r>
                <a:rPr lang="en-US" dirty="0" smtClean="0">
                  <a:latin typeface="Georgia" pitchFamily="18" charset="0"/>
                </a:rPr>
                <a:t>Species tree accuracy</a:t>
              </a:r>
              <a:endParaRPr lang="en-US" dirty="0">
                <a:solidFill>
                  <a:srgbClr val="FF0000"/>
                </a:solidFill>
                <a:latin typeface="Georgia" pitchFamily="18" charset="0"/>
              </a:endParaRPr>
            </a:p>
          </p:txBody>
        </p:sp>
      </p:grpSp>
      <p:grpSp>
        <p:nvGrpSpPr>
          <p:cNvPr id="24" name="Group 23"/>
          <p:cNvGrpSpPr/>
          <p:nvPr/>
        </p:nvGrpSpPr>
        <p:grpSpPr>
          <a:xfrm>
            <a:off x="1404156" y="4787861"/>
            <a:ext cx="5544108" cy="369332"/>
            <a:chOff x="3238136" y="1158453"/>
            <a:chExt cx="3789620" cy="288265"/>
          </a:xfrm>
        </p:grpSpPr>
        <p:sp>
          <p:nvSpPr>
            <p:cNvPr id="25" name="Oval 24"/>
            <p:cNvSpPr>
              <a:spLocks noChangeArrowheads="1"/>
            </p:cNvSpPr>
            <p:nvPr/>
          </p:nvSpPr>
          <p:spPr bwMode="auto">
            <a:xfrm>
              <a:off x="3238136" y="1199682"/>
              <a:ext cx="156257" cy="178423"/>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26" name="TextBox 25"/>
            <p:cNvSpPr txBox="1"/>
            <p:nvPr/>
          </p:nvSpPr>
          <p:spPr>
            <a:xfrm>
              <a:off x="3336576" y="1158453"/>
              <a:ext cx="3691180" cy="288265"/>
            </a:xfrm>
            <a:prstGeom prst="rect">
              <a:avLst/>
            </a:prstGeom>
            <a:noFill/>
          </p:spPr>
          <p:txBody>
            <a:bodyPr wrap="square" rtlCol="0">
              <a:spAutoFit/>
            </a:bodyPr>
            <a:lstStyle/>
            <a:p>
              <a:r>
                <a:rPr lang="en-US" dirty="0" smtClean="0"/>
                <a:t>  </a:t>
              </a:r>
              <a:r>
                <a:rPr lang="en-US" dirty="0" smtClean="0">
                  <a:latin typeface="Georgia" pitchFamily="18" charset="0"/>
                </a:rPr>
                <a:t>Species tree branch length estimations</a:t>
              </a:r>
              <a:endParaRPr lang="en-US" dirty="0">
                <a:solidFill>
                  <a:srgbClr val="FF0000"/>
                </a:solidFill>
                <a:latin typeface="Georgia" pitchFamily="18" charset="0"/>
              </a:endParaRPr>
            </a:p>
          </p:txBody>
        </p:sp>
      </p:grpSp>
    </p:spTree>
    <p:extLst>
      <p:ext uri="{BB962C8B-B14F-4D97-AF65-F5344CB8AC3E}">
        <p14:creationId xmlns:p14="http://schemas.microsoft.com/office/powerpoint/2010/main" val="23550667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p:cNvCxnSpPr/>
          <p:nvPr/>
        </p:nvCxnSpPr>
        <p:spPr>
          <a:xfrm>
            <a:off x="1559511" y="5985645"/>
            <a:ext cx="2347288" cy="0"/>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881093" y="5949280"/>
            <a:ext cx="1838965" cy="369332"/>
          </a:xfrm>
          <a:prstGeom prst="rect">
            <a:avLst/>
          </a:prstGeom>
          <a:noFill/>
        </p:spPr>
        <p:txBody>
          <a:bodyPr wrap="none" rtlCol="0">
            <a:spAutoFit/>
          </a:bodyPr>
          <a:lstStyle/>
          <a:p>
            <a:r>
              <a:rPr lang="en-US" b="1" dirty="0" smtClean="0"/>
              <a:t>Better gene trees</a:t>
            </a:r>
            <a:endParaRPr lang="en-US" b="1" dirty="0"/>
          </a:p>
        </p:txBody>
      </p:sp>
      <p:cxnSp>
        <p:nvCxnSpPr>
          <p:cNvPr id="11" name="Straight Arrow Connector 10"/>
          <p:cNvCxnSpPr/>
          <p:nvPr/>
        </p:nvCxnSpPr>
        <p:spPr>
          <a:xfrm>
            <a:off x="4663039" y="5985645"/>
            <a:ext cx="2347288" cy="0"/>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4984621" y="5949280"/>
            <a:ext cx="1838965" cy="369332"/>
          </a:xfrm>
          <a:prstGeom prst="rect">
            <a:avLst/>
          </a:prstGeom>
          <a:noFill/>
        </p:spPr>
        <p:txBody>
          <a:bodyPr wrap="none" rtlCol="0">
            <a:spAutoFit/>
          </a:bodyPr>
          <a:lstStyle/>
          <a:p>
            <a:r>
              <a:rPr lang="en-US" b="1" dirty="0" smtClean="0"/>
              <a:t>Better gene trees</a:t>
            </a:r>
            <a:endParaRPr lang="en-US" b="1" dirty="0"/>
          </a:p>
        </p:txBody>
      </p:sp>
      <p:pic>
        <p:nvPicPr>
          <p:cNvPr id="2" name="Picture 1" descr="bin2.pdf"/>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87660" y="1844824"/>
            <a:ext cx="7924800" cy="3962400"/>
          </a:xfrm>
          <a:prstGeom prst="rect">
            <a:avLst/>
          </a:prstGeom>
        </p:spPr>
      </p:pic>
      <p:sp>
        <p:nvSpPr>
          <p:cNvPr id="13" name="Rectangle 3"/>
          <p:cNvSpPr txBox="1">
            <a:spLocks noChangeArrowheads="1"/>
          </p:cNvSpPr>
          <p:nvPr/>
        </p:nvSpPr>
        <p:spPr>
          <a:xfrm>
            <a:off x="107504" y="-27384"/>
            <a:ext cx="8712968"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Statistical binning (contd.)</a:t>
            </a:r>
            <a:endParaRPr lang="en-US" altLang="ja-JP" sz="2800" b="1" dirty="0">
              <a:solidFill>
                <a:srgbClr val="A50021"/>
              </a:solidFill>
              <a:latin typeface="Verdana" pitchFamily="34" charset="0"/>
              <a:ea typeface="ＭＳ Ｐゴシック" pitchFamily="34" charset="-128"/>
            </a:endParaRPr>
          </a:p>
        </p:txBody>
      </p:sp>
      <p:sp>
        <p:nvSpPr>
          <p:cNvPr id="15" name="Line 5"/>
          <p:cNvSpPr>
            <a:spLocks noChangeShapeType="1"/>
          </p:cNvSpPr>
          <p:nvPr/>
        </p:nvSpPr>
        <p:spPr bwMode="auto">
          <a:xfrm>
            <a:off x="179512" y="512676"/>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dirty="0"/>
          </a:p>
        </p:txBody>
      </p:sp>
      <p:sp>
        <p:nvSpPr>
          <p:cNvPr id="14" name="Rectangle 3"/>
          <p:cNvSpPr txBox="1">
            <a:spLocks noChangeArrowheads="1"/>
          </p:cNvSpPr>
          <p:nvPr/>
        </p:nvSpPr>
        <p:spPr>
          <a:xfrm>
            <a:off x="395536" y="728700"/>
            <a:ext cx="8532948"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dirty="0" smtClean="0">
                <a:latin typeface="Georgia" pitchFamily="18" charset="0"/>
              </a:rPr>
              <a:t> </a:t>
            </a:r>
            <a:r>
              <a:rPr lang="en-US" sz="3600" dirty="0" smtClean="0">
                <a:solidFill>
                  <a:srgbClr val="000099"/>
                </a:solidFill>
                <a:latin typeface="Georgia" pitchFamily="18" charset="0"/>
              </a:rPr>
              <a:t>»</a:t>
            </a:r>
            <a:r>
              <a:rPr lang="en-US" dirty="0" smtClean="0">
                <a:latin typeface="Georgia" pitchFamily="18" charset="0"/>
              </a:rPr>
              <a:t> </a:t>
            </a:r>
            <a:r>
              <a:rPr lang="en-US" sz="2200" dirty="0">
                <a:solidFill>
                  <a:srgbClr val="000099"/>
                </a:solidFill>
                <a:latin typeface="Book Antiqua" pitchFamily="18" charset="0"/>
              </a:rPr>
              <a:t>Better</a:t>
            </a:r>
            <a:r>
              <a:rPr lang="en-US" sz="2200" dirty="0">
                <a:latin typeface="Book Antiqua" pitchFamily="18" charset="0"/>
              </a:rPr>
              <a:t> species tree </a:t>
            </a:r>
            <a:r>
              <a:rPr lang="en-US" sz="2200" dirty="0">
                <a:solidFill>
                  <a:srgbClr val="000099"/>
                </a:solidFill>
                <a:latin typeface="Book Antiqua" pitchFamily="18" charset="0"/>
              </a:rPr>
              <a:t>topology</a:t>
            </a:r>
            <a:r>
              <a:rPr lang="en-US" sz="2200" dirty="0">
                <a:latin typeface="Book Antiqua" pitchFamily="18" charset="0"/>
              </a:rPr>
              <a:t> and </a:t>
            </a:r>
            <a:r>
              <a:rPr lang="en-US" sz="2200" dirty="0">
                <a:solidFill>
                  <a:srgbClr val="000099"/>
                </a:solidFill>
                <a:latin typeface="Book Antiqua" pitchFamily="18" charset="0"/>
              </a:rPr>
              <a:t>branch length </a:t>
            </a:r>
            <a:r>
              <a:rPr lang="en-US" sz="2200" dirty="0">
                <a:latin typeface="Book Antiqua" pitchFamily="18" charset="0"/>
              </a:rPr>
              <a:t>estimation</a:t>
            </a:r>
          </a:p>
          <a:p>
            <a:pPr>
              <a:buClr>
                <a:srgbClr val="FF0000"/>
              </a:buClr>
              <a:buFont typeface="Wingdings" pitchFamily="2" charset="2"/>
              <a:buNone/>
            </a:pPr>
            <a:endParaRPr lang="en-US" sz="2800" dirty="0" smtClean="0">
              <a:latin typeface="Verdana" pitchFamily="34" charset="0"/>
            </a:endParaRPr>
          </a:p>
          <a:p>
            <a:pPr>
              <a:buClr>
                <a:srgbClr val="FF0000"/>
              </a:buClr>
              <a:buFont typeface="Wingdings" pitchFamily="2" charset="2"/>
              <a:buNone/>
            </a:pPr>
            <a:r>
              <a:rPr lang="en-US" sz="2800" dirty="0">
                <a:latin typeface="Verdana" pitchFamily="34" charset="0"/>
              </a:rPr>
              <a:t>	</a:t>
            </a:r>
            <a:r>
              <a:rPr lang="en-US" sz="2800" dirty="0" smtClean="0">
                <a:latin typeface="Verdana" pitchFamily="34" charset="0"/>
              </a:rPr>
              <a:t>	</a:t>
            </a:r>
            <a:endParaRPr lang="en-US" sz="2800" dirty="0">
              <a:latin typeface="Verdana" pitchFamily="34" charset="0"/>
            </a:endParaRPr>
          </a:p>
        </p:txBody>
      </p:sp>
    </p:spTree>
    <p:extLst>
      <p:ext uri="{BB962C8B-B14F-4D97-AF65-F5344CB8AC3E}">
        <p14:creationId xmlns:p14="http://schemas.microsoft.com/office/powerpoint/2010/main" val="3967622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07504" y="-27384"/>
            <a:ext cx="8712968"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Statistical binning (contd.)</a:t>
            </a:r>
            <a:endParaRPr lang="en-US" altLang="ja-JP" sz="2800" b="1" dirty="0">
              <a:solidFill>
                <a:srgbClr val="A50021"/>
              </a:solidFill>
              <a:latin typeface="Verdana" pitchFamily="34" charset="0"/>
              <a:ea typeface="ＭＳ Ｐゴシック" pitchFamily="34" charset="-128"/>
            </a:endParaRPr>
          </a:p>
        </p:txBody>
      </p:sp>
      <p:sp>
        <p:nvSpPr>
          <p:cNvPr id="4" name="Line 5"/>
          <p:cNvSpPr>
            <a:spLocks noChangeShapeType="1"/>
          </p:cNvSpPr>
          <p:nvPr/>
        </p:nvSpPr>
        <p:spPr bwMode="auto">
          <a:xfrm>
            <a:off x="179512" y="512676"/>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dirty="0"/>
          </a:p>
        </p:txBody>
      </p:sp>
      <p:grpSp>
        <p:nvGrpSpPr>
          <p:cNvPr id="5" name="Group 4"/>
          <p:cNvGrpSpPr/>
          <p:nvPr/>
        </p:nvGrpSpPr>
        <p:grpSpPr>
          <a:xfrm>
            <a:off x="359532" y="1835530"/>
            <a:ext cx="8676964" cy="461665"/>
            <a:chOff x="3238136" y="1120130"/>
            <a:chExt cx="7075941" cy="360332"/>
          </a:xfrm>
        </p:grpSpPr>
        <p:sp>
          <p:nvSpPr>
            <p:cNvPr id="6" name="Oval 5"/>
            <p:cNvSpPr>
              <a:spLocks noChangeArrowheads="1"/>
            </p:cNvSpPr>
            <p:nvPr/>
          </p:nvSpPr>
          <p:spPr bwMode="auto">
            <a:xfrm>
              <a:off x="3238136" y="1199682"/>
              <a:ext cx="219456" cy="219456"/>
            </a:xfrm>
            <a:prstGeom prst="ellipse">
              <a:avLst/>
            </a:prstGeom>
            <a:gradFill rotWithShape="1">
              <a:gsLst>
                <a:gs pos="0">
                  <a:srgbClr val="FF0000"/>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7" name="TextBox 6"/>
            <p:cNvSpPr txBox="1"/>
            <p:nvPr/>
          </p:nvSpPr>
          <p:spPr>
            <a:xfrm>
              <a:off x="3381402" y="1120130"/>
              <a:ext cx="6932675" cy="360332"/>
            </a:xfrm>
            <a:prstGeom prst="rect">
              <a:avLst/>
            </a:prstGeom>
            <a:noFill/>
          </p:spPr>
          <p:txBody>
            <a:bodyPr wrap="square" rtlCol="0">
              <a:spAutoFit/>
            </a:bodyPr>
            <a:lstStyle/>
            <a:p>
              <a:r>
                <a:rPr lang="en-US" sz="2400" dirty="0" smtClean="0"/>
                <a:t>  </a:t>
              </a:r>
              <a:r>
                <a:rPr lang="en-US" sz="2400" dirty="0" smtClean="0">
                  <a:latin typeface="Georgia" pitchFamily="18" charset="0"/>
                </a:rPr>
                <a:t>Statistical binning requires </a:t>
              </a:r>
              <a:r>
                <a:rPr lang="en-US" sz="2400" dirty="0" smtClean="0">
                  <a:solidFill>
                    <a:srgbClr val="FF0000"/>
                  </a:solidFill>
                  <a:latin typeface="Georgia" pitchFamily="18" charset="0"/>
                </a:rPr>
                <a:t>bootstrap</a:t>
              </a:r>
              <a:r>
                <a:rPr lang="en-US" sz="2400" dirty="0" smtClean="0">
                  <a:solidFill>
                    <a:srgbClr val="531FE7"/>
                  </a:solidFill>
                  <a:latin typeface="Georgia" pitchFamily="18" charset="0"/>
                </a:rPr>
                <a:t> gene trees.</a:t>
              </a:r>
              <a:endParaRPr lang="en-US" sz="2200" dirty="0">
                <a:latin typeface="Georgia" pitchFamily="18" charset="0"/>
              </a:endParaRPr>
            </a:p>
          </p:txBody>
        </p:sp>
      </p:grpSp>
      <p:grpSp>
        <p:nvGrpSpPr>
          <p:cNvPr id="8" name="Group 7"/>
          <p:cNvGrpSpPr/>
          <p:nvPr/>
        </p:nvGrpSpPr>
        <p:grpSpPr>
          <a:xfrm>
            <a:off x="1404158" y="2483601"/>
            <a:ext cx="7157354" cy="646331"/>
            <a:chOff x="3238136" y="1158453"/>
            <a:chExt cx="4892338" cy="504464"/>
          </a:xfrm>
        </p:grpSpPr>
        <p:sp>
          <p:nvSpPr>
            <p:cNvPr id="9" name="Oval 8"/>
            <p:cNvSpPr>
              <a:spLocks noChangeArrowheads="1"/>
            </p:cNvSpPr>
            <p:nvPr/>
          </p:nvSpPr>
          <p:spPr bwMode="auto">
            <a:xfrm>
              <a:off x="3238136" y="1199682"/>
              <a:ext cx="156257" cy="178423"/>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10" name="TextBox 9"/>
            <p:cNvSpPr txBox="1"/>
            <p:nvPr/>
          </p:nvSpPr>
          <p:spPr>
            <a:xfrm>
              <a:off x="3336576" y="1158453"/>
              <a:ext cx="4793898" cy="504464"/>
            </a:xfrm>
            <a:prstGeom prst="rect">
              <a:avLst/>
            </a:prstGeom>
            <a:noFill/>
          </p:spPr>
          <p:txBody>
            <a:bodyPr wrap="square" rtlCol="0">
              <a:spAutoFit/>
            </a:bodyPr>
            <a:lstStyle/>
            <a:p>
              <a:r>
                <a:rPr lang="en-US" dirty="0" smtClean="0"/>
                <a:t>  </a:t>
              </a:r>
              <a:r>
                <a:rPr lang="en-US" dirty="0" smtClean="0">
                  <a:solidFill>
                    <a:srgbClr val="FF0000"/>
                  </a:solidFill>
                  <a:latin typeface="Georgia" pitchFamily="18" charset="0"/>
                </a:rPr>
                <a:t>Time consuming</a:t>
              </a:r>
              <a:r>
                <a:rPr lang="en-US" dirty="0" smtClean="0">
                  <a:latin typeface="Georgia" pitchFamily="18" charset="0"/>
                </a:rPr>
                <a:t>:  </a:t>
              </a:r>
              <a:r>
                <a:rPr lang="en-US" dirty="0" smtClean="0">
                  <a:solidFill>
                    <a:srgbClr val="FF0000"/>
                  </a:solidFill>
                  <a:latin typeface="Georgia" pitchFamily="18" charset="0"/>
                </a:rPr>
                <a:t>more than </a:t>
              </a:r>
              <a:r>
                <a:rPr lang="en-US" dirty="0" smtClean="0">
                  <a:solidFill>
                    <a:srgbClr val="000099"/>
                  </a:solidFill>
                  <a:latin typeface="Georgia" pitchFamily="18" charset="0"/>
                </a:rPr>
                <a:t>1 year </a:t>
              </a:r>
              <a:r>
                <a:rPr lang="en-US" dirty="0" smtClean="0">
                  <a:latin typeface="Georgia" pitchFamily="18" charset="0"/>
                </a:rPr>
                <a:t>of serial computation on the 48 taxa avian datasets with ~14000 genes.</a:t>
              </a:r>
              <a:endParaRPr lang="en-US" dirty="0">
                <a:solidFill>
                  <a:srgbClr val="FF0000"/>
                </a:solidFill>
                <a:latin typeface="Georgia" pitchFamily="18" charset="0"/>
              </a:endParaRPr>
            </a:p>
          </p:txBody>
        </p:sp>
      </p:grpSp>
    </p:spTree>
    <p:extLst>
      <p:ext uri="{BB962C8B-B14F-4D97-AF65-F5344CB8AC3E}">
        <p14:creationId xmlns:p14="http://schemas.microsoft.com/office/powerpoint/2010/main" val="14999567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2"/>
          <p:cNvSpPr>
            <a:spLocks noChangeArrowheads="1"/>
          </p:cNvSpPr>
          <p:nvPr/>
        </p:nvSpPr>
        <p:spPr bwMode="auto">
          <a:xfrm>
            <a:off x="431540" y="1193704"/>
            <a:ext cx="4896544" cy="838200"/>
          </a:xfrm>
          <a:prstGeom prst="horizontalScroll">
            <a:avLst>
              <a:gd name="adj" fmla="val 12500"/>
            </a:avLst>
          </a:prstGeom>
          <a:solidFill>
            <a:srgbClr val="FFCC99"/>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endParaRPr lang="en-US"/>
          </a:p>
        </p:txBody>
      </p:sp>
      <p:sp>
        <p:nvSpPr>
          <p:cNvPr id="2" name="Rectangle 3"/>
          <p:cNvSpPr txBox="1">
            <a:spLocks noChangeArrowheads="1"/>
          </p:cNvSpPr>
          <p:nvPr/>
        </p:nvSpPr>
        <p:spPr>
          <a:xfrm>
            <a:off x="251520" y="8620"/>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Proposed work</a:t>
            </a:r>
            <a:endParaRPr lang="en-US" altLang="ja-JP" sz="2800" b="1" dirty="0">
              <a:solidFill>
                <a:srgbClr val="A50021"/>
              </a:solidFill>
              <a:latin typeface="Verdana" pitchFamily="34" charset="0"/>
              <a:ea typeface="ＭＳ Ｐゴシック" pitchFamily="34" charset="-128"/>
            </a:endParaRPr>
          </a:p>
        </p:txBody>
      </p:sp>
      <p:sp>
        <p:nvSpPr>
          <p:cNvPr id="3" name="Line 5"/>
          <p:cNvSpPr>
            <a:spLocks noChangeShapeType="1"/>
          </p:cNvSpPr>
          <p:nvPr/>
        </p:nvSpPr>
        <p:spPr bwMode="auto">
          <a:xfrm>
            <a:off x="32352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dirty="0">
              <a:latin typeface="Book Antiqua" pitchFamily="18" charset="0"/>
            </a:endParaRPr>
          </a:p>
        </p:txBody>
      </p:sp>
      <p:grpSp>
        <p:nvGrpSpPr>
          <p:cNvPr id="4" name="Group 3"/>
          <p:cNvGrpSpPr/>
          <p:nvPr/>
        </p:nvGrpSpPr>
        <p:grpSpPr>
          <a:xfrm>
            <a:off x="683567" y="1412778"/>
            <a:ext cx="8424937" cy="461665"/>
            <a:chOff x="3290836" y="1158451"/>
            <a:chExt cx="6320838" cy="360331"/>
          </a:xfrm>
        </p:grpSpPr>
        <p:sp>
          <p:nvSpPr>
            <p:cNvPr id="5" name="Oval 4"/>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latin typeface="Book Antiqua" pitchFamily="18" charset="0"/>
              </a:endParaRPr>
            </a:p>
          </p:txBody>
        </p:sp>
        <p:sp>
          <p:nvSpPr>
            <p:cNvPr id="6" name="TextBox 5"/>
            <p:cNvSpPr txBox="1"/>
            <p:nvPr/>
          </p:nvSpPr>
          <p:spPr>
            <a:xfrm>
              <a:off x="3457592" y="1158451"/>
              <a:ext cx="6154082" cy="360331"/>
            </a:xfrm>
            <a:prstGeom prst="rect">
              <a:avLst/>
            </a:prstGeom>
            <a:noFill/>
          </p:spPr>
          <p:txBody>
            <a:bodyPr wrap="square" rtlCol="0">
              <a:spAutoFit/>
            </a:bodyPr>
            <a:lstStyle/>
            <a:p>
              <a:r>
                <a:rPr lang="en-US" dirty="0" smtClean="0">
                  <a:latin typeface="Book Antiqua" pitchFamily="18" charset="0"/>
                </a:rPr>
                <a:t>  </a:t>
              </a:r>
              <a:r>
                <a:rPr lang="en-US" sz="2400" dirty="0" smtClean="0">
                  <a:latin typeface="Book Antiqua" pitchFamily="18" charset="0"/>
                </a:rPr>
                <a:t>New binning techniques</a:t>
              </a:r>
              <a:endParaRPr lang="en-US" sz="2400" dirty="0">
                <a:solidFill>
                  <a:schemeClr val="tx2"/>
                </a:solidFill>
                <a:latin typeface="Book Antiqua" pitchFamily="18" charset="0"/>
              </a:endParaRPr>
            </a:p>
          </p:txBody>
        </p:sp>
      </p:grpSp>
      <p:grpSp>
        <p:nvGrpSpPr>
          <p:cNvPr id="7" name="Group 6"/>
          <p:cNvGrpSpPr/>
          <p:nvPr/>
        </p:nvGrpSpPr>
        <p:grpSpPr>
          <a:xfrm>
            <a:off x="683568" y="3429001"/>
            <a:ext cx="8532948" cy="461665"/>
            <a:chOff x="3290836" y="1158451"/>
            <a:chExt cx="6401873" cy="360331"/>
          </a:xfrm>
        </p:grpSpPr>
        <p:sp>
          <p:nvSpPr>
            <p:cNvPr id="8" name="Oval 7"/>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latin typeface="Book Antiqua" pitchFamily="18" charset="0"/>
              </a:endParaRPr>
            </a:p>
          </p:txBody>
        </p:sp>
        <p:sp>
          <p:nvSpPr>
            <p:cNvPr id="9" name="TextBox 8"/>
            <p:cNvSpPr txBox="1"/>
            <p:nvPr/>
          </p:nvSpPr>
          <p:spPr>
            <a:xfrm>
              <a:off x="3538627" y="1158451"/>
              <a:ext cx="6154082" cy="360331"/>
            </a:xfrm>
            <a:prstGeom prst="rect">
              <a:avLst/>
            </a:prstGeom>
            <a:noFill/>
          </p:spPr>
          <p:txBody>
            <a:bodyPr wrap="square" rtlCol="0">
              <a:spAutoFit/>
            </a:bodyPr>
            <a:lstStyle/>
            <a:p>
              <a:r>
                <a:rPr lang="en-US" sz="2400" dirty="0" smtClean="0">
                  <a:latin typeface="Book Antiqua" pitchFamily="18" charset="0"/>
                </a:rPr>
                <a:t>Large scale phylogenomic analyses</a:t>
              </a:r>
              <a:endParaRPr lang="en-US" sz="2400" dirty="0">
                <a:solidFill>
                  <a:schemeClr val="tx2"/>
                </a:solidFill>
                <a:latin typeface="Book Antiqua" pitchFamily="18" charset="0"/>
              </a:endParaRPr>
            </a:p>
          </p:txBody>
        </p:sp>
      </p:grpSp>
      <p:grpSp>
        <p:nvGrpSpPr>
          <p:cNvPr id="29" name="Group 28"/>
          <p:cNvGrpSpPr/>
          <p:nvPr/>
        </p:nvGrpSpPr>
        <p:grpSpPr>
          <a:xfrm>
            <a:off x="1515034" y="2164414"/>
            <a:ext cx="6768244" cy="646331"/>
            <a:chOff x="3348245" y="1186554"/>
            <a:chExt cx="5077899" cy="504464"/>
          </a:xfrm>
        </p:grpSpPr>
        <p:sp>
          <p:nvSpPr>
            <p:cNvPr id="30" name="Oval 29"/>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31" name="TextBox 30"/>
            <p:cNvSpPr txBox="1"/>
            <p:nvPr/>
          </p:nvSpPr>
          <p:spPr>
            <a:xfrm>
              <a:off x="3457592" y="1186554"/>
              <a:ext cx="4968552" cy="504464"/>
            </a:xfrm>
            <a:prstGeom prst="rect">
              <a:avLst/>
            </a:prstGeom>
            <a:noFill/>
          </p:spPr>
          <p:txBody>
            <a:bodyPr wrap="square" rtlCol="0">
              <a:spAutoFit/>
            </a:bodyPr>
            <a:lstStyle/>
            <a:p>
              <a:r>
                <a:rPr lang="en-US" b="1" dirty="0" smtClean="0">
                  <a:solidFill>
                    <a:schemeClr val="tx2"/>
                  </a:solidFill>
                  <a:latin typeface="Georgia" pitchFamily="18" charset="0"/>
                </a:rPr>
                <a:t> </a:t>
              </a:r>
              <a:r>
                <a:rPr lang="en-US" dirty="0">
                  <a:latin typeface="Book Antiqua" pitchFamily="18" charset="0"/>
                </a:rPr>
                <a:t> </a:t>
              </a:r>
              <a:r>
                <a:rPr lang="en-US" dirty="0" smtClean="0">
                  <a:solidFill>
                    <a:srgbClr val="000099"/>
                  </a:solidFill>
                  <a:latin typeface="Book Antiqua" pitchFamily="18" charset="0"/>
                </a:rPr>
                <a:t>Less</a:t>
              </a:r>
              <a:r>
                <a:rPr lang="en-US" dirty="0" smtClean="0">
                  <a:latin typeface="Book Antiqua" pitchFamily="18" charset="0"/>
                </a:rPr>
                <a:t> </a:t>
              </a:r>
              <a:r>
                <a:rPr lang="en-US" dirty="0" smtClean="0">
                  <a:solidFill>
                    <a:srgbClr val="FF0000"/>
                  </a:solidFill>
                  <a:latin typeface="Book Antiqua" pitchFamily="18" charset="0"/>
                </a:rPr>
                <a:t>computationally expensive </a:t>
              </a:r>
              <a:r>
                <a:rPr lang="en-US" dirty="0" smtClean="0">
                  <a:latin typeface="Book Antiqua" pitchFamily="18" charset="0"/>
                </a:rPr>
                <a:t>than the </a:t>
              </a:r>
              <a:r>
                <a:rPr lang="en-US" dirty="0" smtClean="0">
                  <a:solidFill>
                    <a:srgbClr val="000099"/>
                  </a:solidFill>
                  <a:latin typeface="Book Antiqua" pitchFamily="18" charset="0"/>
                </a:rPr>
                <a:t>statistical binning</a:t>
              </a:r>
              <a:r>
                <a:rPr lang="en-US" dirty="0" smtClean="0">
                  <a:latin typeface="Book Antiqua" pitchFamily="18" charset="0"/>
                </a:rPr>
                <a:t>, </a:t>
              </a:r>
              <a:r>
                <a:rPr lang="en-US" dirty="0">
                  <a:latin typeface="Book Antiqua" pitchFamily="18" charset="0"/>
                </a:rPr>
                <a:t>but at least as accurate as </a:t>
              </a:r>
              <a:r>
                <a:rPr lang="en-US" dirty="0" smtClean="0">
                  <a:latin typeface="Book Antiqua" pitchFamily="18" charset="0"/>
                </a:rPr>
                <a:t>statistical binning.</a:t>
              </a:r>
              <a:endParaRPr lang="en-US" dirty="0">
                <a:latin typeface="Georgia" pitchFamily="18" charset="0"/>
              </a:endParaRPr>
            </a:p>
          </p:txBody>
        </p:sp>
      </p:grpSp>
      <p:grpSp>
        <p:nvGrpSpPr>
          <p:cNvPr id="32" name="Group 31"/>
          <p:cNvGrpSpPr/>
          <p:nvPr/>
        </p:nvGrpSpPr>
        <p:grpSpPr>
          <a:xfrm>
            <a:off x="1511660" y="4186825"/>
            <a:ext cx="7416823" cy="646331"/>
            <a:chOff x="3348245" y="1186554"/>
            <a:chExt cx="5564498" cy="504464"/>
          </a:xfrm>
        </p:grpSpPr>
        <p:sp>
          <p:nvSpPr>
            <p:cNvPr id="33" name="Oval 32"/>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34" name="TextBox 33"/>
            <p:cNvSpPr txBox="1"/>
            <p:nvPr/>
          </p:nvSpPr>
          <p:spPr>
            <a:xfrm>
              <a:off x="3457592" y="1186554"/>
              <a:ext cx="5455151" cy="504464"/>
            </a:xfrm>
            <a:prstGeom prst="rect">
              <a:avLst/>
            </a:prstGeom>
            <a:noFill/>
          </p:spPr>
          <p:txBody>
            <a:bodyPr wrap="square" rtlCol="0">
              <a:spAutoFit/>
            </a:bodyPr>
            <a:lstStyle/>
            <a:p>
              <a:r>
                <a:rPr lang="en-US" b="1" dirty="0" smtClean="0">
                  <a:solidFill>
                    <a:schemeClr val="tx2"/>
                  </a:solidFill>
                  <a:latin typeface="Georgia" pitchFamily="18" charset="0"/>
                </a:rPr>
                <a:t> </a:t>
              </a:r>
              <a:r>
                <a:rPr lang="en-US" dirty="0">
                  <a:latin typeface="Book Antiqua" pitchFamily="18" charset="0"/>
                </a:rPr>
                <a:t> </a:t>
              </a:r>
              <a:r>
                <a:rPr lang="en-US" dirty="0" smtClean="0">
                  <a:solidFill>
                    <a:srgbClr val="000099"/>
                  </a:solidFill>
                  <a:latin typeface="Book Antiqua" pitchFamily="18" charset="0"/>
                </a:rPr>
                <a:t>Divide-and-conquer</a:t>
              </a:r>
              <a:r>
                <a:rPr lang="en-US" dirty="0" smtClean="0">
                  <a:latin typeface="Book Antiqua" pitchFamily="18" charset="0"/>
                </a:rPr>
                <a:t> based approach to make the existing species tree estimation methods </a:t>
              </a:r>
              <a:r>
                <a:rPr lang="en-US" dirty="0" smtClean="0">
                  <a:solidFill>
                    <a:srgbClr val="000099"/>
                  </a:solidFill>
                  <a:latin typeface="Book Antiqua" pitchFamily="18" charset="0"/>
                </a:rPr>
                <a:t>scalable</a:t>
              </a:r>
              <a:r>
                <a:rPr lang="en-US" dirty="0" smtClean="0">
                  <a:latin typeface="Book Antiqua" pitchFamily="18" charset="0"/>
                </a:rPr>
                <a:t> to </a:t>
              </a:r>
              <a:r>
                <a:rPr lang="en-US" dirty="0" smtClean="0">
                  <a:solidFill>
                    <a:srgbClr val="FF0000"/>
                  </a:solidFill>
                  <a:latin typeface="Book Antiqua" pitchFamily="18" charset="0"/>
                </a:rPr>
                <a:t>large number of species</a:t>
              </a:r>
              <a:endParaRPr lang="en-US" dirty="0">
                <a:solidFill>
                  <a:srgbClr val="FF0000"/>
                </a:solidFill>
                <a:latin typeface="Georgia" pitchFamily="18" charset="0"/>
              </a:endParaRPr>
            </a:p>
          </p:txBody>
        </p:sp>
      </p:grpSp>
    </p:spTree>
    <p:extLst>
      <p:ext uri="{BB962C8B-B14F-4D97-AF65-F5344CB8AC3E}">
        <p14:creationId xmlns:p14="http://schemas.microsoft.com/office/powerpoint/2010/main" val="523724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251520" y="8620"/>
            <a:ext cx="8892480" cy="609600"/>
          </a:xfrm>
          <a:prstGeom prst="rect">
            <a:avLst/>
          </a:prstGeom>
          <a:effectLst>
            <a:outerShdw dist="35921" dir="2700000" algn="ctr" rotWithShape="0">
              <a:schemeClr val="bg2"/>
            </a:outerShdw>
          </a:effectLst>
        </p:spPr>
        <p:txBody>
          <a:bodyP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Binning </a:t>
            </a:r>
            <a:r>
              <a:rPr lang="en-US" altLang="ja-JP" sz="2800" b="1" dirty="0">
                <a:solidFill>
                  <a:srgbClr val="A50021"/>
                </a:solidFill>
                <a:latin typeface="Verdana" pitchFamily="34" charset="0"/>
                <a:ea typeface="ＭＳ Ｐゴシック" pitchFamily="34" charset="-128"/>
              </a:rPr>
              <a:t>using unsupervised learning </a:t>
            </a:r>
            <a:r>
              <a:rPr lang="en-US" altLang="ja-JP" sz="2800" b="1" dirty="0" smtClean="0">
                <a:solidFill>
                  <a:srgbClr val="A50021"/>
                </a:solidFill>
                <a:latin typeface="Verdana" pitchFamily="34" charset="0"/>
                <a:ea typeface="ＭＳ Ｐゴシック" pitchFamily="34" charset="-128"/>
              </a:rPr>
              <a:t>techniques</a:t>
            </a:r>
            <a:endParaRPr lang="en-US" altLang="ja-JP" sz="2800" b="1" dirty="0">
              <a:solidFill>
                <a:srgbClr val="A50021"/>
              </a:solidFill>
              <a:latin typeface="Verdana" pitchFamily="34" charset="0"/>
              <a:ea typeface="ＭＳ Ｐゴシック" pitchFamily="34" charset="-128"/>
            </a:endParaRPr>
          </a:p>
        </p:txBody>
      </p:sp>
      <p:sp>
        <p:nvSpPr>
          <p:cNvPr id="4" name="Line 5"/>
          <p:cNvSpPr>
            <a:spLocks noChangeShapeType="1"/>
          </p:cNvSpPr>
          <p:nvPr/>
        </p:nvSpPr>
        <p:spPr bwMode="auto">
          <a:xfrm>
            <a:off x="374068" y="54868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5" name="AutoShape 5"/>
          <p:cNvSpPr>
            <a:spLocks noChangeArrowheads="1"/>
          </p:cNvSpPr>
          <p:nvPr/>
        </p:nvSpPr>
        <p:spPr bwMode="auto">
          <a:xfrm>
            <a:off x="531948" y="2353816"/>
            <a:ext cx="8144508" cy="1219200"/>
          </a:xfrm>
          <a:prstGeom prst="roundRect">
            <a:avLst>
              <a:gd name="adj" fmla="val 16667"/>
            </a:avLst>
          </a:prstGeom>
          <a:solidFill>
            <a:srgbClr val="FFFFFF"/>
          </a:solidFill>
          <a:ln w="57150">
            <a:solidFill>
              <a:srgbClr val="FF0000"/>
            </a:solidFill>
            <a:round/>
            <a:headEnd/>
            <a:tailEnd/>
          </a:ln>
          <a:effectLst>
            <a:outerShdw dist="107763" dir="2700000" algn="ctr" rotWithShape="0">
              <a:srgbClr val="808080">
                <a:alpha val="50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333399"/>
                </a:solidFill>
                <a:effectLst/>
                <a:uLnTx/>
                <a:uFillTx/>
                <a:latin typeface="Book Antiqua" pitchFamily="18" charset="0"/>
                <a:ea typeface="Tahoma" pitchFamily="34" charset="0"/>
                <a:cs typeface="Tahoma" pitchFamily="34" charset="0"/>
              </a:rPr>
              <a:t>Partition</a:t>
            </a:r>
            <a:r>
              <a:rPr kumimoji="0" lang="en-US" sz="2000" b="0" i="0" u="none" strike="noStrike" kern="0" cap="none" spc="0" normalizeH="0" noProof="0" dirty="0" smtClean="0">
                <a:ln>
                  <a:noFill/>
                </a:ln>
                <a:solidFill>
                  <a:srgbClr val="333399"/>
                </a:solidFill>
                <a:effectLst/>
                <a:uLnTx/>
                <a:uFillTx/>
                <a:latin typeface="Book Antiqua" pitchFamily="18" charset="0"/>
                <a:ea typeface="Tahoma" pitchFamily="34" charset="0"/>
                <a:cs typeface="Tahoma" pitchFamily="34" charset="0"/>
              </a:rPr>
              <a:t> the gene trees into a set of clusters so that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noProof="0" dirty="0" smtClean="0">
                <a:ln>
                  <a:noFill/>
                </a:ln>
                <a:solidFill>
                  <a:srgbClr val="333399"/>
                </a:solidFill>
                <a:effectLst/>
                <a:uLnTx/>
                <a:uFillTx/>
                <a:latin typeface="Book Antiqua" pitchFamily="18" charset="0"/>
                <a:ea typeface="Tahoma" pitchFamily="34" charset="0"/>
                <a:cs typeface="Tahoma" pitchFamily="34" charset="0"/>
              </a:rPr>
              <a:t>similar genes are grouped together</a:t>
            </a:r>
            <a:endParaRPr kumimoji="0" lang="en-US" sz="2000" b="0" i="0" u="none" strike="noStrike" kern="0" cap="none" spc="0" normalizeH="0" baseline="0" noProof="0" dirty="0" smtClean="0">
              <a:ln>
                <a:noFill/>
              </a:ln>
              <a:solidFill>
                <a:srgbClr val="333399"/>
              </a:solidFill>
              <a:effectLst/>
              <a:uLnTx/>
              <a:uFillTx/>
              <a:latin typeface="Book Antiqua" pitchFamily="18" charset="0"/>
              <a:ea typeface="Tahoma" pitchFamily="34" charset="0"/>
              <a:cs typeface="Tahoma" pitchFamily="34" charset="0"/>
            </a:endParaRPr>
          </a:p>
        </p:txBody>
      </p:sp>
      <p:sp>
        <p:nvSpPr>
          <p:cNvPr id="6" name="Text Box 7"/>
          <p:cNvSpPr txBox="1">
            <a:spLocks noChangeArrowheads="1"/>
          </p:cNvSpPr>
          <p:nvPr/>
        </p:nvSpPr>
        <p:spPr bwMode="auto">
          <a:xfrm>
            <a:off x="1282667" y="2041522"/>
            <a:ext cx="2590800" cy="523220"/>
          </a:xfrm>
          <a:prstGeom prst="rect">
            <a:avLst/>
          </a:prstGeom>
          <a:solidFill>
            <a:srgbClr val="FFFFFF"/>
          </a:solidFill>
          <a:ln w="28575">
            <a:solidFill>
              <a:srgbClr val="808080"/>
            </a:solidFill>
            <a:miter lim="800000"/>
            <a:headEnd/>
            <a:tailEnd/>
          </a:ln>
        </p:spPr>
        <p:txBody>
          <a:bodyPr>
            <a:spAutoFit/>
          </a:bodyPr>
          <a:lstStyle>
            <a:lvl1pPr algn="l">
              <a:defRPr>
                <a:solidFill>
                  <a:schemeClr val="tx1"/>
                </a:solidFill>
                <a:latin typeface="Arial" pitchFamily="34" charset="0"/>
                <a:cs typeface="Arial" pitchFamily="34" charset="0"/>
              </a:defRPr>
            </a:lvl1pPr>
            <a:lvl2pPr marL="742950" indent="-285750" algn="l">
              <a:defRPr>
                <a:solidFill>
                  <a:schemeClr val="tx1"/>
                </a:solidFill>
                <a:latin typeface="Arial" pitchFamily="34" charset="0"/>
                <a:cs typeface="Arial" pitchFamily="34" charset="0"/>
              </a:defRPr>
            </a:lvl2pPr>
            <a:lvl3pPr marL="1143000" indent="-228600" algn="l">
              <a:defRPr>
                <a:solidFill>
                  <a:schemeClr val="tx1"/>
                </a:solidFill>
                <a:latin typeface="Arial" pitchFamily="34" charset="0"/>
                <a:cs typeface="Arial" pitchFamily="34" charset="0"/>
              </a:defRPr>
            </a:lvl3pPr>
            <a:lvl4pPr marL="1600200" indent="-228600" algn="l">
              <a:defRPr>
                <a:solidFill>
                  <a:schemeClr val="tx1"/>
                </a:solidFill>
                <a:latin typeface="Arial" pitchFamily="34" charset="0"/>
                <a:cs typeface="Arial" pitchFamily="34" charset="0"/>
              </a:defRPr>
            </a:lvl4pPr>
            <a:lvl5pPr marL="2057400" indent="-228600" algn="l">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lang="en-US" sz="2800" i="1" kern="0" dirty="0" smtClean="0">
                <a:solidFill>
                  <a:srgbClr val="333399"/>
                </a:solidFill>
                <a:latin typeface="Book Antiqua" pitchFamily="18" charset="0"/>
              </a:rPr>
              <a:t>Clustering</a:t>
            </a:r>
            <a:endParaRPr kumimoji="0" lang="en-US" sz="2800" b="0" i="1" u="none" strike="noStrike" kern="0" cap="none" spc="0" normalizeH="0" baseline="0" noProof="0" dirty="0" smtClean="0">
              <a:ln>
                <a:noFill/>
              </a:ln>
              <a:solidFill>
                <a:srgbClr val="333399"/>
              </a:solidFill>
              <a:effectLst/>
              <a:uLnTx/>
              <a:uFillTx/>
              <a:latin typeface="Book Antiqua" pitchFamily="18" charset="0"/>
              <a:cs typeface="Arial" pitchFamily="34" charset="0"/>
            </a:endParaRPr>
          </a:p>
        </p:txBody>
      </p:sp>
    </p:spTree>
    <p:extLst>
      <p:ext uri="{BB962C8B-B14F-4D97-AF65-F5344CB8AC3E}">
        <p14:creationId xmlns:p14="http://schemas.microsoft.com/office/powerpoint/2010/main" val="13910091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flipV="1">
            <a:off x="3563888" y="5067148"/>
            <a:ext cx="628567" cy="968472"/>
          </a:xfrm>
          <a:prstGeom prst="line">
            <a:avLst/>
          </a:prstGeom>
          <a:ln w="79375"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910561" y="5502832"/>
            <a:ext cx="320967" cy="532788"/>
          </a:xfrm>
          <a:prstGeom prst="line">
            <a:avLst/>
          </a:prstGeom>
          <a:ln w="79375"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4192455" y="5067148"/>
            <a:ext cx="651141" cy="968472"/>
          </a:xfrm>
          <a:prstGeom prst="line">
            <a:avLst/>
          </a:prstGeom>
          <a:ln w="79375"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ectangle 4"/>
          <p:cNvSpPr>
            <a:spLocks noChangeArrowheads="1"/>
          </p:cNvSpPr>
          <p:nvPr/>
        </p:nvSpPr>
        <p:spPr bwMode="auto">
          <a:xfrm>
            <a:off x="359532" y="3254751"/>
            <a:ext cx="856895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auto">
              <a:spcBef>
                <a:spcPts val="600"/>
              </a:spcBef>
              <a:spcAft>
                <a:spcPts val="0"/>
              </a:spcAft>
              <a:buClr>
                <a:schemeClr val="accent1"/>
              </a:buClr>
              <a:buSzPct val="108000"/>
              <a:buFont typeface="Wingdings 3" pitchFamily="18" charset="2"/>
              <a:buChar char="}"/>
              <a:defRPr/>
            </a:pPr>
            <a:r>
              <a:rPr lang="en-US" sz="2000" dirty="0" smtClean="0">
                <a:solidFill>
                  <a:srgbClr val="000000"/>
                </a:solidFill>
                <a:latin typeface="Georgia" pitchFamily="18" charset="0"/>
              </a:rPr>
              <a:t>  </a:t>
            </a:r>
            <a:r>
              <a:rPr lang="en-US" sz="2200" dirty="0" smtClean="0">
                <a:solidFill>
                  <a:srgbClr val="FF0000"/>
                </a:solidFill>
                <a:latin typeface="Georgia" pitchFamily="18" charset="0"/>
              </a:rPr>
              <a:t>Triplets</a:t>
            </a:r>
            <a:r>
              <a:rPr lang="en-US" sz="2200" dirty="0">
                <a:solidFill>
                  <a:srgbClr val="000000"/>
                </a:solidFill>
                <a:latin typeface="Georgia" pitchFamily="18" charset="0"/>
              </a:rPr>
              <a:t>: Rooted tree with </a:t>
            </a:r>
            <a:r>
              <a:rPr lang="en-US" sz="2200" dirty="0">
                <a:solidFill>
                  <a:srgbClr val="000099"/>
                </a:solidFill>
                <a:latin typeface="Georgia" pitchFamily="18" charset="0"/>
              </a:rPr>
              <a:t>three leaves </a:t>
            </a:r>
            <a:r>
              <a:rPr lang="en-US" sz="2200" dirty="0">
                <a:solidFill>
                  <a:srgbClr val="000000"/>
                </a:solidFill>
                <a:latin typeface="Georgia" pitchFamily="18" charset="0"/>
              </a:rPr>
              <a:t>(species).</a:t>
            </a:r>
          </a:p>
          <a:p>
            <a:pPr lvl="1">
              <a:spcBef>
                <a:spcPts val="600"/>
              </a:spcBef>
              <a:buClr>
                <a:schemeClr val="accent1"/>
              </a:buClr>
              <a:buSzPct val="90000"/>
              <a:buFont typeface="Wingdings 3" pitchFamily="18" charset="2"/>
              <a:buChar char="}"/>
              <a:defRPr/>
            </a:pPr>
            <a:r>
              <a:rPr lang="en-US" sz="2000" dirty="0" smtClean="0">
                <a:solidFill>
                  <a:srgbClr val="000000"/>
                </a:solidFill>
                <a:latin typeface="Georgia" pitchFamily="18" charset="0"/>
              </a:rPr>
              <a:t> The </a:t>
            </a:r>
            <a:r>
              <a:rPr lang="en-US" sz="2000" dirty="0">
                <a:solidFill>
                  <a:srgbClr val="0033CC"/>
                </a:solidFill>
                <a:latin typeface="Georgia" pitchFamily="18" charset="0"/>
              </a:rPr>
              <a:t>most basic piece </a:t>
            </a:r>
            <a:r>
              <a:rPr lang="en-US" sz="2000" dirty="0">
                <a:solidFill>
                  <a:srgbClr val="000000"/>
                </a:solidFill>
                <a:latin typeface="Georgia" pitchFamily="18" charset="0"/>
              </a:rPr>
              <a:t>of phylogenetic </a:t>
            </a:r>
            <a:r>
              <a:rPr lang="en-US" sz="2000" dirty="0" smtClean="0">
                <a:solidFill>
                  <a:srgbClr val="000000"/>
                </a:solidFill>
                <a:latin typeface="Georgia" pitchFamily="18" charset="0"/>
              </a:rPr>
              <a:t>information</a:t>
            </a:r>
          </a:p>
          <a:p>
            <a:pPr lvl="1">
              <a:spcBef>
                <a:spcPts val="600"/>
              </a:spcBef>
              <a:buClr>
                <a:schemeClr val="accent1"/>
              </a:buClr>
              <a:buSzPct val="90000"/>
              <a:buFont typeface="Wingdings 3" pitchFamily="18" charset="2"/>
              <a:buChar char="}"/>
              <a:defRPr/>
            </a:pPr>
            <a:r>
              <a:rPr lang="en-US" sz="2000" dirty="0">
                <a:solidFill>
                  <a:srgbClr val="000000"/>
                </a:solidFill>
                <a:latin typeface="Georgia" pitchFamily="18" charset="0"/>
              </a:rPr>
              <a:t> </a:t>
            </a:r>
            <a:r>
              <a:rPr lang="en-US" sz="2000" dirty="0" smtClean="0">
                <a:solidFill>
                  <a:srgbClr val="000000"/>
                </a:solidFill>
                <a:latin typeface="Georgia" pitchFamily="18" charset="0"/>
              </a:rPr>
              <a:t>The </a:t>
            </a:r>
            <a:r>
              <a:rPr lang="en-US" sz="2000" dirty="0" smtClean="0">
                <a:solidFill>
                  <a:srgbClr val="FF0000"/>
                </a:solidFill>
                <a:latin typeface="Georgia" pitchFamily="18" charset="0"/>
              </a:rPr>
              <a:t>most likely </a:t>
            </a:r>
            <a:r>
              <a:rPr lang="en-US" sz="2000" dirty="0" smtClean="0">
                <a:solidFill>
                  <a:srgbClr val="000000"/>
                </a:solidFill>
                <a:latin typeface="Georgia" pitchFamily="18" charset="0"/>
              </a:rPr>
              <a:t>triplet is </a:t>
            </a:r>
            <a:r>
              <a:rPr lang="en-US" sz="2000" dirty="0" smtClean="0">
                <a:solidFill>
                  <a:srgbClr val="000099"/>
                </a:solidFill>
                <a:latin typeface="Georgia" pitchFamily="18" charset="0"/>
              </a:rPr>
              <a:t>identical</a:t>
            </a:r>
            <a:r>
              <a:rPr lang="en-US" sz="2000" dirty="0" smtClean="0">
                <a:solidFill>
                  <a:srgbClr val="000000"/>
                </a:solidFill>
                <a:latin typeface="Georgia" pitchFamily="18" charset="0"/>
              </a:rPr>
              <a:t> to the </a:t>
            </a:r>
            <a:r>
              <a:rPr lang="en-US" sz="2000" dirty="0" smtClean="0">
                <a:solidFill>
                  <a:srgbClr val="000099"/>
                </a:solidFill>
                <a:latin typeface="Georgia" pitchFamily="18" charset="0"/>
              </a:rPr>
              <a:t>species tree </a:t>
            </a:r>
            <a:r>
              <a:rPr lang="en-US" sz="1400" b="1" dirty="0" smtClean="0">
                <a:solidFill>
                  <a:schemeClr val="accent2">
                    <a:lumMod val="75000"/>
                  </a:schemeClr>
                </a:solidFill>
                <a:latin typeface="Georgia" pitchFamily="18" charset="0"/>
              </a:rPr>
              <a:t>[</a:t>
            </a:r>
            <a:r>
              <a:rPr lang="en-US" sz="1400" b="1" dirty="0" err="1" smtClean="0">
                <a:solidFill>
                  <a:schemeClr val="accent2">
                    <a:lumMod val="75000"/>
                  </a:schemeClr>
                </a:solidFill>
                <a:latin typeface="Georgia" pitchFamily="18" charset="0"/>
              </a:rPr>
              <a:t>Degnan</a:t>
            </a:r>
            <a:r>
              <a:rPr lang="en-US" sz="1400" b="1" dirty="0" smtClean="0">
                <a:solidFill>
                  <a:schemeClr val="accent2">
                    <a:lumMod val="75000"/>
                  </a:schemeClr>
                </a:solidFill>
                <a:latin typeface="Georgia" pitchFamily="18" charset="0"/>
              </a:rPr>
              <a:t> et al.,2013]</a:t>
            </a:r>
            <a:endParaRPr lang="en-GB" sz="1400" b="1" dirty="0">
              <a:solidFill>
                <a:schemeClr val="accent2">
                  <a:lumMod val="75000"/>
                </a:schemeClr>
              </a:solidFill>
              <a:latin typeface="Georgia" pitchFamily="18" charset="0"/>
            </a:endParaRPr>
          </a:p>
        </p:txBody>
      </p:sp>
      <p:sp>
        <p:nvSpPr>
          <p:cNvPr id="27" name="Line 5"/>
          <p:cNvSpPr>
            <a:spLocks noChangeShapeType="1"/>
          </p:cNvSpPr>
          <p:nvPr/>
        </p:nvSpPr>
        <p:spPr bwMode="auto">
          <a:xfrm>
            <a:off x="374068" y="54868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20" name="Rectangle 3"/>
          <p:cNvSpPr txBox="1">
            <a:spLocks noChangeArrowheads="1"/>
          </p:cNvSpPr>
          <p:nvPr/>
        </p:nvSpPr>
        <p:spPr>
          <a:xfrm>
            <a:off x="251520" y="8620"/>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Datasets (induced triplets)</a:t>
            </a:r>
            <a:endParaRPr lang="en-US" altLang="ja-JP" sz="2800" b="1" dirty="0">
              <a:solidFill>
                <a:srgbClr val="A50021"/>
              </a:solidFill>
              <a:latin typeface="Verdana" pitchFamily="34" charset="0"/>
              <a:ea typeface="ＭＳ Ｐゴシック" pitchFamily="34" charset="-128"/>
            </a:endParaRPr>
          </a:p>
        </p:txBody>
      </p:sp>
      <p:sp>
        <p:nvSpPr>
          <p:cNvPr id="2" name="TextBox 1"/>
          <p:cNvSpPr txBox="1"/>
          <p:nvPr/>
        </p:nvSpPr>
        <p:spPr>
          <a:xfrm>
            <a:off x="3779912" y="6300028"/>
            <a:ext cx="1044116" cy="369332"/>
          </a:xfrm>
          <a:prstGeom prst="rect">
            <a:avLst/>
          </a:prstGeom>
          <a:noFill/>
        </p:spPr>
        <p:txBody>
          <a:bodyPr wrap="square" rtlCol="0">
            <a:spAutoFit/>
          </a:bodyPr>
          <a:lstStyle/>
          <a:p>
            <a:r>
              <a:rPr lang="en-US" dirty="0" smtClean="0">
                <a:latin typeface="Georgia" pitchFamily="18" charset="0"/>
              </a:rPr>
              <a:t>Triple</a:t>
            </a:r>
            <a:r>
              <a:rPr lang="en-US" dirty="0" smtClean="0"/>
              <a:t>t</a:t>
            </a:r>
            <a:endParaRPr lang="en-US" dirty="0"/>
          </a:p>
        </p:txBody>
      </p:sp>
      <p:sp>
        <p:nvSpPr>
          <p:cNvPr id="15" name="Rectangle 3"/>
          <p:cNvSpPr txBox="1">
            <a:spLocks noChangeArrowheads="1"/>
          </p:cNvSpPr>
          <p:nvPr/>
        </p:nvSpPr>
        <p:spPr>
          <a:xfrm>
            <a:off x="337728" y="800708"/>
            <a:ext cx="9130480" cy="117376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smtClean="0">
                <a:solidFill>
                  <a:srgbClr val="000099"/>
                </a:solidFill>
                <a:latin typeface="Georgia" pitchFamily="18" charset="0"/>
              </a:rPr>
              <a:t>»</a:t>
            </a:r>
            <a:r>
              <a:rPr lang="en-US" dirty="0" smtClean="0">
                <a:latin typeface="Georgia" pitchFamily="18" charset="0"/>
              </a:rPr>
              <a:t> </a:t>
            </a:r>
            <a:r>
              <a:rPr lang="en-US" sz="2200" dirty="0">
                <a:solidFill>
                  <a:srgbClr val="FF0000"/>
                </a:solidFill>
                <a:latin typeface="Book Antiqua" pitchFamily="18" charset="0"/>
              </a:rPr>
              <a:t>Data matrix </a:t>
            </a:r>
            <a:r>
              <a:rPr lang="en-US" sz="2200" dirty="0">
                <a:latin typeface="Book Antiqua" pitchFamily="18" charset="0"/>
              </a:rPr>
              <a:t>of the </a:t>
            </a:r>
            <a:r>
              <a:rPr lang="en-US" sz="2200" dirty="0" smtClean="0">
                <a:latin typeface="Book Antiqua" pitchFamily="18" charset="0"/>
              </a:rPr>
              <a:t>vector/feature </a:t>
            </a:r>
            <a:r>
              <a:rPr lang="en-US" sz="2200" dirty="0">
                <a:latin typeface="Book Antiqua" pitchFamily="18" charset="0"/>
              </a:rPr>
              <a:t>representations of </a:t>
            </a:r>
            <a:r>
              <a:rPr lang="en-US" sz="2200" dirty="0">
                <a:solidFill>
                  <a:srgbClr val="531FE7"/>
                </a:solidFill>
                <a:latin typeface="Book Antiqua" pitchFamily="18" charset="0"/>
              </a:rPr>
              <a:t>the objects </a:t>
            </a:r>
            <a:endParaRPr lang="en-US" sz="2200" dirty="0" smtClean="0">
              <a:solidFill>
                <a:srgbClr val="531FE7"/>
              </a:solidFill>
              <a:latin typeface="Book Antiqua" pitchFamily="18" charset="0"/>
            </a:endParaRPr>
          </a:p>
          <a:p>
            <a:pPr marL="0" indent="0">
              <a:buNone/>
            </a:pPr>
            <a:r>
              <a:rPr lang="en-US" sz="2200" dirty="0" smtClean="0">
                <a:solidFill>
                  <a:srgbClr val="531FE7"/>
                </a:solidFill>
                <a:latin typeface="Book Antiqua" pitchFamily="18" charset="0"/>
              </a:rPr>
              <a:t>(</a:t>
            </a:r>
            <a:r>
              <a:rPr lang="en-US" sz="2200" dirty="0">
                <a:solidFill>
                  <a:srgbClr val="531FE7"/>
                </a:solidFill>
                <a:latin typeface="Book Antiqua" pitchFamily="18" charset="0"/>
              </a:rPr>
              <a:t>gene </a:t>
            </a:r>
            <a:r>
              <a:rPr lang="en-US" sz="2200" dirty="0" smtClean="0">
                <a:solidFill>
                  <a:srgbClr val="531FE7"/>
                </a:solidFill>
                <a:latin typeface="Book Antiqua" pitchFamily="18" charset="0"/>
              </a:rPr>
              <a:t>trees)</a:t>
            </a:r>
            <a:endParaRPr lang="en-US" sz="2200" dirty="0">
              <a:solidFill>
                <a:srgbClr val="531FE7"/>
              </a:solidFill>
              <a:latin typeface="Book Antiqua" pitchFamily="18" charset="0"/>
            </a:endParaRPr>
          </a:p>
          <a:p>
            <a:pPr>
              <a:buClr>
                <a:srgbClr val="FF0000"/>
              </a:buClr>
              <a:buFont typeface="Wingdings" pitchFamily="2" charset="2"/>
              <a:buNone/>
            </a:pPr>
            <a:endParaRPr lang="en-US" sz="2800" dirty="0" smtClean="0">
              <a:latin typeface="Verdana" pitchFamily="34" charset="0"/>
            </a:endParaRPr>
          </a:p>
          <a:p>
            <a:pPr>
              <a:buClr>
                <a:srgbClr val="FF0000"/>
              </a:buClr>
              <a:buFont typeface="Wingdings" pitchFamily="2" charset="2"/>
              <a:buNone/>
            </a:pPr>
            <a:r>
              <a:rPr lang="en-US" sz="2800" dirty="0">
                <a:latin typeface="Verdana" pitchFamily="34" charset="0"/>
              </a:rPr>
              <a:t>	</a:t>
            </a:r>
            <a:r>
              <a:rPr lang="en-US" sz="2800" dirty="0" smtClean="0">
                <a:latin typeface="Verdana" pitchFamily="34" charset="0"/>
              </a:rPr>
              <a:t>	</a:t>
            </a:r>
            <a:endParaRPr lang="en-US" sz="2800" dirty="0">
              <a:latin typeface="Verdana" pitchFamily="34" charset="0"/>
            </a:endParaRPr>
          </a:p>
        </p:txBody>
      </p:sp>
      <p:sp>
        <p:nvSpPr>
          <p:cNvPr id="16" name="AutoShape 5"/>
          <p:cNvSpPr>
            <a:spLocks noChangeArrowheads="1"/>
          </p:cNvSpPr>
          <p:nvPr/>
        </p:nvSpPr>
        <p:spPr bwMode="auto">
          <a:xfrm>
            <a:off x="492814" y="2078816"/>
            <a:ext cx="8144508" cy="612068"/>
          </a:xfrm>
          <a:prstGeom prst="roundRect">
            <a:avLst>
              <a:gd name="adj" fmla="val 16667"/>
            </a:avLst>
          </a:prstGeom>
          <a:solidFill>
            <a:srgbClr val="FFFFFF"/>
          </a:solidFill>
          <a:ln w="57150">
            <a:solidFill>
              <a:srgbClr val="FF0000"/>
            </a:solidFill>
            <a:round/>
            <a:headEnd/>
            <a:tailEnd/>
          </a:ln>
          <a:effectLst>
            <a:outerShdw dist="107763" dir="2700000" algn="ctr" rotWithShape="0">
              <a:srgbClr val="808080">
                <a:alpha val="50000"/>
              </a:srgbClr>
            </a:outerShdw>
          </a:effectLst>
        </p:spPr>
        <p:txBody>
          <a:bodyPr wrap="none" anchor="ctr"/>
          <a:lstStyle/>
          <a:p>
            <a:pPr algn="ctr"/>
            <a:r>
              <a:rPr lang="en-US" sz="2000" dirty="0">
                <a:solidFill>
                  <a:srgbClr val="FF0000"/>
                </a:solidFill>
                <a:latin typeface="Georgia" pitchFamily="18" charset="0"/>
              </a:rPr>
              <a:t>Decompose</a:t>
            </a:r>
            <a:r>
              <a:rPr lang="en-US" sz="2000" dirty="0">
                <a:solidFill>
                  <a:srgbClr val="000000"/>
                </a:solidFill>
                <a:latin typeface="Georgia" pitchFamily="18" charset="0"/>
              </a:rPr>
              <a:t> each of the input gene trees into its </a:t>
            </a:r>
            <a:r>
              <a:rPr lang="en-US" sz="2000" dirty="0">
                <a:solidFill>
                  <a:srgbClr val="0033CC"/>
                </a:solidFill>
                <a:latin typeface="Georgia" pitchFamily="18" charset="0"/>
              </a:rPr>
              <a:t>induced triplets</a:t>
            </a:r>
            <a:endParaRPr lang="en-US" sz="2000" dirty="0">
              <a:solidFill>
                <a:schemeClr val="tx2"/>
              </a:solidFill>
              <a:latin typeface="Book Antiqua" pitchFamily="18" charset="0"/>
            </a:endParaRPr>
          </a:p>
        </p:txBody>
      </p:sp>
    </p:spTree>
    <p:extLst>
      <p:ext uri="{BB962C8B-B14F-4D97-AF65-F5344CB8AC3E}">
        <p14:creationId xmlns:p14="http://schemas.microsoft.com/office/powerpoint/2010/main" val="18289282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p:nvPr/>
        </p:nvCxnSpPr>
        <p:spPr>
          <a:xfrm flipV="1">
            <a:off x="3025331" y="2492896"/>
            <a:ext cx="628567" cy="968472"/>
          </a:xfrm>
          <a:prstGeom prst="line">
            <a:avLst/>
          </a:prstGeom>
          <a:ln w="79375"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3675000" y="2479249"/>
            <a:ext cx="651141" cy="968472"/>
          </a:xfrm>
          <a:prstGeom prst="line">
            <a:avLst/>
          </a:prstGeom>
          <a:ln w="79375"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3653898" y="2959838"/>
            <a:ext cx="286498" cy="505166"/>
          </a:xfrm>
          <a:prstGeom prst="line">
            <a:avLst/>
          </a:prstGeom>
          <a:ln w="79375"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3653898" y="1700808"/>
            <a:ext cx="507156" cy="792088"/>
          </a:xfrm>
          <a:prstGeom prst="line">
            <a:avLst/>
          </a:prstGeom>
          <a:ln w="79375"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flipV="1">
            <a:off x="4161054" y="1699629"/>
            <a:ext cx="1329048" cy="1748092"/>
          </a:xfrm>
          <a:prstGeom prst="line">
            <a:avLst/>
          </a:prstGeom>
          <a:ln w="79375"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4717343" y="2888940"/>
            <a:ext cx="286498" cy="540060"/>
          </a:xfrm>
          <a:prstGeom prst="line">
            <a:avLst/>
          </a:prstGeom>
          <a:ln w="79375"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Line 5"/>
          <p:cNvSpPr>
            <a:spLocks noChangeShapeType="1"/>
          </p:cNvSpPr>
          <p:nvPr/>
        </p:nvSpPr>
        <p:spPr bwMode="auto">
          <a:xfrm>
            <a:off x="374068" y="54868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32" name="AutoShape 5"/>
          <p:cNvSpPr>
            <a:spLocks noChangeArrowheads="1"/>
          </p:cNvSpPr>
          <p:nvPr/>
        </p:nvSpPr>
        <p:spPr bwMode="auto">
          <a:xfrm>
            <a:off x="7164288" y="2754597"/>
            <a:ext cx="1224136" cy="601216"/>
          </a:xfrm>
          <a:prstGeom prst="roundRect">
            <a:avLst>
              <a:gd name="adj" fmla="val 16667"/>
            </a:avLst>
          </a:prstGeom>
          <a:solidFill>
            <a:srgbClr val="FFFFFF"/>
          </a:solidFill>
          <a:ln w="57150">
            <a:solidFill>
              <a:srgbClr val="FF0000"/>
            </a:solidFill>
            <a:round/>
            <a:headEnd/>
            <a:tailEnd/>
          </a:ln>
          <a:effectLst>
            <a:outerShdw dist="107763" dir="2700000" algn="ctr" rotWithShape="0">
              <a:srgbClr val="808080">
                <a:alpha val="50000"/>
              </a:srgbClr>
            </a:outerShdw>
          </a:effectLst>
        </p:spPr>
        <p:txBody>
          <a:bodyPr wrap="none" anchor="ctr"/>
          <a:lstStyle/>
          <a:p>
            <a:pPr lvl="0">
              <a:spcBef>
                <a:spcPts val="600"/>
              </a:spcBef>
              <a:buClr>
                <a:srgbClr val="4F81BD"/>
              </a:buClr>
              <a:buSzPct val="90000"/>
            </a:pPr>
            <a:r>
              <a:rPr lang="en-US" sz="2400" dirty="0" smtClean="0">
                <a:solidFill>
                  <a:prstClr val="black"/>
                </a:solidFill>
                <a:latin typeface="Garamond" pitchFamily="18" charset="0"/>
              </a:rPr>
              <a:t>A, B, C</a:t>
            </a:r>
            <a:endParaRPr lang="en-US" sz="2400" dirty="0">
              <a:solidFill>
                <a:prstClr val="black"/>
              </a:solidFill>
              <a:latin typeface="Garamond" pitchFamily="18" charset="0"/>
            </a:endParaRPr>
          </a:p>
        </p:txBody>
      </p:sp>
      <p:sp>
        <p:nvSpPr>
          <p:cNvPr id="17" name="Rectangle 3"/>
          <p:cNvSpPr txBox="1">
            <a:spLocks noChangeArrowheads="1"/>
          </p:cNvSpPr>
          <p:nvPr/>
        </p:nvSpPr>
        <p:spPr>
          <a:xfrm>
            <a:off x="251520" y="8620"/>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Datasets (induced triplets)</a:t>
            </a:r>
            <a:endParaRPr lang="en-US" altLang="ja-JP" sz="2800" b="1" dirty="0">
              <a:solidFill>
                <a:srgbClr val="A50021"/>
              </a:solidFill>
              <a:latin typeface="Verdana" pitchFamily="34" charset="0"/>
              <a:ea typeface="ＭＳ Ｐゴシック" pitchFamily="34" charset="-128"/>
            </a:endParaRPr>
          </a:p>
        </p:txBody>
      </p:sp>
      <p:sp>
        <p:nvSpPr>
          <p:cNvPr id="25" name="Text Box 4"/>
          <p:cNvSpPr txBox="1">
            <a:spLocks noChangeArrowheads="1"/>
          </p:cNvSpPr>
          <p:nvPr/>
        </p:nvSpPr>
        <p:spPr bwMode="auto">
          <a:xfrm>
            <a:off x="-10580" y="951111"/>
            <a:ext cx="9155088" cy="461665"/>
          </a:xfrm>
          <a:prstGeom prst="rect">
            <a:avLst/>
          </a:prstGeom>
          <a:solidFill>
            <a:srgbClr val="39416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auto">
              <a:spcBef>
                <a:spcPts val="600"/>
              </a:spcBef>
              <a:spcAft>
                <a:spcPts val="0"/>
              </a:spcAft>
              <a:buClr>
                <a:schemeClr val="accent1"/>
              </a:buClr>
              <a:buSzPct val="90000"/>
              <a:defRPr/>
            </a:pPr>
            <a:r>
              <a:rPr lang="en-US" sz="2400" dirty="0" smtClean="0">
                <a:solidFill>
                  <a:schemeClr val="bg1"/>
                </a:solidFill>
              </a:rPr>
              <a:t>   </a:t>
            </a:r>
            <a:r>
              <a:rPr lang="en-US" sz="2400" b="1" dirty="0" smtClean="0">
                <a:solidFill>
                  <a:schemeClr val="bg1"/>
                </a:solidFill>
              </a:rPr>
              <a:t>For </a:t>
            </a:r>
            <a:r>
              <a:rPr lang="en-US" sz="2400" b="1" dirty="0">
                <a:solidFill>
                  <a:srgbClr val="FF0000"/>
                </a:solidFill>
              </a:rPr>
              <a:t>every three species</a:t>
            </a:r>
            <a:r>
              <a:rPr lang="en-US" sz="2400" b="1" dirty="0">
                <a:solidFill>
                  <a:schemeClr val="bg1"/>
                </a:solidFill>
              </a:rPr>
              <a:t>, find the </a:t>
            </a:r>
            <a:r>
              <a:rPr lang="en-US" sz="2400" b="1" dirty="0">
                <a:solidFill>
                  <a:srgbClr val="FF0000"/>
                </a:solidFill>
              </a:rPr>
              <a:t>induced </a:t>
            </a:r>
            <a:r>
              <a:rPr lang="en-US" sz="2400" b="1" dirty="0" err="1">
                <a:solidFill>
                  <a:srgbClr val="FF0000"/>
                </a:solidFill>
              </a:rPr>
              <a:t>subtree</a:t>
            </a:r>
            <a:r>
              <a:rPr lang="en-US" sz="2400" b="1" dirty="0">
                <a:solidFill>
                  <a:schemeClr val="bg1"/>
                </a:solidFill>
              </a:rPr>
              <a:t> (triplet)</a:t>
            </a:r>
            <a:r>
              <a:rPr lang="en-GB" sz="2400" b="1" dirty="0">
                <a:solidFill>
                  <a:schemeClr val="bg1"/>
                </a:solidFill>
              </a:rPr>
              <a:t> </a:t>
            </a:r>
            <a:endParaRPr lang="en-US" sz="2400" b="1" dirty="0">
              <a:solidFill>
                <a:schemeClr val="bg1"/>
              </a:solidFill>
            </a:endParaRPr>
          </a:p>
        </p:txBody>
      </p:sp>
      <p:sp>
        <p:nvSpPr>
          <p:cNvPr id="26" name="TextBox 25"/>
          <p:cNvSpPr txBox="1"/>
          <p:nvPr/>
        </p:nvSpPr>
        <p:spPr>
          <a:xfrm>
            <a:off x="2699792" y="3573016"/>
            <a:ext cx="396044" cy="461665"/>
          </a:xfrm>
          <a:prstGeom prst="rect">
            <a:avLst/>
          </a:prstGeom>
          <a:noFill/>
        </p:spPr>
        <p:txBody>
          <a:bodyPr wrap="square" rtlCol="0">
            <a:spAutoFit/>
          </a:bodyPr>
          <a:lstStyle/>
          <a:p>
            <a:r>
              <a:rPr lang="en-US" sz="2400" b="1" dirty="0" smtClean="0"/>
              <a:t>A</a:t>
            </a:r>
            <a:endParaRPr lang="en-US" sz="2400" b="1" dirty="0"/>
          </a:p>
        </p:txBody>
      </p:sp>
      <p:sp>
        <p:nvSpPr>
          <p:cNvPr id="28" name="TextBox 27"/>
          <p:cNvSpPr txBox="1"/>
          <p:nvPr/>
        </p:nvSpPr>
        <p:spPr>
          <a:xfrm>
            <a:off x="3581890" y="3579403"/>
            <a:ext cx="396044" cy="461665"/>
          </a:xfrm>
          <a:prstGeom prst="rect">
            <a:avLst/>
          </a:prstGeom>
          <a:noFill/>
        </p:spPr>
        <p:txBody>
          <a:bodyPr wrap="square" rtlCol="0">
            <a:spAutoFit/>
          </a:bodyPr>
          <a:lstStyle/>
          <a:p>
            <a:r>
              <a:rPr lang="en-US" sz="2400" b="1" dirty="0"/>
              <a:t>B</a:t>
            </a:r>
          </a:p>
        </p:txBody>
      </p:sp>
      <p:sp>
        <p:nvSpPr>
          <p:cNvPr id="29" name="TextBox 28"/>
          <p:cNvSpPr txBox="1"/>
          <p:nvPr/>
        </p:nvSpPr>
        <p:spPr>
          <a:xfrm>
            <a:off x="4139952" y="3578224"/>
            <a:ext cx="396044" cy="461665"/>
          </a:xfrm>
          <a:prstGeom prst="rect">
            <a:avLst/>
          </a:prstGeom>
          <a:noFill/>
        </p:spPr>
        <p:txBody>
          <a:bodyPr wrap="square" rtlCol="0">
            <a:spAutoFit/>
          </a:bodyPr>
          <a:lstStyle/>
          <a:p>
            <a:r>
              <a:rPr lang="en-US" sz="2400" b="1" dirty="0"/>
              <a:t>C</a:t>
            </a:r>
          </a:p>
        </p:txBody>
      </p:sp>
      <p:sp>
        <p:nvSpPr>
          <p:cNvPr id="30" name="TextBox 29"/>
          <p:cNvSpPr txBox="1"/>
          <p:nvPr/>
        </p:nvSpPr>
        <p:spPr>
          <a:xfrm>
            <a:off x="4517994" y="3578224"/>
            <a:ext cx="396044" cy="461665"/>
          </a:xfrm>
          <a:prstGeom prst="rect">
            <a:avLst/>
          </a:prstGeom>
          <a:noFill/>
        </p:spPr>
        <p:txBody>
          <a:bodyPr wrap="square" rtlCol="0">
            <a:spAutoFit/>
          </a:bodyPr>
          <a:lstStyle/>
          <a:p>
            <a:r>
              <a:rPr lang="en-US" sz="2400" b="1" dirty="0"/>
              <a:t>D</a:t>
            </a:r>
          </a:p>
        </p:txBody>
      </p:sp>
      <p:sp>
        <p:nvSpPr>
          <p:cNvPr id="31" name="TextBox 30"/>
          <p:cNvSpPr txBox="1"/>
          <p:nvPr/>
        </p:nvSpPr>
        <p:spPr>
          <a:xfrm>
            <a:off x="5382090" y="3578224"/>
            <a:ext cx="396044" cy="461665"/>
          </a:xfrm>
          <a:prstGeom prst="rect">
            <a:avLst/>
          </a:prstGeom>
          <a:noFill/>
        </p:spPr>
        <p:txBody>
          <a:bodyPr wrap="square" rtlCol="0">
            <a:spAutoFit/>
          </a:bodyPr>
          <a:lstStyle/>
          <a:p>
            <a:r>
              <a:rPr lang="en-US" sz="2400" b="1" dirty="0" smtClean="0"/>
              <a:t>E</a:t>
            </a:r>
            <a:endParaRPr lang="en-US" sz="2400" b="1" dirty="0"/>
          </a:p>
        </p:txBody>
      </p:sp>
    </p:spTree>
    <p:extLst>
      <p:ext uri="{BB962C8B-B14F-4D97-AF65-F5344CB8AC3E}">
        <p14:creationId xmlns:p14="http://schemas.microsoft.com/office/powerpoint/2010/main" val="334310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Connector 39"/>
          <p:cNvCxnSpPr/>
          <p:nvPr/>
        </p:nvCxnSpPr>
        <p:spPr>
          <a:xfrm flipV="1">
            <a:off x="3653898" y="1708374"/>
            <a:ext cx="507156" cy="792088"/>
          </a:xfrm>
          <a:prstGeom prst="line">
            <a:avLst/>
          </a:prstGeom>
          <a:ln w="7937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3025331" y="2500462"/>
            <a:ext cx="628567" cy="968472"/>
          </a:xfrm>
          <a:prstGeom prst="line">
            <a:avLst/>
          </a:prstGeom>
          <a:ln w="79375"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3675000" y="2486815"/>
            <a:ext cx="651141" cy="968472"/>
          </a:xfrm>
          <a:prstGeom prst="line">
            <a:avLst/>
          </a:prstGeom>
          <a:ln w="79375"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3653898" y="2967404"/>
            <a:ext cx="286498" cy="505166"/>
          </a:xfrm>
          <a:prstGeom prst="line">
            <a:avLst/>
          </a:prstGeom>
          <a:ln w="79375"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flipV="1">
            <a:off x="4161054" y="1707195"/>
            <a:ext cx="1329048" cy="1748092"/>
          </a:xfrm>
          <a:prstGeom prst="line">
            <a:avLst/>
          </a:prstGeom>
          <a:ln w="7937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4717343" y="2896506"/>
            <a:ext cx="286498" cy="540060"/>
          </a:xfrm>
          <a:prstGeom prst="line">
            <a:avLst/>
          </a:prstGeom>
          <a:ln w="7937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Rectangle 3"/>
          <p:cNvSpPr txBox="1">
            <a:spLocks noChangeArrowheads="1"/>
          </p:cNvSpPr>
          <p:nvPr/>
        </p:nvSpPr>
        <p:spPr>
          <a:xfrm>
            <a:off x="251520" y="8620"/>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Datasets (induced triplets)</a:t>
            </a:r>
            <a:endParaRPr lang="en-US" altLang="ja-JP" sz="2800" b="1" dirty="0">
              <a:solidFill>
                <a:srgbClr val="A50021"/>
              </a:solidFill>
              <a:latin typeface="Verdana" pitchFamily="34" charset="0"/>
              <a:ea typeface="ＭＳ Ｐゴシック" pitchFamily="34" charset="-128"/>
            </a:endParaRPr>
          </a:p>
        </p:txBody>
      </p:sp>
      <p:sp>
        <p:nvSpPr>
          <p:cNvPr id="27" name="Line 5"/>
          <p:cNvSpPr>
            <a:spLocks noChangeShapeType="1"/>
          </p:cNvSpPr>
          <p:nvPr/>
        </p:nvSpPr>
        <p:spPr bwMode="auto">
          <a:xfrm>
            <a:off x="374068" y="54868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cxnSp>
        <p:nvCxnSpPr>
          <p:cNvPr id="30" name="Straight Connector 29"/>
          <p:cNvCxnSpPr/>
          <p:nvPr/>
        </p:nvCxnSpPr>
        <p:spPr>
          <a:xfrm flipV="1">
            <a:off x="2375756" y="4731531"/>
            <a:ext cx="628567" cy="968472"/>
          </a:xfrm>
          <a:prstGeom prst="line">
            <a:avLst/>
          </a:prstGeom>
          <a:ln w="79375"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722429" y="5167215"/>
            <a:ext cx="320967" cy="532788"/>
          </a:xfrm>
          <a:prstGeom prst="line">
            <a:avLst/>
          </a:prstGeom>
          <a:ln w="79375"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3004323" y="4731531"/>
            <a:ext cx="651141" cy="968472"/>
          </a:xfrm>
          <a:prstGeom prst="line">
            <a:avLst/>
          </a:prstGeom>
          <a:ln w="79375"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563888" y="5775647"/>
            <a:ext cx="396044" cy="461665"/>
          </a:xfrm>
          <a:prstGeom prst="rect">
            <a:avLst/>
          </a:prstGeom>
          <a:noFill/>
        </p:spPr>
        <p:txBody>
          <a:bodyPr wrap="square" rtlCol="0">
            <a:spAutoFit/>
          </a:bodyPr>
          <a:lstStyle/>
          <a:p>
            <a:r>
              <a:rPr lang="en-US" sz="2400" b="1" dirty="0" smtClean="0"/>
              <a:t>A</a:t>
            </a:r>
            <a:endParaRPr lang="en-US" sz="2400" b="1" dirty="0"/>
          </a:p>
        </p:txBody>
      </p:sp>
      <p:sp>
        <p:nvSpPr>
          <p:cNvPr id="34" name="TextBox 33"/>
          <p:cNvSpPr txBox="1"/>
          <p:nvPr/>
        </p:nvSpPr>
        <p:spPr>
          <a:xfrm>
            <a:off x="2159732" y="5811651"/>
            <a:ext cx="396044" cy="461665"/>
          </a:xfrm>
          <a:prstGeom prst="rect">
            <a:avLst/>
          </a:prstGeom>
          <a:noFill/>
        </p:spPr>
        <p:txBody>
          <a:bodyPr wrap="square" rtlCol="0">
            <a:spAutoFit/>
          </a:bodyPr>
          <a:lstStyle/>
          <a:p>
            <a:r>
              <a:rPr lang="en-US" sz="2400" b="1" dirty="0"/>
              <a:t>B</a:t>
            </a:r>
          </a:p>
        </p:txBody>
      </p:sp>
      <p:sp>
        <p:nvSpPr>
          <p:cNvPr id="35" name="TextBox 34"/>
          <p:cNvSpPr txBox="1"/>
          <p:nvPr/>
        </p:nvSpPr>
        <p:spPr>
          <a:xfrm>
            <a:off x="2915816" y="5811651"/>
            <a:ext cx="396044" cy="461665"/>
          </a:xfrm>
          <a:prstGeom prst="rect">
            <a:avLst/>
          </a:prstGeom>
          <a:noFill/>
        </p:spPr>
        <p:txBody>
          <a:bodyPr wrap="square" rtlCol="0">
            <a:spAutoFit/>
          </a:bodyPr>
          <a:lstStyle/>
          <a:p>
            <a:r>
              <a:rPr lang="en-US" sz="2400" b="1" dirty="0"/>
              <a:t>C</a:t>
            </a:r>
          </a:p>
        </p:txBody>
      </p:sp>
      <p:sp>
        <p:nvSpPr>
          <p:cNvPr id="42" name="AutoShape 5"/>
          <p:cNvSpPr>
            <a:spLocks noChangeArrowheads="1"/>
          </p:cNvSpPr>
          <p:nvPr/>
        </p:nvSpPr>
        <p:spPr bwMode="auto">
          <a:xfrm>
            <a:off x="7164288" y="2762163"/>
            <a:ext cx="1224136" cy="601216"/>
          </a:xfrm>
          <a:prstGeom prst="roundRect">
            <a:avLst>
              <a:gd name="adj" fmla="val 16667"/>
            </a:avLst>
          </a:prstGeom>
          <a:solidFill>
            <a:srgbClr val="FFFFFF"/>
          </a:solidFill>
          <a:ln w="57150">
            <a:solidFill>
              <a:srgbClr val="FF0000"/>
            </a:solidFill>
            <a:round/>
            <a:headEnd/>
            <a:tailEnd/>
          </a:ln>
          <a:effectLst>
            <a:outerShdw dist="107763" dir="2700000" algn="ctr" rotWithShape="0">
              <a:srgbClr val="808080">
                <a:alpha val="50000"/>
              </a:srgbClr>
            </a:outerShdw>
          </a:effectLst>
        </p:spPr>
        <p:txBody>
          <a:bodyPr wrap="none" anchor="ctr"/>
          <a:lstStyle/>
          <a:p>
            <a:pPr lvl="0">
              <a:spcBef>
                <a:spcPts val="600"/>
              </a:spcBef>
              <a:buClr>
                <a:srgbClr val="4F81BD"/>
              </a:buClr>
              <a:buSzPct val="90000"/>
            </a:pPr>
            <a:r>
              <a:rPr lang="en-US" sz="2400" dirty="0" smtClean="0">
                <a:solidFill>
                  <a:prstClr val="black"/>
                </a:solidFill>
                <a:latin typeface="Garamond" pitchFamily="18" charset="0"/>
              </a:rPr>
              <a:t>A, B, C</a:t>
            </a:r>
            <a:endParaRPr lang="en-US" sz="2400" dirty="0">
              <a:solidFill>
                <a:prstClr val="black"/>
              </a:solidFill>
              <a:latin typeface="Garamond" pitchFamily="18" charset="0"/>
            </a:endParaRPr>
          </a:p>
        </p:txBody>
      </p:sp>
      <p:sp>
        <p:nvSpPr>
          <p:cNvPr id="46" name="AutoShape 5"/>
          <p:cNvSpPr>
            <a:spLocks noChangeArrowheads="1"/>
          </p:cNvSpPr>
          <p:nvPr/>
        </p:nvSpPr>
        <p:spPr bwMode="auto">
          <a:xfrm>
            <a:off x="7164288" y="2751311"/>
            <a:ext cx="1224136" cy="601216"/>
          </a:xfrm>
          <a:prstGeom prst="roundRect">
            <a:avLst>
              <a:gd name="adj" fmla="val 16667"/>
            </a:avLst>
          </a:prstGeom>
          <a:solidFill>
            <a:srgbClr val="FFFFFF"/>
          </a:solidFill>
          <a:ln w="57150">
            <a:solidFill>
              <a:srgbClr val="FF0000"/>
            </a:solidFill>
            <a:round/>
            <a:headEnd/>
            <a:tailEnd/>
          </a:ln>
          <a:effectLst>
            <a:outerShdw dist="107763" dir="2700000" algn="ctr" rotWithShape="0">
              <a:srgbClr val="808080">
                <a:alpha val="50000"/>
              </a:srgbClr>
            </a:outerShdw>
          </a:effectLst>
        </p:spPr>
        <p:txBody>
          <a:bodyPr wrap="none" anchor="ctr"/>
          <a:lstStyle/>
          <a:p>
            <a:pPr lvl="0">
              <a:spcBef>
                <a:spcPts val="600"/>
              </a:spcBef>
              <a:buClr>
                <a:srgbClr val="4F81BD"/>
              </a:buClr>
              <a:buSzPct val="90000"/>
            </a:pPr>
            <a:r>
              <a:rPr lang="en-US" sz="2400" dirty="0" smtClean="0">
                <a:solidFill>
                  <a:prstClr val="black"/>
                </a:solidFill>
                <a:latin typeface="Garamond" pitchFamily="18" charset="0"/>
              </a:rPr>
              <a:t>A, C, </a:t>
            </a:r>
            <a:r>
              <a:rPr lang="en-US" sz="2400" dirty="0">
                <a:solidFill>
                  <a:prstClr val="black"/>
                </a:solidFill>
                <a:latin typeface="Garamond" pitchFamily="18" charset="0"/>
              </a:rPr>
              <a:t>E</a:t>
            </a:r>
          </a:p>
        </p:txBody>
      </p:sp>
      <p:sp>
        <p:nvSpPr>
          <p:cNvPr id="28" name="Text Box 4"/>
          <p:cNvSpPr txBox="1">
            <a:spLocks noChangeArrowheads="1"/>
          </p:cNvSpPr>
          <p:nvPr/>
        </p:nvSpPr>
        <p:spPr bwMode="auto">
          <a:xfrm>
            <a:off x="-10580" y="951111"/>
            <a:ext cx="9155088" cy="461665"/>
          </a:xfrm>
          <a:prstGeom prst="rect">
            <a:avLst/>
          </a:prstGeom>
          <a:solidFill>
            <a:srgbClr val="39416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auto">
              <a:spcBef>
                <a:spcPts val="600"/>
              </a:spcBef>
              <a:spcAft>
                <a:spcPts val="0"/>
              </a:spcAft>
              <a:buClr>
                <a:schemeClr val="accent1"/>
              </a:buClr>
              <a:buSzPct val="90000"/>
              <a:defRPr/>
            </a:pPr>
            <a:r>
              <a:rPr lang="en-US" sz="2400" dirty="0" smtClean="0">
                <a:solidFill>
                  <a:schemeClr val="bg1"/>
                </a:solidFill>
              </a:rPr>
              <a:t>   </a:t>
            </a:r>
            <a:r>
              <a:rPr lang="en-US" sz="2400" b="1" dirty="0" smtClean="0">
                <a:solidFill>
                  <a:schemeClr val="bg1"/>
                </a:solidFill>
              </a:rPr>
              <a:t>For </a:t>
            </a:r>
            <a:r>
              <a:rPr lang="en-US" sz="2400" b="1" dirty="0">
                <a:solidFill>
                  <a:srgbClr val="FF0000"/>
                </a:solidFill>
              </a:rPr>
              <a:t>every three species</a:t>
            </a:r>
            <a:r>
              <a:rPr lang="en-US" sz="2400" b="1" dirty="0">
                <a:solidFill>
                  <a:schemeClr val="bg1"/>
                </a:solidFill>
              </a:rPr>
              <a:t>, find the </a:t>
            </a:r>
            <a:r>
              <a:rPr lang="en-US" sz="2400" b="1" dirty="0">
                <a:solidFill>
                  <a:srgbClr val="FF0000"/>
                </a:solidFill>
              </a:rPr>
              <a:t>induced </a:t>
            </a:r>
            <a:r>
              <a:rPr lang="en-US" sz="2400" b="1" dirty="0" err="1">
                <a:solidFill>
                  <a:srgbClr val="FF0000"/>
                </a:solidFill>
              </a:rPr>
              <a:t>subtree</a:t>
            </a:r>
            <a:r>
              <a:rPr lang="en-US" sz="2400" b="1" dirty="0">
                <a:solidFill>
                  <a:schemeClr val="bg1"/>
                </a:solidFill>
              </a:rPr>
              <a:t> (triplet)</a:t>
            </a:r>
            <a:r>
              <a:rPr lang="en-GB" sz="2400" b="1" dirty="0">
                <a:solidFill>
                  <a:schemeClr val="bg1"/>
                </a:solidFill>
              </a:rPr>
              <a:t> </a:t>
            </a:r>
            <a:endParaRPr lang="en-US" sz="2400" b="1" dirty="0">
              <a:solidFill>
                <a:schemeClr val="bg1"/>
              </a:solidFill>
            </a:endParaRPr>
          </a:p>
        </p:txBody>
      </p:sp>
      <p:sp>
        <p:nvSpPr>
          <p:cNvPr id="29" name="TextBox 28"/>
          <p:cNvSpPr txBox="1"/>
          <p:nvPr/>
        </p:nvSpPr>
        <p:spPr>
          <a:xfrm>
            <a:off x="2699792" y="3573016"/>
            <a:ext cx="396044" cy="461665"/>
          </a:xfrm>
          <a:prstGeom prst="rect">
            <a:avLst/>
          </a:prstGeom>
          <a:noFill/>
        </p:spPr>
        <p:txBody>
          <a:bodyPr wrap="square" rtlCol="0">
            <a:spAutoFit/>
          </a:bodyPr>
          <a:lstStyle/>
          <a:p>
            <a:r>
              <a:rPr lang="en-US" sz="2400" b="1" dirty="0" smtClean="0"/>
              <a:t>A</a:t>
            </a:r>
            <a:endParaRPr lang="en-US" sz="2400" b="1" dirty="0"/>
          </a:p>
        </p:txBody>
      </p:sp>
      <p:sp>
        <p:nvSpPr>
          <p:cNvPr id="39" name="TextBox 38"/>
          <p:cNvSpPr txBox="1"/>
          <p:nvPr/>
        </p:nvSpPr>
        <p:spPr>
          <a:xfrm>
            <a:off x="3581890" y="3579403"/>
            <a:ext cx="396044" cy="461665"/>
          </a:xfrm>
          <a:prstGeom prst="rect">
            <a:avLst/>
          </a:prstGeom>
          <a:noFill/>
        </p:spPr>
        <p:txBody>
          <a:bodyPr wrap="square" rtlCol="0">
            <a:spAutoFit/>
          </a:bodyPr>
          <a:lstStyle/>
          <a:p>
            <a:r>
              <a:rPr lang="en-US" sz="2400" b="1" dirty="0"/>
              <a:t>B</a:t>
            </a:r>
          </a:p>
        </p:txBody>
      </p:sp>
      <p:sp>
        <p:nvSpPr>
          <p:cNvPr id="44" name="TextBox 43"/>
          <p:cNvSpPr txBox="1"/>
          <p:nvPr/>
        </p:nvSpPr>
        <p:spPr>
          <a:xfrm>
            <a:off x="4139952" y="3578224"/>
            <a:ext cx="396044" cy="461665"/>
          </a:xfrm>
          <a:prstGeom prst="rect">
            <a:avLst/>
          </a:prstGeom>
          <a:noFill/>
        </p:spPr>
        <p:txBody>
          <a:bodyPr wrap="square" rtlCol="0">
            <a:spAutoFit/>
          </a:bodyPr>
          <a:lstStyle/>
          <a:p>
            <a:r>
              <a:rPr lang="en-US" sz="2400" b="1" dirty="0"/>
              <a:t>C</a:t>
            </a:r>
          </a:p>
        </p:txBody>
      </p:sp>
      <p:sp>
        <p:nvSpPr>
          <p:cNvPr id="45" name="TextBox 44"/>
          <p:cNvSpPr txBox="1"/>
          <p:nvPr/>
        </p:nvSpPr>
        <p:spPr>
          <a:xfrm>
            <a:off x="4517994" y="3578224"/>
            <a:ext cx="396044" cy="461665"/>
          </a:xfrm>
          <a:prstGeom prst="rect">
            <a:avLst/>
          </a:prstGeom>
          <a:noFill/>
        </p:spPr>
        <p:txBody>
          <a:bodyPr wrap="square" rtlCol="0">
            <a:spAutoFit/>
          </a:bodyPr>
          <a:lstStyle/>
          <a:p>
            <a:r>
              <a:rPr lang="en-US" sz="2400" b="1" dirty="0"/>
              <a:t>D</a:t>
            </a:r>
          </a:p>
        </p:txBody>
      </p:sp>
      <p:sp>
        <p:nvSpPr>
          <p:cNvPr id="47" name="TextBox 46"/>
          <p:cNvSpPr txBox="1"/>
          <p:nvPr/>
        </p:nvSpPr>
        <p:spPr>
          <a:xfrm>
            <a:off x="5382090" y="3578224"/>
            <a:ext cx="396044" cy="461665"/>
          </a:xfrm>
          <a:prstGeom prst="rect">
            <a:avLst/>
          </a:prstGeom>
          <a:noFill/>
        </p:spPr>
        <p:txBody>
          <a:bodyPr wrap="square" rtlCol="0">
            <a:spAutoFit/>
          </a:bodyPr>
          <a:lstStyle/>
          <a:p>
            <a:r>
              <a:rPr lang="en-US" sz="2400" b="1" dirty="0" smtClean="0"/>
              <a:t>E</a:t>
            </a:r>
            <a:endParaRPr lang="en-US" sz="2400" b="1" dirty="0"/>
          </a:p>
        </p:txBody>
      </p:sp>
    </p:spTree>
    <p:extLst>
      <p:ext uri="{BB962C8B-B14F-4D97-AF65-F5344CB8AC3E}">
        <p14:creationId xmlns:p14="http://schemas.microsoft.com/office/powerpoint/2010/main" val="109626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500"/>
                                        <p:tgtEl>
                                          <p:spTgt spid="30"/>
                                        </p:tgtEl>
                                      </p:cBhvr>
                                    </p:animEffect>
                                  </p:childTnLst>
                                </p:cTn>
                              </p:par>
                              <p:par>
                                <p:cTn id="8" presetID="22" presetClass="entr" presetSubtype="4"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down)">
                                      <p:cBhvr>
                                        <p:cTn id="10" dur="500"/>
                                        <p:tgtEl>
                                          <p:spTgt spid="31"/>
                                        </p:tgtEl>
                                      </p:cBhvr>
                                    </p:animEffect>
                                  </p:childTnLst>
                                </p:cTn>
                              </p:par>
                              <p:par>
                                <p:cTn id="11" presetID="22" presetClass="entr" presetSubtype="4"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down)">
                                      <p:cBhvr>
                                        <p:cTn id="13" dur="500"/>
                                        <p:tgtEl>
                                          <p:spTgt spid="3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down)">
                                      <p:cBhvr>
                                        <p:cTn id="16" dur="500"/>
                                        <p:tgtEl>
                                          <p:spTgt spid="3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down)">
                                      <p:cBhvr>
                                        <p:cTn id="19" dur="500"/>
                                        <p:tgtEl>
                                          <p:spTgt spid="34"/>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down)">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xit" presetSubtype="4" fill="hold" grpId="0" nodeType="clickEffect">
                                  <p:stCondLst>
                                    <p:cond delay="0"/>
                                  </p:stCondLst>
                                  <p:childTnLst>
                                    <p:anim calcmode="lin" valueType="num">
                                      <p:cBhvr additive="base">
                                        <p:cTn id="26" dur="500"/>
                                        <p:tgtEl>
                                          <p:spTgt spid="42"/>
                                        </p:tgtEl>
                                        <p:attrNameLst>
                                          <p:attrName>ppt_y</p:attrName>
                                        </p:attrNameLst>
                                      </p:cBhvr>
                                      <p:tavLst>
                                        <p:tav tm="0">
                                          <p:val>
                                            <p:strVal val="#ppt_y"/>
                                          </p:val>
                                        </p:tav>
                                        <p:tav tm="100000">
                                          <p:val>
                                            <p:strVal val="#ppt_y+#ppt_h*1.125000"/>
                                          </p:val>
                                        </p:tav>
                                      </p:tavLst>
                                    </p:anim>
                                    <p:animEffect transition="out" filter="wipe(down)">
                                      <p:cBhvr>
                                        <p:cTn id="27" dur="500"/>
                                        <p:tgtEl>
                                          <p:spTgt spid="42"/>
                                        </p:tgtEl>
                                      </p:cBhvr>
                                    </p:animEffect>
                                    <p:set>
                                      <p:cBhvr>
                                        <p:cTn id="28" dur="1" fill="hold">
                                          <p:stCondLst>
                                            <p:cond delay="499"/>
                                          </p:stCondLst>
                                        </p:cTn>
                                        <p:tgtEl>
                                          <p:spTgt spid="42"/>
                                        </p:tgtEl>
                                        <p:attrNameLst>
                                          <p:attrName>style.visibility</p:attrName>
                                        </p:attrNameLst>
                                      </p:cBhvr>
                                      <p:to>
                                        <p:strVal val="hidden"/>
                                      </p:to>
                                    </p:set>
                                  </p:childTnLst>
                                </p:cTn>
                              </p:par>
                            </p:childTnLst>
                          </p:cTn>
                        </p:par>
                        <p:par>
                          <p:cTn id="29" fill="hold">
                            <p:stCondLst>
                              <p:cond delay="500"/>
                            </p:stCondLst>
                            <p:childTnLst>
                              <p:par>
                                <p:cTn id="30" presetID="12" presetClass="entr" presetSubtype="4" fill="hold" grpId="0" nodeType="afterEffect">
                                  <p:stCondLst>
                                    <p:cond delay="0"/>
                                  </p:stCondLst>
                                  <p:childTnLst>
                                    <p:set>
                                      <p:cBhvr>
                                        <p:cTn id="31" dur="1" fill="hold">
                                          <p:stCondLst>
                                            <p:cond delay="0"/>
                                          </p:stCondLst>
                                        </p:cTn>
                                        <p:tgtEl>
                                          <p:spTgt spid="46"/>
                                        </p:tgtEl>
                                        <p:attrNameLst>
                                          <p:attrName>style.visibility</p:attrName>
                                        </p:attrNameLst>
                                      </p:cBhvr>
                                      <p:to>
                                        <p:strVal val="visible"/>
                                      </p:to>
                                    </p:set>
                                    <p:anim calcmode="lin" valueType="num">
                                      <p:cBhvr additive="base">
                                        <p:cTn id="32" dur="500"/>
                                        <p:tgtEl>
                                          <p:spTgt spid="46"/>
                                        </p:tgtEl>
                                        <p:attrNameLst>
                                          <p:attrName>ppt_y</p:attrName>
                                        </p:attrNameLst>
                                      </p:cBhvr>
                                      <p:tavLst>
                                        <p:tav tm="0">
                                          <p:val>
                                            <p:strVal val="#ppt_y+#ppt_h*1.125000"/>
                                          </p:val>
                                        </p:tav>
                                        <p:tav tm="100000">
                                          <p:val>
                                            <p:strVal val="#ppt_y"/>
                                          </p:val>
                                        </p:tav>
                                      </p:tavLst>
                                    </p:anim>
                                    <p:animEffect transition="in" filter="wipe(up)">
                                      <p:cBhvr>
                                        <p:cTn id="3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42" grpId="0" animBg="1"/>
      <p:bldP spid="4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Connector 37"/>
          <p:cNvCxnSpPr/>
          <p:nvPr/>
        </p:nvCxnSpPr>
        <p:spPr>
          <a:xfrm flipH="1">
            <a:off x="3653898" y="2961017"/>
            <a:ext cx="286498" cy="505166"/>
          </a:xfrm>
          <a:prstGeom prst="line">
            <a:avLst/>
          </a:prstGeom>
          <a:ln w="7937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4717343" y="2890119"/>
            <a:ext cx="286498" cy="540060"/>
          </a:xfrm>
          <a:prstGeom prst="line">
            <a:avLst/>
          </a:prstGeom>
          <a:ln w="7937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3675000" y="2480428"/>
            <a:ext cx="651141" cy="968472"/>
          </a:xfrm>
          <a:prstGeom prst="line">
            <a:avLst/>
          </a:prstGeom>
          <a:ln w="79375"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3653898" y="1701987"/>
            <a:ext cx="507156" cy="792088"/>
          </a:xfrm>
          <a:prstGeom prst="line">
            <a:avLst/>
          </a:prstGeom>
          <a:ln w="79375"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3025331" y="2494075"/>
            <a:ext cx="628567" cy="968472"/>
          </a:xfrm>
          <a:prstGeom prst="line">
            <a:avLst/>
          </a:prstGeom>
          <a:ln w="79375"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flipV="1">
            <a:off x="4161054" y="1700808"/>
            <a:ext cx="1329048" cy="1748092"/>
          </a:xfrm>
          <a:prstGeom prst="line">
            <a:avLst/>
          </a:prstGeom>
          <a:ln w="79375"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699792" y="3573016"/>
            <a:ext cx="396044" cy="461665"/>
          </a:xfrm>
          <a:prstGeom prst="rect">
            <a:avLst/>
          </a:prstGeom>
          <a:noFill/>
        </p:spPr>
        <p:txBody>
          <a:bodyPr wrap="square" rtlCol="0">
            <a:spAutoFit/>
          </a:bodyPr>
          <a:lstStyle/>
          <a:p>
            <a:r>
              <a:rPr lang="en-US" sz="2400" b="1" dirty="0" smtClean="0"/>
              <a:t>A</a:t>
            </a:r>
            <a:endParaRPr lang="en-US" sz="2400" b="1" dirty="0"/>
          </a:p>
        </p:txBody>
      </p:sp>
      <p:sp>
        <p:nvSpPr>
          <p:cNvPr id="21" name="TextBox 20"/>
          <p:cNvSpPr txBox="1"/>
          <p:nvPr/>
        </p:nvSpPr>
        <p:spPr>
          <a:xfrm>
            <a:off x="3581890" y="3579403"/>
            <a:ext cx="396044" cy="461665"/>
          </a:xfrm>
          <a:prstGeom prst="rect">
            <a:avLst/>
          </a:prstGeom>
          <a:noFill/>
        </p:spPr>
        <p:txBody>
          <a:bodyPr wrap="square" rtlCol="0">
            <a:spAutoFit/>
          </a:bodyPr>
          <a:lstStyle/>
          <a:p>
            <a:r>
              <a:rPr lang="en-US" sz="2400" b="1" dirty="0"/>
              <a:t>B</a:t>
            </a:r>
          </a:p>
        </p:txBody>
      </p:sp>
      <p:sp>
        <p:nvSpPr>
          <p:cNvPr id="22" name="TextBox 21"/>
          <p:cNvSpPr txBox="1"/>
          <p:nvPr/>
        </p:nvSpPr>
        <p:spPr>
          <a:xfrm>
            <a:off x="4139952" y="3578224"/>
            <a:ext cx="396044" cy="461665"/>
          </a:xfrm>
          <a:prstGeom prst="rect">
            <a:avLst/>
          </a:prstGeom>
          <a:noFill/>
        </p:spPr>
        <p:txBody>
          <a:bodyPr wrap="square" rtlCol="0">
            <a:spAutoFit/>
          </a:bodyPr>
          <a:lstStyle/>
          <a:p>
            <a:r>
              <a:rPr lang="en-US" sz="2400" b="1" dirty="0"/>
              <a:t>C</a:t>
            </a:r>
          </a:p>
        </p:txBody>
      </p:sp>
      <p:sp>
        <p:nvSpPr>
          <p:cNvPr id="23" name="TextBox 22"/>
          <p:cNvSpPr txBox="1"/>
          <p:nvPr/>
        </p:nvSpPr>
        <p:spPr>
          <a:xfrm>
            <a:off x="4517994" y="3578224"/>
            <a:ext cx="396044" cy="461665"/>
          </a:xfrm>
          <a:prstGeom prst="rect">
            <a:avLst/>
          </a:prstGeom>
          <a:noFill/>
        </p:spPr>
        <p:txBody>
          <a:bodyPr wrap="square" rtlCol="0">
            <a:spAutoFit/>
          </a:bodyPr>
          <a:lstStyle/>
          <a:p>
            <a:r>
              <a:rPr lang="en-US" sz="2400" b="1" dirty="0"/>
              <a:t>D</a:t>
            </a:r>
          </a:p>
        </p:txBody>
      </p:sp>
      <p:sp>
        <p:nvSpPr>
          <p:cNvPr id="24" name="TextBox 23"/>
          <p:cNvSpPr txBox="1"/>
          <p:nvPr/>
        </p:nvSpPr>
        <p:spPr>
          <a:xfrm>
            <a:off x="5382090" y="3578224"/>
            <a:ext cx="396044" cy="461665"/>
          </a:xfrm>
          <a:prstGeom prst="rect">
            <a:avLst/>
          </a:prstGeom>
          <a:noFill/>
        </p:spPr>
        <p:txBody>
          <a:bodyPr wrap="square" rtlCol="0">
            <a:spAutoFit/>
          </a:bodyPr>
          <a:lstStyle/>
          <a:p>
            <a:r>
              <a:rPr lang="en-US" sz="2400" b="1" dirty="0" smtClean="0"/>
              <a:t>E</a:t>
            </a:r>
            <a:endParaRPr lang="en-US" sz="2400" b="1" dirty="0"/>
          </a:p>
        </p:txBody>
      </p:sp>
      <p:sp>
        <p:nvSpPr>
          <p:cNvPr id="26" name="Rectangle 3"/>
          <p:cNvSpPr txBox="1">
            <a:spLocks noChangeArrowheads="1"/>
          </p:cNvSpPr>
          <p:nvPr/>
        </p:nvSpPr>
        <p:spPr>
          <a:xfrm>
            <a:off x="251520" y="8620"/>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Datasets (induced triplets)</a:t>
            </a:r>
            <a:endParaRPr lang="en-US" altLang="ja-JP" sz="2800" b="1" dirty="0">
              <a:solidFill>
                <a:srgbClr val="A50021"/>
              </a:solidFill>
              <a:latin typeface="Verdana" pitchFamily="34" charset="0"/>
              <a:ea typeface="ＭＳ Ｐゴシック" pitchFamily="34" charset="-128"/>
            </a:endParaRPr>
          </a:p>
        </p:txBody>
      </p:sp>
      <p:sp>
        <p:nvSpPr>
          <p:cNvPr id="27" name="Line 5"/>
          <p:cNvSpPr>
            <a:spLocks noChangeShapeType="1"/>
          </p:cNvSpPr>
          <p:nvPr/>
        </p:nvSpPr>
        <p:spPr bwMode="auto">
          <a:xfrm>
            <a:off x="374068" y="54868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cxnSp>
        <p:nvCxnSpPr>
          <p:cNvPr id="16" name="Straight Connector 15"/>
          <p:cNvCxnSpPr/>
          <p:nvPr/>
        </p:nvCxnSpPr>
        <p:spPr>
          <a:xfrm flipV="1">
            <a:off x="2375756" y="4725144"/>
            <a:ext cx="628567" cy="968472"/>
          </a:xfrm>
          <a:prstGeom prst="line">
            <a:avLst/>
          </a:prstGeom>
          <a:ln w="79375"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722429" y="5160828"/>
            <a:ext cx="320967" cy="532788"/>
          </a:xfrm>
          <a:prstGeom prst="line">
            <a:avLst/>
          </a:prstGeom>
          <a:ln w="79375"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3004323" y="4725144"/>
            <a:ext cx="651141" cy="968472"/>
          </a:xfrm>
          <a:prstGeom prst="line">
            <a:avLst/>
          </a:prstGeom>
          <a:ln w="79375"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563888" y="5769260"/>
            <a:ext cx="396044" cy="461665"/>
          </a:xfrm>
          <a:prstGeom prst="rect">
            <a:avLst/>
          </a:prstGeom>
          <a:noFill/>
        </p:spPr>
        <p:txBody>
          <a:bodyPr wrap="square" rtlCol="0">
            <a:spAutoFit/>
          </a:bodyPr>
          <a:lstStyle/>
          <a:p>
            <a:r>
              <a:rPr lang="en-US" sz="2400" b="1" dirty="0" smtClean="0"/>
              <a:t>A</a:t>
            </a:r>
            <a:endParaRPr lang="en-US" sz="2400" b="1" dirty="0"/>
          </a:p>
        </p:txBody>
      </p:sp>
      <p:sp>
        <p:nvSpPr>
          <p:cNvPr id="28" name="TextBox 27"/>
          <p:cNvSpPr txBox="1"/>
          <p:nvPr/>
        </p:nvSpPr>
        <p:spPr>
          <a:xfrm>
            <a:off x="2195736" y="5769260"/>
            <a:ext cx="396044" cy="461665"/>
          </a:xfrm>
          <a:prstGeom prst="rect">
            <a:avLst/>
          </a:prstGeom>
          <a:noFill/>
        </p:spPr>
        <p:txBody>
          <a:bodyPr wrap="square" rtlCol="0">
            <a:spAutoFit/>
          </a:bodyPr>
          <a:lstStyle/>
          <a:p>
            <a:r>
              <a:rPr lang="en-US" sz="2400" b="1" dirty="0"/>
              <a:t>B</a:t>
            </a:r>
          </a:p>
        </p:txBody>
      </p:sp>
      <p:sp>
        <p:nvSpPr>
          <p:cNvPr id="29" name="TextBox 28"/>
          <p:cNvSpPr txBox="1"/>
          <p:nvPr/>
        </p:nvSpPr>
        <p:spPr>
          <a:xfrm>
            <a:off x="2915816" y="5769260"/>
            <a:ext cx="396044" cy="461665"/>
          </a:xfrm>
          <a:prstGeom prst="rect">
            <a:avLst/>
          </a:prstGeom>
          <a:noFill/>
        </p:spPr>
        <p:txBody>
          <a:bodyPr wrap="square" rtlCol="0">
            <a:spAutoFit/>
          </a:bodyPr>
          <a:lstStyle/>
          <a:p>
            <a:r>
              <a:rPr lang="en-US" sz="2400" b="1" dirty="0"/>
              <a:t>C</a:t>
            </a:r>
          </a:p>
        </p:txBody>
      </p:sp>
      <p:cxnSp>
        <p:nvCxnSpPr>
          <p:cNvPr id="30" name="Straight Connector 29"/>
          <p:cNvCxnSpPr/>
          <p:nvPr/>
        </p:nvCxnSpPr>
        <p:spPr>
          <a:xfrm flipV="1">
            <a:off x="5148064" y="4731531"/>
            <a:ext cx="628567" cy="968472"/>
          </a:xfrm>
          <a:prstGeom prst="line">
            <a:avLst/>
          </a:prstGeom>
          <a:ln w="79375"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494737" y="5167215"/>
            <a:ext cx="320967" cy="532788"/>
          </a:xfrm>
          <a:prstGeom prst="line">
            <a:avLst/>
          </a:prstGeom>
          <a:ln w="79375"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5776631" y="4731531"/>
            <a:ext cx="651141" cy="968472"/>
          </a:xfrm>
          <a:prstGeom prst="line">
            <a:avLst/>
          </a:prstGeom>
          <a:ln w="79375"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300192" y="5775647"/>
            <a:ext cx="396044" cy="461665"/>
          </a:xfrm>
          <a:prstGeom prst="rect">
            <a:avLst/>
          </a:prstGeom>
          <a:noFill/>
        </p:spPr>
        <p:txBody>
          <a:bodyPr wrap="square" rtlCol="0">
            <a:spAutoFit/>
          </a:bodyPr>
          <a:lstStyle/>
          <a:p>
            <a:r>
              <a:rPr lang="en-US" sz="2400" b="1" dirty="0"/>
              <a:t>E</a:t>
            </a:r>
          </a:p>
        </p:txBody>
      </p:sp>
      <p:sp>
        <p:nvSpPr>
          <p:cNvPr id="34" name="TextBox 33"/>
          <p:cNvSpPr txBox="1"/>
          <p:nvPr/>
        </p:nvSpPr>
        <p:spPr>
          <a:xfrm>
            <a:off x="4932040" y="5769260"/>
            <a:ext cx="396044" cy="461665"/>
          </a:xfrm>
          <a:prstGeom prst="rect">
            <a:avLst/>
          </a:prstGeom>
          <a:noFill/>
        </p:spPr>
        <p:txBody>
          <a:bodyPr wrap="square" rtlCol="0">
            <a:spAutoFit/>
          </a:bodyPr>
          <a:lstStyle/>
          <a:p>
            <a:r>
              <a:rPr lang="en-US" sz="2400" b="1" dirty="0" smtClean="0"/>
              <a:t>A</a:t>
            </a:r>
            <a:endParaRPr lang="en-US" sz="2400" b="1" dirty="0"/>
          </a:p>
        </p:txBody>
      </p:sp>
      <p:sp>
        <p:nvSpPr>
          <p:cNvPr id="35" name="TextBox 34"/>
          <p:cNvSpPr txBox="1"/>
          <p:nvPr/>
        </p:nvSpPr>
        <p:spPr>
          <a:xfrm>
            <a:off x="5688124" y="5769260"/>
            <a:ext cx="396044" cy="461665"/>
          </a:xfrm>
          <a:prstGeom prst="rect">
            <a:avLst/>
          </a:prstGeom>
          <a:noFill/>
        </p:spPr>
        <p:txBody>
          <a:bodyPr wrap="square" rtlCol="0">
            <a:spAutoFit/>
          </a:bodyPr>
          <a:lstStyle/>
          <a:p>
            <a:r>
              <a:rPr lang="en-US" sz="2400" b="1" dirty="0"/>
              <a:t>C</a:t>
            </a:r>
          </a:p>
        </p:txBody>
      </p:sp>
      <p:sp>
        <p:nvSpPr>
          <p:cNvPr id="39" name="AutoShape 5"/>
          <p:cNvSpPr>
            <a:spLocks noChangeArrowheads="1"/>
          </p:cNvSpPr>
          <p:nvPr/>
        </p:nvSpPr>
        <p:spPr bwMode="auto">
          <a:xfrm>
            <a:off x="7164288" y="2744924"/>
            <a:ext cx="1224136" cy="601216"/>
          </a:xfrm>
          <a:prstGeom prst="roundRect">
            <a:avLst>
              <a:gd name="adj" fmla="val 16667"/>
            </a:avLst>
          </a:prstGeom>
          <a:solidFill>
            <a:srgbClr val="FFFFFF"/>
          </a:solidFill>
          <a:ln w="57150">
            <a:solidFill>
              <a:srgbClr val="FF0000"/>
            </a:solidFill>
            <a:round/>
            <a:headEnd/>
            <a:tailEnd/>
          </a:ln>
          <a:effectLst>
            <a:outerShdw dist="107763" dir="2700000" algn="ctr" rotWithShape="0">
              <a:srgbClr val="808080">
                <a:alpha val="50000"/>
              </a:srgbClr>
            </a:outerShdw>
          </a:effectLst>
        </p:spPr>
        <p:txBody>
          <a:bodyPr wrap="none" anchor="ctr"/>
          <a:lstStyle/>
          <a:p>
            <a:pPr lvl="0">
              <a:spcBef>
                <a:spcPts val="600"/>
              </a:spcBef>
              <a:buClr>
                <a:srgbClr val="4F81BD"/>
              </a:buClr>
              <a:buSzPct val="90000"/>
            </a:pPr>
            <a:r>
              <a:rPr lang="en-US" sz="2400" dirty="0" smtClean="0">
                <a:solidFill>
                  <a:prstClr val="black"/>
                </a:solidFill>
                <a:latin typeface="Garamond" pitchFamily="18" charset="0"/>
              </a:rPr>
              <a:t>A, C, </a:t>
            </a:r>
            <a:r>
              <a:rPr lang="en-US" sz="2400" dirty="0">
                <a:solidFill>
                  <a:prstClr val="black"/>
                </a:solidFill>
                <a:latin typeface="Garamond" pitchFamily="18" charset="0"/>
              </a:rPr>
              <a:t>E</a:t>
            </a:r>
          </a:p>
        </p:txBody>
      </p:sp>
      <p:sp>
        <p:nvSpPr>
          <p:cNvPr id="42" name="Text Box 4"/>
          <p:cNvSpPr txBox="1">
            <a:spLocks noChangeArrowheads="1"/>
          </p:cNvSpPr>
          <p:nvPr/>
        </p:nvSpPr>
        <p:spPr bwMode="auto">
          <a:xfrm>
            <a:off x="-10580" y="951111"/>
            <a:ext cx="9155088" cy="461665"/>
          </a:xfrm>
          <a:prstGeom prst="rect">
            <a:avLst/>
          </a:prstGeom>
          <a:solidFill>
            <a:srgbClr val="39416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auto">
              <a:spcBef>
                <a:spcPts val="600"/>
              </a:spcBef>
              <a:spcAft>
                <a:spcPts val="0"/>
              </a:spcAft>
              <a:buClr>
                <a:schemeClr val="accent1"/>
              </a:buClr>
              <a:buSzPct val="90000"/>
              <a:defRPr/>
            </a:pPr>
            <a:r>
              <a:rPr lang="en-US" sz="2400" dirty="0" smtClean="0">
                <a:solidFill>
                  <a:schemeClr val="bg1"/>
                </a:solidFill>
              </a:rPr>
              <a:t>   </a:t>
            </a:r>
            <a:r>
              <a:rPr lang="en-US" sz="2400" b="1" dirty="0" smtClean="0">
                <a:solidFill>
                  <a:schemeClr val="bg1"/>
                </a:solidFill>
              </a:rPr>
              <a:t>For </a:t>
            </a:r>
            <a:r>
              <a:rPr lang="en-US" sz="2400" b="1" dirty="0">
                <a:solidFill>
                  <a:srgbClr val="FF0000"/>
                </a:solidFill>
              </a:rPr>
              <a:t>every three species</a:t>
            </a:r>
            <a:r>
              <a:rPr lang="en-US" sz="2400" b="1" dirty="0">
                <a:solidFill>
                  <a:schemeClr val="bg1"/>
                </a:solidFill>
              </a:rPr>
              <a:t>, find the </a:t>
            </a:r>
            <a:r>
              <a:rPr lang="en-US" sz="2400" b="1" dirty="0">
                <a:solidFill>
                  <a:srgbClr val="FF0000"/>
                </a:solidFill>
              </a:rPr>
              <a:t>induced </a:t>
            </a:r>
            <a:r>
              <a:rPr lang="en-US" sz="2400" b="1" dirty="0" err="1">
                <a:solidFill>
                  <a:srgbClr val="FF0000"/>
                </a:solidFill>
              </a:rPr>
              <a:t>subtree</a:t>
            </a:r>
            <a:r>
              <a:rPr lang="en-US" sz="2400" b="1" dirty="0">
                <a:solidFill>
                  <a:schemeClr val="bg1"/>
                </a:solidFill>
              </a:rPr>
              <a:t> (triplet)</a:t>
            </a:r>
            <a:r>
              <a:rPr lang="en-GB" sz="2400" b="1" dirty="0">
                <a:solidFill>
                  <a:schemeClr val="bg1"/>
                </a:solidFill>
              </a:rPr>
              <a:t> </a:t>
            </a:r>
            <a:endParaRPr lang="en-US" sz="2400" b="1" dirty="0">
              <a:solidFill>
                <a:schemeClr val="bg1"/>
              </a:solidFill>
            </a:endParaRPr>
          </a:p>
        </p:txBody>
      </p:sp>
    </p:spTree>
    <p:extLst>
      <p:ext uri="{BB962C8B-B14F-4D97-AF65-F5344CB8AC3E}">
        <p14:creationId xmlns:p14="http://schemas.microsoft.com/office/powerpoint/2010/main" val="2719120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inVertical)">
                                      <p:cBhvr>
                                        <p:cTn id="7" dur="500"/>
                                        <p:tgtEl>
                                          <p:spTgt spid="30"/>
                                        </p:tgtEl>
                                      </p:cBhvr>
                                    </p:animEffect>
                                  </p:childTnLst>
                                </p:cTn>
                              </p:par>
                              <p:par>
                                <p:cTn id="8" presetID="16" presetClass="entr" presetSubtype="21"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barn(inVertical)">
                                      <p:cBhvr>
                                        <p:cTn id="10" dur="500"/>
                                        <p:tgtEl>
                                          <p:spTgt spid="31"/>
                                        </p:tgtEl>
                                      </p:cBhvr>
                                    </p:animEffect>
                                  </p:childTnLst>
                                </p:cTn>
                              </p:par>
                              <p:par>
                                <p:cTn id="11" presetID="16" presetClass="entr" presetSubtype="21"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barn(inVertical)">
                                      <p:cBhvr>
                                        <p:cTn id="13" dur="500"/>
                                        <p:tgtEl>
                                          <p:spTgt spid="3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barn(inVertical)">
                                      <p:cBhvr>
                                        <p:cTn id="16" dur="500"/>
                                        <p:tgtEl>
                                          <p:spTgt spid="33"/>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barn(inVertical)">
                                      <p:cBhvr>
                                        <p:cTn id="19" dur="500"/>
                                        <p:tgtEl>
                                          <p:spTgt spid="34"/>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barn(inVertical)">
                                      <p:cBhvr>
                                        <p:cTn id="2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697317" y="728700"/>
            <a:ext cx="3910687" cy="3224945"/>
            <a:chOff x="1030147" y="1643605"/>
            <a:chExt cx="5231757" cy="3738623"/>
          </a:xfrm>
        </p:grpSpPr>
        <p:sp>
          <p:nvSpPr>
            <p:cNvPr id="11" name="Freeform 10"/>
            <p:cNvSpPr/>
            <p:nvPr/>
          </p:nvSpPr>
          <p:spPr>
            <a:xfrm>
              <a:off x="1030147" y="1643605"/>
              <a:ext cx="5231757" cy="3738623"/>
            </a:xfrm>
            <a:custGeom>
              <a:avLst/>
              <a:gdLst>
                <a:gd name="connsiteX0" fmla="*/ 2025569 w 5231757"/>
                <a:gd name="connsiteY0" fmla="*/ 671332 h 3738623"/>
                <a:gd name="connsiteX1" fmla="*/ 0 w 5231757"/>
                <a:gd name="connsiteY1" fmla="*/ 3727048 h 3738623"/>
                <a:gd name="connsiteX2" fmla="*/ 740780 w 5231757"/>
                <a:gd name="connsiteY2" fmla="*/ 3727048 h 3738623"/>
                <a:gd name="connsiteX3" fmla="*/ 1666754 w 5231757"/>
                <a:gd name="connsiteY3" fmla="*/ 2349661 h 3738623"/>
                <a:gd name="connsiteX4" fmla="*/ 2095018 w 5231757"/>
                <a:gd name="connsiteY4" fmla="*/ 2916820 h 3738623"/>
                <a:gd name="connsiteX5" fmla="*/ 1574157 w 5231757"/>
                <a:gd name="connsiteY5" fmla="*/ 3727048 h 3738623"/>
                <a:gd name="connsiteX6" fmla="*/ 2280212 w 5231757"/>
                <a:gd name="connsiteY6" fmla="*/ 3727048 h 3738623"/>
                <a:gd name="connsiteX7" fmla="*/ 2523281 w 5231757"/>
                <a:gd name="connsiteY7" fmla="*/ 3333509 h 3738623"/>
                <a:gd name="connsiteX8" fmla="*/ 2766349 w 5231757"/>
                <a:gd name="connsiteY8" fmla="*/ 3727048 h 3738623"/>
                <a:gd name="connsiteX9" fmla="*/ 3333509 w 5231757"/>
                <a:gd name="connsiteY9" fmla="*/ 3727048 h 3738623"/>
                <a:gd name="connsiteX10" fmla="*/ 3483980 w 5231757"/>
                <a:gd name="connsiteY10" fmla="*/ 3727048 h 3738623"/>
                <a:gd name="connsiteX11" fmla="*/ 2048719 w 5231757"/>
                <a:gd name="connsiteY11" fmla="*/ 1851949 h 3738623"/>
                <a:gd name="connsiteX12" fmla="*/ 2500131 w 5231757"/>
                <a:gd name="connsiteY12" fmla="*/ 1134319 h 3738623"/>
                <a:gd name="connsiteX13" fmla="*/ 4456253 w 5231757"/>
                <a:gd name="connsiteY13" fmla="*/ 3738623 h 3738623"/>
                <a:gd name="connsiteX14" fmla="*/ 5058137 w 5231757"/>
                <a:gd name="connsiteY14" fmla="*/ 3738623 h 3738623"/>
                <a:gd name="connsiteX15" fmla="*/ 5231757 w 5231757"/>
                <a:gd name="connsiteY15" fmla="*/ 3738623 h 3738623"/>
                <a:gd name="connsiteX16" fmla="*/ 2905245 w 5231757"/>
                <a:gd name="connsiteY16" fmla="*/ 625033 h 3738623"/>
                <a:gd name="connsiteX17" fmla="*/ 2893671 w 5231757"/>
                <a:gd name="connsiteY17" fmla="*/ 0 h 3738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31757" h="3738623">
                  <a:moveTo>
                    <a:pt x="2025569" y="671332"/>
                  </a:moveTo>
                  <a:lnTo>
                    <a:pt x="0" y="3727048"/>
                  </a:lnTo>
                  <a:lnTo>
                    <a:pt x="740780" y="3727048"/>
                  </a:lnTo>
                  <a:lnTo>
                    <a:pt x="1666754" y="2349661"/>
                  </a:lnTo>
                  <a:lnTo>
                    <a:pt x="2095018" y="2916820"/>
                  </a:lnTo>
                  <a:lnTo>
                    <a:pt x="1574157" y="3727048"/>
                  </a:lnTo>
                  <a:lnTo>
                    <a:pt x="2280212" y="3727048"/>
                  </a:lnTo>
                  <a:lnTo>
                    <a:pt x="2523281" y="3333509"/>
                  </a:lnTo>
                  <a:lnTo>
                    <a:pt x="2766349" y="3727048"/>
                  </a:lnTo>
                  <a:lnTo>
                    <a:pt x="3333509" y="3727048"/>
                  </a:lnTo>
                  <a:lnTo>
                    <a:pt x="3483980" y="3727048"/>
                  </a:lnTo>
                  <a:lnTo>
                    <a:pt x="2048719" y="1851949"/>
                  </a:lnTo>
                  <a:lnTo>
                    <a:pt x="2500131" y="1134319"/>
                  </a:lnTo>
                  <a:lnTo>
                    <a:pt x="4456253" y="3738623"/>
                  </a:lnTo>
                  <a:lnTo>
                    <a:pt x="5058137" y="3738623"/>
                  </a:lnTo>
                  <a:lnTo>
                    <a:pt x="5231757" y="3738623"/>
                  </a:lnTo>
                  <a:lnTo>
                    <a:pt x="2905245" y="625033"/>
                  </a:lnTo>
                  <a:lnTo>
                    <a:pt x="2893671" y="0"/>
                  </a:lnTo>
                </a:path>
              </a:pathLst>
            </a:cu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3055716" y="1678329"/>
              <a:ext cx="11575" cy="636608"/>
            </a:xfrm>
            <a:custGeom>
              <a:avLst/>
              <a:gdLst>
                <a:gd name="connsiteX0" fmla="*/ 0 w 11575"/>
                <a:gd name="connsiteY0" fmla="*/ 636608 h 636608"/>
                <a:gd name="connsiteX1" fmla="*/ 11575 w 11575"/>
                <a:gd name="connsiteY1" fmla="*/ 0 h 636608"/>
              </a:gdLst>
              <a:ahLst/>
              <a:cxnLst>
                <a:cxn ang="0">
                  <a:pos x="connsiteX0" y="connsiteY0"/>
                </a:cxn>
                <a:cxn ang="0">
                  <a:pos x="connsiteX1" y="connsiteY1"/>
                </a:cxn>
              </a:cxnLst>
              <a:rect l="l" t="t" r="r" b="b"/>
              <a:pathLst>
                <a:path w="11575" h="636608">
                  <a:moveTo>
                    <a:pt x="0" y="636608"/>
                  </a:moveTo>
                  <a:lnTo>
                    <a:pt x="11575" y="0"/>
                  </a:lnTo>
                </a:path>
              </a:pathLst>
            </a:cu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9" name="Group 18"/>
          <p:cNvGrpSpPr/>
          <p:nvPr/>
        </p:nvGrpSpPr>
        <p:grpSpPr>
          <a:xfrm>
            <a:off x="1000818" y="4019648"/>
            <a:ext cx="3247146" cy="2424066"/>
            <a:chOff x="2245489" y="3993266"/>
            <a:chExt cx="4421529" cy="2743200"/>
          </a:xfrm>
        </p:grpSpPr>
        <p:sp>
          <p:nvSpPr>
            <p:cNvPr id="16" name="Freeform 15"/>
            <p:cNvSpPr/>
            <p:nvPr/>
          </p:nvSpPr>
          <p:spPr>
            <a:xfrm>
              <a:off x="2245489" y="3993266"/>
              <a:ext cx="1585731" cy="995423"/>
            </a:xfrm>
            <a:custGeom>
              <a:avLst/>
              <a:gdLst>
                <a:gd name="connsiteX0" fmla="*/ 0 w 1585731"/>
                <a:gd name="connsiteY0" fmla="*/ 0 h 995423"/>
                <a:gd name="connsiteX1" fmla="*/ 833377 w 1585731"/>
                <a:gd name="connsiteY1" fmla="*/ 995423 h 995423"/>
                <a:gd name="connsiteX2" fmla="*/ 1585731 w 1585731"/>
                <a:gd name="connsiteY2" fmla="*/ 11575 h 995423"/>
              </a:gdLst>
              <a:ahLst/>
              <a:cxnLst>
                <a:cxn ang="0">
                  <a:pos x="connsiteX0" y="connsiteY0"/>
                </a:cxn>
                <a:cxn ang="0">
                  <a:pos x="connsiteX1" y="connsiteY1"/>
                </a:cxn>
                <a:cxn ang="0">
                  <a:pos x="connsiteX2" y="connsiteY2"/>
                </a:cxn>
              </a:cxnLst>
              <a:rect l="l" t="t" r="r" b="b"/>
              <a:pathLst>
                <a:path w="1585731" h="995423">
                  <a:moveTo>
                    <a:pt x="0" y="0"/>
                  </a:moveTo>
                  <a:lnTo>
                    <a:pt x="833377" y="995423"/>
                  </a:lnTo>
                  <a:lnTo>
                    <a:pt x="1585731" y="11575"/>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3078866" y="4004841"/>
              <a:ext cx="1875099" cy="1747777"/>
            </a:xfrm>
            <a:custGeom>
              <a:avLst/>
              <a:gdLst>
                <a:gd name="connsiteX0" fmla="*/ 0 w 1875099"/>
                <a:gd name="connsiteY0" fmla="*/ 972273 h 1747777"/>
                <a:gd name="connsiteX1" fmla="*/ 659757 w 1875099"/>
                <a:gd name="connsiteY1" fmla="*/ 1747777 h 1747777"/>
                <a:gd name="connsiteX2" fmla="*/ 1875099 w 1875099"/>
                <a:gd name="connsiteY2" fmla="*/ 0 h 1747777"/>
              </a:gdLst>
              <a:ahLst/>
              <a:cxnLst>
                <a:cxn ang="0">
                  <a:pos x="connsiteX0" y="connsiteY0"/>
                </a:cxn>
                <a:cxn ang="0">
                  <a:pos x="connsiteX1" y="connsiteY1"/>
                </a:cxn>
                <a:cxn ang="0">
                  <a:pos x="connsiteX2" y="connsiteY2"/>
                </a:cxn>
              </a:cxnLst>
              <a:rect l="l" t="t" r="r" b="b"/>
              <a:pathLst>
                <a:path w="1875099" h="1747777">
                  <a:moveTo>
                    <a:pt x="0" y="972273"/>
                  </a:moveTo>
                  <a:lnTo>
                    <a:pt x="659757" y="1747777"/>
                  </a:lnTo>
                  <a:lnTo>
                    <a:pt x="1875099"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3727048" y="4016415"/>
              <a:ext cx="2939970" cy="2720051"/>
            </a:xfrm>
            <a:custGeom>
              <a:avLst/>
              <a:gdLst>
                <a:gd name="connsiteX0" fmla="*/ 0 w 2939970"/>
                <a:gd name="connsiteY0" fmla="*/ 1724628 h 2720051"/>
                <a:gd name="connsiteX1" fmla="*/ 729205 w 2939970"/>
                <a:gd name="connsiteY1" fmla="*/ 2581155 h 2720051"/>
                <a:gd name="connsiteX2" fmla="*/ 844952 w 2939970"/>
                <a:gd name="connsiteY2" fmla="*/ 2720051 h 2720051"/>
                <a:gd name="connsiteX3" fmla="*/ 2939970 w 2939970"/>
                <a:gd name="connsiteY3" fmla="*/ 0 h 2720051"/>
              </a:gdLst>
              <a:ahLst/>
              <a:cxnLst>
                <a:cxn ang="0">
                  <a:pos x="connsiteX0" y="connsiteY0"/>
                </a:cxn>
                <a:cxn ang="0">
                  <a:pos x="connsiteX1" y="connsiteY1"/>
                </a:cxn>
                <a:cxn ang="0">
                  <a:pos x="connsiteX2" y="connsiteY2"/>
                </a:cxn>
                <a:cxn ang="0">
                  <a:pos x="connsiteX3" y="connsiteY3"/>
                </a:cxn>
              </a:cxnLst>
              <a:rect l="l" t="t" r="r" b="b"/>
              <a:pathLst>
                <a:path w="2939970" h="2720051">
                  <a:moveTo>
                    <a:pt x="0" y="1724628"/>
                  </a:moveTo>
                  <a:lnTo>
                    <a:pt x="729205" y="2581155"/>
                  </a:lnTo>
                  <a:lnTo>
                    <a:pt x="844952" y="2720051"/>
                  </a:lnTo>
                  <a:lnTo>
                    <a:pt x="2939970"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0" name="TextBox 19"/>
          <p:cNvSpPr txBox="1"/>
          <p:nvPr/>
        </p:nvSpPr>
        <p:spPr>
          <a:xfrm>
            <a:off x="611560" y="3919368"/>
            <a:ext cx="381000" cy="400110"/>
          </a:xfrm>
          <a:prstGeom prst="rect">
            <a:avLst/>
          </a:prstGeom>
          <a:noFill/>
        </p:spPr>
        <p:txBody>
          <a:bodyPr wrap="square" rtlCol="0">
            <a:spAutoFit/>
          </a:bodyPr>
          <a:lstStyle/>
          <a:p>
            <a:r>
              <a:rPr lang="en-US" sz="2000" b="1" dirty="0">
                <a:solidFill>
                  <a:schemeClr val="accent1">
                    <a:lumMod val="50000"/>
                  </a:schemeClr>
                </a:solidFill>
              </a:rPr>
              <a:t>D</a:t>
            </a:r>
          </a:p>
        </p:txBody>
      </p:sp>
      <p:sp>
        <p:nvSpPr>
          <p:cNvPr id="21" name="TextBox 20"/>
          <p:cNvSpPr txBox="1"/>
          <p:nvPr/>
        </p:nvSpPr>
        <p:spPr>
          <a:xfrm>
            <a:off x="2210780" y="3951306"/>
            <a:ext cx="381000" cy="400110"/>
          </a:xfrm>
          <a:prstGeom prst="rect">
            <a:avLst/>
          </a:prstGeom>
          <a:noFill/>
        </p:spPr>
        <p:txBody>
          <a:bodyPr wrap="square" rtlCol="0">
            <a:spAutoFit/>
          </a:bodyPr>
          <a:lstStyle/>
          <a:p>
            <a:r>
              <a:rPr lang="en-US" sz="2000" b="1" dirty="0">
                <a:solidFill>
                  <a:schemeClr val="accent1">
                    <a:lumMod val="50000"/>
                  </a:schemeClr>
                </a:solidFill>
              </a:rPr>
              <a:t>C</a:t>
            </a:r>
          </a:p>
        </p:txBody>
      </p:sp>
      <p:sp>
        <p:nvSpPr>
          <p:cNvPr id="22" name="TextBox 21"/>
          <p:cNvSpPr txBox="1"/>
          <p:nvPr/>
        </p:nvSpPr>
        <p:spPr>
          <a:xfrm>
            <a:off x="3074876" y="3955372"/>
            <a:ext cx="381000" cy="400110"/>
          </a:xfrm>
          <a:prstGeom prst="rect">
            <a:avLst/>
          </a:prstGeom>
          <a:noFill/>
        </p:spPr>
        <p:txBody>
          <a:bodyPr wrap="square" rtlCol="0">
            <a:spAutoFit/>
          </a:bodyPr>
          <a:lstStyle/>
          <a:p>
            <a:r>
              <a:rPr lang="en-US" sz="2000" b="1" dirty="0">
                <a:solidFill>
                  <a:schemeClr val="accent1">
                    <a:lumMod val="50000"/>
                  </a:schemeClr>
                </a:solidFill>
              </a:rPr>
              <a:t>B</a:t>
            </a:r>
          </a:p>
        </p:txBody>
      </p:sp>
      <p:sp>
        <p:nvSpPr>
          <p:cNvPr id="23" name="TextBox 22"/>
          <p:cNvSpPr txBox="1"/>
          <p:nvPr/>
        </p:nvSpPr>
        <p:spPr>
          <a:xfrm>
            <a:off x="4227004" y="3951306"/>
            <a:ext cx="381000" cy="400110"/>
          </a:xfrm>
          <a:prstGeom prst="rect">
            <a:avLst/>
          </a:prstGeom>
          <a:noFill/>
        </p:spPr>
        <p:txBody>
          <a:bodyPr wrap="square" rtlCol="0">
            <a:spAutoFit/>
          </a:bodyPr>
          <a:lstStyle/>
          <a:p>
            <a:r>
              <a:rPr lang="en-US" sz="2000" b="1" dirty="0" smtClean="0">
                <a:solidFill>
                  <a:schemeClr val="accent1">
                    <a:lumMod val="50000"/>
                  </a:schemeClr>
                </a:solidFill>
              </a:rPr>
              <a:t>A</a:t>
            </a:r>
            <a:endParaRPr lang="en-US" sz="2000" b="1" dirty="0">
              <a:solidFill>
                <a:schemeClr val="accent1">
                  <a:lumMod val="50000"/>
                </a:schemeClr>
              </a:solidFill>
            </a:endParaRPr>
          </a:p>
        </p:txBody>
      </p:sp>
      <p:sp>
        <p:nvSpPr>
          <p:cNvPr id="15"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Discordance</a:t>
            </a:r>
            <a:endParaRPr lang="en-US" altLang="ja-JP" sz="3600" b="1" dirty="0">
              <a:solidFill>
                <a:srgbClr val="A50021"/>
              </a:solidFill>
              <a:latin typeface="Verdana" pitchFamily="34" charset="0"/>
              <a:ea typeface="ＭＳ Ｐゴシック" pitchFamily="34" charset="-128"/>
            </a:endParaRPr>
          </a:p>
        </p:txBody>
      </p:sp>
      <p:sp>
        <p:nvSpPr>
          <p:cNvPr id="25"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26" name="Rectangle 4"/>
          <p:cNvSpPr>
            <a:spLocks noChangeArrowheads="1"/>
          </p:cNvSpPr>
          <p:nvPr/>
        </p:nvSpPr>
        <p:spPr bwMode="auto">
          <a:xfrm>
            <a:off x="5040052" y="2487309"/>
            <a:ext cx="3852428" cy="275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800" b="0" dirty="0" smtClean="0">
                <a:latin typeface="Garamond" pitchFamily="18" charset="0"/>
              </a:rPr>
              <a:t> </a:t>
            </a:r>
            <a:r>
              <a:rPr lang="en-GB" sz="2800" b="0" dirty="0" smtClean="0">
                <a:solidFill>
                  <a:srgbClr val="000099"/>
                </a:solidFill>
                <a:latin typeface="Garamond" pitchFamily="18" charset="0"/>
              </a:rPr>
              <a:t>Gene trees </a:t>
            </a:r>
            <a:r>
              <a:rPr lang="en-GB" sz="2800" b="0" dirty="0" smtClean="0">
                <a:solidFill>
                  <a:srgbClr val="FF0000"/>
                </a:solidFill>
                <a:latin typeface="Garamond" pitchFamily="18" charset="0"/>
              </a:rPr>
              <a:t>don’t</a:t>
            </a:r>
            <a:r>
              <a:rPr lang="en-GB" sz="2800" b="0" dirty="0" smtClean="0">
                <a:latin typeface="Garamond" pitchFamily="18" charset="0"/>
              </a:rPr>
              <a:t> necessarily show the </a:t>
            </a:r>
            <a:r>
              <a:rPr lang="en-GB" sz="2800" b="0" dirty="0" smtClean="0">
                <a:solidFill>
                  <a:srgbClr val="FF0000"/>
                </a:solidFill>
                <a:latin typeface="Garamond" pitchFamily="18" charset="0"/>
              </a:rPr>
              <a:t>same </a:t>
            </a:r>
            <a:r>
              <a:rPr lang="en-GB" sz="2800" b="0" dirty="0" smtClean="0">
                <a:latin typeface="Garamond" pitchFamily="18" charset="0"/>
              </a:rPr>
              <a:t>branching pattern as their containing </a:t>
            </a:r>
            <a:r>
              <a:rPr lang="en-GB" sz="2800" b="0" dirty="0" smtClean="0">
                <a:solidFill>
                  <a:srgbClr val="000099"/>
                </a:solidFill>
                <a:latin typeface="Garamond" pitchFamily="18" charset="0"/>
              </a:rPr>
              <a:t>species tree</a:t>
            </a:r>
          </a:p>
          <a:p>
            <a:pPr algn="l">
              <a:spcBef>
                <a:spcPts val="600"/>
              </a:spcBef>
              <a:buClr>
                <a:schemeClr val="accent1"/>
              </a:buClr>
              <a:buSzPct val="90000"/>
              <a:buFont typeface="Wingdings 3" pitchFamily="18" charset="2"/>
              <a:buChar char="}"/>
            </a:pPr>
            <a:endParaRPr lang="en-GB" sz="2800" b="0" dirty="0" smtClean="0">
              <a:latin typeface="Garamond" pitchFamily="18" charset="0"/>
            </a:endParaRPr>
          </a:p>
          <a:p>
            <a:r>
              <a:rPr lang="en-GB" sz="2800" dirty="0" smtClean="0">
                <a:latin typeface="Garamond" pitchFamily="18" charset="0"/>
              </a:rPr>
              <a:t> </a:t>
            </a:r>
            <a:endParaRPr lang="en-US" sz="2800" dirty="0"/>
          </a:p>
        </p:txBody>
      </p:sp>
      <p:sp>
        <p:nvSpPr>
          <p:cNvPr id="2" name="TextBox 1"/>
          <p:cNvSpPr txBox="1"/>
          <p:nvPr/>
        </p:nvSpPr>
        <p:spPr>
          <a:xfrm rot="16200000">
            <a:off x="-7561" y="1900487"/>
            <a:ext cx="1391550" cy="369332"/>
          </a:xfrm>
          <a:prstGeom prst="rect">
            <a:avLst/>
          </a:prstGeom>
          <a:noFill/>
        </p:spPr>
        <p:txBody>
          <a:bodyPr wrap="square" rtlCol="0">
            <a:spAutoFit/>
          </a:bodyPr>
          <a:lstStyle/>
          <a:p>
            <a:r>
              <a:rPr lang="en-US" dirty="0" smtClean="0"/>
              <a:t>Species tree</a:t>
            </a:r>
            <a:endParaRPr lang="en-US" dirty="0"/>
          </a:p>
        </p:txBody>
      </p:sp>
      <p:sp>
        <p:nvSpPr>
          <p:cNvPr id="27" name="TextBox 26"/>
          <p:cNvSpPr txBox="1"/>
          <p:nvPr/>
        </p:nvSpPr>
        <p:spPr>
          <a:xfrm rot="16200000">
            <a:off x="-16853" y="5104843"/>
            <a:ext cx="1391550" cy="369332"/>
          </a:xfrm>
          <a:prstGeom prst="rect">
            <a:avLst/>
          </a:prstGeom>
          <a:noFill/>
        </p:spPr>
        <p:txBody>
          <a:bodyPr wrap="square" rtlCol="0">
            <a:spAutoFit/>
          </a:bodyPr>
          <a:lstStyle/>
          <a:p>
            <a:r>
              <a:rPr lang="en-US" dirty="0" smtClean="0"/>
              <a:t>Gene tree</a:t>
            </a:r>
            <a:endParaRPr lang="en-US" dirty="0"/>
          </a:p>
        </p:txBody>
      </p:sp>
    </p:spTree>
    <p:extLst>
      <p:ext uri="{BB962C8B-B14F-4D97-AF65-F5344CB8AC3E}">
        <p14:creationId xmlns:p14="http://schemas.microsoft.com/office/powerpoint/2010/main" val="28358938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81690" y="3687415"/>
            <a:ext cx="6408712" cy="360040"/>
          </a:xfrm>
          <a:prstGeom prst="rect">
            <a:avLst/>
          </a:prstGeom>
          <a:solidFill>
            <a:schemeClr val="accent5">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 </a:t>
            </a:r>
            <a:endParaRPr lang="en-US" sz="2000" b="1" dirty="0">
              <a:solidFill>
                <a:srgbClr val="C00000"/>
              </a:solidFill>
            </a:endParaRPr>
          </a:p>
        </p:txBody>
      </p:sp>
      <p:sp>
        <p:nvSpPr>
          <p:cNvPr id="4" name="Line 5"/>
          <p:cNvSpPr>
            <a:spLocks noChangeShapeType="1"/>
          </p:cNvSpPr>
          <p:nvPr/>
        </p:nvSpPr>
        <p:spPr bwMode="auto">
          <a:xfrm>
            <a:off x="374068" y="54868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5" name="Rectangle 4"/>
          <p:cNvSpPr/>
          <p:nvPr/>
        </p:nvSpPr>
        <p:spPr>
          <a:xfrm>
            <a:off x="1781690" y="4155467"/>
            <a:ext cx="6408712" cy="360040"/>
          </a:xfrm>
          <a:prstGeom prst="rect">
            <a:avLst/>
          </a:prstGeom>
          <a:solidFill>
            <a:schemeClr val="accent5">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1781690" y="4623519"/>
            <a:ext cx="6408712" cy="360040"/>
          </a:xfrm>
          <a:prstGeom prst="rect">
            <a:avLst/>
          </a:prstGeom>
          <a:solidFill>
            <a:schemeClr val="accent5">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781690" y="5091571"/>
            <a:ext cx="6408712" cy="360040"/>
          </a:xfrm>
          <a:prstGeom prst="rect">
            <a:avLst/>
          </a:prstGeom>
          <a:solidFill>
            <a:schemeClr val="accent5">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81690" y="5559623"/>
            <a:ext cx="6408712" cy="360040"/>
          </a:xfrm>
          <a:prstGeom prst="rect">
            <a:avLst/>
          </a:prstGeom>
          <a:solidFill>
            <a:schemeClr val="accent5">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33718" y="3435387"/>
            <a:ext cx="360040" cy="2459941"/>
          </a:xfrm>
          <a:prstGeom prst="rect">
            <a:avLst/>
          </a:prstGeom>
          <a:solidFill>
            <a:schemeClr val="accent3">
              <a:lumMod val="60000"/>
              <a:lumOff val="40000"/>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sp>
        <p:nvSpPr>
          <p:cNvPr id="12" name="Rectangle 11"/>
          <p:cNvSpPr/>
          <p:nvPr/>
        </p:nvSpPr>
        <p:spPr>
          <a:xfrm>
            <a:off x="2609782" y="3435387"/>
            <a:ext cx="360040" cy="2459941"/>
          </a:xfrm>
          <a:prstGeom prst="rect">
            <a:avLst/>
          </a:prstGeom>
          <a:solidFill>
            <a:schemeClr val="accent3">
              <a:lumMod val="60000"/>
              <a:lumOff val="40000"/>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sp>
        <p:nvSpPr>
          <p:cNvPr id="13" name="TextBox 12"/>
          <p:cNvSpPr txBox="1"/>
          <p:nvPr/>
        </p:nvSpPr>
        <p:spPr>
          <a:xfrm>
            <a:off x="863588" y="3585790"/>
            <a:ext cx="504056" cy="461665"/>
          </a:xfrm>
          <a:prstGeom prst="rect">
            <a:avLst/>
          </a:prstGeom>
          <a:noFill/>
        </p:spPr>
        <p:txBody>
          <a:bodyPr wrap="square" rtlCol="0">
            <a:spAutoFit/>
          </a:bodyPr>
          <a:lstStyle/>
          <a:p>
            <a:r>
              <a:rPr lang="en-US" sz="2400" b="1" dirty="0" smtClean="0"/>
              <a:t>g</a:t>
            </a:r>
            <a:r>
              <a:rPr lang="en-US" sz="2400" b="1" baseline="-25000" dirty="0" smtClean="0"/>
              <a:t>1</a:t>
            </a:r>
            <a:endParaRPr lang="en-US" sz="2400" b="1" baseline="-25000" dirty="0"/>
          </a:p>
        </p:txBody>
      </p:sp>
      <p:sp>
        <p:nvSpPr>
          <p:cNvPr id="14" name="TextBox 13"/>
          <p:cNvSpPr txBox="1"/>
          <p:nvPr/>
        </p:nvSpPr>
        <p:spPr>
          <a:xfrm>
            <a:off x="863588" y="4053842"/>
            <a:ext cx="523709" cy="461665"/>
          </a:xfrm>
          <a:prstGeom prst="rect">
            <a:avLst/>
          </a:prstGeom>
          <a:noFill/>
        </p:spPr>
        <p:txBody>
          <a:bodyPr wrap="square" rtlCol="0">
            <a:spAutoFit/>
          </a:bodyPr>
          <a:lstStyle/>
          <a:p>
            <a:r>
              <a:rPr lang="en-US" sz="2400" b="1" dirty="0" smtClean="0"/>
              <a:t>g</a:t>
            </a:r>
            <a:r>
              <a:rPr lang="en-US" sz="2400" b="1" baseline="-25000" dirty="0" smtClean="0"/>
              <a:t>2</a:t>
            </a:r>
            <a:endParaRPr lang="en-US" sz="2400" b="1" baseline="-25000" dirty="0"/>
          </a:p>
        </p:txBody>
      </p:sp>
      <p:sp>
        <p:nvSpPr>
          <p:cNvPr id="15" name="TextBox 14"/>
          <p:cNvSpPr txBox="1"/>
          <p:nvPr/>
        </p:nvSpPr>
        <p:spPr>
          <a:xfrm>
            <a:off x="863588" y="4551511"/>
            <a:ext cx="486054" cy="461665"/>
          </a:xfrm>
          <a:prstGeom prst="rect">
            <a:avLst/>
          </a:prstGeom>
          <a:noFill/>
        </p:spPr>
        <p:txBody>
          <a:bodyPr wrap="square" rtlCol="0">
            <a:spAutoFit/>
          </a:bodyPr>
          <a:lstStyle/>
          <a:p>
            <a:r>
              <a:rPr lang="en-US" sz="2400" b="1" dirty="0" smtClean="0"/>
              <a:t>g</a:t>
            </a:r>
            <a:r>
              <a:rPr lang="en-US" sz="2400" b="1" baseline="-25000" dirty="0" smtClean="0"/>
              <a:t>3</a:t>
            </a:r>
            <a:endParaRPr lang="en-US" sz="2400" b="1" baseline="-25000" dirty="0"/>
          </a:p>
        </p:txBody>
      </p:sp>
      <p:sp>
        <p:nvSpPr>
          <p:cNvPr id="16" name="TextBox 15"/>
          <p:cNvSpPr txBox="1"/>
          <p:nvPr/>
        </p:nvSpPr>
        <p:spPr>
          <a:xfrm>
            <a:off x="863588" y="5025950"/>
            <a:ext cx="522058" cy="461665"/>
          </a:xfrm>
          <a:prstGeom prst="rect">
            <a:avLst/>
          </a:prstGeom>
          <a:noFill/>
        </p:spPr>
        <p:txBody>
          <a:bodyPr wrap="square" rtlCol="0">
            <a:spAutoFit/>
          </a:bodyPr>
          <a:lstStyle/>
          <a:p>
            <a:r>
              <a:rPr lang="en-US" sz="2400" b="1" dirty="0" smtClean="0"/>
              <a:t>g</a:t>
            </a:r>
            <a:r>
              <a:rPr lang="en-US" sz="2400" b="1" baseline="-25000" dirty="0" smtClean="0"/>
              <a:t>4</a:t>
            </a:r>
            <a:endParaRPr lang="en-US" sz="2400" b="1" baseline="-25000" dirty="0"/>
          </a:p>
        </p:txBody>
      </p:sp>
      <p:sp>
        <p:nvSpPr>
          <p:cNvPr id="17" name="TextBox 16"/>
          <p:cNvSpPr txBox="1"/>
          <p:nvPr/>
        </p:nvSpPr>
        <p:spPr>
          <a:xfrm>
            <a:off x="863588" y="5487615"/>
            <a:ext cx="522058" cy="461665"/>
          </a:xfrm>
          <a:prstGeom prst="rect">
            <a:avLst/>
          </a:prstGeom>
          <a:noFill/>
        </p:spPr>
        <p:txBody>
          <a:bodyPr wrap="square" rtlCol="0">
            <a:spAutoFit/>
          </a:bodyPr>
          <a:lstStyle/>
          <a:p>
            <a:r>
              <a:rPr lang="en-US" sz="2400" b="1" dirty="0" smtClean="0"/>
              <a:t>g</a:t>
            </a:r>
            <a:r>
              <a:rPr lang="en-US" sz="2400" b="1" baseline="-25000" dirty="0" smtClean="0"/>
              <a:t>5</a:t>
            </a:r>
            <a:endParaRPr lang="en-US" sz="2400" b="1" baseline="-25000" dirty="0"/>
          </a:p>
        </p:txBody>
      </p:sp>
      <p:sp>
        <p:nvSpPr>
          <p:cNvPr id="19" name="Rectangle 18"/>
          <p:cNvSpPr/>
          <p:nvPr/>
        </p:nvSpPr>
        <p:spPr>
          <a:xfrm>
            <a:off x="3185846" y="3435387"/>
            <a:ext cx="360040" cy="2459941"/>
          </a:xfrm>
          <a:prstGeom prst="rect">
            <a:avLst/>
          </a:prstGeom>
          <a:solidFill>
            <a:schemeClr val="accent3">
              <a:lumMod val="60000"/>
              <a:lumOff val="40000"/>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sp>
        <p:nvSpPr>
          <p:cNvPr id="20" name="Rectangle 19"/>
          <p:cNvSpPr/>
          <p:nvPr/>
        </p:nvSpPr>
        <p:spPr>
          <a:xfrm>
            <a:off x="3761910" y="3435387"/>
            <a:ext cx="360040" cy="2459941"/>
          </a:xfrm>
          <a:prstGeom prst="rect">
            <a:avLst/>
          </a:prstGeom>
          <a:solidFill>
            <a:schemeClr val="accent3">
              <a:lumMod val="60000"/>
              <a:lumOff val="40000"/>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sp>
        <p:nvSpPr>
          <p:cNvPr id="21" name="Rectangle 20"/>
          <p:cNvSpPr/>
          <p:nvPr/>
        </p:nvSpPr>
        <p:spPr>
          <a:xfrm>
            <a:off x="4337974" y="3435387"/>
            <a:ext cx="360040" cy="2459941"/>
          </a:xfrm>
          <a:prstGeom prst="rect">
            <a:avLst/>
          </a:prstGeom>
          <a:solidFill>
            <a:schemeClr val="accent3">
              <a:lumMod val="60000"/>
              <a:lumOff val="40000"/>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sp>
        <p:nvSpPr>
          <p:cNvPr id="22" name="Rectangle 21"/>
          <p:cNvSpPr/>
          <p:nvPr/>
        </p:nvSpPr>
        <p:spPr>
          <a:xfrm>
            <a:off x="4914038" y="3435387"/>
            <a:ext cx="360040" cy="2459941"/>
          </a:xfrm>
          <a:prstGeom prst="rect">
            <a:avLst/>
          </a:prstGeom>
          <a:solidFill>
            <a:schemeClr val="accent3">
              <a:lumMod val="60000"/>
              <a:lumOff val="40000"/>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sp>
        <p:nvSpPr>
          <p:cNvPr id="23" name="Rectangle 22"/>
          <p:cNvSpPr/>
          <p:nvPr/>
        </p:nvSpPr>
        <p:spPr>
          <a:xfrm>
            <a:off x="5490102" y="3435387"/>
            <a:ext cx="360040" cy="2459941"/>
          </a:xfrm>
          <a:prstGeom prst="rect">
            <a:avLst/>
          </a:prstGeom>
          <a:solidFill>
            <a:schemeClr val="accent3">
              <a:lumMod val="60000"/>
              <a:lumOff val="40000"/>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sp>
        <p:nvSpPr>
          <p:cNvPr id="24" name="Rectangle 23"/>
          <p:cNvSpPr/>
          <p:nvPr/>
        </p:nvSpPr>
        <p:spPr>
          <a:xfrm>
            <a:off x="6102170" y="3435387"/>
            <a:ext cx="360040" cy="2459941"/>
          </a:xfrm>
          <a:prstGeom prst="rect">
            <a:avLst/>
          </a:prstGeom>
          <a:solidFill>
            <a:schemeClr val="accent3">
              <a:lumMod val="60000"/>
              <a:lumOff val="40000"/>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sp>
        <p:nvSpPr>
          <p:cNvPr id="25" name="Rectangle 24"/>
          <p:cNvSpPr/>
          <p:nvPr/>
        </p:nvSpPr>
        <p:spPr>
          <a:xfrm>
            <a:off x="6678234" y="3435387"/>
            <a:ext cx="360040" cy="2459941"/>
          </a:xfrm>
          <a:prstGeom prst="rect">
            <a:avLst/>
          </a:prstGeom>
          <a:solidFill>
            <a:schemeClr val="accent3">
              <a:lumMod val="60000"/>
              <a:lumOff val="40000"/>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sp>
        <p:nvSpPr>
          <p:cNvPr id="26" name="Rectangle 25"/>
          <p:cNvSpPr/>
          <p:nvPr/>
        </p:nvSpPr>
        <p:spPr>
          <a:xfrm>
            <a:off x="7254298" y="3435387"/>
            <a:ext cx="360040" cy="2459941"/>
          </a:xfrm>
          <a:prstGeom prst="rect">
            <a:avLst/>
          </a:prstGeom>
          <a:solidFill>
            <a:schemeClr val="accent3">
              <a:lumMod val="60000"/>
              <a:lumOff val="40000"/>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sp>
        <p:nvSpPr>
          <p:cNvPr id="27" name="Rectangle 26"/>
          <p:cNvSpPr/>
          <p:nvPr/>
        </p:nvSpPr>
        <p:spPr>
          <a:xfrm>
            <a:off x="7830362" y="3435387"/>
            <a:ext cx="360040" cy="2459941"/>
          </a:xfrm>
          <a:prstGeom prst="rect">
            <a:avLst/>
          </a:prstGeom>
          <a:solidFill>
            <a:schemeClr val="accent3">
              <a:lumMod val="60000"/>
              <a:lumOff val="40000"/>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sp>
        <p:nvSpPr>
          <p:cNvPr id="30" name="Rectangle 29"/>
          <p:cNvSpPr/>
          <p:nvPr/>
        </p:nvSpPr>
        <p:spPr>
          <a:xfrm>
            <a:off x="1961710" y="3647345"/>
            <a:ext cx="6228692" cy="400110"/>
          </a:xfrm>
          <a:prstGeom prst="rect">
            <a:avLst/>
          </a:prstGeom>
        </p:spPr>
        <p:txBody>
          <a:bodyPr wrap="square">
            <a:spAutoFit/>
          </a:bodyPr>
          <a:lstStyle/>
          <a:p>
            <a:r>
              <a:rPr lang="en-US" b="1" dirty="0">
                <a:solidFill>
                  <a:srgbClr val="FF0000"/>
                </a:solidFill>
              </a:rPr>
              <a:t> </a:t>
            </a:r>
            <a:r>
              <a:rPr lang="en-US" sz="2000" b="1" dirty="0">
                <a:solidFill>
                  <a:srgbClr val="FF0000"/>
                </a:solidFill>
              </a:rPr>
              <a:t>1        0</a:t>
            </a:r>
            <a:r>
              <a:rPr lang="en-US" b="1" dirty="0">
                <a:solidFill>
                  <a:srgbClr val="FF0000"/>
                </a:solidFill>
              </a:rPr>
              <a:t>         1         1        0         1         0          0         1        1         0</a:t>
            </a:r>
            <a:endParaRPr lang="en-US" dirty="0">
              <a:solidFill>
                <a:srgbClr val="FF0000"/>
              </a:solidFill>
            </a:endParaRPr>
          </a:p>
        </p:txBody>
      </p:sp>
      <p:sp>
        <p:nvSpPr>
          <p:cNvPr id="31" name="Rectangle 30"/>
          <p:cNvSpPr/>
          <p:nvPr/>
        </p:nvSpPr>
        <p:spPr>
          <a:xfrm>
            <a:off x="1997714" y="4155467"/>
            <a:ext cx="6228692" cy="400110"/>
          </a:xfrm>
          <a:prstGeom prst="rect">
            <a:avLst/>
          </a:prstGeom>
        </p:spPr>
        <p:txBody>
          <a:bodyPr wrap="square">
            <a:spAutoFit/>
          </a:bodyPr>
          <a:lstStyle/>
          <a:p>
            <a:r>
              <a:rPr lang="en-US" b="1" dirty="0" smtClean="0">
                <a:solidFill>
                  <a:srgbClr val="FF0000"/>
                </a:solidFill>
              </a:rPr>
              <a:t> </a:t>
            </a:r>
            <a:r>
              <a:rPr lang="en-US" sz="2000" b="1" dirty="0">
                <a:solidFill>
                  <a:srgbClr val="FF0000"/>
                </a:solidFill>
              </a:rPr>
              <a:t>0</a:t>
            </a:r>
            <a:r>
              <a:rPr lang="en-US" sz="2000" b="1" dirty="0" smtClean="0">
                <a:solidFill>
                  <a:srgbClr val="FF0000"/>
                </a:solidFill>
              </a:rPr>
              <a:t>        </a:t>
            </a:r>
            <a:r>
              <a:rPr lang="en-US" sz="2000" b="1" dirty="0">
                <a:solidFill>
                  <a:srgbClr val="FF0000"/>
                </a:solidFill>
              </a:rPr>
              <a:t>0</a:t>
            </a:r>
            <a:r>
              <a:rPr lang="en-US" b="1" dirty="0">
                <a:solidFill>
                  <a:srgbClr val="FF0000"/>
                </a:solidFill>
              </a:rPr>
              <a:t>         1         </a:t>
            </a:r>
            <a:r>
              <a:rPr lang="en-US" b="1" dirty="0" smtClean="0">
                <a:solidFill>
                  <a:srgbClr val="FF0000"/>
                </a:solidFill>
              </a:rPr>
              <a:t>0        1         </a:t>
            </a:r>
            <a:r>
              <a:rPr lang="en-US" b="1" dirty="0">
                <a:solidFill>
                  <a:srgbClr val="FF0000"/>
                </a:solidFill>
              </a:rPr>
              <a:t>1         0          0         1        </a:t>
            </a:r>
            <a:r>
              <a:rPr lang="en-US" b="1" dirty="0" smtClean="0">
                <a:solidFill>
                  <a:srgbClr val="FF0000"/>
                </a:solidFill>
              </a:rPr>
              <a:t>0         1</a:t>
            </a:r>
            <a:endParaRPr lang="en-US" b="1" dirty="0">
              <a:solidFill>
                <a:srgbClr val="FF0000"/>
              </a:solidFill>
            </a:endParaRPr>
          </a:p>
        </p:txBody>
      </p:sp>
      <p:sp>
        <p:nvSpPr>
          <p:cNvPr id="32" name="Rectangle 31"/>
          <p:cNvSpPr/>
          <p:nvPr/>
        </p:nvSpPr>
        <p:spPr>
          <a:xfrm>
            <a:off x="1997714" y="4547445"/>
            <a:ext cx="6228692" cy="400110"/>
          </a:xfrm>
          <a:prstGeom prst="rect">
            <a:avLst/>
          </a:prstGeom>
        </p:spPr>
        <p:txBody>
          <a:bodyPr wrap="square">
            <a:spAutoFit/>
          </a:bodyPr>
          <a:lstStyle/>
          <a:p>
            <a:r>
              <a:rPr lang="en-US" b="1" dirty="0" smtClean="0">
                <a:solidFill>
                  <a:srgbClr val="FF0000"/>
                </a:solidFill>
              </a:rPr>
              <a:t> </a:t>
            </a:r>
            <a:r>
              <a:rPr lang="en-US" sz="2000" b="1" dirty="0">
                <a:solidFill>
                  <a:srgbClr val="FF0000"/>
                </a:solidFill>
              </a:rPr>
              <a:t>0</a:t>
            </a:r>
            <a:r>
              <a:rPr lang="en-US" sz="2000" b="1" dirty="0" smtClean="0">
                <a:solidFill>
                  <a:srgbClr val="FF0000"/>
                </a:solidFill>
              </a:rPr>
              <a:t>        1</a:t>
            </a:r>
            <a:r>
              <a:rPr lang="en-US" b="1" dirty="0" smtClean="0">
                <a:solidFill>
                  <a:srgbClr val="FF0000"/>
                </a:solidFill>
              </a:rPr>
              <a:t>         </a:t>
            </a:r>
            <a:r>
              <a:rPr lang="en-US" b="1" dirty="0">
                <a:solidFill>
                  <a:srgbClr val="FF0000"/>
                </a:solidFill>
              </a:rPr>
              <a:t>1         </a:t>
            </a:r>
            <a:r>
              <a:rPr lang="en-US" b="1" dirty="0" smtClean="0">
                <a:solidFill>
                  <a:srgbClr val="FF0000"/>
                </a:solidFill>
              </a:rPr>
              <a:t>0        0         </a:t>
            </a:r>
            <a:r>
              <a:rPr lang="en-US" b="1" dirty="0">
                <a:solidFill>
                  <a:srgbClr val="FF0000"/>
                </a:solidFill>
              </a:rPr>
              <a:t>1         0          </a:t>
            </a:r>
            <a:r>
              <a:rPr lang="en-US" b="1" dirty="0" smtClean="0">
                <a:solidFill>
                  <a:srgbClr val="FF0000"/>
                </a:solidFill>
              </a:rPr>
              <a:t>1         </a:t>
            </a:r>
            <a:r>
              <a:rPr lang="en-US" b="1" dirty="0">
                <a:solidFill>
                  <a:srgbClr val="FF0000"/>
                </a:solidFill>
              </a:rPr>
              <a:t>1        </a:t>
            </a:r>
            <a:r>
              <a:rPr lang="en-US" b="1" dirty="0" smtClean="0">
                <a:solidFill>
                  <a:srgbClr val="FF0000"/>
                </a:solidFill>
              </a:rPr>
              <a:t>0         0</a:t>
            </a:r>
            <a:endParaRPr lang="en-US" b="1" dirty="0">
              <a:solidFill>
                <a:srgbClr val="FF0000"/>
              </a:solidFill>
            </a:endParaRPr>
          </a:p>
        </p:txBody>
      </p:sp>
      <p:sp>
        <p:nvSpPr>
          <p:cNvPr id="33" name="Rectangle 32"/>
          <p:cNvSpPr/>
          <p:nvPr/>
        </p:nvSpPr>
        <p:spPr>
          <a:xfrm>
            <a:off x="1997714" y="5019563"/>
            <a:ext cx="6228692" cy="400110"/>
          </a:xfrm>
          <a:prstGeom prst="rect">
            <a:avLst/>
          </a:prstGeom>
        </p:spPr>
        <p:txBody>
          <a:bodyPr wrap="square">
            <a:spAutoFit/>
          </a:bodyPr>
          <a:lstStyle/>
          <a:p>
            <a:r>
              <a:rPr lang="en-US" b="1" dirty="0" smtClean="0">
                <a:solidFill>
                  <a:srgbClr val="FF0000"/>
                </a:solidFill>
              </a:rPr>
              <a:t> </a:t>
            </a:r>
            <a:r>
              <a:rPr lang="en-US" sz="2000" b="1" dirty="0" smtClean="0">
                <a:solidFill>
                  <a:srgbClr val="FF0000"/>
                </a:solidFill>
              </a:rPr>
              <a:t>1        1</a:t>
            </a:r>
            <a:r>
              <a:rPr lang="en-US" b="1" dirty="0" smtClean="0">
                <a:solidFill>
                  <a:srgbClr val="FF0000"/>
                </a:solidFill>
              </a:rPr>
              <a:t>         </a:t>
            </a:r>
            <a:r>
              <a:rPr lang="en-US" b="1" dirty="0">
                <a:solidFill>
                  <a:srgbClr val="FF0000"/>
                </a:solidFill>
              </a:rPr>
              <a:t>1         </a:t>
            </a:r>
            <a:r>
              <a:rPr lang="en-US" b="1" dirty="0" smtClean="0">
                <a:solidFill>
                  <a:srgbClr val="FF0000"/>
                </a:solidFill>
              </a:rPr>
              <a:t>0        0         0         </a:t>
            </a:r>
            <a:r>
              <a:rPr lang="en-US" b="1" dirty="0">
                <a:solidFill>
                  <a:srgbClr val="FF0000"/>
                </a:solidFill>
              </a:rPr>
              <a:t>0          </a:t>
            </a:r>
            <a:r>
              <a:rPr lang="en-US" b="1" dirty="0" smtClean="0">
                <a:solidFill>
                  <a:srgbClr val="FF0000"/>
                </a:solidFill>
              </a:rPr>
              <a:t>1         </a:t>
            </a:r>
            <a:r>
              <a:rPr lang="en-US" b="1" dirty="0">
                <a:solidFill>
                  <a:srgbClr val="FF0000"/>
                </a:solidFill>
              </a:rPr>
              <a:t>1        </a:t>
            </a:r>
            <a:r>
              <a:rPr lang="en-US" b="1" dirty="0" smtClean="0">
                <a:solidFill>
                  <a:srgbClr val="FF0000"/>
                </a:solidFill>
              </a:rPr>
              <a:t>0         0</a:t>
            </a:r>
            <a:endParaRPr lang="en-US" b="1" dirty="0">
              <a:solidFill>
                <a:srgbClr val="FF0000"/>
              </a:solidFill>
            </a:endParaRPr>
          </a:p>
        </p:txBody>
      </p:sp>
      <p:sp>
        <p:nvSpPr>
          <p:cNvPr id="34" name="Rectangle 33"/>
          <p:cNvSpPr/>
          <p:nvPr/>
        </p:nvSpPr>
        <p:spPr>
          <a:xfrm>
            <a:off x="1997714" y="5483549"/>
            <a:ext cx="6228692" cy="400110"/>
          </a:xfrm>
          <a:prstGeom prst="rect">
            <a:avLst/>
          </a:prstGeom>
        </p:spPr>
        <p:txBody>
          <a:bodyPr wrap="square">
            <a:spAutoFit/>
          </a:bodyPr>
          <a:lstStyle/>
          <a:p>
            <a:r>
              <a:rPr lang="en-US" b="1" dirty="0" smtClean="0">
                <a:solidFill>
                  <a:srgbClr val="FF0000"/>
                </a:solidFill>
              </a:rPr>
              <a:t> </a:t>
            </a:r>
            <a:r>
              <a:rPr lang="en-US" sz="2000" b="1" dirty="0">
                <a:solidFill>
                  <a:srgbClr val="FF0000"/>
                </a:solidFill>
              </a:rPr>
              <a:t>0</a:t>
            </a:r>
            <a:r>
              <a:rPr lang="en-US" sz="2000" b="1" dirty="0" smtClean="0">
                <a:solidFill>
                  <a:srgbClr val="FF0000"/>
                </a:solidFill>
              </a:rPr>
              <a:t>        1</a:t>
            </a:r>
            <a:r>
              <a:rPr lang="en-US" b="1" dirty="0" smtClean="0">
                <a:solidFill>
                  <a:srgbClr val="FF0000"/>
                </a:solidFill>
              </a:rPr>
              <a:t>         </a:t>
            </a:r>
            <a:r>
              <a:rPr lang="en-US" b="1" dirty="0">
                <a:solidFill>
                  <a:srgbClr val="FF0000"/>
                </a:solidFill>
              </a:rPr>
              <a:t>1         </a:t>
            </a:r>
            <a:r>
              <a:rPr lang="en-US" b="1" dirty="0" smtClean="0">
                <a:solidFill>
                  <a:srgbClr val="FF0000"/>
                </a:solidFill>
              </a:rPr>
              <a:t>0        1         0         1          </a:t>
            </a:r>
            <a:r>
              <a:rPr lang="en-US" b="1" dirty="0">
                <a:solidFill>
                  <a:srgbClr val="FF0000"/>
                </a:solidFill>
              </a:rPr>
              <a:t>0</a:t>
            </a:r>
            <a:r>
              <a:rPr lang="en-US" b="1" dirty="0" smtClean="0">
                <a:solidFill>
                  <a:srgbClr val="FF0000"/>
                </a:solidFill>
              </a:rPr>
              <a:t>         </a:t>
            </a:r>
            <a:r>
              <a:rPr lang="en-US" b="1" dirty="0">
                <a:solidFill>
                  <a:srgbClr val="FF0000"/>
                </a:solidFill>
              </a:rPr>
              <a:t>1        </a:t>
            </a:r>
            <a:r>
              <a:rPr lang="en-US" b="1" dirty="0" smtClean="0">
                <a:solidFill>
                  <a:srgbClr val="FF0000"/>
                </a:solidFill>
              </a:rPr>
              <a:t>0         1</a:t>
            </a:r>
            <a:endParaRPr lang="en-US" b="1" dirty="0">
              <a:solidFill>
                <a:srgbClr val="FF0000"/>
              </a:solidFill>
            </a:endParaRPr>
          </a:p>
        </p:txBody>
      </p:sp>
      <p:sp>
        <p:nvSpPr>
          <p:cNvPr id="35" name="TextBox 34"/>
          <p:cNvSpPr txBox="1"/>
          <p:nvPr/>
        </p:nvSpPr>
        <p:spPr>
          <a:xfrm>
            <a:off x="1979712" y="2815423"/>
            <a:ext cx="558062" cy="461665"/>
          </a:xfrm>
          <a:prstGeom prst="rect">
            <a:avLst/>
          </a:prstGeom>
          <a:noFill/>
        </p:spPr>
        <p:txBody>
          <a:bodyPr wrap="square" rtlCol="0">
            <a:spAutoFit/>
          </a:bodyPr>
          <a:lstStyle/>
          <a:p>
            <a:r>
              <a:rPr lang="en-US" sz="2400" b="1" dirty="0"/>
              <a:t>t</a:t>
            </a:r>
            <a:r>
              <a:rPr lang="en-US" sz="2400" b="1" baseline="-25000" dirty="0" smtClean="0"/>
              <a:t>1</a:t>
            </a:r>
            <a:endParaRPr lang="en-US" sz="2400" b="1" baseline="-25000" dirty="0"/>
          </a:p>
        </p:txBody>
      </p:sp>
      <p:sp>
        <p:nvSpPr>
          <p:cNvPr id="36" name="TextBox 35"/>
          <p:cNvSpPr txBox="1"/>
          <p:nvPr/>
        </p:nvSpPr>
        <p:spPr>
          <a:xfrm>
            <a:off x="2519772" y="2823319"/>
            <a:ext cx="558062" cy="461665"/>
          </a:xfrm>
          <a:prstGeom prst="rect">
            <a:avLst/>
          </a:prstGeom>
          <a:noFill/>
        </p:spPr>
        <p:txBody>
          <a:bodyPr wrap="square" rtlCol="0">
            <a:spAutoFit/>
          </a:bodyPr>
          <a:lstStyle/>
          <a:p>
            <a:r>
              <a:rPr lang="en-US" sz="2400" b="1" dirty="0"/>
              <a:t>t</a:t>
            </a:r>
            <a:r>
              <a:rPr lang="en-US" sz="2400" b="1" baseline="-25000" dirty="0" smtClean="0"/>
              <a:t>2</a:t>
            </a:r>
            <a:endParaRPr lang="en-US" sz="2400" b="1" baseline="-25000" dirty="0"/>
          </a:p>
        </p:txBody>
      </p:sp>
      <p:sp>
        <p:nvSpPr>
          <p:cNvPr id="37" name="TextBox 36"/>
          <p:cNvSpPr txBox="1"/>
          <p:nvPr/>
        </p:nvSpPr>
        <p:spPr>
          <a:xfrm>
            <a:off x="3077834" y="2823319"/>
            <a:ext cx="558062" cy="461665"/>
          </a:xfrm>
          <a:prstGeom prst="rect">
            <a:avLst/>
          </a:prstGeom>
          <a:noFill/>
        </p:spPr>
        <p:txBody>
          <a:bodyPr wrap="square" rtlCol="0">
            <a:spAutoFit/>
          </a:bodyPr>
          <a:lstStyle/>
          <a:p>
            <a:r>
              <a:rPr lang="en-US" sz="2400" b="1" dirty="0"/>
              <a:t>t</a:t>
            </a:r>
            <a:r>
              <a:rPr lang="en-US" sz="2400" b="1" baseline="-25000" dirty="0" smtClean="0"/>
              <a:t>3</a:t>
            </a:r>
            <a:endParaRPr lang="en-US" sz="2400" b="1" baseline="-25000" dirty="0"/>
          </a:p>
        </p:txBody>
      </p:sp>
      <p:sp>
        <p:nvSpPr>
          <p:cNvPr id="38" name="TextBox 37"/>
          <p:cNvSpPr txBox="1"/>
          <p:nvPr/>
        </p:nvSpPr>
        <p:spPr>
          <a:xfrm>
            <a:off x="3725906" y="2823319"/>
            <a:ext cx="558062" cy="461665"/>
          </a:xfrm>
          <a:prstGeom prst="rect">
            <a:avLst/>
          </a:prstGeom>
          <a:noFill/>
        </p:spPr>
        <p:txBody>
          <a:bodyPr wrap="square" rtlCol="0">
            <a:spAutoFit/>
          </a:bodyPr>
          <a:lstStyle/>
          <a:p>
            <a:r>
              <a:rPr lang="en-US" sz="2400" b="1" dirty="0"/>
              <a:t>t</a:t>
            </a:r>
            <a:r>
              <a:rPr lang="en-US" sz="2400" b="1" baseline="-25000" dirty="0" smtClean="0"/>
              <a:t>4</a:t>
            </a:r>
            <a:endParaRPr lang="en-US" sz="2400" b="1" baseline="-25000" dirty="0"/>
          </a:p>
        </p:txBody>
      </p:sp>
      <p:sp>
        <p:nvSpPr>
          <p:cNvPr id="45" name="TextBox 44"/>
          <p:cNvSpPr txBox="1"/>
          <p:nvPr/>
        </p:nvSpPr>
        <p:spPr>
          <a:xfrm>
            <a:off x="7794358" y="2867219"/>
            <a:ext cx="558062" cy="461665"/>
          </a:xfrm>
          <a:prstGeom prst="rect">
            <a:avLst/>
          </a:prstGeom>
          <a:noFill/>
        </p:spPr>
        <p:txBody>
          <a:bodyPr wrap="square" rtlCol="0">
            <a:spAutoFit/>
          </a:bodyPr>
          <a:lstStyle/>
          <a:p>
            <a:r>
              <a:rPr lang="en-US" sz="2400" b="1" dirty="0" err="1"/>
              <a:t>t</a:t>
            </a:r>
            <a:r>
              <a:rPr lang="en-US" sz="2400" b="1" baseline="-25000" dirty="0" err="1" smtClean="0"/>
              <a:t>k</a:t>
            </a:r>
            <a:endParaRPr lang="en-US" sz="2400" b="1" baseline="-25000" dirty="0"/>
          </a:p>
        </p:txBody>
      </p:sp>
      <p:sp>
        <p:nvSpPr>
          <p:cNvPr id="50" name="TextBox 49"/>
          <p:cNvSpPr txBox="1"/>
          <p:nvPr/>
        </p:nvSpPr>
        <p:spPr>
          <a:xfrm>
            <a:off x="5274078" y="2787315"/>
            <a:ext cx="855095" cy="523220"/>
          </a:xfrm>
          <a:prstGeom prst="rect">
            <a:avLst/>
          </a:prstGeom>
          <a:noFill/>
        </p:spPr>
        <p:txBody>
          <a:bodyPr wrap="square" rtlCol="0">
            <a:spAutoFit/>
          </a:bodyPr>
          <a:lstStyle/>
          <a:p>
            <a:r>
              <a:rPr lang="en-US" sz="2800" b="1" dirty="0" smtClean="0"/>
              <a:t>…</a:t>
            </a:r>
            <a:endParaRPr lang="en-US" sz="2800" b="1" baseline="-25000" dirty="0"/>
          </a:p>
        </p:txBody>
      </p:sp>
      <p:sp>
        <p:nvSpPr>
          <p:cNvPr id="65" name="Rectangle 4"/>
          <p:cNvSpPr>
            <a:spLocks noChangeArrowheads="1"/>
          </p:cNvSpPr>
          <p:nvPr/>
        </p:nvSpPr>
        <p:spPr bwMode="auto">
          <a:xfrm>
            <a:off x="696899" y="836711"/>
            <a:ext cx="7736337"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auto">
              <a:spcBef>
                <a:spcPts val="600"/>
              </a:spcBef>
              <a:spcAft>
                <a:spcPts val="0"/>
              </a:spcAft>
              <a:buClr>
                <a:schemeClr val="accent1"/>
              </a:buClr>
              <a:buSzPct val="90000"/>
              <a:buFont typeface="Wingdings 3" pitchFamily="18" charset="2"/>
              <a:buChar char="}"/>
              <a:defRPr/>
            </a:pPr>
            <a:r>
              <a:rPr lang="en-US" sz="2400" dirty="0" smtClean="0">
                <a:solidFill>
                  <a:srgbClr val="000000"/>
                </a:solidFill>
                <a:latin typeface="+mj-lt"/>
                <a:cs typeface="+mn-cs"/>
              </a:rPr>
              <a:t> </a:t>
            </a:r>
            <a:r>
              <a:rPr lang="en-US" sz="2400" dirty="0" smtClean="0">
                <a:solidFill>
                  <a:schemeClr val="accent1">
                    <a:lumMod val="75000"/>
                  </a:schemeClr>
                </a:solidFill>
                <a:latin typeface="Georgia" pitchFamily="18" charset="0"/>
              </a:rPr>
              <a:t>Rows</a:t>
            </a:r>
            <a:r>
              <a:rPr lang="en-US" sz="2400" dirty="0" smtClean="0">
                <a:solidFill>
                  <a:srgbClr val="000000"/>
                </a:solidFill>
                <a:latin typeface="Georgia" pitchFamily="18" charset="0"/>
              </a:rPr>
              <a:t> correspond to a </a:t>
            </a:r>
            <a:r>
              <a:rPr lang="en-US" sz="2400" dirty="0" smtClean="0">
                <a:solidFill>
                  <a:schemeClr val="accent1">
                    <a:lumMod val="75000"/>
                  </a:schemeClr>
                </a:solidFill>
                <a:latin typeface="Georgia" pitchFamily="18" charset="0"/>
              </a:rPr>
              <a:t>gene</a:t>
            </a:r>
            <a:r>
              <a:rPr lang="en-US" sz="2400" dirty="0" smtClean="0">
                <a:solidFill>
                  <a:srgbClr val="000000"/>
                </a:solidFill>
                <a:latin typeface="Georgia" pitchFamily="18" charset="0"/>
              </a:rPr>
              <a:t> </a:t>
            </a:r>
            <a:r>
              <a:rPr lang="en-US" sz="2400" dirty="0" smtClean="0">
                <a:solidFill>
                  <a:schemeClr val="accent1">
                    <a:lumMod val="75000"/>
                  </a:schemeClr>
                </a:solidFill>
                <a:latin typeface="Georgia" pitchFamily="18" charset="0"/>
              </a:rPr>
              <a:t>tree</a:t>
            </a:r>
          </a:p>
          <a:p>
            <a:pPr fontAlgn="auto">
              <a:spcBef>
                <a:spcPts val="600"/>
              </a:spcBef>
              <a:spcAft>
                <a:spcPts val="0"/>
              </a:spcAft>
              <a:buClr>
                <a:schemeClr val="accent1"/>
              </a:buClr>
              <a:buSzPct val="90000"/>
              <a:buFont typeface="Wingdings 3" pitchFamily="18" charset="2"/>
              <a:buChar char="}"/>
              <a:defRPr/>
            </a:pPr>
            <a:r>
              <a:rPr lang="en-US" sz="2400" dirty="0">
                <a:solidFill>
                  <a:srgbClr val="000000"/>
                </a:solidFill>
                <a:latin typeface="Georgia" pitchFamily="18" charset="0"/>
              </a:rPr>
              <a:t> </a:t>
            </a:r>
            <a:r>
              <a:rPr lang="en-US" sz="2400" dirty="0" smtClean="0">
                <a:solidFill>
                  <a:schemeClr val="accent1">
                    <a:lumMod val="75000"/>
                  </a:schemeClr>
                </a:solidFill>
                <a:latin typeface="Georgia" pitchFamily="18" charset="0"/>
              </a:rPr>
              <a:t>Columns</a:t>
            </a:r>
            <a:r>
              <a:rPr lang="en-US" sz="2400" dirty="0" smtClean="0">
                <a:solidFill>
                  <a:srgbClr val="000000"/>
                </a:solidFill>
                <a:latin typeface="Georgia" pitchFamily="18" charset="0"/>
              </a:rPr>
              <a:t> correspond to the </a:t>
            </a:r>
            <a:r>
              <a:rPr lang="en-US" sz="2400" dirty="0" smtClean="0">
                <a:solidFill>
                  <a:schemeClr val="accent1">
                    <a:lumMod val="75000"/>
                  </a:schemeClr>
                </a:solidFill>
                <a:latin typeface="Georgia" pitchFamily="18" charset="0"/>
              </a:rPr>
              <a:t>triplets</a:t>
            </a:r>
          </a:p>
          <a:p>
            <a:pPr fontAlgn="auto">
              <a:spcBef>
                <a:spcPts val="600"/>
              </a:spcBef>
              <a:spcAft>
                <a:spcPts val="0"/>
              </a:spcAft>
              <a:buClr>
                <a:schemeClr val="accent1"/>
              </a:buClr>
              <a:buSzPct val="90000"/>
              <a:buFont typeface="Wingdings 3" pitchFamily="18" charset="2"/>
              <a:buChar char="}"/>
              <a:defRPr/>
            </a:pPr>
            <a:r>
              <a:rPr lang="en-US" sz="2400" dirty="0">
                <a:solidFill>
                  <a:srgbClr val="000000"/>
                </a:solidFill>
                <a:latin typeface="Georgia" pitchFamily="18" charset="0"/>
              </a:rPr>
              <a:t> </a:t>
            </a:r>
            <a:r>
              <a:rPr lang="en-US" sz="2400" dirty="0" smtClean="0">
                <a:solidFill>
                  <a:schemeClr val="accent1">
                    <a:lumMod val="75000"/>
                  </a:schemeClr>
                </a:solidFill>
                <a:latin typeface="Georgia" pitchFamily="18" charset="0"/>
              </a:rPr>
              <a:t>Presence</a:t>
            </a:r>
            <a:r>
              <a:rPr lang="en-US" sz="2400" dirty="0" smtClean="0">
                <a:solidFill>
                  <a:srgbClr val="000000"/>
                </a:solidFill>
                <a:latin typeface="Georgia" pitchFamily="18" charset="0"/>
              </a:rPr>
              <a:t> (1) and </a:t>
            </a:r>
            <a:r>
              <a:rPr lang="en-US" sz="2400" dirty="0" smtClean="0">
                <a:solidFill>
                  <a:srgbClr val="FF0000"/>
                </a:solidFill>
                <a:latin typeface="Georgia" pitchFamily="18" charset="0"/>
              </a:rPr>
              <a:t>absence</a:t>
            </a:r>
            <a:r>
              <a:rPr lang="en-US" sz="2400" dirty="0" smtClean="0">
                <a:solidFill>
                  <a:srgbClr val="000000"/>
                </a:solidFill>
                <a:latin typeface="Georgia" pitchFamily="18" charset="0"/>
              </a:rPr>
              <a:t> (0) of a </a:t>
            </a:r>
            <a:r>
              <a:rPr lang="en-US" sz="2400" dirty="0" smtClean="0">
                <a:solidFill>
                  <a:srgbClr val="000099"/>
                </a:solidFill>
                <a:latin typeface="Georgia" pitchFamily="18" charset="0"/>
              </a:rPr>
              <a:t>triplet in the genes </a:t>
            </a:r>
            <a:r>
              <a:rPr lang="en-US" sz="2400" dirty="0" smtClean="0">
                <a:solidFill>
                  <a:srgbClr val="000000"/>
                </a:solidFill>
                <a:latin typeface="Georgia" pitchFamily="18" charset="0"/>
              </a:rPr>
              <a:t>are represented.</a:t>
            </a:r>
            <a:endParaRPr lang="en-US" sz="2400" dirty="0">
              <a:solidFill>
                <a:srgbClr val="000000"/>
              </a:solidFill>
              <a:latin typeface="Georgia" pitchFamily="18" charset="0"/>
            </a:endParaRPr>
          </a:p>
        </p:txBody>
      </p:sp>
      <p:sp>
        <p:nvSpPr>
          <p:cNvPr id="39" name="Rectangle 3"/>
          <p:cNvSpPr txBox="1">
            <a:spLocks noChangeArrowheads="1"/>
          </p:cNvSpPr>
          <p:nvPr/>
        </p:nvSpPr>
        <p:spPr>
          <a:xfrm>
            <a:off x="251520" y="8620"/>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Triplet matrix</a:t>
            </a:r>
            <a:endParaRPr lang="en-US" altLang="ja-JP" sz="2800" b="1" dirty="0">
              <a:solidFill>
                <a:srgbClr val="A50021"/>
              </a:solidFill>
              <a:latin typeface="Verdana" pitchFamily="34" charset="0"/>
              <a:ea typeface="ＭＳ Ｐゴシック" pitchFamily="34" charset="-128"/>
            </a:endParaRPr>
          </a:p>
        </p:txBody>
      </p:sp>
    </p:spTree>
    <p:extLst>
      <p:ext uri="{BB962C8B-B14F-4D97-AF65-F5344CB8AC3E}">
        <p14:creationId xmlns:p14="http://schemas.microsoft.com/office/powerpoint/2010/main" val="387856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left)">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wipe(up)">
                                      <p:cBhvr>
                                        <p:cTn id="39" dur="500"/>
                                        <p:tgtEl>
                                          <p:spTgt spid="35"/>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wipe(up)">
                                      <p:cBhvr>
                                        <p:cTn id="42" dur="500"/>
                                        <p:tgtEl>
                                          <p:spTgt spid="36"/>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up)">
                                      <p:cBhvr>
                                        <p:cTn id="45" dur="500"/>
                                        <p:tgtEl>
                                          <p:spTgt spid="37"/>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wipe(up)">
                                      <p:cBhvr>
                                        <p:cTn id="48" dur="500"/>
                                        <p:tgtEl>
                                          <p:spTgt spid="38"/>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wipe(up)">
                                      <p:cBhvr>
                                        <p:cTn id="51" dur="500"/>
                                        <p:tgtEl>
                                          <p:spTgt spid="45"/>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wipe(up)">
                                      <p:cBhvr>
                                        <p:cTn id="54" dur="500"/>
                                        <p:tgtEl>
                                          <p:spTgt spid="50"/>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up)">
                                      <p:cBhvr>
                                        <p:cTn id="57" dur="500"/>
                                        <p:tgtEl>
                                          <p:spTgt spid="11"/>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wipe(up)">
                                      <p:cBhvr>
                                        <p:cTn id="60" dur="500"/>
                                        <p:tgtEl>
                                          <p:spTgt spid="12"/>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wipe(up)">
                                      <p:cBhvr>
                                        <p:cTn id="63" dur="500"/>
                                        <p:tgtEl>
                                          <p:spTgt spid="19"/>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wipe(up)">
                                      <p:cBhvr>
                                        <p:cTn id="66" dur="500"/>
                                        <p:tgtEl>
                                          <p:spTgt spid="20"/>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wipe(up)">
                                      <p:cBhvr>
                                        <p:cTn id="69" dur="500"/>
                                        <p:tgtEl>
                                          <p:spTgt spid="21"/>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ipe(up)">
                                      <p:cBhvr>
                                        <p:cTn id="72" dur="500"/>
                                        <p:tgtEl>
                                          <p:spTgt spid="22"/>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wipe(up)">
                                      <p:cBhvr>
                                        <p:cTn id="75" dur="500"/>
                                        <p:tgtEl>
                                          <p:spTgt spid="23"/>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wipe(up)">
                                      <p:cBhvr>
                                        <p:cTn id="78" dur="500"/>
                                        <p:tgtEl>
                                          <p:spTgt spid="24"/>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wipe(up)">
                                      <p:cBhvr>
                                        <p:cTn id="81" dur="500"/>
                                        <p:tgtEl>
                                          <p:spTgt spid="25"/>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wipe(up)">
                                      <p:cBhvr>
                                        <p:cTn id="84" dur="500"/>
                                        <p:tgtEl>
                                          <p:spTgt spid="26"/>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wipe(up)">
                                      <p:cBhvr>
                                        <p:cTn id="87" dur="500"/>
                                        <p:tgtEl>
                                          <p:spTgt spid="27"/>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grpId="0" nodeType="click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barn(inVertical)">
                                      <p:cBhvr>
                                        <p:cTn id="92" dur="500"/>
                                        <p:tgtEl>
                                          <p:spTgt spid="30"/>
                                        </p:tgtEl>
                                      </p:cBhvr>
                                    </p:animEffect>
                                  </p:childTnLst>
                                </p:cTn>
                              </p:par>
                              <p:par>
                                <p:cTn id="93" presetID="16" presetClass="entr" presetSubtype="21" fill="hold" grpId="0" nodeType="with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barn(inVertical)">
                                      <p:cBhvr>
                                        <p:cTn id="95" dur="500"/>
                                        <p:tgtEl>
                                          <p:spTgt spid="31"/>
                                        </p:tgtEl>
                                      </p:cBhvr>
                                    </p:animEffect>
                                  </p:childTnLst>
                                </p:cTn>
                              </p:par>
                              <p:par>
                                <p:cTn id="96" presetID="16" presetClass="entr" presetSubtype="21" fill="hold" grpId="0" nodeType="with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barn(inVertical)">
                                      <p:cBhvr>
                                        <p:cTn id="98" dur="500"/>
                                        <p:tgtEl>
                                          <p:spTgt spid="32"/>
                                        </p:tgtEl>
                                      </p:cBhvr>
                                    </p:animEffect>
                                  </p:childTnLst>
                                </p:cTn>
                              </p:par>
                              <p:par>
                                <p:cTn id="99" presetID="16" presetClass="entr" presetSubtype="21"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barn(inVertical)">
                                      <p:cBhvr>
                                        <p:cTn id="101" dur="500"/>
                                        <p:tgtEl>
                                          <p:spTgt spid="33"/>
                                        </p:tgtEl>
                                      </p:cBhvr>
                                    </p:animEffect>
                                  </p:childTnLst>
                                </p:cTn>
                              </p:par>
                              <p:par>
                                <p:cTn id="102" presetID="16" presetClass="entr" presetSubtype="21" fill="hold" grpId="0"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barn(inVertical)">
                                      <p:cBhvr>
                                        <p:cTn id="10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8" grpId="0" animBg="1"/>
      <p:bldP spid="11" grpId="0" animBg="1"/>
      <p:bldP spid="12" grpId="0" animBg="1"/>
      <p:bldP spid="13" grpId="0"/>
      <p:bldP spid="14" grpId="0"/>
      <p:bldP spid="15" grpId="0"/>
      <p:bldP spid="16" grpId="0"/>
      <p:bldP spid="17" grpId="0"/>
      <p:bldP spid="19" grpId="0" animBg="1"/>
      <p:bldP spid="20" grpId="0" animBg="1"/>
      <p:bldP spid="21" grpId="0" animBg="1"/>
      <p:bldP spid="22" grpId="0" animBg="1"/>
      <p:bldP spid="23" grpId="0" animBg="1"/>
      <p:bldP spid="24" grpId="0" animBg="1"/>
      <p:bldP spid="25" grpId="0" animBg="1"/>
      <p:bldP spid="26" grpId="0" animBg="1"/>
      <p:bldP spid="27" grpId="0" animBg="1"/>
      <p:bldP spid="30" grpId="0"/>
      <p:bldP spid="31" grpId="0"/>
      <p:bldP spid="32" grpId="0"/>
      <p:bldP spid="33" grpId="0"/>
      <p:bldP spid="34" grpId="0"/>
      <p:bldP spid="35" grpId="0"/>
      <p:bldP spid="36" grpId="0"/>
      <p:bldP spid="37" grpId="0"/>
      <p:bldP spid="38" grpId="0"/>
      <p:bldP spid="45" grpId="0"/>
      <p:bldP spid="5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688092" y="3599435"/>
            <a:ext cx="7736337"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auto">
              <a:spcBef>
                <a:spcPts val="600"/>
              </a:spcBef>
              <a:spcAft>
                <a:spcPts val="0"/>
              </a:spcAft>
              <a:buClr>
                <a:schemeClr val="accent1"/>
              </a:buClr>
              <a:buSzPct val="90000"/>
              <a:buFont typeface="Wingdings 3" pitchFamily="18" charset="2"/>
              <a:buChar char="}"/>
              <a:defRPr/>
            </a:pPr>
            <a:r>
              <a:rPr lang="en-US" sz="2400" dirty="0" smtClean="0">
                <a:solidFill>
                  <a:srgbClr val="000000"/>
                </a:solidFill>
                <a:latin typeface="Book Antiqua" pitchFamily="18" charset="0"/>
              </a:rPr>
              <a:t> </a:t>
            </a:r>
            <a:r>
              <a:rPr lang="en-US" sz="2400" i="1" dirty="0" smtClean="0">
                <a:solidFill>
                  <a:srgbClr val="000099"/>
                </a:solidFill>
                <a:latin typeface="Book Antiqua" pitchFamily="18" charset="0"/>
              </a:rPr>
              <a:t>Hierarchical clustering</a:t>
            </a:r>
          </a:p>
          <a:p>
            <a:pPr lvl="1">
              <a:spcBef>
                <a:spcPts val="600"/>
              </a:spcBef>
              <a:buClr>
                <a:schemeClr val="accent1"/>
              </a:buClr>
              <a:buSzPct val="90000"/>
              <a:buFont typeface="Wingdings 3" pitchFamily="18" charset="2"/>
              <a:buChar char="}"/>
              <a:defRPr/>
            </a:pPr>
            <a:r>
              <a:rPr lang="en-US" sz="2400" dirty="0">
                <a:solidFill>
                  <a:srgbClr val="000000"/>
                </a:solidFill>
                <a:latin typeface="Book Antiqua" pitchFamily="18" charset="0"/>
              </a:rPr>
              <a:t> </a:t>
            </a:r>
            <a:r>
              <a:rPr lang="en-US" sz="2400" dirty="0" smtClean="0">
                <a:solidFill>
                  <a:srgbClr val="000000"/>
                </a:solidFill>
                <a:latin typeface="Book Antiqua" pitchFamily="18" charset="0"/>
              </a:rPr>
              <a:t>Takes a </a:t>
            </a:r>
            <a:r>
              <a:rPr lang="en-US" sz="2400" dirty="0" smtClean="0">
                <a:solidFill>
                  <a:srgbClr val="002060"/>
                </a:solidFill>
                <a:latin typeface="Book Antiqua" pitchFamily="18" charset="0"/>
              </a:rPr>
              <a:t>distance matrix </a:t>
            </a:r>
            <a:r>
              <a:rPr lang="en-US" sz="2400" dirty="0" smtClean="0">
                <a:solidFill>
                  <a:srgbClr val="000000"/>
                </a:solidFill>
                <a:latin typeface="Book Antiqua" pitchFamily="18" charset="0"/>
              </a:rPr>
              <a:t>between each pair of gene</a:t>
            </a:r>
          </a:p>
          <a:p>
            <a:pPr lvl="1">
              <a:spcBef>
                <a:spcPts val="600"/>
              </a:spcBef>
              <a:buClr>
                <a:schemeClr val="accent1"/>
              </a:buClr>
              <a:buSzPct val="90000"/>
              <a:buFont typeface="Wingdings 3" pitchFamily="18" charset="2"/>
              <a:buChar char="}"/>
              <a:defRPr/>
            </a:pPr>
            <a:r>
              <a:rPr lang="en-US" sz="2400" dirty="0">
                <a:solidFill>
                  <a:srgbClr val="000000"/>
                </a:solidFill>
                <a:latin typeface="Book Antiqua" pitchFamily="18" charset="0"/>
              </a:rPr>
              <a:t> </a:t>
            </a:r>
            <a:r>
              <a:rPr lang="en-US" sz="2400" dirty="0" smtClean="0">
                <a:solidFill>
                  <a:srgbClr val="000000"/>
                </a:solidFill>
                <a:latin typeface="Book Antiqua" pitchFamily="18" charset="0"/>
              </a:rPr>
              <a:t>Hierarchical clustering is done by considering </a:t>
            </a:r>
            <a:r>
              <a:rPr lang="en-US" sz="2400" dirty="0" smtClean="0">
                <a:solidFill>
                  <a:schemeClr val="tx2">
                    <a:lumMod val="75000"/>
                  </a:schemeClr>
                </a:solidFill>
                <a:latin typeface="Book Antiqua" pitchFamily="18" charset="0"/>
              </a:rPr>
              <a:t>pairwise distances</a:t>
            </a:r>
          </a:p>
          <a:p>
            <a:pPr fontAlgn="auto">
              <a:spcBef>
                <a:spcPts val="600"/>
              </a:spcBef>
              <a:spcAft>
                <a:spcPts val="0"/>
              </a:spcAft>
              <a:buClr>
                <a:schemeClr val="accent1"/>
              </a:buClr>
              <a:buSzPct val="90000"/>
              <a:defRPr/>
            </a:pPr>
            <a:endParaRPr lang="en-US" sz="2400" dirty="0" smtClean="0">
              <a:solidFill>
                <a:srgbClr val="000000"/>
              </a:solidFill>
              <a:latin typeface="+mj-lt"/>
              <a:cs typeface="+mn-cs"/>
            </a:endParaRPr>
          </a:p>
        </p:txBody>
      </p:sp>
      <p:sp>
        <p:nvSpPr>
          <p:cNvPr id="3" name="Rectangle 4"/>
          <p:cNvSpPr>
            <a:spLocks noChangeArrowheads="1"/>
          </p:cNvSpPr>
          <p:nvPr/>
        </p:nvSpPr>
        <p:spPr bwMode="auto">
          <a:xfrm>
            <a:off x="683568" y="1033859"/>
            <a:ext cx="7736337" cy="2539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auto">
              <a:spcBef>
                <a:spcPts val="600"/>
              </a:spcBef>
              <a:spcAft>
                <a:spcPts val="0"/>
              </a:spcAft>
              <a:buClr>
                <a:schemeClr val="accent1"/>
              </a:buClr>
              <a:buSzPct val="90000"/>
              <a:buFont typeface="Wingdings 3" pitchFamily="18" charset="2"/>
              <a:buChar char="}"/>
              <a:defRPr/>
            </a:pPr>
            <a:r>
              <a:rPr lang="en-US" sz="2400" dirty="0" smtClean="0">
                <a:solidFill>
                  <a:srgbClr val="000000"/>
                </a:solidFill>
                <a:latin typeface="Book Antiqua" pitchFamily="18" charset="0"/>
              </a:rPr>
              <a:t> </a:t>
            </a:r>
            <a:r>
              <a:rPr lang="en-US" sz="2400" i="1" dirty="0" smtClean="0">
                <a:solidFill>
                  <a:srgbClr val="000099"/>
                </a:solidFill>
                <a:latin typeface="Book Antiqua" pitchFamily="18" charset="0"/>
              </a:rPr>
              <a:t>K-means Clustering</a:t>
            </a:r>
          </a:p>
          <a:p>
            <a:pPr lvl="1">
              <a:spcBef>
                <a:spcPts val="600"/>
              </a:spcBef>
              <a:buClr>
                <a:schemeClr val="accent1"/>
              </a:buClr>
              <a:buSzPct val="90000"/>
              <a:buFont typeface="Wingdings 3" pitchFamily="18" charset="2"/>
              <a:buChar char="}"/>
              <a:defRPr/>
            </a:pPr>
            <a:r>
              <a:rPr lang="en-US" sz="2400" dirty="0">
                <a:solidFill>
                  <a:srgbClr val="000000"/>
                </a:solidFill>
                <a:latin typeface="Book Antiqua" pitchFamily="18" charset="0"/>
              </a:rPr>
              <a:t> </a:t>
            </a:r>
            <a:r>
              <a:rPr lang="en-US" sz="2400" dirty="0" smtClean="0">
                <a:solidFill>
                  <a:srgbClr val="000000"/>
                </a:solidFill>
                <a:latin typeface="Book Antiqua" pitchFamily="18" charset="0"/>
              </a:rPr>
              <a:t>We did </a:t>
            </a:r>
            <a:r>
              <a:rPr lang="en-US" sz="2400" b="1" dirty="0" smtClean="0">
                <a:solidFill>
                  <a:schemeClr val="tx2"/>
                </a:solidFill>
                <a:latin typeface="Book Antiqua" pitchFamily="18" charset="0"/>
              </a:rPr>
              <a:t>PCA</a:t>
            </a:r>
            <a:r>
              <a:rPr lang="en-US" sz="2400" dirty="0" smtClean="0">
                <a:solidFill>
                  <a:srgbClr val="000000"/>
                </a:solidFill>
                <a:latin typeface="Book Antiqua" pitchFamily="18" charset="0"/>
              </a:rPr>
              <a:t> for </a:t>
            </a:r>
            <a:r>
              <a:rPr lang="en-US" sz="2400" dirty="0" smtClean="0">
                <a:solidFill>
                  <a:srgbClr val="FF0000"/>
                </a:solidFill>
                <a:latin typeface="Book Antiqua" pitchFamily="18" charset="0"/>
              </a:rPr>
              <a:t>dimensionality</a:t>
            </a:r>
            <a:r>
              <a:rPr lang="en-US" sz="2400" dirty="0" smtClean="0">
                <a:solidFill>
                  <a:srgbClr val="000000"/>
                </a:solidFill>
                <a:latin typeface="Book Antiqua" pitchFamily="18" charset="0"/>
              </a:rPr>
              <a:t> </a:t>
            </a:r>
            <a:r>
              <a:rPr lang="en-US" sz="2400" dirty="0" smtClean="0">
                <a:solidFill>
                  <a:schemeClr val="tx2">
                    <a:lumMod val="75000"/>
                  </a:schemeClr>
                </a:solidFill>
                <a:latin typeface="Book Antiqua" pitchFamily="18" charset="0"/>
              </a:rPr>
              <a:t>reduction</a:t>
            </a:r>
            <a:r>
              <a:rPr lang="en-US" sz="2400" dirty="0" smtClean="0">
                <a:solidFill>
                  <a:srgbClr val="000000"/>
                </a:solidFill>
                <a:latin typeface="Book Antiqua" pitchFamily="18" charset="0"/>
              </a:rPr>
              <a:t> since neighborhood-based analyses are prone to </a:t>
            </a:r>
            <a:r>
              <a:rPr lang="en-US" sz="2400" dirty="0" smtClean="0">
                <a:solidFill>
                  <a:srgbClr val="FF0000"/>
                </a:solidFill>
                <a:latin typeface="Book Antiqua" pitchFamily="18" charset="0"/>
              </a:rPr>
              <a:t>``curse of dimensionality’’.</a:t>
            </a:r>
          </a:p>
          <a:p>
            <a:pPr lvl="1">
              <a:spcBef>
                <a:spcPts val="600"/>
              </a:spcBef>
              <a:buClr>
                <a:schemeClr val="accent1"/>
              </a:buClr>
              <a:buSzPct val="90000"/>
              <a:buFont typeface="Wingdings 3" pitchFamily="18" charset="2"/>
              <a:buChar char="}"/>
              <a:defRPr/>
            </a:pPr>
            <a:r>
              <a:rPr lang="en-US" sz="2400" dirty="0">
                <a:solidFill>
                  <a:srgbClr val="000000"/>
                </a:solidFill>
                <a:latin typeface="Book Antiqua" pitchFamily="18" charset="0"/>
              </a:rPr>
              <a:t> </a:t>
            </a:r>
            <a:r>
              <a:rPr lang="en-US" sz="2400" dirty="0" smtClean="0">
                <a:solidFill>
                  <a:srgbClr val="000000"/>
                </a:solidFill>
                <a:latin typeface="Book Antiqua" pitchFamily="18" charset="0"/>
              </a:rPr>
              <a:t>Applied k-means on the </a:t>
            </a:r>
            <a:r>
              <a:rPr lang="en-US" sz="2400" dirty="0" smtClean="0">
                <a:solidFill>
                  <a:schemeClr val="tx2"/>
                </a:solidFill>
                <a:latin typeface="Book Antiqua" pitchFamily="18" charset="0"/>
              </a:rPr>
              <a:t>PCA transformed </a:t>
            </a:r>
            <a:r>
              <a:rPr lang="en-US" sz="2400" dirty="0" smtClean="0">
                <a:solidFill>
                  <a:srgbClr val="000000"/>
                </a:solidFill>
                <a:latin typeface="Book Antiqua" pitchFamily="18" charset="0"/>
              </a:rPr>
              <a:t>data.</a:t>
            </a:r>
          </a:p>
          <a:p>
            <a:pPr lvl="1">
              <a:spcBef>
                <a:spcPts val="600"/>
              </a:spcBef>
              <a:buClr>
                <a:schemeClr val="accent1"/>
              </a:buClr>
              <a:buSzPct val="90000"/>
              <a:defRPr/>
            </a:pPr>
            <a:endParaRPr lang="en-US" sz="2400" dirty="0" smtClean="0">
              <a:solidFill>
                <a:srgbClr val="000000"/>
              </a:solidFill>
              <a:latin typeface="Book Antiqua" pitchFamily="18" charset="0"/>
            </a:endParaRPr>
          </a:p>
        </p:txBody>
      </p:sp>
      <p:sp>
        <p:nvSpPr>
          <p:cNvPr id="4" name="Line 5"/>
          <p:cNvSpPr>
            <a:spLocks noChangeShapeType="1"/>
          </p:cNvSpPr>
          <p:nvPr/>
        </p:nvSpPr>
        <p:spPr bwMode="auto">
          <a:xfrm>
            <a:off x="374068" y="54868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5" name="Rectangle 3"/>
          <p:cNvSpPr txBox="1">
            <a:spLocks noChangeArrowheads="1"/>
          </p:cNvSpPr>
          <p:nvPr/>
        </p:nvSpPr>
        <p:spPr>
          <a:xfrm>
            <a:off x="251520" y="8620"/>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Clustering Techniques</a:t>
            </a:r>
            <a:endParaRPr lang="en-US" altLang="ja-JP" sz="2800" b="1" dirty="0">
              <a:solidFill>
                <a:srgbClr val="A50021"/>
              </a:solidFill>
              <a:latin typeface="Verdana" pitchFamily="34" charset="0"/>
              <a:ea typeface="ＭＳ Ｐゴシック" pitchFamily="34" charset="-128"/>
            </a:endParaRPr>
          </a:p>
        </p:txBody>
      </p:sp>
    </p:spTree>
    <p:extLst>
      <p:ext uri="{BB962C8B-B14F-4D97-AF65-F5344CB8AC3E}">
        <p14:creationId xmlns:p14="http://schemas.microsoft.com/office/powerpoint/2010/main" val="39044380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5"/>
          <p:cNvSpPr>
            <a:spLocks noChangeShapeType="1"/>
          </p:cNvSpPr>
          <p:nvPr/>
        </p:nvSpPr>
        <p:spPr bwMode="auto">
          <a:xfrm>
            <a:off x="374068" y="54868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5" name="Rectangle 3"/>
          <p:cNvSpPr txBox="1">
            <a:spLocks noChangeArrowheads="1"/>
          </p:cNvSpPr>
          <p:nvPr/>
        </p:nvSpPr>
        <p:spPr>
          <a:xfrm>
            <a:off x="251520" y="8620"/>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Number of bins</a:t>
            </a:r>
            <a:endParaRPr lang="en-US" altLang="ja-JP" sz="2800" b="1" dirty="0">
              <a:solidFill>
                <a:srgbClr val="A50021"/>
              </a:solidFill>
              <a:latin typeface="Verdana" pitchFamily="34" charset="0"/>
              <a:ea typeface="ＭＳ Ｐゴシック" pitchFamily="34" charset="-128"/>
            </a:endParaRPr>
          </a:p>
        </p:txBody>
      </p:sp>
      <p:sp>
        <p:nvSpPr>
          <p:cNvPr id="7" name="Rectangle 3"/>
          <p:cNvSpPr txBox="1">
            <a:spLocks noChangeArrowheads="1"/>
          </p:cNvSpPr>
          <p:nvPr/>
        </p:nvSpPr>
        <p:spPr>
          <a:xfrm>
            <a:off x="71500" y="1619508"/>
            <a:ext cx="9000492"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dirty="0" smtClean="0">
                <a:latin typeface="Georgia" pitchFamily="18" charset="0"/>
              </a:rPr>
              <a:t> </a:t>
            </a:r>
            <a:r>
              <a:rPr lang="en-US" sz="3600" dirty="0" smtClean="0">
                <a:solidFill>
                  <a:srgbClr val="000099"/>
                </a:solidFill>
                <a:latin typeface="Georgia" pitchFamily="18" charset="0"/>
              </a:rPr>
              <a:t>»</a:t>
            </a:r>
            <a:r>
              <a:rPr lang="en-US" dirty="0" smtClean="0">
                <a:latin typeface="Georgia" pitchFamily="18" charset="0"/>
              </a:rPr>
              <a:t> </a:t>
            </a:r>
            <a:r>
              <a:rPr lang="en-US" sz="2200" dirty="0" smtClean="0">
                <a:latin typeface="Georgia" pitchFamily="18" charset="0"/>
              </a:rPr>
              <a:t>Clustering techniques </a:t>
            </a:r>
            <a:r>
              <a:rPr lang="en-US" sz="2200" dirty="0" smtClean="0">
                <a:solidFill>
                  <a:srgbClr val="FF0000"/>
                </a:solidFill>
                <a:latin typeface="Georgia" pitchFamily="18" charset="0"/>
              </a:rPr>
              <a:t>require</a:t>
            </a:r>
            <a:r>
              <a:rPr lang="en-US" sz="2200" dirty="0" smtClean="0">
                <a:latin typeface="Georgia" pitchFamily="18" charset="0"/>
              </a:rPr>
              <a:t> the </a:t>
            </a:r>
            <a:r>
              <a:rPr lang="en-US" sz="2200" dirty="0" smtClean="0">
                <a:solidFill>
                  <a:srgbClr val="000099"/>
                </a:solidFill>
                <a:latin typeface="Georgia" pitchFamily="18" charset="0"/>
              </a:rPr>
              <a:t>number of clusters </a:t>
            </a:r>
            <a:r>
              <a:rPr lang="en-US" sz="2200" dirty="0" smtClean="0">
                <a:latin typeface="Georgia" pitchFamily="18" charset="0"/>
              </a:rPr>
              <a:t>to be specified</a:t>
            </a:r>
          </a:p>
          <a:p>
            <a:pPr>
              <a:buClr>
                <a:srgbClr val="FF0000"/>
              </a:buClr>
              <a:buFont typeface="Wingdings" pitchFamily="2" charset="2"/>
              <a:buNone/>
            </a:pPr>
            <a:endParaRPr lang="en-US" sz="2800" dirty="0" smtClean="0">
              <a:latin typeface="Verdana" pitchFamily="34" charset="0"/>
            </a:endParaRPr>
          </a:p>
          <a:p>
            <a:pPr>
              <a:buClr>
                <a:srgbClr val="FF0000"/>
              </a:buClr>
              <a:buFont typeface="Wingdings" pitchFamily="2" charset="2"/>
              <a:buNone/>
            </a:pPr>
            <a:r>
              <a:rPr lang="en-US" sz="2800" dirty="0">
                <a:latin typeface="Verdana" pitchFamily="34" charset="0"/>
              </a:rPr>
              <a:t>	</a:t>
            </a:r>
            <a:r>
              <a:rPr lang="en-US" sz="2800" dirty="0" smtClean="0">
                <a:latin typeface="Verdana" pitchFamily="34" charset="0"/>
              </a:rPr>
              <a:t>	</a:t>
            </a:r>
            <a:endParaRPr lang="en-US" sz="2800" dirty="0">
              <a:latin typeface="Verdana" pitchFamily="34" charset="0"/>
            </a:endParaRPr>
          </a:p>
        </p:txBody>
      </p:sp>
      <p:grpSp>
        <p:nvGrpSpPr>
          <p:cNvPr id="8" name="Group 7"/>
          <p:cNvGrpSpPr/>
          <p:nvPr/>
        </p:nvGrpSpPr>
        <p:grpSpPr>
          <a:xfrm>
            <a:off x="1270266" y="2384884"/>
            <a:ext cx="7412868" cy="369332"/>
            <a:chOff x="3238136" y="1151202"/>
            <a:chExt cx="5066992" cy="288265"/>
          </a:xfrm>
        </p:grpSpPr>
        <p:sp>
          <p:nvSpPr>
            <p:cNvPr id="9" name="Oval 8"/>
            <p:cNvSpPr>
              <a:spLocks noChangeArrowheads="1"/>
            </p:cNvSpPr>
            <p:nvPr/>
          </p:nvSpPr>
          <p:spPr bwMode="auto">
            <a:xfrm>
              <a:off x="3238136" y="1199682"/>
              <a:ext cx="143757" cy="164149"/>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0" name="TextBox 9"/>
            <p:cNvSpPr txBox="1"/>
            <p:nvPr/>
          </p:nvSpPr>
          <p:spPr>
            <a:xfrm>
              <a:off x="3336576" y="1151202"/>
              <a:ext cx="4968552" cy="288265"/>
            </a:xfrm>
            <a:prstGeom prst="rect">
              <a:avLst/>
            </a:prstGeom>
            <a:noFill/>
          </p:spPr>
          <p:txBody>
            <a:bodyPr wrap="square" rtlCol="0">
              <a:spAutoFit/>
            </a:bodyPr>
            <a:lstStyle/>
            <a:p>
              <a:r>
                <a:rPr lang="en-US" dirty="0" smtClean="0"/>
                <a:t> </a:t>
              </a:r>
              <a:r>
                <a:rPr lang="en-US" dirty="0">
                  <a:latin typeface="Georgia" pitchFamily="18" charset="0"/>
                </a:rPr>
                <a:t>Used the number of bins </a:t>
              </a:r>
              <a:r>
                <a:rPr lang="en-US" dirty="0">
                  <a:solidFill>
                    <a:srgbClr val="000099"/>
                  </a:solidFill>
                  <a:latin typeface="Georgia" pitchFamily="18" charset="0"/>
                </a:rPr>
                <a:t>produced by statistical binning</a:t>
              </a:r>
            </a:p>
          </p:txBody>
        </p:sp>
      </p:grpSp>
      <p:sp>
        <p:nvSpPr>
          <p:cNvPr id="11" name="Rectangle 3"/>
          <p:cNvSpPr txBox="1">
            <a:spLocks noChangeArrowheads="1"/>
          </p:cNvSpPr>
          <p:nvPr/>
        </p:nvSpPr>
        <p:spPr>
          <a:xfrm>
            <a:off x="71500" y="3239688"/>
            <a:ext cx="5155250"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dirty="0" smtClean="0">
                <a:latin typeface="Georgia" pitchFamily="18" charset="0"/>
              </a:rPr>
              <a:t> </a:t>
            </a:r>
            <a:r>
              <a:rPr lang="en-US" sz="3600" dirty="0" smtClean="0">
                <a:solidFill>
                  <a:srgbClr val="000099"/>
                </a:solidFill>
                <a:latin typeface="Georgia" pitchFamily="18" charset="0"/>
              </a:rPr>
              <a:t>»</a:t>
            </a:r>
            <a:r>
              <a:rPr lang="en-US" dirty="0" smtClean="0">
                <a:latin typeface="Georgia" pitchFamily="18" charset="0"/>
              </a:rPr>
              <a:t> </a:t>
            </a:r>
            <a:r>
              <a:rPr lang="en-US" sz="2200" dirty="0" smtClean="0">
                <a:latin typeface="Georgia" pitchFamily="18" charset="0"/>
              </a:rPr>
              <a:t>Model based clustering techniques</a:t>
            </a:r>
          </a:p>
          <a:p>
            <a:pPr>
              <a:buClr>
                <a:srgbClr val="FF0000"/>
              </a:buClr>
              <a:buFont typeface="Wingdings" pitchFamily="2" charset="2"/>
              <a:buNone/>
            </a:pPr>
            <a:endParaRPr lang="en-US" sz="2800" dirty="0" smtClean="0">
              <a:latin typeface="Verdana" pitchFamily="34" charset="0"/>
            </a:endParaRPr>
          </a:p>
          <a:p>
            <a:pPr>
              <a:buClr>
                <a:srgbClr val="FF0000"/>
              </a:buClr>
              <a:buFont typeface="Wingdings" pitchFamily="2" charset="2"/>
              <a:buNone/>
            </a:pPr>
            <a:r>
              <a:rPr lang="en-US" sz="2800" dirty="0">
                <a:latin typeface="Verdana" pitchFamily="34" charset="0"/>
              </a:rPr>
              <a:t>	</a:t>
            </a:r>
            <a:r>
              <a:rPr lang="en-US" sz="2800" dirty="0" smtClean="0">
                <a:latin typeface="Verdana" pitchFamily="34" charset="0"/>
              </a:rPr>
              <a:t>	</a:t>
            </a:r>
            <a:endParaRPr lang="en-US" sz="2800" dirty="0">
              <a:latin typeface="Verdana" pitchFamily="34" charset="0"/>
            </a:endParaRPr>
          </a:p>
        </p:txBody>
      </p:sp>
      <p:grpSp>
        <p:nvGrpSpPr>
          <p:cNvPr id="12" name="Group 11"/>
          <p:cNvGrpSpPr/>
          <p:nvPr/>
        </p:nvGrpSpPr>
        <p:grpSpPr>
          <a:xfrm>
            <a:off x="1270266" y="3969060"/>
            <a:ext cx="5533982" cy="369332"/>
            <a:chOff x="3238136" y="1151202"/>
            <a:chExt cx="3782698" cy="288265"/>
          </a:xfrm>
        </p:grpSpPr>
        <p:sp>
          <p:nvSpPr>
            <p:cNvPr id="13" name="Oval 12"/>
            <p:cNvSpPr>
              <a:spLocks noChangeArrowheads="1"/>
            </p:cNvSpPr>
            <p:nvPr/>
          </p:nvSpPr>
          <p:spPr bwMode="auto">
            <a:xfrm>
              <a:off x="3238136" y="1199682"/>
              <a:ext cx="143757" cy="164149"/>
            </a:xfrm>
            <a:prstGeom prst="ellipse">
              <a:avLst/>
            </a:prstGeom>
            <a:gradFill rotWithShape="1">
              <a:gsLst>
                <a:gs pos="0">
                  <a:srgbClr val="FF0000"/>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4" name="TextBox 13"/>
            <p:cNvSpPr txBox="1"/>
            <p:nvPr/>
          </p:nvSpPr>
          <p:spPr>
            <a:xfrm>
              <a:off x="3336576" y="1151202"/>
              <a:ext cx="3684258" cy="288265"/>
            </a:xfrm>
            <a:prstGeom prst="rect">
              <a:avLst/>
            </a:prstGeom>
            <a:noFill/>
          </p:spPr>
          <p:txBody>
            <a:bodyPr wrap="square" rtlCol="0">
              <a:spAutoFit/>
            </a:bodyPr>
            <a:lstStyle/>
            <a:p>
              <a:r>
                <a:rPr lang="en-US" dirty="0" smtClean="0"/>
                <a:t> </a:t>
              </a:r>
              <a:r>
                <a:rPr lang="en-US" dirty="0" smtClean="0">
                  <a:latin typeface="Georgia" pitchFamily="18" charset="0"/>
                </a:rPr>
                <a:t>High memory requirement</a:t>
              </a:r>
              <a:endParaRPr lang="en-US" dirty="0">
                <a:solidFill>
                  <a:srgbClr val="000099"/>
                </a:solidFill>
                <a:latin typeface="Georgia" pitchFamily="18" charset="0"/>
              </a:endParaRPr>
            </a:p>
          </p:txBody>
        </p:sp>
      </p:grpSp>
    </p:spTree>
    <p:extLst>
      <p:ext uri="{BB962C8B-B14F-4D97-AF65-F5344CB8AC3E}">
        <p14:creationId xmlns:p14="http://schemas.microsoft.com/office/powerpoint/2010/main" val="29843035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63" y="1016732"/>
            <a:ext cx="9053345" cy="4160881"/>
          </a:xfrm>
          <a:prstGeom prst="rect">
            <a:avLst/>
          </a:prstGeom>
        </p:spPr>
      </p:pic>
      <p:sp>
        <p:nvSpPr>
          <p:cNvPr id="4" name="Line 5"/>
          <p:cNvSpPr>
            <a:spLocks noChangeShapeType="1"/>
          </p:cNvSpPr>
          <p:nvPr/>
        </p:nvSpPr>
        <p:spPr bwMode="auto">
          <a:xfrm>
            <a:off x="374068" y="54868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5" name="Rectangle 3"/>
          <p:cNvSpPr txBox="1">
            <a:spLocks noChangeArrowheads="1"/>
          </p:cNvSpPr>
          <p:nvPr/>
        </p:nvSpPr>
        <p:spPr>
          <a:xfrm>
            <a:off x="251520" y="8620"/>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Preliminary results</a:t>
            </a:r>
            <a:endParaRPr lang="en-US" altLang="ja-JP" sz="2800" b="1" dirty="0">
              <a:solidFill>
                <a:srgbClr val="A50021"/>
              </a:solidFill>
              <a:latin typeface="Verdana" pitchFamily="34" charset="0"/>
              <a:ea typeface="ＭＳ Ｐゴシック" pitchFamily="34" charset="-128"/>
            </a:endParaRPr>
          </a:p>
        </p:txBody>
      </p:sp>
      <p:grpSp>
        <p:nvGrpSpPr>
          <p:cNvPr id="6" name="Group 5"/>
          <p:cNvGrpSpPr/>
          <p:nvPr/>
        </p:nvGrpSpPr>
        <p:grpSpPr>
          <a:xfrm>
            <a:off x="613538" y="5733256"/>
            <a:ext cx="8458962" cy="400110"/>
            <a:chOff x="3238136" y="1135789"/>
            <a:chExt cx="5782039" cy="312287"/>
          </a:xfrm>
        </p:grpSpPr>
        <p:sp>
          <p:nvSpPr>
            <p:cNvPr id="7" name="Oval 6"/>
            <p:cNvSpPr>
              <a:spLocks noChangeArrowheads="1"/>
            </p:cNvSpPr>
            <p:nvPr/>
          </p:nvSpPr>
          <p:spPr bwMode="auto">
            <a:xfrm>
              <a:off x="3238136" y="1199682"/>
              <a:ext cx="168758" cy="192697"/>
            </a:xfrm>
            <a:prstGeom prst="ellipse">
              <a:avLst/>
            </a:prstGeom>
            <a:gradFill rotWithShape="1">
              <a:gsLst>
                <a:gs pos="0">
                  <a:srgbClr val="000099">
                    <a:alpha val="49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8" name="TextBox 7"/>
            <p:cNvSpPr txBox="1"/>
            <p:nvPr/>
          </p:nvSpPr>
          <p:spPr>
            <a:xfrm>
              <a:off x="3361186" y="1135789"/>
              <a:ext cx="5658989" cy="312287"/>
            </a:xfrm>
            <a:prstGeom prst="rect">
              <a:avLst/>
            </a:prstGeom>
            <a:noFill/>
          </p:spPr>
          <p:txBody>
            <a:bodyPr wrap="square" rtlCol="0">
              <a:spAutoFit/>
            </a:bodyPr>
            <a:lstStyle/>
            <a:p>
              <a:r>
                <a:rPr lang="en-US" sz="2000" dirty="0" smtClean="0">
                  <a:latin typeface="Georgia" pitchFamily="18" charset="0"/>
                </a:rPr>
                <a:t> Simulated mammalian datasets: 37 taxa, 200 genes, </a:t>
              </a:r>
              <a:r>
                <a:rPr lang="en-US" sz="2000" dirty="0">
                  <a:latin typeface="Georgia" pitchFamily="18" charset="0"/>
                </a:rPr>
                <a:t>moderate ILS</a:t>
              </a:r>
              <a:endParaRPr lang="en-US" sz="2000" dirty="0">
                <a:solidFill>
                  <a:srgbClr val="531FE7"/>
                </a:solidFill>
                <a:latin typeface="Georgia" pitchFamily="18" charset="0"/>
              </a:endParaRPr>
            </a:p>
          </p:txBody>
        </p:sp>
      </p:grpSp>
    </p:spTree>
    <p:extLst>
      <p:ext uri="{BB962C8B-B14F-4D97-AF65-F5344CB8AC3E}">
        <p14:creationId xmlns:p14="http://schemas.microsoft.com/office/powerpoint/2010/main" val="42090831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5"/>
          <p:cNvSpPr>
            <a:spLocks noChangeShapeType="1"/>
          </p:cNvSpPr>
          <p:nvPr/>
        </p:nvSpPr>
        <p:spPr bwMode="auto">
          <a:xfrm>
            <a:off x="374068" y="54868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3" name="Rectangle 3"/>
          <p:cNvSpPr txBox="1">
            <a:spLocks noChangeArrowheads="1"/>
          </p:cNvSpPr>
          <p:nvPr/>
        </p:nvSpPr>
        <p:spPr>
          <a:xfrm>
            <a:off x="251520" y="8620"/>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Future work</a:t>
            </a:r>
            <a:endParaRPr lang="en-US" altLang="ja-JP" sz="2800" b="1" dirty="0">
              <a:solidFill>
                <a:srgbClr val="A50021"/>
              </a:solidFill>
              <a:latin typeface="Verdana" pitchFamily="34" charset="0"/>
              <a:ea typeface="ＭＳ Ｐゴシック" pitchFamily="34" charset="-128"/>
            </a:endParaRPr>
          </a:p>
        </p:txBody>
      </p:sp>
      <p:sp>
        <p:nvSpPr>
          <p:cNvPr id="4" name="Rectangle 3"/>
          <p:cNvSpPr txBox="1">
            <a:spLocks noChangeArrowheads="1"/>
          </p:cNvSpPr>
          <p:nvPr/>
        </p:nvSpPr>
        <p:spPr>
          <a:xfrm>
            <a:off x="539552" y="1223464"/>
            <a:ext cx="7772400"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dirty="0" smtClean="0">
                <a:latin typeface="Georgia" pitchFamily="18" charset="0"/>
              </a:rPr>
              <a:t> </a:t>
            </a:r>
            <a:r>
              <a:rPr lang="en-US" sz="3600" dirty="0" smtClean="0">
                <a:solidFill>
                  <a:srgbClr val="000099"/>
                </a:solidFill>
                <a:latin typeface="Georgia" pitchFamily="18" charset="0"/>
              </a:rPr>
              <a:t>»</a:t>
            </a:r>
            <a:r>
              <a:rPr lang="en-US" dirty="0" smtClean="0">
                <a:latin typeface="Georgia" pitchFamily="18" charset="0"/>
              </a:rPr>
              <a:t> </a:t>
            </a:r>
            <a:r>
              <a:rPr lang="en-US" sz="2800" dirty="0" smtClean="0">
                <a:solidFill>
                  <a:srgbClr val="FF0000"/>
                </a:solidFill>
                <a:latin typeface="Book Antiqua" pitchFamily="18" charset="0"/>
              </a:rPr>
              <a:t>Number</a:t>
            </a:r>
            <a:r>
              <a:rPr lang="en-US" sz="2800" dirty="0" smtClean="0">
                <a:latin typeface="Book Antiqua" pitchFamily="18" charset="0"/>
              </a:rPr>
              <a:t> of </a:t>
            </a:r>
            <a:r>
              <a:rPr lang="en-US" sz="2800" dirty="0" smtClean="0">
                <a:solidFill>
                  <a:srgbClr val="000099"/>
                </a:solidFill>
                <a:latin typeface="Book Antiqua" pitchFamily="18" charset="0"/>
              </a:rPr>
              <a:t>bins</a:t>
            </a:r>
          </a:p>
          <a:p>
            <a:pPr>
              <a:buClr>
                <a:srgbClr val="FF0000"/>
              </a:buClr>
              <a:buFont typeface="Wingdings" pitchFamily="2" charset="2"/>
              <a:buNone/>
            </a:pPr>
            <a:endParaRPr lang="en-US" sz="2800" dirty="0" smtClean="0">
              <a:latin typeface="Verdana" pitchFamily="34" charset="0"/>
            </a:endParaRPr>
          </a:p>
          <a:p>
            <a:pPr>
              <a:buClr>
                <a:srgbClr val="FF0000"/>
              </a:buClr>
              <a:buFont typeface="Wingdings" pitchFamily="2" charset="2"/>
              <a:buNone/>
            </a:pPr>
            <a:r>
              <a:rPr lang="en-US" sz="2800" dirty="0">
                <a:latin typeface="Verdana" pitchFamily="34" charset="0"/>
              </a:rPr>
              <a:t>	</a:t>
            </a:r>
            <a:r>
              <a:rPr lang="en-US" sz="2800" dirty="0" smtClean="0">
                <a:latin typeface="Verdana" pitchFamily="34" charset="0"/>
              </a:rPr>
              <a:t>	</a:t>
            </a:r>
            <a:endParaRPr lang="en-US" sz="2800" dirty="0">
              <a:latin typeface="Verdana" pitchFamily="34" charset="0"/>
            </a:endParaRPr>
          </a:p>
        </p:txBody>
      </p:sp>
      <p:sp>
        <p:nvSpPr>
          <p:cNvPr id="8" name="Rectangle 3"/>
          <p:cNvSpPr txBox="1">
            <a:spLocks noChangeArrowheads="1"/>
          </p:cNvSpPr>
          <p:nvPr/>
        </p:nvSpPr>
        <p:spPr>
          <a:xfrm>
            <a:off x="539552" y="1952836"/>
            <a:ext cx="7772400"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dirty="0" smtClean="0">
                <a:latin typeface="Georgia" pitchFamily="18" charset="0"/>
              </a:rPr>
              <a:t> </a:t>
            </a:r>
            <a:r>
              <a:rPr lang="en-US" sz="3600" dirty="0" smtClean="0">
                <a:solidFill>
                  <a:srgbClr val="000099"/>
                </a:solidFill>
                <a:latin typeface="Georgia" pitchFamily="18" charset="0"/>
              </a:rPr>
              <a:t>»</a:t>
            </a:r>
            <a:r>
              <a:rPr lang="en-US" dirty="0" smtClean="0">
                <a:latin typeface="Georgia" pitchFamily="18" charset="0"/>
              </a:rPr>
              <a:t> </a:t>
            </a:r>
            <a:r>
              <a:rPr lang="en-US" sz="2800" dirty="0" smtClean="0">
                <a:solidFill>
                  <a:srgbClr val="FF0000"/>
                </a:solidFill>
                <a:latin typeface="Book Antiqua" pitchFamily="18" charset="0"/>
              </a:rPr>
              <a:t>Extensive</a:t>
            </a:r>
            <a:r>
              <a:rPr lang="en-US" sz="2800" dirty="0" smtClean="0">
                <a:latin typeface="Book Antiqua" pitchFamily="18" charset="0"/>
              </a:rPr>
              <a:t> study on PCA</a:t>
            </a:r>
          </a:p>
          <a:p>
            <a:pPr>
              <a:buClr>
                <a:srgbClr val="FF0000"/>
              </a:buClr>
              <a:buFont typeface="Wingdings" pitchFamily="2" charset="2"/>
              <a:buNone/>
            </a:pPr>
            <a:endParaRPr lang="en-US" sz="2800" dirty="0" smtClean="0">
              <a:latin typeface="Verdana" pitchFamily="34" charset="0"/>
            </a:endParaRPr>
          </a:p>
          <a:p>
            <a:pPr>
              <a:buClr>
                <a:srgbClr val="FF0000"/>
              </a:buClr>
              <a:buFont typeface="Wingdings" pitchFamily="2" charset="2"/>
              <a:buNone/>
            </a:pPr>
            <a:r>
              <a:rPr lang="en-US" sz="2800" dirty="0">
                <a:latin typeface="Verdana" pitchFamily="34" charset="0"/>
              </a:rPr>
              <a:t>	</a:t>
            </a:r>
            <a:r>
              <a:rPr lang="en-US" sz="2800" dirty="0" smtClean="0">
                <a:latin typeface="Verdana" pitchFamily="34" charset="0"/>
              </a:rPr>
              <a:t>	</a:t>
            </a:r>
            <a:endParaRPr lang="en-US" sz="2800" dirty="0">
              <a:latin typeface="Verdana" pitchFamily="34" charset="0"/>
            </a:endParaRPr>
          </a:p>
        </p:txBody>
      </p:sp>
      <p:sp>
        <p:nvSpPr>
          <p:cNvPr id="12" name="Rectangle 3"/>
          <p:cNvSpPr txBox="1">
            <a:spLocks noChangeArrowheads="1"/>
          </p:cNvSpPr>
          <p:nvPr/>
        </p:nvSpPr>
        <p:spPr>
          <a:xfrm>
            <a:off x="539552" y="2491988"/>
            <a:ext cx="7772400"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endParaRPr lang="en-US" dirty="0" smtClean="0">
              <a:latin typeface="Georgia" pitchFamily="18" charset="0"/>
            </a:endParaRPr>
          </a:p>
          <a:p>
            <a:pPr>
              <a:buClr>
                <a:srgbClr val="FF0000"/>
              </a:buClr>
              <a:buFont typeface="Wingdings" pitchFamily="2" charset="2"/>
              <a:buNone/>
            </a:pPr>
            <a:endParaRPr lang="en-US" sz="2800" dirty="0">
              <a:latin typeface="Verdana" pitchFamily="34" charset="0"/>
            </a:endParaRPr>
          </a:p>
        </p:txBody>
      </p:sp>
      <p:sp>
        <p:nvSpPr>
          <p:cNvPr id="13" name="Rectangle 3"/>
          <p:cNvSpPr txBox="1">
            <a:spLocks noChangeArrowheads="1"/>
          </p:cNvSpPr>
          <p:nvPr/>
        </p:nvSpPr>
        <p:spPr>
          <a:xfrm>
            <a:off x="539552" y="3609020"/>
            <a:ext cx="7772400"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dirty="0" smtClean="0">
                <a:latin typeface="Georgia" pitchFamily="18" charset="0"/>
              </a:rPr>
              <a:t> </a:t>
            </a:r>
            <a:r>
              <a:rPr lang="en-US" sz="3600" dirty="0" smtClean="0">
                <a:solidFill>
                  <a:srgbClr val="000099"/>
                </a:solidFill>
                <a:latin typeface="Georgia" pitchFamily="18" charset="0"/>
              </a:rPr>
              <a:t>»</a:t>
            </a:r>
            <a:r>
              <a:rPr lang="en-US" dirty="0" smtClean="0">
                <a:latin typeface="Georgia" pitchFamily="18" charset="0"/>
              </a:rPr>
              <a:t> </a:t>
            </a:r>
            <a:r>
              <a:rPr lang="en-US" sz="2800" dirty="0" smtClean="0">
                <a:solidFill>
                  <a:srgbClr val="FF0000"/>
                </a:solidFill>
                <a:latin typeface="Book Antiqua" pitchFamily="18" charset="0"/>
              </a:rPr>
              <a:t>Extensive </a:t>
            </a:r>
            <a:r>
              <a:rPr lang="en-US" sz="2800" dirty="0" smtClean="0">
                <a:latin typeface="Book Antiqua" pitchFamily="18" charset="0"/>
              </a:rPr>
              <a:t>evaluation</a:t>
            </a:r>
          </a:p>
          <a:p>
            <a:pPr>
              <a:buClr>
                <a:srgbClr val="FF0000"/>
              </a:buClr>
              <a:buFont typeface="Wingdings" pitchFamily="2" charset="2"/>
              <a:buNone/>
            </a:pPr>
            <a:endParaRPr lang="en-US" sz="2800" dirty="0" smtClean="0">
              <a:latin typeface="Verdana" pitchFamily="34" charset="0"/>
            </a:endParaRPr>
          </a:p>
          <a:p>
            <a:pPr>
              <a:buClr>
                <a:srgbClr val="FF0000"/>
              </a:buClr>
              <a:buFont typeface="Wingdings" pitchFamily="2" charset="2"/>
              <a:buNone/>
            </a:pPr>
            <a:r>
              <a:rPr lang="en-US" sz="2800" dirty="0">
                <a:latin typeface="Verdana" pitchFamily="34" charset="0"/>
              </a:rPr>
              <a:t>	</a:t>
            </a:r>
            <a:r>
              <a:rPr lang="en-US" sz="2800" dirty="0" smtClean="0">
                <a:latin typeface="Verdana" pitchFamily="34" charset="0"/>
              </a:rPr>
              <a:t>	</a:t>
            </a:r>
            <a:endParaRPr lang="en-US" sz="2800" dirty="0">
              <a:latin typeface="Verdana" pitchFamily="34" charset="0"/>
            </a:endParaRPr>
          </a:p>
        </p:txBody>
      </p:sp>
      <p:grpSp>
        <p:nvGrpSpPr>
          <p:cNvPr id="14" name="Group 13"/>
          <p:cNvGrpSpPr/>
          <p:nvPr/>
        </p:nvGrpSpPr>
        <p:grpSpPr>
          <a:xfrm>
            <a:off x="1439652" y="4329100"/>
            <a:ext cx="7412868" cy="369332"/>
            <a:chOff x="3238136" y="1158454"/>
            <a:chExt cx="5066992" cy="288265"/>
          </a:xfrm>
        </p:grpSpPr>
        <p:sp>
          <p:nvSpPr>
            <p:cNvPr id="15" name="Oval 14"/>
            <p:cNvSpPr>
              <a:spLocks noChangeArrowheads="1"/>
            </p:cNvSpPr>
            <p:nvPr/>
          </p:nvSpPr>
          <p:spPr bwMode="auto">
            <a:xfrm>
              <a:off x="3238136" y="1199682"/>
              <a:ext cx="143757" cy="164149"/>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6" name="TextBox 15"/>
            <p:cNvSpPr txBox="1"/>
            <p:nvPr/>
          </p:nvSpPr>
          <p:spPr>
            <a:xfrm>
              <a:off x="3336576" y="1158454"/>
              <a:ext cx="4968552" cy="288265"/>
            </a:xfrm>
            <a:prstGeom prst="rect">
              <a:avLst/>
            </a:prstGeom>
            <a:noFill/>
          </p:spPr>
          <p:txBody>
            <a:bodyPr wrap="square" rtlCol="0">
              <a:spAutoFit/>
            </a:bodyPr>
            <a:lstStyle/>
            <a:p>
              <a:r>
                <a:rPr lang="en-US" dirty="0" smtClean="0"/>
                <a:t>  </a:t>
              </a:r>
              <a:r>
                <a:rPr lang="en-US" dirty="0" smtClean="0">
                  <a:solidFill>
                    <a:srgbClr val="000099"/>
                  </a:solidFill>
                  <a:latin typeface="Georgia" pitchFamily="18" charset="0"/>
                </a:rPr>
                <a:t>Gene tree </a:t>
              </a:r>
              <a:r>
                <a:rPr lang="en-US" dirty="0" smtClean="0">
                  <a:latin typeface="Georgia" pitchFamily="18" charset="0"/>
                </a:rPr>
                <a:t>accuracy</a:t>
              </a:r>
              <a:endParaRPr lang="en-US" dirty="0">
                <a:solidFill>
                  <a:srgbClr val="000099"/>
                </a:solidFill>
                <a:latin typeface="Georgia" pitchFamily="18" charset="0"/>
              </a:endParaRPr>
            </a:p>
          </p:txBody>
        </p:sp>
      </p:grpSp>
      <p:grpSp>
        <p:nvGrpSpPr>
          <p:cNvPr id="17" name="Group 16"/>
          <p:cNvGrpSpPr/>
          <p:nvPr/>
        </p:nvGrpSpPr>
        <p:grpSpPr>
          <a:xfrm>
            <a:off x="1439652" y="4689140"/>
            <a:ext cx="7412868" cy="369332"/>
            <a:chOff x="3238136" y="1158454"/>
            <a:chExt cx="5066992" cy="288265"/>
          </a:xfrm>
        </p:grpSpPr>
        <p:sp>
          <p:nvSpPr>
            <p:cNvPr id="18" name="Oval 17"/>
            <p:cNvSpPr>
              <a:spLocks noChangeArrowheads="1"/>
            </p:cNvSpPr>
            <p:nvPr/>
          </p:nvSpPr>
          <p:spPr bwMode="auto">
            <a:xfrm>
              <a:off x="3238136" y="1199682"/>
              <a:ext cx="143757" cy="164149"/>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9" name="TextBox 18"/>
            <p:cNvSpPr txBox="1"/>
            <p:nvPr/>
          </p:nvSpPr>
          <p:spPr>
            <a:xfrm>
              <a:off x="3336576" y="1158454"/>
              <a:ext cx="4968552" cy="288265"/>
            </a:xfrm>
            <a:prstGeom prst="rect">
              <a:avLst/>
            </a:prstGeom>
            <a:noFill/>
          </p:spPr>
          <p:txBody>
            <a:bodyPr wrap="square" rtlCol="0">
              <a:spAutoFit/>
            </a:bodyPr>
            <a:lstStyle/>
            <a:p>
              <a:r>
                <a:rPr lang="en-US" dirty="0" smtClean="0"/>
                <a:t>  </a:t>
              </a:r>
              <a:r>
                <a:rPr lang="en-US" dirty="0" smtClean="0">
                  <a:latin typeface="Georgia" pitchFamily="18" charset="0"/>
                </a:rPr>
                <a:t>Species tree </a:t>
              </a:r>
              <a:r>
                <a:rPr lang="en-US" dirty="0" smtClean="0">
                  <a:solidFill>
                    <a:srgbClr val="000099"/>
                  </a:solidFill>
                  <a:latin typeface="Georgia" pitchFamily="18" charset="0"/>
                </a:rPr>
                <a:t>branch length</a:t>
              </a:r>
              <a:endParaRPr lang="en-US" dirty="0">
                <a:solidFill>
                  <a:srgbClr val="000099"/>
                </a:solidFill>
                <a:latin typeface="Georgia" pitchFamily="18" charset="0"/>
              </a:endParaRPr>
            </a:p>
          </p:txBody>
        </p:sp>
      </p:grpSp>
      <p:sp>
        <p:nvSpPr>
          <p:cNvPr id="23" name="Rectangle 3"/>
          <p:cNvSpPr txBox="1">
            <a:spLocks noChangeArrowheads="1"/>
          </p:cNvSpPr>
          <p:nvPr/>
        </p:nvSpPr>
        <p:spPr>
          <a:xfrm>
            <a:off x="539552" y="2780928"/>
            <a:ext cx="8528484" cy="63968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dirty="0" smtClean="0">
                <a:latin typeface="Georgia" pitchFamily="18" charset="0"/>
              </a:rPr>
              <a:t> </a:t>
            </a:r>
            <a:r>
              <a:rPr lang="en-US" sz="3600" dirty="0" smtClean="0">
                <a:solidFill>
                  <a:srgbClr val="000099"/>
                </a:solidFill>
                <a:latin typeface="Georgia" pitchFamily="18" charset="0"/>
              </a:rPr>
              <a:t>»</a:t>
            </a:r>
            <a:r>
              <a:rPr lang="en-US" dirty="0" smtClean="0">
                <a:latin typeface="Georgia" pitchFamily="18" charset="0"/>
              </a:rPr>
              <a:t> </a:t>
            </a:r>
            <a:r>
              <a:rPr lang="en-US" sz="2800" dirty="0" smtClean="0">
                <a:latin typeface="Book Antiqua" pitchFamily="18" charset="0"/>
              </a:rPr>
              <a:t>Comparison to </a:t>
            </a:r>
            <a:r>
              <a:rPr lang="en-US" sz="2800" dirty="0" smtClean="0">
                <a:solidFill>
                  <a:srgbClr val="000099"/>
                </a:solidFill>
                <a:latin typeface="Book Antiqua" pitchFamily="18" charset="0"/>
              </a:rPr>
              <a:t>Naïve</a:t>
            </a:r>
            <a:r>
              <a:rPr lang="en-US" sz="2800" dirty="0" smtClean="0">
                <a:latin typeface="Book Antiqua" pitchFamily="18" charset="0"/>
              </a:rPr>
              <a:t> and </a:t>
            </a:r>
            <a:r>
              <a:rPr lang="en-US" sz="2800" dirty="0" smtClean="0">
                <a:solidFill>
                  <a:srgbClr val="000099"/>
                </a:solidFill>
                <a:latin typeface="Book Antiqua" pitchFamily="18" charset="0"/>
              </a:rPr>
              <a:t>statistical</a:t>
            </a:r>
            <a:r>
              <a:rPr lang="en-US" sz="2800" dirty="0" smtClean="0">
                <a:latin typeface="Book Antiqua" pitchFamily="18" charset="0"/>
              </a:rPr>
              <a:t> binning</a:t>
            </a:r>
          </a:p>
          <a:p>
            <a:pPr>
              <a:buClr>
                <a:srgbClr val="FF0000"/>
              </a:buClr>
              <a:buFont typeface="Wingdings" pitchFamily="2" charset="2"/>
              <a:buNone/>
            </a:pPr>
            <a:endParaRPr lang="en-US" sz="2800" dirty="0" smtClean="0">
              <a:latin typeface="Verdana" pitchFamily="34" charset="0"/>
            </a:endParaRPr>
          </a:p>
          <a:p>
            <a:pPr>
              <a:buClr>
                <a:srgbClr val="FF0000"/>
              </a:buClr>
              <a:buFont typeface="Wingdings" pitchFamily="2" charset="2"/>
              <a:buNone/>
            </a:pPr>
            <a:r>
              <a:rPr lang="en-US" sz="2800" dirty="0">
                <a:latin typeface="Verdana" pitchFamily="34" charset="0"/>
              </a:rPr>
              <a:t>	</a:t>
            </a:r>
            <a:r>
              <a:rPr lang="en-US" sz="2800" dirty="0" smtClean="0">
                <a:latin typeface="Verdana" pitchFamily="34" charset="0"/>
              </a:rPr>
              <a:t>	</a:t>
            </a:r>
            <a:endParaRPr lang="en-US" sz="2800" dirty="0">
              <a:latin typeface="Verdana" pitchFamily="34" charset="0"/>
            </a:endParaRPr>
          </a:p>
        </p:txBody>
      </p:sp>
      <p:sp>
        <p:nvSpPr>
          <p:cNvPr id="20" name="Rectangle 3"/>
          <p:cNvSpPr txBox="1">
            <a:spLocks noChangeArrowheads="1"/>
          </p:cNvSpPr>
          <p:nvPr/>
        </p:nvSpPr>
        <p:spPr>
          <a:xfrm>
            <a:off x="525624" y="5273588"/>
            <a:ext cx="8528484" cy="63968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dirty="0" smtClean="0">
                <a:latin typeface="Georgia" pitchFamily="18" charset="0"/>
              </a:rPr>
              <a:t> </a:t>
            </a:r>
            <a:r>
              <a:rPr lang="en-US" sz="3600" dirty="0" smtClean="0">
                <a:solidFill>
                  <a:srgbClr val="000099"/>
                </a:solidFill>
                <a:latin typeface="Georgia" pitchFamily="18" charset="0"/>
              </a:rPr>
              <a:t>»</a:t>
            </a:r>
            <a:r>
              <a:rPr lang="en-US" dirty="0" smtClean="0">
                <a:latin typeface="Georgia" pitchFamily="18" charset="0"/>
              </a:rPr>
              <a:t> </a:t>
            </a:r>
            <a:r>
              <a:rPr lang="en-US" sz="2800" dirty="0" smtClean="0">
                <a:solidFill>
                  <a:srgbClr val="FF0000"/>
                </a:solidFill>
                <a:latin typeface="Book Antiqua" pitchFamily="18" charset="0"/>
              </a:rPr>
              <a:t>Improve</a:t>
            </a:r>
            <a:r>
              <a:rPr lang="en-US" sz="2800" dirty="0" smtClean="0">
                <a:latin typeface="Book Antiqua" pitchFamily="18" charset="0"/>
              </a:rPr>
              <a:t> upon </a:t>
            </a:r>
            <a:r>
              <a:rPr lang="en-US" sz="2800" dirty="0" smtClean="0">
                <a:solidFill>
                  <a:srgbClr val="000099"/>
                </a:solidFill>
                <a:latin typeface="Book Antiqua" pitchFamily="18" charset="0"/>
              </a:rPr>
              <a:t>statistical binning</a:t>
            </a:r>
          </a:p>
          <a:p>
            <a:pPr>
              <a:buClr>
                <a:srgbClr val="FF0000"/>
              </a:buClr>
              <a:buFont typeface="Wingdings" pitchFamily="2" charset="2"/>
              <a:buNone/>
            </a:pPr>
            <a:endParaRPr lang="en-US" sz="2800" dirty="0" smtClean="0">
              <a:latin typeface="Verdana" pitchFamily="34" charset="0"/>
            </a:endParaRPr>
          </a:p>
          <a:p>
            <a:pPr>
              <a:buClr>
                <a:srgbClr val="FF0000"/>
              </a:buClr>
              <a:buFont typeface="Wingdings" pitchFamily="2" charset="2"/>
              <a:buNone/>
            </a:pPr>
            <a:r>
              <a:rPr lang="en-US" sz="2800" dirty="0">
                <a:latin typeface="Verdana" pitchFamily="34" charset="0"/>
              </a:rPr>
              <a:t>	</a:t>
            </a:r>
            <a:r>
              <a:rPr lang="en-US" sz="2800" dirty="0" smtClean="0">
                <a:latin typeface="Verdana" pitchFamily="34" charset="0"/>
              </a:rPr>
              <a:t>	</a:t>
            </a:r>
            <a:endParaRPr lang="en-US" sz="2800" dirty="0">
              <a:latin typeface="Verdana" pitchFamily="34" charset="0"/>
            </a:endParaRPr>
          </a:p>
        </p:txBody>
      </p:sp>
    </p:spTree>
    <p:extLst>
      <p:ext uri="{BB962C8B-B14F-4D97-AF65-F5344CB8AC3E}">
        <p14:creationId xmlns:p14="http://schemas.microsoft.com/office/powerpoint/2010/main" val="36374829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utoShape 2"/>
          <p:cNvSpPr>
            <a:spLocks noChangeArrowheads="1"/>
          </p:cNvSpPr>
          <p:nvPr/>
        </p:nvSpPr>
        <p:spPr bwMode="auto">
          <a:xfrm>
            <a:off x="431540" y="3202868"/>
            <a:ext cx="5940660" cy="838200"/>
          </a:xfrm>
          <a:prstGeom prst="horizontalScroll">
            <a:avLst>
              <a:gd name="adj" fmla="val 12500"/>
            </a:avLst>
          </a:prstGeom>
          <a:solidFill>
            <a:srgbClr val="FFCC99"/>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endParaRPr lang="en-US"/>
          </a:p>
        </p:txBody>
      </p:sp>
      <p:sp>
        <p:nvSpPr>
          <p:cNvPr id="2" name="Rectangle 3"/>
          <p:cNvSpPr txBox="1">
            <a:spLocks noChangeArrowheads="1"/>
          </p:cNvSpPr>
          <p:nvPr/>
        </p:nvSpPr>
        <p:spPr>
          <a:xfrm>
            <a:off x="251520" y="8620"/>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Proposed work</a:t>
            </a:r>
            <a:endParaRPr lang="en-US" altLang="ja-JP" sz="2800" b="1" dirty="0">
              <a:solidFill>
                <a:srgbClr val="A50021"/>
              </a:solidFill>
              <a:latin typeface="Verdana" pitchFamily="34" charset="0"/>
              <a:ea typeface="ＭＳ Ｐゴシック" pitchFamily="34" charset="-128"/>
            </a:endParaRPr>
          </a:p>
        </p:txBody>
      </p:sp>
      <p:sp>
        <p:nvSpPr>
          <p:cNvPr id="3" name="Line 5"/>
          <p:cNvSpPr>
            <a:spLocks noChangeShapeType="1"/>
          </p:cNvSpPr>
          <p:nvPr/>
        </p:nvSpPr>
        <p:spPr bwMode="auto">
          <a:xfrm>
            <a:off x="32352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dirty="0">
              <a:latin typeface="Book Antiqua" pitchFamily="18" charset="0"/>
            </a:endParaRPr>
          </a:p>
        </p:txBody>
      </p:sp>
      <p:grpSp>
        <p:nvGrpSpPr>
          <p:cNvPr id="4" name="Group 3"/>
          <p:cNvGrpSpPr/>
          <p:nvPr/>
        </p:nvGrpSpPr>
        <p:grpSpPr>
          <a:xfrm>
            <a:off x="683567" y="1412778"/>
            <a:ext cx="8424937" cy="461665"/>
            <a:chOff x="3290836" y="1158451"/>
            <a:chExt cx="6320838" cy="360331"/>
          </a:xfrm>
        </p:grpSpPr>
        <p:sp>
          <p:nvSpPr>
            <p:cNvPr id="5" name="Oval 4"/>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latin typeface="Book Antiqua" pitchFamily="18" charset="0"/>
              </a:endParaRPr>
            </a:p>
          </p:txBody>
        </p:sp>
        <p:sp>
          <p:nvSpPr>
            <p:cNvPr id="6" name="TextBox 5"/>
            <p:cNvSpPr txBox="1"/>
            <p:nvPr/>
          </p:nvSpPr>
          <p:spPr>
            <a:xfrm>
              <a:off x="3457592" y="1158451"/>
              <a:ext cx="6154082" cy="360331"/>
            </a:xfrm>
            <a:prstGeom prst="rect">
              <a:avLst/>
            </a:prstGeom>
            <a:noFill/>
          </p:spPr>
          <p:txBody>
            <a:bodyPr wrap="square" rtlCol="0">
              <a:spAutoFit/>
            </a:bodyPr>
            <a:lstStyle/>
            <a:p>
              <a:r>
                <a:rPr lang="en-US" dirty="0" smtClean="0">
                  <a:latin typeface="Book Antiqua" pitchFamily="18" charset="0"/>
                </a:rPr>
                <a:t>  </a:t>
              </a:r>
              <a:r>
                <a:rPr lang="en-US" sz="2400" dirty="0" smtClean="0">
                  <a:latin typeface="Book Antiqua" pitchFamily="18" charset="0"/>
                </a:rPr>
                <a:t>New binning techniques</a:t>
              </a:r>
              <a:endParaRPr lang="en-US" sz="2400" dirty="0">
                <a:solidFill>
                  <a:schemeClr val="tx2"/>
                </a:solidFill>
                <a:latin typeface="Book Antiqua" pitchFamily="18" charset="0"/>
              </a:endParaRPr>
            </a:p>
          </p:txBody>
        </p:sp>
      </p:grpSp>
      <p:grpSp>
        <p:nvGrpSpPr>
          <p:cNvPr id="7" name="Group 6"/>
          <p:cNvGrpSpPr/>
          <p:nvPr/>
        </p:nvGrpSpPr>
        <p:grpSpPr>
          <a:xfrm>
            <a:off x="683568" y="3429001"/>
            <a:ext cx="8532948" cy="461665"/>
            <a:chOff x="3290836" y="1158451"/>
            <a:chExt cx="6401873" cy="360331"/>
          </a:xfrm>
        </p:grpSpPr>
        <p:sp>
          <p:nvSpPr>
            <p:cNvPr id="8" name="Oval 7"/>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latin typeface="Book Antiqua" pitchFamily="18" charset="0"/>
              </a:endParaRPr>
            </a:p>
          </p:txBody>
        </p:sp>
        <p:sp>
          <p:nvSpPr>
            <p:cNvPr id="9" name="TextBox 8"/>
            <p:cNvSpPr txBox="1"/>
            <p:nvPr/>
          </p:nvSpPr>
          <p:spPr>
            <a:xfrm>
              <a:off x="3538627" y="1158451"/>
              <a:ext cx="6154082" cy="360331"/>
            </a:xfrm>
            <a:prstGeom prst="rect">
              <a:avLst/>
            </a:prstGeom>
            <a:noFill/>
          </p:spPr>
          <p:txBody>
            <a:bodyPr wrap="square" rtlCol="0">
              <a:spAutoFit/>
            </a:bodyPr>
            <a:lstStyle/>
            <a:p>
              <a:r>
                <a:rPr lang="en-US" sz="2400" dirty="0" smtClean="0">
                  <a:latin typeface="Book Antiqua" pitchFamily="18" charset="0"/>
                </a:rPr>
                <a:t>Large scale phylogenomic analyses</a:t>
              </a:r>
              <a:endParaRPr lang="en-US" sz="2400" dirty="0">
                <a:solidFill>
                  <a:schemeClr val="tx2"/>
                </a:solidFill>
                <a:latin typeface="Book Antiqua" pitchFamily="18" charset="0"/>
              </a:endParaRPr>
            </a:p>
          </p:txBody>
        </p:sp>
      </p:grpSp>
      <p:grpSp>
        <p:nvGrpSpPr>
          <p:cNvPr id="16" name="Group 15"/>
          <p:cNvGrpSpPr/>
          <p:nvPr/>
        </p:nvGrpSpPr>
        <p:grpSpPr>
          <a:xfrm>
            <a:off x="1515034" y="2164414"/>
            <a:ext cx="6768244" cy="646331"/>
            <a:chOff x="3348245" y="1186554"/>
            <a:chExt cx="5077899" cy="504464"/>
          </a:xfrm>
        </p:grpSpPr>
        <p:sp>
          <p:nvSpPr>
            <p:cNvPr id="17" name="Oval 16"/>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8" name="TextBox 17"/>
            <p:cNvSpPr txBox="1"/>
            <p:nvPr/>
          </p:nvSpPr>
          <p:spPr>
            <a:xfrm>
              <a:off x="3457592" y="1186554"/>
              <a:ext cx="4968552" cy="504464"/>
            </a:xfrm>
            <a:prstGeom prst="rect">
              <a:avLst/>
            </a:prstGeom>
            <a:noFill/>
          </p:spPr>
          <p:txBody>
            <a:bodyPr wrap="square" rtlCol="0">
              <a:spAutoFit/>
            </a:bodyPr>
            <a:lstStyle/>
            <a:p>
              <a:r>
                <a:rPr lang="en-US" b="1" dirty="0" smtClean="0">
                  <a:solidFill>
                    <a:schemeClr val="tx2"/>
                  </a:solidFill>
                  <a:latin typeface="Georgia" pitchFamily="18" charset="0"/>
                </a:rPr>
                <a:t> </a:t>
              </a:r>
              <a:r>
                <a:rPr lang="en-US" dirty="0">
                  <a:latin typeface="Book Antiqua" pitchFamily="18" charset="0"/>
                </a:rPr>
                <a:t> </a:t>
              </a:r>
              <a:r>
                <a:rPr lang="en-US" dirty="0" smtClean="0">
                  <a:solidFill>
                    <a:srgbClr val="000099"/>
                  </a:solidFill>
                  <a:latin typeface="Book Antiqua" pitchFamily="18" charset="0"/>
                </a:rPr>
                <a:t>Less</a:t>
              </a:r>
              <a:r>
                <a:rPr lang="en-US" dirty="0" smtClean="0">
                  <a:latin typeface="Book Antiqua" pitchFamily="18" charset="0"/>
                </a:rPr>
                <a:t> </a:t>
              </a:r>
              <a:r>
                <a:rPr lang="en-US" dirty="0" smtClean="0">
                  <a:solidFill>
                    <a:srgbClr val="FF0000"/>
                  </a:solidFill>
                  <a:latin typeface="Book Antiqua" pitchFamily="18" charset="0"/>
                </a:rPr>
                <a:t>computationally expensive </a:t>
              </a:r>
              <a:r>
                <a:rPr lang="en-US" dirty="0" smtClean="0">
                  <a:latin typeface="Book Antiqua" pitchFamily="18" charset="0"/>
                </a:rPr>
                <a:t>than the statistical binning, </a:t>
              </a:r>
              <a:r>
                <a:rPr lang="en-US" dirty="0">
                  <a:latin typeface="Book Antiqua" pitchFamily="18" charset="0"/>
                </a:rPr>
                <a:t>but at least </a:t>
              </a:r>
              <a:r>
                <a:rPr lang="en-US" dirty="0">
                  <a:solidFill>
                    <a:srgbClr val="000099"/>
                  </a:solidFill>
                  <a:latin typeface="Book Antiqua" pitchFamily="18" charset="0"/>
                </a:rPr>
                <a:t>as accurate as </a:t>
              </a:r>
              <a:r>
                <a:rPr lang="en-US" dirty="0" smtClean="0">
                  <a:latin typeface="Book Antiqua" pitchFamily="18" charset="0"/>
                </a:rPr>
                <a:t>statistical binning.</a:t>
              </a:r>
              <a:endParaRPr lang="en-US" dirty="0">
                <a:latin typeface="Georgia" pitchFamily="18" charset="0"/>
              </a:endParaRPr>
            </a:p>
          </p:txBody>
        </p:sp>
      </p:grpSp>
      <p:grpSp>
        <p:nvGrpSpPr>
          <p:cNvPr id="19" name="Group 18"/>
          <p:cNvGrpSpPr/>
          <p:nvPr/>
        </p:nvGrpSpPr>
        <p:grpSpPr>
          <a:xfrm>
            <a:off x="1511660" y="4186825"/>
            <a:ext cx="6768244" cy="646331"/>
            <a:chOff x="3348245" y="1186554"/>
            <a:chExt cx="5077899" cy="504464"/>
          </a:xfrm>
        </p:grpSpPr>
        <p:sp>
          <p:nvSpPr>
            <p:cNvPr id="20" name="Oval 19"/>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21" name="TextBox 20"/>
            <p:cNvSpPr txBox="1"/>
            <p:nvPr/>
          </p:nvSpPr>
          <p:spPr>
            <a:xfrm>
              <a:off x="3457592" y="1186554"/>
              <a:ext cx="4968552" cy="504464"/>
            </a:xfrm>
            <a:prstGeom prst="rect">
              <a:avLst/>
            </a:prstGeom>
            <a:noFill/>
          </p:spPr>
          <p:txBody>
            <a:bodyPr wrap="square" rtlCol="0">
              <a:spAutoFit/>
            </a:bodyPr>
            <a:lstStyle/>
            <a:p>
              <a:r>
                <a:rPr lang="en-US" b="1" dirty="0" smtClean="0">
                  <a:solidFill>
                    <a:schemeClr val="tx2"/>
                  </a:solidFill>
                  <a:latin typeface="Georgia" pitchFamily="18" charset="0"/>
                </a:rPr>
                <a:t> </a:t>
              </a:r>
              <a:r>
                <a:rPr lang="en-US" dirty="0">
                  <a:latin typeface="Book Antiqua" pitchFamily="18" charset="0"/>
                </a:rPr>
                <a:t> </a:t>
              </a:r>
              <a:r>
                <a:rPr lang="en-US" dirty="0" smtClean="0">
                  <a:solidFill>
                    <a:srgbClr val="FF0000"/>
                  </a:solidFill>
                  <a:latin typeface="Book Antiqua" pitchFamily="18" charset="0"/>
                </a:rPr>
                <a:t>Divide-and-conquer</a:t>
              </a:r>
              <a:r>
                <a:rPr lang="en-US" dirty="0" smtClean="0">
                  <a:latin typeface="Book Antiqua" pitchFamily="18" charset="0"/>
                </a:rPr>
                <a:t> based approach to make the </a:t>
              </a:r>
              <a:r>
                <a:rPr lang="en-US" dirty="0" smtClean="0">
                  <a:solidFill>
                    <a:srgbClr val="000099"/>
                  </a:solidFill>
                  <a:latin typeface="Book Antiqua" pitchFamily="18" charset="0"/>
                </a:rPr>
                <a:t>existing methods</a:t>
              </a:r>
              <a:r>
                <a:rPr lang="en-US" dirty="0" smtClean="0">
                  <a:latin typeface="Book Antiqua" pitchFamily="18" charset="0"/>
                </a:rPr>
                <a:t> </a:t>
              </a:r>
              <a:r>
                <a:rPr lang="en-US" dirty="0" smtClean="0">
                  <a:solidFill>
                    <a:srgbClr val="FF0000"/>
                  </a:solidFill>
                  <a:latin typeface="Book Antiqua" pitchFamily="18" charset="0"/>
                </a:rPr>
                <a:t>scalable</a:t>
              </a:r>
              <a:r>
                <a:rPr lang="en-US" dirty="0" smtClean="0">
                  <a:latin typeface="Book Antiqua" pitchFamily="18" charset="0"/>
                </a:rPr>
                <a:t> to </a:t>
              </a:r>
              <a:r>
                <a:rPr lang="en-US" dirty="0" smtClean="0">
                  <a:solidFill>
                    <a:srgbClr val="FF0000"/>
                  </a:solidFill>
                  <a:latin typeface="Book Antiqua" pitchFamily="18" charset="0"/>
                </a:rPr>
                <a:t>large</a:t>
              </a:r>
              <a:r>
                <a:rPr lang="en-US" dirty="0" smtClean="0">
                  <a:latin typeface="Book Antiqua" pitchFamily="18" charset="0"/>
                </a:rPr>
                <a:t> number of </a:t>
              </a:r>
              <a:r>
                <a:rPr lang="en-US" dirty="0" smtClean="0">
                  <a:solidFill>
                    <a:srgbClr val="000099"/>
                  </a:solidFill>
                  <a:latin typeface="Book Antiqua" pitchFamily="18" charset="0"/>
                </a:rPr>
                <a:t>taxa</a:t>
              </a:r>
              <a:endParaRPr lang="en-US" dirty="0">
                <a:solidFill>
                  <a:srgbClr val="000099"/>
                </a:solidFill>
                <a:latin typeface="Georgia" pitchFamily="18" charset="0"/>
              </a:endParaRPr>
            </a:p>
          </p:txBody>
        </p:sp>
      </p:grpSp>
      <p:grpSp>
        <p:nvGrpSpPr>
          <p:cNvPr id="24" name="Group 23"/>
          <p:cNvGrpSpPr/>
          <p:nvPr/>
        </p:nvGrpSpPr>
        <p:grpSpPr>
          <a:xfrm>
            <a:off x="1511660" y="5039888"/>
            <a:ext cx="2965133" cy="369332"/>
            <a:chOff x="3348245" y="1179302"/>
            <a:chExt cx="2224601" cy="288265"/>
          </a:xfrm>
        </p:grpSpPr>
        <p:sp>
          <p:nvSpPr>
            <p:cNvPr id="25" name="Oval 24"/>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26" name="TextBox 25"/>
            <p:cNvSpPr txBox="1"/>
            <p:nvPr/>
          </p:nvSpPr>
          <p:spPr>
            <a:xfrm>
              <a:off x="3429281" y="1179302"/>
              <a:ext cx="2143565" cy="288265"/>
            </a:xfrm>
            <a:prstGeom prst="rect">
              <a:avLst/>
            </a:prstGeom>
            <a:noFill/>
          </p:spPr>
          <p:txBody>
            <a:bodyPr wrap="square" rtlCol="0">
              <a:spAutoFit/>
            </a:bodyPr>
            <a:lstStyle/>
            <a:p>
              <a:r>
                <a:rPr lang="en-US" b="1" dirty="0" smtClean="0">
                  <a:solidFill>
                    <a:schemeClr val="tx2"/>
                  </a:solidFill>
                  <a:latin typeface="Georgia" pitchFamily="18" charset="0"/>
                </a:rPr>
                <a:t> </a:t>
              </a:r>
              <a:r>
                <a:rPr lang="en-US" dirty="0">
                  <a:latin typeface="Book Antiqua" pitchFamily="18" charset="0"/>
                </a:rPr>
                <a:t> </a:t>
              </a:r>
              <a:r>
                <a:rPr lang="en-US" dirty="0" smtClean="0">
                  <a:solidFill>
                    <a:srgbClr val="000099"/>
                  </a:solidFill>
                  <a:latin typeface="Book Antiqua" pitchFamily="18" charset="0"/>
                </a:rPr>
                <a:t>Improved </a:t>
              </a:r>
              <a:r>
                <a:rPr lang="en-US" dirty="0" smtClean="0">
                  <a:solidFill>
                    <a:srgbClr val="FF0000"/>
                  </a:solidFill>
                  <a:latin typeface="Book Antiqua" pitchFamily="18" charset="0"/>
                </a:rPr>
                <a:t>accuracy</a:t>
              </a:r>
              <a:endParaRPr lang="en-US" dirty="0">
                <a:solidFill>
                  <a:srgbClr val="000099"/>
                </a:solidFill>
                <a:latin typeface="Georgia" pitchFamily="18" charset="0"/>
              </a:endParaRPr>
            </a:p>
          </p:txBody>
        </p:sp>
      </p:grpSp>
    </p:spTree>
    <p:extLst>
      <p:ext uri="{BB962C8B-B14F-4D97-AF65-F5344CB8AC3E}">
        <p14:creationId xmlns:p14="http://schemas.microsoft.com/office/powerpoint/2010/main" val="887207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51520" y="83096"/>
            <a:ext cx="824491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Handling large data</a:t>
            </a:r>
            <a:endParaRPr lang="en-US" altLang="ja-JP" sz="1800" b="1" dirty="0">
              <a:solidFill>
                <a:srgbClr val="A50021"/>
              </a:solidFill>
              <a:latin typeface="Verdana" pitchFamily="34" charset="0"/>
              <a:ea typeface="ＭＳ Ｐゴシック" pitchFamily="34" charset="-128"/>
            </a:endParaRPr>
          </a:p>
        </p:txBody>
      </p:sp>
      <p:sp>
        <p:nvSpPr>
          <p:cNvPr id="3" name="Line 5"/>
          <p:cNvSpPr>
            <a:spLocks noChangeShapeType="1"/>
          </p:cNvSpPr>
          <p:nvPr/>
        </p:nvSpPr>
        <p:spPr bwMode="auto">
          <a:xfrm>
            <a:off x="374068" y="65669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pSp>
        <p:nvGrpSpPr>
          <p:cNvPr id="4" name="Group 3"/>
          <p:cNvGrpSpPr/>
          <p:nvPr/>
        </p:nvGrpSpPr>
        <p:grpSpPr>
          <a:xfrm>
            <a:off x="395536" y="1376772"/>
            <a:ext cx="9085284" cy="830997"/>
            <a:chOff x="3238136" y="1120130"/>
            <a:chExt cx="7230371" cy="648597"/>
          </a:xfrm>
        </p:grpSpPr>
        <p:sp>
          <p:nvSpPr>
            <p:cNvPr id="5" name="Oval 4"/>
            <p:cNvSpPr>
              <a:spLocks noChangeArrowheads="1"/>
            </p:cNvSpPr>
            <p:nvPr/>
          </p:nvSpPr>
          <p:spPr bwMode="auto">
            <a:xfrm>
              <a:off x="3238136" y="1199682"/>
              <a:ext cx="219456" cy="219456"/>
            </a:xfrm>
            <a:prstGeom prst="ellipse">
              <a:avLst/>
            </a:prstGeom>
            <a:gradFill rotWithShape="1">
              <a:gsLst>
                <a:gs pos="0">
                  <a:srgbClr val="002060">
                    <a:lumMod val="40000"/>
                    <a:lumOff val="60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6" name="TextBox 5"/>
            <p:cNvSpPr txBox="1"/>
            <p:nvPr/>
          </p:nvSpPr>
          <p:spPr>
            <a:xfrm>
              <a:off x="3381402" y="1120130"/>
              <a:ext cx="7087105" cy="648597"/>
            </a:xfrm>
            <a:prstGeom prst="rect">
              <a:avLst/>
            </a:prstGeom>
            <a:noFill/>
          </p:spPr>
          <p:txBody>
            <a:bodyPr wrap="square" rtlCol="0">
              <a:spAutoFit/>
            </a:bodyPr>
            <a:lstStyle/>
            <a:p>
              <a:r>
                <a:rPr lang="en-US" sz="2400" dirty="0" smtClean="0"/>
                <a:t>  </a:t>
              </a:r>
              <a:r>
                <a:rPr lang="en-US" sz="2400" dirty="0" smtClean="0">
                  <a:latin typeface="Georgia" pitchFamily="18" charset="0"/>
                </a:rPr>
                <a:t>Existing </a:t>
              </a:r>
              <a:r>
                <a:rPr lang="en-US" sz="2400" dirty="0" smtClean="0">
                  <a:solidFill>
                    <a:schemeClr val="tx2"/>
                  </a:solidFill>
                  <a:latin typeface="Georgia" pitchFamily="18" charset="0"/>
                </a:rPr>
                <a:t>statistically consistent </a:t>
              </a:r>
              <a:r>
                <a:rPr lang="en-US" sz="2400" dirty="0" smtClean="0">
                  <a:latin typeface="Georgia" pitchFamily="18" charset="0"/>
                </a:rPr>
                <a:t>methods are </a:t>
              </a:r>
              <a:r>
                <a:rPr lang="en-US" sz="2400" dirty="0" smtClean="0">
                  <a:solidFill>
                    <a:srgbClr val="FF0000"/>
                  </a:solidFill>
                  <a:latin typeface="Georgia" pitchFamily="18" charset="0"/>
                </a:rPr>
                <a:t>computationally intensive</a:t>
              </a:r>
              <a:endParaRPr lang="en-US" sz="2400" dirty="0">
                <a:solidFill>
                  <a:srgbClr val="FF0000"/>
                </a:solidFill>
                <a:latin typeface="Georgia" pitchFamily="18" charset="0"/>
              </a:endParaRPr>
            </a:p>
          </p:txBody>
        </p:sp>
      </p:grpSp>
      <p:grpSp>
        <p:nvGrpSpPr>
          <p:cNvPr id="7" name="Group 6"/>
          <p:cNvGrpSpPr/>
          <p:nvPr/>
        </p:nvGrpSpPr>
        <p:grpSpPr>
          <a:xfrm>
            <a:off x="1447416" y="2637495"/>
            <a:ext cx="6768244" cy="923330"/>
            <a:chOff x="3348245" y="1186554"/>
            <a:chExt cx="5077899" cy="720663"/>
          </a:xfrm>
        </p:grpSpPr>
        <p:sp>
          <p:nvSpPr>
            <p:cNvPr id="8" name="Oval 7"/>
            <p:cNvSpPr>
              <a:spLocks noChangeArrowheads="1"/>
            </p:cNvSpPr>
            <p:nvPr/>
          </p:nvSpPr>
          <p:spPr bwMode="auto">
            <a:xfrm>
              <a:off x="3348245" y="1230291"/>
              <a:ext cx="164648" cy="171286"/>
            </a:xfrm>
            <a:prstGeom prst="ellipse">
              <a:avLst/>
            </a:prstGeom>
            <a:gradFill rotWithShape="1">
              <a:gsLst>
                <a:gs pos="0">
                  <a:srgbClr val="FF0000"/>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9" name="TextBox 8"/>
            <p:cNvSpPr txBox="1"/>
            <p:nvPr/>
          </p:nvSpPr>
          <p:spPr>
            <a:xfrm>
              <a:off x="3457592" y="1186554"/>
              <a:ext cx="4968552" cy="720663"/>
            </a:xfrm>
            <a:prstGeom prst="rect">
              <a:avLst/>
            </a:prstGeom>
            <a:noFill/>
          </p:spPr>
          <p:txBody>
            <a:bodyPr wrap="square" rtlCol="0">
              <a:spAutoFit/>
            </a:bodyPr>
            <a:lstStyle/>
            <a:p>
              <a:r>
                <a:rPr lang="en-US" b="1" dirty="0" smtClean="0">
                  <a:latin typeface="Georgia" pitchFamily="18" charset="0"/>
                </a:rPr>
                <a:t> </a:t>
              </a:r>
              <a:r>
                <a:rPr lang="en-US" dirty="0" smtClean="0">
                  <a:latin typeface="Georgia" pitchFamily="18" charset="0"/>
                </a:rPr>
                <a:t>*BEAST </a:t>
              </a:r>
              <a:r>
                <a:rPr lang="en-US" dirty="0" smtClean="0">
                  <a:solidFill>
                    <a:srgbClr val="FF0000"/>
                  </a:solidFill>
                  <a:latin typeface="Georgia" pitchFamily="18" charset="0"/>
                </a:rPr>
                <a:t>failed</a:t>
              </a:r>
              <a:r>
                <a:rPr lang="en-US" dirty="0" smtClean="0">
                  <a:latin typeface="Georgia" pitchFamily="18" charset="0"/>
                </a:rPr>
                <a:t> to </a:t>
              </a:r>
              <a:r>
                <a:rPr lang="en-US" dirty="0" smtClean="0">
                  <a:solidFill>
                    <a:srgbClr val="531FE7"/>
                  </a:solidFill>
                  <a:latin typeface="Georgia" pitchFamily="18" charset="0"/>
                </a:rPr>
                <a:t>converge</a:t>
              </a:r>
              <a:r>
                <a:rPr lang="en-US" dirty="0" smtClean="0">
                  <a:latin typeface="Georgia" pitchFamily="18" charset="0"/>
                </a:rPr>
                <a:t> on a dataset with </a:t>
              </a:r>
              <a:r>
                <a:rPr lang="en-US" dirty="0" smtClean="0">
                  <a:solidFill>
                    <a:srgbClr val="0070C0"/>
                  </a:solidFill>
                  <a:latin typeface="Georgia" pitchFamily="18" charset="0"/>
                </a:rPr>
                <a:t>11-taxa and 100 genes</a:t>
              </a:r>
              <a:r>
                <a:rPr lang="en-US" dirty="0" smtClean="0">
                  <a:latin typeface="Georgia" pitchFamily="18" charset="0"/>
                </a:rPr>
                <a:t> (</a:t>
              </a:r>
              <a:r>
                <a:rPr lang="en-US" dirty="0" smtClean="0">
                  <a:solidFill>
                    <a:srgbClr val="FF0000"/>
                  </a:solidFill>
                  <a:latin typeface="Georgia" pitchFamily="18" charset="0"/>
                </a:rPr>
                <a:t>200 million</a:t>
              </a:r>
              <a:r>
                <a:rPr lang="en-US" dirty="0" smtClean="0">
                  <a:latin typeface="Georgia" pitchFamily="18" charset="0"/>
                </a:rPr>
                <a:t> MCMC iterations that took about </a:t>
              </a:r>
              <a:r>
                <a:rPr lang="en-US" dirty="0" smtClean="0">
                  <a:solidFill>
                    <a:srgbClr val="0070C0"/>
                  </a:solidFill>
                  <a:latin typeface="Georgia" pitchFamily="18" charset="0"/>
                </a:rPr>
                <a:t>a week</a:t>
              </a:r>
              <a:r>
                <a:rPr lang="en-US" dirty="0" smtClean="0">
                  <a:latin typeface="Georgia" pitchFamily="18" charset="0"/>
                </a:rPr>
                <a:t>)</a:t>
              </a:r>
            </a:p>
            <a:p>
              <a:r>
                <a:rPr lang="en-US" dirty="0" smtClean="0">
                  <a:solidFill>
                    <a:schemeClr val="accent2">
                      <a:lumMod val="75000"/>
                    </a:schemeClr>
                  </a:solidFill>
                  <a:latin typeface="Georgia" pitchFamily="18" charset="0"/>
                </a:rPr>
                <a:t>[</a:t>
              </a:r>
              <a:r>
                <a:rPr lang="en-US" dirty="0" err="1" smtClean="0">
                  <a:solidFill>
                    <a:schemeClr val="accent2">
                      <a:lumMod val="75000"/>
                    </a:schemeClr>
                  </a:solidFill>
                  <a:latin typeface="Georgia" pitchFamily="18" charset="0"/>
                </a:rPr>
                <a:t>Bayzid</a:t>
              </a:r>
              <a:r>
                <a:rPr lang="en-US" dirty="0" smtClean="0">
                  <a:solidFill>
                    <a:schemeClr val="accent2">
                      <a:lumMod val="75000"/>
                    </a:schemeClr>
                  </a:solidFill>
                  <a:latin typeface="Georgia" pitchFamily="18" charset="0"/>
                </a:rPr>
                <a:t> &amp; </a:t>
              </a:r>
              <a:r>
                <a:rPr lang="en-US" dirty="0" err="1" smtClean="0">
                  <a:solidFill>
                    <a:schemeClr val="accent2">
                      <a:lumMod val="75000"/>
                    </a:schemeClr>
                  </a:solidFill>
                  <a:latin typeface="Georgia" pitchFamily="18" charset="0"/>
                </a:rPr>
                <a:t>Warnow</a:t>
              </a:r>
              <a:r>
                <a:rPr lang="en-US" dirty="0" smtClean="0">
                  <a:solidFill>
                    <a:schemeClr val="accent2">
                      <a:lumMod val="75000"/>
                    </a:schemeClr>
                  </a:solidFill>
                  <a:latin typeface="Georgia" pitchFamily="18" charset="0"/>
                </a:rPr>
                <a:t>, Bioinformatics, 2013].</a:t>
              </a:r>
              <a:endParaRPr lang="en-US" dirty="0">
                <a:solidFill>
                  <a:schemeClr val="accent2">
                    <a:lumMod val="75000"/>
                  </a:schemeClr>
                </a:solidFill>
                <a:latin typeface="Georgia" pitchFamily="18" charset="0"/>
              </a:endParaRPr>
            </a:p>
          </p:txBody>
        </p:sp>
      </p:grpSp>
      <p:grpSp>
        <p:nvGrpSpPr>
          <p:cNvPr id="10" name="Group 9"/>
          <p:cNvGrpSpPr/>
          <p:nvPr/>
        </p:nvGrpSpPr>
        <p:grpSpPr>
          <a:xfrm>
            <a:off x="1439652" y="3815751"/>
            <a:ext cx="7632848" cy="646331"/>
            <a:chOff x="3348245" y="1186554"/>
            <a:chExt cx="5726571" cy="504464"/>
          </a:xfrm>
        </p:grpSpPr>
        <p:sp>
          <p:nvSpPr>
            <p:cNvPr id="11" name="Oval 10"/>
            <p:cNvSpPr>
              <a:spLocks noChangeArrowheads="1"/>
            </p:cNvSpPr>
            <p:nvPr/>
          </p:nvSpPr>
          <p:spPr bwMode="auto">
            <a:xfrm>
              <a:off x="3348245" y="1230291"/>
              <a:ext cx="164648" cy="171286"/>
            </a:xfrm>
            <a:prstGeom prst="ellipse">
              <a:avLst/>
            </a:prstGeom>
            <a:gradFill>
              <a:gsLst>
                <a:gs pos="0">
                  <a:srgbClr val="FF0000"/>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2" name="TextBox 11"/>
            <p:cNvSpPr txBox="1"/>
            <p:nvPr/>
          </p:nvSpPr>
          <p:spPr>
            <a:xfrm>
              <a:off x="3457592" y="1186554"/>
              <a:ext cx="5617224" cy="504464"/>
            </a:xfrm>
            <a:prstGeom prst="rect">
              <a:avLst/>
            </a:prstGeom>
            <a:noFill/>
          </p:spPr>
          <p:txBody>
            <a:bodyPr wrap="square" rtlCol="0">
              <a:spAutoFit/>
            </a:bodyPr>
            <a:lstStyle/>
            <a:p>
              <a:r>
                <a:rPr lang="en-US" b="1" dirty="0" smtClean="0">
                  <a:solidFill>
                    <a:schemeClr val="tx2"/>
                  </a:solidFill>
                  <a:latin typeface="Georgia" pitchFamily="18" charset="0"/>
                </a:rPr>
                <a:t> </a:t>
              </a:r>
              <a:r>
                <a:rPr lang="en-US" dirty="0" smtClean="0">
                  <a:latin typeface="Georgia" pitchFamily="18" charset="0"/>
                </a:rPr>
                <a:t>MP-EST </a:t>
              </a:r>
              <a:r>
                <a:rPr lang="en-US" dirty="0" smtClean="0">
                  <a:solidFill>
                    <a:srgbClr val="FF0000"/>
                  </a:solidFill>
                  <a:latin typeface="Georgia" pitchFamily="18" charset="0"/>
                </a:rPr>
                <a:t>failed</a:t>
              </a:r>
              <a:r>
                <a:rPr lang="en-US" dirty="0" smtClean="0">
                  <a:latin typeface="Georgia" pitchFamily="18" charset="0"/>
                </a:rPr>
                <a:t> to </a:t>
              </a:r>
              <a:r>
                <a:rPr lang="en-US" dirty="0" smtClean="0">
                  <a:solidFill>
                    <a:srgbClr val="531FE7"/>
                  </a:solidFill>
                  <a:latin typeface="Georgia" pitchFamily="18" charset="0"/>
                </a:rPr>
                <a:t>converge</a:t>
              </a:r>
              <a:r>
                <a:rPr lang="en-US" dirty="0" smtClean="0">
                  <a:latin typeface="Georgia" pitchFamily="18" charset="0"/>
                </a:rPr>
                <a:t> on a dataset with </a:t>
              </a:r>
              <a:r>
                <a:rPr lang="en-US" dirty="0" smtClean="0">
                  <a:solidFill>
                    <a:srgbClr val="0070C0"/>
                  </a:solidFill>
                  <a:latin typeface="Georgia" pitchFamily="18" charset="0"/>
                </a:rPr>
                <a:t>100 taxa </a:t>
              </a:r>
              <a:r>
                <a:rPr lang="en-US" dirty="0" smtClean="0">
                  <a:latin typeface="Georgia" pitchFamily="18" charset="0"/>
                </a:rPr>
                <a:t>and</a:t>
              </a:r>
              <a:r>
                <a:rPr lang="en-US" dirty="0" smtClean="0">
                  <a:solidFill>
                    <a:srgbClr val="0070C0"/>
                  </a:solidFill>
                  <a:latin typeface="Georgia" pitchFamily="18" charset="0"/>
                </a:rPr>
                <a:t> 800 genes</a:t>
              </a:r>
              <a:r>
                <a:rPr lang="en-US" dirty="0" smtClean="0">
                  <a:latin typeface="Georgia" pitchFamily="18" charset="0"/>
                </a:rPr>
                <a:t> after 1 day of computation.</a:t>
              </a:r>
              <a:endParaRPr lang="en-US" dirty="0">
                <a:latin typeface="Georgia" pitchFamily="18" charset="0"/>
              </a:endParaRPr>
            </a:p>
          </p:txBody>
        </p:sp>
      </p:grpSp>
    </p:spTree>
    <p:extLst>
      <p:ext uri="{BB962C8B-B14F-4D97-AF65-F5344CB8AC3E}">
        <p14:creationId xmlns:p14="http://schemas.microsoft.com/office/powerpoint/2010/main" val="750736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51520" y="83096"/>
            <a:ext cx="8820980" cy="609600"/>
          </a:xfrm>
          <a:prstGeom prst="rect">
            <a:avLst/>
          </a:prstGeom>
          <a:effectLst>
            <a:outerShdw dist="35921" dir="2700000" algn="ctr" rotWithShape="0">
              <a:schemeClr val="bg2"/>
            </a:outerShdw>
          </a:effectLst>
        </p:spPr>
        <p:txBody>
          <a:bodyP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Divide-and-conquer based meta method</a:t>
            </a:r>
            <a:endParaRPr lang="en-US" altLang="ja-JP" sz="1800" b="1" dirty="0">
              <a:solidFill>
                <a:srgbClr val="A50021"/>
              </a:solidFill>
              <a:latin typeface="Verdana" pitchFamily="34" charset="0"/>
              <a:ea typeface="ＭＳ Ｐゴシック" pitchFamily="34" charset="-128"/>
            </a:endParaRPr>
          </a:p>
        </p:txBody>
      </p:sp>
      <p:sp>
        <p:nvSpPr>
          <p:cNvPr id="3" name="Line 5"/>
          <p:cNvSpPr>
            <a:spLocks noChangeShapeType="1"/>
          </p:cNvSpPr>
          <p:nvPr/>
        </p:nvSpPr>
        <p:spPr bwMode="auto">
          <a:xfrm>
            <a:off x="374068" y="65669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pSp>
        <p:nvGrpSpPr>
          <p:cNvPr id="4" name="Group 3"/>
          <p:cNvGrpSpPr/>
          <p:nvPr/>
        </p:nvGrpSpPr>
        <p:grpSpPr>
          <a:xfrm>
            <a:off x="647564" y="1376769"/>
            <a:ext cx="8578578" cy="830996"/>
            <a:chOff x="3238136" y="1120130"/>
            <a:chExt cx="6827118" cy="648597"/>
          </a:xfrm>
        </p:grpSpPr>
        <p:sp>
          <p:nvSpPr>
            <p:cNvPr id="5" name="Oval 4"/>
            <p:cNvSpPr>
              <a:spLocks noChangeArrowheads="1"/>
            </p:cNvSpPr>
            <p:nvPr/>
          </p:nvSpPr>
          <p:spPr bwMode="auto">
            <a:xfrm>
              <a:off x="3238136" y="1199682"/>
              <a:ext cx="219456" cy="219456"/>
            </a:xfrm>
            <a:prstGeom prst="ellipse">
              <a:avLst/>
            </a:prstGeom>
            <a:gradFill rotWithShape="1">
              <a:gsLst>
                <a:gs pos="0">
                  <a:srgbClr val="002060">
                    <a:lumMod val="40000"/>
                    <a:lumOff val="60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6" name="TextBox 5"/>
            <p:cNvSpPr txBox="1"/>
            <p:nvPr/>
          </p:nvSpPr>
          <p:spPr>
            <a:xfrm>
              <a:off x="3381401" y="1120130"/>
              <a:ext cx="6683853" cy="648597"/>
            </a:xfrm>
            <a:prstGeom prst="rect">
              <a:avLst/>
            </a:prstGeom>
            <a:noFill/>
          </p:spPr>
          <p:txBody>
            <a:bodyPr wrap="square" rtlCol="0">
              <a:spAutoFit/>
            </a:bodyPr>
            <a:lstStyle/>
            <a:p>
              <a:r>
                <a:rPr lang="en-US" sz="2400" dirty="0" smtClean="0"/>
                <a:t>  </a:t>
              </a:r>
              <a:r>
                <a:rPr lang="en-US" sz="2400" i="1" u="sng" dirty="0" smtClean="0">
                  <a:solidFill>
                    <a:schemeClr val="tx2"/>
                  </a:solidFill>
                  <a:latin typeface="Georgia" pitchFamily="18" charset="0"/>
                </a:rPr>
                <a:t>Divide</a:t>
              </a:r>
              <a:r>
                <a:rPr lang="en-US" sz="2400" dirty="0" smtClean="0">
                  <a:latin typeface="Georgia" pitchFamily="18" charset="0"/>
                </a:rPr>
                <a:t>: divide the </a:t>
              </a:r>
              <a:r>
                <a:rPr lang="en-US" sz="2400" dirty="0" smtClean="0">
                  <a:solidFill>
                    <a:srgbClr val="531FE7"/>
                  </a:solidFill>
                  <a:latin typeface="Georgia" pitchFamily="18" charset="0"/>
                </a:rPr>
                <a:t>original problem </a:t>
              </a:r>
              <a:r>
                <a:rPr lang="en-US" sz="2400" dirty="0" smtClean="0">
                  <a:latin typeface="Georgia" pitchFamily="18" charset="0"/>
                </a:rPr>
                <a:t>into </a:t>
              </a:r>
              <a:r>
                <a:rPr lang="en-US" sz="2400" dirty="0" smtClean="0">
                  <a:solidFill>
                    <a:srgbClr val="531FE7"/>
                  </a:solidFill>
                  <a:latin typeface="Georgia" pitchFamily="18" charset="0"/>
                </a:rPr>
                <a:t>smaller </a:t>
              </a:r>
              <a:r>
                <a:rPr lang="en-US" sz="2400" dirty="0" err="1" smtClean="0">
                  <a:solidFill>
                    <a:srgbClr val="531FE7"/>
                  </a:solidFill>
                  <a:latin typeface="Georgia" pitchFamily="18" charset="0"/>
                </a:rPr>
                <a:t>subproblems</a:t>
              </a:r>
              <a:r>
                <a:rPr lang="en-US" sz="2400" dirty="0" smtClean="0">
                  <a:latin typeface="Georgia" pitchFamily="18" charset="0"/>
                </a:rPr>
                <a:t> (divide the set of taxa into </a:t>
              </a:r>
              <a:r>
                <a:rPr lang="en-US" sz="2400" dirty="0" smtClean="0">
                  <a:solidFill>
                    <a:srgbClr val="531FE7"/>
                  </a:solidFill>
                  <a:latin typeface="Georgia" pitchFamily="18" charset="0"/>
                </a:rPr>
                <a:t>overlapping</a:t>
              </a:r>
              <a:r>
                <a:rPr lang="en-US" sz="2400" dirty="0" smtClean="0">
                  <a:latin typeface="Georgia" pitchFamily="18" charset="0"/>
                </a:rPr>
                <a:t> subsets)</a:t>
              </a:r>
              <a:endParaRPr lang="en-US" sz="2400" dirty="0">
                <a:solidFill>
                  <a:srgbClr val="FF0000"/>
                </a:solidFill>
                <a:latin typeface="Georgia" pitchFamily="18" charset="0"/>
              </a:endParaRPr>
            </a:p>
          </p:txBody>
        </p:sp>
      </p:grpSp>
      <p:grpSp>
        <p:nvGrpSpPr>
          <p:cNvPr id="13" name="Group 12"/>
          <p:cNvGrpSpPr/>
          <p:nvPr/>
        </p:nvGrpSpPr>
        <p:grpSpPr>
          <a:xfrm>
            <a:off x="647564" y="3435386"/>
            <a:ext cx="8578579" cy="830996"/>
            <a:chOff x="3238136" y="1120130"/>
            <a:chExt cx="6827118" cy="648597"/>
          </a:xfrm>
        </p:grpSpPr>
        <p:sp>
          <p:nvSpPr>
            <p:cNvPr id="14" name="Oval 13"/>
            <p:cNvSpPr>
              <a:spLocks noChangeArrowheads="1"/>
            </p:cNvSpPr>
            <p:nvPr/>
          </p:nvSpPr>
          <p:spPr bwMode="auto">
            <a:xfrm>
              <a:off x="3238136" y="1199682"/>
              <a:ext cx="219456" cy="219456"/>
            </a:xfrm>
            <a:prstGeom prst="ellipse">
              <a:avLst/>
            </a:prstGeom>
            <a:gradFill rotWithShape="1">
              <a:gsLst>
                <a:gs pos="0">
                  <a:srgbClr val="002060">
                    <a:lumMod val="40000"/>
                    <a:lumOff val="60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5" name="TextBox 14"/>
            <p:cNvSpPr txBox="1"/>
            <p:nvPr/>
          </p:nvSpPr>
          <p:spPr>
            <a:xfrm>
              <a:off x="3381402" y="1120130"/>
              <a:ext cx="6683852" cy="648597"/>
            </a:xfrm>
            <a:prstGeom prst="rect">
              <a:avLst/>
            </a:prstGeom>
            <a:noFill/>
          </p:spPr>
          <p:txBody>
            <a:bodyPr wrap="square" rtlCol="0">
              <a:spAutoFit/>
            </a:bodyPr>
            <a:lstStyle/>
            <a:p>
              <a:r>
                <a:rPr lang="en-US" sz="2400" dirty="0" smtClean="0"/>
                <a:t>  </a:t>
              </a:r>
              <a:r>
                <a:rPr lang="en-US" sz="2400" i="1" u="sng" dirty="0" smtClean="0">
                  <a:solidFill>
                    <a:schemeClr val="tx2"/>
                  </a:solidFill>
                  <a:latin typeface="Georgia" pitchFamily="18" charset="0"/>
                </a:rPr>
                <a:t>Conquer</a:t>
              </a:r>
              <a:r>
                <a:rPr lang="en-US" sz="2400" dirty="0" smtClean="0">
                  <a:latin typeface="Georgia" pitchFamily="18" charset="0"/>
                </a:rPr>
                <a:t>: </a:t>
              </a:r>
              <a:r>
                <a:rPr lang="en-US" sz="2400" dirty="0" smtClean="0">
                  <a:solidFill>
                    <a:srgbClr val="531FE7"/>
                  </a:solidFill>
                  <a:latin typeface="Georgia" pitchFamily="18" charset="0"/>
                </a:rPr>
                <a:t>combine</a:t>
              </a:r>
              <a:r>
                <a:rPr lang="en-US" sz="2400" dirty="0" smtClean="0">
                  <a:latin typeface="Georgia" pitchFamily="18" charset="0"/>
                </a:rPr>
                <a:t> the species trees estimated on the subsets to get a </a:t>
              </a:r>
              <a:r>
                <a:rPr lang="en-US" sz="2400" dirty="0" smtClean="0">
                  <a:solidFill>
                    <a:srgbClr val="531FE7"/>
                  </a:solidFill>
                  <a:latin typeface="Georgia" pitchFamily="18" charset="0"/>
                </a:rPr>
                <a:t>single species </a:t>
              </a:r>
              <a:r>
                <a:rPr lang="en-US" sz="2400" dirty="0" smtClean="0">
                  <a:latin typeface="Georgia" pitchFamily="18" charset="0"/>
                </a:rPr>
                <a:t>tree on the </a:t>
              </a:r>
              <a:r>
                <a:rPr lang="en-US" sz="2400" dirty="0" smtClean="0">
                  <a:solidFill>
                    <a:srgbClr val="531FE7"/>
                  </a:solidFill>
                  <a:latin typeface="Georgia" pitchFamily="18" charset="0"/>
                </a:rPr>
                <a:t>full</a:t>
              </a:r>
              <a:r>
                <a:rPr lang="en-US" sz="2400" dirty="0" smtClean="0">
                  <a:latin typeface="Georgia" pitchFamily="18" charset="0"/>
                </a:rPr>
                <a:t> set of taxa </a:t>
              </a:r>
              <a:endParaRPr lang="en-US" sz="2400" dirty="0">
                <a:solidFill>
                  <a:srgbClr val="FF0000"/>
                </a:solidFill>
                <a:latin typeface="Georgia" pitchFamily="18" charset="0"/>
              </a:endParaRPr>
            </a:p>
          </p:txBody>
        </p:sp>
      </p:grpSp>
      <p:grpSp>
        <p:nvGrpSpPr>
          <p:cNvPr id="16" name="Group 15"/>
          <p:cNvGrpSpPr/>
          <p:nvPr/>
        </p:nvGrpSpPr>
        <p:grpSpPr>
          <a:xfrm>
            <a:off x="1458519" y="2492895"/>
            <a:ext cx="7505969" cy="646331"/>
            <a:chOff x="3238136" y="1158453"/>
            <a:chExt cx="5130630" cy="504464"/>
          </a:xfrm>
        </p:grpSpPr>
        <p:sp>
          <p:nvSpPr>
            <p:cNvPr id="17" name="Oval 16"/>
            <p:cNvSpPr>
              <a:spLocks noChangeArrowheads="1"/>
            </p:cNvSpPr>
            <p:nvPr/>
          </p:nvSpPr>
          <p:spPr bwMode="auto">
            <a:xfrm>
              <a:off x="3238136" y="1199682"/>
              <a:ext cx="156257" cy="178423"/>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18" name="TextBox 17"/>
            <p:cNvSpPr txBox="1"/>
            <p:nvPr/>
          </p:nvSpPr>
          <p:spPr>
            <a:xfrm>
              <a:off x="3336576" y="1158453"/>
              <a:ext cx="5032190" cy="504464"/>
            </a:xfrm>
            <a:prstGeom prst="rect">
              <a:avLst/>
            </a:prstGeom>
            <a:noFill/>
          </p:spPr>
          <p:txBody>
            <a:bodyPr wrap="square" rtlCol="0">
              <a:spAutoFit/>
            </a:bodyPr>
            <a:lstStyle/>
            <a:p>
              <a:r>
                <a:rPr lang="en-US" dirty="0" smtClean="0"/>
                <a:t>  </a:t>
              </a:r>
              <a:r>
                <a:rPr lang="en-US" dirty="0" smtClean="0">
                  <a:solidFill>
                    <a:srgbClr val="FF0000"/>
                  </a:solidFill>
                  <a:latin typeface="Georgia" pitchFamily="18" charset="0"/>
                </a:rPr>
                <a:t>Highly </a:t>
              </a:r>
              <a:r>
                <a:rPr lang="en-US" dirty="0" smtClean="0">
                  <a:latin typeface="Georgia" pitchFamily="18" charset="0"/>
                </a:rPr>
                <a:t>accurate species tree estimation  method on the </a:t>
              </a:r>
              <a:r>
                <a:rPr lang="en-US" dirty="0" smtClean="0">
                  <a:solidFill>
                    <a:srgbClr val="FF0000"/>
                  </a:solidFill>
                  <a:latin typeface="Georgia" pitchFamily="18" charset="0"/>
                </a:rPr>
                <a:t>smaller </a:t>
              </a:r>
              <a:r>
                <a:rPr lang="en-US" dirty="0" err="1" smtClean="0">
                  <a:latin typeface="Georgia" pitchFamily="18" charset="0"/>
                </a:rPr>
                <a:t>subproblems</a:t>
              </a:r>
              <a:r>
                <a:rPr lang="en-US" dirty="0">
                  <a:latin typeface="Georgia" pitchFamily="18" charset="0"/>
                </a:rPr>
                <a:t>.</a:t>
              </a:r>
              <a:endParaRPr lang="en-US" dirty="0">
                <a:solidFill>
                  <a:srgbClr val="FF0000"/>
                </a:solidFill>
                <a:latin typeface="Georgia" pitchFamily="18" charset="0"/>
              </a:endParaRPr>
            </a:p>
          </p:txBody>
        </p:sp>
      </p:grpSp>
    </p:spTree>
    <p:extLst>
      <p:ext uri="{BB962C8B-B14F-4D97-AF65-F5344CB8AC3E}">
        <p14:creationId xmlns:p14="http://schemas.microsoft.com/office/powerpoint/2010/main" val="33621872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Text Box 4"/>
          <p:cNvSpPr txBox="1">
            <a:spLocks noChangeArrowheads="1"/>
          </p:cNvSpPr>
          <p:nvPr/>
        </p:nvSpPr>
        <p:spPr bwMode="auto">
          <a:xfrm>
            <a:off x="-65" y="159023"/>
            <a:ext cx="9155088" cy="461665"/>
          </a:xfrm>
          <a:prstGeom prst="rect">
            <a:avLst/>
          </a:prstGeom>
          <a:solidFill>
            <a:srgbClr val="39416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auto">
              <a:spcBef>
                <a:spcPts val="600"/>
              </a:spcBef>
              <a:spcAft>
                <a:spcPts val="0"/>
              </a:spcAft>
              <a:buClr>
                <a:schemeClr val="accent1"/>
              </a:buClr>
              <a:buSzPct val="90000"/>
              <a:defRPr/>
            </a:pPr>
            <a:r>
              <a:rPr lang="en-US" sz="2400" dirty="0" smtClean="0">
                <a:solidFill>
                  <a:schemeClr val="bg1"/>
                </a:solidFill>
              </a:rPr>
              <a:t>  </a:t>
            </a:r>
            <a:endParaRPr lang="en-US" sz="2400" b="1" dirty="0">
              <a:solidFill>
                <a:schemeClr val="bg1"/>
              </a:solidFill>
            </a:endParaRPr>
          </a:p>
        </p:txBody>
      </p:sp>
      <p:sp>
        <p:nvSpPr>
          <p:cNvPr id="94" name="Oval 93"/>
          <p:cNvSpPr/>
          <p:nvPr/>
        </p:nvSpPr>
        <p:spPr>
          <a:xfrm>
            <a:off x="3202990" y="1937956"/>
            <a:ext cx="1527048" cy="1527048"/>
          </a:xfrm>
          <a:prstGeom prst="ellipse">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1577310" y="828834"/>
            <a:ext cx="716503" cy="646658"/>
            <a:chOff x="2859110" y="1081825"/>
            <a:chExt cx="1712890" cy="1416676"/>
          </a:xfrm>
        </p:grpSpPr>
        <p:sp>
          <p:nvSpPr>
            <p:cNvPr id="6" name="Freeform 5"/>
            <p:cNvSpPr/>
            <p:nvPr/>
          </p:nvSpPr>
          <p:spPr>
            <a:xfrm>
              <a:off x="2859110" y="1081825"/>
              <a:ext cx="643944" cy="1416676"/>
            </a:xfrm>
            <a:custGeom>
              <a:avLst/>
              <a:gdLst>
                <a:gd name="connsiteX0" fmla="*/ 643944 w 643944"/>
                <a:gd name="connsiteY0" fmla="*/ 0 h 1416676"/>
                <a:gd name="connsiteX1" fmla="*/ 373487 w 643944"/>
                <a:gd name="connsiteY1" fmla="*/ 463640 h 1416676"/>
                <a:gd name="connsiteX2" fmla="*/ 218941 w 643944"/>
                <a:gd name="connsiteY2" fmla="*/ 1107583 h 1416676"/>
                <a:gd name="connsiteX3" fmla="*/ 0 w 643944"/>
                <a:gd name="connsiteY3" fmla="*/ 1416676 h 1416676"/>
              </a:gdLst>
              <a:ahLst/>
              <a:cxnLst>
                <a:cxn ang="0">
                  <a:pos x="connsiteX0" y="connsiteY0"/>
                </a:cxn>
                <a:cxn ang="0">
                  <a:pos x="connsiteX1" y="connsiteY1"/>
                </a:cxn>
                <a:cxn ang="0">
                  <a:pos x="connsiteX2" y="connsiteY2"/>
                </a:cxn>
                <a:cxn ang="0">
                  <a:pos x="connsiteX3" y="connsiteY3"/>
                </a:cxn>
              </a:cxnLst>
              <a:rect l="l" t="t" r="r" b="b"/>
              <a:pathLst>
                <a:path w="643944" h="1416676">
                  <a:moveTo>
                    <a:pt x="643944" y="0"/>
                  </a:moveTo>
                  <a:cubicBezTo>
                    <a:pt x="544132" y="139521"/>
                    <a:pt x="444321" y="279043"/>
                    <a:pt x="373487" y="463640"/>
                  </a:cubicBezTo>
                  <a:cubicBezTo>
                    <a:pt x="302653" y="648237"/>
                    <a:pt x="281189" y="948744"/>
                    <a:pt x="218941" y="1107583"/>
                  </a:cubicBezTo>
                  <a:cubicBezTo>
                    <a:pt x="156693" y="1266422"/>
                    <a:pt x="78346" y="1341549"/>
                    <a:pt x="0" y="1416676"/>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6"/>
            <p:cNvSpPr/>
            <p:nvPr/>
          </p:nvSpPr>
          <p:spPr>
            <a:xfrm>
              <a:off x="3090930" y="2137893"/>
              <a:ext cx="127062" cy="360608"/>
            </a:xfrm>
            <a:custGeom>
              <a:avLst/>
              <a:gdLst>
                <a:gd name="connsiteX0" fmla="*/ 0 w 127062"/>
                <a:gd name="connsiteY0" fmla="*/ 0 h 360608"/>
                <a:gd name="connsiteX1" fmla="*/ 115909 w 127062"/>
                <a:gd name="connsiteY1" fmla="*/ 231820 h 360608"/>
                <a:gd name="connsiteX2" fmla="*/ 115909 w 127062"/>
                <a:gd name="connsiteY2" fmla="*/ 360608 h 360608"/>
              </a:gdLst>
              <a:ahLst/>
              <a:cxnLst>
                <a:cxn ang="0">
                  <a:pos x="connsiteX0" y="connsiteY0"/>
                </a:cxn>
                <a:cxn ang="0">
                  <a:pos x="connsiteX1" y="connsiteY1"/>
                </a:cxn>
                <a:cxn ang="0">
                  <a:pos x="connsiteX2" y="connsiteY2"/>
                </a:cxn>
              </a:cxnLst>
              <a:rect l="l" t="t" r="r" b="b"/>
              <a:pathLst>
                <a:path w="127062" h="360608">
                  <a:moveTo>
                    <a:pt x="0" y="0"/>
                  </a:moveTo>
                  <a:cubicBezTo>
                    <a:pt x="48295" y="85859"/>
                    <a:pt x="96591" y="171719"/>
                    <a:pt x="115909" y="231820"/>
                  </a:cubicBezTo>
                  <a:cubicBezTo>
                    <a:pt x="135227" y="291921"/>
                    <a:pt x="125568" y="326264"/>
                    <a:pt x="115909" y="360608"/>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Freeform 7"/>
            <p:cNvSpPr/>
            <p:nvPr/>
          </p:nvSpPr>
          <p:spPr>
            <a:xfrm>
              <a:off x="3232597" y="1558344"/>
              <a:ext cx="553792" cy="927279"/>
            </a:xfrm>
            <a:custGeom>
              <a:avLst/>
              <a:gdLst>
                <a:gd name="connsiteX0" fmla="*/ 0 w 553792"/>
                <a:gd name="connsiteY0" fmla="*/ 0 h 927279"/>
                <a:gd name="connsiteX1" fmla="*/ 257578 w 553792"/>
                <a:gd name="connsiteY1" fmla="*/ 373487 h 927279"/>
                <a:gd name="connsiteX2" fmla="*/ 553792 w 553792"/>
                <a:gd name="connsiteY2" fmla="*/ 927279 h 927279"/>
              </a:gdLst>
              <a:ahLst/>
              <a:cxnLst>
                <a:cxn ang="0">
                  <a:pos x="connsiteX0" y="connsiteY0"/>
                </a:cxn>
                <a:cxn ang="0">
                  <a:pos x="connsiteX1" y="connsiteY1"/>
                </a:cxn>
                <a:cxn ang="0">
                  <a:pos x="connsiteX2" y="connsiteY2"/>
                </a:cxn>
              </a:cxnLst>
              <a:rect l="l" t="t" r="r" b="b"/>
              <a:pathLst>
                <a:path w="553792" h="927279">
                  <a:moveTo>
                    <a:pt x="0" y="0"/>
                  </a:moveTo>
                  <a:cubicBezTo>
                    <a:pt x="82639" y="109470"/>
                    <a:pt x="165279" y="218940"/>
                    <a:pt x="257578" y="373487"/>
                  </a:cubicBezTo>
                  <a:cubicBezTo>
                    <a:pt x="349877" y="528034"/>
                    <a:pt x="451834" y="727656"/>
                    <a:pt x="553792" y="927279"/>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Freeform 8"/>
            <p:cNvSpPr/>
            <p:nvPr/>
          </p:nvSpPr>
          <p:spPr>
            <a:xfrm>
              <a:off x="3477296" y="2099256"/>
              <a:ext cx="115910" cy="373488"/>
            </a:xfrm>
            <a:custGeom>
              <a:avLst/>
              <a:gdLst>
                <a:gd name="connsiteX0" fmla="*/ 115910 w 115910"/>
                <a:gd name="connsiteY0" fmla="*/ 0 h 373488"/>
                <a:gd name="connsiteX1" fmla="*/ 90152 w 115910"/>
                <a:gd name="connsiteY1" fmla="*/ 206062 h 373488"/>
                <a:gd name="connsiteX2" fmla="*/ 0 w 115910"/>
                <a:gd name="connsiteY2" fmla="*/ 373488 h 373488"/>
              </a:gdLst>
              <a:ahLst/>
              <a:cxnLst>
                <a:cxn ang="0">
                  <a:pos x="connsiteX0" y="connsiteY0"/>
                </a:cxn>
                <a:cxn ang="0">
                  <a:pos x="connsiteX1" y="connsiteY1"/>
                </a:cxn>
                <a:cxn ang="0">
                  <a:pos x="connsiteX2" y="connsiteY2"/>
                </a:cxn>
              </a:cxnLst>
              <a:rect l="l" t="t" r="r" b="b"/>
              <a:pathLst>
                <a:path w="115910" h="373488">
                  <a:moveTo>
                    <a:pt x="115910" y="0"/>
                  </a:moveTo>
                  <a:cubicBezTo>
                    <a:pt x="112690" y="71907"/>
                    <a:pt x="109470" y="143814"/>
                    <a:pt x="90152" y="206062"/>
                  </a:cubicBezTo>
                  <a:cubicBezTo>
                    <a:pt x="70834" y="268310"/>
                    <a:pt x="35417" y="320899"/>
                    <a:pt x="0" y="373488"/>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Freeform 11"/>
            <p:cNvSpPr/>
            <p:nvPr/>
          </p:nvSpPr>
          <p:spPr>
            <a:xfrm>
              <a:off x="3490175" y="1081825"/>
              <a:ext cx="1081825" cy="1378040"/>
            </a:xfrm>
            <a:custGeom>
              <a:avLst/>
              <a:gdLst>
                <a:gd name="connsiteX0" fmla="*/ 0 w 1081825"/>
                <a:gd name="connsiteY0" fmla="*/ 0 h 1378040"/>
                <a:gd name="connsiteX1" fmla="*/ 643943 w 1081825"/>
                <a:gd name="connsiteY1" fmla="*/ 631065 h 1378040"/>
                <a:gd name="connsiteX2" fmla="*/ 953036 w 1081825"/>
                <a:gd name="connsiteY2" fmla="*/ 1043189 h 1378040"/>
                <a:gd name="connsiteX3" fmla="*/ 1081825 w 1081825"/>
                <a:gd name="connsiteY3" fmla="*/ 1378040 h 1378040"/>
              </a:gdLst>
              <a:ahLst/>
              <a:cxnLst>
                <a:cxn ang="0">
                  <a:pos x="connsiteX0" y="connsiteY0"/>
                </a:cxn>
                <a:cxn ang="0">
                  <a:pos x="connsiteX1" y="connsiteY1"/>
                </a:cxn>
                <a:cxn ang="0">
                  <a:pos x="connsiteX2" y="connsiteY2"/>
                </a:cxn>
                <a:cxn ang="0">
                  <a:pos x="connsiteX3" y="connsiteY3"/>
                </a:cxn>
              </a:cxnLst>
              <a:rect l="l" t="t" r="r" b="b"/>
              <a:pathLst>
                <a:path w="1081825" h="1378040">
                  <a:moveTo>
                    <a:pt x="0" y="0"/>
                  </a:moveTo>
                  <a:cubicBezTo>
                    <a:pt x="242552" y="228600"/>
                    <a:pt x="485104" y="457200"/>
                    <a:pt x="643943" y="631065"/>
                  </a:cubicBezTo>
                  <a:cubicBezTo>
                    <a:pt x="802782" y="804930"/>
                    <a:pt x="880056" y="918693"/>
                    <a:pt x="953036" y="1043189"/>
                  </a:cubicBezTo>
                  <a:cubicBezTo>
                    <a:pt x="1026016" y="1167685"/>
                    <a:pt x="1053920" y="1272862"/>
                    <a:pt x="1081825" y="137804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3979572" y="1712890"/>
              <a:ext cx="179839" cy="772733"/>
            </a:xfrm>
            <a:custGeom>
              <a:avLst/>
              <a:gdLst>
                <a:gd name="connsiteX0" fmla="*/ 154546 w 179839"/>
                <a:gd name="connsiteY0" fmla="*/ 0 h 772733"/>
                <a:gd name="connsiteX1" fmla="*/ 167425 w 179839"/>
                <a:gd name="connsiteY1" fmla="*/ 373487 h 772733"/>
                <a:gd name="connsiteX2" fmla="*/ 0 w 179839"/>
                <a:gd name="connsiteY2" fmla="*/ 772733 h 772733"/>
              </a:gdLst>
              <a:ahLst/>
              <a:cxnLst>
                <a:cxn ang="0">
                  <a:pos x="connsiteX0" y="connsiteY0"/>
                </a:cxn>
                <a:cxn ang="0">
                  <a:pos x="connsiteX1" y="connsiteY1"/>
                </a:cxn>
                <a:cxn ang="0">
                  <a:pos x="connsiteX2" y="connsiteY2"/>
                </a:cxn>
              </a:cxnLst>
              <a:rect l="l" t="t" r="r" b="b"/>
              <a:pathLst>
                <a:path w="179839" h="772733">
                  <a:moveTo>
                    <a:pt x="154546" y="0"/>
                  </a:moveTo>
                  <a:cubicBezTo>
                    <a:pt x="173864" y="122349"/>
                    <a:pt x="193183" y="244698"/>
                    <a:pt x="167425" y="373487"/>
                  </a:cubicBezTo>
                  <a:cubicBezTo>
                    <a:pt x="141667" y="502276"/>
                    <a:pt x="70833" y="637504"/>
                    <a:pt x="0" y="772733"/>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Freeform 14"/>
            <p:cNvSpPr/>
            <p:nvPr/>
          </p:nvSpPr>
          <p:spPr>
            <a:xfrm>
              <a:off x="4121239" y="2163651"/>
              <a:ext cx="202464" cy="321972"/>
            </a:xfrm>
            <a:custGeom>
              <a:avLst/>
              <a:gdLst>
                <a:gd name="connsiteX0" fmla="*/ 0 w 202464"/>
                <a:gd name="connsiteY0" fmla="*/ 0 h 321972"/>
                <a:gd name="connsiteX1" fmla="*/ 180305 w 202464"/>
                <a:gd name="connsiteY1" fmla="*/ 180304 h 321972"/>
                <a:gd name="connsiteX2" fmla="*/ 193184 w 202464"/>
                <a:gd name="connsiteY2" fmla="*/ 321972 h 321972"/>
              </a:gdLst>
              <a:ahLst/>
              <a:cxnLst>
                <a:cxn ang="0">
                  <a:pos x="connsiteX0" y="connsiteY0"/>
                </a:cxn>
                <a:cxn ang="0">
                  <a:pos x="connsiteX1" y="connsiteY1"/>
                </a:cxn>
                <a:cxn ang="0">
                  <a:pos x="connsiteX2" y="connsiteY2"/>
                </a:cxn>
              </a:cxnLst>
              <a:rect l="l" t="t" r="r" b="b"/>
              <a:pathLst>
                <a:path w="202464" h="321972">
                  <a:moveTo>
                    <a:pt x="0" y="0"/>
                  </a:moveTo>
                  <a:cubicBezTo>
                    <a:pt x="74054" y="63321"/>
                    <a:pt x="148108" y="126642"/>
                    <a:pt x="180305" y="180304"/>
                  </a:cubicBezTo>
                  <a:cubicBezTo>
                    <a:pt x="212502" y="233966"/>
                    <a:pt x="202843" y="277969"/>
                    <a:pt x="193184" y="321972"/>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7" name="Group 26"/>
          <p:cNvGrpSpPr/>
          <p:nvPr/>
        </p:nvGrpSpPr>
        <p:grpSpPr>
          <a:xfrm>
            <a:off x="3023227" y="819900"/>
            <a:ext cx="826952" cy="640207"/>
            <a:chOff x="5254580" y="1004552"/>
            <a:chExt cx="1442434" cy="1468192"/>
          </a:xfrm>
        </p:grpSpPr>
        <p:sp>
          <p:nvSpPr>
            <p:cNvPr id="18" name="Freeform 17"/>
            <p:cNvSpPr/>
            <p:nvPr/>
          </p:nvSpPr>
          <p:spPr>
            <a:xfrm>
              <a:off x="5254580" y="1004552"/>
              <a:ext cx="669702" cy="1403797"/>
            </a:xfrm>
            <a:custGeom>
              <a:avLst/>
              <a:gdLst>
                <a:gd name="connsiteX0" fmla="*/ 669702 w 669702"/>
                <a:gd name="connsiteY0" fmla="*/ 0 h 1403797"/>
                <a:gd name="connsiteX1" fmla="*/ 321972 w 669702"/>
                <a:gd name="connsiteY1" fmla="*/ 592428 h 1403797"/>
                <a:gd name="connsiteX2" fmla="*/ 193183 w 669702"/>
                <a:gd name="connsiteY2" fmla="*/ 1146220 h 1403797"/>
                <a:gd name="connsiteX3" fmla="*/ 0 w 669702"/>
                <a:gd name="connsiteY3" fmla="*/ 1403797 h 1403797"/>
              </a:gdLst>
              <a:ahLst/>
              <a:cxnLst>
                <a:cxn ang="0">
                  <a:pos x="connsiteX0" y="connsiteY0"/>
                </a:cxn>
                <a:cxn ang="0">
                  <a:pos x="connsiteX1" y="connsiteY1"/>
                </a:cxn>
                <a:cxn ang="0">
                  <a:pos x="connsiteX2" y="connsiteY2"/>
                </a:cxn>
                <a:cxn ang="0">
                  <a:pos x="connsiteX3" y="connsiteY3"/>
                </a:cxn>
              </a:cxnLst>
              <a:rect l="l" t="t" r="r" b="b"/>
              <a:pathLst>
                <a:path w="669702" h="1403797">
                  <a:moveTo>
                    <a:pt x="669702" y="0"/>
                  </a:moveTo>
                  <a:cubicBezTo>
                    <a:pt x="535547" y="200695"/>
                    <a:pt x="401392" y="401391"/>
                    <a:pt x="321972" y="592428"/>
                  </a:cubicBezTo>
                  <a:cubicBezTo>
                    <a:pt x="242552" y="783465"/>
                    <a:pt x="246845" y="1010992"/>
                    <a:pt x="193183" y="1146220"/>
                  </a:cubicBezTo>
                  <a:cubicBezTo>
                    <a:pt x="139521" y="1281448"/>
                    <a:pt x="69760" y="1342622"/>
                    <a:pt x="0" y="1403797"/>
                  </a:cubicBezTo>
                </a:path>
              </a:pathLst>
            </a:cu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Freeform 18"/>
            <p:cNvSpPr/>
            <p:nvPr/>
          </p:nvSpPr>
          <p:spPr>
            <a:xfrm>
              <a:off x="5628068" y="1455313"/>
              <a:ext cx="631064" cy="965915"/>
            </a:xfrm>
            <a:custGeom>
              <a:avLst/>
              <a:gdLst>
                <a:gd name="connsiteX0" fmla="*/ 0 w 631064"/>
                <a:gd name="connsiteY0" fmla="*/ 0 h 965915"/>
                <a:gd name="connsiteX1" fmla="*/ 437881 w 631064"/>
                <a:gd name="connsiteY1" fmla="*/ 515155 h 965915"/>
                <a:gd name="connsiteX2" fmla="*/ 631064 w 631064"/>
                <a:gd name="connsiteY2" fmla="*/ 965915 h 965915"/>
              </a:gdLst>
              <a:ahLst/>
              <a:cxnLst>
                <a:cxn ang="0">
                  <a:pos x="connsiteX0" y="connsiteY0"/>
                </a:cxn>
                <a:cxn ang="0">
                  <a:pos x="connsiteX1" y="connsiteY1"/>
                </a:cxn>
                <a:cxn ang="0">
                  <a:pos x="connsiteX2" y="connsiteY2"/>
                </a:cxn>
              </a:cxnLst>
              <a:rect l="l" t="t" r="r" b="b"/>
              <a:pathLst>
                <a:path w="631064" h="965915">
                  <a:moveTo>
                    <a:pt x="0" y="0"/>
                  </a:moveTo>
                  <a:cubicBezTo>
                    <a:pt x="166352" y="177084"/>
                    <a:pt x="332704" y="354169"/>
                    <a:pt x="437881" y="515155"/>
                  </a:cubicBezTo>
                  <a:cubicBezTo>
                    <a:pt x="543058" y="676141"/>
                    <a:pt x="587061" y="821028"/>
                    <a:pt x="631064" y="965915"/>
                  </a:cubicBezTo>
                </a:path>
              </a:pathLst>
            </a:cu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Freeform 20"/>
            <p:cNvSpPr/>
            <p:nvPr/>
          </p:nvSpPr>
          <p:spPr>
            <a:xfrm>
              <a:off x="5589431" y="1648496"/>
              <a:ext cx="218941" cy="798490"/>
            </a:xfrm>
            <a:custGeom>
              <a:avLst/>
              <a:gdLst>
                <a:gd name="connsiteX0" fmla="*/ 218941 w 218941"/>
                <a:gd name="connsiteY0" fmla="*/ 0 h 798490"/>
                <a:gd name="connsiteX1" fmla="*/ 103031 w 218941"/>
                <a:gd name="connsiteY1" fmla="*/ 386366 h 798490"/>
                <a:gd name="connsiteX2" fmla="*/ 0 w 218941"/>
                <a:gd name="connsiteY2" fmla="*/ 798490 h 798490"/>
              </a:gdLst>
              <a:ahLst/>
              <a:cxnLst>
                <a:cxn ang="0">
                  <a:pos x="connsiteX0" y="connsiteY0"/>
                </a:cxn>
                <a:cxn ang="0">
                  <a:pos x="connsiteX1" y="connsiteY1"/>
                </a:cxn>
                <a:cxn ang="0">
                  <a:pos x="connsiteX2" y="connsiteY2"/>
                </a:cxn>
              </a:cxnLst>
              <a:rect l="l" t="t" r="r" b="b"/>
              <a:pathLst>
                <a:path w="218941" h="798490">
                  <a:moveTo>
                    <a:pt x="218941" y="0"/>
                  </a:moveTo>
                  <a:cubicBezTo>
                    <a:pt x="179231" y="126642"/>
                    <a:pt x="139521" y="253284"/>
                    <a:pt x="103031" y="386366"/>
                  </a:cubicBezTo>
                  <a:cubicBezTo>
                    <a:pt x="66541" y="519448"/>
                    <a:pt x="33270" y="658969"/>
                    <a:pt x="0" y="798490"/>
                  </a:cubicBezTo>
                </a:path>
              </a:pathLst>
            </a:cu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Freeform 21"/>
            <p:cNvSpPr/>
            <p:nvPr/>
          </p:nvSpPr>
          <p:spPr>
            <a:xfrm>
              <a:off x="5731099" y="1893194"/>
              <a:ext cx="322271" cy="553792"/>
            </a:xfrm>
            <a:custGeom>
              <a:avLst/>
              <a:gdLst>
                <a:gd name="connsiteX0" fmla="*/ 0 w 322271"/>
                <a:gd name="connsiteY0" fmla="*/ 0 h 553792"/>
                <a:gd name="connsiteX1" fmla="*/ 270456 w 322271"/>
                <a:gd name="connsiteY1" fmla="*/ 296214 h 553792"/>
                <a:gd name="connsiteX2" fmla="*/ 321971 w 322271"/>
                <a:gd name="connsiteY2" fmla="*/ 553792 h 553792"/>
              </a:gdLst>
              <a:ahLst/>
              <a:cxnLst>
                <a:cxn ang="0">
                  <a:pos x="connsiteX0" y="connsiteY0"/>
                </a:cxn>
                <a:cxn ang="0">
                  <a:pos x="connsiteX1" y="connsiteY1"/>
                </a:cxn>
                <a:cxn ang="0">
                  <a:pos x="connsiteX2" y="connsiteY2"/>
                </a:cxn>
              </a:cxnLst>
              <a:rect l="l" t="t" r="r" b="b"/>
              <a:pathLst>
                <a:path w="322271" h="553792">
                  <a:moveTo>
                    <a:pt x="0" y="0"/>
                  </a:moveTo>
                  <a:cubicBezTo>
                    <a:pt x="108397" y="101957"/>
                    <a:pt x="216794" y="203915"/>
                    <a:pt x="270456" y="296214"/>
                  </a:cubicBezTo>
                  <a:cubicBezTo>
                    <a:pt x="324118" y="388513"/>
                    <a:pt x="323044" y="471152"/>
                    <a:pt x="321971" y="553792"/>
                  </a:cubicBezTo>
                </a:path>
              </a:pathLst>
            </a:cu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Freeform 22"/>
            <p:cNvSpPr/>
            <p:nvPr/>
          </p:nvSpPr>
          <p:spPr>
            <a:xfrm>
              <a:off x="5801889" y="2086377"/>
              <a:ext cx="109514" cy="373488"/>
            </a:xfrm>
            <a:custGeom>
              <a:avLst/>
              <a:gdLst>
                <a:gd name="connsiteX0" fmla="*/ 109514 w 109514"/>
                <a:gd name="connsiteY0" fmla="*/ 0 h 373488"/>
                <a:gd name="connsiteX1" fmla="*/ 6483 w 109514"/>
                <a:gd name="connsiteY1" fmla="*/ 180305 h 373488"/>
                <a:gd name="connsiteX2" fmla="*/ 19362 w 109514"/>
                <a:gd name="connsiteY2" fmla="*/ 373488 h 373488"/>
              </a:gdLst>
              <a:ahLst/>
              <a:cxnLst>
                <a:cxn ang="0">
                  <a:pos x="connsiteX0" y="connsiteY0"/>
                </a:cxn>
                <a:cxn ang="0">
                  <a:pos x="connsiteX1" y="connsiteY1"/>
                </a:cxn>
                <a:cxn ang="0">
                  <a:pos x="connsiteX2" y="connsiteY2"/>
                </a:cxn>
              </a:cxnLst>
              <a:rect l="l" t="t" r="r" b="b"/>
              <a:pathLst>
                <a:path w="109514" h="373488">
                  <a:moveTo>
                    <a:pt x="109514" y="0"/>
                  </a:moveTo>
                  <a:cubicBezTo>
                    <a:pt x="65511" y="59028"/>
                    <a:pt x="21508" y="118057"/>
                    <a:pt x="6483" y="180305"/>
                  </a:cubicBezTo>
                  <a:cubicBezTo>
                    <a:pt x="-8542" y="242553"/>
                    <a:pt x="5410" y="308020"/>
                    <a:pt x="19362" y="373488"/>
                  </a:cubicBezTo>
                </a:path>
              </a:pathLst>
            </a:cu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Freeform 24"/>
            <p:cNvSpPr/>
            <p:nvPr/>
          </p:nvSpPr>
          <p:spPr>
            <a:xfrm>
              <a:off x="5924282" y="1017431"/>
              <a:ext cx="772732" cy="1442434"/>
            </a:xfrm>
            <a:custGeom>
              <a:avLst/>
              <a:gdLst>
                <a:gd name="connsiteX0" fmla="*/ 0 w 772732"/>
                <a:gd name="connsiteY0" fmla="*/ 0 h 1442434"/>
                <a:gd name="connsiteX1" fmla="*/ 566670 w 772732"/>
                <a:gd name="connsiteY1" fmla="*/ 746975 h 1442434"/>
                <a:gd name="connsiteX2" fmla="*/ 772732 w 772732"/>
                <a:gd name="connsiteY2" fmla="*/ 1442434 h 1442434"/>
              </a:gdLst>
              <a:ahLst/>
              <a:cxnLst>
                <a:cxn ang="0">
                  <a:pos x="connsiteX0" y="connsiteY0"/>
                </a:cxn>
                <a:cxn ang="0">
                  <a:pos x="connsiteX1" y="connsiteY1"/>
                </a:cxn>
                <a:cxn ang="0">
                  <a:pos x="connsiteX2" y="connsiteY2"/>
                </a:cxn>
              </a:cxnLst>
              <a:rect l="l" t="t" r="r" b="b"/>
              <a:pathLst>
                <a:path w="772732" h="1442434">
                  <a:moveTo>
                    <a:pt x="0" y="0"/>
                  </a:moveTo>
                  <a:cubicBezTo>
                    <a:pt x="218940" y="253284"/>
                    <a:pt x="437881" y="506569"/>
                    <a:pt x="566670" y="746975"/>
                  </a:cubicBezTo>
                  <a:cubicBezTo>
                    <a:pt x="695459" y="987381"/>
                    <a:pt x="734095" y="1214907"/>
                    <a:pt x="772732" y="1442434"/>
                  </a:cubicBezTo>
                </a:path>
              </a:pathLst>
            </a:cu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Freeform 25"/>
            <p:cNvSpPr/>
            <p:nvPr/>
          </p:nvSpPr>
          <p:spPr>
            <a:xfrm>
              <a:off x="6435931" y="1918952"/>
              <a:ext cx="132294" cy="553792"/>
            </a:xfrm>
            <a:custGeom>
              <a:avLst/>
              <a:gdLst>
                <a:gd name="connsiteX0" fmla="*/ 132294 w 132294"/>
                <a:gd name="connsiteY0" fmla="*/ 0 h 553792"/>
                <a:gd name="connsiteX1" fmla="*/ 16384 w 132294"/>
                <a:gd name="connsiteY1" fmla="*/ 231820 h 553792"/>
                <a:gd name="connsiteX2" fmla="*/ 3506 w 132294"/>
                <a:gd name="connsiteY2" fmla="*/ 553792 h 553792"/>
              </a:gdLst>
              <a:ahLst/>
              <a:cxnLst>
                <a:cxn ang="0">
                  <a:pos x="connsiteX0" y="connsiteY0"/>
                </a:cxn>
                <a:cxn ang="0">
                  <a:pos x="connsiteX1" y="connsiteY1"/>
                </a:cxn>
                <a:cxn ang="0">
                  <a:pos x="connsiteX2" y="connsiteY2"/>
                </a:cxn>
              </a:cxnLst>
              <a:rect l="l" t="t" r="r" b="b"/>
              <a:pathLst>
                <a:path w="132294" h="553792">
                  <a:moveTo>
                    <a:pt x="132294" y="0"/>
                  </a:moveTo>
                  <a:cubicBezTo>
                    <a:pt x="85071" y="69760"/>
                    <a:pt x="37849" y="139521"/>
                    <a:pt x="16384" y="231820"/>
                  </a:cubicBezTo>
                  <a:cubicBezTo>
                    <a:pt x="-5081" y="324119"/>
                    <a:pt x="-788" y="438955"/>
                    <a:pt x="3506" y="553792"/>
                  </a:cubicBezTo>
                </a:path>
              </a:pathLst>
            </a:cu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p:cNvGrpSpPr/>
          <p:nvPr/>
        </p:nvGrpSpPr>
        <p:grpSpPr>
          <a:xfrm>
            <a:off x="5399492" y="800708"/>
            <a:ext cx="720680" cy="596684"/>
            <a:chOff x="5190186" y="978794"/>
            <a:chExt cx="1403797" cy="1370086"/>
          </a:xfrm>
        </p:grpSpPr>
        <p:sp>
          <p:nvSpPr>
            <p:cNvPr id="28" name="Freeform 27"/>
            <p:cNvSpPr/>
            <p:nvPr/>
          </p:nvSpPr>
          <p:spPr>
            <a:xfrm>
              <a:off x="5190186" y="978794"/>
              <a:ext cx="669701" cy="1262130"/>
            </a:xfrm>
            <a:custGeom>
              <a:avLst/>
              <a:gdLst>
                <a:gd name="connsiteX0" fmla="*/ 669701 w 669701"/>
                <a:gd name="connsiteY0" fmla="*/ 0 h 1262130"/>
                <a:gd name="connsiteX1" fmla="*/ 218941 w 669701"/>
                <a:gd name="connsiteY1" fmla="*/ 528034 h 1262130"/>
                <a:gd name="connsiteX2" fmla="*/ 0 w 669701"/>
                <a:gd name="connsiteY2" fmla="*/ 1262130 h 1262130"/>
              </a:gdLst>
              <a:ahLst/>
              <a:cxnLst>
                <a:cxn ang="0">
                  <a:pos x="connsiteX0" y="connsiteY0"/>
                </a:cxn>
                <a:cxn ang="0">
                  <a:pos x="connsiteX1" y="connsiteY1"/>
                </a:cxn>
                <a:cxn ang="0">
                  <a:pos x="connsiteX2" y="connsiteY2"/>
                </a:cxn>
              </a:cxnLst>
              <a:rect l="l" t="t" r="r" b="b"/>
              <a:pathLst>
                <a:path w="669701" h="1262130">
                  <a:moveTo>
                    <a:pt x="669701" y="0"/>
                  </a:moveTo>
                  <a:cubicBezTo>
                    <a:pt x="500129" y="158839"/>
                    <a:pt x="330558" y="317679"/>
                    <a:pt x="218941" y="528034"/>
                  </a:cubicBezTo>
                  <a:cubicBezTo>
                    <a:pt x="107324" y="738389"/>
                    <a:pt x="53662" y="1000259"/>
                    <a:pt x="0" y="1262130"/>
                  </a:cubicBezTo>
                </a:path>
              </a:pathLst>
            </a:cu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Freeform 32"/>
            <p:cNvSpPr/>
            <p:nvPr/>
          </p:nvSpPr>
          <p:spPr>
            <a:xfrm>
              <a:off x="5847008" y="991673"/>
              <a:ext cx="746975" cy="1313645"/>
            </a:xfrm>
            <a:custGeom>
              <a:avLst/>
              <a:gdLst>
                <a:gd name="connsiteX0" fmla="*/ 0 w 746975"/>
                <a:gd name="connsiteY0" fmla="*/ 0 h 1313645"/>
                <a:gd name="connsiteX1" fmla="*/ 180305 w 746975"/>
                <a:gd name="connsiteY1" fmla="*/ 437882 h 1313645"/>
                <a:gd name="connsiteX2" fmla="*/ 566671 w 746975"/>
                <a:gd name="connsiteY2" fmla="*/ 759854 h 1313645"/>
                <a:gd name="connsiteX3" fmla="*/ 746975 w 746975"/>
                <a:gd name="connsiteY3" fmla="*/ 1313645 h 1313645"/>
              </a:gdLst>
              <a:ahLst/>
              <a:cxnLst>
                <a:cxn ang="0">
                  <a:pos x="connsiteX0" y="connsiteY0"/>
                </a:cxn>
                <a:cxn ang="0">
                  <a:pos x="connsiteX1" y="connsiteY1"/>
                </a:cxn>
                <a:cxn ang="0">
                  <a:pos x="connsiteX2" y="connsiteY2"/>
                </a:cxn>
                <a:cxn ang="0">
                  <a:pos x="connsiteX3" y="connsiteY3"/>
                </a:cxn>
              </a:cxnLst>
              <a:rect l="l" t="t" r="r" b="b"/>
              <a:pathLst>
                <a:path w="746975" h="1313645">
                  <a:moveTo>
                    <a:pt x="0" y="0"/>
                  </a:moveTo>
                  <a:cubicBezTo>
                    <a:pt x="42930" y="155620"/>
                    <a:pt x="85860" y="311240"/>
                    <a:pt x="180305" y="437882"/>
                  </a:cubicBezTo>
                  <a:cubicBezTo>
                    <a:pt x="274750" y="564524"/>
                    <a:pt x="472226" y="613894"/>
                    <a:pt x="566671" y="759854"/>
                  </a:cubicBezTo>
                  <a:cubicBezTo>
                    <a:pt x="661116" y="905814"/>
                    <a:pt x="704045" y="1109729"/>
                    <a:pt x="746975" y="1313645"/>
                  </a:cubicBezTo>
                </a:path>
              </a:pathLst>
            </a:cu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Freeform 33"/>
            <p:cNvSpPr/>
            <p:nvPr/>
          </p:nvSpPr>
          <p:spPr>
            <a:xfrm>
              <a:off x="5550794" y="1287887"/>
              <a:ext cx="386367" cy="1004552"/>
            </a:xfrm>
            <a:custGeom>
              <a:avLst/>
              <a:gdLst>
                <a:gd name="connsiteX0" fmla="*/ 386367 w 386367"/>
                <a:gd name="connsiteY0" fmla="*/ 0 h 1004552"/>
                <a:gd name="connsiteX1" fmla="*/ 90152 w 386367"/>
                <a:gd name="connsiteY1" fmla="*/ 360609 h 1004552"/>
                <a:gd name="connsiteX2" fmla="*/ 64395 w 386367"/>
                <a:gd name="connsiteY2" fmla="*/ 746975 h 1004552"/>
                <a:gd name="connsiteX3" fmla="*/ 0 w 386367"/>
                <a:gd name="connsiteY3" fmla="*/ 1004552 h 1004552"/>
              </a:gdLst>
              <a:ahLst/>
              <a:cxnLst>
                <a:cxn ang="0">
                  <a:pos x="connsiteX0" y="connsiteY0"/>
                </a:cxn>
                <a:cxn ang="0">
                  <a:pos x="connsiteX1" y="connsiteY1"/>
                </a:cxn>
                <a:cxn ang="0">
                  <a:pos x="connsiteX2" y="connsiteY2"/>
                </a:cxn>
                <a:cxn ang="0">
                  <a:pos x="connsiteX3" y="connsiteY3"/>
                </a:cxn>
              </a:cxnLst>
              <a:rect l="l" t="t" r="r" b="b"/>
              <a:pathLst>
                <a:path w="386367" h="1004552">
                  <a:moveTo>
                    <a:pt x="386367" y="0"/>
                  </a:moveTo>
                  <a:cubicBezTo>
                    <a:pt x="265090" y="118056"/>
                    <a:pt x="143814" y="236113"/>
                    <a:pt x="90152" y="360609"/>
                  </a:cubicBezTo>
                  <a:cubicBezTo>
                    <a:pt x="36490" y="485105"/>
                    <a:pt x="79420" y="639651"/>
                    <a:pt x="64395" y="746975"/>
                  </a:cubicBezTo>
                  <a:cubicBezTo>
                    <a:pt x="49370" y="854299"/>
                    <a:pt x="24685" y="929425"/>
                    <a:pt x="0" y="1004552"/>
                  </a:cubicBezTo>
                </a:path>
              </a:pathLst>
            </a:cu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34"/>
            <p:cNvSpPr/>
            <p:nvPr/>
          </p:nvSpPr>
          <p:spPr>
            <a:xfrm>
              <a:off x="5769735" y="1460238"/>
              <a:ext cx="600783" cy="888642"/>
            </a:xfrm>
            <a:custGeom>
              <a:avLst/>
              <a:gdLst>
                <a:gd name="connsiteX0" fmla="*/ 0 w 600783"/>
                <a:gd name="connsiteY0" fmla="*/ 0 h 888642"/>
                <a:gd name="connsiteX1" fmla="*/ 231820 w 600783"/>
                <a:gd name="connsiteY1" fmla="*/ 296214 h 888642"/>
                <a:gd name="connsiteX2" fmla="*/ 553792 w 600783"/>
                <a:gd name="connsiteY2" fmla="*/ 476518 h 888642"/>
                <a:gd name="connsiteX3" fmla="*/ 592428 w 600783"/>
                <a:gd name="connsiteY3" fmla="*/ 888642 h 888642"/>
              </a:gdLst>
              <a:ahLst/>
              <a:cxnLst>
                <a:cxn ang="0">
                  <a:pos x="connsiteX0" y="connsiteY0"/>
                </a:cxn>
                <a:cxn ang="0">
                  <a:pos x="connsiteX1" y="connsiteY1"/>
                </a:cxn>
                <a:cxn ang="0">
                  <a:pos x="connsiteX2" y="connsiteY2"/>
                </a:cxn>
                <a:cxn ang="0">
                  <a:pos x="connsiteX3" y="connsiteY3"/>
                </a:cxn>
              </a:cxnLst>
              <a:rect l="l" t="t" r="r" b="b"/>
              <a:pathLst>
                <a:path w="600783" h="888642">
                  <a:moveTo>
                    <a:pt x="0" y="0"/>
                  </a:moveTo>
                  <a:cubicBezTo>
                    <a:pt x="69760" y="108397"/>
                    <a:pt x="139521" y="216794"/>
                    <a:pt x="231820" y="296214"/>
                  </a:cubicBezTo>
                  <a:cubicBezTo>
                    <a:pt x="324119" y="375634"/>
                    <a:pt x="493691" y="377780"/>
                    <a:pt x="553792" y="476518"/>
                  </a:cubicBezTo>
                  <a:cubicBezTo>
                    <a:pt x="613893" y="575256"/>
                    <a:pt x="603160" y="731949"/>
                    <a:pt x="592428" y="888642"/>
                  </a:cubicBezTo>
                </a:path>
              </a:pathLst>
            </a:cu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Freeform 35"/>
            <p:cNvSpPr/>
            <p:nvPr/>
          </p:nvSpPr>
          <p:spPr>
            <a:xfrm>
              <a:off x="5782614" y="1751527"/>
              <a:ext cx="193183" cy="579549"/>
            </a:xfrm>
            <a:custGeom>
              <a:avLst/>
              <a:gdLst>
                <a:gd name="connsiteX0" fmla="*/ 193183 w 193183"/>
                <a:gd name="connsiteY0" fmla="*/ 0 h 579549"/>
                <a:gd name="connsiteX1" fmla="*/ 38637 w 193183"/>
                <a:gd name="connsiteY1" fmla="*/ 218941 h 579549"/>
                <a:gd name="connsiteX2" fmla="*/ 0 w 193183"/>
                <a:gd name="connsiteY2" fmla="*/ 579549 h 579549"/>
              </a:gdLst>
              <a:ahLst/>
              <a:cxnLst>
                <a:cxn ang="0">
                  <a:pos x="connsiteX0" y="connsiteY0"/>
                </a:cxn>
                <a:cxn ang="0">
                  <a:pos x="connsiteX1" y="connsiteY1"/>
                </a:cxn>
                <a:cxn ang="0">
                  <a:pos x="connsiteX2" y="connsiteY2"/>
                </a:cxn>
              </a:cxnLst>
              <a:rect l="l" t="t" r="r" b="b"/>
              <a:pathLst>
                <a:path w="193183" h="579549">
                  <a:moveTo>
                    <a:pt x="193183" y="0"/>
                  </a:moveTo>
                  <a:cubicBezTo>
                    <a:pt x="132008" y="61175"/>
                    <a:pt x="70834" y="122350"/>
                    <a:pt x="38637" y="218941"/>
                  </a:cubicBezTo>
                  <a:cubicBezTo>
                    <a:pt x="6440" y="315532"/>
                    <a:pt x="3220" y="447540"/>
                    <a:pt x="0" y="579549"/>
                  </a:cubicBezTo>
                </a:path>
              </a:pathLst>
            </a:cu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Freeform 36"/>
            <p:cNvSpPr/>
            <p:nvPr/>
          </p:nvSpPr>
          <p:spPr>
            <a:xfrm>
              <a:off x="5859887" y="1931831"/>
              <a:ext cx="309093" cy="373487"/>
            </a:xfrm>
            <a:custGeom>
              <a:avLst/>
              <a:gdLst>
                <a:gd name="connsiteX0" fmla="*/ 0 w 309093"/>
                <a:gd name="connsiteY0" fmla="*/ 0 h 373487"/>
                <a:gd name="connsiteX1" fmla="*/ 180305 w 309093"/>
                <a:gd name="connsiteY1" fmla="*/ 141668 h 373487"/>
                <a:gd name="connsiteX2" fmla="*/ 309093 w 309093"/>
                <a:gd name="connsiteY2" fmla="*/ 373487 h 373487"/>
              </a:gdLst>
              <a:ahLst/>
              <a:cxnLst>
                <a:cxn ang="0">
                  <a:pos x="connsiteX0" y="connsiteY0"/>
                </a:cxn>
                <a:cxn ang="0">
                  <a:pos x="connsiteX1" y="connsiteY1"/>
                </a:cxn>
                <a:cxn ang="0">
                  <a:pos x="connsiteX2" y="connsiteY2"/>
                </a:cxn>
              </a:cxnLst>
              <a:rect l="l" t="t" r="r" b="b"/>
              <a:pathLst>
                <a:path w="309093" h="373487">
                  <a:moveTo>
                    <a:pt x="0" y="0"/>
                  </a:moveTo>
                  <a:cubicBezTo>
                    <a:pt x="64395" y="39710"/>
                    <a:pt x="128790" y="79420"/>
                    <a:pt x="180305" y="141668"/>
                  </a:cubicBezTo>
                  <a:cubicBezTo>
                    <a:pt x="231821" y="203916"/>
                    <a:pt x="270457" y="288701"/>
                    <a:pt x="309093" y="373487"/>
                  </a:cubicBezTo>
                </a:path>
              </a:pathLst>
            </a:cu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7" name="Oval 56"/>
          <p:cNvSpPr/>
          <p:nvPr/>
        </p:nvSpPr>
        <p:spPr>
          <a:xfrm>
            <a:off x="2499772" y="3136166"/>
            <a:ext cx="1451379" cy="1516970"/>
          </a:xfrm>
          <a:prstGeom prst="ellipse">
            <a:avLst/>
          </a:prstGeom>
          <a:solidFill>
            <a:schemeClr val="accent6">
              <a:lumMod val="60000"/>
              <a:lumOff val="4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2195736" y="2423702"/>
            <a:ext cx="1371600" cy="1374244"/>
          </a:xfrm>
          <a:prstGeom prst="ellipse">
            <a:avLst/>
          </a:prstGeom>
          <a:solidFill>
            <a:schemeClr val="accent4">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937950" y="2976932"/>
            <a:ext cx="1280160" cy="1280160"/>
          </a:xfrm>
          <a:prstGeom prst="ellipse">
            <a:avLst/>
          </a:prstGeom>
          <a:solidFill>
            <a:srgbClr val="00B05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2466573" y="2312876"/>
            <a:ext cx="2588654" cy="2105696"/>
            <a:chOff x="2314712" y="2256151"/>
            <a:chExt cx="3078051" cy="2446986"/>
          </a:xfrm>
        </p:grpSpPr>
        <p:sp>
          <p:nvSpPr>
            <p:cNvPr id="78" name="Freeform 77"/>
            <p:cNvSpPr/>
            <p:nvPr/>
          </p:nvSpPr>
          <p:spPr>
            <a:xfrm>
              <a:off x="2804109" y="3247824"/>
              <a:ext cx="697767" cy="1326524"/>
            </a:xfrm>
            <a:custGeom>
              <a:avLst/>
              <a:gdLst>
                <a:gd name="connsiteX0" fmla="*/ 579549 w 697767"/>
                <a:gd name="connsiteY0" fmla="*/ 0 h 1326524"/>
                <a:gd name="connsiteX1" fmla="*/ 579549 w 697767"/>
                <a:gd name="connsiteY1" fmla="*/ 231820 h 1326524"/>
                <a:gd name="connsiteX2" fmla="*/ 682580 w 697767"/>
                <a:gd name="connsiteY2" fmla="*/ 592429 h 1326524"/>
                <a:gd name="connsiteX3" fmla="*/ 206062 w 697767"/>
                <a:gd name="connsiteY3" fmla="*/ 991674 h 1326524"/>
                <a:gd name="connsiteX4" fmla="*/ 0 w 697767"/>
                <a:gd name="connsiteY4" fmla="*/ 1326524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767" h="1326524">
                  <a:moveTo>
                    <a:pt x="579549" y="0"/>
                  </a:moveTo>
                  <a:cubicBezTo>
                    <a:pt x="570963" y="66541"/>
                    <a:pt x="562377" y="133082"/>
                    <a:pt x="579549" y="231820"/>
                  </a:cubicBezTo>
                  <a:cubicBezTo>
                    <a:pt x="596721" y="330558"/>
                    <a:pt x="744828" y="465787"/>
                    <a:pt x="682580" y="592429"/>
                  </a:cubicBezTo>
                  <a:cubicBezTo>
                    <a:pt x="620332" y="719071"/>
                    <a:pt x="319825" y="869325"/>
                    <a:pt x="206062" y="991674"/>
                  </a:cubicBezTo>
                  <a:cubicBezTo>
                    <a:pt x="92299" y="1114023"/>
                    <a:pt x="46149" y="1220273"/>
                    <a:pt x="0" y="1326524"/>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Freeform 78"/>
            <p:cNvSpPr/>
            <p:nvPr/>
          </p:nvSpPr>
          <p:spPr>
            <a:xfrm>
              <a:off x="3370779" y="3981920"/>
              <a:ext cx="476519" cy="515155"/>
            </a:xfrm>
            <a:custGeom>
              <a:avLst/>
              <a:gdLst>
                <a:gd name="connsiteX0" fmla="*/ 0 w 476519"/>
                <a:gd name="connsiteY0" fmla="*/ 0 h 515155"/>
                <a:gd name="connsiteX1" fmla="*/ 283336 w 476519"/>
                <a:gd name="connsiteY1" fmla="*/ 193183 h 515155"/>
                <a:gd name="connsiteX2" fmla="*/ 476519 w 476519"/>
                <a:gd name="connsiteY2" fmla="*/ 515155 h 515155"/>
              </a:gdLst>
              <a:ahLst/>
              <a:cxnLst>
                <a:cxn ang="0">
                  <a:pos x="connsiteX0" y="connsiteY0"/>
                </a:cxn>
                <a:cxn ang="0">
                  <a:pos x="connsiteX1" y="connsiteY1"/>
                </a:cxn>
                <a:cxn ang="0">
                  <a:pos x="connsiteX2" y="connsiteY2"/>
                </a:cxn>
              </a:cxnLst>
              <a:rect l="l" t="t" r="r" b="b"/>
              <a:pathLst>
                <a:path w="476519" h="515155">
                  <a:moveTo>
                    <a:pt x="0" y="0"/>
                  </a:moveTo>
                  <a:cubicBezTo>
                    <a:pt x="101958" y="53662"/>
                    <a:pt x="203916" y="107324"/>
                    <a:pt x="283336" y="193183"/>
                  </a:cubicBezTo>
                  <a:cubicBezTo>
                    <a:pt x="362756" y="279042"/>
                    <a:pt x="419637" y="397098"/>
                    <a:pt x="476519" y="515155"/>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Freeform 79"/>
            <p:cNvSpPr/>
            <p:nvPr/>
          </p:nvSpPr>
          <p:spPr>
            <a:xfrm>
              <a:off x="2533653" y="4059193"/>
              <a:ext cx="450760" cy="180305"/>
            </a:xfrm>
            <a:custGeom>
              <a:avLst/>
              <a:gdLst>
                <a:gd name="connsiteX0" fmla="*/ 450760 w 450760"/>
                <a:gd name="connsiteY0" fmla="*/ 180305 h 180305"/>
                <a:gd name="connsiteX1" fmla="*/ 167425 w 450760"/>
                <a:gd name="connsiteY1" fmla="*/ 115910 h 180305"/>
                <a:gd name="connsiteX2" fmla="*/ 0 w 450760"/>
                <a:gd name="connsiteY2" fmla="*/ 0 h 180305"/>
              </a:gdLst>
              <a:ahLst/>
              <a:cxnLst>
                <a:cxn ang="0">
                  <a:pos x="connsiteX0" y="connsiteY0"/>
                </a:cxn>
                <a:cxn ang="0">
                  <a:pos x="connsiteX1" y="connsiteY1"/>
                </a:cxn>
                <a:cxn ang="0">
                  <a:pos x="connsiteX2" y="connsiteY2"/>
                </a:cxn>
              </a:cxnLst>
              <a:rect l="l" t="t" r="r" b="b"/>
              <a:pathLst>
                <a:path w="450760" h="180305">
                  <a:moveTo>
                    <a:pt x="450760" y="180305"/>
                  </a:moveTo>
                  <a:cubicBezTo>
                    <a:pt x="346656" y="163133"/>
                    <a:pt x="242552" y="145961"/>
                    <a:pt x="167425" y="115910"/>
                  </a:cubicBezTo>
                  <a:cubicBezTo>
                    <a:pt x="92298" y="85859"/>
                    <a:pt x="46149" y="42929"/>
                    <a:pt x="0" y="0"/>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Freeform 80"/>
            <p:cNvSpPr/>
            <p:nvPr/>
          </p:nvSpPr>
          <p:spPr>
            <a:xfrm>
              <a:off x="3216233" y="4149346"/>
              <a:ext cx="412124" cy="553791"/>
            </a:xfrm>
            <a:custGeom>
              <a:avLst/>
              <a:gdLst>
                <a:gd name="connsiteX0" fmla="*/ 412124 w 412124"/>
                <a:gd name="connsiteY0" fmla="*/ 0 h 553791"/>
                <a:gd name="connsiteX1" fmla="*/ 77273 w 412124"/>
                <a:gd name="connsiteY1" fmla="*/ 206062 h 553791"/>
                <a:gd name="connsiteX2" fmla="*/ 0 w 412124"/>
                <a:gd name="connsiteY2" fmla="*/ 553791 h 553791"/>
              </a:gdLst>
              <a:ahLst/>
              <a:cxnLst>
                <a:cxn ang="0">
                  <a:pos x="connsiteX0" y="connsiteY0"/>
                </a:cxn>
                <a:cxn ang="0">
                  <a:pos x="connsiteX1" y="connsiteY1"/>
                </a:cxn>
                <a:cxn ang="0">
                  <a:pos x="connsiteX2" y="connsiteY2"/>
                </a:cxn>
              </a:cxnLst>
              <a:rect l="l" t="t" r="r" b="b"/>
              <a:pathLst>
                <a:path w="412124" h="553791">
                  <a:moveTo>
                    <a:pt x="412124" y="0"/>
                  </a:moveTo>
                  <a:cubicBezTo>
                    <a:pt x="279042" y="56881"/>
                    <a:pt x="145960" y="113763"/>
                    <a:pt x="77273" y="206062"/>
                  </a:cubicBezTo>
                  <a:cubicBezTo>
                    <a:pt x="8586" y="298361"/>
                    <a:pt x="4293" y="426076"/>
                    <a:pt x="0" y="553791"/>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Freeform 81"/>
            <p:cNvSpPr/>
            <p:nvPr/>
          </p:nvSpPr>
          <p:spPr>
            <a:xfrm>
              <a:off x="2314712" y="3222067"/>
              <a:ext cx="1056067" cy="129367"/>
            </a:xfrm>
            <a:custGeom>
              <a:avLst/>
              <a:gdLst>
                <a:gd name="connsiteX0" fmla="*/ 1056067 w 1056067"/>
                <a:gd name="connsiteY0" fmla="*/ 38636 h 129367"/>
                <a:gd name="connsiteX1" fmla="*/ 540913 w 1056067"/>
                <a:gd name="connsiteY1" fmla="*/ 128788 h 129367"/>
                <a:gd name="connsiteX2" fmla="*/ 0 w 1056067"/>
                <a:gd name="connsiteY2" fmla="*/ 0 h 129367"/>
              </a:gdLst>
              <a:ahLst/>
              <a:cxnLst>
                <a:cxn ang="0">
                  <a:pos x="connsiteX0" y="connsiteY0"/>
                </a:cxn>
                <a:cxn ang="0">
                  <a:pos x="connsiteX1" y="connsiteY1"/>
                </a:cxn>
                <a:cxn ang="0">
                  <a:pos x="connsiteX2" y="connsiteY2"/>
                </a:cxn>
              </a:cxnLst>
              <a:rect l="l" t="t" r="r" b="b"/>
              <a:pathLst>
                <a:path w="1056067" h="129367">
                  <a:moveTo>
                    <a:pt x="1056067" y="38636"/>
                  </a:moveTo>
                  <a:cubicBezTo>
                    <a:pt x="886495" y="86931"/>
                    <a:pt x="716924" y="135227"/>
                    <a:pt x="540913" y="128788"/>
                  </a:cubicBezTo>
                  <a:cubicBezTo>
                    <a:pt x="364902" y="122349"/>
                    <a:pt x="182451" y="61174"/>
                    <a:pt x="0" y="0"/>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Freeform 82"/>
            <p:cNvSpPr/>
            <p:nvPr/>
          </p:nvSpPr>
          <p:spPr>
            <a:xfrm>
              <a:off x="2404864" y="2809943"/>
              <a:ext cx="528034" cy="553791"/>
            </a:xfrm>
            <a:custGeom>
              <a:avLst/>
              <a:gdLst>
                <a:gd name="connsiteX0" fmla="*/ 528034 w 528034"/>
                <a:gd name="connsiteY0" fmla="*/ 553791 h 553791"/>
                <a:gd name="connsiteX1" fmla="*/ 347730 w 528034"/>
                <a:gd name="connsiteY1" fmla="*/ 218941 h 553791"/>
                <a:gd name="connsiteX2" fmla="*/ 0 w 528034"/>
                <a:gd name="connsiteY2" fmla="*/ 0 h 553791"/>
              </a:gdLst>
              <a:ahLst/>
              <a:cxnLst>
                <a:cxn ang="0">
                  <a:pos x="connsiteX0" y="connsiteY0"/>
                </a:cxn>
                <a:cxn ang="0">
                  <a:pos x="connsiteX1" y="connsiteY1"/>
                </a:cxn>
                <a:cxn ang="0">
                  <a:pos x="connsiteX2" y="connsiteY2"/>
                </a:cxn>
              </a:cxnLst>
              <a:rect l="l" t="t" r="r" b="b"/>
              <a:pathLst>
                <a:path w="528034" h="553791">
                  <a:moveTo>
                    <a:pt x="528034" y="553791"/>
                  </a:moveTo>
                  <a:cubicBezTo>
                    <a:pt x="481885" y="432515"/>
                    <a:pt x="435736" y="311239"/>
                    <a:pt x="347730" y="218941"/>
                  </a:cubicBezTo>
                  <a:cubicBezTo>
                    <a:pt x="259724" y="126643"/>
                    <a:pt x="129862" y="63321"/>
                    <a:pt x="0" y="0"/>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Freeform 83"/>
            <p:cNvSpPr/>
            <p:nvPr/>
          </p:nvSpPr>
          <p:spPr>
            <a:xfrm>
              <a:off x="2623805" y="3337977"/>
              <a:ext cx="528034" cy="386366"/>
            </a:xfrm>
            <a:custGeom>
              <a:avLst/>
              <a:gdLst>
                <a:gd name="connsiteX0" fmla="*/ 528034 w 528034"/>
                <a:gd name="connsiteY0" fmla="*/ 0 h 386366"/>
                <a:gd name="connsiteX1" fmla="*/ 154546 w 528034"/>
                <a:gd name="connsiteY1" fmla="*/ 167425 h 386366"/>
                <a:gd name="connsiteX2" fmla="*/ 0 w 528034"/>
                <a:gd name="connsiteY2" fmla="*/ 386366 h 386366"/>
              </a:gdLst>
              <a:ahLst/>
              <a:cxnLst>
                <a:cxn ang="0">
                  <a:pos x="connsiteX0" y="connsiteY0"/>
                </a:cxn>
                <a:cxn ang="0">
                  <a:pos x="connsiteX1" y="connsiteY1"/>
                </a:cxn>
                <a:cxn ang="0">
                  <a:pos x="connsiteX2" y="connsiteY2"/>
                </a:cxn>
              </a:cxnLst>
              <a:rect l="l" t="t" r="r" b="b"/>
              <a:pathLst>
                <a:path w="528034" h="386366">
                  <a:moveTo>
                    <a:pt x="528034" y="0"/>
                  </a:moveTo>
                  <a:cubicBezTo>
                    <a:pt x="385293" y="51515"/>
                    <a:pt x="242552" y="103031"/>
                    <a:pt x="154546" y="167425"/>
                  </a:cubicBezTo>
                  <a:cubicBezTo>
                    <a:pt x="66540" y="231819"/>
                    <a:pt x="33270" y="309092"/>
                    <a:pt x="0" y="386366"/>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Freeform 84"/>
            <p:cNvSpPr/>
            <p:nvPr/>
          </p:nvSpPr>
          <p:spPr>
            <a:xfrm>
              <a:off x="2881382" y="3466765"/>
              <a:ext cx="12879" cy="309093"/>
            </a:xfrm>
            <a:custGeom>
              <a:avLst/>
              <a:gdLst>
                <a:gd name="connsiteX0" fmla="*/ 0 w 12879"/>
                <a:gd name="connsiteY0" fmla="*/ 0 h 309093"/>
                <a:gd name="connsiteX1" fmla="*/ 12879 w 12879"/>
                <a:gd name="connsiteY1" fmla="*/ 309093 h 309093"/>
              </a:gdLst>
              <a:ahLst/>
              <a:cxnLst>
                <a:cxn ang="0">
                  <a:pos x="connsiteX0" y="connsiteY0"/>
                </a:cxn>
                <a:cxn ang="0">
                  <a:pos x="connsiteX1" y="connsiteY1"/>
                </a:cxn>
              </a:cxnLst>
              <a:rect l="l" t="t" r="r" b="b"/>
              <a:pathLst>
                <a:path w="12879" h="309093">
                  <a:moveTo>
                    <a:pt x="0" y="0"/>
                  </a:moveTo>
                  <a:lnTo>
                    <a:pt x="12879" y="309093"/>
                  </a:ln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Freeform 85"/>
            <p:cNvSpPr/>
            <p:nvPr/>
          </p:nvSpPr>
          <p:spPr>
            <a:xfrm>
              <a:off x="3383658" y="2655396"/>
              <a:ext cx="1366591" cy="605307"/>
            </a:xfrm>
            <a:custGeom>
              <a:avLst/>
              <a:gdLst>
                <a:gd name="connsiteX0" fmla="*/ 0 w 1366591"/>
                <a:gd name="connsiteY0" fmla="*/ 605307 h 605307"/>
                <a:gd name="connsiteX1" fmla="*/ 463640 w 1366591"/>
                <a:gd name="connsiteY1" fmla="*/ 270457 h 605307"/>
                <a:gd name="connsiteX2" fmla="*/ 1223493 w 1366591"/>
                <a:gd name="connsiteY2" fmla="*/ 115910 h 605307"/>
                <a:gd name="connsiteX3" fmla="*/ 1365161 w 1366591"/>
                <a:gd name="connsiteY3" fmla="*/ 0 h 605307"/>
              </a:gdLst>
              <a:ahLst/>
              <a:cxnLst>
                <a:cxn ang="0">
                  <a:pos x="connsiteX0" y="connsiteY0"/>
                </a:cxn>
                <a:cxn ang="0">
                  <a:pos x="connsiteX1" y="connsiteY1"/>
                </a:cxn>
                <a:cxn ang="0">
                  <a:pos x="connsiteX2" y="connsiteY2"/>
                </a:cxn>
                <a:cxn ang="0">
                  <a:pos x="connsiteX3" y="connsiteY3"/>
                </a:cxn>
              </a:cxnLst>
              <a:rect l="l" t="t" r="r" b="b"/>
              <a:pathLst>
                <a:path w="1366591" h="605307">
                  <a:moveTo>
                    <a:pt x="0" y="605307"/>
                  </a:moveTo>
                  <a:cubicBezTo>
                    <a:pt x="129862" y="478665"/>
                    <a:pt x="259725" y="352023"/>
                    <a:pt x="463640" y="270457"/>
                  </a:cubicBezTo>
                  <a:cubicBezTo>
                    <a:pt x="667555" y="188891"/>
                    <a:pt x="1073240" y="160986"/>
                    <a:pt x="1223493" y="115910"/>
                  </a:cubicBezTo>
                  <a:cubicBezTo>
                    <a:pt x="1373746" y="70834"/>
                    <a:pt x="1369453" y="35417"/>
                    <a:pt x="1365161" y="0"/>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Freeform 86"/>
            <p:cNvSpPr/>
            <p:nvPr/>
          </p:nvSpPr>
          <p:spPr>
            <a:xfrm>
              <a:off x="3803793" y="2256151"/>
              <a:ext cx="236688" cy="682580"/>
            </a:xfrm>
            <a:custGeom>
              <a:avLst/>
              <a:gdLst>
                <a:gd name="connsiteX0" fmla="*/ 4868 w 236688"/>
                <a:gd name="connsiteY0" fmla="*/ 682580 h 682580"/>
                <a:gd name="connsiteX1" fmla="*/ 30626 w 236688"/>
                <a:gd name="connsiteY1" fmla="*/ 334851 h 682580"/>
                <a:gd name="connsiteX2" fmla="*/ 236688 w 236688"/>
                <a:gd name="connsiteY2" fmla="*/ 0 h 682580"/>
              </a:gdLst>
              <a:ahLst/>
              <a:cxnLst>
                <a:cxn ang="0">
                  <a:pos x="connsiteX0" y="connsiteY0"/>
                </a:cxn>
                <a:cxn ang="0">
                  <a:pos x="connsiteX1" y="connsiteY1"/>
                </a:cxn>
                <a:cxn ang="0">
                  <a:pos x="connsiteX2" y="connsiteY2"/>
                </a:cxn>
              </a:cxnLst>
              <a:rect l="l" t="t" r="r" b="b"/>
              <a:pathLst>
                <a:path w="236688" h="682580">
                  <a:moveTo>
                    <a:pt x="4868" y="682580"/>
                  </a:moveTo>
                  <a:cubicBezTo>
                    <a:pt x="-1572" y="565597"/>
                    <a:pt x="-8011" y="448614"/>
                    <a:pt x="30626" y="334851"/>
                  </a:cubicBezTo>
                  <a:cubicBezTo>
                    <a:pt x="69263" y="221088"/>
                    <a:pt x="152975" y="110544"/>
                    <a:pt x="236688" y="0"/>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Freeform 87"/>
            <p:cNvSpPr/>
            <p:nvPr/>
          </p:nvSpPr>
          <p:spPr>
            <a:xfrm>
              <a:off x="3834419" y="2384940"/>
              <a:ext cx="605307" cy="270456"/>
            </a:xfrm>
            <a:custGeom>
              <a:avLst/>
              <a:gdLst>
                <a:gd name="connsiteX0" fmla="*/ 0 w 605307"/>
                <a:gd name="connsiteY0" fmla="*/ 270456 h 270456"/>
                <a:gd name="connsiteX1" fmla="*/ 437882 w 605307"/>
                <a:gd name="connsiteY1" fmla="*/ 193183 h 270456"/>
                <a:gd name="connsiteX2" fmla="*/ 605307 w 605307"/>
                <a:gd name="connsiteY2" fmla="*/ 0 h 270456"/>
              </a:gdLst>
              <a:ahLst/>
              <a:cxnLst>
                <a:cxn ang="0">
                  <a:pos x="connsiteX0" y="connsiteY0"/>
                </a:cxn>
                <a:cxn ang="0">
                  <a:pos x="connsiteX1" y="connsiteY1"/>
                </a:cxn>
                <a:cxn ang="0">
                  <a:pos x="connsiteX2" y="connsiteY2"/>
                </a:cxn>
              </a:cxnLst>
              <a:rect l="l" t="t" r="r" b="b"/>
              <a:pathLst>
                <a:path w="605307" h="270456">
                  <a:moveTo>
                    <a:pt x="0" y="270456"/>
                  </a:moveTo>
                  <a:cubicBezTo>
                    <a:pt x="168499" y="254357"/>
                    <a:pt x="336998" y="238259"/>
                    <a:pt x="437882" y="193183"/>
                  </a:cubicBezTo>
                  <a:cubicBezTo>
                    <a:pt x="538766" y="148107"/>
                    <a:pt x="572036" y="74053"/>
                    <a:pt x="605307" y="0"/>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Freeform 88"/>
            <p:cNvSpPr/>
            <p:nvPr/>
          </p:nvSpPr>
          <p:spPr>
            <a:xfrm>
              <a:off x="3628357" y="3067520"/>
              <a:ext cx="1506828" cy="1287888"/>
            </a:xfrm>
            <a:custGeom>
              <a:avLst/>
              <a:gdLst>
                <a:gd name="connsiteX0" fmla="*/ 0 w 1506828"/>
                <a:gd name="connsiteY0" fmla="*/ 0 h 1287888"/>
                <a:gd name="connsiteX1" fmla="*/ 450761 w 1506828"/>
                <a:gd name="connsiteY1" fmla="*/ 231820 h 1287888"/>
                <a:gd name="connsiteX2" fmla="*/ 1184856 w 1506828"/>
                <a:gd name="connsiteY2" fmla="*/ 759854 h 1287888"/>
                <a:gd name="connsiteX3" fmla="*/ 1506828 w 1506828"/>
                <a:gd name="connsiteY3" fmla="*/ 1287888 h 1287888"/>
              </a:gdLst>
              <a:ahLst/>
              <a:cxnLst>
                <a:cxn ang="0">
                  <a:pos x="connsiteX0" y="connsiteY0"/>
                </a:cxn>
                <a:cxn ang="0">
                  <a:pos x="connsiteX1" y="connsiteY1"/>
                </a:cxn>
                <a:cxn ang="0">
                  <a:pos x="connsiteX2" y="connsiteY2"/>
                </a:cxn>
                <a:cxn ang="0">
                  <a:pos x="connsiteX3" y="connsiteY3"/>
                </a:cxn>
              </a:cxnLst>
              <a:rect l="l" t="t" r="r" b="b"/>
              <a:pathLst>
                <a:path w="1506828" h="1287888">
                  <a:moveTo>
                    <a:pt x="0" y="0"/>
                  </a:moveTo>
                  <a:cubicBezTo>
                    <a:pt x="126642" y="52589"/>
                    <a:pt x="253285" y="105178"/>
                    <a:pt x="450761" y="231820"/>
                  </a:cubicBezTo>
                  <a:cubicBezTo>
                    <a:pt x="648237" y="358462"/>
                    <a:pt x="1008845" y="583843"/>
                    <a:pt x="1184856" y="759854"/>
                  </a:cubicBezTo>
                  <a:cubicBezTo>
                    <a:pt x="1360867" y="935865"/>
                    <a:pt x="1433847" y="1111876"/>
                    <a:pt x="1506828" y="1287888"/>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0" name="Freeform 89"/>
            <p:cNvSpPr/>
            <p:nvPr/>
          </p:nvSpPr>
          <p:spPr>
            <a:xfrm>
              <a:off x="4156391" y="3518281"/>
              <a:ext cx="231819" cy="489397"/>
            </a:xfrm>
            <a:custGeom>
              <a:avLst/>
              <a:gdLst>
                <a:gd name="connsiteX0" fmla="*/ 231819 w 231819"/>
                <a:gd name="connsiteY0" fmla="*/ 0 h 489397"/>
                <a:gd name="connsiteX1" fmla="*/ 90152 w 231819"/>
                <a:gd name="connsiteY1" fmla="*/ 206062 h 489397"/>
                <a:gd name="connsiteX2" fmla="*/ 0 w 231819"/>
                <a:gd name="connsiteY2" fmla="*/ 489397 h 489397"/>
              </a:gdLst>
              <a:ahLst/>
              <a:cxnLst>
                <a:cxn ang="0">
                  <a:pos x="connsiteX0" y="connsiteY0"/>
                </a:cxn>
                <a:cxn ang="0">
                  <a:pos x="connsiteX1" y="connsiteY1"/>
                </a:cxn>
                <a:cxn ang="0">
                  <a:pos x="connsiteX2" y="connsiteY2"/>
                </a:cxn>
              </a:cxnLst>
              <a:rect l="l" t="t" r="r" b="b"/>
              <a:pathLst>
                <a:path w="231819" h="489397">
                  <a:moveTo>
                    <a:pt x="231819" y="0"/>
                  </a:moveTo>
                  <a:cubicBezTo>
                    <a:pt x="180303" y="62248"/>
                    <a:pt x="128788" y="124496"/>
                    <a:pt x="90152" y="206062"/>
                  </a:cubicBezTo>
                  <a:cubicBezTo>
                    <a:pt x="51515" y="287628"/>
                    <a:pt x="25757" y="388512"/>
                    <a:pt x="0" y="489397"/>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Freeform 90"/>
            <p:cNvSpPr/>
            <p:nvPr/>
          </p:nvSpPr>
          <p:spPr>
            <a:xfrm>
              <a:off x="3911692" y="3093278"/>
              <a:ext cx="785611" cy="103031"/>
            </a:xfrm>
            <a:custGeom>
              <a:avLst/>
              <a:gdLst>
                <a:gd name="connsiteX0" fmla="*/ 0 w 785611"/>
                <a:gd name="connsiteY0" fmla="*/ 103031 h 103031"/>
                <a:gd name="connsiteX1" fmla="*/ 283335 w 785611"/>
                <a:gd name="connsiteY1" fmla="*/ 0 h 103031"/>
                <a:gd name="connsiteX2" fmla="*/ 785611 w 785611"/>
                <a:gd name="connsiteY2" fmla="*/ 103031 h 103031"/>
              </a:gdLst>
              <a:ahLst/>
              <a:cxnLst>
                <a:cxn ang="0">
                  <a:pos x="connsiteX0" y="connsiteY0"/>
                </a:cxn>
                <a:cxn ang="0">
                  <a:pos x="connsiteX1" y="connsiteY1"/>
                </a:cxn>
                <a:cxn ang="0">
                  <a:pos x="connsiteX2" y="connsiteY2"/>
                </a:cxn>
              </a:cxnLst>
              <a:rect l="l" t="t" r="r" b="b"/>
              <a:pathLst>
                <a:path w="785611" h="103031">
                  <a:moveTo>
                    <a:pt x="0" y="103031"/>
                  </a:moveTo>
                  <a:cubicBezTo>
                    <a:pt x="76200" y="51515"/>
                    <a:pt x="152400" y="0"/>
                    <a:pt x="283335" y="0"/>
                  </a:cubicBezTo>
                  <a:cubicBezTo>
                    <a:pt x="414270" y="0"/>
                    <a:pt x="599940" y="51515"/>
                    <a:pt x="785611" y="103031"/>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Freeform 91"/>
            <p:cNvSpPr/>
            <p:nvPr/>
          </p:nvSpPr>
          <p:spPr>
            <a:xfrm>
              <a:off x="4620030" y="3645129"/>
              <a:ext cx="772733" cy="195124"/>
            </a:xfrm>
            <a:custGeom>
              <a:avLst/>
              <a:gdLst>
                <a:gd name="connsiteX0" fmla="*/ 0 w 772733"/>
                <a:gd name="connsiteY0" fmla="*/ 1941 h 195124"/>
                <a:gd name="connsiteX1" fmla="*/ 476519 w 772733"/>
                <a:gd name="connsiteY1" fmla="*/ 27698 h 195124"/>
                <a:gd name="connsiteX2" fmla="*/ 772733 w 772733"/>
                <a:gd name="connsiteY2" fmla="*/ 195124 h 195124"/>
              </a:gdLst>
              <a:ahLst/>
              <a:cxnLst>
                <a:cxn ang="0">
                  <a:pos x="connsiteX0" y="connsiteY0"/>
                </a:cxn>
                <a:cxn ang="0">
                  <a:pos x="connsiteX1" y="connsiteY1"/>
                </a:cxn>
                <a:cxn ang="0">
                  <a:pos x="connsiteX2" y="connsiteY2"/>
                </a:cxn>
              </a:cxnLst>
              <a:rect l="l" t="t" r="r" b="b"/>
              <a:pathLst>
                <a:path w="772733" h="195124">
                  <a:moveTo>
                    <a:pt x="0" y="1941"/>
                  </a:moveTo>
                  <a:cubicBezTo>
                    <a:pt x="173865" y="-1279"/>
                    <a:pt x="347730" y="-4499"/>
                    <a:pt x="476519" y="27698"/>
                  </a:cubicBezTo>
                  <a:cubicBezTo>
                    <a:pt x="605308" y="59895"/>
                    <a:pt x="689020" y="127509"/>
                    <a:pt x="772733" y="195124"/>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Freeform 92"/>
            <p:cNvSpPr/>
            <p:nvPr/>
          </p:nvSpPr>
          <p:spPr>
            <a:xfrm>
              <a:off x="5057912" y="3672827"/>
              <a:ext cx="141667" cy="373488"/>
            </a:xfrm>
            <a:custGeom>
              <a:avLst/>
              <a:gdLst>
                <a:gd name="connsiteX0" fmla="*/ 0 w 141667"/>
                <a:gd name="connsiteY0" fmla="*/ 0 h 373488"/>
                <a:gd name="connsiteX1" fmla="*/ 141667 w 141667"/>
                <a:gd name="connsiteY1" fmla="*/ 373488 h 373488"/>
              </a:gdLst>
              <a:ahLst/>
              <a:cxnLst>
                <a:cxn ang="0">
                  <a:pos x="connsiteX0" y="connsiteY0"/>
                </a:cxn>
                <a:cxn ang="0">
                  <a:pos x="connsiteX1" y="connsiteY1"/>
                </a:cxn>
              </a:cxnLst>
              <a:rect l="l" t="t" r="r" b="b"/>
              <a:pathLst>
                <a:path w="141667" h="373488">
                  <a:moveTo>
                    <a:pt x="0" y="0"/>
                  </a:moveTo>
                  <a:lnTo>
                    <a:pt x="141667" y="373488"/>
                  </a:ln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38" name="AutoShape 5"/>
          <p:cNvSpPr>
            <a:spLocks noChangeArrowheads="1"/>
          </p:cNvSpPr>
          <p:nvPr/>
        </p:nvSpPr>
        <p:spPr bwMode="auto">
          <a:xfrm>
            <a:off x="6336196" y="1882350"/>
            <a:ext cx="2452321" cy="640080"/>
          </a:xfrm>
          <a:prstGeom prst="roundRect">
            <a:avLst>
              <a:gd name="adj" fmla="val 16667"/>
            </a:avLst>
          </a:prstGeom>
          <a:solidFill>
            <a:srgbClr val="FF0000">
              <a:alpha val="20000"/>
            </a:srgbClr>
          </a:solidFill>
          <a:ln w="34925">
            <a:solidFill>
              <a:schemeClr val="tx2"/>
            </a:solidFill>
            <a:round/>
            <a:headEnd/>
            <a:tailEnd/>
          </a:ln>
          <a:effectLst>
            <a:outerShdw blurRad="50800" dist="38100" dir="18900000" algn="b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sp>
        <p:nvSpPr>
          <p:cNvPr id="154" name="TextBox 153"/>
          <p:cNvSpPr txBox="1"/>
          <p:nvPr/>
        </p:nvSpPr>
        <p:spPr>
          <a:xfrm>
            <a:off x="7742457" y="1967318"/>
            <a:ext cx="468876" cy="492443"/>
          </a:xfrm>
          <a:prstGeom prst="rect">
            <a:avLst/>
          </a:prstGeom>
          <a:noFill/>
        </p:spPr>
        <p:txBody>
          <a:bodyPr wrap="square" rtlCol="0">
            <a:spAutoFit/>
          </a:bodyPr>
          <a:lstStyle/>
          <a:p>
            <a:r>
              <a:rPr lang="en-US" sz="2600" dirty="0" smtClean="0"/>
              <a:t>…</a:t>
            </a:r>
            <a:endParaRPr lang="en-US" sz="2600" dirty="0"/>
          </a:p>
        </p:txBody>
      </p:sp>
      <p:sp>
        <p:nvSpPr>
          <p:cNvPr id="172" name="AutoShape 5"/>
          <p:cNvSpPr>
            <a:spLocks noChangeArrowheads="1"/>
          </p:cNvSpPr>
          <p:nvPr/>
        </p:nvSpPr>
        <p:spPr bwMode="auto">
          <a:xfrm>
            <a:off x="6368151" y="2672916"/>
            <a:ext cx="2452321" cy="640080"/>
          </a:xfrm>
          <a:prstGeom prst="roundRect">
            <a:avLst>
              <a:gd name="adj" fmla="val 16667"/>
            </a:avLst>
          </a:prstGeom>
          <a:solidFill>
            <a:srgbClr val="00B050">
              <a:alpha val="26000"/>
            </a:srgbClr>
          </a:solidFill>
          <a:ln w="34925">
            <a:solidFill>
              <a:schemeClr val="tx2"/>
            </a:solidFill>
            <a:round/>
            <a:headEnd/>
            <a:tailEnd/>
          </a:ln>
          <a:effectLst>
            <a:outerShdw blurRad="50800" dist="38100" dir="2700000" algn="t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grpSp>
        <p:nvGrpSpPr>
          <p:cNvPr id="173" name="Group 172"/>
          <p:cNvGrpSpPr/>
          <p:nvPr/>
        </p:nvGrpSpPr>
        <p:grpSpPr>
          <a:xfrm>
            <a:off x="7268251" y="2757884"/>
            <a:ext cx="512064" cy="457200"/>
            <a:chOff x="971600" y="4149700"/>
            <a:chExt cx="621852" cy="467432"/>
          </a:xfrm>
        </p:grpSpPr>
        <p:cxnSp>
          <p:nvCxnSpPr>
            <p:cNvPr id="174" name="Straight Connector 173"/>
            <p:cNvCxnSpPr/>
            <p:nvPr/>
          </p:nvCxnSpPr>
          <p:spPr>
            <a:xfrm flipV="1">
              <a:off x="971600" y="4149700"/>
              <a:ext cx="281395" cy="464416"/>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089396" y="4452764"/>
              <a:ext cx="121444" cy="164368"/>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52995" y="4149700"/>
              <a:ext cx="340457" cy="449847"/>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176337" y="4329100"/>
              <a:ext cx="219093" cy="270447"/>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p:nvGrpSpPr>
        <p:grpSpPr>
          <a:xfrm>
            <a:off x="6540163" y="2757264"/>
            <a:ext cx="512064" cy="457200"/>
            <a:chOff x="971600" y="3104964"/>
            <a:chExt cx="621852" cy="647452"/>
          </a:xfrm>
        </p:grpSpPr>
        <p:cxnSp>
          <p:nvCxnSpPr>
            <p:cNvPr id="179" name="Straight Connector 178"/>
            <p:cNvCxnSpPr/>
            <p:nvPr/>
          </p:nvCxnSpPr>
          <p:spPr>
            <a:xfrm flipV="1">
              <a:off x="971600" y="3104964"/>
              <a:ext cx="281395" cy="643274"/>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089396" y="3524746"/>
              <a:ext cx="121444" cy="227670"/>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52995" y="3104964"/>
              <a:ext cx="340457" cy="623094"/>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H="1">
              <a:off x="1341424" y="3524746"/>
              <a:ext cx="108013" cy="227670"/>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8164392" y="2767496"/>
            <a:ext cx="512064" cy="457200"/>
            <a:chOff x="1916088" y="4725764"/>
            <a:chExt cx="621852" cy="467432"/>
          </a:xfrm>
        </p:grpSpPr>
        <p:cxnSp>
          <p:nvCxnSpPr>
            <p:cNvPr id="184" name="Straight Connector 183"/>
            <p:cNvCxnSpPr/>
            <p:nvPr/>
          </p:nvCxnSpPr>
          <p:spPr>
            <a:xfrm flipV="1">
              <a:off x="1916088" y="4725764"/>
              <a:ext cx="281395" cy="464416"/>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2197483" y="4725764"/>
              <a:ext cx="340457" cy="449847"/>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H="1">
              <a:off x="2105726" y="4898031"/>
              <a:ext cx="198440" cy="292149"/>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H="1">
              <a:off x="2303748" y="5047122"/>
              <a:ext cx="99220" cy="146074"/>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88" name="TextBox 187"/>
          <p:cNvSpPr txBox="1"/>
          <p:nvPr/>
        </p:nvSpPr>
        <p:spPr>
          <a:xfrm>
            <a:off x="7772307" y="2757884"/>
            <a:ext cx="468876" cy="492443"/>
          </a:xfrm>
          <a:prstGeom prst="rect">
            <a:avLst/>
          </a:prstGeom>
          <a:noFill/>
        </p:spPr>
        <p:txBody>
          <a:bodyPr wrap="square" rtlCol="0">
            <a:spAutoFit/>
          </a:bodyPr>
          <a:lstStyle/>
          <a:p>
            <a:r>
              <a:rPr lang="en-US" sz="2600" dirty="0" smtClean="0"/>
              <a:t>…</a:t>
            </a:r>
            <a:endParaRPr lang="en-US" sz="2600" dirty="0"/>
          </a:p>
        </p:txBody>
      </p:sp>
      <p:sp>
        <p:nvSpPr>
          <p:cNvPr id="206" name="TextBox 205"/>
          <p:cNvSpPr txBox="1"/>
          <p:nvPr/>
        </p:nvSpPr>
        <p:spPr>
          <a:xfrm>
            <a:off x="4568902" y="933728"/>
            <a:ext cx="468876" cy="492443"/>
          </a:xfrm>
          <a:prstGeom prst="rect">
            <a:avLst/>
          </a:prstGeom>
          <a:noFill/>
        </p:spPr>
        <p:txBody>
          <a:bodyPr wrap="square" rtlCol="0">
            <a:spAutoFit/>
          </a:bodyPr>
          <a:lstStyle/>
          <a:p>
            <a:r>
              <a:rPr lang="en-US" sz="2600" dirty="0" smtClean="0"/>
              <a:t>…</a:t>
            </a:r>
            <a:endParaRPr lang="en-US" sz="2600" dirty="0"/>
          </a:p>
        </p:txBody>
      </p:sp>
      <p:sp>
        <p:nvSpPr>
          <p:cNvPr id="207" name="AutoShape 5"/>
          <p:cNvSpPr>
            <a:spLocks noChangeArrowheads="1"/>
          </p:cNvSpPr>
          <p:nvPr/>
        </p:nvSpPr>
        <p:spPr bwMode="auto">
          <a:xfrm>
            <a:off x="6372200" y="3465004"/>
            <a:ext cx="2452321" cy="640080"/>
          </a:xfrm>
          <a:prstGeom prst="roundRect">
            <a:avLst>
              <a:gd name="adj" fmla="val 16667"/>
            </a:avLst>
          </a:prstGeom>
          <a:solidFill>
            <a:schemeClr val="accent6">
              <a:lumMod val="60000"/>
              <a:lumOff val="40000"/>
              <a:alpha val="41000"/>
            </a:schemeClr>
          </a:solidFill>
          <a:ln w="34925">
            <a:solidFill>
              <a:schemeClr val="tx2"/>
            </a:solidFill>
            <a:round/>
            <a:headEnd/>
            <a:tailEnd/>
          </a:ln>
          <a:effectLst>
            <a:outerShdw blurRad="50800" dist="38100" dir="2700000" algn="t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grpSp>
        <p:nvGrpSpPr>
          <p:cNvPr id="208" name="Group 207"/>
          <p:cNvGrpSpPr/>
          <p:nvPr/>
        </p:nvGrpSpPr>
        <p:grpSpPr>
          <a:xfrm>
            <a:off x="7272300" y="3549972"/>
            <a:ext cx="512064" cy="457200"/>
            <a:chOff x="971600" y="4149700"/>
            <a:chExt cx="621852" cy="467432"/>
          </a:xfrm>
        </p:grpSpPr>
        <p:cxnSp>
          <p:nvCxnSpPr>
            <p:cNvPr id="209" name="Straight Connector 208"/>
            <p:cNvCxnSpPr/>
            <p:nvPr/>
          </p:nvCxnSpPr>
          <p:spPr>
            <a:xfrm flipV="1">
              <a:off x="971600" y="4149700"/>
              <a:ext cx="281395" cy="464416"/>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1089396" y="4452764"/>
              <a:ext cx="121444" cy="164368"/>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a:off x="1252995" y="4149700"/>
              <a:ext cx="340457" cy="449847"/>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1176337" y="4329100"/>
              <a:ext cx="219093" cy="270447"/>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8212453" y="3549352"/>
            <a:ext cx="512064" cy="457200"/>
            <a:chOff x="971600" y="3104964"/>
            <a:chExt cx="621852" cy="647452"/>
          </a:xfrm>
        </p:grpSpPr>
        <p:cxnSp>
          <p:nvCxnSpPr>
            <p:cNvPr id="214" name="Straight Connector 213"/>
            <p:cNvCxnSpPr/>
            <p:nvPr/>
          </p:nvCxnSpPr>
          <p:spPr>
            <a:xfrm flipV="1">
              <a:off x="971600" y="3104964"/>
              <a:ext cx="281395" cy="643274"/>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1089396" y="3524746"/>
              <a:ext cx="121444" cy="227670"/>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1252995" y="3104964"/>
              <a:ext cx="340457" cy="623094"/>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1341424" y="3524746"/>
              <a:ext cx="108013" cy="227670"/>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18" name="Group 217"/>
          <p:cNvGrpSpPr/>
          <p:nvPr/>
        </p:nvGrpSpPr>
        <p:grpSpPr>
          <a:xfrm>
            <a:off x="6556269" y="3559584"/>
            <a:ext cx="512064" cy="457200"/>
            <a:chOff x="1916088" y="4725764"/>
            <a:chExt cx="621852" cy="467432"/>
          </a:xfrm>
        </p:grpSpPr>
        <p:cxnSp>
          <p:nvCxnSpPr>
            <p:cNvPr id="219" name="Straight Connector 218"/>
            <p:cNvCxnSpPr/>
            <p:nvPr/>
          </p:nvCxnSpPr>
          <p:spPr>
            <a:xfrm flipV="1">
              <a:off x="1916088" y="4725764"/>
              <a:ext cx="281395" cy="464416"/>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2197483" y="4725764"/>
              <a:ext cx="340457" cy="449847"/>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flipH="1">
              <a:off x="2105726" y="4898031"/>
              <a:ext cx="198440" cy="292149"/>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flipH="1">
              <a:off x="2303748" y="5047122"/>
              <a:ext cx="99220" cy="146074"/>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23" name="TextBox 222"/>
          <p:cNvSpPr txBox="1"/>
          <p:nvPr/>
        </p:nvSpPr>
        <p:spPr>
          <a:xfrm>
            <a:off x="7776356" y="3549972"/>
            <a:ext cx="468876" cy="492443"/>
          </a:xfrm>
          <a:prstGeom prst="rect">
            <a:avLst/>
          </a:prstGeom>
          <a:noFill/>
        </p:spPr>
        <p:txBody>
          <a:bodyPr wrap="square" rtlCol="0">
            <a:spAutoFit/>
          </a:bodyPr>
          <a:lstStyle/>
          <a:p>
            <a:r>
              <a:rPr lang="en-US" sz="2600" dirty="0" smtClean="0"/>
              <a:t>…</a:t>
            </a:r>
            <a:endParaRPr lang="en-US" sz="2600" dirty="0"/>
          </a:p>
        </p:txBody>
      </p:sp>
      <p:sp>
        <p:nvSpPr>
          <p:cNvPr id="224" name="AutoShape 5"/>
          <p:cNvSpPr>
            <a:spLocks noChangeArrowheads="1"/>
          </p:cNvSpPr>
          <p:nvPr/>
        </p:nvSpPr>
        <p:spPr bwMode="auto">
          <a:xfrm>
            <a:off x="6404155" y="4293096"/>
            <a:ext cx="2452321" cy="640080"/>
          </a:xfrm>
          <a:prstGeom prst="roundRect">
            <a:avLst>
              <a:gd name="adj" fmla="val 16667"/>
            </a:avLst>
          </a:prstGeom>
          <a:solidFill>
            <a:schemeClr val="tx2">
              <a:lumMod val="60000"/>
              <a:lumOff val="40000"/>
              <a:alpha val="26000"/>
            </a:schemeClr>
          </a:solidFill>
          <a:ln w="34925">
            <a:solidFill>
              <a:schemeClr val="tx2"/>
            </a:solidFill>
            <a:round/>
            <a:headEnd/>
            <a:tailEnd/>
          </a:ln>
          <a:effectLst>
            <a:outerShdw blurRad="50800" dist="38100" dir="2700000" algn="t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grpSp>
        <p:nvGrpSpPr>
          <p:cNvPr id="225" name="Group 224"/>
          <p:cNvGrpSpPr/>
          <p:nvPr/>
        </p:nvGrpSpPr>
        <p:grpSpPr>
          <a:xfrm>
            <a:off x="7304255" y="4378064"/>
            <a:ext cx="512064" cy="457200"/>
            <a:chOff x="971600" y="4149700"/>
            <a:chExt cx="621852" cy="467432"/>
          </a:xfrm>
        </p:grpSpPr>
        <p:cxnSp>
          <p:nvCxnSpPr>
            <p:cNvPr id="226" name="Straight Connector 225"/>
            <p:cNvCxnSpPr/>
            <p:nvPr/>
          </p:nvCxnSpPr>
          <p:spPr>
            <a:xfrm flipV="1">
              <a:off x="971600" y="4149700"/>
              <a:ext cx="281395" cy="464416"/>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a:off x="1089396" y="4452764"/>
              <a:ext cx="121444" cy="164368"/>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1252995" y="4149700"/>
              <a:ext cx="340457" cy="449847"/>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a:off x="1176337" y="4329100"/>
              <a:ext cx="219093" cy="270447"/>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30" name="Group 229"/>
          <p:cNvGrpSpPr/>
          <p:nvPr/>
        </p:nvGrpSpPr>
        <p:grpSpPr>
          <a:xfrm>
            <a:off x="8244408" y="4377444"/>
            <a:ext cx="512064" cy="457200"/>
            <a:chOff x="971600" y="3104964"/>
            <a:chExt cx="621852" cy="647452"/>
          </a:xfrm>
        </p:grpSpPr>
        <p:cxnSp>
          <p:nvCxnSpPr>
            <p:cNvPr id="231" name="Straight Connector 230"/>
            <p:cNvCxnSpPr/>
            <p:nvPr/>
          </p:nvCxnSpPr>
          <p:spPr>
            <a:xfrm flipV="1">
              <a:off x="971600" y="3104964"/>
              <a:ext cx="281395" cy="643274"/>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1089396" y="3524746"/>
              <a:ext cx="121444" cy="227670"/>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1252995" y="3104964"/>
              <a:ext cx="340457" cy="623094"/>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H="1">
              <a:off x="1341424" y="3524746"/>
              <a:ext cx="108013" cy="227670"/>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35" name="Group 234"/>
          <p:cNvGrpSpPr/>
          <p:nvPr/>
        </p:nvGrpSpPr>
        <p:grpSpPr>
          <a:xfrm>
            <a:off x="6588224" y="4387676"/>
            <a:ext cx="512064" cy="457200"/>
            <a:chOff x="1916088" y="4725764"/>
            <a:chExt cx="621852" cy="467432"/>
          </a:xfrm>
        </p:grpSpPr>
        <p:cxnSp>
          <p:nvCxnSpPr>
            <p:cNvPr id="236" name="Straight Connector 235"/>
            <p:cNvCxnSpPr/>
            <p:nvPr/>
          </p:nvCxnSpPr>
          <p:spPr>
            <a:xfrm flipV="1">
              <a:off x="1916088" y="4725764"/>
              <a:ext cx="281395" cy="464416"/>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2197483" y="4725764"/>
              <a:ext cx="340457" cy="449847"/>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H="1">
              <a:off x="2105726" y="4898031"/>
              <a:ext cx="198440" cy="292149"/>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flipH="1">
              <a:off x="2303748" y="5047122"/>
              <a:ext cx="99220" cy="146074"/>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40" name="TextBox 239"/>
          <p:cNvSpPr txBox="1"/>
          <p:nvPr/>
        </p:nvSpPr>
        <p:spPr>
          <a:xfrm>
            <a:off x="7808311" y="4378064"/>
            <a:ext cx="468876" cy="492443"/>
          </a:xfrm>
          <a:prstGeom prst="rect">
            <a:avLst/>
          </a:prstGeom>
          <a:noFill/>
        </p:spPr>
        <p:txBody>
          <a:bodyPr wrap="square" rtlCol="0">
            <a:spAutoFit/>
          </a:bodyPr>
          <a:lstStyle/>
          <a:p>
            <a:r>
              <a:rPr lang="en-US" sz="2600" dirty="0" smtClean="0"/>
              <a:t>…</a:t>
            </a:r>
            <a:endParaRPr lang="en-US" sz="2600" dirty="0"/>
          </a:p>
        </p:txBody>
      </p:sp>
      <p:sp>
        <p:nvSpPr>
          <p:cNvPr id="2" name="Bent Arrow 1"/>
          <p:cNvSpPr/>
          <p:nvPr/>
        </p:nvSpPr>
        <p:spPr>
          <a:xfrm rot="10800000">
            <a:off x="6015138" y="5409219"/>
            <a:ext cx="2000311" cy="1044116"/>
          </a:xfrm>
          <a:prstGeom prst="bentArrow">
            <a:avLst>
              <a:gd name="adj1" fmla="val 25000"/>
              <a:gd name="adj2" fmla="val 24421"/>
              <a:gd name="adj3" fmla="val 25000"/>
              <a:gd name="adj4" fmla="val 43750"/>
            </a:avLst>
          </a:prstGeom>
          <a:solidFill>
            <a:srgbClr val="FF0000"/>
          </a:solidFill>
          <a:ln w="412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6" name="TextBox 115"/>
          <p:cNvSpPr txBox="1"/>
          <p:nvPr/>
        </p:nvSpPr>
        <p:spPr>
          <a:xfrm>
            <a:off x="6588369" y="4967880"/>
            <a:ext cx="2375973" cy="369332"/>
          </a:xfrm>
          <a:prstGeom prst="rect">
            <a:avLst/>
          </a:prstGeom>
          <a:noFill/>
        </p:spPr>
        <p:txBody>
          <a:bodyPr wrap="square" rtlCol="0">
            <a:spAutoFit/>
          </a:bodyPr>
          <a:lstStyle/>
          <a:p>
            <a:r>
              <a:rPr lang="en-US" b="1" i="1" dirty="0" smtClean="0">
                <a:solidFill>
                  <a:srgbClr val="FF0000"/>
                </a:solidFill>
                <a:latin typeface="Book Antiqua" pitchFamily="18" charset="0"/>
              </a:rPr>
              <a:t>Restricted </a:t>
            </a:r>
            <a:r>
              <a:rPr lang="en-US" b="1" i="1" dirty="0" smtClean="0">
                <a:latin typeface="Book Antiqua" pitchFamily="18" charset="0"/>
              </a:rPr>
              <a:t>gene trees</a:t>
            </a:r>
            <a:endParaRPr lang="en-US" baseline="-25000" dirty="0">
              <a:latin typeface="Georgia" pitchFamily="18" charset="0"/>
            </a:endParaRPr>
          </a:p>
        </p:txBody>
      </p:sp>
      <p:sp>
        <p:nvSpPr>
          <p:cNvPr id="117" name="AutoShape 34"/>
          <p:cNvSpPr>
            <a:spLocks noChangeArrowheads="1"/>
          </p:cNvSpPr>
          <p:nvPr/>
        </p:nvSpPr>
        <p:spPr bwMode="auto">
          <a:xfrm>
            <a:off x="5321191" y="3243816"/>
            <a:ext cx="914400" cy="410774"/>
          </a:xfrm>
          <a:prstGeom prst="rightArrow">
            <a:avLst>
              <a:gd name="adj1" fmla="val 50185"/>
              <a:gd name="adj2" fmla="val 97561"/>
            </a:avLst>
          </a:prstGeom>
          <a:solidFill>
            <a:srgbClr val="FF0000"/>
          </a:solidFill>
          <a:ln w="38100">
            <a:solidFill>
              <a:schemeClr val="tx1"/>
            </a:solidFill>
            <a:miter lim="800000"/>
            <a:headEnd/>
            <a:tailEnd/>
          </a:ln>
          <a:effectLst>
            <a:outerShdw blurRad="50800" dist="38100" dir="18900000" algn="bl" rotWithShape="0">
              <a:prstClr val="black">
                <a:alpha val="40000"/>
              </a:prstClr>
            </a:outerShdw>
          </a:effectLst>
        </p:spPr>
        <p:txBody>
          <a:bodyPr vert="eaVert" wrap="square" anchor="ctr">
            <a:spAutoFit/>
          </a:bodyPr>
          <a:lstStyle/>
          <a:p>
            <a:pPr eaLnBrk="1" hangingPunct="1">
              <a:defRPr/>
            </a:pPr>
            <a:endParaRPr lang="en-US" sz="1800"/>
          </a:p>
        </p:txBody>
      </p:sp>
      <p:sp>
        <p:nvSpPr>
          <p:cNvPr id="120" name="Oval 119"/>
          <p:cNvSpPr/>
          <p:nvPr/>
        </p:nvSpPr>
        <p:spPr>
          <a:xfrm>
            <a:off x="3204952" y="1937956"/>
            <a:ext cx="1527048" cy="1527048"/>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2501734" y="3136166"/>
            <a:ext cx="1451379" cy="1516970"/>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2197698" y="2423702"/>
            <a:ext cx="1371600" cy="1374244"/>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3939912" y="2976932"/>
            <a:ext cx="1280160" cy="1280160"/>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AutoShape 34"/>
          <p:cNvSpPr>
            <a:spLocks noChangeArrowheads="1"/>
          </p:cNvSpPr>
          <p:nvPr/>
        </p:nvSpPr>
        <p:spPr bwMode="auto">
          <a:xfrm rot="5400000">
            <a:off x="3187844" y="2075128"/>
            <a:ext cx="685800" cy="365760"/>
          </a:xfrm>
          <a:prstGeom prst="rightArrow">
            <a:avLst>
              <a:gd name="adj1" fmla="val 50185"/>
              <a:gd name="adj2" fmla="val 97561"/>
            </a:avLst>
          </a:prstGeom>
          <a:solidFill>
            <a:srgbClr val="FF0000"/>
          </a:solidFill>
          <a:ln w="38100">
            <a:solidFill>
              <a:schemeClr val="tx1"/>
            </a:solidFill>
            <a:miter lim="800000"/>
            <a:headEnd/>
            <a:tailEnd/>
          </a:ln>
          <a:effectLst>
            <a:outerShdw blurRad="50800" dist="38100" dir="18900000" algn="bl" rotWithShape="0">
              <a:prstClr val="black">
                <a:alpha val="40000"/>
              </a:prstClr>
            </a:outerShdw>
          </a:effectLst>
        </p:spPr>
        <p:txBody>
          <a:bodyPr vert="eaVert" wrap="square" anchor="ctr">
            <a:spAutoFit/>
          </a:bodyPr>
          <a:lstStyle/>
          <a:p>
            <a:pPr eaLnBrk="1" hangingPunct="1">
              <a:defRPr/>
            </a:pPr>
            <a:endParaRPr lang="en-US" sz="1800"/>
          </a:p>
        </p:txBody>
      </p:sp>
      <p:sp>
        <p:nvSpPr>
          <p:cNvPr id="171" name="TextBox 170"/>
          <p:cNvSpPr txBox="1"/>
          <p:nvPr/>
        </p:nvSpPr>
        <p:spPr>
          <a:xfrm>
            <a:off x="124083" y="971436"/>
            <a:ext cx="1387577" cy="369332"/>
          </a:xfrm>
          <a:prstGeom prst="rect">
            <a:avLst/>
          </a:prstGeom>
          <a:noFill/>
        </p:spPr>
        <p:txBody>
          <a:bodyPr wrap="square" rtlCol="0">
            <a:spAutoFit/>
          </a:bodyPr>
          <a:lstStyle/>
          <a:p>
            <a:r>
              <a:rPr lang="en-US" b="1" i="1" dirty="0">
                <a:latin typeface="Book Antiqua" pitchFamily="18" charset="0"/>
              </a:rPr>
              <a:t>G</a:t>
            </a:r>
            <a:r>
              <a:rPr lang="en-US" b="1" i="1" dirty="0" smtClean="0">
                <a:latin typeface="Book Antiqua" pitchFamily="18" charset="0"/>
              </a:rPr>
              <a:t>ene trees</a:t>
            </a:r>
            <a:endParaRPr lang="en-US" baseline="-25000" dirty="0">
              <a:latin typeface="Georgia" pitchFamily="18" charset="0"/>
            </a:endParaRPr>
          </a:p>
        </p:txBody>
      </p:sp>
      <p:sp>
        <p:nvSpPr>
          <p:cNvPr id="189" name="TextBox 188"/>
          <p:cNvSpPr txBox="1"/>
          <p:nvPr/>
        </p:nvSpPr>
        <p:spPr>
          <a:xfrm>
            <a:off x="264560" y="2949217"/>
            <a:ext cx="1387577" cy="369332"/>
          </a:xfrm>
          <a:prstGeom prst="rect">
            <a:avLst/>
          </a:prstGeom>
          <a:noFill/>
        </p:spPr>
        <p:txBody>
          <a:bodyPr wrap="square" rtlCol="0">
            <a:spAutoFit/>
          </a:bodyPr>
          <a:lstStyle/>
          <a:p>
            <a:r>
              <a:rPr lang="en-US" b="1" i="1" dirty="0" smtClean="0">
                <a:latin typeface="Book Antiqua" pitchFamily="18" charset="0"/>
              </a:rPr>
              <a:t>Species tree</a:t>
            </a:r>
            <a:endParaRPr lang="en-US" baseline="-25000" dirty="0">
              <a:latin typeface="Georgia" pitchFamily="18" charset="0"/>
            </a:endParaRPr>
          </a:p>
        </p:txBody>
      </p:sp>
      <p:sp>
        <p:nvSpPr>
          <p:cNvPr id="190" name="TextBox 189"/>
          <p:cNvSpPr txBox="1"/>
          <p:nvPr/>
        </p:nvSpPr>
        <p:spPr>
          <a:xfrm>
            <a:off x="1709420" y="1511496"/>
            <a:ext cx="494417" cy="369332"/>
          </a:xfrm>
          <a:prstGeom prst="rect">
            <a:avLst/>
          </a:prstGeom>
          <a:noFill/>
        </p:spPr>
        <p:txBody>
          <a:bodyPr wrap="square" rtlCol="0">
            <a:spAutoFit/>
          </a:bodyPr>
          <a:lstStyle/>
          <a:p>
            <a:r>
              <a:rPr lang="en-US" b="1" i="1" dirty="0" smtClean="0">
                <a:latin typeface="Book Antiqua" pitchFamily="18" charset="0"/>
              </a:rPr>
              <a:t>gt</a:t>
            </a:r>
            <a:r>
              <a:rPr lang="en-US" b="1" i="1" baseline="-25000" dirty="0" smtClean="0">
                <a:latin typeface="Book Antiqua" pitchFamily="18" charset="0"/>
              </a:rPr>
              <a:t>1</a:t>
            </a:r>
            <a:endParaRPr lang="en-US" baseline="-25000" dirty="0">
              <a:latin typeface="Georgia" pitchFamily="18" charset="0"/>
            </a:endParaRPr>
          </a:p>
        </p:txBody>
      </p:sp>
      <p:sp>
        <p:nvSpPr>
          <p:cNvPr id="191" name="TextBox 190"/>
          <p:cNvSpPr txBox="1"/>
          <p:nvPr/>
        </p:nvSpPr>
        <p:spPr>
          <a:xfrm>
            <a:off x="3347864" y="1502204"/>
            <a:ext cx="494417" cy="369332"/>
          </a:xfrm>
          <a:prstGeom prst="rect">
            <a:avLst/>
          </a:prstGeom>
          <a:noFill/>
        </p:spPr>
        <p:txBody>
          <a:bodyPr wrap="square" rtlCol="0">
            <a:spAutoFit/>
          </a:bodyPr>
          <a:lstStyle/>
          <a:p>
            <a:r>
              <a:rPr lang="en-US" b="1" i="1" dirty="0" smtClean="0">
                <a:latin typeface="Book Antiqua" pitchFamily="18" charset="0"/>
              </a:rPr>
              <a:t>gt</a:t>
            </a:r>
            <a:r>
              <a:rPr lang="en-US" b="1" i="1" baseline="-25000" dirty="0">
                <a:latin typeface="Book Antiqua" pitchFamily="18" charset="0"/>
              </a:rPr>
              <a:t>2</a:t>
            </a:r>
            <a:endParaRPr lang="en-US" baseline="-25000" dirty="0">
              <a:latin typeface="Georgia" pitchFamily="18" charset="0"/>
            </a:endParaRPr>
          </a:p>
        </p:txBody>
      </p:sp>
      <p:sp>
        <p:nvSpPr>
          <p:cNvPr id="192" name="TextBox 191"/>
          <p:cNvSpPr txBox="1"/>
          <p:nvPr/>
        </p:nvSpPr>
        <p:spPr>
          <a:xfrm>
            <a:off x="5625755" y="1466200"/>
            <a:ext cx="494417" cy="369332"/>
          </a:xfrm>
          <a:prstGeom prst="rect">
            <a:avLst/>
          </a:prstGeom>
          <a:noFill/>
        </p:spPr>
        <p:txBody>
          <a:bodyPr wrap="square" rtlCol="0">
            <a:spAutoFit/>
          </a:bodyPr>
          <a:lstStyle/>
          <a:p>
            <a:r>
              <a:rPr lang="en-US" b="1" i="1" dirty="0" err="1" smtClean="0">
                <a:latin typeface="Book Antiqua" pitchFamily="18" charset="0"/>
              </a:rPr>
              <a:t>gt</a:t>
            </a:r>
            <a:r>
              <a:rPr lang="en-US" b="1" i="1" baseline="-25000" dirty="0" err="1">
                <a:latin typeface="Book Antiqua" pitchFamily="18" charset="0"/>
              </a:rPr>
              <a:t>k</a:t>
            </a:r>
            <a:endParaRPr lang="en-US" baseline="-25000" dirty="0">
              <a:latin typeface="Georgia" pitchFamily="18" charset="0"/>
            </a:endParaRPr>
          </a:p>
        </p:txBody>
      </p:sp>
      <p:grpSp>
        <p:nvGrpSpPr>
          <p:cNvPr id="193" name="Group 192"/>
          <p:cNvGrpSpPr/>
          <p:nvPr/>
        </p:nvGrpSpPr>
        <p:grpSpPr>
          <a:xfrm>
            <a:off x="2653377" y="184574"/>
            <a:ext cx="5735047" cy="400110"/>
            <a:chOff x="3238136" y="1158454"/>
            <a:chExt cx="3920134" cy="312287"/>
          </a:xfrm>
        </p:grpSpPr>
        <p:sp>
          <p:nvSpPr>
            <p:cNvPr id="194" name="Oval 193"/>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2000" b="0" u="sng" dirty="0"/>
            </a:p>
          </p:txBody>
        </p:sp>
        <p:sp>
          <p:nvSpPr>
            <p:cNvPr id="195" name="TextBox 194"/>
            <p:cNvSpPr txBox="1"/>
            <p:nvPr/>
          </p:nvSpPr>
          <p:spPr>
            <a:xfrm>
              <a:off x="3336577" y="1158454"/>
              <a:ext cx="3821693" cy="312287"/>
            </a:xfrm>
            <a:prstGeom prst="rect">
              <a:avLst/>
            </a:prstGeom>
            <a:noFill/>
          </p:spPr>
          <p:txBody>
            <a:bodyPr wrap="square" rtlCol="0">
              <a:spAutoFit/>
            </a:bodyPr>
            <a:lstStyle/>
            <a:p>
              <a:r>
                <a:rPr lang="en-US" sz="2000" dirty="0" smtClean="0"/>
                <a:t>  </a:t>
              </a:r>
              <a:r>
                <a:rPr lang="en-US" sz="2000" dirty="0" smtClean="0">
                  <a:solidFill>
                    <a:srgbClr val="FF0000"/>
                  </a:solidFill>
                  <a:latin typeface="Georgia" pitchFamily="18" charset="0"/>
                </a:rPr>
                <a:t>Estimate</a:t>
              </a:r>
              <a:r>
                <a:rPr lang="en-US" sz="2000" dirty="0" smtClean="0">
                  <a:latin typeface="Georgia" pitchFamily="18" charset="0"/>
                </a:rPr>
                <a:t> </a:t>
              </a:r>
              <a:r>
                <a:rPr lang="en-US" sz="2000" dirty="0" smtClean="0">
                  <a:solidFill>
                    <a:schemeClr val="bg1"/>
                  </a:solidFill>
                  <a:latin typeface="Georgia" pitchFamily="18" charset="0"/>
                </a:rPr>
                <a:t>the</a:t>
              </a:r>
              <a:r>
                <a:rPr lang="en-US" sz="2000" dirty="0" smtClean="0">
                  <a:latin typeface="Georgia" pitchFamily="18" charset="0"/>
                </a:rPr>
                <a:t> </a:t>
              </a:r>
              <a:r>
                <a:rPr lang="en-US" sz="2000" dirty="0" smtClean="0">
                  <a:solidFill>
                    <a:srgbClr val="FF0000"/>
                  </a:solidFill>
                  <a:latin typeface="Georgia" pitchFamily="18" charset="0"/>
                </a:rPr>
                <a:t>species tree</a:t>
              </a:r>
              <a:endParaRPr lang="en-US" sz="2000" dirty="0">
                <a:solidFill>
                  <a:srgbClr val="FF0000"/>
                </a:solidFill>
                <a:latin typeface="Georgia" pitchFamily="18" charset="0"/>
              </a:endParaRPr>
            </a:p>
          </p:txBody>
        </p:sp>
      </p:grpSp>
      <p:grpSp>
        <p:nvGrpSpPr>
          <p:cNvPr id="196" name="Group 195"/>
          <p:cNvGrpSpPr/>
          <p:nvPr/>
        </p:nvGrpSpPr>
        <p:grpSpPr>
          <a:xfrm>
            <a:off x="2670304" y="188640"/>
            <a:ext cx="4349968" cy="400110"/>
            <a:chOff x="3238136" y="1158454"/>
            <a:chExt cx="2973377" cy="312287"/>
          </a:xfrm>
        </p:grpSpPr>
        <p:sp>
          <p:nvSpPr>
            <p:cNvPr id="197" name="Oval 196"/>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2000" b="0" u="sng" dirty="0"/>
            </a:p>
          </p:txBody>
        </p:sp>
        <p:sp>
          <p:nvSpPr>
            <p:cNvPr id="198" name="TextBox 197"/>
            <p:cNvSpPr txBox="1"/>
            <p:nvPr/>
          </p:nvSpPr>
          <p:spPr>
            <a:xfrm>
              <a:off x="3336576" y="1158454"/>
              <a:ext cx="2874937" cy="312287"/>
            </a:xfrm>
            <a:prstGeom prst="rect">
              <a:avLst/>
            </a:prstGeom>
            <a:noFill/>
          </p:spPr>
          <p:txBody>
            <a:bodyPr wrap="square" rtlCol="0">
              <a:spAutoFit/>
            </a:bodyPr>
            <a:lstStyle/>
            <a:p>
              <a:r>
                <a:rPr lang="en-US" sz="2000" dirty="0" smtClean="0"/>
                <a:t>  </a:t>
              </a:r>
              <a:r>
                <a:rPr lang="en-US" sz="2000" dirty="0" smtClean="0">
                  <a:solidFill>
                    <a:srgbClr val="FF0000"/>
                  </a:solidFill>
                  <a:latin typeface="Georgia" pitchFamily="18" charset="0"/>
                </a:rPr>
                <a:t>Decompose</a:t>
              </a:r>
              <a:r>
                <a:rPr lang="en-US" sz="2000" dirty="0" smtClean="0">
                  <a:latin typeface="Georgia" pitchFamily="18" charset="0"/>
                </a:rPr>
                <a:t> </a:t>
              </a:r>
              <a:r>
                <a:rPr lang="en-US" sz="2000" dirty="0" smtClean="0">
                  <a:solidFill>
                    <a:schemeClr val="bg1"/>
                  </a:solidFill>
                  <a:latin typeface="Georgia" pitchFamily="18" charset="0"/>
                </a:rPr>
                <a:t>the</a:t>
              </a:r>
              <a:r>
                <a:rPr lang="en-US" sz="2000" dirty="0" smtClean="0">
                  <a:latin typeface="Georgia" pitchFamily="18" charset="0"/>
                </a:rPr>
                <a:t> </a:t>
              </a:r>
              <a:r>
                <a:rPr lang="en-US" sz="2000" dirty="0" smtClean="0">
                  <a:solidFill>
                    <a:srgbClr val="FF0000"/>
                  </a:solidFill>
                  <a:latin typeface="Georgia" pitchFamily="18" charset="0"/>
                </a:rPr>
                <a:t>guide</a:t>
              </a:r>
              <a:r>
                <a:rPr lang="en-US" sz="2000" dirty="0" smtClean="0">
                  <a:latin typeface="Georgia" pitchFamily="18" charset="0"/>
                </a:rPr>
                <a:t> </a:t>
              </a:r>
              <a:r>
                <a:rPr lang="en-US" sz="2000" dirty="0" smtClean="0">
                  <a:solidFill>
                    <a:schemeClr val="bg1"/>
                  </a:solidFill>
                  <a:latin typeface="Georgia" pitchFamily="18" charset="0"/>
                </a:rPr>
                <a:t>tree</a:t>
              </a:r>
              <a:endParaRPr lang="en-US" sz="2000" dirty="0">
                <a:solidFill>
                  <a:schemeClr val="bg1"/>
                </a:solidFill>
                <a:latin typeface="Georgia" pitchFamily="18" charset="0"/>
              </a:endParaRPr>
            </a:p>
          </p:txBody>
        </p:sp>
      </p:grpSp>
      <p:grpSp>
        <p:nvGrpSpPr>
          <p:cNvPr id="199" name="Group 198"/>
          <p:cNvGrpSpPr/>
          <p:nvPr/>
        </p:nvGrpSpPr>
        <p:grpSpPr>
          <a:xfrm>
            <a:off x="3138356" y="220578"/>
            <a:ext cx="4349968" cy="400110"/>
            <a:chOff x="3238136" y="1158454"/>
            <a:chExt cx="2973377" cy="312287"/>
          </a:xfrm>
        </p:grpSpPr>
        <p:sp>
          <p:nvSpPr>
            <p:cNvPr id="200" name="Oval 199"/>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2000" b="0" u="sng" dirty="0"/>
            </a:p>
          </p:txBody>
        </p:sp>
        <p:sp>
          <p:nvSpPr>
            <p:cNvPr id="201" name="TextBox 200"/>
            <p:cNvSpPr txBox="1"/>
            <p:nvPr/>
          </p:nvSpPr>
          <p:spPr>
            <a:xfrm>
              <a:off x="3336576" y="1158454"/>
              <a:ext cx="2874937" cy="312287"/>
            </a:xfrm>
            <a:prstGeom prst="rect">
              <a:avLst/>
            </a:prstGeom>
            <a:noFill/>
          </p:spPr>
          <p:txBody>
            <a:bodyPr wrap="square" rtlCol="0">
              <a:spAutoFit/>
            </a:bodyPr>
            <a:lstStyle/>
            <a:p>
              <a:r>
                <a:rPr lang="en-US" sz="2000" dirty="0" smtClean="0"/>
                <a:t>  </a:t>
              </a:r>
              <a:r>
                <a:rPr lang="en-US" sz="2000" dirty="0" smtClean="0">
                  <a:solidFill>
                    <a:srgbClr val="FF0000"/>
                  </a:solidFill>
                  <a:latin typeface="Georgia" pitchFamily="18" charset="0"/>
                </a:rPr>
                <a:t>Restrict</a:t>
              </a:r>
              <a:r>
                <a:rPr lang="en-US" sz="2000" dirty="0" smtClean="0">
                  <a:latin typeface="Georgia" pitchFamily="18" charset="0"/>
                </a:rPr>
                <a:t> </a:t>
              </a:r>
              <a:r>
                <a:rPr lang="en-US" sz="2000" dirty="0" smtClean="0">
                  <a:solidFill>
                    <a:schemeClr val="bg1"/>
                  </a:solidFill>
                  <a:latin typeface="Georgia" pitchFamily="18" charset="0"/>
                </a:rPr>
                <a:t>the gene trees</a:t>
              </a:r>
              <a:endParaRPr lang="en-US" sz="2000" dirty="0">
                <a:solidFill>
                  <a:schemeClr val="bg1"/>
                </a:solidFill>
                <a:latin typeface="Georgia" pitchFamily="18" charset="0"/>
              </a:endParaRPr>
            </a:p>
          </p:txBody>
        </p:sp>
      </p:grpSp>
      <p:grpSp>
        <p:nvGrpSpPr>
          <p:cNvPr id="202" name="Group 201"/>
          <p:cNvGrpSpPr/>
          <p:nvPr/>
        </p:nvGrpSpPr>
        <p:grpSpPr>
          <a:xfrm>
            <a:off x="1582947" y="1002908"/>
            <a:ext cx="512064" cy="457200"/>
            <a:chOff x="971600" y="4149700"/>
            <a:chExt cx="621852" cy="467432"/>
          </a:xfrm>
        </p:grpSpPr>
        <p:cxnSp>
          <p:nvCxnSpPr>
            <p:cNvPr id="203" name="Straight Connector 202"/>
            <p:cNvCxnSpPr/>
            <p:nvPr/>
          </p:nvCxnSpPr>
          <p:spPr>
            <a:xfrm flipV="1">
              <a:off x="971600" y="4149700"/>
              <a:ext cx="281395" cy="464416"/>
            </a:xfrm>
            <a:prstGeom prst="line">
              <a:avLst/>
            </a:prstGeom>
            <a:ln w="28575"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1089396" y="4452764"/>
              <a:ext cx="121444" cy="164368"/>
            </a:xfrm>
            <a:prstGeom prst="line">
              <a:avLst/>
            </a:prstGeom>
            <a:ln w="28575"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1252995" y="4149700"/>
              <a:ext cx="340457" cy="449847"/>
            </a:xfrm>
            <a:prstGeom prst="line">
              <a:avLst/>
            </a:prstGeom>
            <a:ln w="28575"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1176337" y="4329100"/>
              <a:ext cx="219093" cy="270447"/>
            </a:xfrm>
            <a:prstGeom prst="line">
              <a:avLst/>
            </a:prstGeom>
            <a:ln w="28575"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42" name="Group 241"/>
          <p:cNvGrpSpPr/>
          <p:nvPr/>
        </p:nvGrpSpPr>
        <p:grpSpPr>
          <a:xfrm>
            <a:off x="3048227" y="949781"/>
            <a:ext cx="512064" cy="457200"/>
            <a:chOff x="971600" y="3104964"/>
            <a:chExt cx="621852" cy="647452"/>
          </a:xfrm>
        </p:grpSpPr>
        <p:cxnSp>
          <p:nvCxnSpPr>
            <p:cNvPr id="243" name="Straight Connector 242"/>
            <p:cNvCxnSpPr/>
            <p:nvPr/>
          </p:nvCxnSpPr>
          <p:spPr>
            <a:xfrm flipV="1">
              <a:off x="971600" y="3104964"/>
              <a:ext cx="281395" cy="643274"/>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1089396" y="3524746"/>
              <a:ext cx="121444" cy="227670"/>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1252995" y="3104964"/>
              <a:ext cx="340457" cy="623094"/>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H="1">
              <a:off x="1341424" y="3524746"/>
              <a:ext cx="108013" cy="227670"/>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47" name="Group 246"/>
          <p:cNvGrpSpPr/>
          <p:nvPr/>
        </p:nvGrpSpPr>
        <p:grpSpPr>
          <a:xfrm>
            <a:off x="5441040" y="921267"/>
            <a:ext cx="512064" cy="457200"/>
            <a:chOff x="1916088" y="4725764"/>
            <a:chExt cx="621852" cy="467432"/>
          </a:xfrm>
        </p:grpSpPr>
        <p:cxnSp>
          <p:nvCxnSpPr>
            <p:cNvPr id="248" name="Straight Connector 247"/>
            <p:cNvCxnSpPr/>
            <p:nvPr/>
          </p:nvCxnSpPr>
          <p:spPr>
            <a:xfrm flipV="1">
              <a:off x="1916088" y="4725764"/>
              <a:ext cx="281395" cy="464416"/>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2197483" y="4725764"/>
              <a:ext cx="340457" cy="449847"/>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flipH="1">
              <a:off x="2105726" y="4898031"/>
              <a:ext cx="198440" cy="292149"/>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flipH="1">
              <a:off x="2303748" y="5047122"/>
              <a:ext cx="99220" cy="146074"/>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52" name="Group 251"/>
          <p:cNvGrpSpPr/>
          <p:nvPr/>
        </p:nvGrpSpPr>
        <p:grpSpPr>
          <a:xfrm>
            <a:off x="1871700" y="224644"/>
            <a:ext cx="5951355" cy="400110"/>
            <a:chOff x="3238136" y="1158454"/>
            <a:chExt cx="4067989" cy="312287"/>
          </a:xfrm>
        </p:grpSpPr>
        <p:sp>
          <p:nvSpPr>
            <p:cNvPr id="253" name="Oval 252"/>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u="sng" dirty="0"/>
            </a:p>
          </p:txBody>
        </p:sp>
        <p:sp>
          <p:nvSpPr>
            <p:cNvPr id="254" name="TextBox 253"/>
            <p:cNvSpPr txBox="1"/>
            <p:nvPr/>
          </p:nvSpPr>
          <p:spPr>
            <a:xfrm>
              <a:off x="3336576" y="1158454"/>
              <a:ext cx="3969549" cy="312287"/>
            </a:xfrm>
            <a:prstGeom prst="rect">
              <a:avLst/>
            </a:prstGeom>
            <a:noFill/>
          </p:spPr>
          <p:txBody>
            <a:bodyPr wrap="square" rtlCol="0">
              <a:spAutoFit/>
            </a:bodyPr>
            <a:lstStyle/>
            <a:p>
              <a:r>
                <a:rPr lang="en-US" dirty="0" smtClean="0"/>
                <a:t>  </a:t>
              </a:r>
              <a:r>
                <a:rPr lang="en-US" dirty="0" smtClean="0">
                  <a:solidFill>
                    <a:schemeClr val="bg1"/>
                  </a:solidFill>
                  <a:latin typeface="Georgia" pitchFamily="18" charset="0"/>
                </a:rPr>
                <a:t>Estimate</a:t>
              </a:r>
              <a:r>
                <a:rPr lang="en-US" dirty="0" smtClean="0">
                  <a:latin typeface="Georgia" pitchFamily="18" charset="0"/>
                </a:rPr>
                <a:t> </a:t>
              </a:r>
              <a:r>
                <a:rPr lang="en-US" dirty="0" smtClean="0">
                  <a:solidFill>
                    <a:srgbClr val="FF0000"/>
                  </a:solidFill>
                  <a:latin typeface="Georgia" pitchFamily="18" charset="0"/>
                </a:rPr>
                <a:t>species </a:t>
              </a:r>
              <a:r>
                <a:rPr lang="en-US" sz="2000" dirty="0" smtClean="0">
                  <a:solidFill>
                    <a:srgbClr val="FF0000"/>
                  </a:solidFill>
                  <a:latin typeface="Georgia" pitchFamily="18" charset="0"/>
                </a:rPr>
                <a:t>trees</a:t>
              </a:r>
              <a:r>
                <a:rPr lang="en-US" dirty="0" smtClean="0">
                  <a:solidFill>
                    <a:srgbClr val="FF0000"/>
                  </a:solidFill>
                  <a:latin typeface="Georgia" pitchFamily="18" charset="0"/>
                </a:rPr>
                <a:t> </a:t>
              </a:r>
              <a:r>
                <a:rPr lang="en-US" dirty="0" smtClean="0">
                  <a:solidFill>
                    <a:schemeClr val="bg1"/>
                  </a:solidFill>
                  <a:latin typeface="Georgia" pitchFamily="18" charset="0"/>
                </a:rPr>
                <a:t>from the</a:t>
              </a:r>
              <a:r>
                <a:rPr lang="en-US" dirty="0" smtClean="0">
                  <a:latin typeface="Georgia" pitchFamily="18" charset="0"/>
                </a:rPr>
                <a:t> </a:t>
              </a:r>
              <a:r>
                <a:rPr lang="en-US" dirty="0" smtClean="0">
                  <a:solidFill>
                    <a:srgbClr val="FF0000"/>
                  </a:solidFill>
                  <a:latin typeface="Georgia" pitchFamily="18" charset="0"/>
                </a:rPr>
                <a:t>restricted</a:t>
              </a:r>
              <a:r>
                <a:rPr lang="en-US" dirty="0" smtClean="0">
                  <a:latin typeface="Georgia" pitchFamily="18" charset="0"/>
                </a:rPr>
                <a:t> </a:t>
              </a:r>
              <a:r>
                <a:rPr lang="en-US" dirty="0" smtClean="0">
                  <a:solidFill>
                    <a:schemeClr val="bg1"/>
                  </a:solidFill>
                  <a:latin typeface="Georgia" pitchFamily="18" charset="0"/>
                </a:rPr>
                <a:t>gene trees</a:t>
              </a:r>
              <a:endParaRPr lang="en-US" dirty="0">
                <a:solidFill>
                  <a:schemeClr val="bg1"/>
                </a:solidFill>
                <a:latin typeface="Georgia" pitchFamily="18" charset="0"/>
              </a:endParaRPr>
            </a:p>
          </p:txBody>
        </p:sp>
      </p:grpSp>
      <p:grpSp>
        <p:nvGrpSpPr>
          <p:cNvPr id="255" name="Group 254"/>
          <p:cNvGrpSpPr/>
          <p:nvPr/>
        </p:nvGrpSpPr>
        <p:grpSpPr>
          <a:xfrm>
            <a:off x="381382" y="220577"/>
            <a:ext cx="8784468" cy="400111"/>
            <a:chOff x="3238136" y="1158454"/>
            <a:chExt cx="6004534" cy="312288"/>
          </a:xfrm>
        </p:grpSpPr>
        <p:sp>
          <p:nvSpPr>
            <p:cNvPr id="256" name="Oval 255"/>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2000" b="0" u="sng" dirty="0"/>
            </a:p>
          </p:txBody>
        </p:sp>
        <p:sp>
          <p:nvSpPr>
            <p:cNvPr id="257" name="TextBox 256"/>
            <p:cNvSpPr txBox="1"/>
            <p:nvPr/>
          </p:nvSpPr>
          <p:spPr>
            <a:xfrm>
              <a:off x="3336575" y="1158454"/>
              <a:ext cx="5906095" cy="312288"/>
            </a:xfrm>
            <a:prstGeom prst="rect">
              <a:avLst/>
            </a:prstGeom>
            <a:noFill/>
          </p:spPr>
          <p:txBody>
            <a:bodyPr wrap="square" rtlCol="0">
              <a:spAutoFit/>
            </a:bodyPr>
            <a:lstStyle/>
            <a:p>
              <a:r>
                <a:rPr lang="en-US" sz="2000" dirty="0" smtClean="0"/>
                <a:t>  </a:t>
              </a:r>
              <a:r>
                <a:rPr lang="en-US" sz="2000" dirty="0" smtClean="0">
                  <a:solidFill>
                    <a:srgbClr val="FF0000"/>
                  </a:solidFill>
                  <a:latin typeface="Georgia" pitchFamily="18" charset="0"/>
                </a:rPr>
                <a:t>Combine </a:t>
              </a:r>
              <a:r>
                <a:rPr lang="en-US" sz="2000" dirty="0" smtClean="0">
                  <a:solidFill>
                    <a:schemeClr val="bg1"/>
                  </a:solidFill>
                  <a:latin typeface="Georgia" pitchFamily="18" charset="0"/>
                </a:rPr>
                <a:t>the species trees into</a:t>
              </a:r>
              <a:r>
                <a:rPr lang="en-US" sz="2000" dirty="0" smtClean="0">
                  <a:solidFill>
                    <a:srgbClr val="FF0000"/>
                  </a:solidFill>
                  <a:latin typeface="Georgia" pitchFamily="18" charset="0"/>
                </a:rPr>
                <a:t> a single </a:t>
              </a:r>
              <a:r>
                <a:rPr lang="en-US" sz="2000" dirty="0" smtClean="0">
                  <a:solidFill>
                    <a:schemeClr val="bg1"/>
                  </a:solidFill>
                  <a:latin typeface="Georgia" pitchFamily="18" charset="0"/>
                </a:rPr>
                <a:t>species tree on the </a:t>
              </a:r>
              <a:r>
                <a:rPr lang="en-US" sz="2000" dirty="0" smtClean="0">
                  <a:solidFill>
                    <a:srgbClr val="FF0000"/>
                  </a:solidFill>
                  <a:latin typeface="Georgia" pitchFamily="18" charset="0"/>
                </a:rPr>
                <a:t>full </a:t>
              </a:r>
              <a:r>
                <a:rPr lang="en-US" sz="2000" dirty="0" smtClean="0">
                  <a:solidFill>
                    <a:schemeClr val="bg1"/>
                  </a:solidFill>
                  <a:latin typeface="Georgia" pitchFamily="18" charset="0"/>
                </a:rPr>
                <a:t>set of taxa </a:t>
              </a:r>
              <a:endParaRPr lang="en-US" sz="2000" dirty="0">
                <a:solidFill>
                  <a:schemeClr val="bg1"/>
                </a:solidFill>
                <a:latin typeface="Georgia" pitchFamily="18" charset="0"/>
              </a:endParaRPr>
            </a:p>
          </p:txBody>
        </p:sp>
      </p:grpSp>
      <p:sp>
        <p:nvSpPr>
          <p:cNvPr id="159" name="AutoShape 5"/>
          <p:cNvSpPr>
            <a:spLocks noChangeArrowheads="1"/>
          </p:cNvSpPr>
          <p:nvPr/>
        </p:nvSpPr>
        <p:spPr bwMode="auto">
          <a:xfrm>
            <a:off x="1815771" y="5132680"/>
            <a:ext cx="1892133" cy="727721"/>
          </a:xfrm>
          <a:prstGeom prst="roundRect">
            <a:avLst>
              <a:gd name="adj" fmla="val 16667"/>
            </a:avLst>
          </a:prstGeom>
          <a:solidFill>
            <a:schemeClr val="tx2">
              <a:lumMod val="60000"/>
              <a:lumOff val="40000"/>
              <a:alpha val="26000"/>
            </a:schemeClr>
          </a:solidFill>
          <a:ln w="34925">
            <a:solidFill>
              <a:schemeClr val="tx2">
                <a:lumMod val="50000"/>
              </a:schemeClr>
            </a:solidFill>
            <a:round/>
            <a:headEnd/>
            <a:tailEnd/>
          </a:ln>
          <a:effectLst>
            <a:outerShdw blurRad="50800" dist="38100" dir="2700000" algn="t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sp>
        <p:nvSpPr>
          <p:cNvPr id="160" name="AutoShape 5"/>
          <p:cNvSpPr>
            <a:spLocks noChangeArrowheads="1"/>
          </p:cNvSpPr>
          <p:nvPr/>
        </p:nvSpPr>
        <p:spPr bwMode="auto">
          <a:xfrm>
            <a:off x="1800685" y="6021288"/>
            <a:ext cx="1907219" cy="773784"/>
          </a:xfrm>
          <a:prstGeom prst="roundRect">
            <a:avLst>
              <a:gd name="adj" fmla="val 16667"/>
            </a:avLst>
          </a:prstGeom>
          <a:solidFill>
            <a:srgbClr val="F2DCDB">
              <a:alpha val="26000"/>
            </a:srgbClr>
          </a:solidFill>
          <a:ln w="34925">
            <a:solidFill>
              <a:schemeClr val="tx2">
                <a:lumMod val="50000"/>
              </a:schemeClr>
            </a:solidFill>
            <a:round/>
            <a:headEnd/>
            <a:tailEnd/>
          </a:ln>
          <a:effectLst>
            <a:outerShdw blurRad="50800" dist="38100" dir="2700000" algn="t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grpSp>
        <p:nvGrpSpPr>
          <p:cNvPr id="161" name="Group 160"/>
          <p:cNvGrpSpPr/>
          <p:nvPr/>
        </p:nvGrpSpPr>
        <p:grpSpPr>
          <a:xfrm>
            <a:off x="4015432" y="5246222"/>
            <a:ext cx="1663467" cy="489530"/>
            <a:chOff x="5422900" y="3429000"/>
            <a:chExt cx="1638300" cy="749300"/>
          </a:xfrm>
        </p:grpSpPr>
        <p:sp>
          <p:nvSpPr>
            <p:cNvPr id="162" name="Freeform 161"/>
            <p:cNvSpPr/>
            <p:nvPr/>
          </p:nvSpPr>
          <p:spPr>
            <a:xfrm>
              <a:off x="5473700" y="3746500"/>
              <a:ext cx="508000" cy="431800"/>
            </a:xfrm>
            <a:custGeom>
              <a:avLst/>
              <a:gdLst>
                <a:gd name="connsiteX0" fmla="*/ 508000 w 508000"/>
                <a:gd name="connsiteY0" fmla="*/ 0 h 431800"/>
                <a:gd name="connsiteX1" fmla="*/ 292100 w 508000"/>
                <a:gd name="connsiteY1" fmla="*/ 266700 h 431800"/>
                <a:gd name="connsiteX2" fmla="*/ 0 w 508000"/>
                <a:gd name="connsiteY2" fmla="*/ 431800 h 431800"/>
              </a:gdLst>
              <a:ahLst/>
              <a:cxnLst>
                <a:cxn ang="0">
                  <a:pos x="connsiteX0" y="connsiteY0"/>
                </a:cxn>
                <a:cxn ang="0">
                  <a:pos x="connsiteX1" y="connsiteY1"/>
                </a:cxn>
                <a:cxn ang="0">
                  <a:pos x="connsiteX2" y="connsiteY2"/>
                </a:cxn>
              </a:cxnLst>
              <a:rect l="l" t="t" r="r" b="b"/>
              <a:pathLst>
                <a:path w="508000" h="431800">
                  <a:moveTo>
                    <a:pt x="508000" y="0"/>
                  </a:moveTo>
                  <a:cubicBezTo>
                    <a:pt x="442383" y="97366"/>
                    <a:pt x="376767" y="194733"/>
                    <a:pt x="292100" y="266700"/>
                  </a:cubicBezTo>
                  <a:cubicBezTo>
                    <a:pt x="207433" y="338667"/>
                    <a:pt x="103716" y="385233"/>
                    <a:pt x="0" y="431800"/>
                  </a:cubicBezTo>
                </a:path>
              </a:pathLst>
            </a:custGeom>
            <a:ln w="19050">
              <a:solidFill>
                <a:srgbClr val="FF0000">
                  <a:alpha val="52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3" name="Freeform 162"/>
            <p:cNvSpPr/>
            <p:nvPr/>
          </p:nvSpPr>
          <p:spPr>
            <a:xfrm>
              <a:off x="5422900" y="3492500"/>
              <a:ext cx="546100" cy="266700"/>
            </a:xfrm>
            <a:custGeom>
              <a:avLst/>
              <a:gdLst>
                <a:gd name="connsiteX0" fmla="*/ 546100 w 546100"/>
                <a:gd name="connsiteY0" fmla="*/ 266700 h 266700"/>
                <a:gd name="connsiteX1" fmla="*/ 330200 w 546100"/>
                <a:gd name="connsiteY1" fmla="*/ 127000 h 266700"/>
                <a:gd name="connsiteX2" fmla="*/ 0 w 546100"/>
                <a:gd name="connsiteY2" fmla="*/ 0 h 266700"/>
              </a:gdLst>
              <a:ahLst/>
              <a:cxnLst>
                <a:cxn ang="0">
                  <a:pos x="connsiteX0" y="connsiteY0"/>
                </a:cxn>
                <a:cxn ang="0">
                  <a:pos x="connsiteX1" y="connsiteY1"/>
                </a:cxn>
                <a:cxn ang="0">
                  <a:pos x="connsiteX2" y="connsiteY2"/>
                </a:cxn>
              </a:cxnLst>
              <a:rect l="l" t="t" r="r" b="b"/>
              <a:pathLst>
                <a:path w="546100" h="266700">
                  <a:moveTo>
                    <a:pt x="546100" y="266700"/>
                  </a:moveTo>
                  <a:cubicBezTo>
                    <a:pt x="483658" y="219075"/>
                    <a:pt x="421217" y="171450"/>
                    <a:pt x="330200" y="127000"/>
                  </a:cubicBezTo>
                  <a:cubicBezTo>
                    <a:pt x="239183" y="82550"/>
                    <a:pt x="119591" y="41275"/>
                    <a:pt x="0" y="0"/>
                  </a:cubicBezTo>
                </a:path>
              </a:pathLst>
            </a:custGeom>
            <a:ln w="19050">
              <a:solidFill>
                <a:srgbClr val="FF0000">
                  <a:alpha val="52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4" name="Freeform 163"/>
            <p:cNvSpPr/>
            <p:nvPr/>
          </p:nvSpPr>
          <p:spPr>
            <a:xfrm>
              <a:off x="5473700" y="3632200"/>
              <a:ext cx="266700" cy="292100"/>
            </a:xfrm>
            <a:custGeom>
              <a:avLst/>
              <a:gdLst>
                <a:gd name="connsiteX0" fmla="*/ 266700 w 266700"/>
                <a:gd name="connsiteY0" fmla="*/ 0 h 292100"/>
                <a:gd name="connsiteX1" fmla="*/ 190500 w 266700"/>
                <a:gd name="connsiteY1" fmla="*/ 152400 h 292100"/>
                <a:gd name="connsiteX2" fmla="*/ 0 w 266700"/>
                <a:gd name="connsiteY2" fmla="*/ 292100 h 292100"/>
              </a:gdLst>
              <a:ahLst/>
              <a:cxnLst>
                <a:cxn ang="0">
                  <a:pos x="connsiteX0" y="connsiteY0"/>
                </a:cxn>
                <a:cxn ang="0">
                  <a:pos x="connsiteX1" y="connsiteY1"/>
                </a:cxn>
                <a:cxn ang="0">
                  <a:pos x="connsiteX2" y="connsiteY2"/>
                </a:cxn>
              </a:cxnLst>
              <a:rect l="l" t="t" r="r" b="b"/>
              <a:pathLst>
                <a:path w="266700" h="292100">
                  <a:moveTo>
                    <a:pt x="266700" y="0"/>
                  </a:moveTo>
                  <a:cubicBezTo>
                    <a:pt x="250825" y="51858"/>
                    <a:pt x="234950" y="103717"/>
                    <a:pt x="190500" y="152400"/>
                  </a:cubicBezTo>
                  <a:cubicBezTo>
                    <a:pt x="146050" y="201083"/>
                    <a:pt x="73025" y="246591"/>
                    <a:pt x="0" y="292100"/>
                  </a:cubicBezTo>
                </a:path>
              </a:pathLst>
            </a:custGeom>
            <a:ln w="19050">
              <a:solidFill>
                <a:srgbClr val="FF0000">
                  <a:alpha val="52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5" name="Freeform 164"/>
            <p:cNvSpPr/>
            <p:nvPr/>
          </p:nvSpPr>
          <p:spPr>
            <a:xfrm>
              <a:off x="5981700" y="3676891"/>
              <a:ext cx="1079500" cy="450609"/>
            </a:xfrm>
            <a:custGeom>
              <a:avLst/>
              <a:gdLst>
                <a:gd name="connsiteX0" fmla="*/ 0 w 1079500"/>
                <a:gd name="connsiteY0" fmla="*/ 69609 h 450609"/>
                <a:gd name="connsiteX1" fmla="*/ 355600 w 1079500"/>
                <a:gd name="connsiteY1" fmla="*/ 18809 h 450609"/>
                <a:gd name="connsiteX2" fmla="*/ 800100 w 1079500"/>
                <a:gd name="connsiteY2" fmla="*/ 349009 h 450609"/>
                <a:gd name="connsiteX3" fmla="*/ 1079500 w 1079500"/>
                <a:gd name="connsiteY3" fmla="*/ 450609 h 450609"/>
              </a:gdLst>
              <a:ahLst/>
              <a:cxnLst>
                <a:cxn ang="0">
                  <a:pos x="connsiteX0" y="connsiteY0"/>
                </a:cxn>
                <a:cxn ang="0">
                  <a:pos x="connsiteX1" y="connsiteY1"/>
                </a:cxn>
                <a:cxn ang="0">
                  <a:pos x="connsiteX2" y="connsiteY2"/>
                </a:cxn>
                <a:cxn ang="0">
                  <a:pos x="connsiteX3" y="connsiteY3"/>
                </a:cxn>
              </a:cxnLst>
              <a:rect l="l" t="t" r="r" b="b"/>
              <a:pathLst>
                <a:path w="1079500" h="450609">
                  <a:moveTo>
                    <a:pt x="0" y="69609"/>
                  </a:moveTo>
                  <a:cubicBezTo>
                    <a:pt x="111125" y="20925"/>
                    <a:pt x="222250" y="-27758"/>
                    <a:pt x="355600" y="18809"/>
                  </a:cubicBezTo>
                  <a:cubicBezTo>
                    <a:pt x="488950" y="65376"/>
                    <a:pt x="679450" y="277042"/>
                    <a:pt x="800100" y="349009"/>
                  </a:cubicBezTo>
                  <a:cubicBezTo>
                    <a:pt x="920750" y="420976"/>
                    <a:pt x="1000125" y="435792"/>
                    <a:pt x="1079500" y="450609"/>
                  </a:cubicBezTo>
                </a:path>
              </a:pathLst>
            </a:custGeom>
            <a:ln w="19050">
              <a:solidFill>
                <a:srgbClr val="FF0000">
                  <a:alpha val="52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6" name="Freeform 165"/>
            <p:cNvSpPr/>
            <p:nvPr/>
          </p:nvSpPr>
          <p:spPr>
            <a:xfrm>
              <a:off x="6426200" y="3429000"/>
              <a:ext cx="596900" cy="292100"/>
            </a:xfrm>
            <a:custGeom>
              <a:avLst/>
              <a:gdLst>
                <a:gd name="connsiteX0" fmla="*/ 0 w 596900"/>
                <a:gd name="connsiteY0" fmla="*/ 292100 h 292100"/>
                <a:gd name="connsiteX1" fmla="*/ 190500 w 596900"/>
                <a:gd name="connsiteY1" fmla="*/ 139700 h 292100"/>
                <a:gd name="connsiteX2" fmla="*/ 596900 w 596900"/>
                <a:gd name="connsiteY2" fmla="*/ 0 h 292100"/>
              </a:gdLst>
              <a:ahLst/>
              <a:cxnLst>
                <a:cxn ang="0">
                  <a:pos x="connsiteX0" y="connsiteY0"/>
                </a:cxn>
                <a:cxn ang="0">
                  <a:pos x="connsiteX1" y="connsiteY1"/>
                </a:cxn>
                <a:cxn ang="0">
                  <a:pos x="connsiteX2" y="connsiteY2"/>
                </a:cxn>
              </a:cxnLst>
              <a:rect l="l" t="t" r="r" b="b"/>
              <a:pathLst>
                <a:path w="596900" h="292100">
                  <a:moveTo>
                    <a:pt x="0" y="292100"/>
                  </a:moveTo>
                  <a:cubicBezTo>
                    <a:pt x="45508" y="240241"/>
                    <a:pt x="91017" y="188383"/>
                    <a:pt x="190500" y="139700"/>
                  </a:cubicBezTo>
                  <a:cubicBezTo>
                    <a:pt x="289983" y="91017"/>
                    <a:pt x="443441" y="45508"/>
                    <a:pt x="596900" y="0"/>
                  </a:cubicBezTo>
                </a:path>
              </a:pathLst>
            </a:custGeom>
            <a:ln w="19050">
              <a:solidFill>
                <a:srgbClr val="FF0000">
                  <a:alpha val="52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7" name="Freeform 166"/>
            <p:cNvSpPr/>
            <p:nvPr/>
          </p:nvSpPr>
          <p:spPr>
            <a:xfrm>
              <a:off x="6680200" y="3683000"/>
              <a:ext cx="317500" cy="266700"/>
            </a:xfrm>
            <a:custGeom>
              <a:avLst/>
              <a:gdLst>
                <a:gd name="connsiteX0" fmla="*/ 0 w 317500"/>
                <a:gd name="connsiteY0" fmla="*/ 266700 h 266700"/>
                <a:gd name="connsiteX1" fmla="*/ 203200 w 317500"/>
                <a:gd name="connsiteY1" fmla="*/ 152400 h 266700"/>
                <a:gd name="connsiteX2" fmla="*/ 317500 w 317500"/>
                <a:gd name="connsiteY2" fmla="*/ 0 h 266700"/>
              </a:gdLst>
              <a:ahLst/>
              <a:cxnLst>
                <a:cxn ang="0">
                  <a:pos x="connsiteX0" y="connsiteY0"/>
                </a:cxn>
                <a:cxn ang="0">
                  <a:pos x="connsiteX1" y="connsiteY1"/>
                </a:cxn>
                <a:cxn ang="0">
                  <a:pos x="connsiteX2" y="connsiteY2"/>
                </a:cxn>
              </a:cxnLst>
              <a:rect l="l" t="t" r="r" b="b"/>
              <a:pathLst>
                <a:path w="317500" h="266700">
                  <a:moveTo>
                    <a:pt x="0" y="266700"/>
                  </a:moveTo>
                  <a:cubicBezTo>
                    <a:pt x="75141" y="231775"/>
                    <a:pt x="150283" y="196850"/>
                    <a:pt x="203200" y="152400"/>
                  </a:cubicBezTo>
                  <a:cubicBezTo>
                    <a:pt x="256117" y="107950"/>
                    <a:pt x="286808" y="53975"/>
                    <a:pt x="317500" y="0"/>
                  </a:cubicBezTo>
                </a:path>
              </a:pathLst>
            </a:custGeom>
            <a:ln w="19050">
              <a:solidFill>
                <a:srgbClr val="FF0000">
                  <a:alpha val="52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68" name="Group 167"/>
          <p:cNvGrpSpPr/>
          <p:nvPr/>
        </p:nvGrpSpPr>
        <p:grpSpPr>
          <a:xfrm>
            <a:off x="1927523" y="5249829"/>
            <a:ext cx="1635192" cy="519431"/>
            <a:chOff x="2806700" y="4533900"/>
            <a:chExt cx="1727200" cy="774700"/>
          </a:xfrm>
        </p:grpSpPr>
        <p:sp>
          <p:nvSpPr>
            <p:cNvPr id="169" name="Freeform 168"/>
            <p:cNvSpPr/>
            <p:nvPr/>
          </p:nvSpPr>
          <p:spPr>
            <a:xfrm>
              <a:off x="2806700" y="4805318"/>
              <a:ext cx="635000" cy="185782"/>
            </a:xfrm>
            <a:custGeom>
              <a:avLst/>
              <a:gdLst>
                <a:gd name="connsiteX0" fmla="*/ 0 w 635000"/>
                <a:gd name="connsiteY0" fmla="*/ 7982 h 185782"/>
                <a:gd name="connsiteX1" fmla="*/ 342900 w 635000"/>
                <a:gd name="connsiteY1" fmla="*/ 20682 h 185782"/>
                <a:gd name="connsiteX2" fmla="*/ 635000 w 635000"/>
                <a:gd name="connsiteY2" fmla="*/ 185782 h 185782"/>
              </a:gdLst>
              <a:ahLst/>
              <a:cxnLst>
                <a:cxn ang="0">
                  <a:pos x="connsiteX0" y="connsiteY0"/>
                </a:cxn>
                <a:cxn ang="0">
                  <a:pos x="connsiteX1" y="connsiteY1"/>
                </a:cxn>
                <a:cxn ang="0">
                  <a:pos x="connsiteX2" y="connsiteY2"/>
                </a:cxn>
              </a:cxnLst>
              <a:rect l="l" t="t" r="r" b="b"/>
              <a:pathLst>
                <a:path w="635000" h="185782">
                  <a:moveTo>
                    <a:pt x="0" y="7982"/>
                  </a:moveTo>
                  <a:cubicBezTo>
                    <a:pt x="118533" y="-485"/>
                    <a:pt x="237067" y="-8951"/>
                    <a:pt x="342900" y="20682"/>
                  </a:cubicBezTo>
                  <a:cubicBezTo>
                    <a:pt x="448733" y="50315"/>
                    <a:pt x="541866" y="118048"/>
                    <a:pt x="635000" y="185782"/>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8" name="Freeform 257"/>
            <p:cNvSpPr/>
            <p:nvPr/>
          </p:nvSpPr>
          <p:spPr>
            <a:xfrm>
              <a:off x="2844800" y="5003800"/>
              <a:ext cx="584200" cy="208830"/>
            </a:xfrm>
            <a:custGeom>
              <a:avLst/>
              <a:gdLst>
                <a:gd name="connsiteX0" fmla="*/ 584200 w 584200"/>
                <a:gd name="connsiteY0" fmla="*/ 0 h 208830"/>
                <a:gd name="connsiteX1" fmla="*/ 254000 w 584200"/>
                <a:gd name="connsiteY1" fmla="*/ 190500 h 208830"/>
                <a:gd name="connsiteX2" fmla="*/ 0 w 584200"/>
                <a:gd name="connsiteY2" fmla="*/ 190500 h 208830"/>
              </a:gdLst>
              <a:ahLst/>
              <a:cxnLst>
                <a:cxn ang="0">
                  <a:pos x="connsiteX0" y="connsiteY0"/>
                </a:cxn>
                <a:cxn ang="0">
                  <a:pos x="connsiteX1" y="connsiteY1"/>
                </a:cxn>
                <a:cxn ang="0">
                  <a:pos x="connsiteX2" y="connsiteY2"/>
                </a:cxn>
              </a:cxnLst>
              <a:rect l="l" t="t" r="r" b="b"/>
              <a:pathLst>
                <a:path w="584200" h="208830">
                  <a:moveTo>
                    <a:pt x="584200" y="0"/>
                  </a:moveTo>
                  <a:cubicBezTo>
                    <a:pt x="467783" y="79375"/>
                    <a:pt x="351367" y="158750"/>
                    <a:pt x="254000" y="190500"/>
                  </a:cubicBezTo>
                  <a:cubicBezTo>
                    <a:pt x="156633" y="222250"/>
                    <a:pt x="78316" y="206375"/>
                    <a:pt x="0" y="19050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9" name="Freeform 258"/>
            <p:cNvSpPr/>
            <p:nvPr/>
          </p:nvSpPr>
          <p:spPr>
            <a:xfrm>
              <a:off x="3429000" y="4533900"/>
              <a:ext cx="939800" cy="477974"/>
            </a:xfrm>
            <a:custGeom>
              <a:avLst/>
              <a:gdLst>
                <a:gd name="connsiteX0" fmla="*/ 0 w 939800"/>
                <a:gd name="connsiteY0" fmla="*/ 457200 h 477974"/>
                <a:gd name="connsiteX1" fmla="*/ 431800 w 939800"/>
                <a:gd name="connsiteY1" fmla="*/ 457200 h 477974"/>
                <a:gd name="connsiteX2" fmla="*/ 609600 w 939800"/>
                <a:gd name="connsiteY2" fmla="*/ 241300 h 477974"/>
                <a:gd name="connsiteX3" fmla="*/ 939800 w 939800"/>
                <a:gd name="connsiteY3" fmla="*/ 0 h 477974"/>
              </a:gdLst>
              <a:ahLst/>
              <a:cxnLst>
                <a:cxn ang="0">
                  <a:pos x="connsiteX0" y="connsiteY0"/>
                </a:cxn>
                <a:cxn ang="0">
                  <a:pos x="connsiteX1" y="connsiteY1"/>
                </a:cxn>
                <a:cxn ang="0">
                  <a:pos x="connsiteX2" y="connsiteY2"/>
                </a:cxn>
                <a:cxn ang="0">
                  <a:pos x="connsiteX3" y="connsiteY3"/>
                </a:cxn>
              </a:cxnLst>
              <a:rect l="l" t="t" r="r" b="b"/>
              <a:pathLst>
                <a:path w="939800" h="477974">
                  <a:moveTo>
                    <a:pt x="0" y="457200"/>
                  </a:moveTo>
                  <a:cubicBezTo>
                    <a:pt x="165100" y="475191"/>
                    <a:pt x="330200" y="493183"/>
                    <a:pt x="431800" y="457200"/>
                  </a:cubicBezTo>
                  <a:cubicBezTo>
                    <a:pt x="533400" y="421217"/>
                    <a:pt x="524933" y="317500"/>
                    <a:pt x="609600" y="241300"/>
                  </a:cubicBezTo>
                  <a:cubicBezTo>
                    <a:pt x="694267" y="165100"/>
                    <a:pt x="817033" y="82550"/>
                    <a:pt x="939800" y="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0" name="Freeform 259"/>
            <p:cNvSpPr/>
            <p:nvPr/>
          </p:nvSpPr>
          <p:spPr>
            <a:xfrm>
              <a:off x="4127500" y="4699000"/>
              <a:ext cx="304800" cy="125298"/>
            </a:xfrm>
            <a:custGeom>
              <a:avLst/>
              <a:gdLst>
                <a:gd name="connsiteX0" fmla="*/ 0 w 304800"/>
                <a:gd name="connsiteY0" fmla="*/ 0 h 125298"/>
                <a:gd name="connsiteX1" fmla="*/ 177800 w 304800"/>
                <a:gd name="connsiteY1" fmla="*/ 114300 h 125298"/>
                <a:gd name="connsiteX2" fmla="*/ 304800 w 304800"/>
                <a:gd name="connsiteY2" fmla="*/ 114300 h 125298"/>
              </a:gdLst>
              <a:ahLst/>
              <a:cxnLst>
                <a:cxn ang="0">
                  <a:pos x="connsiteX0" y="connsiteY0"/>
                </a:cxn>
                <a:cxn ang="0">
                  <a:pos x="connsiteX1" y="connsiteY1"/>
                </a:cxn>
                <a:cxn ang="0">
                  <a:pos x="connsiteX2" y="connsiteY2"/>
                </a:cxn>
              </a:cxnLst>
              <a:rect l="l" t="t" r="r" b="b"/>
              <a:pathLst>
                <a:path w="304800" h="125298">
                  <a:moveTo>
                    <a:pt x="0" y="0"/>
                  </a:moveTo>
                  <a:cubicBezTo>
                    <a:pt x="63500" y="47625"/>
                    <a:pt x="127000" y="95250"/>
                    <a:pt x="177800" y="114300"/>
                  </a:cubicBezTo>
                  <a:cubicBezTo>
                    <a:pt x="228600" y="133350"/>
                    <a:pt x="266700" y="123825"/>
                    <a:pt x="304800" y="11430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1" name="Freeform 260"/>
            <p:cNvSpPr/>
            <p:nvPr/>
          </p:nvSpPr>
          <p:spPr>
            <a:xfrm>
              <a:off x="3911600" y="4965700"/>
              <a:ext cx="622300" cy="342900"/>
            </a:xfrm>
            <a:custGeom>
              <a:avLst/>
              <a:gdLst>
                <a:gd name="connsiteX0" fmla="*/ 0 w 622300"/>
                <a:gd name="connsiteY0" fmla="*/ 0 h 342900"/>
                <a:gd name="connsiteX1" fmla="*/ 304800 w 622300"/>
                <a:gd name="connsiteY1" fmla="*/ 254000 h 342900"/>
                <a:gd name="connsiteX2" fmla="*/ 622300 w 622300"/>
                <a:gd name="connsiteY2" fmla="*/ 342900 h 342900"/>
              </a:gdLst>
              <a:ahLst/>
              <a:cxnLst>
                <a:cxn ang="0">
                  <a:pos x="connsiteX0" y="connsiteY0"/>
                </a:cxn>
                <a:cxn ang="0">
                  <a:pos x="connsiteX1" y="connsiteY1"/>
                </a:cxn>
                <a:cxn ang="0">
                  <a:pos x="connsiteX2" y="connsiteY2"/>
                </a:cxn>
              </a:cxnLst>
              <a:rect l="l" t="t" r="r" b="b"/>
              <a:pathLst>
                <a:path w="622300" h="342900">
                  <a:moveTo>
                    <a:pt x="0" y="0"/>
                  </a:moveTo>
                  <a:cubicBezTo>
                    <a:pt x="100541" y="98425"/>
                    <a:pt x="201083" y="196850"/>
                    <a:pt x="304800" y="254000"/>
                  </a:cubicBezTo>
                  <a:cubicBezTo>
                    <a:pt x="408517" y="311150"/>
                    <a:pt x="515408" y="327025"/>
                    <a:pt x="622300" y="34290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2" name="Freeform 261"/>
            <p:cNvSpPr/>
            <p:nvPr/>
          </p:nvSpPr>
          <p:spPr>
            <a:xfrm>
              <a:off x="4076700" y="5036640"/>
              <a:ext cx="457200" cy="94160"/>
            </a:xfrm>
            <a:custGeom>
              <a:avLst/>
              <a:gdLst>
                <a:gd name="connsiteX0" fmla="*/ 0 w 457200"/>
                <a:gd name="connsiteY0" fmla="*/ 94160 h 94160"/>
                <a:gd name="connsiteX1" fmla="*/ 279400 w 457200"/>
                <a:gd name="connsiteY1" fmla="*/ 5260 h 94160"/>
                <a:gd name="connsiteX2" fmla="*/ 457200 w 457200"/>
                <a:gd name="connsiteY2" fmla="*/ 17960 h 94160"/>
              </a:gdLst>
              <a:ahLst/>
              <a:cxnLst>
                <a:cxn ang="0">
                  <a:pos x="connsiteX0" y="connsiteY0"/>
                </a:cxn>
                <a:cxn ang="0">
                  <a:pos x="connsiteX1" y="connsiteY1"/>
                </a:cxn>
                <a:cxn ang="0">
                  <a:pos x="connsiteX2" y="connsiteY2"/>
                </a:cxn>
              </a:cxnLst>
              <a:rect l="l" t="t" r="r" b="b"/>
              <a:pathLst>
                <a:path w="457200" h="94160">
                  <a:moveTo>
                    <a:pt x="0" y="94160"/>
                  </a:moveTo>
                  <a:cubicBezTo>
                    <a:pt x="101600" y="56060"/>
                    <a:pt x="203200" y="17960"/>
                    <a:pt x="279400" y="5260"/>
                  </a:cubicBezTo>
                  <a:cubicBezTo>
                    <a:pt x="355600" y="-7440"/>
                    <a:pt x="406400" y="5260"/>
                    <a:pt x="457200" y="1796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3" name="Group 262"/>
          <p:cNvGrpSpPr/>
          <p:nvPr/>
        </p:nvGrpSpPr>
        <p:grpSpPr>
          <a:xfrm>
            <a:off x="1987759" y="6102890"/>
            <a:ext cx="1555046" cy="576235"/>
            <a:chOff x="5219700" y="4864769"/>
            <a:chExt cx="1714500" cy="748631"/>
          </a:xfrm>
        </p:grpSpPr>
        <p:sp>
          <p:nvSpPr>
            <p:cNvPr id="264" name="Freeform 263"/>
            <p:cNvSpPr/>
            <p:nvPr/>
          </p:nvSpPr>
          <p:spPr>
            <a:xfrm>
              <a:off x="6184900" y="4940300"/>
              <a:ext cx="749300" cy="330200"/>
            </a:xfrm>
            <a:custGeom>
              <a:avLst/>
              <a:gdLst>
                <a:gd name="connsiteX0" fmla="*/ 0 w 749300"/>
                <a:gd name="connsiteY0" fmla="*/ 330200 h 330200"/>
                <a:gd name="connsiteX1" fmla="*/ 279400 w 749300"/>
                <a:gd name="connsiteY1" fmla="*/ 101600 h 330200"/>
                <a:gd name="connsiteX2" fmla="*/ 749300 w 749300"/>
                <a:gd name="connsiteY2" fmla="*/ 0 h 330200"/>
              </a:gdLst>
              <a:ahLst/>
              <a:cxnLst>
                <a:cxn ang="0">
                  <a:pos x="connsiteX0" y="connsiteY0"/>
                </a:cxn>
                <a:cxn ang="0">
                  <a:pos x="connsiteX1" y="connsiteY1"/>
                </a:cxn>
                <a:cxn ang="0">
                  <a:pos x="connsiteX2" y="connsiteY2"/>
                </a:cxn>
              </a:cxnLst>
              <a:rect l="l" t="t" r="r" b="b"/>
              <a:pathLst>
                <a:path w="749300" h="330200">
                  <a:moveTo>
                    <a:pt x="0" y="330200"/>
                  </a:moveTo>
                  <a:cubicBezTo>
                    <a:pt x="77258" y="243416"/>
                    <a:pt x="154517" y="156633"/>
                    <a:pt x="279400" y="101600"/>
                  </a:cubicBezTo>
                  <a:cubicBezTo>
                    <a:pt x="404283" y="46567"/>
                    <a:pt x="576791" y="23283"/>
                    <a:pt x="749300" y="0"/>
                  </a:cubicBezTo>
                </a:path>
              </a:pathLst>
            </a:custGeom>
            <a:ln w="19050">
              <a:solidFill>
                <a:schemeClr val="accent4">
                  <a:lumMod val="75000"/>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5" name="Freeform 264"/>
            <p:cNvSpPr/>
            <p:nvPr/>
          </p:nvSpPr>
          <p:spPr>
            <a:xfrm>
              <a:off x="6197600" y="5257800"/>
              <a:ext cx="736600" cy="292100"/>
            </a:xfrm>
            <a:custGeom>
              <a:avLst/>
              <a:gdLst>
                <a:gd name="connsiteX0" fmla="*/ 0 w 736600"/>
                <a:gd name="connsiteY0" fmla="*/ 0 h 292100"/>
                <a:gd name="connsiteX1" fmla="*/ 469900 w 736600"/>
                <a:gd name="connsiteY1" fmla="*/ 114300 h 292100"/>
                <a:gd name="connsiteX2" fmla="*/ 736600 w 736600"/>
                <a:gd name="connsiteY2" fmla="*/ 292100 h 292100"/>
              </a:gdLst>
              <a:ahLst/>
              <a:cxnLst>
                <a:cxn ang="0">
                  <a:pos x="connsiteX0" y="connsiteY0"/>
                </a:cxn>
                <a:cxn ang="0">
                  <a:pos x="connsiteX1" y="connsiteY1"/>
                </a:cxn>
                <a:cxn ang="0">
                  <a:pos x="connsiteX2" y="connsiteY2"/>
                </a:cxn>
              </a:cxnLst>
              <a:rect l="l" t="t" r="r" b="b"/>
              <a:pathLst>
                <a:path w="736600" h="292100">
                  <a:moveTo>
                    <a:pt x="0" y="0"/>
                  </a:moveTo>
                  <a:cubicBezTo>
                    <a:pt x="173566" y="32808"/>
                    <a:pt x="347133" y="65617"/>
                    <a:pt x="469900" y="114300"/>
                  </a:cubicBezTo>
                  <a:cubicBezTo>
                    <a:pt x="592667" y="162983"/>
                    <a:pt x="664633" y="227541"/>
                    <a:pt x="736600" y="292100"/>
                  </a:cubicBezTo>
                </a:path>
              </a:pathLst>
            </a:custGeom>
            <a:ln w="19050">
              <a:solidFill>
                <a:schemeClr val="accent4">
                  <a:lumMod val="75000"/>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6" name="Freeform 265"/>
            <p:cNvSpPr/>
            <p:nvPr/>
          </p:nvSpPr>
          <p:spPr>
            <a:xfrm>
              <a:off x="5219700" y="4864769"/>
              <a:ext cx="977900" cy="413326"/>
            </a:xfrm>
            <a:custGeom>
              <a:avLst/>
              <a:gdLst>
                <a:gd name="connsiteX0" fmla="*/ 977900 w 977900"/>
                <a:gd name="connsiteY0" fmla="*/ 380331 h 413326"/>
                <a:gd name="connsiteX1" fmla="*/ 647700 w 977900"/>
                <a:gd name="connsiteY1" fmla="*/ 380331 h 413326"/>
                <a:gd name="connsiteX2" fmla="*/ 292100 w 977900"/>
                <a:gd name="connsiteY2" fmla="*/ 37431 h 413326"/>
                <a:gd name="connsiteX3" fmla="*/ 0 w 977900"/>
                <a:gd name="connsiteY3" fmla="*/ 24731 h 413326"/>
              </a:gdLst>
              <a:ahLst/>
              <a:cxnLst>
                <a:cxn ang="0">
                  <a:pos x="connsiteX0" y="connsiteY0"/>
                </a:cxn>
                <a:cxn ang="0">
                  <a:pos x="connsiteX1" y="connsiteY1"/>
                </a:cxn>
                <a:cxn ang="0">
                  <a:pos x="connsiteX2" y="connsiteY2"/>
                </a:cxn>
                <a:cxn ang="0">
                  <a:pos x="connsiteX3" y="connsiteY3"/>
                </a:cxn>
              </a:cxnLst>
              <a:rect l="l" t="t" r="r" b="b"/>
              <a:pathLst>
                <a:path w="977900" h="413326">
                  <a:moveTo>
                    <a:pt x="977900" y="380331"/>
                  </a:moveTo>
                  <a:cubicBezTo>
                    <a:pt x="869950" y="408906"/>
                    <a:pt x="762000" y="437481"/>
                    <a:pt x="647700" y="380331"/>
                  </a:cubicBezTo>
                  <a:cubicBezTo>
                    <a:pt x="533400" y="323181"/>
                    <a:pt x="400050" y="96698"/>
                    <a:pt x="292100" y="37431"/>
                  </a:cubicBezTo>
                  <a:cubicBezTo>
                    <a:pt x="184150" y="-21836"/>
                    <a:pt x="92075" y="1447"/>
                    <a:pt x="0" y="24731"/>
                  </a:cubicBezTo>
                </a:path>
              </a:pathLst>
            </a:custGeom>
            <a:ln w="19050">
              <a:solidFill>
                <a:schemeClr val="accent4">
                  <a:lumMod val="75000"/>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7" name="Freeform 266"/>
            <p:cNvSpPr/>
            <p:nvPr/>
          </p:nvSpPr>
          <p:spPr>
            <a:xfrm>
              <a:off x="5308600" y="5232400"/>
              <a:ext cx="508000" cy="381000"/>
            </a:xfrm>
            <a:custGeom>
              <a:avLst/>
              <a:gdLst>
                <a:gd name="connsiteX0" fmla="*/ 508000 w 508000"/>
                <a:gd name="connsiteY0" fmla="*/ 0 h 381000"/>
                <a:gd name="connsiteX1" fmla="*/ 292100 w 508000"/>
                <a:gd name="connsiteY1" fmla="*/ 241300 h 381000"/>
                <a:gd name="connsiteX2" fmla="*/ 0 w 508000"/>
                <a:gd name="connsiteY2" fmla="*/ 381000 h 381000"/>
              </a:gdLst>
              <a:ahLst/>
              <a:cxnLst>
                <a:cxn ang="0">
                  <a:pos x="connsiteX0" y="connsiteY0"/>
                </a:cxn>
                <a:cxn ang="0">
                  <a:pos x="connsiteX1" y="connsiteY1"/>
                </a:cxn>
                <a:cxn ang="0">
                  <a:pos x="connsiteX2" y="connsiteY2"/>
                </a:cxn>
              </a:cxnLst>
              <a:rect l="l" t="t" r="r" b="b"/>
              <a:pathLst>
                <a:path w="508000" h="381000">
                  <a:moveTo>
                    <a:pt x="508000" y="0"/>
                  </a:moveTo>
                  <a:cubicBezTo>
                    <a:pt x="442383" y="88900"/>
                    <a:pt x="376767" y="177800"/>
                    <a:pt x="292100" y="241300"/>
                  </a:cubicBezTo>
                  <a:cubicBezTo>
                    <a:pt x="207433" y="304800"/>
                    <a:pt x="103716" y="342900"/>
                    <a:pt x="0" y="381000"/>
                  </a:cubicBezTo>
                </a:path>
              </a:pathLst>
            </a:custGeom>
            <a:ln w="19050">
              <a:solidFill>
                <a:schemeClr val="accent4">
                  <a:lumMod val="75000"/>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8" name="Freeform 267"/>
            <p:cNvSpPr/>
            <p:nvPr/>
          </p:nvSpPr>
          <p:spPr>
            <a:xfrm>
              <a:off x="5295900" y="5078808"/>
              <a:ext cx="419100" cy="255192"/>
            </a:xfrm>
            <a:custGeom>
              <a:avLst/>
              <a:gdLst>
                <a:gd name="connsiteX0" fmla="*/ 419100 w 419100"/>
                <a:gd name="connsiteY0" fmla="*/ 255192 h 255192"/>
                <a:gd name="connsiteX1" fmla="*/ 215900 w 419100"/>
                <a:gd name="connsiteY1" fmla="*/ 26592 h 255192"/>
                <a:gd name="connsiteX2" fmla="*/ 0 w 419100"/>
                <a:gd name="connsiteY2" fmla="*/ 13892 h 255192"/>
              </a:gdLst>
              <a:ahLst/>
              <a:cxnLst>
                <a:cxn ang="0">
                  <a:pos x="connsiteX0" y="connsiteY0"/>
                </a:cxn>
                <a:cxn ang="0">
                  <a:pos x="connsiteX1" y="connsiteY1"/>
                </a:cxn>
                <a:cxn ang="0">
                  <a:pos x="connsiteX2" y="connsiteY2"/>
                </a:cxn>
              </a:cxnLst>
              <a:rect l="l" t="t" r="r" b="b"/>
              <a:pathLst>
                <a:path w="419100" h="255192">
                  <a:moveTo>
                    <a:pt x="419100" y="255192"/>
                  </a:moveTo>
                  <a:cubicBezTo>
                    <a:pt x="352425" y="161000"/>
                    <a:pt x="285750" y="66809"/>
                    <a:pt x="215900" y="26592"/>
                  </a:cubicBezTo>
                  <a:cubicBezTo>
                    <a:pt x="146050" y="-13625"/>
                    <a:pt x="73025" y="133"/>
                    <a:pt x="0" y="13892"/>
                  </a:cubicBezTo>
                </a:path>
              </a:pathLst>
            </a:custGeom>
            <a:ln w="19050">
              <a:solidFill>
                <a:schemeClr val="accent4">
                  <a:lumMod val="75000"/>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9" name="Freeform 268"/>
            <p:cNvSpPr/>
            <p:nvPr/>
          </p:nvSpPr>
          <p:spPr>
            <a:xfrm>
              <a:off x="5334000" y="5219700"/>
              <a:ext cx="279400" cy="178892"/>
            </a:xfrm>
            <a:custGeom>
              <a:avLst/>
              <a:gdLst>
                <a:gd name="connsiteX0" fmla="*/ 279400 w 279400"/>
                <a:gd name="connsiteY0" fmla="*/ 0 h 178892"/>
                <a:gd name="connsiteX1" fmla="*/ 165100 w 279400"/>
                <a:gd name="connsiteY1" fmla="*/ 152400 h 178892"/>
                <a:gd name="connsiteX2" fmla="*/ 0 w 279400"/>
                <a:gd name="connsiteY2" fmla="*/ 177800 h 178892"/>
              </a:gdLst>
              <a:ahLst/>
              <a:cxnLst>
                <a:cxn ang="0">
                  <a:pos x="connsiteX0" y="connsiteY0"/>
                </a:cxn>
                <a:cxn ang="0">
                  <a:pos x="connsiteX1" y="connsiteY1"/>
                </a:cxn>
                <a:cxn ang="0">
                  <a:pos x="connsiteX2" y="connsiteY2"/>
                </a:cxn>
              </a:cxnLst>
              <a:rect l="l" t="t" r="r" b="b"/>
              <a:pathLst>
                <a:path w="279400" h="178892">
                  <a:moveTo>
                    <a:pt x="279400" y="0"/>
                  </a:moveTo>
                  <a:cubicBezTo>
                    <a:pt x="245533" y="61383"/>
                    <a:pt x="211667" y="122767"/>
                    <a:pt x="165100" y="152400"/>
                  </a:cubicBezTo>
                  <a:cubicBezTo>
                    <a:pt x="118533" y="182033"/>
                    <a:pt x="59266" y="179916"/>
                    <a:pt x="0" y="177800"/>
                  </a:cubicBezTo>
                </a:path>
              </a:pathLst>
            </a:custGeom>
            <a:ln w="19050">
              <a:solidFill>
                <a:schemeClr val="accent4">
                  <a:lumMod val="75000"/>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70" name="Group 269"/>
          <p:cNvGrpSpPr/>
          <p:nvPr/>
        </p:nvGrpSpPr>
        <p:grpSpPr>
          <a:xfrm>
            <a:off x="4015433" y="6087596"/>
            <a:ext cx="1636687" cy="617768"/>
            <a:chOff x="304800" y="4506505"/>
            <a:chExt cx="1778000" cy="878295"/>
          </a:xfrm>
        </p:grpSpPr>
        <p:sp>
          <p:nvSpPr>
            <p:cNvPr id="271" name="Freeform 270"/>
            <p:cNvSpPr/>
            <p:nvPr/>
          </p:nvSpPr>
          <p:spPr>
            <a:xfrm>
              <a:off x="1231900" y="4506505"/>
              <a:ext cx="850900" cy="433795"/>
            </a:xfrm>
            <a:custGeom>
              <a:avLst/>
              <a:gdLst>
                <a:gd name="connsiteX0" fmla="*/ 0 w 850900"/>
                <a:gd name="connsiteY0" fmla="*/ 433795 h 433795"/>
                <a:gd name="connsiteX1" fmla="*/ 355600 w 850900"/>
                <a:gd name="connsiteY1" fmla="*/ 65495 h 433795"/>
                <a:gd name="connsiteX2" fmla="*/ 850900 w 850900"/>
                <a:gd name="connsiteY2" fmla="*/ 1995 h 433795"/>
              </a:gdLst>
              <a:ahLst/>
              <a:cxnLst>
                <a:cxn ang="0">
                  <a:pos x="connsiteX0" y="connsiteY0"/>
                </a:cxn>
                <a:cxn ang="0">
                  <a:pos x="connsiteX1" y="connsiteY1"/>
                </a:cxn>
                <a:cxn ang="0">
                  <a:pos x="connsiteX2" y="connsiteY2"/>
                </a:cxn>
              </a:cxnLst>
              <a:rect l="l" t="t" r="r" b="b"/>
              <a:pathLst>
                <a:path w="850900" h="433795">
                  <a:moveTo>
                    <a:pt x="0" y="433795"/>
                  </a:moveTo>
                  <a:cubicBezTo>
                    <a:pt x="106892" y="285628"/>
                    <a:pt x="213784" y="137462"/>
                    <a:pt x="355600" y="65495"/>
                  </a:cubicBezTo>
                  <a:cubicBezTo>
                    <a:pt x="497416" y="-6472"/>
                    <a:pt x="674158" y="-2239"/>
                    <a:pt x="850900" y="1995"/>
                  </a:cubicBezTo>
                </a:path>
              </a:pathLst>
            </a:custGeom>
            <a:ln w="19050">
              <a:solidFill>
                <a:srgbClr val="00B050">
                  <a:alpha val="8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2" name="Freeform 271"/>
            <p:cNvSpPr/>
            <p:nvPr/>
          </p:nvSpPr>
          <p:spPr>
            <a:xfrm>
              <a:off x="1244600" y="4940300"/>
              <a:ext cx="825500" cy="228600"/>
            </a:xfrm>
            <a:custGeom>
              <a:avLst/>
              <a:gdLst>
                <a:gd name="connsiteX0" fmla="*/ 0 w 825500"/>
                <a:gd name="connsiteY0" fmla="*/ 0 h 228600"/>
                <a:gd name="connsiteX1" fmla="*/ 292100 w 825500"/>
                <a:gd name="connsiteY1" fmla="*/ 165100 h 228600"/>
                <a:gd name="connsiteX2" fmla="*/ 825500 w 825500"/>
                <a:gd name="connsiteY2" fmla="*/ 228600 h 228600"/>
              </a:gdLst>
              <a:ahLst/>
              <a:cxnLst>
                <a:cxn ang="0">
                  <a:pos x="connsiteX0" y="connsiteY0"/>
                </a:cxn>
                <a:cxn ang="0">
                  <a:pos x="connsiteX1" y="connsiteY1"/>
                </a:cxn>
                <a:cxn ang="0">
                  <a:pos x="connsiteX2" y="connsiteY2"/>
                </a:cxn>
              </a:cxnLst>
              <a:rect l="l" t="t" r="r" b="b"/>
              <a:pathLst>
                <a:path w="825500" h="228600">
                  <a:moveTo>
                    <a:pt x="0" y="0"/>
                  </a:moveTo>
                  <a:cubicBezTo>
                    <a:pt x="77258" y="63500"/>
                    <a:pt x="154517" y="127000"/>
                    <a:pt x="292100" y="165100"/>
                  </a:cubicBezTo>
                  <a:cubicBezTo>
                    <a:pt x="429683" y="203200"/>
                    <a:pt x="627591" y="215900"/>
                    <a:pt x="825500" y="228600"/>
                  </a:cubicBezTo>
                </a:path>
              </a:pathLst>
            </a:custGeom>
            <a:ln w="19050">
              <a:solidFill>
                <a:srgbClr val="00B050">
                  <a:alpha val="8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3" name="Freeform 272"/>
            <p:cNvSpPr/>
            <p:nvPr/>
          </p:nvSpPr>
          <p:spPr>
            <a:xfrm>
              <a:off x="1536700" y="4610100"/>
              <a:ext cx="533400" cy="279400"/>
            </a:xfrm>
            <a:custGeom>
              <a:avLst/>
              <a:gdLst>
                <a:gd name="connsiteX0" fmla="*/ 0 w 533400"/>
                <a:gd name="connsiteY0" fmla="*/ 0 h 279400"/>
                <a:gd name="connsiteX1" fmla="*/ 203200 w 533400"/>
                <a:gd name="connsiteY1" fmla="*/ 228600 h 279400"/>
                <a:gd name="connsiteX2" fmla="*/ 533400 w 533400"/>
                <a:gd name="connsiteY2" fmla="*/ 279400 h 279400"/>
              </a:gdLst>
              <a:ahLst/>
              <a:cxnLst>
                <a:cxn ang="0">
                  <a:pos x="connsiteX0" y="connsiteY0"/>
                </a:cxn>
                <a:cxn ang="0">
                  <a:pos x="connsiteX1" y="connsiteY1"/>
                </a:cxn>
                <a:cxn ang="0">
                  <a:pos x="connsiteX2" y="connsiteY2"/>
                </a:cxn>
              </a:cxnLst>
              <a:rect l="l" t="t" r="r" b="b"/>
              <a:pathLst>
                <a:path w="533400" h="279400">
                  <a:moveTo>
                    <a:pt x="0" y="0"/>
                  </a:moveTo>
                  <a:cubicBezTo>
                    <a:pt x="57150" y="91016"/>
                    <a:pt x="114300" y="182033"/>
                    <a:pt x="203200" y="228600"/>
                  </a:cubicBezTo>
                  <a:cubicBezTo>
                    <a:pt x="292100" y="275167"/>
                    <a:pt x="412750" y="277283"/>
                    <a:pt x="533400" y="279400"/>
                  </a:cubicBezTo>
                </a:path>
              </a:pathLst>
            </a:custGeom>
            <a:ln w="19050">
              <a:solidFill>
                <a:srgbClr val="00B050">
                  <a:alpha val="8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4" name="Freeform 273"/>
            <p:cNvSpPr/>
            <p:nvPr/>
          </p:nvSpPr>
          <p:spPr>
            <a:xfrm>
              <a:off x="304800" y="4597400"/>
              <a:ext cx="939800" cy="389817"/>
            </a:xfrm>
            <a:custGeom>
              <a:avLst/>
              <a:gdLst>
                <a:gd name="connsiteX0" fmla="*/ 939800 w 939800"/>
                <a:gd name="connsiteY0" fmla="*/ 355600 h 389817"/>
                <a:gd name="connsiteX1" fmla="*/ 546100 w 939800"/>
                <a:gd name="connsiteY1" fmla="*/ 355600 h 389817"/>
                <a:gd name="connsiteX2" fmla="*/ 0 w 939800"/>
                <a:gd name="connsiteY2" fmla="*/ 0 h 389817"/>
              </a:gdLst>
              <a:ahLst/>
              <a:cxnLst>
                <a:cxn ang="0">
                  <a:pos x="connsiteX0" y="connsiteY0"/>
                </a:cxn>
                <a:cxn ang="0">
                  <a:pos x="connsiteX1" y="connsiteY1"/>
                </a:cxn>
                <a:cxn ang="0">
                  <a:pos x="connsiteX2" y="connsiteY2"/>
                </a:cxn>
              </a:cxnLst>
              <a:rect l="l" t="t" r="r" b="b"/>
              <a:pathLst>
                <a:path w="939800" h="389817">
                  <a:moveTo>
                    <a:pt x="939800" y="355600"/>
                  </a:moveTo>
                  <a:cubicBezTo>
                    <a:pt x="821266" y="385233"/>
                    <a:pt x="702733" y="414867"/>
                    <a:pt x="546100" y="355600"/>
                  </a:cubicBezTo>
                  <a:cubicBezTo>
                    <a:pt x="389467" y="296333"/>
                    <a:pt x="194733" y="148166"/>
                    <a:pt x="0" y="0"/>
                  </a:cubicBezTo>
                </a:path>
              </a:pathLst>
            </a:custGeom>
            <a:ln w="19050">
              <a:solidFill>
                <a:srgbClr val="00B050">
                  <a:alpha val="8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5" name="Freeform 274"/>
            <p:cNvSpPr/>
            <p:nvPr/>
          </p:nvSpPr>
          <p:spPr>
            <a:xfrm>
              <a:off x="355600" y="4851400"/>
              <a:ext cx="254000" cy="114300"/>
            </a:xfrm>
            <a:custGeom>
              <a:avLst/>
              <a:gdLst>
                <a:gd name="connsiteX0" fmla="*/ 254000 w 254000"/>
                <a:gd name="connsiteY0" fmla="*/ 0 h 114300"/>
                <a:gd name="connsiteX1" fmla="*/ 0 w 254000"/>
                <a:gd name="connsiteY1" fmla="*/ 114300 h 114300"/>
              </a:gdLst>
              <a:ahLst/>
              <a:cxnLst>
                <a:cxn ang="0">
                  <a:pos x="connsiteX0" y="connsiteY0"/>
                </a:cxn>
                <a:cxn ang="0">
                  <a:pos x="connsiteX1" y="connsiteY1"/>
                </a:cxn>
              </a:cxnLst>
              <a:rect l="l" t="t" r="r" b="b"/>
              <a:pathLst>
                <a:path w="254000" h="114300">
                  <a:moveTo>
                    <a:pt x="254000" y="0"/>
                  </a:moveTo>
                  <a:lnTo>
                    <a:pt x="0" y="114300"/>
                  </a:lnTo>
                </a:path>
              </a:pathLst>
            </a:custGeom>
            <a:ln w="19050">
              <a:solidFill>
                <a:srgbClr val="00B050">
                  <a:alpha val="8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6" name="Freeform 275"/>
            <p:cNvSpPr/>
            <p:nvPr/>
          </p:nvSpPr>
          <p:spPr>
            <a:xfrm>
              <a:off x="330200" y="4953000"/>
              <a:ext cx="482600" cy="203200"/>
            </a:xfrm>
            <a:custGeom>
              <a:avLst/>
              <a:gdLst>
                <a:gd name="connsiteX0" fmla="*/ 482600 w 482600"/>
                <a:gd name="connsiteY0" fmla="*/ 0 h 203200"/>
                <a:gd name="connsiteX1" fmla="*/ 215900 w 482600"/>
                <a:gd name="connsiteY1" fmla="*/ 139700 h 203200"/>
                <a:gd name="connsiteX2" fmla="*/ 0 w 482600"/>
                <a:gd name="connsiteY2" fmla="*/ 203200 h 203200"/>
              </a:gdLst>
              <a:ahLst/>
              <a:cxnLst>
                <a:cxn ang="0">
                  <a:pos x="connsiteX0" y="connsiteY0"/>
                </a:cxn>
                <a:cxn ang="0">
                  <a:pos x="connsiteX1" y="connsiteY1"/>
                </a:cxn>
                <a:cxn ang="0">
                  <a:pos x="connsiteX2" y="connsiteY2"/>
                </a:cxn>
              </a:cxnLst>
              <a:rect l="l" t="t" r="r" b="b"/>
              <a:pathLst>
                <a:path w="482600" h="203200">
                  <a:moveTo>
                    <a:pt x="482600" y="0"/>
                  </a:moveTo>
                  <a:cubicBezTo>
                    <a:pt x="389466" y="52916"/>
                    <a:pt x="296333" y="105833"/>
                    <a:pt x="215900" y="139700"/>
                  </a:cubicBezTo>
                  <a:cubicBezTo>
                    <a:pt x="135467" y="173567"/>
                    <a:pt x="67733" y="188383"/>
                    <a:pt x="0" y="203200"/>
                  </a:cubicBezTo>
                </a:path>
              </a:pathLst>
            </a:custGeom>
            <a:ln w="19050">
              <a:solidFill>
                <a:srgbClr val="00B050">
                  <a:alpha val="8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7" name="Freeform 276"/>
            <p:cNvSpPr/>
            <p:nvPr/>
          </p:nvSpPr>
          <p:spPr>
            <a:xfrm>
              <a:off x="342900" y="5003800"/>
              <a:ext cx="685800" cy="381000"/>
            </a:xfrm>
            <a:custGeom>
              <a:avLst/>
              <a:gdLst>
                <a:gd name="connsiteX0" fmla="*/ 685800 w 685800"/>
                <a:gd name="connsiteY0" fmla="*/ 0 h 381000"/>
                <a:gd name="connsiteX1" fmla="*/ 419100 w 685800"/>
                <a:gd name="connsiteY1" fmla="*/ 228600 h 381000"/>
                <a:gd name="connsiteX2" fmla="*/ 0 w 685800"/>
                <a:gd name="connsiteY2" fmla="*/ 381000 h 381000"/>
              </a:gdLst>
              <a:ahLst/>
              <a:cxnLst>
                <a:cxn ang="0">
                  <a:pos x="connsiteX0" y="connsiteY0"/>
                </a:cxn>
                <a:cxn ang="0">
                  <a:pos x="connsiteX1" y="connsiteY1"/>
                </a:cxn>
                <a:cxn ang="0">
                  <a:pos x="connsiteX2" y="connsiteY2"/>
                </a:cxn>
              </a:cxnLst>
              <a:rect l="l" t="t" r="r" b="b"/>
              <a:pathLst>
                <a:path w="685800" h="381000">
                  <a:moveTo>
                    <a:pt x="685800" y="0"/>
                  </a:moveTo>
                  <a:cubicBezTo>
                    <a:pt x="609600" y="82550"/>
                    <a:pt x="533400" y="165100"/>
                    <a:pt x="419100" y="228600"/>
                  </a:cubicBezTo>
                  <a:cubicBezTo>
                    <a:pt x="304800" y="292100"/>
                    <a:pt x="152400" y="336550"/>
                    <a:pt x="0" y="381000"/>
                  </a:cubicBezTo>
                </a:path>
              </a:pathLst>
            </a:custGeom>
            <a:ln w="19050">
              <a:solidFill>
                <a:srgbClr val="00B050">
                  <a:alpha val="8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78" name="AutoShape 5"/>
          <p:cNvSpPr>
            <a:spLocks noChangeArrowheads="1"/>
          </p:cNvSpPr>
          <p:nvPr/>
        </p:nvSpPr>
        <p:spPr bwMode="auto">
          <a:xfrm>
            <a:off x="3919572" y="5132680"/>
            <a:ext cx="1804555" cy="744592"/>
          </a:xfrm>
          <a:prstGeom prst="roundRect">
            <a:avLst>
              <a:gd name="adj" fmla="val 16667"/>
            </a:avLst>
          </a:prstGeom>
          <a:solidFill>
            <a:srgbClr val="FF0000">
              <a:alpha val="20000"/>
            </a:srgbClr>
          </a:solidFill>
          <a:ln w="34925">
            <a:solidFill>
              <a:schemeClr val="tx2">
                <a:lumMod val="50000"/>
              </a:schemeClr>
            </a:solidFill>
            <a:round/>
            <a:headEnd/>
            <a:tailEnd/>
          </a:ln>
          <a:effectLst>
            <a:outerShdw blurRad="50800" dist="38100" dir="18900000" algn="b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sp>
        <p:nvSpPr>
          <p:cNvPr id="279" name="AutoShape 5"/>
          <p:cNvSpPr>
            <a:spLocks noChangeArrowheads="1"/>
          </p:cNvSpPr>
          <p:nvPr/>
        </p:nvSpPr>
        <p:spPr bwMode="auto">
          <a:xfrm>
            <a:off x="3917952" y="6021288"/>
            <a:ext cx="1806175" cy="756083"/>
          </a:xfrm>
          <a:prstGeom prst="roundRect">
            <a:avLst>
              <a:gd name="adj" fmla="val 16667"/>
            </a:avLst>
          </a:prstGeom>
          <a:solidFill>
            <a:srgbClr val="00B050">
              <a:alpha val="26000"/>
            </a:srgbClr>
          </a:solidFill>
          <a:ln w="34925">
            <a:solidFill>
              <a:schemeClr val="tx2">
                <a:lumMod val="50000"/>
              </a:schemeClr>
            </a:solidFill>
            <a:round/>
            <a:headEnd/>
            <a:tailEnd/>
          </a:ln>
          <a:effectLst>
            <a:outerShdw blurRad="50800" dist="38100" dir="2700000" algn="t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sp>
        <p:nvSpPr>
          <p:cNvPr id="280" name="Curved Down Arrow 279"/>
          <p:cNvSpPr/>
          <p:nvPr/>
        </p:nvSpPr>
        <p:spPr>
          <a:xfrm rot="16200000">
            <a:off x="68271" y="3893823"/>
            <a:ext cx="2115219" cy="1059590"/>
          </a:xfrm>
          <a:prstGeom prst="curvedDownArrow">
            <a:avLst/>
          </a:prstGeom>
          <a:solidFill>
            <a:srgbClr val="FF0000"/>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81" name="Group 280"/>
          <p:cNvGrpSpPr/>
          <p:nvPr/>
        </p:nvGrpSpPr>
        <p:grpSpPr>
          <a:xfrm>
            <a:off x="2451398" y="2312876"/>
            <a:ext cx="2588654" cy="2105696"/>
            <a:chOff x="2314712" y="2256151"/>
            <a:chExt cx="3078051" cy="2446986"/>
          </a:xfrm>
        </p:grpSpPr>
        <p:sp>
          <p:nvSpPr>
            <p:cNvPr id="282" name="Freeform 281"/>
            <p:cNvSpPr/>
            <p:nvPr/>
          </p:nvSpPr>
          <p:spPr>
            <a:xfrm>
              <a:off x="2804109" y="3247824"/>
              <a:ext cx="697767" cy="1326524"/>
            </a:xfrm>
            <a:custGeom>
              <a:avLst/>
              <a:gdLst>
                <a:gd name="connsiteX0" fmla="*/ 579549 w 697767"/>
                <a:gd name="connsiteY0" fmla="*/ 0 h 1326524"/>
                <a:gd name="connsiteX1" fmla="*/ 579549 w 697767"/>
                <a:gd name="connsiteY1" fmla="*/ 231820 h 1326524"/>
                <a:gd name="connsiteX2" fmla="*/ 682580 w 697767"/>
                <a:gd name="connsiteY2" fmla="*/ 592429 h 1326524"/>
                <a:gd name="connsiteX3" fmla="*/ 206062 w 697767"/>
                <a:gd name="connsiteY3" fmla="*/ 991674 h 1326524"/>
                <a:gd name="connsiteX4" fmla="*/ 0 w 697767"/>
                <a:gd name="connsiteY4" fmla="*/ 1326524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767" h="1326524">
                  <a:moveTo>
                    <a:pt x="579549" y="0"/>
                  </a:moveTo>
                  <a:cubicBezTo>
                    <a:pt x="570963" y="66541"/>
                    <a:pt x="562377" y="133082"/>
                    <a:pt x="579549" y="231820"/>
                  </a:cubicBezTo>
                  <a:cubicBezTo>
                    <a:pt x="596721" y="330558"/>
                    <a:pt x="744828" y="465787"/>
                    <a:pt x="682580" y="592429"/>
                  </a:cubicBezTo>
                  <a:cubicBezTo>
                    <a:pt x="620332" y="719071"/>
                    <a:pt x="319825" y="869325"/>
                    <a:pt x="206062" y="991674"/>
                  </a:cubicBezTo>
                  <a:cubicBezTo>
                    <a:pt x="92299" y="1114023"/>
                    <a:pt x="46149" y="1220273"/>
                    <a:pt x="0" y="1326524"/>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3" name="Freeform 282"/>
            <p:cNvSpPr/>
            <p:nvPr/>
          </p:nvSpPr>
          <p:spPr>
            <a:xfrm>
              <a:off x="3370779" y="3981920"/>
              <a:ext cx="476519" cy="515155"/>
            </a:xfrm>
            <a:custGeom>
              <a:avLst/>
              <a:gdLst>
                <a:gd name="connsiteX0" fmla="*/ 0 w 476519"/>
                <a:gd name="connsiteY0" fmla="*/ 0 h 515155"/>
                <a:gd name="connsiteX1" fmla="*/ 283336 w 476519"/>
                <a:gd name="connsiteY1" fmla="*/ 193183 h 515155"/>
                <a:gd name="connsiteX2" fmla="*/ 476519 w 476519"/>
                <a:gd name="connsiteY2" fmla="*/ 515155 h 515155"/>
              </a:gdLst>
              <a:ahLst/>
              <a:cxnLst>
                <a:cxn ang="0">
                  <a:pos x="connsiteX0" y="connsiteY0"/>
                </a:cxn>
                <a:cxn ang="0">
                  <a:pos x="connsiteX1" y="connsiteY1"/>
                </a:cxn>
                <a:cxn ang="0">
                  <a:pos x="connsiteX2" y="connsiteY2"/>
                </a:cxn>
              </a:cxnLst>
              <a:rect l="l" t="t" r="r" b="b"/>
              <a:pathLst>
                <a:path w="476519" h="515155">
                  <a:moveTo>
                    <a:pt x="0" y="0"/>
                  </a:moveTo>
                  <a:cubicBezTo>
                    <a:pt x="101958" y="53662"/>
                    <a:pt x="203916" y="107324"/>
                    <a:pt x="283336" y="193183"/>
                  </a:cubicBezTo>
                  <a:cubicBezTo>
                    <a:pt x="362756" y="279042"/>
                    <a:pt x="419637" y="397098"/>
                    <a:pt x="476519" y="515155"/>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4" name="Freeform 283"/>
            <p:cNvSpPr/>
            <p:nvPr/>
          </p:nvSpPr>
          <p:spPr>
            <a:xfrm>
              <a:off x="2533653" y="4059193"/>
              <a:ext cx="450760" cy="180305"/>
            </a:xfrm>
            <a:custGeom>
              <a:avLst/>
              <a:gdLst>
                <a:gd name="connsiteX0" fmla="*/ 450760 w 450760"/>
                <a:gd name="connsiteY0" fmla="*/ 180305 h 180305"/>
                <a:gd name="connsiteX1" fmla="*/ 167425 w 450760"/>
                <a:gd name="connsiteY1" fmla="*/ 115910 h 180305"/>
                <a:gd name="connsiteX2" fmla="*/ 0 w 450760"/>
                <a:gd name="connsiteY2" fmla="*/ 0 h 180305"/>
              </a:gdLst>
              <a:ahLst/>
              <a:cxnLst>
                <a:cxn ang="0">
                  <a:pos x="connsiteX0" y="connsiteY0"/>
                </a:cxn>
                <a:cxn ang="0">
                  <a:pos x="connsiteX1" y="connsiteY1"/>
                </a:cxn>
                <a:cxn ang="0">
                  <a:pos x="connsiteX2" y="connsiteY2"/>
                </a:cxn>
              </a:cxnLst>
              <a:rect l="l" t="t" r="r" b="b"/>
              <a:pathLst>
                <a:path w="450760" h="180305">
                  <a:moveTo>
                    <a:pt x="450760" y="180305"/>
                  </a:moveTo>
                  <a:cubicBezTo>
                    <a:pt x="346656" y="163133"/>
                    <a:pt x="242552" y="145961"/>
                    <a:pt x="167425" y="115910"/>
                  </a:cubicBezTo>
                  <a:cubicBezTo>
                    <a:pt x="92298" y="85859"/>
                    <a:pt x="46149" y="42929"/>
                    <a:pt x="0" y="0"/>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5" name="Freeform 284"/>
            <p:cNvSpPr/>
            <p:nvPr/>
          </p:nvSpPr>
          <p:spPr>
            <a:xfrm>
              <a:off x="3216233" y="4149346"/>
              <a:ext cx="412124" cy="553791"/>
            </a:xfrm>
            <a:custGeom>
              <a:avLst/>
              <a:gdLst>
                <a:gd name="connsiteX0" fmla="*/ 412124 w 412124"/>
                <a:gd name="connsiteY0" fmla="*/ 0 h 553791"/>
                <a:gd name="connsiteX1" fmla="*/ 77273 w 412124"/>
                <a:gd name="connsiteY1" fmla="*/ 206062 h 553791"/>
                <a:gd name="connsiteX2" fmla="*/ 0 w 412124"/>
                <a:gd name="connsiteY2" fmla="*/ 553791 h 553791"/>
              </a:gdLst>
              <a:ahLst/>
              <a:cxnLst>
                <a:cxn ang="0">
                  <a:pos x="connsiteX0" y="connsiteY0"/>
                </a:cxn>
                <a:cxn ang="0">
                  <a:pos x="connsiteX1" y="connsiteY1"/>
                </a:cxn>
                <a:cxn ang="0">
                  <a:pos x="connsiteX2" y="connsiteY2"/>
                </a:cxn>
              </a:cxnLst>
              <a:rect l="l" t="t" r="r" b="b"/>
              <a:pathLst>
                <a:path w="412124" h="553791">
                  <a:moveTo>
                    <a:pt x="412124" y="0"/>
                  </a:moveTo>
                  <a:cubicBezTo>
                    <a:pt x="279042" y="56881"/>
                    <a:pt x="145960" y="113763"/>
                    <a:pt x="77273" y="206062"/>
                  </a:cubicBezTo>
                  <a:cubicBezTo>
                    <a:pt x="8586" y="298361"/>
                    <a:pt x="4293" y="426076"/>
                    <a:pt x="0" y="553791"/>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6" name="Freeform 285"/>
            <p:cNvSpPr/>
            <p:nvPr/>
          </p:nvSpPr>
          <p:spPr>
            <a:xfrm>
              <a:off x="2314712" y="3222067"/>
              <a:ext cx="1056067" cy="129367"/>
            </a:xfrm>
            <a:custGeom>
              <a:avLst/>
              <a:gdLst>
                <a:gd name="connsiteX0" fmla="*/ 1056067 w 1056067"/>
                <a:gd name="connsiteY0" fmla="*/ 38636 h 129367"/>
                <a:gd name="connsiteX1" fmla="*/ 540913 w 1056067"/>
                <a:gd name="connsiteY1" fmla="*/ 128788 h 129367"/>
                <a:gd name="connsiteX2" fmla="*/ 0 w 1056067"/>
                <a:gd name="connsiteY2" fmla="*/ 0 h 129367"/>
              </a:gdLst>
              <a:ahLst/>
              <a:cxnLst>
                <a:cxn ang="0">
                  <a:pos x="connsiteX0" y="connsiteY0"/>
                </a:cxn>
                <a:cxn ang="0">
                  <a:pos x="connsiteX1" y="connsiteY1"/>
                </a:cxn>
                <a:cxn ang="0">
                  <a:pos x="connsiteX2" y="connsiteY2"/>
                </a:cxn>
              </a:cxnLst>
              <a:rect l="l" t="t" r="r" b="b"/>
              <a:pathLst>
                <a:path w="1056067" h="129367">
                  <a:moveTo>
                    <a:pt x="1056067" y="38636"/>
                  </a:moveTo>
                  <a:cubicBezTo>
                    <a:pt x="886495" y="86931"/>
                    <a:pt x="716924" y="135227"/>
                    <a:pt x="540913" y="128788"/>
                  </a:cubicBezTo>
                  <a:cubicBezTo>
                    <a:pt x="364902" y="122349"/>
                    <a:pt x="182451" y="61174"/>
                    <a:pt x="0" y="0"/>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7" name="Freeform 286"/>
            <p:cNvSpPr/>
            <p:nvPr/>
          </p:nvSpPr>
          <p:spPr>
            <a:xfrm>
              <a:off x="2404864" y="2809943"/>
              <a:ext cx="528034" cy="553791"/>
            </a:xfrm>
            <a:custGeom>
              <a:avLst/>
              <a:gdLst>
                <a:gd name="connsiteX0" fmla="*/ 528034 w 528034"/>
                <a:gd name="connsiteY0" fmla="*/ 553791 h 553791"/>
                <a:gd name="connsiteX1" fmla="*/ 347730 w 528034"/>
                <a:gd name="connsiteY1" fmla="*/ 218941 h 553791"/>
                <a:gd name="connsiteX2" fmla="*/ 0 w 528034"/>
                <a:gd name="connsiteY2" fmla="*/ 0 h 553791"/>
              </a:gdLst>
              <a:ahLst/>
              <a:cxnLst>
                <a:cxn ang="0">
                  <a:pos x="connsiteX0" y="connsiteY0"/>
                </a:cxn>
                <a:cxn ang="0">
                  <a:pos x="connsiteX1" y="connsiteY1"/>
                </a:cxn>
                <a:cxn ang="0">
                  <a:pos x="connsiteX2" y="connsiteY2"/>
                </a:cxn>
              </a:cxnLst>
              <a:rect l="l" t="t" r="r" b="b"/>
              <a:pathLst>
                <a:path w="528034" h="553791">
                  <a:moveTo>
                    <a:pt x="528034" y="553791"/>
                  </a:moveTo>
                  <a:cubicBezTo>
                    <a:pt x="481885" y="432515"/>
                    <a:pt x="435736" y="311239"/>
                    <a:pt x="347730" y="218941"/>
                  </a:cubicBezTo>
                  <a:cubicBezTo>
                    <a:pt x="259724" y="126643"/>
                    <a:pt x="129862" y="63321"/>
                    <a:pt x="0" y="0"/>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8" name="Freeform 287"/>
            <p:cNvSpPr/>
            <p:nvPr/>
          </p:nvSpPr>
          <p:spPr>
            <a:xfrm>
              <a:off x="2623805" y="3337977"/>
              <a:ext cx="528034" cy="386366"/>
            </a:xfrm>
            <a:custGeom>
              <a:avLst/>
              <a:gdLst>
                <a:gd name="connsiteX0" fmla="*/ 528034 w 528034"/>
                <a:gd name="connsiteY0" fmla="*/ 0 h 386366"/>
                <a:gd name="connsiteX1" fmla="*/ 154546 w 528034"/>
                <a:gd name="connsiteY1" fmla="*/ 167425 h 386366"/>
                <a:gd name="connsiteX2" fmla="*/ 0 w 528034"/>
                <a:gd name="connsiteY2" fmla="*/ 386366 h 386366"/>
              </a:gdLst>
              <a:ahLst/>
              <a:cxnLst>
                <a:cxn ang="0">
                  <a:pos x="connsiteX0" y="connsiteY0"/>
                </a:cxn>
                <a:cxn ang="0">
                  <a:pos x="connsiteX1" y="connsiteY1"/>
                </a:cxn>
                <a:cxn ang="0">
                  <a:pos x="connsiteX2" y="connsiteY2"/>
                </a:cxn>
              </a:cxnLst>
              <a:rect l="l" t="t" r="r" b="b"/>
              <a:pathLst>
                <a:path w="528034" h="386366">
                  <a:moveTo>
                    <a:pt x="528034" y="0"/>
                  </a:moveTo>
                  <a:cubicBezTo>
                    <a:pt x="385293" y="51515"/>
                    <a:pt x="242552" y="103031"/>
                    <a:pt x="154546" y="167425"/>
                  </a:cubicBezTo>
                  <a:cubicBezTo>
                    <a:pt x="66540" y="231819"/>
                    <a:pt x="33270" y="309092"/>
                    <a:pt x="0" y="386366"/>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9" name="Freeform 288"/>
            <p:cNvSpPr/>
            <p:nvPr/>
          </p:nvSpPr>
          <p:spPr>
            <a:xfrm>
              <a:off x="2881382" y="3466765"/>
              <a:ext cx="12879" cy="309093"/>
            </a:xfrm>
            <a:custGeom>
              <a:avLst/>
              <a:gdLst>
                <a:gd name="connsiteX0" fmla="*/ 0 w 12879"/>
                <a:gd name="connsiteY0" fmla="*/ 0 h 309093"/>
                <a:gd name="connsiteX1" fmla="*/ 12879 w 12879"/>
                <a:gd name="connsiteY1" fmla="*/ 309093 h 309093"/>
              </a:gdLst>
              <a:ahLst/>
              <a:cxnLst>
                <a:cxn ang="0">
                  <a:pos x="connsiteX0" y="connsiteY0"/>
                </a:cxn>
                <a:cxn ang="0">
                  <a:pos x="connsiteX1" y="connsiteY1"/>
                </a:cxn>
              </a:cxnLst>
              <a:rect l="l" t="t" r="r" b="b"/>
              <a:pathLst>
                <a:path w="12879" h="309093">
                  <a:moveTo>
                    <a:pt x="0" y="0"/>
                  </a:moveTo>
                  <a:lnTo>
                    <a:pt x="12879" y="309093"/>
                  </a:ln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0" name="Freeform 289"/>
            <p:cNvSpPr/>
            <p:nvPr/>
          </p:nvSpPr>
          <p:spPr>
            <a:xfrm>
              <a:off x="3383658" y="2655396"/>
              <a:ext cx="1366591" cy="605307"/>
            </a:xfrm>
            <a:custGeom>
              <a:avLst/>
              <a:gdLst>
                <a:gd name="connsiteX0" fmla="*/ 0 w 1366591"/>
                <a:gd name="connsiteY0" fmla="*/ 605307 h 605307"/>
                <a:gd name="connsiteX1" fmla="*/ 463640 w 1366591"/>
                <a:gd name="connsiteY1" fmla="*/ 270457 h 605307"/>
                <a:gd name="connsiteX2" fmla="*/ 1223493 w 1366591"/>
                <a:gd name="connsiteY2" fmla="*/ 115910 h 605307"/>
                <a:gd name="connsiteX3" fmla="*/ 1365161 w 1366591"/>
                <a:gd name="connsiteY3" fmla="*/ 0 h 605307"/>
              </a:gdLst>
              <a:ahLst/>
              <a:cxnLst>
                <a:cxn ang="0">
                  <a:pos x="connsiteX0" y="connsiteY0"/>
                </a:cxn>
                <a:cxn ang="0">
                  <a:pos x="connsiteX1" y="connsiteY1"/>
                </a:cxn>
                <a:cxn ang="0">
                  <a:pos x="connsiteX2" y="connsiteY2"/>
                </a:cxn>
                <a:cxn ang="0">
                  <a:pos x="connsiteX3" y="connsiteY3"/>
                </a:cxn>
              </a:cxnLst>
              <a:rect l="l" t="t" r="r" b="b"/>
              <a:pathLst>
                <a:path w="1366591" h="605307">
                  <a:moveTo>
                    <a:pt x="0" y="605307"/>
                  </a:moveTo>
                  <a:cubicBezTo>
                    <a:pt x="129862" y="478665"/>
                    <a:pt x="259725" y="352023"/>
                    <a:pt x="463640" y="270457"/>
                  </a:cubicBezTo>
                  <a:cubicBezTo>
                    <a:pt x="667555" y="188891"/>
                    <a:pt x="1073240" y="160986"/>
                    <a:pt x="1223493" y="115910"/>
                  </a:cubicBezTo>
                  <a:cubicBezTo>
                    <a:pt x="1373746" y="70834"/>
                    <a:pt x="1369453" y="35417"/>
                    <a:pt x="1365161" y="0"/>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1" name="Freeform 290"/>
            <p:cNvSpPr/>
            <p:nvPr/>
          </p:nvSpPr>
          <p:spPr>
            <a:xfrm>
              <a:off x="3803793" y="2256151"/>
              <a:ext cx="236688" cy="682580"/>
            </a:xfrm>
            <a:custGeom>
              <a:avLst/>
              <a:gdLst>
                <a:gd name="connsiteX0" fmla="*/ 4868 w 236688"/>
                <a:gd name="connsiteY0" fmla="*/ 682580 h 682580"/>
                <a:gd name="connsiteX1" fmla="*/ 30626 w 236688"/>
                <a:gd name="connsiteY1" fmla="*/ 334851 h 682580"/>
                <a:gd name="connsiteX2" fmla="*/ 236688 w 236688"/>
                <a:gd name="connsiteY2" fmla="*/ 0 h 682580"/>
              </a:gdLst>
              <a:ahLst/>
              <a:cxnLst>
                <a:cxn ang="0">
                  <a:pos x="connsiteX0" y="connsiteY0"/>
                </a:cxn>
                <a:cxn ang="0">
                  <a:pos x="connsiteX1" y="connsiteY1"/>
                </a:cxn>
                <a:cxn ang="0">
                  <a:pos x="connsiteX2" y="connsiteY2"/>
                </a:cxn>
              </a:cxnLst>
              <a:rect l="l" t="t" r="r" b="b"/>
              <a:pathLst>
                <a:path w="236688" h="682580">
                  <a:moveTo>
                    <a:pt x="4868" y="682580"/>
                  </a:moveTo>
                  <a:cubicBezTo>
                    <a:pt x="-1572" y="565597"/>
                    <a:pt x="-8011" y="448614"/>
                    <a:pt x="30626" y="334851"/>
                  </a:cubicBezTo>
                  <a:cubicBezTo>
                    <a:pt x="69263" y="221088"/>
                    <a:pt x="152975" y="110544"/>
                    <a:pt x="236688" y="0"/>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2" name="Freeform 291"/>
            <p:cNvSpPr/>
            <p:nvPr/>
          </p:nvSpPr>
          <p:spPr>
            <a:xfrm>
              <a:off x="3834419" y="2384940"/>
              <a:ext cx="605307" cy="270456"/>
            </a:xfrm>
            <a:custGeom>
              <a:avLst/>
              <a:gdLst>
                <a:gd name="connsiteX0" fmla="*/ 0 w 605307"/>
                <a:gd name="connsiteY0" fmla="*/ 270456 h 270456"/>
                <a:gd name="connsiteX1" fmla="*/ 437882 w 605307"/>
                <a:gd name="connsiteY1" fmla="*/ 193183 h 270456"/>
                <a:gd name="connsiteX2" fmla="*/ 605307 w 605307"/>
                <a:gd name="connsiteY2" fmla="*/ 0 h 270456"/>
              </a:gdLst>
              <a:ahLst/>
              <a:cxnLst>
                <a:cxn ang="0">
                  <a:pos x="connsiteX0" y="connsiteY0"/>
                </a:cxn>
                <a:cxn ang="0">
                  <a:pos x="connsiteX1" y="connsiteY1"/>
                </a:cxn>
                <a:cxn ang="0">
                  <a:pos x="connsiteX2" y="connsiteY2"/>
                </a:cxn>
              </a:cxnLst>
              <a:rect l="l" t="t" r="r" b="b"/>
              <a:pathLst>
                <a:path w="605307" h="270456">
                  <a:moveTo>
                    <a:pt x="0" y="270456"/>
                  </a:moveTo>
                  <a:cubicBezTo>
                    <a:pt x="168499" y="254357"/>
                    <a:pt x="336998" y="238259"/>
                    <a:pt x="437882" y="193183"/>
                  </a:cubicBezTo>
                  <a:cubicBezTo>
                    <a:pt x="538766" y="148107"/>
                    <a:pt x="572036" y="74053"/>
                    <a:pt x="605307" y="0"/>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3" name="Freeform 292"/>
            <p:cNvSpPr/>
            <p:nvPr/>
          </p:nvSpPr>
          <p:spPr>
            <a:xfrm>
              <a:off x="3628357" y="3067520"/>
              <a:ext cx="1506828" cy="1287888"/>
            </a:xfrm>
            <a:custGeom>
              <a:avLst/>
              <a:gdLst>
                <a:gd name="connsiteX0" fmla="*/ 0 w 1506828"/>
                <a:gd name="connsiteY0" fmla="*/ 0 h 1287888"/>
                <a:gd name="connsiteX1" fmla="*/ 450761 w 1506828"/>
                <a:gd name="connsiteY1" fmla="*/ 231820 h 1287888"/>
                <a:gd name="connsiteX2" fmla="*/ 1184856 w 1506828"/>
                <a:gd name="connsiteY2" fmla="*/ 759854 h 1287888"/>
                <a:gd name="connsiteX3" fmla="*/ 1506828 w 1506828"/>
                <a:gd name="connsiteY3" fmla="*/ 1287888 h 1287888"/>
              </a:gdLst>
              <a:ahLst/>
              <a:cxnLst>
                <a:cxn ang="0">
                  <a:pos x="connsiteX0" y="connsiteY0"/>
                </a:cxn>
                <a:cxn ang="0">
                  <a:pos x="connsiteX1" y="connsiteY1"/>
                </a:cxn>
                <a:cxn ang="0">
                  <a:pos x="connsiteX2" y="connsiteY2"/>
                </a:cxn>
                <a:cxn ang="0">
                  <a:pos x="connsiteX3" y="connsiteY3"/>
                </a:cxn>
              </a:cxnLst>
              <a:rect l="l" t="t" r="r" b="b"/>
              <a:pathLst>
                <a:path w="1506828" h="1287888">
                  <a:moveTo>
                    <a:pt x="0" y="0"/>
                  </a:moveTo>
                  <a:cubicBezTo>
                    <a:pt x="126642" y="52589"/>
                    <a:pt x="253285" y="105178"/>
                    <a:pt x="450761" y="231820"/>
                  </a:cubicBezTo>
                  <a:cubicBezTo>
                    <a:pt x="648237" y="358462"/>
                    <a:pt x="1008845" y="583843"/>
                    <a:pt x="1184856" y="759854"/>
                  </a:cubicBezTo>
                  <a:cubicBezTo>
                    <a:pt x="1360867" y="935865"/>
                    <a:pt x="1433847" y="1111876"/>
                    <a:pt x="1506828" y="1287888"/>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4" name="Freeform 293"/>
            <p:cNvSpPr/>
            <p:nvPr/>
          </p:nvSpPr>
          <p:spPr>
            <a:xfrm>
              <a:off x="4156391" y="3518281"/>
              <a:ext cx="231819" cy="489397"/>
            </a:xfrm>
            <a:custGeom>
              <a:avLst/>
              <a:gdLst>
                <a:gd name="connsiteX0" fmla="*/ 231819 w 231819"/>
                <a:gd name="connsiteY0" fmla="*/ 0 h 489397"/>
                <a:gd name="connsiteX1" fmla="*/ 90152 w 231819"/>
                <a:gd name="connsiteY1" fmla="*/ 206062 h 489397"/>
                <a:gd name="connsiteX2" fmla="*/ 0 w 231819"/>
                <a:gd name="connsiteY2" fmla="*/ 489397 h 489397"/>
              </a:gdLst>
              <a:ahLst/>
              <a:cxnLst>
                <a:cxn ang="0">
                  <a:pos x="connsiteX0" y="connsiteY0"/>
                </a:cxn>
                <a:cxn ang="0">
                  <a:pos x="connsiteX1" y="connsiteY1"/>
                </a:cxn>
                <a:cxn ang="0">
                  <a:pos x="connsiteX2" y="connsiteY2"/>
                </a:cxn>
              </a:cxnLst>
              <a:rect l="l" t="t" r="r" b="b"/>
              <a:pathLst>
                <a:path w="231819" h="489397">
                  <a:moveTo>
                    <a:pt x="231819" y="0"/>
                  </a:moveTo>
                  <a:cubicBezTo>
                    <a:pt x="180303" y="62248"/>
                    <a:pt x="128788" y="124496"/>
                    <a:pt x="90152" y="206062"/>
                  </a:cubicBezTo>
                  <a:cubicBezTo>
                    <a:pt x="51515" y="287628"/>
                    <a:pt x="25757" y="388512"/>
                    <a:pt x="0" y="489397"/>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5" name="Freeform 294"/>
            <p:cNvSpPr/>
            <p:nvPr/>
          </p:nvSpPr>
          <p:spPr>
            <a:xfrm>
              <a:off x="3911692" y="3093278"/>
              <a:ext cx="785611" cy="103031"/>
            </a:xfrm>
            <a:custGeom>
              <a:avLst/>
              <a:gdLst>
                <a:gd name="connsiteX0" fmla="*/ 0 w 785611"/>
                <a:gd name="connsiteY0" fmla="*/ 103031 h 103031"/>
                <a:gd name="connsiteX1" fmla="*/ 283335 w 785611"/>
                <a:gd name="connsiteY1" fmla="*/ 0 h 103031"/>
                <a:gd name="connsiteX2" fmla="*/ 785611 w 785611"/>
                <a:gd name="connsiteY2" fmla="*/ 103031 h 103031"/>
              </a:gdLst>
              <a:ahLst/>
              <a:cxnLst>
                <a:cxn ang="0">
                  <a:pos x="connsiteX0" y="connsiteY0"/>
                </a:cxn>
                <a:cxn ang="0">
                  <a:pos x="connsiteX1" y="connsiteY1"/>
                </a:cxn>
                <a:cxn ang="0">
                  <a:pos x="connsiteX2" y="connsiteY2"/>
                </a:cxn>
              </a:cxnLst>
              <a:rect l="l" t="t" r="r" b="b"/>
              <a:pathLst>
                <a:path w="785611" h="103031">
                  <a:moveTo>
                    <a:pt x="0" y="103031"/>
                  </a:moveTo>
                  <a:cubicBezTo>
                    <a:pt x="76200" y="51515"/>
                    <a:pt x="152400" y="0"/>
                    <a:pt x="283335" y="0"/>
                  </a:cubicBezTo>
                  <a:cubicBezTo>
                    <a:pt x="414270" y="0"/>
                    <a:pt x="599940" y="51515"/>
                    <a:pt x="785611" y="103031"/>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6" name="Freeform 295"/>
            <p:cNvSpPr/>
            <p:nvPr/>
          </p:nvSpPr>
          <p:spPr>
            <a:xfrm>
              <a:off x="4620030" y="3645129"/>
              <a:ext cx="772733" cy="195124"/>
            </a:xfrm>
            <a:custGeom>
              <a:avLst/>
              <a:gdLst>
                <a:gd name="connsiteX0" fmla="*/ 0 w 772733"/>
                <a:gd name="connsiteY0" fmla="*/ 1941 h 195124"/>
                <a:gd name="connsiteX1" fmla="*/ 476519 w 772733"/>
                <a:gd name="connsiteY1" fmla="*/ 27698 h 195124"/>
                <a:gd name="connsiteX2" fmla="*/ 772733 w 772733"/>
                <a:gd name="connsiteY2" fmla="*/ 195124 h 195124"/>
              </a:gdLst>
              <a:ahLst/>
              <a:cxnLst>
                <a:cxn ang="0">
                  <a:pos x="connsiteX0" y="connsiteY0"/>
                </a:cxn>
                <a:cxn ang="0">
                  <a:pos x="connsiteX1" y="connsiteY1"/>
                </a:cxn>
                <a:cxn ang="0">
                  <a:pos x="connsiteX2" y="connsiteY2"/>
                </a:cxn>
              </a:cxnLst>
              <a:rect l="l" t="t" r="r" b="b"/>
              <a:pathLst>
                <a:path w="772733" h="195124">
                  <a:moveTo>
                    <a:pt x="0" y="1941"/>
                  </a:moveTo>
                  <a:cubicBezTo>
                    <a:pt x="173865" y="-1279"/>
                    <a:pt x="347730" y="-4499"/>
                    <a:pt x="476519" y="27698"/>
                  </a:cubicBezTo>
                  <a:cubicBezTo>
                    <a:pt x="605308" y="59895"/>
                    <a:pt x="689020" y="127509"/>
                    <a:pt x="772733" y="195124"/>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7" name="Freeform 296"/>
            <p:cNvSpPr/>
            <p:nvPr/>
          </p:nvSpPr>
          <p:spPr>
            <a:xfrm>
              <a:off x="5057912" y="3672827"/>
              <a:ext cx="141667" cy="373488"/>
            </a:xfrm>
            <a:custGeom>
              <a:avLst/>
              <a:gdLst>
                <a:gd name="connsiteX0" fmla="*/ 0 w 141667"/>
                <a:gd name="connsiteY0" fmla="*/ 0 h 373488"/>
                <a:gd name="connsiteX1" fmla="*/ 141667 w 141667"/>
                <a:gd name="connsiteY1" fmla="*/ 373488 h 373488"/>
              </a:gdLst>
              <a:ahLst/>
              <a:cxnLst>
                <a:cxn ang="0">
                  <a:pos x="connsiteX0" y="connsiteY0"/>
                </a:cxn>
                <a:cxn ang="0">
                  <a:pos x="connsiteX1" y="connsiteY1"/>
                </a:cxn>
              </a:cxnLst>
              <a:rect l="l" t="t" r="r" b="b"/>
              <a:pathLst>
                <a:path w="141667" h="373488">
                  <a:moveTo>
                    <a:pt x="0" y="0"/>
                  </a:moveTo>
                  <a:lnTo>
                    <a:pt x="141667" y="373488"/>
                  </a:ln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8" name="Group 297"/>
          <p:cNvGrpSpPr/>
          <p:nvPr/>
        </p:nvGrpSpPr>
        <p:grpSpPr>
          <a:xfrm>
            <a:off x="1072000" y="220578"/>
            <a:ext cx="7856484" cy="400110"/>
            <a:chOff x="3238136" y="1158454"/>
            <a:chExt cx="5370220" cy="312287"/>
          </a:xfrm>
        </p:grpSpPr>
        <p:sp>
          <p:nvSpPr>
            <p:cNvPr id="299" name="Oval 298"/>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2000" b="0" u="sng" dirty="0"/>
            </a:p>
          </p:txBody>
        </p:sp>
        <p:sp>
          <p:nvSpPr>
            <p:cNvPr id="300" name="TextBox 299"/>
            <p:cNvSpPr txBox="1"/>
            <p:nvPr/>
          </p:nvSpPr>
          <p:spPr>
            <a:xfrm>
              <a:off x="3336575" y="1158454"/>
              <a:ext cx="5271781" cy="312287"/>
            </a:xfrm>
            <a:prstGeom prst="rect">
              <a:avLst/>
            </a:prstGeom>
            <a:noFill/>
          </p:spPr>
          <p:txBody>
            <a:bodyPr wrap="square" rtlCol="0">
              <a:spAutoFit/>
            </a:bodyPr>
            <a:lstStyle/>
            <a:p>
              <a:r>
                <a:rPr lang="en-US" sz="2000" dirty="0" smtClean="0"/>
                <a:t>  </a:t>
              </a:r>
              <a:r>
                <a:rPr lang="en-US" sz="2000" dirty="0" smtClean="0">
                  <a:solidFill>
                    <a:srgbClr val="FF0000"/>
                  </a:solidFill>
                  <a:latin typeface="Georgia" pitchFamily="18" charset="0"/>
                </a:rPr>
                <a:t>Repeat the </a:t>
              </a:r>
              <a:r>
                <a:rPr lang="en-US" sz="2000" dirty="0" smtClean="0">
                  <a:solidFill>
                    <a:schemeClr val="bg1"/>
                  </a:solidFill>
                  <a:latin typeface="Georgia" pitchFamily="18" charset="0"/>
                </a:rPr>
                <a:t>process for a </a:t>
              </a:r>
              <a:r>
                <a:rPr lang="en-US" sz="2000" dirty="0" smtClean="0">
                  <a:solidFill>
                    <a:srgbClr val="FF0000"/>
                  </a:solidFill>
                  <a:latin typeface="Georgia" pitchFamily="18" charset="0"/>
                </a:rPr>
                <a:t>user specified </a:t>
              </a:r>
              <a:r>
                <a:rPr lang="en-US" sz="2000" dirty="0" smtClean="0">
                  <a:solidFill>
                    <a:schemeClr val="bg1"/>
                  </a:solidFill>
                  <a:latin typeface="Georgia" pitchFamily="18" charset="0"/>
                </a:rPr>
                <a:t>number of iterations</a:t>
              </a:r>
              <a:endParaRPr lang="en-US" sz="2000" dirty="0">
                <a:solidFill>
                  <a:schemeClr val="bg1"/>
                </a:solidFill>
                <a:latin typeface="Georgia" pitchFamily="18" charset="0"/>
              </a:endParaRPr>
            </a:p>
          </p:txBody>
        </p:sp>
      </p:grpSp>
      <p:sp>
        <p:nvSpPr>
          <p:cNvPr id="325" name="Oval 324"/>
          <p:cNvSpPr>
            <a:spLocks noChangeArrowheads="1"/>
          </p:cNvSpPr>
          <p:nvPr/>
        </p:nvSpPr>
        <p:spPr bwMode="auto">
          <a:xfrm>
            <a:off x="4860032" y="382504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26" name="Oval 325"/>
          <p:cNvSpPr>
            <a:spLocks noChangeArrowheads="1"/>
          </p:cNvSpPr>
          <p:nvPr/>
        </p:nvSpPr>
        <p:spPr bwMode="auto">
          <a:xfrm>
            <a:off x="4966328" y="357301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27" name="Oval 326"/>
          <p:cNvSpPr>
            <a:spLocks noChangeArrowheads="1"/>
          </p:cNvSpPr>
          <p:nvPr/>
        </p:nvSpPr>
        <p:spPr bwMode="auto">
          <a:xfrm>
            <a:off x="4752020" y="403935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28" name="Oval 327"/>
          <p:cNvSpPr>
            <a:spLocks noChangeArrowheads="1"/>
          </p:cNvSpPr>
          <p:nvPr/>
        </p:nvSpPr>
        <p:spPr bwMode="auto">
          <a:xfrm>
            <a:off x="3958216" y="375132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29" name="Oval 328"/>
          <p:cNvSpPr>
            <a:spLocks noChangeArrowheads="1"/>
          </p:cNvSpPr>
          <p:nvPr/>
        </p:nvSpPr>
        <p:spPr bwMode="auto">
          <a:xfrm>
            <a:off x="3671900" y="418508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30" name="Oval 329"/>
          <p:cNvSpPr>
            <a:spLocks noChangeArrowheads="1"/>
          </p:cNvSpPr>
          <p:nvPr/>
        </p:nvSpPr>
        <p:spPr bwMode="auto">
          <a:xfrm>
            <a:off x="2806088" y="425537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31" name="Oval 330"/>
          <p:cNvSpPr>
            <a:spLocks noChangeArrowheads="1"/>
          </p:cNvSpPr>
          <p:nvPr/>
        </p:nvSpPr>
        <p:spPr bwMode="auto">
          <a:xfrm>
            <a:off x="3886208" y="224086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32" name="Oval 331"/>
          <p:cNvSpPr>
            <a:spLocks noChangeArrowheads="1"/>
          </p:cNvSpPr>
          <p:nvPr/>
        </p:nvSpPr>
        <p:spPr bwMode="auto">
          <a:xfrm>
            <a:off x="4210244" y="238488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33" name="Oval 332"/>
          <p:cNvSpPr>
            <a:spLocks noChangeArrowheads="1"/>
          </p:cNvSpPr>
          <p:nvPr/>
        </p:nvSpPr>
        <p:spPr bwMode="auto">
          <a:xfrm>
            <a:off x="4467751" y="259919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34" name="Oval 333"/>
          <p:cNvSpPr>
            <a:spLocks noChangeArrowheads="1"/>
          </p:cNvSpPr>
          <p:nvPr/>
        </p:nvSpPr>
        <p:spPr bwMode="auto">
          <a:xfrm>
            <a:off x="4366152" y="307375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35" name="Oval 334"/>
          <p:cNvSpPr>
            <a:spLocks noChangeArrowheads="1"/>
          </p:cNvSpPr>
          <p:nvPr/>
        </p:nvSpPr>
        <p:spPr bwMode="auto">
          <a:xfrm>
            <a:off x="2619863" y="3784923"/>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36" name="Oval 335"/>
          <p:cNvSpPr>
            <a:spLocks noChangeArrowheads="1"/>
          </p:cNvSpPr>
          <p:nvPr/>
        </p:nvSpPr>
        <p:spPr bwMode="auto">
          <a:xfrm>
            <a:off x="2493898" y="278092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37" name="Oval 336"/>
          <p:cNvSpPr>
            <a:spLocks noChangeArrowheads="1"/>
          </p:cNvSpPr>
          <p:nvPr/>
        </p:nvSpPr>
        <p:spPr bwMode="auto">
          <a:xfrm>
            <a:off x="2879812" y="353529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38" name="Oval 337"/>
          <p:cNvSpPr>
            <a:spLocks noChangeArrowheads="1"/>
          </p:cNvSpPr>
          <p:nvPr/>
        </p:nvSpPr>
        <p:spPr bwMode="auto">
          <a:xfrm>
            <a:off x="2416141" y="305957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39" name="Oval 338"/>
          <p:cNvSpPr>
            <a:spLocks noChangeArrowheads="1"/>
          </p:cNvSpPr>
          <p:nvPr/>
        </p:nvSpPr>
        <p:spPr bwMode="auto">
          <a:xfrm>
            <a:off x="3166128" y="436510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40" name="Oval 339"/>
          <p:cNvSpPr>
            <a:spLocks noChangeArrowheads="1"/>
          </p:cNvSpPr>
          <p:nvPr/>
        </p:nvSpPr>
        <p:spPr bwMode="auto">
          <a:xfrm>
            <a:off x="2674876" y="3588649"/>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02" name="TextBox 301"/>
          <p:cNvSpPr txBox="1"/>
          <p:nvPr/>
        </p:nvSpPr>
        <p:spPr>
          <a:xfrm>
            <a:off x="2483768" y="153797"/>
            <a:ext cx="4716524" cy="430887"/>
          </a:xfrm>
          <a:prstGeom prst="rect">
            <a:avLst/>
          </a:prstGeom>
          <a:noFill/>
        </p:spPr>
        <p:txBody>
          <a:bodyPr wrap="square" rtlCol="0">
            <a:spAutoFit/>
          </a:bodyPr>
          <a:lstStyle/>
          <a:p>
            <a:r>
              <a:rPr lang="en-US" sz="2200" b="1" dirty="0" smtClean="0">
                <a:solidFill>
                  <a:schemeClr val="bg1"/>
                </a:solidFill>
                <a:latin typeface="Verdana" pitchFamily="34" charset="0"/>
                <a:ea typeface="Verdana" pitchFamily="34" charset="0"/>
                <a:cs typeface="Verdana" pitchFamily="34" charset="0"/>
              </a:rPr>
              <a:t>Divide-and-conquer Pipeline</a:t>
            </a:r>
            <a:endParaRPr lang="en-US" sz="2200" b="1" dirty="0">
              <a:solidFill>
                <a:schemeClr val="bg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663737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302"/>
                                        </p:tgtEl>
                                      </p:cBhvr>
                                    </p:animEffect>
                                    <p:set>
                                      <p:cBhvr>
                                        <p:cTn id="7" dur="1" fill="hold">
                                          <p:stCondLst>
                                            <p:cond delay="499"/>
                                          </p:stCondLst>
                                        </p:cTn>
                                        <p:tgtEl>
                                          <p:spTgt spid="302"/>
                                        </p:tgtEl>
                                        <p:attrNameLst>
                                          <p:attrName>style.visibility</p:attrName>
                                        </p:attrNameLst>
                                      </p:cBhvr>
                                      <p:to>
                                        <p:strVal val="hidden"/>
                                      </p:to>
                                    </p:set>
                                  </p:childTnLst>
                                </p:cTn>
                              </p:par>
                              <p:par>
                                <p:cTn id="8" presetID="12" presetClass="entr" presetSubtype="4" fill="hold" nodeType="withEffect">
                                  <p:stCondLst>
                                    <p:cond delay="0"/>
                                  </p:stCondLst>
                                  <p:childTnLst>
                                    <p:set>
                                      <p:cBhvr>
                                        <p:cTn id="9" dur="1" fill="hold">
                                          <p:stCondLst>
                                            <p:cond delay="0"/>
                                          </p:stCondLst>
                                        </p:cTn>
                                        <p:tgtEl>
                                          <p:spTgt spid="193"/>
                                        </p:tgtEl>
                                        <p:attrNameLst>
                                          <p:attrName>style.visibility</p:attrName>
                                        </p:attrNameLst>
                                      </p:cBhvr>
                                      <p:to>
                                        <p:strVal val="visible"/>
                                      </p:to>
                                    </p:set>
                                    <p:anim calcmode="lin" valueType="num">
                                      <p:cBhvr additive="base">
                                        <p:cTn id="10" dur="500"/>
                                        <p:tgtEl>
                                          <p:spTgt spid="193"/>
                                        </p:tgtEl>
                                        <p:attrNameLst>
                                          <p:attrName>ppt_y</p:attrName>
                                        </p:attrNameLst>
                                      </p:cBhvr>
                                      <p:tavLst>
                                        <p:tav tm="0">
                                          <p:val>
                                            <p:strVal val="#ppt_y+#ppt_h*1.125000"/>
                                          </p:val>
                                        </p:tav>
                                        <p:tav tm="100000">
                                          <p:val>
                                            <p:strVal val="#ppt_y"/>
                                          </p:val>
                                        </p:tav>
                                      </p:tavLst>
                                    </p:anim>
                                    <p:animEffect transition="in" filter="wipe(up)">
                                      <p:cBhvr>
                                        <p:cTn id="11" dur="500"/>
                                        <p:tgtEl>
                                          <p:spTgt spid="193"/>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170"/>
                                        </p:tgtEl>
                                        <p:attrNameLst>
                                          <p:attrName>style.visibility</p:attrName>
                                        </p:attrNameLst>
                                      </p:cBhvr>
                                      <p:to>
                                        <p:strVal val="visible"/>
                                      </p:to>
                                    </p:set>
                                    <p:animEffect transition="in" filter="wipe(up)">
                                      <p:cBhvr>
                                        <p:cTn id="15" dur="500"/>
                                        <p:tgtEl>
                                          <p:spTgt spid="170"/>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barn(inVertical)">
                                      <p:cBhvr>
                                        <p:cTn id="19" dur="500"/>
                                        <p:tgtEl>
                                          <p:spTgt spid="77"/>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89"/>
                                        </p:tgtEl>
                                        <p:attrNameLst>
                                          <p:attrName>style.visibility</p:attrName>
                                        </p:attrNameLst>
                                      </p:cBhvr>
                                      <p:to>
                                        <p:strVal val="visible"/>
                                      </p:to>
                                    </p:set>
                                    <p:animEffect transition="in" filter="wipe(left)">
                                      <p:cBhvr>
                                        <p:cTn id="22" dur="500"/>
                                        <p:tgtEl>
                                          <p:spTgt spid="18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325"/>
                                        </p:tgtEl>
                                        <p:attrNameLst>
                                          <p:attrName>style.visibility</p:attrName>
                                        </p:attrNameLst>
                                      </p:cBhvr>
                                      <p:to>
                                        <p:strVal val="visible"/>
                                      </p:to>
                                    </p:set>
                                    <p:anim calcmode="lin" valueType="num">
                                      <p:cBhvr>
                                        <p:cTn id="25" dur="500" fill="hold"/>
                                        <p:tgtEl>
                                          <p:spTgt spid="325"/>
                                        </p:tgtEl>
                                        <p:attrNameLst>
                                          <p:attrName>ppt_w</p:attrName>
                                        </p:attrNameLst>
                                      </p:cBhvr>
                                      <p:tavLst>
                                        <p:tav tm="0">
                                          <p:val>
                                            <p:fltVal val="0"/>
                                          </p:val>
                                        </p:tav>
                                        <p:tav tm="100000">
                                          <p:val>
                                            <p:strVal val="#ppt_w"/>
                                          </p:val>
                                        </p:tav>
                                      </p:tavLst>
                                    </p:anim>
                                    <p:anim calcmode="lin" valueType="num">
                                      <p:cBhvr>
                                        <p:cTn id="26" dur="500" fill="hold"/>
                                        <p:tgtEl>
                                          <p:spTgt spid="325"/>
                                        </p:tgtEl>
                                        <p:attrNameLst>
                                          <p:attrName>ppt_h</p:attrName>
                                        </p:attrNameLst>
                                      </p:cBhvr>
                                      <p:tavLst>
                                        <p:tav tm="0">
                                          <p:val>
                                            <p:fltVal val="0"/>
                                          </p:val>
                                        </p:tav>
                                        <p:tav tm="100000">
                                          <p:val>
                                            <p:strVal val="#ppt_h"/>
                                          </p:val>
                                        </p:tav>
                                      </p:tavLst>
                                    </p:anim>
                                    <p:animEffect transition="in" filter="fade">
                                      <p:cBhvr>
                                        <p:cTn id="27" dur="500"/>
                                        <p:tgtEl>
                                          <p:spTgt spid="325"/>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326"/>
                                        </p:tgtEl>
                                        <p:attrNameLst>
                                          <p:attrName>style.visibility</p:attrName>
                                        </p:attrNameLst>
                                      </p:cBhvr>
                                      <p:to>
                                        <p:strVal val="visible"/>
                                      </p:to>
                                    </p:set>
                                    <p:anim calcmode="lin" valueType="num">
                                      <p:cBhvr>
                                        <p:cTn id="30" dur="500" fill="hold"/>
                                        <p:tgtEl>
                                          <p:spTgt spid="326"/>
                                        </p:tgtEl>
                                        <p:attrNameLst>
                                          <p:attrName>ppt_w</p:attrName>
                                        </p:attrNameLst>
                                      </p:cBhvr>
                                      <p:tavLst>
                                        <p:tav tm="0">
                                          <p:val>
                                            <p:fltVal val="0"/>
                                          </p:val>
                                        </p:tav>
                                        <p:tav tm="100000">
                                          <p:val>
                                            <p:strVal val="#ppt_w"/>
                                          </p:val>
                                        </p:tav>
                                      </p:tavLst>
                                    </p:anim>
                                    <p:anim calcmode="lin" valueType="num">
                                      <p:cBhvr>
                                        <p:cTn id="31" dur="500" fill="hold"/>
                                        <p:tgtEl>
                                          <p:spTgt spid="326"/>
                                        </p:tgtEl>
                                        <p:attrNameLst>
                                          <p:attrName>ppt_h</p:attrName>
                                        </p:attrNameLst>
                                      </p:cBhvr>
                                      <p:tavLst>
                                        <p:tav tm="0">
                                          <p:val>
                                            <p:fltVal val="0"/>
                                          </p:val>
                                        </p:tav>
                                        <p:tav tm="100000">
                                          <p:val>
                                            <p:strVal val="#ppt_h"/>
                                          </p:val>
                                        </p:tav>
                                      </p:tavLst>
                                    </p:anim>
                                    <p:animEffect transition="in" filter="fade">
                                      <p:cBhvr>
                                        <p:cTn id="32" dur="500"/>
                                        <p:tgtEl>
                                          <p:spTgt spid="326"/>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327"/>
                                        </p:tgtEl>
                                        <p:attrNameLst>
                                          <p:attrName>style.visibility</p:attrName>
                                        </p:attrNameLst>
                                      </p:cBhvr>
                                      <p:to>
                                        <p:strVal val="visible"/>
                                      </p:to>
                                    </p:set>
                                    <p:anim calcmode="lin" valueType="num">
                                      <p:cBhvr>
                                        <p:cTn id="35" dur="500" fill="hold"/>
                                        <p:tgtEl>
                                          <p:spTgt spid="327"/>
                                        </p:tgtEl>
                                        <p:attrNameLst>
                                          <p:attrName>ppt_w</p:attrName>
                                        </p:attrNameLst>
                                      </p:cBhvr>
                                      <p:tavLst>
                                        <p:tav tm="0">
                                          <p:val>
                                            <p:fltVal val="0"/>
                                          </p:val>
                                        </p:tav>
                                        <p:tav tm="100000">
                                          <p:val>
                                            <p:strVal val="#ppt_w"/>
                                          </p:val>
                                        </p:tav>
                                      </p:tavLst>
                                    </p:anim>
                                    <p:anim calcmode="lin" valueType="num">
                                      <p:cBhvr>
                                        <p:cTn id="36" dur="500" fill="hold"/>
                                        <p:tgtEl>
                                          <p:spTgt spid="327"/>
                                        </p:tgtEl>
                                        <p:attrNameLst>
                                          <p:attrName>ppt_h</p:attrName>
                                        </p:attrNameLst>
                                      </p:cBhvr>
                                      <p:tavLst>
                                        <p:tav tm="0">
                                          <p:val>
                                            <p:fltVal val="0"/>
                                          </p:val>
                                        </p:tav>
                                        <p:tav tm="100000">
                                          <p:val>
                                            <p:strVal val="#ppt_h"/>
                                          </p:val>
                                        </p:tav>
                                      </p:tavLst>
                                    </p:anim>
                                    <p:animEffect transition="in" filter="fade">
                                      <p:cBhvr>
                                        <p:cTn id="37" dur="500"/>
                                        <p:tgtEl>
                                          <p:spTgt spid="327"/>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328"/>
                                        </p:tgtEl>
                                        <p:attrNameLst>
                                          <p:attrName>style.visibility</p:attrName>
                                        </p:attrNameLst>
                                      </p:cBhvr>
                                      <p:to>
                                        <p:strVal val="visible"/>
                                      </p:to>
                                    </p:set>
                                    <p:anim calcmode="lin" valueType="num">
                                      <p:cBhvr>
                                        <p:cTn id="40" dur="500" fill="hold"/>
                                        <p:tgtEl>
                                          <p:spTgt spid="328"/>
                                        </p:tgtEl>
                                        <p:attrNameLst>
                                          <p:attrName>ppt_w</p:attrName>
                                        </p:attrNameLst>
                                      </p:cBhvr>
                                      <p:tavLst>
                                        <p:tav tm="0">
                                          <p:val>
                                            <p:fltVal val="0"/>
                                          </p:val>
                                        </p:tav>
                                        <p:tav tm="100000">
                                          <p:val>
                                            <p:strVal val="#ppt_w"/>
                                          </p:val>
                                        </p:tav>
                                      </p:tavLst>
                                    </p:anim>
                                    <p:anim calcmode="lin" valueType="num">
                                      <p:cBhvr>
                                        <p:cTn id="41" dur="500" fill="hold"/>
                                        <p:tgtEl>
                                          <p:spTgt spid="328"/>
                                        </p:tgtEl>
                                        <p:attrNameLst>
                                          <p:attrName>ppt_h</p:attrName>
                                        </p:attrNameLst>
                                      </p:cBhvr>
                                      <p:tavLst>
                                        <p:tav tm="0">
                                          <p:val>
                                            <p:fltVal val="0"/>
                                          </p:val>
                                        </p:tav>
                                        <p:tav tm="100000">
                                          <p:val>
                                            <p:strVal val="#ppt_h"/>
                                          </p:val>
                                        </p:tav>
                                      </p:tavLst>
                                    </p:anim>
                                    <p:animEffect transition="in" filter="fade">
                                      <p:cBhvr>
                                        <p:cTn id="42" dur="500"/>
                                        <p:tgtEl>
                                          <p:spTgt spid="328"/>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329"/>
                                        </p:tgtEl>
                                        <p:attrNameLst>
                                          <p:attrName>style.visibility</p:attrName>
                                        </p:attrNameLst>
                                      </p:cBhvr>
                                      <p:to>
                                        <p:strVal val="visible"/>
                                      </p:to>
                                    </p:set>
                                    <p:anim calcmode="lin" valueType="num">
                                      <p:cBhvr>
                                        <p:cTn id="45" dur="500" fill="hold"/>
                                        <p:tgtEl>
                                          <p:spTgt spid="329"/>
                                        </p:tgtEl>
                                        <p:attrNameLst>
                                          <p:attrName>ppt_w</p:attrName>
                                        </p:attrNameLst>
                                      </p:cBhvr>
                                      <p:tavLst>
                                        <p:tav tm="0">
                                          <p:val>
                                            <p:fltVal val="0"/>
                                          </p:val>
                                        </p:tav>
                                        <p:tav tm="100000">
                                          <p:val>
                                            <p:strVal val="#ppt_w"/>
                                          </p:val>
                                        </p:tav>
                                      </p:tavLst>
                                    </p:anim>
                                    <p:anim calcmode="lin" valueType="num">
                                      <p:cBhvr>
                                        <p:cTn id="46" dur="500" fill="hold"/>
                                        <p:tgtEl>
                                          <p:spTgt spid="329"/>
                                        </p:tgtEl>
                                        <p:attrNameLst>
                                          <p:attrName>ppt_h</p:attrName>
                                        </p:attrNameLst>
                                      </p:cBhvr>
                                      <p:tavLst>
                                        <p:tav tm="0">
                                          <p:val>
                                            <p:fltVal val="0"/>
                                          </p:val>
                                        </p:tav>
                                        <p:tav tm="100000">
                                          <p:val>
                                            <p:strVal val="#ppt_h"/>
                                          </p:val>
                                        </p:tav>
                                      </p:tavLst>
                                    </p:anim>
                                    <p:animEffect transition="in" filter="fade">
                                      <p:cBhvr>
                                        <p:cTn id="47" dur="500"/>
                                        <p:tgtEl>
                                          <p:spTgt spid="329"/>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330"/>
                                        </p:tgtEl>
                                        <p:attrNameLst>
                                          <p:attrName>style.visibility</p:attrName>
                                        </p:attrNameLst>
                                      </p:cBhvr>
                                      <p:to>
                                        <p:strVal val="visible"/>
                                      </p:to>
                                    </p:set>
                                    <p:anim calcmode="lin" valueType="num">
                                      <p:cBhvr>
                                        <p:cTn id="50" dur="500" fill="hold"/>
                                        <p:tgtEl>
                                          <p:spTgt spid="330"/>
                                        </p:tgtEl>
                                        <p:attrNameLst>
                                          <p:attrName>ppt_w</p:attrName>
                                        </p:attrNameLst>
                                      </p:cBhvr>
                                      <p:tavLst>
                                        <p:tav tm="0">
                                          <p:val>
                                            <p:fltVal val="0"/>
                                          </p:val>
                                        </p:tav>
                                        <p:tav tm="100000">
                                          <p:val>
                                            <p:strVal val="#ppt_w"/>
                                          </p:val>
                                        </p:tav>
                                      </p:tavLst>
                                    </p:anim>
                                    <p:anim calcmode="lin" valueType="num">
                                      <p:cBhvr>
                                        <p:cTn id="51" dur="500" fill="hold"/>
                                        <p:tgtEl>
                                          <p:spTgt spid="330"/>
                                        </p:tgtEl>
                                        <p:attrNameLst>
                                          <p:attrName>ppt_h</p:attrName>
                                        </p:attrNameLst>
                                      </p:cBhvr>
                                      <p:tavLst>
                                        <p:tav tm="0">
                                          <p:val>
                                            <p:fltVal val="0"/>
                                          </p:val>
                                        </p:tav>
                                        <p:tav tm="100000">
                                          <p:val>
                                            <p:strVal val="#ppt_h"/>
                                          </p:val>
                                        </p:tav>
                                      </p:tavLst>
                                    </p:anim>
                                    <p:animEffect transition="in" filter="fade">
                                      <p:cBhvr>
                                        <p:cTn id="52" dur="500"/>
                                        <p:tgtEl>
                                          <p:spTgt spid="330"/>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31"/>
                                        </p:tgtEl>
                                        <p:attrNameLst>
                                          <p:attrName>style.visibility</p:attrName>
                                        </p:attrNameLst>
                                      </p:cBhvr>
                                      <p:to>
                                        <p:strVal val="visible"/>
                                      </p:to>
                                    </p:set>
                                    <p:anim calcmode="lin" valueType="num">
                                      <p:cBhvr>
                                        <p:cTn id="55" dur="500" fill="hold"/>
                                        <p:tgtEl>
                                          <p:spTgt spid="331"/>
                                        </p:tgtEl>
                                        <p:attrNameLst>
                                          <p:attrName>ppt_w</p:attrName>
                                        </p:attrNameLst>
                                      </p:cBhvr>
                                      <p:tavLst>
                                        <p:tav tm="0">
                                          <p:val>
                                            <p:fltVal val="0"/>
                                          </p:val>
                                        </p:tav>
                                        <p:tav tm="100000">
                                          <p:val>
                                            <p:strVal val="#ppt_w"/>
                                          </p:val>
                                        </p:tav>
                                      </p:tavLst>
                                    </p:anim>
                                    <p:anim calcmode="lin" valueType="num">
                                      <p:cBhvr>
                                        <p:cTn id="56" dur="500" fill="hold"/>
                                        <p:tgtEl>
                                          <p:spTgt spid="331"/>
                                        </p:tgtEl>
                                        <p:attrNameLst>
                                          <p:attrName>ppt_h</p:attrName>
                                        </p:attrNameLst>
                                      </p:cBhvr>
                                      <p:tavLst>
                                        <p:tav tm="0">
                                          <p:val>
                                            <p:fltVal val="0"/>
                                          </p:val>
                                        </p:tav>
                                        <p:tav tm="100000">
                                          <p:val>
                                            <p:strVal val="#ppt_h"/>
                                          </p:val>
                                        </p:tav>
                                      </p:tavLst>
                                    </p:anim>
                                    <p:animEffect transition="in" filter="fade">
                                      <p:cBhvr>
                                        <p:cTn id="57" dur="500"/>
                                        <p:tgtEl>
                                          <p:spTgt spid="331"/>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332"/>
                                        </p:tgtEl>
                                        <p:attrNameLst>
                                          <p:attrName>style.visibility</p:attrName>
                                        </p:attrNameLst>
                                      </p:cBhvr>
                                      <p:to>
                                        <p:strVal val="visible"/>
                                      </p:to>
                                    </p:set>
                                    <p:anim calcmode="lin" valueType="num">
                                      <p:cBhvr>
                                        <p:cTn id="60" dur="500" fill="hold"/>
                                        <p:tgtEl>
                                          <p:spTgt spid="332"/>
                                        </p:tgtEl>
                                        <p:attrNameLst>
                                          <p:attrName>ppt_w</p:attrName>
                                        </p:attrNameLst>
                                      </p:cBhvr>
                                      <p:tavLst>
                                        <p:tav tm="0">
                                          <p:val>
                                            <p:fltVal val="0"/>
                                          </p:val>
                                        </p:tav>
                                        <p:tav tm="100000">
                                          <p:val>
                                            <p:strVal val="#ppt_w"/>
                                          </p:val>
                                        </p:tav>
                                      </p:tavLst>
                                    </p:anim>
                                    <p:anim calcmode="lin" valueType="num">
                                      <p:cBhvr>
                                        <p:cTn id="61" dur="500" fill="hold"/>
                                        <p:tgtEl>
                                          <p:spTgt spid="332"/>
                                        </p:tgtEl>
                                        <p:attrNameLst>
                                          <p:attrName>ppt_h</p:attrName>
                                        </p:attrNameLst>
                                      </p:cBhvr>
                                      <p:tavLst>
                                        <p:tav tm="0">
                                          <p:val>
                                            <p:fltVal val="0"/>
                                          </p:val>
                                        </p:tav>
                                        <p:tav tm="100000">
                                          <p:val>
                                            <p:strVal val="#ppt_h"/>
                                          </p:val>
                                        </p:tav>
                                      </p:tavLst>
                                    </p:anim>
                                    <p:animEffect transition="in" filter="fade">
                                      <p:cBhvr>
                                        <p:cTn id="62" dur="500"/>
                                        <p:tgtEl>
                                          <p:spTgt spid="332"/>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333"/>
                                        </p:tgtEl>
                                        <p:attrNameLst>
                                          <p:attrName>style.visibility</p:attrName>
                                        </p:attrNameLst>
                                      </p:cBhvr>
                                      <p:to>
                                        <p:strVal val="visible"/>
                                      </p:to>
                                    </p:set>
                                    <p:anim calcmode="lin" valueType="num">
                                      <p:cBhvr>
                                        <p:cTn id="65" dur="500" fill="hold"/>
                                        <p:tgtEl>
                                          <p:spTgt spid="333"/>
                                        </p:tgtEl>
                                        <p:attrNameLst>
                                          <p:attrName>ppt_w</p:attrName>
                                        </p:attrNameLst>
                                      </p:cBhvr>
                                      <p:tavLst>
                                        <p:tav tm="0">
                                          <p:val>
                                            <p:fltVal val="0"/>
                                          </p:val>
                                        </p:tav>
                                        <p:tav tm="100000">
                                          <p:val>
                                            <p:strVal val="#ppt_w"/>
                                          </p:val>
                                        </p:tav>
                                      </p:tavLst>
                                    </p:anim>
                                    <p:anim calcmode="lin" valueType="num">
                                      <p:cBhvr>
                                        <p:cTn id="66" dur="500" fill="hold"/>
                                        <p:tgtEl>
                                          <p:spTgt spid="333"/>
                                        </p:tgtEl>
                                        <p:attrNameLst>
                                          <p:attrName>ppt_h</p:attrName>
                                        </p:attrNameLst>
                                      </p:cBhvr>
                                      <p:tavLst>
                                        <p:tav tm="0">
                                          <p:val>
                                            <p:fltVal val="0"/>
                                          </p:val>
                                        </p:tav>
                                        <p:tav tm="100000">
                                          <p:val>
                                            <p:strVal val="#ppt_h"/>
                                          </p:val>
                                        </p:tav>
                                      </p:tavLst>
                                    </p:anim>
                                    <p:animEffect transition="in" filter="fade">
                                      <p:cBhvr>
                                        <p:cTn id="67" dur="500"/>
                                        <p:tgtEl>
                                          <p:spTgt spid="333"/>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334"/>
                                        </p:tgtEl>
                                        <p:attrNameLst>
                                          <p:attrName>style.visibility</p:attrName>
                                        </p:attrNameLst>
                                      </p:cBhvr>
                                      <p:to>
                                        <p:strVal val="visible"/>
                                      </p:to>
                                    </p:set>
                                    <p:anim calcmode="lin" valueType="num">
                                      <p:cBhvr>
                                        <p:cTn id="70" dur="500" fill="hold"/>
                                        <p:tgtEl>
                                          <p:spTgt spid="334"/>
                                        </p:tgtEl>
                                        <p:attrNameLst>
                                          <p:attrName>ppt_w</p:attrName>
                                        </p:attrNameLst>
                                      </p:cBhvr>
                                      <p:tavLst>
                                        <p:tav tm="0">
                                          <p:val>
                                            <p:fltVal val="0"/>
                                          </p:val>
                                        </p:tav>
                                        <p:tav tm="100000">
                                          <p:val>
                                            <p:strVal val="#ppt_w"/>
                                          </p:val>
                                        </p:tav>
                                      </p:tavLst>
                                    </p:anim>
                                    <p:anim calcmode="lin" valueType="num">
                                      <p:cBhvr>
                                        <p:cTn id="71" dur="500" fill="hold"/>
                                        <p:tgtEl>
                                          <p:spTgt spid="334"/>
                                        </p:tgtEl>
                                        <p:attrNameLst>
                                          <p:attrName>ppt_h</p:attrName>
                                        </p:attrNameLst>
                                      </p:cBhvr>
                                      <p:tavLst>
                                        <p:tav tm="0">
                                          <p:val>
                                            <p:fltVal val="0"/>
                                          </p:val>
                                        </p:tav>
                                        <p:tav tm="100000">
                                          <p:val>
                                            <p:strVal val="#ppt_h"/>
                                          </p:val>
                                        </p:tav>
                                      </p:tavLst>
                                    </p:anim>
                                    <p:animEffect transition="in" filter="fade">
                                      <p:cBhvr>
                                        <p:cTn id="72" dur="500"/>
                                        <p:tgtEl>
                                          <p:spTgt spid="334"/>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335"/>
                                        </p:tgtEl>
                                        <p:attrNameLst>
                                          <p:attrName>style.visibility</p:attrName>
                                        </p:attrNameLst>
                                      </p:cBhvr>
                                      <p:to>
                                        <p:strVal val="visible"/>
                                      </p:to>
                                    </p:set>
                                    <p:anim calcmode="lin" valueType="num">
                                      <p:cBhvr>
                                        <p:cTn id="75" dur="500" fill="hold"/>
                                        <p:tgtEl>
                                          <p:spTgt spid="335"/>
                                        </p:tgtEl>
                                        <p:attrNameLst>
                                          <p:attrName>ppt_w</p:attrName>
                                        </p:attrNameLst>
                                      </p:cBhvr>
                                      <p:tavLst>
                                        <p:tav tm="0">
                                          <p:val>
                                            <p:fltVal val="0"/>
                                          </p:val>
                                        </p:tav>
                                        <p:tav tm="100000">
                                          <p:val>
                                            <p:strVal val="#ppt_w"/>
                                          </p:val>
                                        </p:tav>
                                      </p:tavLst>
                                    </p:anim>
                                    <p:anim calcmode="lin" valueType="num">
                                      <p:cBhvr>
                                        <p:cTn id="76" dur="500" fill="hold"/>
                                        <p:tgtEl>
                                          <p:spTgt spid="335"/>
                                        </p:tgtEl>
                                        <p:attrNameLst>
                                          <p:attrName>ppt_h</p:attrName>
                                        </p:attrNameLst>
                                      </p:cBhvr>
                                      <p:tavLst>
                                        <p:tav tm="0">
                                          <p:val>
                                            <p:fltVal val="0"/>
                                          </p:val>
                                        </p:tav>
                                        <p:tav tm="100000">
                                          <p:val>
                                            <p:strVal val="#ppt_h"/>
                                          </p:val>
                                        </p:tav>
                                      </p:tavLst>
                                    </p:anim>
                                    <p:animEffect transition="in" filter="fade">
                                      <p:cBhvr>
                                        <p:cTn id="77" dur="500"/>
                                        <p:tgtEl>
                                          <p:spTgt spid="335"/>
                                        </p:tgtEl>
                                      </p:cBhvr>
                                    </p:animEffect>
                                  </p:childTnLst>
                                </p:cTn>
                              </p:par>
                              <p:par>
                                <p:cTn id="78" presetID="53" presetClass="entr" presetSubtype="16" fill="hold" grpId="0" nodeType="withEffect">
                                  <p:stCondLst>
                                    <p:cond delay="0"/>
                                  </p:stCondLst>
                                  <p:childTnLst>
                                    <p:set>
                                      <p:cBhvr>
                                        <p:cTn id="79" dur="1" fill="hold">
                                          <p:stCondLst>
                                            <p:cond delay="0"/>
                                          </p:stCondLst>
                                        </p:cTn>
                                        <p:tgtEl>
                                          <p:spTgt spid="336"/>
                                        </p:tgtEl>
                                        <p:attrNameLst>
                                          <p:attrName>style.visibility</p:attrName>
                                        </p:attrNameLst>
                                      </p:cBhvr>
                                      <p:to>
                                        <p:strVal val="visible"/>
                                      </p:to>
                                    </p:set>
                                    <p:anim calcmode="lin" valueType="num">
                                      <p:cBhvr>
                                        <p:cTn id="80" dur="500" fill="hold"/>
                                        <p:tgtEl>
                                          <p:spTgt spid="336"/>
                                        </p:tgtEl>
                                        <p:attrNameLst>
                                          <p:attrName>ppt_w</p:attrName>
                                        </p:attrNameLst>
                                      </p:cBhvr>
                                      <p:tavLst>
                                        <p:tav tm="0">
                                          <p:val>
                                            <p:fltVal val="0"/>
                                          </p:val>
                                        </p:tav>
                                        <p:tav tm="100000">
                                          <p:val>
                                            <p:strVal val="#ppt_w"/>
                                          </p:val>
                                        </p:tav>
                                      </p:tavLst>
                                    </p:anim>
                                    <p:anim calcmode="lin" valueType="num">
                                      <p:cBhvr>
                                        <p:cTn id="81" dur="500" fill="hold"/>
                                        <p:tgtEl>
                                          <p:spTgt spid="336"/>
                                        </p:tgtEl>
                                        <p:attrNameLst>
                                          <p:attrName>ppt_h</p:attrName>
                                        </p:attrNameLst>
                                      </p:cBhvr>
                                      <p:tavLst>
                                        <p:tav tm="0">
                                          <p:val>
                                            <p:fltVal val="0"/>
                                          </p:val>
                                        </p:tav>
                                        <p:tav tm="100000">
                                          <p:val>
                                            <p:strVal val="#ppt_h"/>
                                          </p:val>
                                        </p:tav>
                                      </p:tavLst>
                                    </p:anim>
                                    <p:animEffect transition="in" filter="fade">
                                      <p:cBhvr>
                                        <p:cTn id="82" dur="500"/>
                                        <p:tgtEl>
                                          <p:spTgt spid="336"/>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337"/>
                                        </p:tgtEl>
                                        <p:attrNameLst>
                                          <p:attrName>style.visibility</p:attrName>
                                        </p:attrNameLst>
                                      </p:cBhvr>
                                      <p:to>
                                        <p:strVal val="visible"/>
                                      </p:to>
                                    </p:set>
                                    <p:anim calcmode="lin" valueType="num">
                                      <p:cBhvr>
                                        <p:cTn id="85" dur="500" fill="hold"/>
                                        <p:tgtEl>
                                          <p:spTgt spid="337"/>
                                        </p:tgtEl>
                                        <p:attrNameLst>
                                          <p:attrName>ppt_w</p:attrName>
                                        </p:attrNameLst>
                                      </p:cBhvr>
                                      <p:tavLst>
                                        <p:tav tm="0">
                                          <p:val>
                                            <p:fltVal val="0"/>
                                          </p:val>
                                        </p:tav>
                                        <p:tav tm="100000">
                                          <p:val>
                                            <p:strVal val="#ppt_w"/>
                                          </p:val>
                                        </p:tav>
                                      </p:tavLst>
                                    </p:anim>
                                    <p:anim calcmode="lin" valueType="num">
                                      <p:cBhvr>
                                        <p:cTn id="86" dur="500" fill="hold"/>
                                        <p:tgtEl>
                                          <p:spTgt spid="337"/>
                                        </p:tgtEl>
                                        <p:attrNameLst>
                                          <p:attrName>ppt_h</p:attrName>
                                        </p:attrNameLst>
                                      </p:cBhvr>
                                      <p:tavLst>
                                        <p:tav tm="0">
                                          <p:val>
                                            <p:fltVal val="0"/>
                                          </p:val>
                                        </p:tav>
                                        <p:tav tm="100000">
                                          <p:val>
                                            <p:strVal val="#ppt_h"/>
                                          </p:val>
                                        </p:tav>
                                      </p:tavLst>
                                    </p:anim>
                                    <p:animEffect transition="in" filter="fade">
                                      <p:cBhvr>
                                        <p:cTn id="87" dur="500"/>
                                        <p:tgtEl>
                                          <p:spTgt spid="337"/>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338"/>
                                        </p:tgtEl>
                                        <p:attrNameLst>
                                          <p:attrName>style.visibility</p:attrName>
                                        </p:attrNameLst>
                                      </p:cBhvr>
                                      <p:to>
                                        <p:strVal val="visible"/>
                                      </p:to>
                                    </p:set>
                                    <p:anim calcmode="lin" valueType="num">
                                      <p:cBhvr>
                                        <p:cTn id="90" dur="500" fill="hold"/>
                                        <p:tgtEl>
                                          <p:spTgt spid="338"/>
                                        </p:tgtEl>
                                        <p:attrNameLst>
                                          <p:attrName>ppt_w</p:attrName>
                                        </p:attrNameLst>
                                      </p:cBhvr>
                                      <p:tavLst>
                                        <p:tav tm="0">
                                          <p:val>
                                            <p:fltVal val="0"/>
                                          </p:val>
                                        </p:tav>
                                        <p:tav tm="100000">
                                          <p:val>
                                            <p:strVal val="#ppt_w"/>
                                          </p:val>
                                        </p:tav>
                                      </p:tavLst>
                                    </p:anim>
                                    <p:anim calcmode="lin" valueType="num">
                                      <p:cBhvr>
                                        <p:cTn id="91" dur="500" fill="hold"/>
                                        <p:tgtEl>
                                          <p:spTgt spid="338"/>
                                        </p:tgtEl>
                                        <p:attrNameLst>
                                          <p:attrName>ppt_h</p:attrName>
                                        </p:attrNameLst>
                                      </p:cBhvr>
                                      <p:tavLst>
                                        <p:tav tm="0">
                                          <p:val>
                                            <p:fltVal val="0"/>
                                          </p:val>
                                        </p:tav>
                                        <p:tav tm="100000">
                                          <p:val>
                                            <p:strVal val="#ppt_h"/>
                                          </p:val>
                                        </p:tav>
                                      </p:tavLst>
                                    </p:anim>
                                    <p:animEffect transition="in" filter="fade">
                                      <p:cBhvr>
                                        <p:cTn id="92" dur="500"/>
                                        <p:tgtEl>
                                          <p:spTgt spid="338"/>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339"/>
                                        </p:tgtEl>
                                        <p:attrNameLst>
                                          <p:attrName>style.visibility</p:attrName>
                                        </p:attrNameLst>
                                      </p:cBhvr>
                                      <p:to>
                                        <p:strVal val="visible"/>
                                      </p:to>
                                    </p:set>
                                    <p:anim calcmode="lin" valueType="num">
                                      <p:cBhvr>
                                        <p:cTn id="95" dur="500" fill="hold"/>
                                        <p:tgtEl>
                                          <p:spTgt spid="339"/>
                                        </p:tgtEl>
                                        <p:attrNameLst>
                                          <p:attrName>ppt_w</p:attrName>
                                        </p:attrNameLst>
                                      </p:cBhvr>
                                      <p:tavLst>
                                        <p:tav tm="0">
                                          <p:val>
                                            <p:fltVal val="0"/>
                                          </p:val>
                                        </p:tav>
                                        <p:tav tm="100000">
                                          <p:val>
                                            <p:strVal val="#ppt_w"/>
                                          </p:val>
                                        </p:tav>
                                      </p:tavLst>
                                    </p:anim>
                                    <p:anim calcmode="lin" valueType="num">
                                      <p:cBhvr>
                                        <p:cTn id="96" dur="500" fill="hold"/>
                                        <p:tgtEl>
                                          <p:spTgt spid="339"/>
                                        </p:tgtEl>
                                        <p:attrNameLst>
                                          <p:attrName>ppt_h</p:attrName>
                                        </p:attrNameLst>
                                      </p:cBhvr>
                                      <p:tavLst>
                                        <p:tav tm="0">
                                          <p:val>
                                            <p:fltVal val="0"/>
                                          </p:val>
                                        </p:tav>
                                        <p:tav tm="100000">
                                          <p:val>
                                            <p:strVal val="#ppt_h"/>
                                          </p:val>
                                        </p:tav>
                                      </p:tavLst>
                                    </p:anim>
                                    <p:animEffect transition="in" filter="fade">
                                      <p:cBhvr>
                                        <p:cTn id="97" dur="500"/>
                                        <p:tgtEl>
                                          <p:spTgt spid="339"/>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340"/>
                                        </p:tgtEl>
                                        <p:attrNameLst>
                                          <p:attrName>style.visibility</p:attrName>
                                        </p:attrNameLst>
                                      </p:cBhvr>
                                      <p:to>
                                        <p:strVal val="visible"/>
                                      </p:to>
                                    </p:set>
                                    <p:anim calcmode="lin" valueType="num">
                                      <p:cBhvr>
                                        <p:cTn id="100" dur="500" fill="hold"/>
                                        <p:tgtEl>
                                          <p:spTgt spid="340"/>
                                        </p:tgtEl>
                                        <p:attrNameLst>
                                          <p:attrName>ppt_w</p:attrName>
                                        </p:attrNameLst>
                                      </p:cBhvr>
                                      <p:tavLst>
                                        <p:tav tm="0">
                                          <p:val>
                                            <p:fltVal val="0"/>
                                          </p:val>
                                        </p:tav>
                                        <p:tav tm="100000">
                                          <p:val>
                                            <p:strVal val="#ppt_w"/>
                                          </p:val>
                                        </p:tav>
                                      </p:tavLst>
                                    </p:anim>
                                    <p:anim calcmode="lin" valueType="num">
                                      <p:cBhvr>
                                        <p:cTn id="101" dur="500" fill="hold"/>
                                        <p:tgtEl>
                                          <p:spTgt spid="340"/>
                                        </p:tgtEl>
                                        <p:attrNameLst>
                                          <p:attrName>ppt_h</p:attrName>
                                        </p:attrNameLst>
                                      </p:cBhvr>
                                      <p:tavLst>
                                        <p:tav tm="0">
                                          <p:val>
                                            <p:fltVal val="0"/>
                                          </p:val>
                                        </p:tav>
                                        <p:tav tm="100000">
                                          <p:val>
                                            <p:strVal val="#ppt_h"/>
                                          </p:val>
                                        </p:tav>
                                      </p:tavLst>
                                    </p:anim>
                                    <p:animEffect transition="in" filter="fade">
                                      <p:cBhvr>
                                        <p:cTn id="102" dur="500"/>
                                        <p:tgtEl>
                                          <p:spTgt spid="340"/>
                                        </p:tgtEl>
                                      </p:cBhvr>
                                    </p:animEffect>
                                  </p:childTnLst>
                                </p:cTn>
                              </p:par>
                            </p:childTnLst>
                          </p:cTn>
                        </p:par>
                      </p:childTnLst>
                    </p:cTn>
                  </p:par>
                  <p:par>
                    <p:cTn id="103" fill="hold">
                      <p:stCondLst>
                        <p:cond delay="indefinite"/>
                      </p:stCondLst>
                      <p:childTnLst>
                        <p:par>
                          <p:cTn id="104" fill="hold">
                            <p:stCondLst>
                              <p:cond delay="0"/>
                            </p:stCondLst>
                            <p:childTnLst>
                              <p:par>
                                <p:cTn id="105" presetID="16" presetClass="exit" presetSubtype="21" fill="hold" grpId="1" nodeType="clickEffect">
                                  <p:stCondLst>
                                    <p:cond delay="0"/>
                                  </p:stCondLst>
                                  <p:childTnLst>
                                    <p:animEffect transition="out" filter="barn(inVertical)">
                                      <p:cBhvr>
                                        <p:cTn id="106" dur="500"/>
                                        <p:tgtEl>
                                          <p:spTgt spid="170"/>
                                        </p:tgtEl>
                                      </p:cBhvr>
                                    </p:animEffect>
                                    <p:set>
                                      <p:cBhvr>
                                        <p:cTn id="107" dur="1" fill="hold">
                                          <p:stCondLst>
                                            <p:cond delay="499"/>
                                          </p:stCondLst>
                                        </p:cTn>
                                        <p:tgtEl>
                                          <p:spTgt spid="170"/>
                                        </p:tgtEl>
                                        <p:attrNameLst>
                                          <p:attrName>style.visibility</p:attrName>
                                        </p:attrNameLst>
                                      </p:cBhvr>
                                      <p:to>
                                        <p:strVal val="hidden"/>
                                      </p:to>
                                    </p:set>
                                  </p:childTnLst>
                                </p:cTn>
                              </p:par>
                            </p:childTnLst>
                          </p:cTn>
                        </p:par>
                        <p:par>
                          <p:cTn id="108" fill="hold">
                            <p:stCondLst>
                              <p:cond delay="500"/>
                            </p:stCondLst>
                            <p:childTnLst>
                              <p:par>
                                <p:cTn id="109" presetID="12" presetClass="exit" presetSubtype="4" fill="hold" nodeType="afterEffect">
                                  <p:stCondLst>
                                    <p:cond delay="0"/>
                                  </p:stCondLst>
                                  <p:childTnLst>
                                    <p:anim calcmode="lin" valueType="num">
                                      <p:cBhvr additive="base">
                                        <p:cTn id="110" dur="500"/>
                                        <p:tgtEl>
                                          <p:spTgt spid="193"/>
                                        </p:tgtEl>
                                        <p:attrNameLst>
                                          <p:attrName>ppt_y</p:attrName>
                                        </p:attrNameLst>
                                      </p:cBhvr>
                                      <p:tavLst>
                                        <p:tav tm="0">
                                          <p:val>
                                            <p:strVal val="#ppt_y"/>
                                          </p:val>
                                        </p:tav>
                                        <p:tav tm="100000">
                                          <p:val>
                                            <p:strVal val="#ppt_y+#ppt_h*1.125000"/>
                                          </p:val>
                                        </p:tav>
                                      </p:tavLst>
                                    </p:anim>
                                    <p:animEffect transition="out" filter="wipe(down)">
                                      <p:cBhvr>
                                        <p:cTn id="111" dur="500"/>
                                        <p:tgtEl>
                                          <p:spTgt spid="193"/>
                                        </p:tgtEl>
                                      </p:cBhvr>
                                    </p:animEffect>
                                    <p:set>
                                      <p:cBhvr>
                                        <p:cTn id="112" dur="1" fill="hold">
                                          <p:stCondLst>
                                            <p:cond delay="499"/>
                                          </p:stCondLst>
                                        </p:cTn>
                                        <p:tgtEl>
                                          <p:spTgt spid="193"/>
                                        </p:tgtEl>
                                        <p:attrNameLst>
                                          <p:attrName>style.visibility</p:attrName>
                                        </p:attrNameLst>
                                      </p:cBhvr>
                                      <p:to>
                                        <p:strVal val="hidden"/>
                                      </p:to>
                                    </p:set>
                                  </p:childTnLst>
                                </p:cTn>
                              </p:par>
                              <p:par>
                                <p:cTn id="113" presetID="12" presetClass="entr" presetSubtype="4" fill="hold" nodeType="withEffect">
                                  <p:stCondLst>
                                    <p:cond delay="0"/>
                                  </p:stCondLst>
                                  <p:childTnLst>
                                    <p:set>
                                      <p:cBhvr>
                                        <p:cTn id="114" dur="1" fill="hold">
                                          <p:stCondLst>
                                            <p:cond delay="0"/>
                                          </p:stCondLst>
                                        </p:cTn>
                                        <p:tgtEl>
                                          <p:spTgt spid="196"/>
                                        </p:tgtEl>
                                        <p:attrNameLst>
                                          <p:attrName>style.visibility</p:attrName>
                                        </p:attrNameLst>
                                      </p:cBhvr>
                                      <p:to>
                                        <p:strVal val="visible"/>
                                      </p:to>
                                    </p:set>
                                    <p:anim calcmode="lin" valueType="num">
                                      <p:cBhvr additive="base">
                                        <p:cTn id="115" dur="500"/>
                                        <p:tgtEl>
                                          <p:spTgt spid="196"/>
                                        </p:tgtEl>
                                        <p:attrNameLst>
                                          <p:attrName>ppt_y</p:attrName>
                                        </p:attrNameLst>
                                      </p:cBhvr>
                                      <p:tavLst>
                                        <p:tav tm="0">
                                          <p:val>
                                            <p:strVal val="#ppt_y+#ppt_h*1.125000"/>
                                          </p:val>
                                        </p:tav>
                                        <p:tav tm="100000">
                                          <p:val>
                                            <p:strVal val="#ppt_y"/>
                                          </p:val>
                                        </p:tav>
                                      </p:tavLst>
                                    </p:anim>
                                    <p:animEffect transition="in" filter="wipe(up)">
                                      <p:cBhvr>
                                        <p:cTn id="116" dur="500"/>
                                        <p:tgtEl>
                                          <p:spTgt spid="196"/>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grpId="0" nodeType="clickEffect">
                                  <p:stCondLst>
                                    <p:cond delay="0"/>
                                  </p:stCondLst>
                                  <p:childTnLst>
                                    <p:set>
                                      <p:cBhvr>
                                        <p:cTn id="120" dur="1" fill="hold">
                                          <p:stCondLst>
                                            <p:cond delay="0"/>
                                          </p:stCondLst>
                                        </p:cTn>
                                        <p:tgtEl>
                                          <p:spTgt spid="58"/>
                                        </p:tgtEl>
                                        <p:attrNameLst>
                                          <p:attrName>style.visibility</p:attrName>
                                        </p:attrNameLst>
                                      </p:cBhvr>
                                      <p:to>
                                        <p:strVal val="visible"/>
                                      </p:to>
                                    </p:set>
                                    <p:animEffect transition="in" filter="wipe(down)">
                                      <p:cBhvr>
                                        <p:cTn id="121" dur="500"/>
                                        <p:tgtEl>
                                          <p:spTgt spid="58"/>
                                        </p:tgtEl>
                                      </p:cBhvr>
                                    </p:animEffect>
                                  </p:childTnLst>
                                </p:cTn>
                              </p:par>
                            </p:childTnLst>
                          </p:cTn>
                        </p:par>
                        <p:par>
                          <p:cTn id="122" fill="hold">
                            <p:stCondLst>
                              <p:cond delay="500"/>
                            </p:stCondLst>
                            <p:childTnLst>
                              <p:par>
                                <p:cTn id="123" presetID="22" presetClass="entr" presetSubtype="4" fill="hold" grpId="0" nodeType="afterEffect">
                                  <p:stCondLst>
                                    <p:cond delay="0"/>
                                  </p:stCondLst>
                                  <p:childTnLst>
                                    <p:set>
                                      <p:cBhvr>
                                        <p:cTn id="124" dur="1" fill="hold">
                                          <p:stCondLst>
                                            <p:cond delay="0"/>
                                          </p:stCondLst>
                                        </p:cTn>
                                        <p:tgtEl>
                                          <p:spTgt spid="94"/>
                                        </p:tgtEl>
                                        <p:attrNameLst>
                                          <p:attrName>style.visibility</p:attrName>
                                        </p:attrNameLst>
                                      </p:cBhvr>
                                      <p:to>
                                        <p:strVal val="visible"/>
                                      </p:to>
                                    </p:set>
                                    <p:animEffect transition="in" filter="wipe(down)">
                                      <p:cBhvr>
                                        <p:cTn id="125" dur="500"/>
                                        <p:tgtEl>
                                          <p:spTgt spid="94"/>
                                        </p:tgtEl>
                                      </p:cBhvr>
                                    </p:animEffect>
                                  </p:childTnLst>
                                </p:cTn>
                              </p:par>
                            </p:childTnLst>
                          </p:cTn>
                        </p:par>
                        <p:par>
                          <p:cTn id="126" fill="hold">
                            <p:stCondLst>
                              <p:cond delay="1000"/>
                            </p:stCondLst>
                            <p:childTnLst>
                              <p:par>
                                <p:cTn id="127" presetID="22" presetClass="entr" presetSubtype="4" fill="hold" grpId="0" nodeType="afterEffect">
                                  <p:stCondLst>
                                    <p:cond delay="0"/>
                                  </p:stCondLst>
                                  <p:childTnLst>
                                    <p:set>
                                      <p:cBhvr>
                                        <p:cTn id="128" dur="1" fill="hold">
                                          <p:stCondLst>
                                            <p:cond delay="0"/>
                                          </p:stCondLst>
                                        </p:cTn>
                                        <p:tgtEl>
                                          <p:spTgt spid="60"/>
                                        </p:tgtEl>
                                        <p:attrNameLst>
                                          <p:attrName>style.visibility</p:attrName>
                                        </p:attrNameLst>
                                      </p:cBhvr>
                                      <p:to>
                                        <p:strVal val="visible"/>
                                      </p:to>
                                    </p:set>
                                    <p:animEffect transition="in" filter="wipe(down)">
                                      <p:cBhvr>
                                        <p:cTn id="129" dur="500"/>
                                        <p:tgtEl>
                                          <p:spTgt spid="60"/>
                                        </p:tgtEl>
                                      </p:cBhvr>
                                    </p:animEffect>
                                  </p:childTnLst>
                                </p:cTn>
                              </p:par>
                            </p:childTnLst>
                          </p:cTn>
                        </p:par>
                        <p:par>
                          <p:cTn id="130" fill="hold">
                            <p:stCondLst>
                              <p:cond delay="1500"/>
                            </p:stCondLst>
                            <p:childTnLst>
                              <p:par>
                                <p:cTn id="131" presetID="22" presetClass="entr" presetSubtype="4" fill="hold" grpId="0" nodeType="afterEffect">
                                  <p:stCondLst>
                                    <p:cond delay="0"/>
                                  </p:stCondLst>
                                  <p:childTnLst>
                                    <p:set>
                                      <p:cBhvr>
                                        <p:cTn id="132" dur="1" fill="hold">
                                          <p:stCondLst>
                                            <p:cond delay="0"/>
                                          </p:stCondLst>
                                        </p:cTn>
                                        <p:tgtEl>
                                          <p:spTgt spid="57"/>
                                        </p:tgtEl>
                                        <p:attrNameLst>
                                          <p:attrName>style.visibility</p:attrName>
                                        </p:attrNameLst>
                                      </p:cBhvr>
                                      <p:to>
                                        <p:strVal val="visible"/>
                                      </p:to>
                                    </p:set>
                                    <p:animEffect transition="in" filter="wipe(down)">
                                      <p:cBhvr>
                                        <p:cTn id="133" dur="500"/>
                                        <p:tgtEl>
                                          <p:spTgt spid="57"/>
                                        </p:tgtEl>
                                      </p:cBhvr>
                                    </p:animEffect>
                                  </p:childTnLst>
                                </p:cTn>
                              </p:par>
                            </p:childTnLst>
                          </p:cTn>
                        </p:par>
                      </p:childTnLst>
                    </p:cTn>
                  </p:par>
                  <p:par>
                    <p:cTn id="134" fill="hold">
                      <p:stCondLst>
                        <p:cond delay="indefinite"/>
                      </p:stCondLst>
                      <p:childTnLst>
                        <p:par>
                          <p:cTn id="135" fill="hold">
                            <p:stCondLst>
                              <p:cond delay="0"/>
                            </p:stCondLst>
                            <p:childTnLst>
                              <p:par>
                                <p:cTn id="136" presetID="12" presetClass="exit" presetSubtype="4" fill="hold" nodeType="clickEffect">
                                  <p:stCondLst>
                                    <p:cond delay="0"/>
                                  </p:stCondLst>
                                  <p:childTnLst>
                                    <p:anim calcmode="lin" valueType="num">
                                      <p:cBhvr additive="base">
                                        <p:cTn id="137" dur="500"/>
                                        <p:tgtEl>
                                          <p:spTgt spid="196"/>
                                        </p:tgtEl>
                                        <p:attrNameLst>
                                          <p:attrName>ppt_y</p:attrName>
                                        </p:attrNameLst>
                                      </p:cBhvr>
                                      <p:tavLst>
                                        <p:tav tm="0">
                                          <p:val>
                                            <p:strVal val="#ppt_y"/>
                                          </p:val>
                                        </p:tav>
                                        <p:tav tm="100000">
                                          <p:val>
                                            <p:strVal val="#ppt_y+#ppt_h*1.125000"/>
                                          </p:val>
                                        </p:tav>
                                      </p:tavLst>
                                    </p:anim>
                                    <p:animEffect transition="out" filter="wipe(down)">
                                      <p:cBhvr>
                                        <p:cTn id="138" dur="500"/>
                                        <p:tgtEl>
                                          <p:spTgt spid="196"/>
                                        </p:tgtEl>
                                      </p:cBhvr>
                                    </p:animEffect>
                                    <p:set>
                                      <p:cBhvr>
                                        <p:cTn id="139" dur="1" fill="hold">
                                          <p:stCondLst>
                                            <p:cond delay="499"/>
                                          </p:stCondLst>
                                        </p:cTn>
                                        <p:tgtEl>
                                          <p:spTgt spid="196"/>
                                        </p:tgtEl>
                                        <p:attrNameLst>
                                          <p:attrName>style.visibility</p:attrName>
                                        </p:attrNameLst>
                                      </p:cBhvr>
                                      <p:to>
                                        <p:strVal val="hidden"/>
                                      </p:to>
                                    </p:set>
                                  </p:childTnLst>
                                </p:cTn>
                              </p:par>
                              <p:par>
                                <p:cTn id="140" presetID="12" presetClass="entr" presetSubtype="4" fill="hold" nodeType="withEffect">
                                  <p:stCondLst>
                                    <p:cond delay="0"/>
                                  </p:stCondLst>
                                  <p:childTnLst>
                                    <p:set>
                                      <p:cBhvr>
                                        <p:cTn id="141" dur="1" fill="hold">
                                          <p:stCondLst>
                                            <p:cond delay="0"/>
                                          </p:stCondLst>
                                        </p:cTn>
                                        <p:tgtEl>
                                          <p:spTgt spid="199"/>
                                        </p:tgtEl>
                                        <p:attrNameLst>
                                          <p:attrName>style.visibility</p:attrName>
                                        </p:attrNameLst>
                                      </p:cBhvr>
                                      <p:to>
                                        <p:strVal val="visible"/>
                                      </p:to>
                                    </p:set>
                                    <p:anim calcmode="lin" valueType="num">
                                      <p:cBhvr additive="base">
                                        <p:cTn id="142" dur="500"/>
                                        <p:tgtEl>
                                          <p:spTgt spid="199"/>
                                        </p:tgtEl>
                                        <p:attrNameLst>
                                          <p:attrName>ppt_y</p:attrName>
                                        </p:attrNameLst>
                                      </p:cBhvr>
                                      <p:tavLst>
                                        <p:tav tm="0">
                                          <p:val>
                                            <p:strVal val="#ppt_y+#ppt_h*1.125000"/>
                                          </p:val>
                                        </p:tav>
                                        <p:tav tm="100000">
                                          <p:val>
                                            <p:strVal val="#ppt_y"/>
                                          </p:val>
                                        </p:tav>
                                      </p:tavLst>
                                    </p:anim>
                                    <p:animEffect transition="in" filter="wipe(up)">
                                      <p:cBhvr>
                                        <p:cTn id="143" dur="500"/>
                                        <p:tgtEl>
                                          <p:spTgt spid="199"/>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4" fill="hold" grpId="0" nodeType="clickEffect">
                                  <p:stCondLst>
                                    <p:cond delay="0"/>
                                  </p:stCondLst>
                                  <p:childTnLst>
                                    <p:set>
                                      <p:cBhvr>
                                        <p:cTn id="147" dur="1" fill="hold">
                                          <p:stCondLst>
                                            <p:cond delay="0"/>
                                          </p:stCondLst>
                                        </p:cTn>
                                        <p:tgtEl>
                                          <p:spTgt spid="120"/>
                                        </p:tgtEl>
                                        <p:attrNameLst>
                                          <p:attrName>style.visibility</p:attrName>
                                        </p:attrNameLst>
                                      </p:cBhvr>
                                      <p:to>
                                        <p:strVal val="visible"/>
                                      </p:to>
                                    </p:set>
                                    <p:animEffect transition="in" filter="wipe(down)">
                                      <p:cBhvr>
                                        <p:cTn id="148" dur="500"/>
                                        <p:tgtEl>
                                          <p:spTgt spid="120"/>
                                        </p:tgtEl>
                                      </p:cBhvr>
                                    </p:animEffec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242"/>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247"/>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02"/>
                                        </p:tgtEl>
                                        <p:attrNameLst>
                                          <p:attrName>style.visibility</p:attrName>
                                        </p:attrNameLst>
                                      </p:cBhvr>
                                      <p:to>
                                        <p:strVal val="visible"/>
                                      </p:to>
                                    </p:set>
                                  </p:childTnLst>
                                </p:cTn>
                              </p:par>
                              <p:par>
                                <p:cTn id="157" presetID="42" presetClass="path" presetSubtype="0" accel="50000" decel="50000" fill="hold" nodeType="withEffect">
                                  <p:stCondLst>
                                    <p:cond delay="0"/>
                                  </p:stCondLst>
                                  <p:childTnLst>
                                    <p:animMotion origin="layout" path="M -1.66667E-6 -3.7037E-7 L 0.54306 0.13542 " pathEditMode="relative" rAng="0" ptsTypes="AA">
                                      <p:cBhvr>
                                        <p:cTn id="158" dur="2000" fill="hold"/>
                                        <p:tgtEl>
                                          <p:spTgt spid="202"/>
                                        </p:tgtEl>
                                        <p:attrNameLst>
                                          <p:attrName>ppt_x</p:attrName>
                                          <p:attrName>ppt_y</p:attrName>
                                        </p:attrNameLst>
                                      </p:cBhvr>
                                      <p:rCtr x="27153" y="6759"/>
                                    </p:animMotion>
                                  </p:childTnLst>
                                </p:cTn>
                              </p:par>
                              <p:par>
                                <p:cTn id="159" presetID="42" presetClass="path" presetSubtype="0" accel="50000" decel="50000" fill="hold" nodeType="withEffect">
                                  <p:stCondLst>
                                    <p:cond delay="0"/>
                                  </p:stCondLst>
                                  <p:childTnLst>
                                    <p:animMotion origin="layout" path="M -4.72222E-6 -1.48148E-6 L 0.45764 0.14306 " pathEditMode="relative" rAng="0" ptsTypes="AA">
                                      <p:cBhvr>
                                        <p:cTn id="160" dur="2000" fill="hold"/>
                                        <p:tgtEl>
                                          <p:spTgt spid="242"/>
                                        </p:tgtEl>
                                        <p:attrNameLst>
                                          <p:attrName>ppt_x</p:attrName>
                                          <p:attrName>ppt_y</p:attrName>
                                        </p:attrNameLst>
                                      </p:cBhvr>
                                      <p:rCtr x="22882" y="7153"/>
                                    </p:animMotion>
                                  </p:childTnLst>
                                </p:cTn>
                              </p:par>
                              <p:par>
                                <p:cTn id="161" presetID="42" presetClass="path" presetSubtype="0" accel="50000" decel="50000" fill="hold" nodeType="withEffect">
                                  <p:stCondLst>
                                    <p:cond delay="0"/>
                                  </p:stCondLst>
                                  <p:childTnLst>
                                    <p:animMotion origin="layout" path="M 3.33333E-6 -2.59259E-6 L 0.29444 0.14722 " pathEditMode="relative" rAng="0" ptsTypes="AA">
                                      <p:cBhvr>
                                        <p:cTn id="162" dur="2000" fill="hold"/>
                                        <p:tgtEl>
                                          <p:spTgt spid="247"/>
                                        </p:tgtEl>
                                        <p:attrNameLst>
                                          <p:attrName>ppt_x</p:attrName>
                                          <p:attrName>ppt_y</p:attrName>
                                        </p:attrNameLst>
                                      </p:cBhvr>
                                      <p:rCtr x="14722" y="7361"/>
                                    </p:animMotion>
                                  </p:childTnLst>
                                </p:cTn>
                              </p:par>
                            </p:childTnLst>
                          </p:cTn>
                        </p:par>
                        <p:par>
                          <p:cTn id="163" fill="hold">
                            <p:stCondLst>
                              <p:cond delay="2000"/>
                            </p:stCondLst>
                            <p:childTnLst>
                              <p:par>
                                <p:cTn id="164" presetID="22" presetClass="entr" presetSubtype="4" fill="hold" grpId="0" nodeType="afterEffect">
                                  <p:stCondLst>
                                    <p:cond delay="0"/>
                                  </p:stCondLst>
                                  <p:childTnLst>
                                    <p:set>
                                      <p:cBhvr>
                                        <p:cTn id="165" dur="1" fill="hold">
                                          <p:stCondLst>
                                            <p:cond delay="0"/>
                                          </p:stCondLst>
                                        </p:cTn>
                                        <p:tgtEl>
                                          <p:spTgt spid="154"/>
                                        </p:tgtEl>
                                        <p:attrNameLst>
                                          <p:attrName>style.visibility</p:attrName>
                                        </p:attrNameLst>
                                      </p:cBhvr>
                                      <p:to>
                                        <p:strVal val="visible"/>
                                      </p:to>
                                    </p:set>
                                    <p:animEffect transition="in" filter="wipe(down)">
                                      <p:cBhvr>
                                        <p:cTn id="166" dur="500"/>
                                        <p:tgtEl>
                                          <p:spTgt spid="154"/>
                                        </p:tgtEl>
                                      </p:cBhvr>
                                    </p:animEffect>
                                  </p:childTnLst>
                                </p:cTn>
                              </p:par>
                            </p:childTnLst>
                          </p:cTn>
                        </p:par>
                        <p:par>
                          <p:cTn id="167" fill="hold">
                            <p:stCondLst>
                              <p:cond delay="2500"/>
                            </p:stCondLst>
                            <p:childTnLst>
                              <p:par>
                                <p:cTn id="168" presetID="16" presetClass="entr" presetSubtype="21" fill="hold" grpId="0" nodeType="afterEffect">
                                  <p:stCondLst>
                                    <p:cond delay="0"/>
                                  </p:stCondLst>
                                  <p:childTnLst>
                                    <p:set>
                                      <p:cBhvr>
                                        <p:cTn id="169" dur="1" fill="hold">
                                          <p:stCondLst>
                                            <p:cond delay="0"/>
                                          </p:stCondLst>
                                        </p:cTn>
                                        <p:tgtEl>
                                          <p:spTgt spid="138"/>
                                        </p:tgtEl>
                                        <p:attrNameLst>
                                          <p:attrName>style.visibility</p:attrName>
                                        </p:attrNameLst>
                                      </p:cBhvr>
                                      <p:to>
                                        <p:strVal val="visible"/>
                                      </p:to>
                                    </p:set>
                                    <p:animEffect transition="in" filter="barn(inVertical)">
                                      <p:cBhvr>
                                        <p:cTn id="170" dur="500"/>
                                        <p:tgtEl>
                                          <p:spTgt spid="138"/>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4" fill="hold" grpId="0" nodeType="clickEffect">
                                  <p:stCondLst>
                                    <p:cond delay="0"/>
                                  </p:stCondLst>
                                  <p:childTnLst>
                                    <p:set>
                                      <p:cBhvr>
                                        <p:cTn id="174" dur="1" fill="hold">
                                          <p:stCondLst>
                                            <p:cond delay="0"/>
                                          </p:stCondLst>
                                        </p:cTn>
                                        <p:tgtEl>
                                          <p:spTgt spid="123"/>
                                        </p:tgtEl>
                                        <p:attrNameLst>
                                          <p:attrName>style.visibility</p:attrName>
                                        </p:attrNameLst>
                                      </p:cBhvr>
                                      <p:to>
                                        <p:strVal val="visible"/>
                                      </p:to>
                                    </p:set>
                                    <p:animEffect transition="in" filter="wipe(down)">
                                      <p:cBhvr>
                                        <p:cTn id="175" dur="500"/>
                                        <p:tgtEl>
                                          <p:spTgt spid="123"/>
                                        </p:tgtEl>
                                      </p:cBhvr>
                                    </p:animEffect>
                                  </p:childTnLst>
                                </p:cTn>
                              </p:par>
                            </p:childTnLst>
                          </p:cTn>
                        </p:par>
                        <p:par>
                          <p:cTn id="176" fill="hold">
                            <p:stCondLst>
                              <p:cond delay="500"/>
                            </p:stCondLst>
                            <p:childTnLst>
                              <p:par>
                                <p:cTn id="177" presetID="22" presetClass="entr" presetSubtype="1" fill="hold" nodeType="afterEffect">
                                  <p:stCondLst>
                                    <p:cond delay="0"/>
                                  </p:stCondLst>
                                  <p:childTnLst>
                                    <p:set>
                                      <p:cBhvr>
                                        <p:cTn id="178" dur="1" fill="hold">
                                          <p:stCondLst>
                                            <p:cond delay="0"/>
                                          </p:stCondLst>
                                        </p:cTn>
                                        <p:tgtEl>
                                          <p:spTgt spid="178"/>
                                        </p:tgtEl>
                                        <p:attrNameLst>
                                          <p:attrName>style.visibility</p:attrName>
                                        </p:attrNameLst>
                                      </p:cBhvr>
                                      <p:to>
                                        <p:strVal val="visible"/>
                                      </p:to>
                                    </p:set>
                                    <p:animEffect transition="in" filter="wipe(up)">
                                      <p:cBhvr>
                                        <p:cTn id="179" dur="500"/>
                                        <p:tgtEl>
                                          <p:spTgt spid="178"/>
                                        </p:tgtEl>
                                      </p:cBhvr>
                                    </p:animEffect>
                                  </p:childTnLst>
                                </p:cTn>
                              </p:par>
                              <p:par>
                                <p:cTn id="180" presetID="22" presetClass="entr" presetSubtype="1" fill="hold" nodeType="withEffect">
                                  <p:stCondLst>
                                    <p:cond delay="0"/>
                                  </p:stCondLst>
                                  <p:childTnLst>
                                    <p:set>
                                      <p:cBhvr>
                                        <p:cTn id="181" dur="1" fill="hold">
                                          <p:stCondLst>
                                            <p:cond delay="0"/>
                                          </p:stCondLst>
                                        </p:cTn>
                                        <p:tgtEl>
                                          <p:spTgt spid="173"/>
                                        </p:tgtEl>
                                        <p:attrNameLst>
                                          <p:attrName>style.visibility</p:attrName>
                                        </p:attrNameLst>
                                      </p:cBhvr>
                                      <p:to>
                                        <p:strVal val="visible"/>
                                      </p:to>
                                    </p:set>
                                    <p:animEffect transition="in" filter="wipe(up)">
                                      <p:cBhvr>
                                        <p:cTn id="182" dur="500"/>
                                        <p:tgtEl>
                                          <p:spTgt spid="173"/>
                                        </p:tgtEl>
                                      </p:cBhvr>
                                    </p:animEffect>
                                  </p:childTnLst>
                                </p:cTn>
                              </p:par>
                              <p:par>
                                <p:cTn id="183" presetID="22" presetClass="entr" presetSubtype="1" fill="hold" nodeType="withEffect">
                                  <p:stCondLst>
                                    <p:cond delay="0"/>
                                  </p:stCondLst>
                                  <p:childTnLst>
                                    <p:set>
                                      <p:cBhvr>
                                        <p:cTn id="184" dur="1" fill="hold">
                                          <p:stCondLst>
                                            <p:cond delay="0"/>
                                          </p:stCondLst>
                                        </p:cTn>
                                        <p:tgtEl>
                                          <p:spTgt spid="183"/>
                                        </p:tgtEl>
                                        <p:attrNameLst>
                                          <p:attrName>style.visibility</p:attrName>
                                        </p:attrNameLst>
                                      </p:cBhvr>
                                      <p:to>
                                        <p:strVal val="visible"/>
                                      </p:to>
                                    </p:set>
                                    <p:animEffect transition="in" filter="wipe(up)">
                                      <p:cBhvr>
                                        <p:cTn id="185" dur="500"/>
                                        <p:tgtEl>
                                          <p:spTgt spid="183"/>
                                        </p:tgtEl>
                                      </p:cBhvr>
                                    </p:animEffect>
                                  </p:childTnLst>
                                </p:cTn>
                              </p:par>
                              <p:par>
                                <p:cTn id="186" presetID="22" presetClass="entr" presetSubtype="1" fill="hold" grpId="0" nodeType="withEffect">
                                  <p:stCondLst>
                                    <p:cond delay="0"/>
                                  </p:stCondLst>
                                  <p:childTnLst>
                                    <p:set>
                                      <p:cBhvr>
                                        <p:cTn id="187" dur="1" fill="hold">
                                          <p:stCondLst>
                                            <p:cond delay="0"/>
                                          </p:stCondLst>
                                        </p:cTn>
                                        <p:tgtEl>
                                          <p:spTgt spid="188"/>
                                        </p:tgtEl>
                                        <p:attrNameLst>
                                          <p:attrName>style.visibility</p:attrName>
                                        </p:attrNameLst>
                                      </p:cBhvr>
                                      <p:to>
                                        <p:strVal val="visible"/>
                                      </p:to>
                                    </p:set>
                                    <p:animEffect transition="in" filter="wipe(up)">
                                      <p:cBhvr>
                                        <p:cTn id="188" dur="500"/>
                                        <p:tgtEl>
                                          <p:spTgt spid="188"/>
                                        </p:tgtEl>
                                      </p:cBhvr>
                                    </p:animEffect>
                                  </p:childTnLst>
                                </p:cTn>
                              </p:par>
                              <p:par>
                                <p:cTn id="189" presetID="16" presetClass="entr" presetSubtype="21" fill="hold" grpId="0" nodeType="withEffect">
                                  <p:stCondLst>
                                    <p:cond delay="0"/>
                                  </p:stCondLst>
                                  <p:childTnLst>
                                    <p:set>
                                      <p:cBhvr>
                                        <p:cTn id="190" dur="1" fill="hold">
                                          <p:stCondLst>
                                            <p:cond delay="0"/>
                                          </p:stCondLst>
                                        </p:cTn>
                                        <p:tgtEl>
                                          <p:spTgt spid="172"/>
                                        </p:tgtEl>
                                        <p:attrNameLst>
                                          <p:attrName>style.visibility</p:attrName>
                                        </p:attrNameLst>
                                      </p:cBhvr>
                                      <p:to>
                                        <p:strVal val="visible"/>
                                      </p:to>
                                    </p:set>
                                    <p:animEffect transition="in" filter="barn(inVertical)">
                                      <p:cBhvr>
                                        <p:cTn id="191" dur="500"/>
                                        <p:tgtEl>
                                          <p:spTgt spid="172"/>
                                        </p:tgtEl>
                                      </p:cBhvr>
                                    </p:animEffect>
                                  </p:childTnLst>
                                </p:cTn>
                              </p:par>
                            </p:childTnLst>
                          </p:cTn>
                        </p:par>
                      </p:childTnLst>
                    </p:cTn>
                  </p:par>
                  <p:par>
                    <p:cTn id="192" fill="hold">
                      <p:stCondLst>
                        <p:cond delay="indefinite"/>
                      </p:stCondLst>
                      <p:childTnLst>
                        <p:par>
                          <p:cTn id="193" fill="hold">
                            <p:stCondLst>
                              <p:cond delay="0"/>
                            </p:stCondLst>
                            <p:childTnLst>
                              <p:par>
                                <p:cTn id="194" presetID="22" presetClass="entr" presetSubtype="4" fill="hold" grpId="0" nodeType="clickEffect">
                                  <p:stCondLst>
                                    <p:cond delay="0"/>
                                  </p:stCondLst>
                                  <p:childTnLst>
                                    <p:set>
                                      <p:cBhvr>
                                        <p:cTn id="195" dur="1" fill="hold">
                                          <p:stCondLst>
                                            <p:cond delay="0"/>
                                          </p:stCondLst>
                                        </p:cTn>
                                        <p:tgtEl>
                                          <p:spTgt spid="121"/>
                                        </p:tgtEl>
                                        <p:attrNameLst>
                                          <p:attrName>style.visibility</p:attrName>
                                        </p:attrNameLst>
                                      </p:cBhvr>
                                      <p:to>
                                        <p:strVal val="visible"/>
                                      </p:to>
                                    </p:set>
                                    <p:animEffect transition="in" filter="wipe(down)">
                                      <p:cBhvr>
                                        <p:cTn id="196" dur="500"/>
                                        <p:tgtEl>
                                          <p:spTgt spid="121"/>
                                        </p:tgtEl>
                                      </p:cBhvr>
                                    </p:animEffect>
                                  </p:childTnLst>
                                </p:cTn>
                              </p:par>
                            </p:childTnLst>
                          </p:cTn>
                        </p:par>
                        <p:par>
                          <p:cTn id="197" fill="hold">
                            <p:stCondLst>
                              <p:cond delay="500"/>
                            </p:stCondLst>
                            <p:childTnLst>
                              <p:par>
                                <p:cTn id="198" presetID="22" presetClass="entr" presetSubtype="1" fill="hold" nodeType="afterEffect">
                                  <p:stCondLst>
                                    <p:cond delay="0"/>
                                  </p:stCondLst>
                                  <p:childTnLst>
                                    <p:set>
                                      <p:cBhvr>
                                        <p:cTn id="199" dur="1" fill="hold">
                                          <p:stCondLst>
                                            <p:cond delay="0"/>
                                          </p:stCondLst>
                                        </p:cTn>
                                        <p:tgtEl>
                                          <p:spTgt spid="218"/>
                                        </p:tgtEl>
                                        <p:attrNameLst>
                                          <p:attrName>style.visibility</p:attrName>
                                        </p:attrNameLst>
                                      </p:cBhvr>
                                      <p:to>
                                        <p:strVal val="visible"/>
                                      </p:to>
                                    </p:set>
                                    <p:animEffect transition="in" filter="wipe(up)">
                                      <p:cBhvr>
                                        <p:cTn id="200" dur="500"/>
                                        <p:tgtEl>
                                          <p:spTgt spid="218"/>
                                        </p:tgtEl>
                                      </p:cBhvr>
                                    </p:animEffect>
                                  </p:childTnLst>
                                </p:cTn>
                              </p:par>
                              <p:par>
                                <p:cTn id="201" presetID="22" presetClass="entr" presetSubtype="1" fill="hold" nodeType="withEffect">
                                  <p:stCondLst>
                                    <p:cond delay="0"/>
                                  </p:stCondLst>
                                  <p:childTnLst>
                                    <p:set>
                                      <p:cBhvr>
                                        <p:cTn id="202" dur="1" fill="hold">
                                          <p:stCondLst>
                                            <p:cond delay="0"/>
                                          </p:stCondLst>
                                        </p:cTn>
                                        <p:tgtEl>
                                          <p:spTgt spid="208"/>
                                        </p:tgtEl>
                                        <p:attrNameLst>
                                          <p:attrName>style.visibility</p:attrName>
                                        </p:attrNameLst>
                                      </p:cBhvr>
                                      <p:to>
                                        <p:strVal val="visible"/>
                                      </p:to>
                                    </p:set>
                                    <p:animEffect transition="in" filter="wipe(up)">
                                      <p:cBhvr>
                                        <p:cTn id="203" dur="500"/>
                                        <p:tgtEl>
                                          <p:spTgt spid="208"/>
                                        </p:tgtEl>
                                      </p:cBhvr>
                                    </p:animEffect>
                                  </p:childTnLst>
                                </p:cTn>
                              </p:par>
                              <p:par>
                                <p:cTn id="204" presetID="22" presetClass="entr" presetSubtype="1" fill="hold" grpId="0" nodeType="withEffect">
                                  <p:stCondLst>
                                    <p:cond delay="0"/>
                                  </p:stCondLst>
                                  <p:childTnLst>
                                    <p:set>
                                      <p:cBhvr>
                                        <p:cTn id="205" dur="1" fill="hold">
                                          <p:stCondLst>
                                            <p:cond delay="0"/>
                                          </p:stCondLst>
                                        </p:cTn>
                                        <p:tgtEl>
                                          <p:spTgt spid="223"/>
                                        </p:tgtEl>
                                        <p:attrNameLst>
                                          <p:attrName>style.visibility</p:attrName>
                                        </p:attrNameLst>
                                      </p:cBhvr>
                                      <p:to>
                                        <p:strVal val="visible"/>
                                      </p:to>
                                    </p:set>
                                    <p:animEffect transition="in" filter="wipe(up)">
                                      <p:cBhvr>
                                        <p:cTn id="206" dur="500"/>
                                        <p:tgtEl>
                                          <p:spTgt spid="223"/>
                                        </p:tgtEl>
                                      </p:cBhvr>
                                    </p:animEffect>
                                  </p:childTnLst>
                                </p:cTn>
                              </p:par>
                              <p:par>
                                <p:cTn id="207" presetID="22" presetClass="entr" presetSubtype="1" fill="hold" nodeType="withEffect">
                                  <p:stCondLst>
                                    <p:cond delay="0"/>
                                  </p:stCondLst>
                                  <p:childTnLst>
                                    <p:set>
                                      <p:cBhvr>
                                        <p:cTn id="208" dur="1" fill="hold">
                                          <p:stCondLst>
                                            <p:cond delay="0"/>
                                          </p:stCondLst>
                                        </p:cTn>
                                        <p:tgtEl>
                                          <p:spTgt spid="213"/>
                                        </p:tgtEl>
                                        <p:attrNameLst>
                                          <p:attrName>style.visibility</p:attrName>
                                        </p:attrNameLst>
                                      </p:cBhvr>
                                      <p:to>
                                        <p:strVal val="visible"/>
                                      </p:to>
                                    </p:set>
                                    <p:animEffect transition="in" filter="wipe(up)">
                                      <p:cBhvr>
                                        <p:cTn id="209" dur="500"/>
                                        <p:tgtEl>
                                          <p:spTgt spid="213"/>
                                        </p:tgtEl>
                                      </p:cBhvr>
                                    </p:animEffect>
                                  </p:childTnLst>
                                </p:cTn>
                              </p:par>
                              <p:par>
                                <p:cTn id="210" presetID="16" presetClass="entr" presetSubtype="21" fill="hold" grpId="0" nodeType="withEffect">
                                  <p:stCondLst>
                                    <p:cond delay="0"/>
                                  </p:stCondLst>
                                  <p:childTnLst>
                                    <p:set>
                                      <p:cBhvr>
                                        <p:cTn id="211" dur="1" fill="hold">
                                          <p:stCondLst>
                                            <p:cond delay="0"/>
                                          </p:stCondLst>
                                        </p:cTn>
                                        <p:tgtEl>
                                          <p:spTgt spid="207"/>
                                        </p:tgtEl>
                                        <p:attrNameLst>
                                          <p:attrName>style.visibility</p:attrName>
                                        </p:attrNameLst>
                                      </p:cBhvr>
                                      <p:to>
                                        <p:strVal val="visible"/>
                                      </p:to>
                                    </p:set>
                                    <p:animEffect transition="in" filter="barn(inVertical)">
                                      <p:cBhvr>
                                        <p:cTn id="212" dur="500"/>
                                        <p:tgtEl>
                                          <p:spTgt spid="207"/>
                                        </p:tgtEl>
                                      </p:cBhvr>
                                    </p:animEffect>
                                  </p:childTnLst>
                                </p:cTn>
                              </p:par>
                            </p:childTnLst>
                          </p:cTn>
                        </p:par>
                      </p:childTnLst>
                    </p:cTn>
                  </p:par>
                  <p:par>
                    <p:cTn id="213" fill="hold">
                      <p:stCondLst>
                        <p:cond delay="indefinite"/>
                      </p:stCondLst>
                      <p:childTnLst>
                        <p:par>
                          <p:cTn id="214" fill="hold">
                            <p:stCondLst>
                              <p:cond delay="0"/>
                            </p:stCondLst>
                            <p:childTnLst>
                              <p:par>
                                <p:cTn id="215" presetID="22" presetClass="entr" presetSubtype="4" fill="hold" grpId="0" nodeType="clickEffect">
                                  <p:stCondLst>
                                    <p:cond delay="0"/>
                                  </p:stCondLst>
                                  <p:childTnLst>
                                    <p:set>
                                      <p:cBhvr>
                                        <p:cTn id="216" dur="1" fill="hold">
                                          <p:stCondLst>
                                            <p:cond delay="0"/>
                                          </p:stCondLst>
                                        </p:cTn>
                                        <p:tgtEl>
                                          <p:spTgt spid="122"/>
                                        </p:tgtEl>
                                        <p:attrNameLst>
                                          <p:attrName>style.visibility</p:attrName>
                                        </p:attrNameLst>
                                      </p:cBhvr>
                                      <p:to>
                                        <p:strVal val="visible"/>
                                      </p:to>
                                    </p:set>
                                    <p:animEffect transition="in" filter="wipe(down)">
                                      <p:cBhvr>
                                        <p:cTn id="217" dur="500"/>
                                        <p:tgtEl>
                                          <p:spTgt spid="122"/>
                                        </p:tgtEl>
                                      </p:cBhvr>
                                    </p:animEffect>
                                  </p:childTnLst>
                                </p:cTn>
                              </p:par>
                            </p:childTnLst>
                          </p:cTn>
                        </p:par>
                        <p:par>
                          <p:cTn id="218" fill="hold">
                            <p:stCondLst>
                              <p:cond delay="500"/>
                            </p:stCondLst>
                            <p:childTnLst>
                              <p:par>
                                <p:cTn id="219" presetID="22" presetClass="entr" presetSubtype="1" fill="hold" nodeType="afterEffect">
                                  <p:stCondLst>
                                    <p:cond delay="0"/>
                                  </p:stCondLst>
                                  <p:childTnLst>
                                    <p:set>
                                      <p:cBhvr>
                                        <p:cTn id="220" dur="1" fill="hold">
                                          <p:stCondLst>
                                            <p:cond delay="0"/>
                                          </p:stCondLst>
                                        </p:cTn>
                                        <p:tgtEl>
                                          <p:spTgt spid="235"/>
                                        </p:tgtEl>
                                        <p:attrNameLst>
                                          <p:attrName>style.visibility</p:attrName>
                                        </p:attrNameLst>
                                      </p:cBhvr>
                                      <p:to>
                                        <p:strVal val="visible"/>
                                      </p:to>
                                    </p:set>
                                    <p:animEffect transition="in" filter="wipe(up)">
                                      <p:cBhvr>
                                        <p:cTn id="221" dur="500"/>
                                        <p:tgtEl>
                                          <p:spTgt spid="235"/>
                                        </p:tgtEl>
                                      </p:cBhvr>
                                    </p:animEffect>
                                  </p:childTnLst>
                                </p:cTn>
                              </p:par>
                              <p:par>
                                <p:cTn id="222" presetID="22" presetClass="entr" presetSubtype="1" fill="hold" nodeType="withEffect">
                                  <p:stCondLst>
                                    <p:cond delay="0"/>
                                  </p:stCondLst>
                                  <p:childTnLst>
                                    <p:set>
                                      <p:cBhvr>
                                        <p:cTn id="223" dur="1" fill="hold">
                                          <p:stCondLst>
                                            <p:cond delay="0"/>
                                          </p:stCondLst>
                                        </p:cTn>
                                        <p:tgtEl>
                                          <p:spTgt spid="225"/>
                                        </p:tgtEl>
                                        <p:attrNameLst>
                                          <p:attrName>style.visibility</p:attrName>
                                        </p:attrNameLst>
                                      </p:cBhvr>
                                      <p:to>
                                        <p:strVal val="visible"/>
                                      </p:to>
                                    </p:set>
                                    <p:animEffect transition="in" filter="wipe(up)">
                                      <p:cBhvr>
                                        <p:cTn id="224" dur="500"/>
                                        <p:tgtEl>
                                          <p:spTgt spid="225"/>
                                        </p:tgtEl>
                                      </p:cBhvr>
                                    </p:animEffect>
                                  </p:childTnLst>
                                </p:cTn>
                              </p:par>
                              <p:par>
                                <p:cTn id="225" presetID="22" presetClass="entr" presetSubtype="1" fill="hold" nodeType="withEffect">
                                  <p:stCondLst>
                                    <p:cond delay="0"/>
                                  </p:stCondLst>
                                  <p:childTnLst>
                                    <p:set>
                                      <p:cBhvr>
                                        <p:cTn id="226" dur="1" fill="hold">
                                          <p:stCondLst>
                                            <p:cond delay="0"/>
                                          </p:stCondLst>
                                        </p:cTn>
                                        <p:tgtEl>
                                          <p:spTgt spid="230"/>
                                        </p:tgtEl>
                                        <p:attrNameLst>
                                          <p:attrName>style.visibility</p:attrName>
                                        </p:attrNameLst>
                                      </p:cBhvr>
                                      <p:to>
                                        <p:strVal val="visible"/>
                                      </p:to>
                                    </p:set>
                                    <p:animEffect transition="in" filter="wipe(up)">
                                      <p:cBhvr>
                                        <p:cTn id="227" dur="500"/>
                                        <p:tgtEl>
                                          <p:spTgt spid="230"/>
                                        </p:tgtEl>
                                      </p:cBhvr>
                                    </p:animEffect>
                                  </p:childTnLst>
                                </p:cTn>
                              </p:par>
                              <p:par>
                                <p:cTn id="228" presetID="22" presetClass="entr" presetSubtype="1" fill="hold" grpId="0" nodeType="withEffect">
                                  <p:stCondLst>
                                    <p:cond delay="0"/>
                                  </p:stCondLst>
                                  <p:childTnLst>
                                    <p:set>
                                      <p:cBhvr>
                                        <p:cTn id="229" dur="1" fill="hold">
                                          <p:stCondLst>
                                            <p:cond delay="0"/>
                                          </p:stCondLst>
                                        </p:cTn>
                                        <p:tgtEl>
                                          <p:spTgt spid="240"/>
                                        </p:tgtEl>
                                        <p:attrNameLst>
                                          <p:attrName>style.visibility</p:attrName>
                                        </p:attrNameLst>
                                      </p:cBhvr>
                                      <p:to>
                                        <p:strVal val="visible"/>
                                      </p:to>
                                    </p:set>
                                    <p:animEffect transition="in" filter="wipe(up)">
                                      <p:cBhvr>
                                        <p:cTn id="230" dur="500"/>
                                        <p:tgtEl>
                                          <p:spTgt spid="240"/>
                                        </p:tgtEl>
                                      </p:cBhvr>
                                    </p:animEffect>
                                  </p:childTnLst>
                                </p:cTn>
                              </p:par>
                              <p:par>
                                <p:cTn id="231" presetID="22" presetClass="entr" presetSubtype="1" fill="hold" grpId="0" nodeType="withEffect">
                                  <p:stCondLst>
                                    <p:cond delay="0"/>
                                  </p:stCondLst>
                                  <p:childTnLst>
                                    <p:set>
                                      <p:cBhvr>
                                        <p:cTn id="232" dur="1" fill="hold">
                                          <p:stCondLst>
                                            <p:cond delay="0"/>
                                          </p:stCondLst>
                                        </p:cTn>
                                        <p:tgtEl>
                                          <p:spTgt spid="224"/>
                                        </p:tgtEl>
                                        <p:attrNameLst>
                                          <p:attrName>style.visibility</p:attrName>
                                        </p:attrNameLst>
                                      </p:cBhvr>
                                      <p:to>
                                        <p:strVal val="visible"/>
                                      </p:to>
                                    </p:set>
                                    <p:animEffect transition="in" filter="wipe(up)">
                                      <p:cBhvr>
                                        <p:cTn id="233" dur="500"/>
                                        <p:tgtEl>
                                          <p:spTgt spid="224"/>
                                        </p:tgtEl>
                                      </p:cBhvr>
                                    </p:animEffect>
                                  </p:childTnLst>
                                </p:cTn>
                              </p:par>
                              <p:par>
                                <p:cTn id="234" presetID="16" presetClass="entr" presetSubtype="21" fill="hold" grpId="1" nodeType="withEffect">
                                  <p:stCondLst>
                                    <p:cond delay="0"/>
                                  </p:stCondLst>
                                  <p:childTnLst>
                                    <p:set>
                                      <p:cBhvr>
                                        <p:cTn id="235" dur="1" fill="hold">
                                          <p:stCondLst>
                                            <p:cond delay="0"/>
                                          </p:stCondLst>
                                        </p:cTn>
                                        <p:tgtEl>
                                          <p:spTgt spid="224"/>
                                        </p:tgtEl>
                                        <p:attrNameLst>
                                          <p:attrName>style.visibility</p:attrName>
                                        </p:attrNameLst>
                                      </p:cBhvr>
                                      <p:to>
                                        <p:strVal val="visible"/>
                                      </p:to>
                                    </p:set>
                                    <p:animEffect transition="in" filter="barn(inVertical)">
                                      <p:cBhvr>
                                        <p:cTn id="236" dur="500"/>
                                        <p:tgtEl>
                                          <p:spTgt spid="224"/>
                                        </p:tgtEl>
                                      </p:cBhvr>
                                    </p:animEffect>
                                  </p:childTnLst>
                                </p:cTn>
                              </p:par>
                            </p:childTnLst>
                          </p:cTn>
                        </p:par>
                      </p:childTnLst>
                    </p:cTn>
                  </p:par>
                  <p:par>
                    <p:cTn id="237" fill="hold">
                      <p:stCondLst>
                        <p:cond delay="indefinite"/>
                      </p:stCondLst>
                      <p:childTnLst>
                        <p:par>
                          <p:cTn id="238" fill="hold">
                            <p:stCondLst>
                              <p:cond delay="0"/>
                            </p:stCondLst>
                            <p:childTnLst>
                              <p:par>
                                <p:cTn id="239" presetID="22" presetClass="entr" presetSubtype="8" fill="hold" grpId="0" nodeType="clickEffect">
                                  <p:stCondLst>
                                    <p:cond delay="0"/>
                                  </p:stCondLst>
                                  <p:childTnLst>
                                    <p:set>
                                      <p:cBhvr>
                                        <p:cTn id="240" dur="1" fill="hold">
                                          <p:stCondLst>
                                            <p:cond delay="0"/>
                                          </p:stCondLst>
                                        </p:cTn>
                                        <p:tgtEl>
                                          <p:spTgt spid="117"/>
                                        </p:tgtEl>
                                        <p:attrNameLst>
                                          <p:attrName>style.visibility</p:attrName>
                                        </p:attrNameLst>
                                      </p:cBhvr>
                                      <p:to>
                                        <p:strVal val="visible"/>
                                      </p:to>
                                    </p:set>
                                    <p:animEffect transition="in" filter="wipe(left)">
                                      <p:cBhvr>
                                        <p:cTn id="241" dur="500"/>
                                        <p:tgtEl>
                                          <p:spTgt spid="117"/>
                                        </p:tgtEl>
                                      </p:cBhvr>
                                    </p:animEffect>
                                  </p:childTnLst>
                                </p:cTn>
                              </p:par>
                              <p:par>
                                <p:cTn id="242" presetID="22" presetClass="entr" presetSubtype="4" fill="hold" grpId="0" nodeType="withEffect">
                                  <p:stCondLst>
                                    <p:cond delay="0"/>
                                  </p:stCondLst>
                                  <p:childTnLst>
                                    <p:set>
                                      <p:cBhvr>
                                        <p:cTn id="243" dur="1" fill="hold">
                                          <p:stCondLst>
                                            <p:cond delay="0"/>
                                          </p:stCondLst>
                                        </p:cTn>
                                        <p:tgtEl>
                                          <p:spTgt spid="116"/>
                                        </p:tgtEl>
                                        <p:attrNameLst>
                                          <p:attrName>style.visibility</p:attrName>
                                        </p:attrNameLst>
                                      </p:cBhvr>
                                      <p:to>
                                        <p:strVal val="visible"/>
                                      </p:to>
                                    </p:set>
                                    <p:animEffect transition="in" filter="wipe(down)">
                                      <p:cBhvr>
                                        <p:cTn id="244" dur="500"/>
                                        <p:tgtEl>
                                          <p:spTgt spid="116"/>
                                        </p:tgtEl>
                                      </p:cBhvr>
                                    </p:animEffect>
                                  </p:childTnLst>
                                </p:cTn>
                              </p:par>
                            </p:childTnLst>
                          </p:cTn>
                        </p:par>
                      </p:childTnLst>
                    </p:cTn>
                  </p:par>
                  <p:par>
                    <p:cTn id="245" fill="hold">
                      <p:stCondLst>
                        <p:cond delay="indefinite"/>
                      </p:stCondLst>
                      <p:childTnLst>
                        <p:par>
                          <p:cTn id="246" fill="hold">
                            <p:stCondLst>
                              <p:cond delay="0"/>
                            </p:stCondLst>
                            <p:childTnLst>
                              <p:par>
                                <p:cTn id="247" presetID="12" presetClass="exit" presetSubtype="4" fill="hold" nodeType="clickEffect">
                                  <p:stCondLst>
                                    <p:cond delay="0"/>
                                  </p:stCondLst>
                                  <p:childTnLst>
                                    <p:anim calcmode="lin" valueType="num">
                                      <p:cBhvr additive="base">
                                        <p:cTn id="248" dur="500"/>
                                        <p:tgtEl>
                                          <p:spTgt spid="199"/>
                                        </p:tgtEl>
                                        <p:attrNameLst>
                                          <p:attrName>ppt_y</p:attrName>
                                        </p:attrNameLst>
                                      </p:cBhvr>
                                      <p:tavLst>
                                        <p:tav tm="0">
                                          <p:val>
                                            <p:strVal val="#ppt_y"/>
                                          </p:val>
                                        </p:tav>
                                        <p:tav tm="100000">
                                          <p:val>
                                            <p:strVal val="#ppt_y+#ppt_h*1.125000"/>
                                          </p:val>
                                        </p:tav>
                                      </p:tavLst>
                                    </p:anim>
                                    <p:animEffect transition="out" filter="wipe(down)">
                                      <p:cBhvr>
                                        <p:cTn id="249" dur="500"/>
                                        <p:tgtEl>
                                          <p:spTgt spid="199"/>
                                        </p:tgtEl>
                                      </p:cBhvr>
                                    </p:animEffect>
                                    <p:set>
                                      <p:cBhvr>
                                        <p:cTn id="250" dur="1" fill="hold">
                                          <p:stCondLst>
                                            <p:cond delay="499"/>
                                          </p:stCondLst>
                                        </p:cTn>
                                        <p:tgtEl>
                                          <p:spTgt spid="199"/>
                                        </p:tgtEl>
                                        <p:attrNameLst>
                                          <p:attrName>style.visibility</p:attrName>
                                        </p:attrNameLst>
                                      </p:cBhvr>
                                      <p:to>
                                        <p:strVal val="hidden"/>
                                      </p:to>
                                    </p:set>
                                  </p:childTnLst>
                                </p:cTn>
                              </p:par>
                              <p:par>
                                <p:cTn id="251" presetID="12" presetClass="entr" presetSubtype="4" fill="hold" nodeType="withEffect">
                                  <p:stCondLst>
                                    <p:cond delay="0"/>
                                  </p:stCondLst>
                                  <p:childTnLst>
                                    <p:set>
                                      <p:cBhvr>
                                        <p:cTn id="252" dur="1" fill="hold">
                                          <p:stCondLst>
                                            <p:cond delay="0"/>
                                          </p:stCondLst>
                                        </p:cTn>
                                        <p:tgtEl>
                                          <p:spTgt spid="252"/>
                                        </p:tgtEl>
                                        <p:attrNameLst>
                                          <p:attrName>style.visibility</p:attrName>
                                        </p:attrNameLst>
                                      </p:cBhvr>
                                      <p:to>
                                        <p:strVal val="visible"/>
                                      </p:to>
                                    </p:set>
                                    <p:anim calcmode="lin" valueType="num">
                                      <p:cBhvr additive="base">
                                        <p:cTn id="253" dur="500"/>
                                        <p:tgtEl>
                                          <p:spTgt spid="252"/>
                                        </p:tgtEl>
                                        <p:attrNameLst>
                                          <p:attrName>ppt_y</p:attrName>
                                        </p:attrNameLst>
                                      </p:cBhvr>
                                      <p:tavLst>
                                        <p:tav tm="0">
                                          <p:val>
                                            <p:strVal val="#ppt_y+#ppt_h*1.125000"/>
                                          </p:val>
                                        </p:tav>
                                        <p:tav tm="100000">
                                          <p:val>
                                            <p:strVal val="#ppt_y"/>
                                          </p:val>
                                        </p:tav>
                                      </p:tavLst>
                                    </p:anim>
                                    <p:animEffect transition="in" filter="wipe(up)">
                                      <p:cBhvr>
                                        <p:cTn id="254" dur="500"/>
                                        <p:tgtEl>
                                          <p:spTgt spid="252"/>
                                        </p:tgtEl>
                                      </p:cBhvr>
                                    </p:animEffect>
                                  </p:childTnLst>
                                </p:cTn>
                              </p:par>
                            </p:childTnLst>
                          </p:cTn>
                        </p:par>
                      </p:childTnLst>
                    </p:cTn>
                  </p:par>
                  <p:par>
                    <p:cTn id="255" fill="hold">
                      <p:stCondLst>
                        <p:cond delay="indefinite"/>
                      </p:stCondLst>
                      <p:childTnLst>
                        <p:par>
                          <p:cTn id="256" fill="hold">
                            <p:stCondLst>
                              <p:cond delay="0"/>
                            </p:stCondLst>
                            <p:childTnLst>
                              <p:par>
                                <p:cTn id="257" presetID="22" presetClass="entr" presetSubtype="2" fill="hold" grpId="0" nodeType="clickEffect">
                                  <p:stCondLst>
                                    <p:cond delay="0"/>
                                  </p:stCondLst>
                                  <p:childTnLst>
                                    <p:set>
                                      <p:cBhvr>
                                        <p:cTn id="258" dur="1" fill="hold">
                                          <p:stCondLst>
                                            <p:cond delay="0"/>
                                          </p:stCondLst>
                                        </p:cTn>
                                        <p:tgtEl>
                                          <p:spTgt spid="2"/>
                                        </p:tgtEl>
                                        <p:attrNameLst>
                                          <p:attrName>style.visibility</p:attrName>
                                        </p:attrNameLst>
                                      </p:cBhvr>
                                      <p:to>
                                        <p:strVal val="visible"/>
                                      </p:to>
                                    </p:set>
                                    <p:animEffect transition="in" filter="wipe(right)">
                                      <p:cBhvr>
                                        <p:cTn id="259" dur="500"/>
                                        <p:tgtEl>
                                          <p:spTgt spid="2"/>
                                        </p:tgtEl>
                                      </p:cBhvr>
                                    </p:animEffect>
                                  </p:childTnLst>
                                </p:cTn>
                              </p:par>
                            </p:childTnLst>
                          </p:cTn>
                        </p:par>
                        <p:par>
                          <p:cTn id="260" fill="hold">
                            <p:stCondLst>
                              <p:cond delay="500"/>
                            </p:stCondLst>
                            <p:childTnLst>
                              <p:par>
                                <p:cTn id="261" presetID="16" presetClass="entr" presetSubtype="21" fill="hold" nodeType="afterEffect">
                                  <p:stCondLst>
                                    <p:cond delay="0"/>
                                  </p:stCondLst>
                                  <p:childTnLst>
                                    <p:set>
                                      <p:cBhvr>
                                        <p:cTn id="262" dur="1" fill="hold">
                                          <p:stCondLst>
                                            <p:cond delay="0"/>
                                          </p:stCondLst>
                                        </p:cTn>
                                        <p:tgtEl>
                                          <p:spTgt spid="161"/>
                                        </p:tgtEl>
                                        <p:attrNameLst>
                                          <p:attrName>style.visibility</p:attrName>
                                        </p:attrNameLst>
                                      </p:cBhvr>
                                      <p:to>
                                        <p:strVal val="visible"/>
                                      </p:to>
                                    </p:set>
                                    <p:animEffect transition="in" filter="barn(inVertical)">
                                      <p:cBhvr>
                                        <p:cTn id="263" dur="500"/>
                                        <p:tgtEl>
                                          <p:spTgt spid="161"/>
                                        </p:tgtEl>
                                      </p:cBhvr>
                                    </p:animEffect>
                                  </p:childTnLst>
                                </p:cTn>
                              </p:par>
                              <p:par>
                                <p:cTn id="264" presetID="16" presetClass="entr" presetSubtype="21" fill="hold" nodeType="withEffect">
                                  <p:stCondLst>
                                    <p:cond delay="0"/>
                                  </p:stCondLst>
                                  <p:childTnLst>
                                    <p:set>
                                      <p:cBhvr>
                                        <p:cTn id="265" dur="1" fill="hold">
                                          <p:stCondLst>
                                            <p:cond delay="0"/>
                                          </p:stCondLst>
                                        </p:cTn>
                                        <p:tgtEl>
                                          <p:spTgt spid="168"/>
                                        </p:tgtEl>
                                        <p:attrNameLst>
                                          <p:attrName>style.visibility</p:attrName>
                                        </p:attrNameLst>
                                      </p:cBhvr>
                                      <p:to>
                                        <p:strVal val="visible"/>
                                      </p:to>
                                    </p:set>
                                    <p:animEffect transition="in" filter="barn(inVertical)">
                                      <p:cBhvr>
                                        <p:cTn id="266" dur="500"/>
                                        <p:tgtEl>
                                          <p:spTgt spid="168"/>
                                        </p:tgtEl>
                                      </p:cBhvr>
                                    </p:animEffect>
                                  </p:childTnLst>
                                </p:cTn>
                              </p:par>
                              <p:par>
                                <p:cTn id="267" presetID="16" presetClass="entr" presetSubtype="21" fill="hold" nodeType="withEffect">
                                  <p:stCondLst>
                                    <p:cond delay="0"/>
                                  </p:stCondLst>
                                  <p:childTnLst>
                                    <p:set>
                                      <p:cBhvr>
                                        <p:cTn id="268" dur="1" fill="hold">
                                          <p:stCondLst>
                                            <p:cond delay="0"/>
                                          </p:stCondLst>
                                        </p:cTn>
                                        <p:tgtEl>
                                          <p:spTgt spid="263"/>
                                        </p:tgtEl>
                                        <p:attrNameLst>
                                          <p:attrName>style.visibility</p:attrName>
                                        </p:attrNameLst>
                                      </p:cBhvr>
                                      <p:to>
                                        <p:strVal val="visible"/>
                                      </p:to>
                                    </p:set>
                                    <p:animEffect transition="in" filter="barn(inVertical)">
                                      <p:cBhvr>
                                        <p:cTn id="269" dur="500"/>
                                        <p:tgtEl>
                                          <p:spTgt spid="263"/>
                                        </p:tgtEl>
                                      </p:cBhvr>
                                    </p:animEffect>
                                  </p:childTnLst>
                                </p:cTn>
                              </p:par>
                              <p:par>
                                <p:cTn id="270" presetID="16" presetClass="entr" presetSubtype="21" fill="hold" nodeType="withEffect">
                                  <p:stCondLst>
                                    <p:cond delay="0"/>
                                  </p:stCondLst>
                                  <p:childTnLst>
                                    <p:set>
                                      <p:cBhvr>
                                        <p:cTn id="271" dur="1" fill="hold">
                                          <p:stCondLst>
                                            <p:cond delay="0"/>
                                          </p:stCondLst>
                                        </p:cTn>
                                        <p:tgtEl>
                                          <p:spTgt spid="270"/>
                                        </p:tgtEl>
                                        <p:attrNameLst>
                                          <p:attrName>style.visibility</p:attrName>
                                        </p:attrNameLst>
                                      </p:cBhvr>
                                      <p:to>
                                        <p:strVal val="visible"/>
                                      </p:to>
                                    </p:set>
                                    <p:animEffect transition="in" filter="barn(inVertical)">
                                      <p:cBhvr>
                                        <p:cTn id="272" dur="500"/>
                                        <p:tgtEl>
                                          <p:spTgt spid="270"/>
                                        </p:tgtEl>
                                      </p:cBhvr>
                                    </p:animEffect>
                                  </p:childTnLst>
                                </p:cTn>
                              </p:par>
                            </p:childTnLst>
                          </p:cTn>
                        </p:par>
                        <p:par>
                          <p:cTn id="273" fill="hold">
                            <p:stCondLst>
                              <p:cond delay="1000"/>
                            </p:stCondLst>
                            <p:childTnLst>
                              <p:par>
                                <p:cTn id="274" presetID="22" presetClass="entr" presetSubtype="8" fill="hold" grpId="0" nodeType="afterEffect">
                                  <p:stCondLst>
                                    <p:cond delay="0"/>
                                  </p:stCondLst>
                                  <p:childTnLst>
                                    <p:set>
                                      <p:cBhvr>
                                        <p:cTn id="275" dur="1" fill="hold">
                                          <p:stCondLst>
                                            <p:cond delay="0"/>
                                          </p:stCondLst>
                                        </p:cTn>
                                        <p:tgtEl>
                                          <p:spTgt spid="159"/>
                                        </p:tgtEl>
                                        <p:attrNameLst>
                                          <p:attrName>style.visibility</p:attrName>
                                        </p:attrNameLst>
                                      </p:cBhvr>
                                      <p:to>
                                        <p:strVal val="visible"/>
                                      </p:to>
                                    </p:set>
                                    <p:animEffect transition="in" filter="wipe(left)">
                                      <p:cBhvr>
                                        <p:cTn id="276" dur="500"/>
                                        <p:tgtEl>
                                          <p:spTgt spid="159"/>
                                        </p:tgtEl>
                                      </p:cBhvr>
                                    </p:animEffect>
                                  </p:childTnLst>
                                </p:cTn>
                              </p:par>
                              <p:par>
                                <p:cTn id="277" presetID="22" presetClass="entr" presetSubtype="2" fill="hold" grpId="0" nodeType="withEffect">
                                  <p:stCondLst>
                                    <p:cond delay="0"/>
                                  </p:stCondLst>
                                  <p:childTnLst>
                                    <p:set>
                                      <p:cBhvr>
                                        <p:cTn id="278" dur="1" fill="hold">
                                          <p:stCondLst>
                                            <p:cond delay="0"/>
                                          </p:stCondLst>
                                        </p:cTn>
                                        <p:tgtEl>
                                          <p:spTgt spid="278"/>
                                        </p:tgtEl>
                                        <p:attrNameLst>
                                          <p:attrName>style.visibility</p:attrName>
                                        </p:attrNameLst>
                                      </p:cBhvr>
                                      <p:to>
                                        <p:strVal val="visible"/>
                                      </p:to>
                                    </p:set>
                                    <p:animEffect transition="in" filter="wipe(right)">
                                      <p:cBhvr>
                                        <p:cTn id="279" dur="500"/>
                                        <p:tgtEl>
                                          <p:spTgt spid="278"/>
                                        </p:tgtEl>
                                      </p:cBhvr>
                                    </p:animEffect>
                                  </p:childTnLst>
                                </p:cTn>
                              </p:par>
                              <p:par>
                                <p:cTn id="280" presetID="22" presetClass="entr" presetSubtype="2" fill="hold" grpId="0" nodeType="withEffect">
                                  <p:stCondLst>
                                    <p:cond delay="0"/>
                                  </p:stCondLst>
                                  <p:childTnLst>
                                    <p:set>
                                      <p:cBhvr>
                                        <p:cTn id="281" dur="1" fill="hold">
                                          <p:stCondLst>
                                            <p:cond delay="0"/>
                                          </p:stCondLst>
                                        </p:cTn>
                                        <p:tgtEl>
                                          <p:spTgt spid="279"/>
                                        </p:tgtEl>
                                        <p:attrNameLst>
                                          <p:attrName>style.visibility</p:attrName>
                                        </p:attrNameLst>
                                      </p:cBhvr>
                                      <p:to>
                                        <p:strVal val="visible"/>
                                      </p:to>
                                    </p:set>
                                    <p:animEffect transition="in" filter="wipe(right)">
                                      <p:cBhvr>
                                        <p:cTn id="282" dur="500"/>
                                        <p:tgtEl>
                                          <p:spTgt spid="279"/>
                                        </p:tgtEl>
                                      </p:cBhvr>
                                    </p:animEffect>
                                  </p:childTnLst>
                                </p:cTn>
                              </p:par>
                              <p:par>
                                <p:cTn id="283" presetID="22" presetClass="entr" presetSubtype="8" fill="hold" grpId="0" nodeType="withEffect">
                                  <p:stCondLst>
                                    <p:cond delay="0"/>
                                  </p:stCondLst>
                                  <p:childTnLst>
                                    <p:set>
                                      <p:cBhvr>
                                        <p:cTn id="284" dur="1" fill="hold">
                                          <p:stCondLst>
                                            <p:cond delay="0"/>
                                          </p:stCondLst>
                                        </p:cTn>
                                        <p:tgtEl>
                                          <p:spTgt spid="160"/>
                                        </p:tgtEl>
                                        <p:attrNameLst>
                                          <p:attrName>style.visibility</p:attrName>
                                        </p:attrNameLst>
                                      </p:cBhvr>
                                      <p:to>
                                        <p:strVal val="visible"/>
                                      </p:to>
                                    </p:set>
                                    <p:animEffect transition="in" filter="wipe(left)">
                                      <p:cBhvr>
                                        <p:cTn id="285" dur="500"/>
                                        <p:tgtEl>
                                          <p:spTgt spid="160"/>
                                        </p:tgtEl>
                                      </p:cBhvr>
                                    </p:animEffect>
                                  </p:childTnLst>
                                </p:cTn>
                              </p:par>
                            </p:childTnLst>
                          </p:cTn>
                        </p:par>
                      </p:childTnLst>
                    </p:cTn>
                  </p:par>
                  <p:par>
                    <p:cTn id="286" fill="hold">
                      <p:stCondLst>
                        <p:cond delay="indefinite"/>
                      </p:stCondLst>
                      <p:childTnLst>
                        <p:par>
                          <p:cTn id="287" fill="hold">
                            <p:stCondLst>
                              <p:cond delay="0"/>
                            </p:stCondLst>
                            <p:childTnLst>
                              <p:par>
                                <p:cTn id="288" presetID="12" presetClass="exit" presetSubtype="4" fill="hold" nodeType="clickEffect">
                                  <p:stCondLst>
                                    <p:cond delay="0"/>
                                  </p:stCondLst>
                                  <p:childTnLst>
                                    <p:anim calcmode="lin" valueType="num">
                                      <p:cBhvr additive="base">
                                        <p:cTn id="289" dur="500"/>
                                        <p:tgtEl>
                                          <p:spTgt spid="252"/>
                                        </p:tgtEl>
                                        <p:attrNameLst>
                                          <p:attrName>ppt_y</p:attrName>
                                        </p:attrNameLst>
                                      </p:cBhvr>
                                      <p:tavLst>
                                        <p:tav tm="0">
                                          <p:val>
                                            <p:strVal val="#ppt_y"/>
                                          </p:val>
                                        </p:tav>
                                        <p:tav tm="100000">
                                          <p:val>
                                            <p:strVal val="#ppt_y+#ppt_h*1.125000"/>
                                          </p:val>
                                        </p:tav>
                                      </p:tavLst>
                                    </p:anim>
                                    <p:animEffect transition="out" filter="wipe(down)">
                                      <p:cBhvr>
                                        <p:cTn id="290" dur="500"/>
                                        <p:tgtEl>
                                          <p:spTgt spid="252"/>
                                        </p:tgtEl>
                                      </p:cBhvr>
                                    </p:animEffect>
                                    <p:set>
                                      <p:cBhvr>
                                        <p:cTn id="291" dur="1" fill="hold">
                                          <p:stCondLst>
                                            <p:cond delay="499"/>
                                          </p:stCondLst>
                                        </p:cTn>
                                        <p:tgtEl>
                                          <p:spTgt spid="252"/>
                                        </p:tgtEl>
                                        <p:attrNameLst>
                                          <p:attrName>style.visibility</p:attrName>
                                        </p:attrNameLst>
                                      </p:cBhvr>
                                      <p:to>
                                        <p:strVal val="hidden"/>
                                      </p:to>
                                    </p:set>
                                  </p:childTnLst>
                                </p:cTn>
                              </p:par>
                              <p:par>
                                <p:cTn id="292" presetID="12" presetClass="entr" presetSubtype="4" fill="hold" nodeType="withEffect">
                                  <p:stCondLst>
                                    <p:cond delay="0"/>
                                  </p:stCondLst>
                                  <p:childTnLst>
                                    <p:set>
                                      <p:cBhvr>
                                        <p:cTn id="293" dur="1" fill="hold">
                                          <p:stCondLst>
                                            <p:cond delay="0"/>
                                          </p:stCondLst>
                                        </p:cTn>
                                        <p:tgtEl>
                                          <p:spTgt spid="255"/>
                                        </p:tgtEl>
                                        <p:attrNameLst>
                                          <p:attrName>style.visibility</p:attrName>
                                        </p:attrNameLst>
                                      </p:cBhvr>
                                      <p:to>
                                        <p:strVal val="visible"/>
                                      </p:to>
                                    </p:set>
                                    <p:anim calcmode="lin" valueType="num">
                                      <p:cBhvr additive="base">
                                        <p:cTn id="294" dur="500"/>
                                        <p:tgtEl>
                                          <p:spTgt spid="255"/>
                                        </p:tgtEl>
                                        <p:attrNameLst>
                                          <p:attrName>ppt_y</p:attrName>
                                        </p:attrNameLst>
                                      </p:cBhvr>
                                      <p:tavLst>
                                        <p:tav tm="0">
                                          <p:val>
                                            <p:strVal val="#ppt_y+#ppt_h*1.125000"/>
                                          </p:val>
                                        </p:tav>
                                        <p:tav tm="100000">
                                          <p:val>
                                            <p:strVal val="#ppt_y"/>
                                          </p:val>
                                        </p:tav>
                                      </p:tavLst>
                                    </p:anim>
                                    <p:animEffect transition="in" filter="wipe(up)">
                                      <p:cBhvr>
                                        <p:cTn id="295" dur="500"/>
                                        <p:tgtEl>
                                          <p:spTgt spid="255"/>
                                        </p:tgtEl>
                                      </p:cBhvr>
                                    </p:animEffect>
                                  </p:childTnLst>
                                </p:cTn>
                              </p:par>
                            </p:childTnLst>
                          </p:cTn>
                        </p:par>
                      </p:childTnLst>
                    </p:cTn>
                  </p:par>
                  <p:par>
                    <p:cTn id="296" fill="hold">
                      <p:stCondLst>
                        <p:cond delay="indefinite"/>
                      </p:stCondLst>
                      <p:childTnLst>
                        <p:par>
                          <p:cTn id="297" fill="hold">
                            <p:stCondLst>
                              <p:cond delay="0"/>
                            </p:stCondLst>
                            <p:childTnLst>
                              <p:par>
                                <p:cTn id="298" presetID="22" presetClass="entr" presetSubtype="4" fill="hold" grpId="0" nodeType="clickEffect">
                                  <p:stCondLst>
                                    <p:cond delay="0"/>
                                  </p:stCondLst>
                                  <p:childTnLst>
                                    <p:set>
                                      <p:cBhvr>
                                        <p:cTn id="299" dur="1" fill="hold">
                                          <p:stCondLst>
                                            <p:cond delay="0"/>
                                          </p:stCondLst>
                                        </p:cTn>
                                        <p:tgtEl>
                                          <p:spTgt spid="280"/>
                                        </p:tgtEl>
                                        <p:attrNameLst>
                                          <p:attrName>style.visibility</p:attrName>
                                        </p:attrNameLst>
                                      </p:cBhvr>
                                      <p:to>
                                        <p:strVal val="visible"/>
                                      </p:to>
                                    </p:set>
                                    <p:animEffect transition="in" filter="wipe(down)">
                                      <p:cBhvr>
                                        <p:cTn id="300" dur="500"/>
                                        <p:tgtEl>
                                          <p:spTgt spid="280"/>
                                        </p:tgtEl>
                                      </p:cBhvr>
                                    </p:animEffect>
                                  </p:childTnLst>
                                </p:cTn>
                              </p:par>
                            </p:childTnLst>
                          </p:cTn>
                        </p:par>
                        <p:par>
                          <p:cTn id="301" fill="hold">
                            <p:stCondLst>
                              <p:cond delay="500"/>
                            </p:stCondLst>
                            <p:childTnLst>
                              <p:par>
                                <p:cTn id="302" presetID="23" presetClass="exit" presetSubtype="32" fill="hold" nodeType="afterEffect">
                                  <p:stCondLst>
                                    <p:cond delay="0"/>
                                  </p:stCondLst>
                                  <p:childTnLst>
                                    <p:anim calcmode="lin" valueType="num">
                                      <p:cBhvr>
                                        <p:cTn id="303" dur="500"/>
                                        <p:tgtEl>
                                          <p:spTgt spid="77"/>
                                        </p:tgtEl>
                                        <p:attrNameLst>
                                          <p:attrName>ppt_w</p:attrName>
                                        </p:attrNameLst>
                                      </p:cBhvr>
                                      <p:tavLst>
                                        <p:tav tm="0">
                                          <p:val>
                                            <p:strVal val="ppt_w"/>
                                          </p:val>
                                        </p:tav>
                                        <p:tav tm="100000">
                                          <p:val>
                                            <p:fltVal val="0"/>
                                          </p:val>
                                        </p:tav>
                                      </p:tavLst>
                                    </p:anim>
                                    <p:anim calcmode="lin" valueType="num">
                                      <p:cBhvr>
                                        <p:cTn id="304" dur="500"/>
                                        <p:tgtEl>
                                          <p:spTgt spid="77"/>
                                        </p:tgtEl>
                                        <p:attrNameLst>
                                          <p:attrName>ppt_h</p:attrName>
                                        </p:attrNameLst>
                                      </p:cBhvr>
                                      <p:tavLst>
                                        <p:tav tm="0">
                                          <p:val>
                                            <p:strVal val="ppt_h"/>
                                          </p:val>
                                        </p:tav>
                                        <p:tav tm="100000">
                                          <p:val>
                                            <p:fltVal val="0"/>
                                          </p:val>
                                        </p:tav>
                                      </p:tavLst>
                                    </p:anim>
                                    <p:set>
                                      <p:cBhvr>
                                        <p:cTn id="305" dur="1" fill="hold">
                                          <p:stCondLst>
                                            <p:cond delay="499"/>
                                          </p:stCondLst>
                                        </p:cTn>
                                        <p:tgtEl>
                                          <p:spTgt spid="77"/>
                                        </p:tgtEl>
                                        <p:attrNameLst>
                                          <p:attrName>style.visibility</p:attrName>
                                        </p:attrNameLst>
                                      </p:cBhvr>
                                      <p:to>
                                        <p:strVal val="hidden"/>
                                      </p:to>
                                    </p:set>
                                  </p:childTnLst>
                                </p:cTn>
                              </p:par>
                              <p:par>
                                <p:cTn id="306" presetID="23" presetClass="exit" presetSubtype="32" fill="hold" grpId="1" nodeType="withEffect">
                                  <p:stCondLst>
                                    <p:cond delay="0"/>
                                  </p:stCondLst>
                                  <p:childTnLst>
                                    <p:anim calcmode="lin" valueType="num">
                                      <p:cBhvr>
                                        <p:cTn id="307" dur="500"/>
                                        <p:tgtEl>
                                          <p:spTgt spid="58"/>
                                        </p:tgtEl>
                                        <p:attrNameLst>
                                          <p:attrName>ppt_w</p:attrName>
                                        </p:attrNameLst>
                                      </p:cBhvr>
                                      <p:tavLst>
                                        <p:tav tm="0">
                                          <p:val>
                                            <p:strVal val="ppt_w"/>
                                          </p:val>
                                        </p:tav>
                                        <p:tav tm="100000">
                                          <p:val>
                                            <p:fltVal val="0"/>
                                          </p:val>
                                        </p:tav>
                                      </p:tavLst>
                                    </p:anim>
                                    <p:anim calcmode="lin" valueType="num">
                                      <p:cBhvr>
                                        <p:cTn id="308" dur="500"/>
                                        <p:tgtEl>
                                          <p:spTgt spid="58"/>
                                        </p:tgtEl>
                                        <p:attrNameLst>
                                          <p:attrName>ppt_h</p:attrName>
                                        </p:attrNameLst>
                                      </p:cBhvr>
                                      <p:tavLst>
                                        <p:tav tm="0">
                                          <p:val>
                                            <p:strVal val="ppt_h"/>
                                          </p:val>
                                        </p:tav>
                                        <p:tav tm="100000">
                                          <p:val>
                                            <p:fltVal val="0"/>
                                          </p:val>
                                        </p:tav>
                                      </p:tavLst>
                                    </p:anim>
                                    <p:set>
                                      <p:cBhvr>
                                        <p:cTn id="309" dur="1" fill="hold">
                                          <p:stCondLst>
                                            <p:cond delay="499"/>
                                          </p:stCondLst>
                                        </p:cTn>
                                        <p:tgtEl>
                                          <p:spTgt spid="58"/>
                                        </p:tgtEl>
                                        <p:attrNameLst>
                                          <p:attrName>style.visibility</p:attrName>
                                        </p:attrNameLst>
                                      </p:cBhvr>
                                      <p:to>
                                        <p:strVal val="hidden"/>
                                      </p:to>
                                    </p:set>
                                  </p:childTnLst>
                                </p:cTn>
                              </p:par>
                              <p:par>
                                <p:cTn id="310" presetID="23" presetClass="exit" presetSubtype="32" fill="hold" grpId="1" nodeType="withEffect">
                                  <p:stCondLst>
                                    <p:cond delay="0"/>
                                  </p:stCondLst>
                                  <p:childTnLst>
                                    <p:anim calcmode="lin" valueType="num">
                                      <p:cBhvr>
                                        <p:cTn id="311" dur="500"/>
                                        <p:tgtEl>
                                          <p:spTgt spid="94"/>
                                        </p:tgtEl>
                                        <p:attrNameLst>
                                          <p:attrName>ppt_w</p:attrName>
                                        </p:attrNameLst>
                                      </p:cBhvr>
                                      <p:tavLst>
                                        <p:tav tm="0">
                                          <p:val>
                                            <p:strVal val="ppt_w"/>
                                          </p:val>
                                        </p:tav>
                                        <p:tav tm="100000">
                                          <p:val>
                                            <p:fltVal val="0"/>
                                          </p:val>
                                        </p:tav>
                                      </p:tavLst>
                                    </p:anim>
                                    <p:anim calcmode="lin" valueType="num">
                                      <p:cBhvr>
                                        <p:cTn id="312" dur="500"/>
                                        <p:tgtEl>
                                          <p:spTgt spid="94"/>
                                        </p:tgtEl>
                                        <p:attrNameLst>
                                          <p:attrName>ppt_h</p:attrName>
                                        </p:attrNameLst>
                                      </p:cBhvr>
                                      <p:tavLst>
                                        <p:tav tm="0">
                                          <p:val>
                                            <p:strVal val="ppt_h"/>
                                          </p:val>
                                        </p:tav>
                                        <p:tav tm="100000">
                                          <p:val>
                                            <p:fltVal val="0"/>
                                          </p:val>
                                        </p:tav>
                                      </p:tavLst>
                                    </p:anim>
                                    <p:set>
                                      <p:cBhvr>
                                        <p:cTn id="313" dur="1" fill="hold">
                                          <p:stCondLst>
                                            <p:cond delay="499"/>
                                          </p:stCondLst>
                                        </p:cTn>
                                        <p:tgtEl>
                                          <p:spTgt spid="94"/>
                                        </p:tgtEl>
                                        <p:attrNameLst>
                                          <p:attrName>style.visibility</p:attrName>
                                        </p:attrNameLst>
                                      </p:cBhvr>
                                      <p:to>
                                        <p:strVal val="hidden"/>
                                      </p:to>
                                    </p:set>
                                  </p:childTnLst>
                                </p:cTn>
                              </p:par>
                              <p:par>
                                <p:cTn id="314" presetID="23" presetClass="exit" presetSubtype="32" fill="hold" grpId="1" nodeType="withEffect">
                                  <p:stCondLst>
                                    <p:cond delay="0"/>
                                  </p:stCondLst>
                                  <p:childTnLst>
                                    <p:anim calcmode="lin" valueType="num">
                                      <p:cBhvr>
                                        <p:cTn id="315" dur="500"/>
                                        <p:tgtEl>
                                          <p:spTgt spid="60"/>
                                        </p:tgtEl>
                                        <p:attrNameLst>
                                          <p:attrName>ppt_w</p:attrName>
                                        </p:attrNameLst>
                                      </p:cBhvr>
                                      <p:tavLst>
                                        <p:tav tm="0">
                                          <p:val>
                                            <p:strVal val="ppt_w"/>
                                          </p:val>
                                        </p:tav>
                                        <p:tav tm="100000">
                                          <p:val>
                                            <p:fltVal val="0"/>
                                          </p:val>
                                        </p:tav>
                                      </p:tavLst>
                                    </p:anim>
                                    <p:anim calcmode="lin" valueType="num">
                                      <p:cBhvr>
                                        <p:cTn id="316" dur="500"/>
                                        <p:tgtEl>
                                          <p:spTgt spid="60"/>
                                        </p:tgtEl>
                                        <p:attrNameLst>
                                          <p:attrName>ppt_h</p:attrName>
                                        </p:attrNameLst>
                                      </p:cBhvr>
                                      <p:tavLst>
                                        <p:tav tm="0">
                                          <p:val>
                                            <p:strVal val="ppt_h"/>
                                          </p:val>
                                        </p:tav>
                                        <p:tav tm="100000">
                                          <p:val>
                                            <p:fltVal val="0"/>
                                          </p:val>
                                        </p:tav>
                                      </p:tavLst>
                                    </p:anim>
                                    <p:set>
                                      <p:cBhvr>
                                        <p:cTn id="317" dur="1" fill="hold">
                                          <p:stCondLst>
                                            <p:cond delay="499"/>
                                          </p:stCondLst>
                                        </p:cTn>
                                        <p:tgtEl>
                                          <p:spTgt spid="60"/>
                                        </p:tgtEl>
                                        <p:attrNameLst>
                                          <p:attrName>style.visibility</p:attrName>
                                        </p:attrNameLst>
                                      </p:cBhvr>
                                      <p:to>
                                        <p:strVal val="hidden"/>
                                      </p:to>
                                    </p:set>
                                  </p:childTnLst>
                                </p:cTn>
                              </p:par>
                              <p:par>
                                <p:cTn id="318" presetID="23" presetClass="exit" presetSubtype="32" fill="hold" grpId="1" nodeType="withEffect">
                                  <p:stCondLst>
                                    <p:cond delay="0"/>
                                  </p:stCondLst>
                                  <p:childTnLst>
                                    <p:anim calcmode="lin" valueType="num">
                                      <p:cBhvr>
                                        <p:cTn id="319" dur="500"/>
                                        <p:tgtEl>
                                          <p:spTgt spid="57"/>
                                        </p:tgtEl>
                                        <p:attrNameLst>
                                          <p:attrName>ppt_w</p:attrName>
                                        </p:attrNameLst>
                                      </p:cBhvr>
                                      <p:tavLst>
                                        <p:tav tm="0">
                                          <p:val>
                                            <p:strVal val="ppt_w"/>
                                          </p:val>
                                        </p:tav>
                                        <p:tav tm="100000">
                                          <p:val>
                                            <p:fltVal val="0"/>
                                          </p:val>
                                        </p:tav>
                                      </p:tavLst>
                                    </p:anim>
                                    <p:anim calcmode="lin" valueType="num">
                                      <p:cBhvr>
                                        <p:cTn id="320" dur="500"/>
                                        <p:tgtEl>
                                          <p:spTgt spid="57"/>
                                        </p:tgtEl>
                                        <p:attrNameLst>
                                          <p:attrName>ppt_h</p:attrName>
                                        </p:attrNameLst>
                                      </p:cBhvr>
                                      <p:tavLst>
                                        <p:tav tm="0">
                                          <p:val>
                                            <p:strVal val="ppt_h"/>
                                          </p:val>
                                        </p:tav>
                                        <p:tav tm="100000">
                                          <p:val>
                                            <p:fltVal val="0"/>
                                          </p:val>
                                        </p:tav>
                                      </p:tavLst>
                                    </p:anim>
                                    <p:set>
                                      <p:cBhvr>
                                        <p:cTn id="321" dur="1" fill="hold">
                                          <p:stCondLst>
                                            <p:cond delay="499"/>
                                          </p:stCondLst>
                                        </p:cTn>
                                        <p:tgtEl>
                                          <p:spTgt spid="57"/>
                                        </p:tgtEl>
                                        <p:attrNameLst>
                                          <p:attrName>style.visibility</p:attrName>
                                        </p:attrNameLst>
                                      </p:cBhvr>
                                      <p:to>
                                        <p:strVal val="hidden"/>
                                      </p:to>
                                    </p:set>
                                  </p:childTnLst>
                                </p:cTn>
                              </p:par>
                              <p:par>
                                <p:cTn id="322" presetID="23" presetClass="exit" presetSubtype="32" fill="hold" grpId="1" nodeType="withEffect">
                                  <p:stCondLst>
                                    <p:cond delay="0"/>
                                  </p:stCondLst>
                                  <p:childTnLst>
                                    <p:anim calcmode="lin" valueType="num">
                                      <p:cBhvr>
                                        <p:cTn id="323" dur="500"/>
                                        <p:tgtEl>
                                          <p:spTgt spid="120"/>
                                        </p:tgtEl>
                                        <p:attrNameLst>
                                          <p:attrName>ppt_w</p:attrName>
                                        </p:attrNameLst>
                                      </p:cBhvr>
                                      <p:tavLst>
                                        <p:tav tm="0">
                                          <p:val>
                                            <p:strVal val="ppt_w"/>
                                          </p:val>
                                        </p:tav>
                                        <p:tav tm="100000">
                                          <p:val>
                                            <p:fltVal val="0"/>
                                          </p:val>
                                        </p:tav>
                                      </p:tavLst>
                                    </p:anim>
                                    <p:anim calcmode="lin" valueType="num">
                                      <p:cBhvr>
                                        <p:cTn id="324" dur="500"/>
                                        <p:tgtEl>
                                          <p:spTgt spid="120"/>
                                        </p:tgtEl>
                                        <p:attrNameLst>
                                          <p:attrName>ppt_h</p:attrName>
                                        </p:attrNameLst>
                                      </p:cBhvr>
                                      <p:tavLst>
                                        <p:tav tm="0">
                                          <p:val>
                                            <p:strVal val="ppt_h"/>
                                          </p:val>
                                        </p:tav>
                                        <p:tav tm="100000">
                                          <p:val>
                                            <p:fltVal val="0"/>
                                          </p:val>
                                        </p:tav>
                                      </p:tavLst>
                                    </p:anim>
                                    <p:set>
                                      <p:cBhvr>
                                        <p:cTn id="325" dur="1" fill="hold">
                                          <p:stCondLst>
                                            <p:cond delay="499"/>
                                          </p:stCondLst>
                                        </p:cTn>
                                        <p:tgtEl>
                                          <p:spTgt spid="120"/>
                                        </p:tgtEl>
                                        <p:attrNameLst>
                                          <p:attrName>style.visibility</p:attrName>
                                        </p:attrNameLst>
                                      </p:cBhvr>
                                      <p:to>
                                        <p:strVal val="hidden"/>
                                      </p:to>
                                    </p:set>
                                  </p:childTnLst>
                                </p:cTn>
                              </p:par>
                              <p:par>
                                <p:cTn id="326" presetID="23" presetClass="exit" presetSubtype="32" fill="hold" grpId="1" nodeType="withEffect">
                                  <p:stCondLst>
                                    <p:cond delay="0"/>
                                  </p:stCondLst>
                                  <p:childTnLst>
                                    <p:anim calcmode="lin" valueType="num">
                                      <p:cBhvr>
                                        <p:cTn id="327" dur="500"/>
                                        <p:tgtEl>
                                          <p:spTgt spid="123"/>
                                        </p:tgtEl>
                                        <p:attrNameLst>
                                          <p:attrName>ppt_w</p:attrName>
                                        </p:attrNameLst>
                                      </p:cBhvr>
                                      <p:tavLst>
                                        <p:tav tm="0">
                                          <p:val>
                                            <p:strVal val="ppt_w"/>
                                          </p:val>
                                        </p:tav>
                                        <p:tav tm="100000">
                                          <p:val>
                                            <p:fltVal val="0"/>
                                          </p:val>
                                        </p:tav>
                                      </p:tavLst>
                                    </p:anim>
                                    <p:anim calcmode="lin" valueType="num">
                                      <p:cBhvr>
                                        <p:cTn id="328" dur="500"/>
                                        <p:tgtEl>
                                          <p:spTgt spid="123"/>
                                        </p:tgtEl>
                                        <p:attrNameLst>
                                          <p:attrName>ppt_h</p:attrName>
                                        </p:attrNameLst>
                                      </p:cBhvr>
                                      <p:tavLst>
                                        <p:tav tm="0">
                                          <p:val>
                                            <p:strVal val="ppt_h"/>
                                          </p:val>
                                        </p:tav>
                                        <p:tav tm="100000">
                                          <p:val>
                                            <p:fltVal val="0"/>
                                          </p:val>
                                        </p:tav>
                                      </p:tavLst>
                                    </p:anim>
                                    <p:set>
                                      <p:cBhvr>
                                        <p:cTn id="329" dur="1" fill="hold">
                                          <p:stCondLst>
                                            <p:cond delay="499"/>
                                          </p:stCondLst>
                                        </p:cTn>
                                        <p:tgtEl>
                                          <p:spTgt spid="123"/>
                                        </p:tgtEl>
                                        <p:attrNameLst>
                                          <p:attrName>style.visibility</p:attrName>
                                        </p:attrNameLst>
                                      </p:cBhvr>
                                      <p:to>
                                        <p:strVal val="hidden"/>
                                      </p:to>
                                    </p:set>
                                  </p:childTnLst>
                                </p:cTn>
                              </p:par>
                              <p:par>
                                <p:cTn id="330" presetID="23" presetClass="exit" presetSubtype="32" fill="hold" grpId="1" nodeType="withEffect">
                                  <p:stCondLst>
                                    <p:cond delay="0"/>
                                  </p:stCondLst>
                                  <p:childTnLst>
                                    <p:anim calcmode="lin" valueType="num">
                                      <p:cBhvr>
                                        <p:cTn id="331" dur="500"/>
                                        <p:tgtEl>
                                          <p:spTgt spid="121"/>
                                        </p:tgtEl>
                                        <p:attrNameLst>
                                          <p:attrName>ppt_w</p:attrName>
                                        </p:attrNameLst>
                                      </p:cBhvr>
                                      <p:tavLst>
                                        <p:tav tm="0">
                                          <p:val>
                                            <p:strVal val="ppt_w"/>
                                          </p:val>
                                        </p:tav>
                                        <p:tav tm="100000">
                                          <p:val>
                                            <p:fltVal val="0"/>
                                          </p:val>
                                        </p:tav>
                                      </p:tavLst>
                                    </p:anim>
                                    <p:anim calcmode="lin" valueType="num">
                                      <p:cBhvr>
                                        <p:cTn id="332" dur="500"/>
                                        <p:tgtEl>
                                          <p:spTgt spid="121"/>
                                        </p:tgtEl>
                                        <p:attrNameLst>
                                          <p:attrName>ppt_h</p:attrName>
                                        </p:attrNameLst>
                                      </p:cBhvr>
                                      <p:tavLst>
                                        <p:tav tm="0">
                                          <p:val>
                                            <p:strVal val="ppt_h"/>
                                          </p:val>
                                        </p:tav>
                                        <p:tav tm="100000">
                                          <p:val>
                                            <p:fltVal val="0"/>
                                          </p:val>
                                        </p:tav>
                                      </p:tavLst>
                                    </p:anim>
                                    <p:set>
                                      <p:cBhvr>
                                        <p:cTn id="333" dur="1" fill="hold">
                                          <p:stCondLst>
                                            <p:cond delay="499"/>
                                          </p:stCondLst>
                                        </p:cTn>
                                        <p:tgtEl>
                                          <p:spTgt spid="121"/>
                                        </p:tgtEl>
                                        <p:attrNameLst>
                                          <p:attrName>style.visibility</p:attrName>
                                        </p:attrNameLst>
                                      </p:cBhvr>
                                      <p:to>
                                        <p:strVal val="hidden"/>
                                      </p:to>
                                    </p:set>
                                  </p:childTnLst>
                                </p:cTn>
                              </p:par>
                              <p:par>
                                <p:cTn id="334" presetID="23" presetClass="exit" presetSubtype="32" fill="hold" grpId="1" nodeType="withEffect">
                                  <p:stCondLst>
                                    <p:cond delay="0"/>
                                  </p:stCondLst>
                                  <p:childTnLst>
                                    <p:anim calcmode="lin" valueType="num">
                                      <p:cBhvr>
                                        <p:cTn id="335" dur="500"/>
                                        <p:tgtEl>
                                          <p:spTgt spid="122"/>
                                        </p:tgtEl>
                                        <p:attrNameLst>
                                          <p:attrName>ppt_w</p:attrName>
                                        </p:attrNameLst>
                                      </p:cBhvr>
                                      <p:tavLst>
                                        <p:tav tm="0">
                                          <p:val>
                                            <p:strVal val="ppt_w"/>
                                          </p:val>
                                        </p:tav>
                                        <p:tav tm="100000">
                                          <p:val>
                                            <p:fltVal val="0"/>
                                          </p:val>
                                        </p:tav>
                                      </p:tavLst>
                                    </p:anim>
                                    <p:anim calcmode="lin" valueType="num">
                                      <p:cBhvr>
                                        <p:cTn id="336" dur="500"/>
                                        <p:tgtEl>
                                          <p:spTgt spid="122"/>
                                        </p:tgtEl>
                                        <p:attrNameLst>
                                          <p:attrName>ppt_h</p:attrName>
                                        </p:attrNameLst>
                                      </p:cBhvr>
                                      <p:tavLst>
                                        <p:tav tm="0">
                                          <p:val>
                                            <p:strVal val="ppt_h"/>
                                          </p:val>
                                        </p:tav>
                                        <p:tav tm="100000">
                                          <p:val>
                                            <p:fltVal val="0"/>
                                          </p:val>
                                        </p:tav>
                                      </p:tavLst>
                                    </p:anim>
                                    <p:set>
                                      <p:cBhvr>
                                        <p:cTn id="337" dur="1" fill="hold">
                                          <p:stCondLst>
                                            <p:cond delay="499"/>
                                          </p:stCondLst>
                                        </p:cTn>
                                        <p:tgtEl>
                                          <p:spTgt spid="122"/>
                                        </p:tgtEl>
                                        <p:attrNameLst>
                                          <p:attrName>style.visibility</p:attrName>
                                        </p:attrNameLst>
                                      </p:cBhvr>
                                      <p:to>
                                        <p:strVal val="hidden"/>
                                      </p:to>
                                    </p:set>
                                  </p:childTnLst>
                                </p:cTn>
                              </p:par>
                              <p:par>
                                <p:cTn id="338" presetID="1" presetClass="exit" presetSubtype="0" fill="hold" grpId="1" nodeType="withEffect">
                                  <p:stCondLst>
                                    <p:cond delay="0"/>
                                  </p:stCondLst>
                                  <p:childTnLst>
                                    <p:set>
                                      <p:cBhvr>
                                        <p:cTn id="339" dur="1" fill="hold">
                                          <p:stCondLst>
                                            <p:cond delay="0"/>
                                          </p:stCondLst>
                                        </p:cTn>
                                        <p:tgtEl>
                                          <p:spTgt spid="325"/>
                                        </p:tgtEl>
                                        <p:attrNameLst>
                                          <p:attrName>style.visibility</p:attrName>
                                        </p:attrNameLst>
                                      </p:cBhvr>
                                      <p:to>
                                        <p:strVal val="hidden"/>
                                      </p:to>
                                    </p:set>
                                  </p:childTnLst>
                                </p:cTn>
                              </p:par>
                              <p:par>
                                <p:cTn id="340" presetID="1" presetClass="exit" presetSubtype="0" fill="hold" grpId="1" nodeType="withEffect">
                                  <p:stCondLst>
                                    <p:cond delay="0"/>
                                  </p:stCondLst>
                                  <p:childTnLst>
                                    <p:set>
                                      <p:cBhvr>
                                        <p:cTn id="341" dur="1" fill="hold">
                                          <p:stCondLst>
                                            <p:cond delay="0"/>
                                          </p:stCondLst>
                                        </p:cTn>
                                        <p:tgtEl>
                                          <p:spTgt spid="326"/>
                                        </p:tgtEl>
                                        <p:attrNameLst>
                                          <p:attrName>style.visibility</p:attrName>
                                        </p:attrNameLst>
                                      </p:cBhvr>
                                      <p:to>
                                        <p:strVal val="hidden"/>
                                      </p:to>
                                    </p:set>
                                  </p:childTnLst>
                                </p:cTn>
                              </p:par>
                              <p:par>
                                <p:cTn id="342" presetID="1" presetClass="exit" presetSubtype="0" fill="hold" grpId="1" nodeType="withEffect">
                                  <p:stCondLst>
                                    <p:cond delay="0"/>
                                  </p:stCondLst>
                                  <p:childTnLst>
                                    <p:set>
                                      <p:cBhvr>
                                        <p:cTn id="343" dur="1" fill="hold">
                                          <p:stCondLst>
                                            <p:cond delay="0"/>
                                          </p:stCondLst>
                                        </p:cTn>
                                        <p:tgtEl>
                                          <p:spTgt spid="327"/>
                                        </p:tgtEl>
                                        <p:attrNameLst>
                                          <p:attrName>style.visibility</p:attrName>
                                        </p:attrNameLst>
                                      </p:cBhvr>
                                      <p:to>
                                        <p:strVal val="hidden"/>
                                      </p:to>
                                    </p:set>
                                  </p:childTnLst>
                                </p:cTn>
                              </p:par>
                              <p:par>
                                <p:cTn id="344" presetID="1" presetClass="exit" presetSubtype="0" fill="hold" grpId="1" nodeType="withEffect">
                                  <p:stCondLst>
                                    <p:cond delay="0"/>
                                  </p:stCondLst>
                                  <p:childTnLst>
                                    <p:set>
                                      <p:cBhvr>
                                        <p:cTn id="345" dur="1" fill="hold">
                                          <p:stCondLst>
                                            <p:cond delay="0"/>
                                          </p:stCondLst>
                                        </p:cTn>
                                        <p:tgtEl>
                                          <p:spTgt spid="328"/>
                                        </p:tgtEl>
                                        <p:attrNameLst>
                                          <p:attrName>style.visibility</p:attrName>
                                        </p:attrNameLst>
                                      </p:cBhvr>
                                      <p:to>
                                        <p:strVal val="hidden"/>
                                      </p:to>
                                    </p:set>
                                  </p:childTnLst>
                                </p:cTn>
                              </p:par>
                              <p:par>
                                <p:cTn id="346" presetID="1" presetClass="exit" presetSubtype="0" fill="hold" grpId="1" nodeType="withEffect">
                                  <p:stCondLst>
                                    <p:cond delay="0"/>
                                  </p:stCondLst>
                                  <p:childTnLst>
                                    <p:set>
                                      <p:cBhvr>
                                        <p:cTn id="347" dur="1" fill="hold">
                                          <p:stCondLst>
                                            <p:cond delay="0"/>
                                          </p:stCondLst>
                                        </p:cTn>
                                        <p:tgtEl>
                                          <p:spTgt spid="329"/>
                                        </p:tgtEl>
                                        <p:attrNameLst>
                                          <p:attrName>style.visibility</p:attrName>
                                        </p:attrNameLst>
                                      </p:cBhvr>
                                      <p:to>
                                        <p:strVal val="hidden"/>
                                      </p:to>
                                    </p:set>
                                  </p:childTnLst>
                                </p:cTn>
                              </p:par>
                              <p:par>
                                <p:cTn id="348" presetID="1" presetClass="exit" presetSubtype="0" fill="hold" grpId="1" nodeType="withEffect">
                                  <p:stCondLst>
                                    <p:cond delay="0"/>
                                  </p:stCondLst>
                                  <p:childTnLst>
                                    <p:set>
                                      <p:cBhvr>
                                        <p:cTn id="349" dur="1" fill="hold">
                                          <p:stCondLst>
                                            <p:cond delay="0"/>
                                          </p:stCondLst>
                                        </p:cTn>
                                        <p:tgtEl>
                                          <p:spTgt spid="330"/>
                                        </p:tgtEl>
                                        <p:attrNameLst>
                                          <p:attrName>style.visibility</p:attrName>
                                        </p:attrNameLst>
                                      </p:cBhvr>
                                      <p:to>
                                        <p:strVal val="hidden"/>
                                      </p:to>
                                    </p:set>
                                  </p:childTnLst>
                                </p:cTn>
                              </p:par>
                              <p:par>
                                <p:cTn id="350" presetID="1" presetClass="exit" presetSubtype="0" fill="hold" grpId="1" nodeType="withEffect">
                                  <p:stCondLst>
                                    <p:cond delay="0"/>
                                  </p:stCondLst>
                                  <p:childTnLst>
                                    <p:set>
                                      <p:cBhvr>
                                        <p:cTn id="351" dur="1" fill="hold">
                                          <p:stCondLst>
                                            <p:cond delay="0"/>
                                          </p:stCondLst>
                                        </p:cTn>
                                        <p:tgtEl>
                                          <p:spTgt spid="331"/>
                                        </p:tgtEl>
                                        <p:attrNameLst>
                                          <p:attrName>style.visibility</p:attrName>
                                        </p:attrNameLst>
                                      </p:cBhvr>
                                      <p:to>
                                        <p:strVal val="hidden"/>
                                      </p:to>
                                    </p:set>
                                  </p:childTnLst>
                                </p:cTn>
                              </p:par>
                              <p:par>
                                <p:cTn id="352" presetID="1" presetClass="exit" presetSubtype="0" fill="hold" grpId="1" nodeType="withEffect">
                                  <p:stCondLst>
                                    <p:cond delay="0"/>
                                  </p:stCondLst>
                                  <p:childTnLst>
                                    <p:set>
                                      <p:cBhvr>
                                        <p:cTn id="353" dur="1" fill="hold">
                                          <p:stCondLst>
                                            <p:cond delay="0"/>
                                          </p:stCondLst>
                                        </p:cTn>
                                        <p:tgtEl>
                                          <p:spTgt spid="332"/>
                                        </p:tgtEl>
                                        <p:attrNameLst>
                                          <p:attrName>style.visibility</p:attrName>
                                        </p:attrNameLst>
                                      </p:cBhvr>
                                      <p:to>
                                        <p:strVal val="hidden"/>
                                      </p:to>
                                    </p:set>
                                  </p:childTnLst>
                                </p:cTn>
                              </p:par>
                              <p:par>
                                <p:cTn id="354" presetID="1" presetClass="exit" presetSubtype="0" fill="hold" grpId="1" nodeType="withEffect">
                                  <p:stCondLst>
                                    <p:cond delay="0"/>
                                  </p:stCondLst>
                                  <p:childTnLst>
                                    <p:set>
                                      <p:cBhvr>
                                        <p:cTn id="355" dur="1" fill="hold">
                                          <p:stCondLst>
                                            <p:cond delay="0"/>
                                          </p:stCondLst>
                                        </p:cTn>
                                        <p:tgtEl>
                                          <p:spTgt spid="333"/>
                                        </p:tgtEl>
                                        <p:attrNameLst>
                                          <p:attrName>style.visibility</p:attrName>
                                        </p:attrNameLst>
                                      </p:cBhvr>
                                      <p:to>
                                        <p:strVal val="hidden"/>
                                      </p:to>
                                    </p:set>
                                  </p:childTnLst>
                                </p:cTn>
                              </p:par>
                              <p:par>
                                <p:cTn id="356" presetID="1" presetClass="exit" presetSubtype="0" fill="hold" grpId="1" nodeType="withEffect">
                                  <p:stCondLst>
                                    <p:cond delay="0"/>
                                  </p:stCondLst>
                                  <p:childTnLst>
                                    <p:set>
                                      <p:cBhvr>
                                        <p:cTn id="357" dur="1" fill="hold">
                                          <p:stCondLst>
                                            <p:cond delay="0"/>
                                          </p:stCondLst>
                                        </p:cTn>
                                        <p:tgtEl>
                                          <p:spTgt spid="334"/>
                                        </p:tgtEl>
                                        <p:attrNameLst>
                                          <p:attrName>style.visibility</p:attrName>
                                        </p:attrNameLst>
                                      </p:cBhvr>
                                      <p:to>
                                        <p:strVal val="hidden"/>
                                      </p:to>
                                    </p:set>
                                  </p:childTnLst>
                                </p:cTn>
                              </p:par>
                              <p:par>
                                <p:cTn id="358" presetID="1" presetClass="exit" presetSubtype="0" fill="hold" grpId="1" nodeType="withEffect">
                                  <p:stCondLst>
                                    <p:cond delay="0"/>
                                  </p:stCondLst>
                                  <p:childTnLst>
                                    <p:set>
                                      <p:cBhvr>
                                        <p:cTn id="359" dur="1" fill="hold">
                                          <p:stCondLst>
                                            <p:cond delay="0"/>
                                          </p:stCondLst>
                                        </p:cTn>
                                        <p:tgtEl>
                                          <p:spTgt spid="335"/>
                                        </p:tgtEl>
                                        <p:attrNameLst>
                                          <p:attrName>style.visibility</p:attrName>
                                        </p:attrNameLst>
                                      </p:cBhvr>
                                      <p:to>
                                        <p:strVal val="hidden"/>
                                      </p:to>
                                    </p:set>
                                  </p:childTnLst>
                                </p:cTn>
                              </p:par>
                              <p:par>
                                <p:cTn id="360" presetID="1" presetClass="exit" presetSubtype="0" fill="hold" grpId="1" nodeType="withEffect">
                                  <p:stCondLst>
                                    <p:cond delay="0"/>
                                  </p:stCondLst>
                                  <p:childTnLst>
                                    <p:set>
                                      <p:cBhvr>
                                        <p:cTn id="361" dur="1" fill="hold">
                                          <p:stCondLst>
                                            <p:cond delay="0"/>
                                          </p:stCondLst>
                                        </p:cTn>
                                        <p:tgtEl>
                                          <p:spTgt spid="336"/>
                                        </p:tgtEl>
                                        <p:attrNameLst>
                                          <p:attrName>style.visibility</p:attrName>
                                        </p:attrNameLst>
                                      </p:cBhvr>
                                      <p:to>
                                        <p:strVal val="hidden"/>
                                      </p:to>
                                    </p:set>
                                  </p:childTnLst>
                                </p:cTn>
                              </p:par>
                              <p:par>
                                <p:cTn id="362" presetID="1" presetClass="exit" presetSubtype="0" fill="hold" grpId="1" nodeType="withEffect">
                                  <p:stCondLst>
                                    <p:cond delay="0"/>
                                  </p:stCondLst>
                                  <p:childTnLst>
                                    <p:set>
                                      <p:cBhvr>
                                        <p:cTn id="363" dur="1" fill="hold">
                                          <p:stCondLst>
                                            <p:cond delay="0"/>
                                          </p:stCondLst>
                                        </p:cTn>
                                        <p:tgtEl>
                                          <p:spTgt spid="337"/>
                                        </p:tgtEl>
                                        <p:attrNameLst>
                                          <p:attrName>style.visibility</p:attrName>
                                        </p:attrNameLst>
                                      </p:cBhvr>
                                      <p:to>
                                        <p:strVal val="hidden"/>
                                      </p:to>
                                    </p:set>
                                  </p:childTnLst>
                                </p:cTn>
                              </p:par>
                              <p:par>
                                <p:cTn id="364" presetID="1" presetClass="exit" presetSubtype="0" fill="hold" grpId="1" nodeType="withEffect">
                                  <p:stCondLst>
                                    <p:cond delay="0"/>
                                  </p:stCondLst>
                                  <p:childTnLst>
                                    <p:set>
                                      <p:cBhvr>
                                        <p:cTn id="365" dur="1" fill="hold">
                                          <p:stCondLst>
                                            <p:cond delay="0"/>
                                          </p:stCondLst>
                                        </p:cTn>
                                        <p:tgtEl>
                                          <p:spTgt spid="338"/>
                                        </p:tgtEl>
                                        <p:attrNameLst>
                                          <p:attrName>style.visibility</p:attrName>
                                        </p:attrNameLst>
                                      </p:cBhvr>
                                      <p:to>
                                        <p:strVal val="hidden"/>
                                      </p:to>
                                    </p:set>
                                  </p:childTnLst>
                                </p:cTn>
                              </p:par>
                              <p:par>
                                <p:cTn id="366" presetID="1" presetClass="exit" presetSubtype="0" fill="hold" grpId="1" nodeType="withEffect">
                                  <p:stCondLst>
                                    <p:cond delay="0"/>
                                  </p:stCondLst>
                                  <p:childTnLst>
                                    <p:set>
                                      <p:cBhvr>
                                        <p:cTn id="367" dur="1" fill="hold">
                                          <p:stCondLst>
                                            <p:cond delay="0"/>
                                          </p:stCondLst>
                                        </p:cTn>
                                        <p:tgtEl>
                                          <p:spTgt spid="339"/>
                                        </p:tgtEl>
                                        <p:attrNameLst>
                                          <p:attrName>style.visibility</p:attrName>
                                        </p:attrNameLst>
                                      </p:cBhvr>
                                      <p:to>
                                        <p:strVal val="hidden"/>
                                      </p:to>
                                    </p:set>
                                  </p:childTnLst>
                                </p:cTn>
                              </p:par>
                              <p:par>
                                <p:cTn id="368" presetID="1" presetClass="exit" presetSubtype="0" fill="hold" grpId="1" nodeType="withEffect">
                                  <p:stCondLst>
                                    <p:cond delay="0"/>
                                  </p:stCondLst>
                                  <p:childTnLst>
                                    <p:set>
                                      <p:cBhvr>
                                        <p:cTn id="369" dur="1" fill="hold">
                                          <p:stCondLst>
                                            <p:cond delay="0"/>
                                          </p:stCondLst>
                                        </p:cTn>
                                        <p:tgtEl>
                                          <p:spTgt spid="340"/>
                                        </p:tgtEl>
                                        <p:attrNameLst>
                                          <p:attrName>style.visibility</p:attrName>
                                        </p:attrNameLst>
                                      </p:cBhvr>
                                      <p:to>
                                        <p:strVal val="hidden"/>
                                      </p:to>
                                    </p:set>
                                  </p:childTnLst>
                                </p:cTn>
                              </p:par>
                            </p:childTnLst>
                          </p:cTn>
                        </p:par>
                        <p:par>
                          <p:cTn id="370" fill="hold">
                            <p:stCondLst>
                              <p:cond delay="1000"/>
                            </p:stCondLst>
                            <p:childTnLst>
                              <p:par>
                                <p:cTn id="371" presetID="16" presetClass="entr" presetSubtype="21" fill="hold" nodeType="afterEffect">
                                  <p:stCondLst>
                                    <p:cond delay="0"/>
                                  </p:stCondLst>
                                  <p:childTnLst>
                                    <p:set>
                                      <p:cBhvr>
                                        <p:cTn id="372" dur="1" fill="hold">
                                          <p:stCondLst>
                                            <p:cond delay="0"/>
                                          </p:stCondLst>
                                        </p:cTn>
                                        <p:tgtEl>
                                          <p:spTgt spid="281"/>
                                        </p:tgtEl>
                                        <p:attrNameLst>
                                          <p:attrName>style.visibility</p:attrName>
                                        </p:attrNameLst>
                                      </p:cBhvr>
                                      <p:to>
                                        <p:strVal val="visible"/>
                                      </p:to>
                                    </p:set>
                                    <p:animEffect transition="in" filter="barn(inVertical)">
                                      <p:cBhvr>
                                        <p:cTn id="373" dur="500"/>
                                        <p:tgtEl>
                                          <p:spTgt spid="281"/>
                                        </p:tgtEl>
                                      </p:cBhvr>
                                    </p:animEffect>
                                  </p:childTnLst>
                                </p:cTn>
                              </p:par>
                              <p:par>
                                <p:cTn id="374" presetID="1" presetClass="entr" presetSubtype="0" fill="hold" grpId="2" nodeType="withEffect">
                                  <p:stCondLst>
                                    <p:cond delay="0"/>
                                  </p:stCondLst>
                                  <p:childTnLst>
                                    <p:set>
                                      <p:cBhvr>
                                        <p:cTn id="375" dur="1" fill="hold">
                                          <p:stCondLst>
                                            <p:cond delay="0"/>
                                          </p:stCondLst>
                                        </p:cTn>
                                        <p:tgtEl>
                                          <p:spTgt spid="325"/>
                                        </p:tgtEl>
                                        <p:attrNameLst>
                                          <p:attrName>style.visibility</p:attrName>
                                        </p:attrNameLst>
                                      </p:cBhvr>
                                      <p:to>
                                        <p:strVal val="visible"/>
                                      </p:to>
                                    </p:set>
                                  </p:childTnLst>
                                </p:cTn>
                              </p:par>
                              <p:par>
                                <p:cTn id="376" presetID="1" presetClass="entr" presetSubtype="0" fill="hold" grpId="2" nodeType="withEffect">
                                  <p:stCondLst>
                                    <p:cond delay="0"/>
                                  </p:stCondLst>
                                  <p:childTnLst>
                                    <p:set>
                                      <p:cBhvr>
                                        <p:cTn id="377" dur="1" fill="hold">
                                          <p:stCondLst>
                                            <p:cond delay="0"/>
                                          </p:stCondLst>
                                        </p:cTn>
                                        <p:tgtEl>
                                          <p:spTgt spid="326"/>
                                        </p:tgtEl>
                                        <p:attrNameLst>
                                          <p:attrName>style.visibility</p:attrName>
                                        </p:attrNameLst>
                                      </p:cBhvr>
                                      <p:to>
                                        <p:strVal val="visible"/>
                                      </p:to>
                                    </p:set>
                                  </p:childTnLst>
                                </p:cTn>
                              </p:par>
                              <p:par>
                                <p:cTn id="378" presetID="1" presetClass="entr" presetSubtype="0" fill="hold" grpId="2" nodeType="withEffect">
                                  <p:stCondLst>
                                    <p:cond delay="0"/>
                                  </p:stCondLst>
                                  <p:childTnLst>
                                    <p:set>
                                      <p:cBhvr>
                                        <p:cTn id="379" dur="1" fill="hold">
                                          <p:stCondLst>
                                            <p:cond delay="0"/>
                                          </p:stCondLst>
                                        </p:cTn>
                                        <p:tgtEl>
                                          <p:spTgt spid="327"/>
                                        </p:tgtEl>
                                        <p:attrNameLst>
                                          <p:attrName>style.visibility</p:attrName>
                                        </p:attrNameLst>
                                      </p:cBhvr>
                                      <p:to>
                                        <p:strVal val="visible"/>
                                      </p:to>
                                    </p:set>
                                  </p:childTnLst>
                                </p:cTn>
                              </p:par>
                              <p:par>
                                <p:cTn id="380" presetID="1" presetClass="entr" presetSubtype="0" fill="hold" grpId="2" nodeType="withEffect">
                                  <p:stCondLst>
                                    <p:cond delay="0"/>
                                  </p:stCondLst>
                                  <p:childTnLst>
                                    <p:set>
                                      <p:cBhvr>
                                        <p:cTn id="381" dur="1" fill="hold">
                                          <p:stCondLst>
                                            <p:cond delay="0"/>
                                          </p:stCondLst>
                                        </p:cTn>
                                        <p:tgtEl>
                                          <p:spTgt spid="328"/>
                                        </p:tgtEl>
                                        <p:attrNameLst>
                                          <p:attrName>style.visibility</p:attrName>
                                        </p:attrNameLst>
                                      </p:cBhvr>
                                      <p:to>
                                        <p:strVal val="visible"/>
                                      </p:to>
                                    </p:set>
                                  </p:childTnLst>
                                </p:cTn>
                              </p:par>
                              <p:par>
                                <p:cTn id="382" presetID="1" presetClass="entr" presetSubtype="0" fill="hold" grpId="2" nodeType="withEffect">
                                  <p:stCondLst>
                                    <p:cond delay="0"/>
                                  </p:stCondLst>
                                  <p:childTnLst>
                                    <p:set>
                                      <p:cBhvr>
                                        <p:cTn id="383" dur="1" fill="hold">
                                          <p:stCondLst>
                                            <p:cond delay="0"/>
                                          </p:stCondLst>
                                        </p:cTn>
                                        <p:tgtEl>
                                          <p:spTgt spid="329"/>
                                        </p:tgtEl>
                                        <p:attrNameLst>
                                          <p:attrName>style.visibility</p:attrName>
                                        </p:attrNameLst>
                                      </p:cBhvr>
                                      <p:to>
                                        <p:strVal val="visible"/>
                                      </p:to>
                                    </p:set>
                                  </p:childTnLst>
                                </p:cTn>
                              </p:par>
                              <p:par>
                                <p:cTn id="384" presetID="1" presetClass="entr" presetSubtype="0" fill="hold" grpId="2" nodeType="withEffect">
                                  <p:stCondLst>
                                    <p:cond delay="0"/>
                                  </p:stCondLst>
                                  <p:childTnLst>
                                    <p:set>
                                      <p:cBhvr>
                                        <p:cTn id="385" dur="1" fill="hold">
                                          <p:stCondLst>
                                            <p:cond delay="0"/>
                                          </p:stCondLst>
                                        </p:cTn>
                                        <p:tgtEl>
                                          <p:spTgt spid="330"/>
                                        </p:tgtEl>
                                        <p:attrNameLst>
                                          <p:attrName>style.visibility</p:attrName>
                                        </p:attrNameLst>
                                      </p:cBhvr>
                                      <p:to>
                                        <p:strVal val="visible"/>
                                      </p:to>
                                    </p:set>
                                  </p:childTnLst>
                                </p:cTn>
                              </p:par>
                              <p:par>
                                <p:cTn id="386" presetID="1" presetClass="entr" presetSubtype="0" fill="hold" grpId="2" nodeType="withEffect">
                                  <p:stCondLst>
                                    <p:cond delay="0"/>
                                  </p:stCondLst>
                                  <p:childTnLst>
                                    <p:set>
                                      <p:cBhvr>
                                        <p:cTn id="387" dur="1" fill="hold">
                                          <p:stCondLst>
                                            <p:cond delay="0"/>
                                          </p:stCondLst>
                                        </p:cTn>
                                        <p:tgtEl>
                                          <p:spTgt spid="331"/>
                                        </p:tgtEl>
                                        <p:attrNameLst>
                                          <p:attrName>style.visibility</p:attrName>
                                        </p:attrNameLst>
                                      </p:cBhvr>
                                      <p:to>
                                        <p:strVal val="visible"/>
                                      </p:to>
                                    </p:set>
                                  </p:childTnLst>
                                </p:cTn>
                              </p:par>
                              <p:par>
                                <p:cTn id="388" presetID="1" presetClass="entr" presetSubtype="0" fill="hold" grpId="2" nodeType="withEffect">
                                  <p:stCondLst>
                                    <p:cond delay="0"/>
                                  </p:stCondLst>
                                  <p:childTnLst>
                                    <p:set>
                                      <p:cBhvr>
                                        <p:cTn id="389" dur="1" fill="hold">
                                          <p:stCondLst>
                                            <p:cond delay="0"/>
                                          </p:stCondLst>
                                        </p:cTn>
                                        <p:tgtEl>
                                          <p:spTgt spid="332"/>
                                        </p:tgtEl>
                                        <p:attrNameLst>
                                          <p:attrName>style.visibility</p:attrName>
                                        </p:attrNameLst>
                                      </p:cBhvr>
                                      <p:to>
                                        <p:strVal val="visible"/>
                                      </p:to>
                                    </p:set>
                                  </p:childTnLst>
                                </p:cTn>
                              </p:par>
                              <p:par>
                                <p:cTn id="390" presetID="1" presetClass="entr" presetSubtype="0" fill="hold" grpId="2" nodeType="withEffect">
                                  <p:stCondLst>
                                    <p:cond delay="0"/>
                                  </p:stCondLst>
                                  <p:childTnLst>
                                    <p:set>
                                      <p:cBhvr>
                                        <p:cTn id="391" dur="1" fill="hold">
                                          <p:stCondLst>
                                            <p:cond delay="0"/>
                                          </p:stCondLst>
                                        </p:cTn>
                                        <p:tgtEl>
                                          <p:spTgt spid="333"/>
                                        </p:tgtEl>
                                        <p:attrNameLst>
                                          <p:attrName>style.visibility</p:attrName>
                                        </p:attrNameLst>
                                      </p:cBhvr>
                                      <p:to>
                                        <p:strVal val="visible"/>
                                      </p:to>
                                    </p:set>
                                  </p:childTnLst>
                                </p:cTn>
                              </p:par>
                              <p:par>
                                <p:cTn id="392" presetID="1" presetClass="entr" presetSubtype="0" fill="hold" grpId="2" nodeType="withEffect">
                                  <p:stCondLst>
                                    <p:cond delay="0"/>
                                  </p:stCondLst>
                                  <p:childTnLst>
                                    <p:set>
                                      <p:cBhvr>
                                        <p:cTn id="393" dur="1" fill="hold">
                                          <p:stCondLst>
                                            <p:cond delay="0"/>
                                          </p:stCondLst>
                                        </p:cTn>
                                        <p:tgtEl>
                                          <p:spTgt spid="334"/>
                                        </p:tgtEl>
                                        <p:attrNameLst>
                                          <p:attrName>style.visibility</p:attrName>
                                        </p:attrNameLst>
                                      </p:cBhvr>
                                      <p:to>
                                        <p:strVal val="visible"/>
                                      </p:to>
                                    </p:set>
                                  </p:childTnLst>
                                </p:cTn>
                              </p:par>
                              <p:par>
                                <p:cTn id="394" presetID="1" presetClass="entr" presetSubtype="0" fill="hold" grpId="2" nodeType="withEffect">
                                  <p:stCondLst>
                                    <p:cond delay="0"/>
                                  </p:stCondLst>
                                  <p:childTnLst>
                                    <p:set>
                                      <p:cBhvr>
                                        <p:cTn id="395" dur="1" fill="hold">
                                          <p:stCondLst>
                                            <p:cond delay="0"/>
                                          </p:stCondLst>
                                        </p:cTn>
                                        <p:tgtEl>
                                          <p:spTgt spid="335"/>
                                        </p:tgtEl>
                                        <p:attrNameLst>
                                          <p:attrName>style.visibility</p:attrName>
                                        </p:attrNameLst>
                                      </p:cBhvr>
                                      <p:to>
                                        <p:strVal val="visible"/>
                                      </p:to>
                                    </p:set>
                                  </p:childTnLst>
                                </p:cTn>
                              </p:par>
                              <p:par>
                                <p:cTn id="396" presetID="1" presetClass="entr" presetSubtype="0" fill="hold" grpId="2" nodeType="withEffect">
                                  <p:stCondLst>
                                    <p:cond delay="0"/>
                                  </p:stCondLst>
                                  <p:childTnLst>
                                    <p:set>
                                      <p:cBhvr>
                                        <p:cTn id="397" dur="1" fill="hold">
                                          <p:stCondLst>
                                            <p:cond delay="0"/>
                                          </p:stCondLst>
                                        </p:cTn>
                                        <p:tgtEl>
                                          <p:spTgt spid="336"/>
                                        </p:tgtEl>
                                        <p:attrNameLst>
                                          <p:attrName>style.visibility</p:attrName>
                                        </p:attrNameLst>
                                      </p:cBhvr>
                                      <p:to>
                                        <p:strVal val="visible"/>
                                      </p:to>
                                    </p:set>
                                  </p:childTnLst>
                                </p:cTn>
                              </p:par>
                              <p:par>
                                <p:cTn id="398" presetID="1" presetClass="entr" presetSubtype="0" fill="hold" grpId="2" nodeType="withEffect">
                                  <p:stCondLst>
                                    <p:cond delay="0"/>
                                  </p:stCondLst>
                                  <p:childTnLst>
                                    <p:set>
                                      <p:cBhvr>
                                        <p:cTn id="399" dur="1" fill="hold">
                                          <p:stCondLst>
                                            <p:cond delay="0"/>
                                          </p:stCondLst>
                                        </p:cTn>
                                        <p:tgtEl>
                                          <p:spTgt spid="337"/>
                                        </p:tgtEl>
                                        <p:attrNameLst>
                                          <p:attrName>style.visibility</p:attrName>
                                        </p:attrNameLst>
                                      </p:cBhvr>
                                      <p:to>
                                        <p:strVal val="visible"/>
                                      </p:to>
                                    </p:set>
                                  </p:childTnLst>
                                </p:cTn>
                              </p:par>
                              <p:par>
                                <p:cTn id="400" presetID="1" presetClass="entr" presetSubtype="0" fill="hold" grpId="2" nodeType="withEffect">
                                  <p:stCondLst>
                                    <p:cond delay="0"/>
                                  </p:stCondLst>
                                  <p:childTnLst>
                                    <p:set>
                                      <p:cBhvr>
                                        <p:cTn id="401" dur="1" fill="hold">
                                          <p:stCondLst>
                                            <p:cond delay="0"/>
                                          </p:stCondLst>
                                        </p:cTn>
                                        <p:tgtEl>
                                          <p:spTgt spid="338"/>
                                        </p:tgtEl>
                                        <p:attrNameLst>
                                          <p:attrName>style.visibility</p:attrName>
                                        </p:attrNameLst>
                                      </p:cBhvr>
                                      <p:to>
                                        <p:strVal val="visible"/>
                                      </p:to>
                                    </p:set>
                                  </p:childTnLst>
                                </p:cTn>
                              </p:par>
                              <p:par>
                                <p:cTn id="402" presetID="1" presetClass="entr" presetSubtype="0" fill="hold" grpId="2" nodeType="withEffect">
                                  <p:stCondLst>
                                    <p:cond delay="0"/>
                                  </p:stCondLst>
                                  <p:childTnLst>
                                    <p:set>
                                      <p:cBhvr>
                                        <p:cTn id="403" dur="1" fill="hold">
                                          <p:stCondLst>
                                            <p:cond delay="0"/>
                                          </p:stCondLst>
                                        </p:cTn>
                                        <p:tgtEl>
                                          <p:spTgt spid="339"/>
                                        </p:tgtEl>
                                        <p:attrNameLst>
                                          <p:attrName>style.visibility</p:attrName>
                                        </p:attrNameLst>
                                      </p:cBhvr>
                                      <p:to>
                                        <p:strVal val="visible"/>
                                      </p:to>
                                    </p:set>
                                  </p:childTnLst>
                                </p:cTn>
                              </p:par>
                              <p:par>
                                <p:cTn id="404" presetID="1" presetClass="entr" presetSubtype="0" fill="hold" grpId="2" nodeType="withEffect">
                                  <p:stCondLst>
                                    <p:cond delay="0"/>
                                  </p:stCondLst>
                                  <p:childTnLst>
                                    <p:set>
                                      <p:cBhvr>
                                        <p:cTn id="405" dur="1" fill="hold">
                                          <p:stCondLst>
                                            <p:cond delay="0"/>
                                          </p:stCondLst>
                                        </p:cTn>
                                        <p:tgtEl>
                                          <p:spTgt spid="340"/>
                                        </p:tgtEl>
                                        <p:attrNameLst>
                                          <p:attrName>style.visibility</p:attrName>
                                        </p:attrNameLst>
                                      </p:cBhvr>
                                      <p:to>
                                        <p:strVal val="visible"/>
                                      </p:to>
                                    </p:set>
                                  </p:childTnLst>
                                </p:cTn>
                              </p:par>
                            </p:childTnLst>
                          </p:cTn>
                        </p:par>
                      </p:childTnLst>
                    </p:cTn>
                  </p:par>
                  <p:par>
                    <p:cTn id="406" fill="hold">
                      <p:stCondLst>
                        <p:cond delay="indefinite"/>
                      </p:stCondLst>
                      <p:childTnLst>
                        <p:par>
                          <p:cTn id="407" fill="hold">
                            <p:stCondLst>
                              <p:cond delay="0"/>
                            </p:stCondLst>
                            <p:childTnLst>
                              <p:par>
                                <p:cTn id="408" presetID="12" presetClass="exit" presetSubtype="4" fill="hold" nodeType="clickEffect">
                                  <p:stCondLst>
                                    <p:cond delay="0"/>
                                  </p:stCondLst>
                                  <p:childTnLst>
                                    <p:anim calcmode="lin" valueType="num">
                                      <p:cBhvr additive="base">
                                        <p:cTn id="409" dur="500"/>
                                        <p:tgtEl>
                                          <p:spTgt spid="255"/>
                                        </p:tgtEl>
                                        <p:attrNameLst>
                                          <p:attrName>ppt_y</p:attrName>
                                        </p:attrNameLst>
                                      </p:cBhvr>
                                      <p:tavLst>
                                        <p:tav tm="0">
                                          <p:val>
                                            <p:strVal val="#ppt_y"/>
                                          </p:val>
                                        </p:tav>
                                        <p:tav tm="100000">
                                          <p:val>
                                            <p:strVal val="#ppt_y+#ppt_h*1.125000"/>
                                          </p:val>
                                        </p:tav>
                                      </p:tavLst>
                                    </p:anim>
                                    <p:animEffect transition="out" filter="wipe(down)">
                                      <p:cBhvr>
                                        <p:cTn id="410" dur="500"/>
                                        <p:tgtEl>
                                          <p:spTgt spid="255"/>
                                        </p:tgtEl>
                                      </p:cBhvr>
                                    </p:animEffect>
                                    <p:set>
                                      <p:cBhvr>
                                        <p:cTn id="411" dur="1" fill="hold">
                                          <p:stCondLst>
                                            <p:cond delay="499"/>
                                          </p:stCondLst>
                                        </p:cTn>
                                        <p:tgtEl>
                                          <p:spTgt spid="255"/>
                                        </p:tgtEl>
                                        <p:attrNameLst>
                                          <p:attrName>style.visibility</p:attrName>
                                        </p:attrNameLst>
                                      </p:cBhvr>
                                      <p:to>
                                        <p:strVal val="hidden"/>
                                      </p:to>
                                    </p:set>
                                  </p:childTnLst>
                                </p:cTn>
                              </p:par>
                              <p:par>
                                <p:cTn id="412" presetID="12" presetClass="entr" presetSubtype="4" fill="hold" nodeType="withEffect">
                                  <p:stCondLst>
                                    <p:cond delay="0"/>
                                  </p:stCondLst>
                                  <p:childTnLst>
                                    <p:set>
                                      <p:cBhvr>
                                        <p:cTn id="413" dur="1" fill="hold">
                                          <p:stCondLst>
                                            <p:cond delay="0"/>
                                          </p:stCondLst>
                                        </p:cTn>
                                        <p:tgtEl>
                                          <p:spTgt spid="298"/>
                                        </p:tgtEl>
                                        <p:attrNameLst>
                                          <p:attrName>style.visibility</p:attrName>
                                        </p:attrNameLst>
                                      </p:cBhvr>
                                      <p:to>
                                        <p:strVal val="visible"/>
                                      </p:to>
                                    </p:set>
                                    <p:anim calcmode="lin" valueType="num">
                                      <p:cBhvr additive="base">
                                        <p:cTn id="414" dur="500"/>
                                        <p:tgtEl>
                                          <p:spTgt spid="298"/>
                                        </p:tgtEl>
                                        <p:attrNameLst>
                                          <p:attrName>ppt_y</p:attrName>
                                        </p:attrNameLst>
                                      </p:cBhvr>
                                      <p:tavLst>
                                        <p:tav tm="0">
                                          <p:val>
                                            <p:strVal val="#ppt_y+#ppt_h*1.125000"/>
                                          </p:val>
                                        </p:tav>
                                        <p:tav tm="100000">
                                          <p:val>
                                            <p:strVal val="#ppt_y"/>
                                          </p:val>
                                        </p:tav>
                                      </p:tavLst>
                                    </p:anim>
                                    <p:animEffect transition="in" filter="wipe(up)">
                                      <p:cBhvr>
                                        <p:cTn id="415" dur="500"/>
                                        <p:tgtEl>
                                          <p:spTgt spid="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4" grpId="1" animBg="1"/>
      <p:bldP spid="57" grpId="0" animBg="1"/>
      <p:bldP spid="57" grpId="1" animBg="1"/>
      <p:bldP spid="58" grpId="0" animBg="1"/>
      <p:bldP spid="58" grpId="1" animBg="1"/>
      <p:bldP spid="60" grpId="0" animBg="1"/>
      <p:bldP spid="60" grpId="1" animBg="1"/>
      <p:bldP spid="138" grpId="0" animBg="1"/>
      <p:bldP spid="154" grpId="0"/>
      <p:bldP spid="172" grpId="0" animBg="1"/>
      <p:bldP spid="188" grpId="0"/>
      <p:bldP spid="207" grpId="0" animBg="1"/>
      <p:bldP spid="223" grpId="0"/>
      <p:bldP spid="224" grpId="0" animBg="1"/>
      <p:bldP spid="224" grpId="1" animBg="1"/>
      <p:bldP spid="240" grpId="0"/>
      <p:bldP spid="2" grpId="0" animBg="1"/>
      <p:bldP spid="116" grpId="0"/>
      <p:bldP spid="117" grpId="0" animBg="1"/>
      <p:bldP spid="120" grpId="0" animBg="1"/>
      <p:bldP spid="120" grpId="1" animBg="1"/>
      <p:bldP spid="121" grpId="0" animBg="1"/>
      <p:bldP spid="121" grpId="1" animBg="1"/>
      <p:bldP spid="122" grpId="0" animBg="1"/>
      <p:bldP spid="122" grpId="1" animBg="1"/>
      <p:bldP spid="123" grpId="0" animBg="1"/>
      <p:bldP spid="123" grpId="1" animBg="1"/>
      <p:bldP spid="170" grpId="0" animBg="1"/>
      <p:bldP spid="170" grpId="1" animBg="1"/>
      <p:bldP spid="189" grpId="0"/>
      <p:bldP spid="159" grpId="0" animBg="1"/>
      <p:bldP spid="160" grpId="0" animBg="1"/>
      <p:bldP spid="278" grpId="0" animBg="1"/>
      <p:bldP spid="279" grpId="0" animBg="1"/>
      <p:bldP spid="280" grpId="0" animBg="1"/>
      <p:bldP spid="325" grpId="0" animBg="1"/>
      <p:bldP spid="325" grpId="1" animBg="1"/>
      <p:bldP spid="325" grpId="2" animBg="1"/>
      <p:bldP spid="326" grpId="0" animBg="1"/>
      <p:bldP spid="326" grpId="1" animBg="1"/>
      <p:bldP spid="326" grpId="2" animBg="1"/>
      <p:bldP spid="327" grpId="0" animBg="1"/>
      <p:bldP spid="327" grpId="1" animBg="1"/>
      <p:bldP spid="327" grpId="2" animBg="1"/>
      <p:bldP spid="328" grpId="0" animBg="1"/>
      <p:bldP spid="328" grpId="1" animBg="1"/>
      <p:bldP spid="328" grpId="2" animBg="1"/>
      <p:bldP spid="329" grpId="0" animBg="1"/>
      <p:bldP spid="329" grpId="1" animBg="1"/>
      <p:bldP spid="329" grpId="2" animBg="1"/>
      <p:bldP spid="330" grpId="0" animBg="1"/>
      <p:bldP spid="330" grpId="1" animBg="1"/>
      <p:bldP spid="330" grpId="2" animBg="1"/>
      <p:bldP spid="331" grpId="0" animBg="1"/>
      <p:bldP spid="331" grpId="1" animBg="1"/>
      <p:bldP spid="331" grpId="2" animBg="1"/>
      <p:bldP spid="332" grpId="0" animBg="1"/>
      <p:bldP spid="332" grpId="1" animBg="1"/>
      <p:bldP spid="332" grpId="2" animBg="1"/>
      <p:bldP spid="333" grpId="0" animBg="1"/>
      <p:bldP spid="333" grpId="1" animBg="1"/>
      <p:bldP spid="333" grpId="2" animBg="1"/>
      <p:bldP spid="334" grpId="0" animBg="1"/>
      <p:bldP spid="334" grpId="1" animBg="1"/>
      <p:bldP spid="334" grpId="2" animBg="1"/>
      <p:bldP spid="335" grpId="0" animBg="1"/>
      <p:bldP spid="335" grpId="1" animBg="1"/>
      <p:bldP spid="335" grpId="2" animBg="1"/>
      <p:bldP spid="336" grpId="0" animBg="1"/>
      <p:bldP spid="336" grpId="1" animBg="1"/>
      <p:bldP spid="336" grpId="2" animBg="1"/>
      <p:bldP spid="337" grpId="0" animBg="1"/>
      <p:bldP spid="337" grpId="1" animBg="1"/>
      <p:bldP spid="337" grpId="2" animBg="1"/>
      <p:bldP spid="338" grpId="0" animBg="1"/>
      <p:bldP spid="338" grpId="1" animBg="1"/>
      <p:bldP spid="338" grpId="2" animBg="1"/>
      <p:bldP spid="339" grpId="0" animBg="1"/>
      <p:bldP spid="339" grpId="1" animBg="1"/>
      <p:bldP spid="339" grpId="2" animBg="1"/>
      <p:bldP spid="340" grpId="0" animBg="1"/>
      <p:bldP spid="340" grpId="1" animBg="1"/>
      <p:bldP spid="340" grpId="2" animBg="1"/>
      <p:bldP spid="30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795535" y="1196752"/>
            <a:ext cx="7772909" cy="430887"/>
            <a:chOff x="3238136" y="1130353"/>
            <a:chExt cx="5313094" cy="336309"/>
          </a:xfrm>
        </p:grpSpPr>
        <p:sp>
          <p:nvSpPr>
            <p:cNvPr id="29" name="Oval 28"/>
            <p:cNvSpPr>
              <a:spLocks noChangeArrowheads="1"/>
            </p:cNvSpPr>
            <p:nvPr/>
          </p:nvSpPr>
          <p:spPr bwMode="auto">
            <a:xfrm>
              <a:off x="3238136" y="1199682"/>
              <a:ext cx="156257" cy="178423"/>
            </a:xfrm>
            <a:prstGeom prst="ellipse">
              <a:avLst/>
            </a:prstGeom>
            <a:gradFill rotWithShape="1">
              <a:gsLst>
                <a:gs pos="0">
                  <a:srgbClr val="000099">
                    <a:alpha val="49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30" name="TextBox 29"/>
            <p:cNvSpPr txBox="1"/>
            <p:nvPr/>
          </p:nvSpPr>
          <p:spPr>
            <a:xfrm>
              <a:off x="3361186" y="1130353"/>
              <a:ext cx="5190044" cy="336309"/>
            </a:xfrm>
            <a:prstGeom prst="rect">
              <a:avLst/>
            </a:prstGeom>
            <a:noFill/>
          </p:spPr>
          <p:txBody>
            <a:bodyPr wrap="square" rtlCol="0">
              <a:spAutoFit/>
            </a:bodyPr>
            <a:lstStyle/>
            <a:p>
              <a:r>
                <a:rPr lang="en-US" dirty="0" smtClean="0"/>
                <a:t> </a:t>
              </a:r>
              <a:r>
                <a:rPr lang="en-US" sz="2200" dirty="0">
                  <a:solidFill>
                    <a:prstClr val="black"/>
                  </a:solidFill>
                  <a:latin typeface="Book Antiqua" pitchFamily="18" charset="0"/>
                </a:rPr>
                <a:t>Used </a:t>
              </a:r>
              <a:r>
                <a:rPr lang="en-US" sz="2200" dirty="0">
                  <a:solidFill>
                    <a:srgbClr val="FF0000"/>
                  </a:solidFill>
                  <a:latin typeface="Book Antiqua" pitchFamily="18" charset="0"/>
                </a:rPr>
                <a:t>MP-EST</a:t>
              </a:r>
              <a:r>
                <a:rPr lang="en-US" sz="2200" dirty="0">
                  <a:solidFill>
                    <a:prstClr val="black"/>
                  </a:solidFill>
                  <a:latin typeface="Book Antiqua" pitchFamily="18" charset="0"/>
                </a:rPr>
                <a:t> as the base </a:t>
              </a:r>
              <a:r>
                <a:rPr lang="en-US" sz="2200" dirty="0">
                  <a:solidFill>
                    <a:srgbClr val="531FE7"/>
                  </a:solidFill>
                  <a:latin typeface="Book Antiqua" pitchFamily="18" charset="0"/>
                </a:rPr>
                <a:t>species tree estimation</a:t>
              </a:r>
              <a:r>
                <a:rPr lang="en-US" sz="2200" dirty="0">
                  <a:solidFill>
                    <a:srgbClr val="002060"/>
                  </a:solidFill>
                  <a:latin typeface="Book Antiqua" pitchFamily="18" charset="0"/>
                </a:rPr>
                <a:t> </a:t>
              </a:r>
              <a:r>
                <a:rPr lang="en-US" sz="2200" dirty="0">
                  <a:solidFill>
                    <a:prstClr val="black"/>
                  </a:solidFill>
                  <a:latin typeface="Book Antiqua" pitchFamily="18" charset="0"/>
                </a:rPr>
                <a:t>method</a:t>
              </a:r>
              <a:endParaRPr lang="en-US" sz="2000" dirty="0">
                <a:solidFill>
                  <a:srgbClr val="531FE7"/>
                </a:solidFill>
                <a:latin typeface="Georgia" pitchFamily="18" charset="0"/>
              </a:endParaRPr>
            </a:p>
          </p:txBody>
        </p:sp>
      </p:grpSp>
      <p:grpSp>
        <p:nvGrpSpPr>
          <p:cNvPr id="31" name="Group 30"/>
          <p:cNvGrpSpPr/>
          <p:nvPr/>
        </p:nvGrpSpPr>
        <p:grpSpPr>
          <a:xfrm>
            <a:off x="791580" y="1772816"/>
            <a:ext cx="7772909" cy="430887"/>
            <a:chOff x="3238136" y="1130353"/>
            <a:chExt cx="5313094" cy="336309"/>
          </a:xfrm>
        </p:grpSpPr>
        <p:sp>
          <p:nvSpPr>
            <p:cNvPr id="32" name="Oval 31"/>
            <p:cNvSpPr>
              <a:spLocks noChangeArrowheads="1"/>
            </p:cNvSpPr>
            <p:nvPr/>
          </p:nvSpPr>
          <p:spPr bwMode="auto">
            <a:xfrm>
              <a:off x="3238136" y="1199682"/>
              <a:ext cx="156257" cy="178423"/>
            </a:xfrm>
            <a:prstGeom prst="ellipse">
              <a:avLst/>
            </a:prstGeom>
            <a:gradFill rotWithShape="1">
              <a:gsLst>
                <a:gs pos="0">
                  <a:srgbClr val="000099">
                    <a:alpha val="49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33" name="TextBox 32"/>
            <p:cNvSpPr txBox="1"/>
            <p:nvPr/>
          </p:nvSpPr>
          <p:spPr>
            <a:xfrm>
              <a:off x="3361186" y="1130353"/>
              <a:ext cx="5190044" cy="336309"/>
            </a:xfrm>
            <a:prstGeom prst="rect">
              <a:avLst/>
            </a:prstGeom>
            <a:noFill/>
          </p:spPr>
          <p:txBody>
            <a:bodyPr wrap="square" rtlCol="0">
              <a:spAutoFit/>
            </a:bodyPr>
            <a:lstStyle/>
            <a:p>
              <a:pPr>
                <a:spcBef>
                  <a:spcPts val="600"/>
                </a:spcBef>
                <a:buClr>
                  <a:schemeClr val="accent1"/>
                </a:buClr>
                <a:buSzPct val="110000"/>
              </a:pPr>
              <a:r>
                <a:rPr lang="en-US" dirty="0" smtClean="0"/>
                <a:t> </a:t>
              </a:r>
              <a:r>
                <a:rPr lang="en-US" sz="2200" dirty="0">
                  <a:latin typeface="Book Antiqua" pitchFamily="18" charset="0"/>
                </a:rPr>
                <a:t>Used</a:t>
              </a:r>
              <a:r>
                <a:rPr lang="en-US" sz="2200" dirty="0">
                  <a:solidFill>
                    <a:schemeClr val="accent1">
                      <a:lumMod val="50000"/>
                    </a:schemeClr>
                  </a:solidFill>
                  <a:latin typeface="Book Antiqua" pitchFamily="18" charset="0"/>
                </a:rPr>
                <a:t> </a:t>
              </a:r>
              <a:r>
                <a:rPr lang="en-US" sz="2200" dirty="0" err="1">
                  <a:solidFill>
                    <a:srgbClr val="FF0000"/>
                  </a:solidFill>
                  <a:latin typeface="Book Antiqua" pitchFamily="18" charset="0"/>
                </a:rPr>
                <a:t>SuperFine+MRL</a:t>
              </a:r>
              <a:r>
                <a:rPr lang="en-US" sz="2200" dirty="0">
                  <a:solidFill>
                    <a:schemeClr val="accent1">
                      <a:lumMod val="50000"/>
                    </a:schemeClr>
                  </a:solidFill>
                  <a:latin typeface="Book Antiqua" pitchFamily="18" charset="0"/>
                </a:rPr>
                <a:t> </a:t>
              </a:r>
              <a:r>
                <a:rPr lang="en-US" sz="2200" dirty="0">
                  <a:latin typeface="Book Antiqua" pitchFamily="18" charset="0"/>
                </a:rPr>
                <a:t>as the </a:t>
              </a:r>
              <a:r>
                <a:rPr lang="en-US" sz="2200" dirty="0" err="1">
                  <a:solidFill>
                    <a:srgbClr val="531FE7"/>
                  </a:solidFill>
                  <a:latin typeface="Book Antiqua" pitchFamily="18" charset="0"/>
                </a:rPr>
                <a:t>supertree</a:t>
              </a:r>
              <a:r>
                <a:rPr lang="en-US" sz="2200" dirty="0">
                  <a:solidFill>
                    <a:srgbClr val="531FE7"/>
                  </a:solidFill>
                  <a:latin typeface="Book Antiqua" pitchFamily="18" charset="0"/>
                </a:rPr>
                <a:t> </a:t>
              </a:r>
              <a:r>
                <a:rPr lang="en-US" sz="2200" dirty="0">
                  <a:latin typeface="Book Antiqua" pitchFamily="18" charset="0"/>
                </a:rPr>
                <a:t>method</a:t>
              </a:r>
            </a:p>
          </p:txBody>
        </p:sp>
      </p:grpSp>
      <p:grpSp>
        <p:nvGrpSpPr>
          <p:cNvPr id="34" name="Group 33"/>
          <p:cNvGrpSpPr/>
          <p:nvPr/>
        </p:nvGrpSpPr>
        <p:grpSpPr>
          <a:xfrm>
            <a:off x="791580" y="2314037"/>
            <a:ext cx="4932548" cy="430887"/>
            <a:chOff x="3238136" y="1130353"/>
            <a:chExt cx="3371594" cy="336309"/>
          </a:xfrm>
        </p:grpSpPr>
        <p:sp>
          <p:nvSpPr>
            <p:cNvPr id="35" name="Oval 34"/>
            <p:cNvSpPr>
              <a:spLocks noChangeArrowheads="1"/>
            </p:cNvSpPr>
            <p:nvPr/>
          </p:nvSpPr>
          <p:spPr bwMode="auto">
            <a:xfrm>
              <a:off x="3238136" y="1199682"/>
              <a:ext cx="156257" cy="178423"/>
            </a:xfrm>
            <a:prstGeom prst="ellipse">
              <a:avLst/>
            </a:prstGeom>
            <a:gradFill rotWithShape="1">
              <a:gsLst>
                <a:gs pos="0">
                  <a:srgbClr val="000099">
                    <a:alpha val="49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36" name="TextBox 35"/>
            <p:cNvSpPr txBox="1"/>
            <p:nvPr/>
          </p:nvSpPr>
          <p:spPr>
            <a:xfrm>
              <a:off x="3361186" y="1130353"/>
              <a:ext cx="3248544" cy="336309"/>
            </a:xfrm>
            <a:prstGeom prst="rect">
              <a:avLst/>
            </a:prstGeom>
            <a:noFill/>
          </p:spPr>
          <p:txBody>
            <a:bodyPr wrap="square" rtlCol="0">
              <a:spAutoFit/>
            </a:bodyPr>
            <a:lstStyle/>
            <a:p>
              <a:pPr>
                <a:spcBef>
                  <a:spcPts val="600"/>
                </a:spcBef>
                <a:buClr>
                  <a:schemeClr val="accent1"/>
                </a:buClr>
                <a:buSzPct val="110000"/>
              </a:pPr>
              <a:r>
                <a:rPr lang="en-US" dirty="0"/>
                <a:t> </a:t>
              </a:r>
              <a:r>
                <a:rPr lang="en-US" sz="2200" dirty="0" smtClean="0">
                  <a:latin typeface="Book Antiqua" pitchFamily="18" charset="0"/>
                </a:rPr>
                <a:t>Performed </a:t>
              </a:r>
              <a:r>
                <a:rPr lang="en-US" sz="2200" dirty="0">
                  <a:solidFill>
                    <a:srgbClr val="FF0000"/>
                  </a:solidFill>
                  <a:latin typeface="Book Antiqua" pitchFamily="18" charset="0"/>
                </a:rPr>
                <a:t>five</a:t>
              </a:r>
              <a:r>
                <a:rPr lang="en-US" sz="2200" dirty="0">
                  <a:latin typeface="Book Antiqua" pitchFamily="18" charset="0"/>
                </a:rPr>
                <a:t> </a:t>
              </a:r>
              <a:r>
                <a:rPr lang="en-US" sz="2200" dirty="0">
                  <a:solidFill>
                    <a:srgbClr val="531FE7"/>
                  </a:solidFill>
                  <a:latin typeface="Book Antiqua" pitchFamily="18" charset="0"/>
                </a:rPr>
                <a:t>iterations</a:t>
              </a:r>
              <a:r>
                <a:rPr lang="en-US" sz="2200" dirty="0">
                  <a:latin typeface="Book Antiqua" pitchFamily="18" charset="0"/>
                </a:rPr>
                <a:t>.</a:t>
              </a:r>
            </a:p>
          </p:txBody>
        </p:sp>
      </p:grpSp>
      <p:grpSp>
        <p:nvGrpSpPr>
          <p:cNvPr id="37" name="Group 36"/>
          <p:cNvGrpSpPr/>
          <p:nvPr/>
        </p:nvGrpSpPr>
        <p:grpSpPr>
          <a:xfrm>
            <a:off x="799964" y="3465004"/>
            <a:ext cx="5392216" cy="430887"/>
            <a:chOff x="3238136" y="1130353"/>
            <a:chExt cx="3685795" cy="336309"/>
          </a:xfrm>
        </p:grpSpPr>
        <p:sp>
          <p:nvSpPr>
            <p:cNvPr id="38" name="Oval 37"/>
            <p:cNvSpPr>
              <a:spLocks noChangeArrowheads="1"/>
            </p:cNvSpPr>
            <p:nvPr/>
          </p:nvSpPr>
          <p:spPr bwMode="auto">
            <a:xfrm>
              <a:off x="3238136" y="1199682"/>
              <a:ext cx="156257" cy="178423"/>
            </a:xfrm>
            <a:prstGeom prst="ellipse">
              <a:avLst/>
            </a:prstGeom>
            <a:gradFill rotWithShape="1">
              <a:gsLst>
                <a:gs pos="0">
                  <a:srgbClr val="000099">
                    <a:alpha val="49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39" name="TextBox 38"/>
            <p:cNvSpPr txBox="1"/>
            <p:nvPr/>
          </p:nvSpPr>
          <p:spPr>
            <a:xfrm>
              <a:off x="3361186" y="1130353"/>
              <a:ext cx="3562745" cy="336309"/>
            </a:xfrm>
            <a:prstGeom prst="rect">
              <a:avLst/>
            </a:prstGeom>
            <a:noFill/>
          </p:spPr>
          <p:txBody>
            <a:bodyPr wrap="square" rtlCol="0">
              <a:spAutoFit/>
            </a:bodyPr>
            <a:lstStyle/>
            <a:p>
              <a:pPr>
                <a:spcBef>
                  <a:spcPts val="600"/>
                </a:spcBef>
                <a:buClr>
                  <a:schemeClr val="accent1"/>
                </a:buClr>
                <a:buSzPct val="110000"/>
              </a:pPr>
              <a:r>
                <a:rPr lang="en-US" dirty="0"/>
                <a:t> </a:t>
              </a:r>
              <a:r>
                <a:rPr lang="en-US" sz="2200" u="sng" dirty="0" err="1" smtClean="0">
                  <a:latin typeface="Book Antiqua" pitchFamily="18" charset="0"/>
                </a:rPr>
                <a:t>Simmulated</a:t>
              </a:r>
              <a:r>
                <a:rPr lang="en-US" sz="2200" u="sng" dirty="0" smtClean="0">
                  <a:latin typeface="Book Antiqua" pitchFamily="18" charset="0"/>
                </a:rPr>
                <a:t> mammalian datasets</a:t>
              </a:r>
              <a:endParaRPr lang="en-US" sz="2200" u="sng" dirty="0">
                <a:latin typeface="Book Antiqua" pitchFamily="18" charset="0"/>
              </a:endParaRPr>
            </a:p>
          </p:txBody>
        </p:sp>
      </p:grpSp>
      <p:grpSp>
        <p:nvGrpSpPr>
          <p:cNvPr id="40" name="Group 39"/>
          <p:cNvGrpSpPr/>
          <p:nvPr/>
        </p:nvGrpSpPr>
        <p:grpSpPr>
          <a:xfrm>
            <a:off x="1655675" y="4113078"/>
            <a:ext cx="2664295" cy="400110"/>
            <a:chOff x="3348245" y="1158452"/>
            <a:chExt cx="1998897" cy="312287"/>
          </a:xfrm>
        </p:grpSpPr>
        <p:sp>
          <p:nvSpPr>
            <p:cNvPr id="41" name="Oval 40"/>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2000" b="0" dirty="0"/>
            </a:p>
          </p:txBody>
        </p:sp>
        <p:sp>
          <p:nvSpPr>
            <p:cNvPr id="42" name="TextBox 41"/>
            <p:cNvSpPr txBox="1"/>
            <p:nvPr/>
          </p:nvSpPr>
          <p:spPr>
            <a:xfrm>
              <a:off x="3457973" y="1158452"/>
              <a:ext cx="1889169" cy="312287"/>
            </a:xfrm>
            <a:prstGeom prst="rect">
              <a:avLst/>
            </a:prstGeom>
            <a:noFill/>
          </p:spPr>
          <p:txBody>
            <a:bodyPr wrap="square" rtlCol="0">
              <a:spAutoFit/>
            </a:bodyPr>
            <a:lstStyle/>
            <a:p>
              <a:r>
                <a:rPr lang="en-US" sz="2000" b="1" dirty="0" smtClean="0">
                  <a:latin typeface="Georgia" pitchFamily="18" charset="0"/>
                </a:rPr>
                <a:t> </a:t>
              </a:r>
              <a:r>
                <a:rPr lang="en-US" sz="2000" dirty="0">
                  <a:latin typeface="Book Antiqua" pitchFamily="18" charset="0"/>
                </a:rPr>
                <a:t> </a:t>
              </a:r>
              <a:r>
                <a:rPr lang="en-US" sz="2000" dirty="0" smtClean="0">
                  <a:solidFill>
                    <a:srgbClr val="000099"/>
                  </a:solidFill>
                  <a:latin typeface="Book Antiqua" pitchFamily="18" charset="0"/>
                </a:rPr>
                <a:t>37 taxa</a:t>
              </a:r>
              <a:endParaRPr lang="en-US" sz="2000" dirty="0">
                <a:solidFill>
                  <a:srgbClr val="000099"/>
                </a:solidFill>
                <a:latin typeface="Georgia" pitchFamily="18" charset="0"/>
              </a:endParaRPr>
            </a:p>
          </p:txBody>
        </p:sp>
      </p:grpSp>
      <p:grpSp>
        <p:nvGrpSpPr>
          <p:cNvPr id="43" name="Group 42"/>
          <p:cNvGrpSpPr/>
          <p:nvPr/>
        </p:nvGrpSpPr>
        <p:grpSpPr>
          <a:xfrm>
            <a:off x="1403648" y="4581127"/>
            <a:ext cx="6622497" cy="400109"/>
            <a:chOff x="3159161" y="1158451"/>
            <a:chExt cx="4968552" cy="312286"/>
          </a:xfrm>
        </p:grpSpPr>
        <p:sp>
          <p:nvSpPr>
            <p:cNvPr id="44" name="Oval 43"/>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2000" b="0" dirty="0"/>
            </a:p>
          </p:txBody>
        </p:sp>
        <p:sp>
          <p:nvSpPr>
            <p:cNvPr id="45" name="TextBox 44"/>
            <p:cNvSpPr txBox="1"/>
            <p:nvPr/>
          </p:nvSpPr>
          <p:spPr>
            <a:xfrm>
              <a:off x="3159161" y="1158451"/>
              <a:ext cx="4968552" cy="312286"/>
            </a:xfrm>
            <a:prstGeom prst="rect">
              <a:avLst/>
            </a:prstGeom>
            <a:noFill/>
          </p:spPr>
          <p:txBody>
            <a:bodyPr wrap="square" rtlCol="0">
              <a:spAutoFit/>
            </a:bodyPr>
            <a:lstStyle/>
            <a:p>
              <a:pPr lvl="1">
                <a:spcBef>
                  <a:spcPts val="600"/>
                </a:spcBef>
                <a:buClr>
                  <a:srgbClr val="4F81BD"/>
                </a:buClr>
                <a:buSzPct val="90000"/>
              </a:pPr>
              <a:r>
                <a:rPr lang="en-US" sz="2000" dirty="0" smtClean="0">
                  <a:solidFill>
                    <a:srgbClr val="000099"/>
                  </a:solidFill>
                  <a:latin typeface="Book Antiqua" pitchFamily="18" charset="0"/>
                </a:rPr>
                <a:t>Varied</a:t>
              </a:r>
              <a:r>
                <a:rPr lang="en-US" sz="2000" dirty="0" smtClean="0">
                  <a:latin typeface="Book Antiqua" pitchFamily="18" charset="0"/>
                </a:rPr>
                <a:t> </a:t>
              </a:r>
              <a:r>
                <a:rPr lang="en-US" sz="2000" dirty="0">
                  <a:latin typeface="Book Antiqua" pitchFamily="18" charset="0"/>
                </a:rPr>
                <a:t>the </a:t>
              </a:r>
              <a:r>
                <a:rPr lang="en-US" sz="2000" dirty="0">
                  <a:solidFill>
                    <a:srgbClr val="FF0000"/>
                  </a:solidFill>
                  <a:latin typeface="Book Antiqua" pitchFamily="18" charset="0"/>
                </a:rPr>
                <a:t>amount of ILS </a:t>
              </a:r>
              <a:r>
                <a:rPr lang="en-US" sz="2000" dirty="0">
                  <a:latin typeface="Book Antiqua" pitchFamily="18" charset="0"/>
                </a:rPr>
                <a:t>(low, moderate, high)</a:t>
              </a:r>
            </a:p>
          </p:txBody>
        </p:sp>
      </p:grpSp>
      <p:grpSp>
        <p:nvGrpSpPr>
          <p:cNvPr id="46" name="Group 45"/>
          <p:cNvGrpSpPr/>
          <p:nvPr/>
        </p:nvGrpSpPr>
        <p:grpSpPr>
          <a:xfrm>
            <a:off x="1655676" y="5085186"/>
            <a:ext cx="6730509" cy="400110"/>
            <a:chOff x="3348245" y="1158452"/>
            <a:chExt cx="5049588" cy="312287"/>
          </a:xfrm>
        </p:grpSpPr>
        <p:sp>
          <p:nvSpPr>
            <p:cNvPr id="47" name="Oval 46"/>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2000" b="0" dirty="0"/>
            </a:p>
          </p:txBody>
        </p:sp>
        <p:sp>
          <p:nvSpPr>
            <p:cNvPr id="48" name="TextBox 47"/>
            <p:cNvSpPr txBox="1"/>
            <p:nvPr/>
          </p:nvSpPr>
          <p:spPr>
            <a:xfrm>
              <a:off x="3429281" y="1158452"/>
              <a:ext cx="4968552" cy="312287"/>
            </a:xfrm>
            <a:prstGeom prst="rect">
              <a:avLst/>
            </a:prstGeom>
            <a:noFill/>
          </p:spPr>
          <p:txBody>
            <a:bodyPr wrap="square" rtlCol="0">
              <a:spAutoFit/>
            </a:bodyPr>
            <a:lstStyle/>
            <a:p>
              <a:r>
                <a:rPr lang="en-US" sz="2000" b="1" dirty="0" smtClean="0">
                  <a:latin typeface="Georgia" pitchFamily="18" charset="0"/>
                </a:rPr>
                <a:t> </a:t>
              </a:r>
              <a:r>
                <a:rPr lang="en-US" sz="2000" dirty="0">
                  <a:latin typeface="Book Antiqua" pitchFamily="18" charset="0"/>
                </a:rPr>
                <a:t> </a:t>
              </a:r>
              <a:r>
                <a:rPr lang="en-US" sz="2000" dirty="0" smtClean="0">
                  <a:solidFill>
                    <a:srgbClr val="000099"/>
                  </a:solidFill>
                  <a:latin typeface="Book Antiqua" pitchFamily="18" charset="0"/>
                </a:rPr>
                <a:t>Varied</a:t>
              </a:r>
              <a:r>
                <a:rPr lang="en-US" sz="2000" dirty="0" smtClean="0">
                  <a:latin typeface="Book Antiqua" pitchFamily="18" charset="0"/>
                </a:rPr>
                <a:t> the </a:t>
              </a:r>
              <a:r>
                <a:rPr lang="en-US" sz="2000" dirty="0" smtClean="0">
                  <a:solidFill>
                    <a:srgbClr val="FF0000"/>
                  </a:solidFill>
                  <a:latin typeface="Book Antiqua" pitchFamily="18" charset="0"/>
                </a:rPr>
                <a:t>number of genes </a:t>
              </a:r>
              <a:r>
                <a:rPr lang="en-US" sz="2000" dirty="0" smtClean="0">
                  <a:latin typeface="Book Antiqua" pitchFamily="18" charset="0"/>
                </a:rPr>
                <a:t>(100 - 800)</a:t>
              </a:r>
              <a:endParaRPr lang="en-US" sz="2000" dirty="0">
                <a:latin typeface="Georgia" pitchFamily="18" charset="0"/>
              </a:endParaRPr>
            </a:p>
          </p:txBody>
        </p:sp>
      </p:grpSp>
      <p:grpSp>
        <p:nvGrpSpPr>
          <p:cNvPr id="49" name="Group 48"/>
          <p:cNvGrpSpPr/>
          <p:nvPr/>
        </p:nvGrpSpPr>
        <p:grpSpPr>
          <a:xfrm>
            <a:off x="1655676" y="5553238"/>
            <a:ext cx="6768752" cy="400110"/>
            <a:chOff x="3348245" y="1158452"/>
            <a:chExt cx="5078280" cy="312287"/>
          </a:xfrm>
        </p:grpSpPr>
        <p:sp>
          <p:nvSpPr>
            <p:cNvPr id="50" name="Oval 49"/>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2000" b="0" dirty="0"/>
            </a:p>
          </p:txBody>
        </p:sp>
        <p:sp>
          <p:nvSpPr>
            <p:cNvPr id="51" name="TextBox 50"/>
            <p:cNvSpPr txBox="1"/>
            <p:nvPr/>
          </p:nvSpPr>
          <p:spPr>
            <a:xfrm>
              <a:off x="3457973" y="1158452"/>
              <a:ext cx="4968552" cy="312287"/>
            </a:xfrm>
            <a:prstGeom prst="rect">
              <a:avLst/>
            </a:prstGeom>
            <a:noFill/>
          </p:spPr>
          <p:txBody>
            <a:bodyPr wrap="square" rtlCol="0">
              <a:spAutoFit/>
            </a:bodyPr>
            <a:lstStyle/>
            <a:p>
              <a:r>
                <a:rPr lang="en-US" sz="2000" b="1" dirty="0" smtClean="0">
                  <a:latin typeface="Georgia" pitchFamily="18" charset="0"/>
                </a:rPr>
                <a:t> </a:t>
              </a:r>
              <a:r>
                <a:rPr lang="en-US" sz="2000" dirty="0">
                  <a:latin typeface="Book Antiqua" pitchFamily="18" charset="0"/>
                </a:rPr>
                <a:t> </a:t>
              </a:r>
              <a:r>
                <a:rPr lang="en-US" sz="2000" dirty="0" smtClean="0">
                  <a:solidFill>
                    <a:srgbClr val="000099"/>
                  </a:solidFill>
                  <a:latin typeface="Book Antiqua" pitchFamily="18" charset="0"/>
                </a:rPr>
                <a:t>20 replicates </a:t>
              </a:r>
              <a:r>
                <a:rPr lang="en-US" sz="2000" dirty="0" smtClean="0">
                  <a:latin typeface="Book Antiqua" pitchFamily="18" charset="0"/>
                </a:rPr>
                <a:t>of data for </a:t>
              </a:r>
              <a:r>
                <a:rPr lang="en-US" sz="2000" dirty="0" smtClean="0">
                  <a:solidFill>
                    <a:srgbClr val="FF0000"/>
                  </a:solidFill>
                  <a:latin typeface="Book Antiqua" pitchFamily="18" charset="0"/>
                </a:rPr>
                <a:t>each</a:t>
              </a:r>
              <a:r>
                <a:rPr lang="en-US" sz="2000" dirty="0" smtClean="0">
                  <a:latin typeface="Book Antiqua" pitchFamily="18" charset="0"/>
                </a:rPr>
                <a:t> </a:t>
              </a:r>
              <a:r>
                <a:rPr lang="en-US" sz="2000" dirty="0" smtClean="0">
                  <a:solidFill>
                    <a:srgbClr val="000099"/>
                  </a:solidFill>
                  <a:latin typeface="Book Antiqua" pitchFamily="18" charset="0"/>
                </a:rPr>
                <a:t>model condition</a:t>
              </a:r>
              <a:endParaRPr lang="en-US" sz="2000" dirty="0">
                <a:solidFill>
                  <a:srgbClr val="000099"/>
                </a:solidFill>
                <a:latin typeface="Georgia" pitchFamily="18" charset="0"/>
              </a:endParaRPr>
            </a:p>
          </p:txBody>
        </p:sp>
      </p:grpSp>
      <p:sp>
        <p:nvSpPr>
          <p:cNvPr id="53" name="Rectangle 3"/>
          <p:cNvSpPr txBox="1">
            <a:spLocks noChangeArrowheads="1"/>
          </p:cNvSpPr>
          <p:nvPr/>
        </p:nvSpPr>
        <p:spPr>
          <a:xfrm>
            <a:off x="143508" y="-24916"/>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Preliminary Results</a:t>
            </a:r>
            <a:endParaRPr lang="en-US" altLang="ja-JP" sz="2800" b="1" dirty="0">
              <a:solidFill>
                <a:srgbClr val="A50021"/>
              </a:solidFill>
              <a:latin typeface="Verdana" pitchFamily="34" charset="0"/>
              <a:ea typeface="ＭＳ Ｐゴシック" pitchFamily="34" charset="-128"/>
            </a:endParaRPr>
          </a:p>
        </p:txBody>
      </p:sp>
      <p:sp>
        <p:nvSpPr>
          <p:cNvPr id="54" name="Line 5"/>
          <p:cNvSpPr>
            <a:spLocks noChangeShapeType="1"/>
          </p:cNvSpPr>
          <p:nvPr/>
        </p:nvSpPr>
        <p:spPr bwMode="auto">
          <a:xfrm>
            <a:off x="215516" y="51514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dirty="0"/>
          </a:p>
        </p:txBody>
      </p:sp>
    </p:spTree>
    <p:extLst>
      <p:ext uri="{BB962C8B-B14F-4D97-AF65-F5344CB8AC3E}">
        <p14:creationId xmlns:p14="http://schemas.microsoft.com/office/powerpoint/2010/main" val="20077389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3768" y="1628800"/>
            <a:ext cx="4065998" cy="3743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reeform 1"/>
          <p:cNvSpPr/>
          <p:nvPr/>
        </p:nvSpPr>
        <p:spPr>
          <a:xfrm>
            <a:off x="3743908" y="2095479"/>
            <a:ext cx="4060880" cy="3237271"/>
          </a:xfrm>
          <a:custGeom>
            <a:avLst/>
            <a:gdLst>
              <a:gd name="connsiteX0" fmla="*/ 1319514 w 5393803"/>
              <a:gd name="connsiteY0" fmla="*/ 4375231 h 4375231"/>
              <a:gd name="connsiteX1" fmla="*/ 2060294 w 5393803"/>
              <a:gd name="connsiteY1" fmla="*/ 3240912 h 4375231"/>
              <a:gd name="connsiteX2" fmla="*/ 0 w 5393803"/>
              <a:gd name="connsiteY2" fmla="*/ 46299 h 4375231"/>
              <a:gd name="connsiteX3" fmla="*/ 1273215 w 5393803"/>
              <a:gd name="connsiteY3" fmla="*/ 34725 h 4375231"/>
              <a:gd name="connsiteX4" fmla="*/ 2673752 w 5393803"/>
              <a:gd name="connsiteY4" fmla="*/ 2257064 h 4375231"/>
              <a:gd name="connsiteX5" fmla="*/ 3032567 w 5393803"/>
              <a:gd name="connsiteY5" fmla="*/ 1678330 h 4375231"/>
              <a:gd name="connsiteX6" fmla="*/ 1990846 w 5393803"/>
              <a:gd name="connsiteY6" fmla="*/ 57874 h 4375231"/>
              <a:gd name="connsiteX7" fmla="*/ 3275636 w 5393803"/>
              <a:gd name="connsiteY7" fmla="*/ 46299 h 4375231"/>
              <a:gd name="connsiteX8" fmla="*/ 3680750 w 5393803"/>
              <a:gd name="connsiteY8" fmla="*/ 706056 h 4375231"/>
              <a:gd name="connsiteX9" fmla="*/ 4120588 w 5393803"/>
              <a:gd name="connsiteY9" fmla="*/ 0 h 4375231"/>
              <a:gd name="connsiteX10" fmla="*/ 5393803 w 5393803"/>
              <a:gd name="connsiteY10" fmla="*/ 23150 h 4375231"/>
              <a:gd name="connsiteX11" fmla="*/ 2581155 w 5393803"/>
              <a:gd name="connsiteY11" fmla="*/ 4363656 h 4375231"/>
              <a:gd name="connsiteX12" fmla="*/ 1319514 w 5393803"/>
              <a:gd name="connsiteY12" fmla="*/ 4375231 h 4375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93803" h="4375231">
                <a:moveTo>
                  <a:pt x="1319514" y="4375231"/>
                </a:moveTo>
                <a:lnTo>
                  <a:pt x="2060294" y="3240912"/>
                </a:lnTo>
                <a:lnTo>
                  <a:pt x="0" y="46299"/>
                </a:lnTo>
                <a:lnTo>
                  <a:pt x="1273215" y="34725"/>
                </a:lnTo>
                <a:lnTo>
                  <a:pt x="2673752" y="2257064"/>
                </a:lnTo>
                <a:lnTo>
                  <a:pt x="3032567" y="1678330"/>
                </a:lnTo>
                <a:lnTo>
                  <a:pt x="1990846" y="57874"/>
                </a:lnTo>
                <a:lnTo>
                  <a:pt x="3275636" y="46299"/>
                </a:lnTo>
                <a:lnTo>
                  <a:pt x="3680750" y="706056"/>
                </a:lnTo>
                <a:lnTo>
                  <a:pt x="4120588" y="0"/>
                </a:lnTo>
                <a:lnTo>
                  <a:pt x="5393803" y="23150"/>
                </a:lnTo>
                <a:lnTo>
                  <a:pt x="2581155" y="4363656"/>
                </a:lnTo>
                <a:lnTo>
                  <a:pt x="1319514" y="437523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Gene trees in species tree</a:t>
            </a:r>
            <a:endParaRPr lang="en-US" altLang="ja-JP" sz="36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359532"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pic>
        <p:nvPicPr>
          <p:cNvPr id="10" name="Picture 3" descr="C:\USA\Research\presentations\Metal-double-helix.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3" y="908720"/>
            <a:ext cx="1863291" cy="152451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C:\USA\Research\presentations\Metal-double-helix.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143509" y="3369335"/>
            <a:ext cx="1863291" cy="152451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A\Research\presentations\Metal-double-helix.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4893846"/>
            <a:ext cx="1863292" cy="152451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16200000">
            <a:off x="510518" y="2341911"/>
            <a:ext cx="972108" cy="553998"/>
          </a:xfrm>
          <a:prstGeom prst="rect">
            <a:avLst/>
          </a:prstGeom>
          <a:noFill/>
        </p:spPr>
        <p:txBody>
          <a:bodyPr wrap="square" rtlCol="0">
            <a:spAutoFit/>
          </a:bodyPr>
          <a:lstStyle/>
          <a:p>
            <a:r>
              <a:rPr lang="en-US" sz="3000" dirty="0" smtClean="0">
                <a:latin typeface="Georgia" pitchFamily="18" charset="0"/>
              </a:rPr>
              <a:t>…</a:t>
            </a:r>
            <a:endParaRPr lang="en-US" sz="3000" dirty="0">
              <a:latin typeface="Georgia" pitchFamily="18" charset="0"/>
            </a:endParaRPr>
          </a:p>
        </p:txBody>
      </p:sp>
      <p:grpSp>
        <p:nvGrpSpPr>
          <p:cNvPr id="26" name="Group 25"/>
          <p:cNvGrpSpPr/>
          <p:nvPr/>
        </p:nvGrpSpPr>
        <p:grpSpPr>
          <a:xfrm>
            <a:off x="1471590" y="850997"/>
            <a:ext cx="400110" cy="1605895"/>
            <a:chOff x="3163778" y="1232757"/>
            <a:chExt cx="400110" cy="1605895"/>
          </a:xfrm>
        </p:grpSpPr>
        <p:grpSp>
          <p:nvGrpSpPr>
            <p:cNvPr id="40" name="Group 39"/>
            <p:cNvGrpSpPr/>
            <p:nvPr/>
          </p:nvGrpSpPr>
          <p:grpSpPr>
            <a:xfrm>
              <a:off x="3275856" y="1304764"/>
              <a:ext cx="288032" cy="1533888"/>
              <a:chOff x="3275856" y="3047240"/>
              <a:chExt cx="288032" cy="1533888"/>
            </a:xfrm>
          </p:grpSpPr>
          <p:cxnSp>
            <p:nvCxnSpPr>
              <p:cNvPr id="41" name="Straight Connector 40"/>
              <p:cNvCxnSpPr/>
              <p:nvPr/>
            </p:nvCxnSpPr>
            <p:spPr>
              <a:xfrm>
                <a:off x="3275856" y="3061756"/>
                <a:ext cx="288032"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275856" y="4581128"/>
                <a:ext cx="288032"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563888" y="3047240"/>
                <a:ext cx="0" cy="237744"/>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563888" y="4343384"/>
                <a:ext cx="0" cy="237744"/>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rot="16200000">
              <a:off x="2732250" y="1664285"/>
              <a:ext cx="1263166" cy="400110"/>
            </a:xfrm>
            <a:prstGeom prst="rect">
              <a:avLst/>
            </a:prstGeom>
            <a:noFill/>
          </p:spPr>
          <p:txBody>
            <a:bodyPr wrap="square" rtlCol="0">
              <a:spAutoFit/>
            </a:bodyPr>
            <a:lstStyle/>
            <a:p>
              <a:r>
                <a:rPr lang="en-US" sz="2000" dirty="0" smtClean="0">
                  <a:latin typeface="Georgia" pitchFamily="18" charset="0"/>
                  <a:ea typeface="Verdana" pitchFamily="34" charset="0"/>
                  <a:cs typeface="Verdana" pitchFamily="34" charset="0"/>
                </a:rPr>
                <a:t>gene-k</a:t>
              </a:r>
              <a:endParaRPr lang="en-US" sz="2000" dirty="0">
                <a:latin typeface="Georgia" pitchFamily="18" charset="0"/>
                <a:ea typeface="Verdana" pitchFamily="34" charset="0"/>
                <a:cs typeface="Verdana" pitchFamily="34" charset="0"/>
              </a:endParaRPr>
            </a:p>
          </p:txBody>
        </p:sp>
      </p:grpSp>
      <p:grpSp>
        <p:nvGrpSpPr>
          <p:cNvPr id="48" name="Group 47"/>
          <p:cNvGrpSpPr/>
          <p:nvPr/>
        </p:nvGrpSpPr>
        <p:grpSpPr>
          <a:xfrm>
            <a:off x="1471590" y="4847441"/>
            <a:ext cx="400110" cy="1605895"/>
            <a:chOff x="3163778" y="1232757"/>
            <a:chExt cx="400110" cy="1605895"/>
          </a:xfrm>
        </p:grpSpPr>
        <p:grpSp>
          <p:nvGrpSpPr>
            <p:cNvPr id="49" name="Group 48"/>
            <p:cNvGrpSpPr/>
            <p:nvPr/>
          </p:nvGrpSpPr>
          <p:grpSpPr>
            <a:xfrm>
              <a:off x="3275856" y="1304764"/>
              <a:ext cx="288032" cy="1533888"/>
              <a:chOff x="3275856" y="3047240"/>
              <a:chExt cx="288032" cy="1533888"/>
            </a:xfrm>
          </p:grpSpPr>
          <p:cxnSp>
            <p:nvCxnSpPr>
              <p:cNvPr id="51" name="Straight Connector 50"/>
              <p:cNvCxnSpPr/>
              <p:nvPr/>
            </p:nvCxnSpPr>
            <p:spPr>
              <a:xfrm>
                <a:off x="3275856" y="3061756"/>
                <a:ext cx="288032"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275856" y="4581128"/>
                <a:ext cx="288032"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563888" y="3047240"/>
                <a:ext cx="0" cy="237744"/>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563888" y="4343384"/>
                <a:ext cx="0" cy="237744"/>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0" name="TextBox 49"/>
            <p:cNvSpPr txBox="1"/>
            <p:nvPr/>
          </p:nvSpPr>
          <p:spPr>
            <a:xfrm rot="16200000">
              <a:off x="2732250" y="1664285"/>
              <a:ext cx="1263166" cy="400110"/>
            </a:xfrm>
            <a:prstGeom prst="rect">
              <a:avLst/>
            </a:prstGeom>
            <a:noFill/>
          </p:spPr>
          <p:txBody>
            <a:bodyPr wrap="square" rtlCol="0">
              <a:spAutoFit/>
            </a:bodyPr>
            <a:lstStyle/>
            <a:p>
              <a:r>
                <a:rPr lang="en-US" sz="2000" dirty="0" smtClean="0">
                  <a:latin typeface="Georgia" pitchFamily="18" charset="0"/>
                  <a:ea typeface="Verdana" pitchFamily="34" charset="0"/>
                  <a:cs typeface="Verdana" pitchFamily="34" charset="0"/>
                </a:rPr>
                <a:t>gene-1</a:t>
              </a:r>
              <a:endParaRPr lang="en-US" sz="2000" dirty="0">
                <a:latin typeface="Georgia" pitchFamily="18" charset="0"/>
                <a:ea typeface="Verdana" pitchFamily="34" charset="0"/>
                <a:cs typeface="Verdana" pitchFamily="34" charset="0"/>
              </a:endParaRPr>
            </a:p>
          </p:txBody>
        </p:sp>
      </p:grpSp>
      <p:grpSp>
        <p:nvGrpSpPr>
          <p:cNvPr id="55" name="Group 54"/>
          <p:cNvGrpSpPr/>
          <p:nvPr/>
        </p:nvGrpSpPr>
        <p:grpSpPr>
          <a:xfrm>
            <a:off x="1475656" y="3227261"/>
            <a:ext cx="400110" cy="1605895"/>
            <a:chOff x="3163778" y="1232757"/>
            <a:chExt cx="400110" cy="1605895"/>
          </a:xfrm>
        </p:grpSpPr>
        <p:grpSp>
          <p:nvGrpSpPr>
            <p:cNvPr id="56" name="Group 55"/>
            <p:cNvGrpSpPr/>
            <p:nvPr/>
          </p:nvGrpSpPr>
          <p:grpSpPr>
            <a:xfrm>
              <a:off x="3275856" y="1304764"/>
              <a:ext cx="288032" cy="1533888"/>
              <a:chOff x="3275856" y="3047240"/>
              <a:chExt cx="288032" cy="1533888"/>
            </a:xfrm>
          </p:grpSpPr>
          <p:cxnSp>
            <p:nvCxnSpPr>
              <p:cNvPr id="58" name="Straight Connector 57"/>
              <p:cNvCxnSpPr/>
              <p:nvPr/>
            </p:nvCxnSpPr>
            <p:spPr>
              <a:xfrm>
                <a:off x="3275856" y="3061756"/>
                <a:ext cx="288032"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275856" y="4581128"/>
                <a:ext cx="288032"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3563888" y="3047240"/>
                <a:ext cx="0" cy="237744"/>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3563888" y="4343384"/>
                <a:ext cx="0" cy="237744"/>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rot="16200000">
              <a:off x="2732250" y="1664285"/>
              <a:ext cx="1263166" cy="400110"/>
            </a:xfrm>
            <a:prstGeom prst="rect">
              <a:avLst/>
            </a:prstGeom>
            <a:noFill/>
          </p:spPr>
          <p:txBody>
            <a:bodyPr wrap="square" rtlCol="0">
              <a:spAutoFit/>
            </a:bodyPr>
            <a:lstStyle/>
            <a:p>
              <a:r>
                <a:rPr lang="en-US" sz="2000" dirty="0" smtClean="0">
                  <a:latin typeface="Georgia" pitchFamily="18" charset="0"/>
                  <a:ea typeface="Verdana" pitchFamily="34" charset="0"/>
                  <a:cs typeface="Verdana" pitchFamily="34" charset="0"/>
                </a:rPr>
                <a:t>gene-2</a:t>
              </a:r>
              <a:endParaRPr lang="en-US" sz="2000" dirty="0">
                <a:latin typeface="Georgia" pitchFamily="18" charset="0"/>
                <a:ea typeface="Verdana" pitchFamily="34" charset="0"/>
                <a:cs typeface="Verdana" pitchFamily="34" charset="0"/>
              </a:endParaRPr>
            </a:p>
          </p:txBody>
        </p:sp>
      </p:grpSp>
      <p:sp>
        <p:nvSpPr>
          <p:cNvPr id="28" name="TextBox 27"/>
          <p:cNvSpPr txBox="1"/>
          <p:nvPr/>
        </p:nvSpPr>
        <p:spPr>
          <a:xfrm>
            <a:off x="3923928" y="5795972"/>
            <a:ext cx="2808312" cy="369332"/>
          </a:xfrm>
          <a:prstGeom prst="rect">
            <a:avLst/>
          </a:prstGeom>
          <a:noFill/>
        </p:spPr>
        <p:txBody>
          <a:bodyPr wrap="square" rtlCol="0">
            <a:spAutoFit/>
          </a:bodyPr>
          <a:lstStyle/>
          <a:p>
            <a:r>
              <a:rPr lang="en-US" dirty="0" smtClean="0">
                <a:latin typeface="+mj-lt"/>
              </a:rPr>
              <a:t>[</a:t>
            </a:r>
            <a:r>
              <a:rPr lang="en-US" dirty="0" err="1" smtClean="0">
                <a:latin typeface="+mj-lt"/>
              </a:rPr>
              <a:t>Maddison</a:t>
            </a:r>
            <a:r>
              <a:rPr lang="en-US" dirty="0" smtClean="0">
                <a:latin typeface="+mj-lt"/>
              </a:rPr>
              <a:t>, </a:t>
            </a:r>
            <a:r>
              <a:rPr lang="en-US" dirty="0" err="1" smtClean="0">
                <a:latin typeface="+mj-lt"/>
              </a:rPr>
              <a:t>Syst.biol</a:t>
            </a:r>
            <a:r>
              <a:rPr lang="en-US" dirty="0" smtClean="0">
                <a:latin typeface="+mj-lt"/>
              </a:rPr>
              <a:t>., 1997]</a:t>
            </a:r>
            <a:endParaRPr lang="en-US" dirty="0">
              <a:latin typeface="+mj-lt"/>
            </a:endParaRPr>
          </a:p>
        </p:txBody>
      </p:sp>
    </p:spTree>
    <p:extLst>
      <p:ext uri="{BB962C8B-B14F-4D97-AF65-F5344CB8AC3E}">
        <p14:creationId xmlns:p14="http://schemas.microsoft.com/office/powerpoint/2010/main" val="2122323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12" presetClass="entr" presetSubtype="8"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 calcmode="lin" valueType="num">
                                      <p:cBhvr additive="base">
                                        <p:cTn id="10" dur="500"/>
                                        <p:tgtEl>
                                          <p:spTgt spid="48"/>
                                        </p:tgtEl>
                                        <p:attrNameLst>
                                          <p:attrName>ppt_x</p:attrName>
                                        </p:attrNameLst>
                                      </p:cBhvr>
                                      <p:tavLst>
                                        <p:tav tm="0">
                                          <p:val>
                                            <p:strVal val="#ppt_x-#ppt_w*1.125000"/>
                                          </p:val>
                                        </p:tav>
                                        <p:tav tm="100000">
                                          <p:val>
                                            <p:strVal val="#ppt_x"/>
                                          </p:val>
                                        </p:tav>
                                      </p:tavLst>
                                    </p:anim>
                                    <p:animEffect transition="in" filter="wipe(right)">
                                      <p:cBhvr>
                                        <p:cTn id="11" dur="500"/>
                                        <p:tgtEl>
                                          <p:spTgt spid="48"/>
                                        </p:tgtEl>
                                      </p:cBhvr>
                                    </p:animEffec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par>
                                <p:cTn id="16" presetID="12" presetClass="entr" presetSubtype="8" fill="hold" nodeType="withEffect">
                                  <p:stCondLst>
                                    <p:cond delay="0"/>
                                  </p:stCondLst>
                                  <p:childTnLst>
                                    <p:set>
                                      <p:cBhvr>
                                        <p:cTn id="17" dur="1" fill="hold">
                                          <p:stCondLst>
                                            <p:cond delay="0"/>
                                          </p:stCondLst>
                                        </p:cTn>
                                        <p:tgtEl>
                                          <p:spTgt spid="55"/>
                                        </p:tgtEl>
                                        <p:attrNameLst>
                                          <p:attrName>style.visibility</p:attrName>
                                        </p:attrNameLst>
                                      </p:cBhvr>
                                      <p:to>
                                        <p:strVal val="visible"/>
                                      </p:to>
                                    </p:set>
                                    <p:anim calcmode="lin" valueType="num">
                                      <p:cBhvr additive="base">
                                        <p:cTn id="18" dur="500"/>
                                        <p:tgtEl>
                                          <p:spTgt spid="55"/>
                                        </p:tgtEl>
                                        <p:attrNameLst>
                                          <p:attrName>ppt_x</p:attrName>
                                        </p:attrNameLst>
                                      </p:cBhvr>
                                      <p:tavLst>
                                        <p:tav tm="0">
                                          <p:val>
                                            <p:strVal val="#ppt_x-#ppt_w*1.125000"/>
                                          </p:val>
                                        </p:tav>
                                        <p:tav tm="100000">
                                          <p:val>
                                            <p:strVal val="#ppt_x"/>
                                          </p:val>
                                        </p:tav>
                                      </p:tavLst>
                                    </p:anim>
                                    <p:animEffect transition="in" filter="wipe(right)">
                                      <p:cBhvr>
                                        <p:cTn id="19" dur="500"/>
                                        <p:tgtEl>
                                          <p:spTgt spid="55"/>
                                        </p:tgtEl>
                                      </p:cBhvr>
                                    </p:animEffect>
                                  </p:childTnLst>
                                </p:cTn>
                              </p:par>
                            </p:childTnLst>
                          </p:cTn>
                        </p:par>
                        <p:par>
                          <p:cTn id="20" fill="hold">
                            <p:stCondLst>
                              <p:cond delay="1000"/>
                            </p:stCondLst>
                            <p:childTnLst>
                              <p:par>
                                <p:cTn id="21" presetID="2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par>
                          <p:cTn id="24" fill="hold">
                            <p:stCondLst>
                              <p:cond delay="1500"/>
                            </p:stCondLst>
                            <p:childTnLst>
                              <p:par>
                                <p:cTn id="25" presetID="22" presetClass="entr" presetSubtype="4"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par>
                                <p:cTn id="28" presetID="12" presetClass="entr" presetSubtype="8" fill="hold" nodeType="with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500"/>
                                        <p:tgtEl>
                                          <p:spTgt spid="26"/>
                                        </p:tgtEl>
                                        <p:attrNameLst>
                                          <p:attrName>ppt_x</p:attrName>
                                        </p:attrNameLst>
                                      </p:cBhvr>
                                      <p:tavLst>
                                        <p:tav tm="0">
                                          <p:val>
                                            <p:strVal val="#ppt_x-#ppt_w*1.125000"/>
                                          </p:val>
                                        </p:tav>
                                        <p:tav tm="100000">
                                          <p:val>
                                            <p:strVal val="#ppt_x"/>
                                          </p:val>
                                        </p:tav>
                                      </p:tavLst>
                                    </p:anim>
                                    <p:animEffect transition="in" filter="wipe(right)">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xit" presetSubtype="1" fill="hold" grpId="0" nodeType="clickEffect">
                                  <p:stCondLst>
                                    <p:cond delay="0"/>
                                  </p:stCondLst>
                                  <p:childTnLst>
                                    <p:animEffect transition="out" filter="wipe(up)">
                                      <p:cBhvr>
                                        <p:cTn id="35" dur="1000"/>
                                        <p:tgtEl>
                                          <p:spTgt spid="2"/>
                                        </p:tgtEl>
                                      </p:cBhvr>
                                    </p:animEffect>
                                    <p:set>
                                      <p:cBhvr>
                                        <p:cTn id="36" dur="1" fill="hold">
                                          <p:stCondLst>
                                            <p:cond delay="999"/>
                                          </p:stCondLst>
                                        </p:cTn>
                                        <p:tgtEl>
                                          <p:spTgt spid="2"/>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2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27" y="1436197"/>
            <a:ext cx="8832346" cy="3985606"/>
          </a:xfrm>
          <a:prstGeom prst="rect">
            <a:avLst/>
          </a:prstGeom>
        </p:spPr>
      </p:pic>
      <p:sp>
        <p:nvSpPr>
          <p:cNvPr id="3" name="Rectangle 3"/>
          <p:cNvSpPr txBox="1">
            <a:spLocks noChangeArrowheads="1"/>
          </p:cNvSpPr>
          <p:nvPr/>
        </p:nvSpPr>
        <p:spPr>
          <a:xfrm>
            <a:off x="143508" y="-24916"/>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Preliminary Results</a:t>
            </a:r>
            <a:endParaRPr lang="en-US" altLang="ja-JP" sz="2800" b="1" dirty="0">
              <a:solidFill>
                <a:srgbClr val="A50021"/>
              </a:solidFill>
              <a:latin typeface="Verdana" pitchFamily="34" charset="0"/>
              <a:ea typeface="ＭＳ Ｐゴシック" pitchFamily="34" charset="-128"/>
            </a:endParaRPr>
          </a:p>
        </p:txBody>
      </p:sp>
      <p:sp>
        <p:nvSpPr>
          <p:cNvPr id="4" name="Line 5"/>
          <p:cNvSpPr>
            <a:spLocks noChangeShapeType="1"/>
          </p:cNvSpPr>
          <p:nvPr/>
        </p:nvSpPr>
        <p:spPr bwMode="auto">
          <a:xfrm>
            <a:off x="215516" y="51514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dirty="0"/>
          </a:p>
        </p:txBody>
      </p:sp>
      <p:grpSp>
        <p:nvGrpSpPr>
          <p:cNvPr id="5" name="Group 4"/>
          <p:cNvGrpSpPr/>
          <p:nvPr/>
        </p:nvGrpSpPr>
        <p:grpSpPr>
          <a:xfrm>
            <a:off x="1155575" y="6093296"/>
            <a:ext cx="7736905" cy="400110"/>
            <a:chOff x="3238136" y="1158453"/>
            <a:chExt cx="5288484" cy="312287"/>
          </a:xfrm>
        </p:grpSpPr>
        <p:sp>
          <p:nvSpPr>
            <p:cNvPr id="6" name="Oval 5"/>
            <p:cNvSpPr>
              <a:spLocks noChangeArrowheads="1"/>
            </p:cNvSpPr>
            <p:nvPr/>
          </p:nvSpPr>
          <p:spPr bwMode="auto">
            <a:xfrm>
              <a:off x="3238136" y="1199682"/>
              <a:ext cx="168758" cy="192697"/>
            </a:xfrm>
            <a:prstGeom prst="ellipse">
              <a:avLst/>
            </a:prstGeom>
            <a:gradFill rotWithShape="1">
              <a:gsLst>
                <a:gs pos="0">
                  <a:srgbClr val="000099">
                    <a:alpha val="49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7" name="TextBox 6"/>
            <p:cNvSpPr txBox="1"/>
            <p:nvPr/>
          </p:nvSpPr>
          <p:spPr>
            <a:xfrm>
              <a:off x="3336576" y="1158453"/>
              <a:ext cx="5190044" cy="312287"/>
            </a:xfrm>
            <a:prstGeom prst="rect">
              <a:avLst/>
            </a:prstGeom>
            <a:noFill/>
          </p:spPr>
          <p:txBody>
            <a:bodyPr wrap="square" rtlCol="0">
              <a:spAutoFit/>
            </a:bodyPr>
            <a:lstStyle/>
            <a:p>
              <a:r>
                <a:rPr lang="en-US" dirty="0" smtClean="0"/>
                <a:t>  </a:t>
              </a:r>
              <a:r>
                <a:rPr lang="en-US" sz="2000" dirty="0" smtClean="0">
                  <a:latin typeface="Georgia" pitchFamily="18" charset="0"/>
                </a:rPr>
                <a:t>Reported the FN rate of the tree estimated at the </a:t>
              </a:r>
              <a:r>
                <a:rPr lang="en-US" sz="2000" dirty="0" smtClean="0">
                  <a:solidFill>
                    <a:srgbClr val="531FE7"/>
                  </a:solidFill>
                  <a:latin typeface="Georgia" pitchFamily="18" charset="0"/>
                </a:rPr>
                <a:t>final</a:t>
              </a:r>
              <a:r>
                <a:rPr lang="en-US" sz="2000" dirty="0" smtClean="0">
                  <a:latin typeface="Georgia" pitchFamily="18" charset="0"/>
                </a:rPr>
                <a:t> </a:t>
              </a:r>
              <a:r>
                <a:rPr lang="en-US" sz="2000" dirty="0" smtClean="0">
                  <a:solidFill>
                    <a:srgbClr val="531FE7"/>
                  </a:solidFill>
                  <a:latin typeface="Georgia" pitchFamily="18" charset="0"/>
                </a:rPr>
                <a:t>iteration</a:t>
              </a:r>
              <a:endParaRPr lang="en-US" sz="2000" dirty="0">
                <a:solidFill>
                  <a:srgbClr val="531FE7"/>
                </a:solidFill>
                <a:latin typeface="Georgia" pitchFamily="18" charset="0"/>
              </a:endParaRPr>
            </a:p>
          </p:txBody>
        </p:sp>
      </p:grpSp>
      <p:sp>
        <p:nvSpPr>
          <p:cNvPr id="8" name="Rectangle 3"/>
          <p:cNvSpPr txBox="1">
            <a:spLocks noChangeArrowheads="1"/>
          </p:cNvSpPr>
          <p:nvPr/>
        </p:nvSpPr>
        <p:spPr>
          <a:xfrm>
            <a:off x="508012" y="548680"/>
            <a:ext cx="6188224"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dirty="0" smtClean="0"/>
              <a:t> </a:t>
            </a:r>
            <a:r>
              <a:rPr lang="en-US" sz="3600" dirty="0" smtClean="0">
                <a:solidFill>
                  <a:srgbClr val="000099"/>
                </a:solidFill>
                <a:latin typeface="Georgia" pitchFamily="18" charset="0"/>
              </a:rPr>
              <a:t>»</a:t>
            </a:r>
            <a:r>
              <a:rPr lang="en-US" dirty="0" smtClean="0">
                <a:latin typeface="Georgia" pitchFamily="18" charset="0"/>
              </a:rPr>
              <a:t> </a:t>
            </a:r>
            <a:r>
              <a:rPr lang="en-US" sz="2400" dirty="0" smtClean="0">
                <a:latin typeface="Georgia" pitchFamily="18" charset="0"/>
              </a:rPr>
              <a:t>Varied the</a:t>
            </a:r>
            <a:r>
              <a:rPr lang="en-US" sz="2400" dirty="0" smtClean="0">
                <a:solidFill>
                  <a:srgbClr val="FF0000"/>
                </a:solidFill>
                <a:latin typeface="Georgia" pitchFamily="18" charset="0"/>
              </a:rPr>
              <a:t> amount</a:t>
            </a:r>
            <a:r>
              <a:rPr lang="en-US" sz="2400" dirty="0" smtClean="0">
                <a:latin typeface="Georgia" pitchFamily="18" charset="0"/>
              </a:rPr>
              <a:t> </a:t>
            </a:r>
            <a:r>
              <a:rPr lang="en-US" sz="2400" dirty="0" smtClean="0">
                <a:solidFill>
                  <a:srgbClr val="FF0000"/>
                </a:solidFill>
                <a:latin typeface="Georgia" pitchFamily="18" charset="0"/>
              </a:rPr>
              <a:t>of ILS</a:t>
            </a:r>
          </a:p>
          <a:p>
            <a:pPr>
              <a:buClr>
                <a:srgbClr val="FF0000"/>
              </a:buClr>
              <a:buFont typeface="Wingdings" pitchFamily="2" charset="2"/>
              <a:buNone/>
            </a:pPr>
            <a:endParaRPr lang="en-US" sz="2800" dirty="0" smtClean="0">
              <a:latin typeface="Verdana" pitchFamily="34" charset="0"/>
            </a:endParaRPr>
          </a:p>
          <a:p>
            <a:pPr>
              <a:buClr>
                <a:srgbClr val="FF0000"/>
              </a:buClr>
              <a:buFont typeface="Wingdings" pitchFamily="2" charset="2"/>
              <a:buNone/>
            </a:pPr>
            <a:r>
              <a:rPr lang="en-US" sz="2800" dirty="0">
                <a:latin typeface="Verdana" pitchFamily="34" charset="0"/>
              </a:rPr>
              <a:t>	</a:t>
            </a:r>
            <a:r>
              <a:rPr lang="en-US" sz="2800" dirty="0" smtClean="0">
                <a:latin typeface="Verdana" pitchFamily="34" charset="0"/>
              </a:rPr>
              <a:t>	</a:t>
            </a:r>
            <a:endParaRPr lang="en-US" sz="2800" dirty="0">
              <a:latin typeface="Verdana" pitchFamily="34" charset="0"/>
            </a:endParaRPr>
          </a:p>
        </p:txBody>
      </p:sp>
    </p:spTree>
    <p:extLst>
      <p:ext uri="{BB962C8B-B14F-4D97-AF65-F5344CB8AC3E}">
        <p14:creationId xmlns:p14="http://schemas.microsoft.com/office/powerpoint/2010/main" val="374952423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65" y="1409525"/>
            <a:ext cx="8878070" cy="4038950"/>
          </a:xfrm>
          <a:prstGeom prst="rect">
            <a:avLst/>
          </a:prstGeom>
        </p:spPr>
      </p:pic>
      <p:sp>
        <p:nvSpPr>
          <p:cNvPr id="3" name="Rectangle 3"/>
          <p:cNvSpPr txBox="1">
            <a:spLocks noChangeArrowheads="1"/>
          </p:cNvSpPr>
          <p:nvPr/>
        </p:nvSpPr>
        <p:spPr>
          <a:xfrm>
            <a:off x="143508" y="-24916"/>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Preliminary Results</a:t>
            </a:r>
            <a:endParaRPr lang="en-US" altLang="ja-JP" sz="2800" b="1" dirty="0">
              <a:solidFill>
                <a:srgbClr val="A50021"/>
              </a:solidFill>
              <a:latin typeface="Verdana" pitchFamily="34" charset="0"/>
              <a:ea typeface="ＭＳ Ｐゴシック" pitchFamily="34" charset="-128"/>
            </a:endParaRPr>
          </a:p>
        </p:txBody>
      </p:sp>
      <p:sp>
        <p:nvSpPr>
          <p:cNvPr id="4" name="Line 5"/>
          <p:cNvSpPr>
            <a:spLocks noChangeShapeType="1"/>
          </p:cNvSpPr>
          <p:nvPr/>
        </p:nvSpPr>
        <p:spPr bwMode="auto">
          <a:xfrm>
            <a:off x="215516" y="51514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dirty="0"/>
          </a:p>
        </p:txBody>
      </p:sp>
      <p:grpSp>
        <p:nvGrpSpPr>
          <p:cNvPr id="5" name="Group 4"/>
          <p:cNvGrpSpPr/>
          <p:nvPr/>
        </p:nvGrpSpPr>
        <p:grpSpPr>
          <a:xfrm>
            <a:off x="971600" y="5985284"/>
            <a:ext cx="7736905" cy="400110"/>
            <a:chOff x="3238136" y="1158453"/>
            <a:chExt cx="5288484" cy="312287"/>
          </a:xfrm>
        </p:grpSpPr>
        <p:sp>
          <p:nvSpPr>
            <p:cNvPr id="6" name="Oval 5"/>
            <p:cNvSpPr>
              <a:spLocks noChangeArrowheads="1"/>
            </p:cNvSpPr>
            <p:nvPr/>
          </p:nvSpPr>
          <p:spPr bwMode="auto">
            <a:xfrm>
              <a:off x="3238136" y="1199682"/>
              <a:ext cx="168758" cy="192697"/>
            </a:xfrm>
            <a:prstGeom prst="ellipse">
              <a:avLst/>
            </a:prstGeom>
            <a:gradFill rotWithShape="1">
              <a:gsLst>
                <a:gs pos="0">
                  <a:srgbClr val="000099">
                    <a:alpha val="49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7" name="TextBox 6"/>
            <p:cNvSpPr txBox="1"/>
            <p:nvPr/>
          </p:nvSpPr>
          <p:spPr>
            <a:xfrm>
              <a:off x="3336576" y="1158453"/>
              <a:ext cx="5190044" cy="312287"/>
            </a:xfrm>
            <a:prstGeom prst="rect">
              <a:avLst/>
            </a:prstGeom>
            <a:noFill/>
          </p:spPr>
          <p:txBody>
            <a:bodyPr wrap="square" rtlCol="0">
              <a:spAutoFit/>
            </a:bodyPr>
            <a:lstStyle/>
            <a:p>
              <a:r>
                <a:rPr lang="en-US" dirty="0" smtClean="0"/>
                <a:t>  </a:t>
              </a:r>
              <a:r>
                <a:rPr lang="en-US" sz="2000" dirty="0" smtClean="0">
                  <a:latin typeface="Georgia" pitchFamily="18" charset="0"/>
                </a:rPr>
                <a:t>Reported the FN rate of the tree estimated at the </a:t>
              </a:r>
              <a:r>
                <a:rPr lang="en-US" sz="2000" dirty="0" smtClean="0">
                  <a:solidFill>
                    <a:srgbClr val="531FE7"/>
                  </a:solidFill>
                  <a:latin typeface="Georgia" pitchFamily="18" charset="0"/>
                </a:rPr>
                <a:t>final</a:t>
              </a:r>
              <a:r>
                <a:rPr lang="en-US" sz="2000" dirty="0" smtClean="0">
                  <a:latin typeface="Georgia" pitchFamily="18" charset="0"/>
                </a:rPr>
                <a:t> </a:t>
              </a:r>
              <a:r>
                <a:rPr lang="en-US" sz="2000" dirty="0" smtClean="0">
                  <a:solidFill>
                    <a:srgbClr val="531FE7"/>
                  </a:solidFill>
                  <a:latin typeface="Georgia" pitchFamily="18" charset="0"/>
                </a:rPr>
                <a:t>iteration</a:t>
              </a:r>
              <a:endParaRPr lang="en-US" sz="2000" dirty="0">
                <a:solidFill>
                  <a:srgbClr val="531FE7"/>
                </a:solidFill>
                <a:latin typeface="Georgia" pitchFamily="18" charset="0"/>
              </a:endParaRPr>
            </a:p>
          </p:txBody>
        </p:sp>
      </p:grpSp>
      <p:sp>
        <p:nvSpPr>
          <p:cNvPr id="8" name="Rectangle 3"/>
          <p:cNvSpPr txBox="1">
            <a:spLocks noChangeArrowheads="1"/>
          </p:cNvSpPr>
          <p:nvPr/>
        </p:nvSpPr>
        <p:spPr>
          <a:xfrm>
            <a:off x="508012" y="548680"/>
            <a:ext cx="6188224"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dirty="0" smtClean="0">
                <a:latin typeface="Georgia" pitchFamily="18" charset="0"/>
              </a:rPr>
              <a:t> </a:t>
            </a:r>
            <a:r>
              <a:rPr lang="en-US" sz="3600" dirty="0" smtClean="0">
                <a:solidFill>
                  <a:srgbClr val="000099"/>
                </a:solidFill>
                <a:latin typeface="Georgia" pitchFamily="18" charset="0"/>
              </a:rPr>
              <a:t>»</a:t>
            </a:r>
            <a:r>
              <a:rPr lang="en-US" dirty="0" smtClean="0">
                <a:latin typeface="Georgia" pitchFamily="18" charset="0"/>
              </a:rPr>
              <a:t> </a:t>
            </a:r>
            <a:r>
              <a:rPr lang="en-US" sz="2400" dirty="0" smtClean="0">
                <a:latin typeface="Georgia" pitchFamily="18" charset="0"/>
              </a:rPr>
              <a:t>Varied the </a:t>
            </a:r>
            <a:r>
              <a:rPr lang="en-US" sz="2400" dirty="0" smtClean="0">
                <a:solidFill>
                  <a:srgbClr val="FF0000"/>
                </a:solidFill>
                <a:latin typeface="Georgia" pitchFamily="18" charset="0"/>
              </a:rPr>
              <a:t>number of genes</a:t>
            </a:r>
          </a:p>
          <a:p>
            <a:pPr>
              <a:buClr>
                <a:srgbClr val="FF0000"/>
              </a:buClr>
              <a:buFont typeface="Wingdings" pitchFamily="2" charset="2"/>
              <a:buNone/>
            </a:pPr>
            <a:endParaRPr lang="en-US" sz="2800" dirty="0" smtClean="0">
              <a:latin typeface="Verdana" pitchFamily="34" charset="0"/>
            </a:endParaRPr>
          </a:p>
          <a:p>
            <a:pPr>
              <a:buClr>
                <a:srgbClr val="FF0000"/>
              </a:buClr>
              <a:buFont typeface="Wingdings" pitchFamily="2" charset="2"/>
              <a:buNone/>
            </a:pPr>
            <a:r>
              <a:rPr lang="en-US" sz="2800" dirty="0">
                <a:latin typeface="Verdana" pitchFamily="34" charset="0"/>
              </a:rPr>
              <a:t>	</a:t>
            </a:r>
            <a:r>
              <a:rPr lang="en-US" sz="2800" dirty="0" smtClean="0">
                <a:latin typeface="Verdana" pitchFamily="34" charset="0"/>
              </a:rPr>
              <a:t>	</a:t>
            </a:r>
            <a:endParaRPr lang="en-US" sz="2800" dirty="0">
              <a:latin typeface="Verdana" pitchFamily="34" charset="0"/>
            </a:endParaRPr>
          </a:p>
        </p:txBody>
      </p:sp>
    </p:spTree>
    <p:extLst>
      <p:ext uri="{BB962C8B-B14F-4D97-AF65-F5344CB8AC3E}">
        <p14:creationId xmlns:p14="http://schemas.microsoft.com/office/powerpoint/2010/main" val="12983870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5"/>
          <p:cNvSpPr>
            <a:spLocks noChangeShapeType="1"/>
          </p:cNvSpPr>
          <p:nvPr/>
        </p:nvSpPr>
        <p:spPr bwMode="auto">
          <a:xfrm>
            <a:off x="374068" y="54868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3" name="Rectangle 3"/>
          <p:cNvSpPr txBox="1">
            <a:spLocks noChangeArrowheads="1"/>
          </p:cNvSpPr>
          <p:nvPr/>
        </p:nvSpPr>
        <p:spPr>
          <a:xfrm>
            <a:off x="251520" y="8620"/>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Future work</a:t>
            </a:r>
            <a:endParaRPr lang="en-US" altLang="ja-JP" sz="2800" b="1" dirty="0">
              <a:solidFill>
                <a:srgbClr val="A50021"/>
              </a:solidFill>
              <a:latin typeface="Verdana" pitchFamily="34" charset="0"/>
              <a:ea typeface="ＭＳ Ｐゴシック" pitchFamily="34" charset="-128"/>
            </a:endParaRPr>
          </a:p>
        </p:txBody>
      </p:sp>
      <p:sp>
        <p:nvSpPr>
          <p:cNvPr id="4" name="Rectangle 3"/>
          <p:cNvSpPr txBox="1">
            <a:spLocks noChangeArrowheads="1"/>
          </p:cNvSpPr>
          <p:nvPr/>
        </p:nvSpPr>
        <p:spPr>
          <a:xfrm>
            <a:off x="467544" y="1440396"/>
            <a:ext cx="8532948"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dirty="0" smtClean="0">
                <a:latin typeface="Georgia" pitchFamily="18" charset="0"/>
              </a:rPr>
              <a:t> </a:t>
            </a:r>
            <a:r>
              <a:rPr lang="en-US" sz="3600" dirty="0" smtClean="0">
                <a:solidFill>
                  <a:srgbClr val="000099"/>
                </a:solidFill>
                <a:latin typeface="Georgia" pitchFamily="18" charset="0"/>
              </a:rPr>
              <a:t>»</a:t>
            </a:r>
            <a:r>
              <a:rPr lang="en-US" dirty="0" smtClean="0">
                <a:latin typeface="Georgia" pitchFamily="18" charset="0"/>
              </a:rPr>
              <a:t> </a:t>
            </a:r>
            <a:r>
              <a:rPr lang="en-US" sz="2600" dirty="0" smtClean="0">
                <a:latin typeface="Book Antiqua" pitchFamily="18" charset="0"/>
              </a:rPr>
              <a:t>Finding the </a:t>
            </a:r>
            <a:r>
              <a:rPr lang="en-US" sz="2600" dirty="0" smtClean="0">
                <a:solidFill>
                  <a:srgbClr val="531FE7"/>
                </a:solidFill>
                <a:latin typeface="Book Antiqua" pitchFamily="18" charset="0"/>
              </a:rPr>
              <a:t>best</a:t>
            </a:r>
            <a:r>
              <a:rPr lang="en-US" sz="2600" dirty="0" smtClean="0">
                <a:latin typeface="Book Antiqua" pitchFamily="18" charset="0"/>
              </a:rPr>
              <a:t> tree based on an </a:t>
            </a:r>
            <a:r>
              <a:rPr lang="en-US" sz="2600" dirty="0" smtClean="0">
                <a:solidFill>
                  <a:srgbClr val="531FE7"/>
                </a:solidFill>
                <a:latin typeface="Book Antiqua" pitchFamily="18" charset="0"/>
              </a:rPr>
              <a:t>optimality criterion</a:t>
            </a:r>
          </a:p>
          <a:p>
            <a:pPr>
              <a:buClr>
                <a:srgbClr val="FF0000"/>
              </a:buClr>
              <a:buFont typeface="Wingdings" pitchFamily="2" charset="2"/>
              <a:buNone/>
            </a:pPr>
            <a:endParaRPr lang="en-US" sz="2800" dirty="0" smtClean="0">
              <a:latin typeface="Verdana" pitchFamily="34" charset="0"/>
            </a:endParaRPr>
          </a:p>
          <a:p>
            <a:pPr>
              <a:buClr>
                <a:srgbClr val="FF0000"/>
              </a:buClr>
              <a:buFont typeface="Wingdings" pitchFamily="2" charset="2"/>
              <a:buNone/>
            </a:pPr>
            <a:r>
              <a:rPr lang="en-US" sz="2800" dirty="0">
                <a:latin typeface="Verdana" pitchFamily="34" charset="0"/>
              </a:rPr>
              <a:t>	</a:t>
            </a:r>
            <a:r>
              <a:rPr lang="en-US" sz="2800" dirty="0" smtClean="0">
                <a:latin typeface="Verdana" pitchFamily="34" charset="0"/>
              </a:rPr>
              <a:t>	</a:t>
            </a:r>
            <a:endParaRPr lang="en-US" sz="2800" dirty="0">
              <a:latin typeface="Verdana" pitchFamily="34" charset="0"/>
            </a:endParaRPr>
          </a:p>
        </p:txBody>
      </p:sp>
      <p:grpSp>
        <p:nvGrpSpPr>
          <p:cNvPr id="5" name="Group 4"/>
          <p:cNvGrpSpPr/>
          <p:nvPr/>
        </p:nvGrpSpPr>
        <p:grpSpPr>
          <a:xfrm>
            <a:off x="1479613" y="2196480"/>
            <a:ext cx="2120280" cy="369332"/>
            <a:chOff x="3238136" y="1158454"/>
            <a:chExt cx="1449296" cy="288265"/>
          </a:xfrm>
        </p:grpSpPr>
        <p:sp>
          <p:nvSpPr>
            <p:cNvPr id="6" name="Oval 5"/>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7" name="TextBox 6"/>
            <p:cNvSpPr txBox="1"/>
            <p:nvPr/>
          </p:nvSpPr>
          <p:spPr>
            <a:xfrm>
              <a:off x="3336576" y="1158454"/>
              <a:ext cx="1350856" cy="288265"/>
            </a:xfrm>
            <a:prstGeom prst="rect">
              <a:avLst/>
            </a:prstGeom>
            <a:noFill/>
          </p:spPr>
          <p:txBody>
            <a:bodyPr wrap="square" rtlCol="0">
              <a:spAutoFit/>
            </a:bodyPr>
            <a:lstStyle/>
            <a:p>
              <a:r>
                <a:rPr lang="en-US" dirty="0" smtClean="0"/>
                <a:t>  </a:t>
              </a:r>
              <a:r>
                <a:rPr lang="en-US" dirty="0" smtClean="0">
                  <a:latin typeface="Georgia" pitchFamily="18" charset="0"/>
                </a:rPr>
                <a:t>Likelihood</a:t>
              </a:r>
              <a:endParaRPr lang="en-US" dirty="0">
                <a:latin typeface="Georgia" pitchFamily="18" charset="0"/>
              </a:endParaRPr>
            </a:p>
          </p:txBody>
        </p:sp>
      </p:grpSp>
      <p:sp>
        <p:nvSpPr>
          <p:cNvPr id="8" name="Rectangle 3"/>
          <p:cNvSpPr txBox="1">
            <a:spLocks noChangeArrowheads="1"/>
          </p:cNvSpPr>
          <p:nvPr/>
        </p:nvSpPr>
        <p:spPr>
          <a:xfrm>
            <a:off x="388988" y="4221088"/>
            <a:ext cx="5832648"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dirty="0" smtClean="0">
                <a:latin typeface="Georgia" pitchFamily="18" charset="0"/>
              </a:rPr>
              <a:t> </a:t>
            </a:r>
            <a:r>
              <a:rPr lang="en-US" sz="3600" dirty="0" smtClean="0">
                <a:solidFill>
                  <a:srgbClr val="000099"/>
                </a:solidFill>
                <a:latin typeface="Georgia" pitchFamily="18" charset="0"/>
              </a:rPr>
              <a:t>»</a:t>
            </a:r>
            <a:r>
              <a:rPr lang="en-US" dirty="0" smtClean="0">
                <a:latin typeface="Georgia" pitchFamily="18" charset="0"/>
              </a:rPr>
              <a:t> </a:t>
            </a:r>
            <a:r>
              <a:rPr lang="en-US" sz="2600" dirty="0" smtClean="0">
                <a:latin typeface="Georgia" pitchFamily="18" charset="0"/>
              </a:rPr>
              <a:t>Analyzing l</a:t>
            </a:r>
            <a:r>
              <a:rPr lang="en-US" sz="2600" dirty="0" smtClean="0">
                <a:latin typeface="Book Antiqua" pitchFamily="18" charset="0"/>
              </a:rPr>
              <a:t>arge datasets</a:t>
            </a:r>
          </a:p>
          <a:p>
            <a:pPr>
              <a:buClr>
                <a:srgbClr val="FF0000"/>
              </a:buClr>
              <a:buFont typeface="Wingdings" pitchFamily="2" charset="2"/>
              <a:buNone/>
            </a:pPr>
            <a:endParaRPr lang="en-US" sz="2800" dirty="0" smtClean="0">
              <a:latin typeface="Verdana" pitchFamily="34" charset="0"/>
            </a:endParaRPr>
          </a:p>
          <a:p>
            <a:pPr>
              <a:buClr>
                <a:srgbClr val="FF0000"/>
              </a:buClr>
              <a:buFont typeface="Wingdings" pitchFamily="2" charset="2"/>
              <a:buNone/>
            </a:pPr>
            <a:r>
              <a:rPr lang="en-US" sz="2800" dirty="0">
                <a:latin typeface="Verdana" pitchFamily="34" charset="0"/>
              </a:rPr>
              <a:t>	</a:t>
            </a:r>
            <a:r>
              <a:rPr lang="en-US" sz="2800" dirty="0" smtClean="0">
                <a:latin typeface="Verdana" pitchFamily="34" charset="0"/>
              </a:rPr>
              <a:t>	</a:t>
            </a:r>
            <a:endParaRPr lang="en-US" sz="2800" dirty="0">
              <a:latin typeface="Verdana" pitchFamily="34" charset="0"/>
            </a:endParaRPr>
          </a:p>
        </p:txBody>
      </p:sp>
      <p:sp>
        <p:nvSpPr>
          <p:cNvPr id="12" name="Rectangle 3"/>
          <p:cNvSpPr txBox="1">
            <a:spLocks noChangeArrowheads="1"/>
          </p:cNvSpPr>
          <p:nvPr/>
        </p:nvSpPr>
        <p:spPr>
          <a:xfrm>
            <a:off x="467544" y="3573016"/>
            <a:ext cx="7772400"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endParaRPr lang="en-US" dirty="0" smtClean="0">
              <a:latin typeface="Georgia" pitchFamily="18" charset="0"/>
            </a:endParaRPr>
          </a:p>
          <a:p>
            <a:pPr>
              <a:buClr>
                <a:srgbClr val="FF0000"/>
              </a:buClr>
              <a:buFont typeface="Wingdings" pitchFamily="2" charset="2"/>
              <a:buNone/>
            </a:pPr>
            <a:endParaRPr lang="en-US" sz="2800" dirty="0">
              <a:latin typeface="Verdana" pitchFamily="34" charset="0"/>
            </a:endParaRPr>
          </a:p>
        </p:txBody>
      </p:sp>
      <p:grpSp>
        <p:nvGrpSpPr>
          <p:cNvPr id="20" name="Group 19"/>
          <p:cNvGrpSpPr/>
          <p:nvPr/>
        </p:nvGrpSpPr>
        <p:grpSpPr>
          <a:xfrm>
            <a:off x="1475656" y="2655240"/>
            <a:ext cx="2120280" cy="369332"/>
            <a:chOff x="3238136" y="1158454"/>
            <a:chExt cx="1449296" cy="288265"/>
          </a:xfrm>
        </p:grpSpPr>
        <p:sp>
          <p:nvSpPr>
            <p:cNvPr id="21" name="Oval 20"/>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22" name="TextBox 21"/>
            <p:cNvSpPr txBox="1"/>
            <p:nvPr/>
          </p:nvSpPr>
          <p:spPr>
            <a:xfrm>
              <a:off x="3336576" y="1158454"/>
              <a:ext cx="1350856" cy="288265"/>
            </a:xfrm>
            <a:prstGeom prst="rect">
              <a:avLst/>
            </a:prstGeom>
            <a:noFill/>
          </p:spPr>
          <p:txBody>
            <a:bodyPr wrap="square" rtlCol="0">
              <a:spAutoFit/>
            </a:bodyPr>
            <a:lstStyle/>
            <a:p>
              <a:r>
                <a:rPr lang="en-US" dirty="0" smtClean="0"/>
                <a:t>  </a:t>
              </a:r>
              <a:r>
                <a:rPr lang="en-US" dirty="0" smtClean="0">
                  <a:latin typeface="Georgia" pitchFamily="18" charset="0"/>
                </a:rPr>
                <a:t>Quartet support</a:t>
              </a:r>
              <a:endParaRPr lang="en-US" dirty="0">
                <a:latin typeface="Georgia" pitchFamily="18" charset="0"/>
              </a:endParaRPr>
            </a:p>
          </p:txBody>
        </p:sp>
      </p:grpSp>
      <p:grpSp>
        <p:nvGrpSpPr>
          <p:cNvPr id="13" name="Group 12"/>
          <p:cNvGrpSpPr/>
          <p:nvPr/>
        </p:nvGrpSpPr>
        <p:grpSpPr>
          <a:xfrm>
            <a:off x="2123728" y="3068958"/>
            <a:ext cx="6372708" cy="615553"/>
            <a:chOff x="3238136" y="1158454"/>
            <a:chExt cx="4356000" cy="480442"/>
          </a:xfrm>
        </p:grpSpPr>
        <p:sp>
          <p:nvSpPr>
            <p:cNvPr id="14" name="Oval 13"/>
            <p:cNvSpPr>
              <a:spLocks noChangeArrowheads="1"/>
            </p:cNvSpPr>
            <p:nvPr/>
          </p:nvSpPr>
          <p:spPr bwMode="auto">
            <a:xfrm>
              <a:off x="3238136" y="1199682"/>
              <a:ext cx="131256" cy="149876"/>
            </a:xfrm>
            <a:prstGeom prst="ellipse">
              <a:avLst/>
            </a:prstGeom>
            <a:gradFill rotWithShape="1">
              <a:gsLst>
                <a:gs pos="0">
                  <a:schemeClr val="tx1">
                    <a:lumMod val="50000"/>
                    <a:lumOff val="50000"/>
                    <a:alpha val="38000"/>
                  </a:scheme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5" name="TextBox 14"/>
            <p:cNvSpPr txBox="1"/>
            <p:nvPr/>
          </p:nvSpPr>
          <p:spPr>
            <a:xfrm>
              <a:off x="3336576" y="1158454"/>
              <a:ext cx="4257560" cy="480442"/>
            </a:xfrm>
            <a:prstGeom prst="rect">
              <a:avLst/>
            </a:prstGeom>
            <a:noFill/>
          </p:spPr>
          <p:txBody>
            <a:bodyPr wrap="square" rtlCol="0">
              <a:spAutoFit/>
            </a:bodyPr>
            <a:lstStyle/>
            <a:p>
              <a:r>
                <a:rPr lang="en-US" dirty="0" smtClean="0"/>
                <a:t>  </a:t>
              </a:r>
              <a:r>
                <a:rPr lang="en-US" sz="1600" dirty="0" smtClean="0">
                  <a:latin typeface="Georgia" pitchFamily="18" charset="0"/>
                </a:rPr>
                <a:t>The </a:t>
              </a:r>
              <a:r>
                <a:rPr lang="en-US" sz="1600" dirty="0" smtClean="0">
                  <a:solidFill>
                    <a:srgbClr val="FF0000"/>
                  </a:solidFill>
                  <a:latin typeface="Georgia" pitchFamily="18" charset="0"/>
                </a:rPr>
                <a:t>most frequent </a:t>
              </a:r>
              <a:r>
                <a:rPr lang="en-US" sz="1600" dirty="0" smtClean="0">
                  <a:solidFill>
                    <a:srgbClr val="000099"/>
                  </a:solidFill>
                  <a:latin typeface="Georgia" pitchFamily="18" charset="0"/>
                </a:rPr>
                <a:t>quartet</a:t>
              </a:r>
              <a:r>
                <a:rPr lang="en-US" sz="1600" dirty="0" smtClean="0">
                  <a:latin typeface="Georgia" pitchFamily="18" charset="0"/>
                </a:rPr>
                <a:t> is the </a:t>
              </a:r>
              <a:r>
                <a:rPr lang="en-US" sz="1600" dirty="0" smtClean="0">
                  <a:solidFill>
                    <a:srgbClr val="000099"/>
                  </a:solidFill>
                  <a:latin typeface="Georgia" pitchFamily="18" charset="0"/>
                </a:rPr>
                <a:t>true species tree</a:t>
              </a:r>
              <a:r>
                <a:rPr lang="en-US" sz="1600" dirty="0" smtClean="0">
                  <a:latin typeface="Georgia" pitchFamily="18" charset="0"/>
                </a:rPr>
                <a:t> given large number of true gene trees</a:t>
              </a:r>
              <a:r>
                <a:rPr lang="en-US" sz="1600" dirty="0" smtClean="0">
                  <a:solidFill>
                    <a:schemeClr val="accent2"/>
                  </a:solidFill>
                  <a:latin typeface="Georgia" pitchFamily="18" charset="0"/>
                </a:rPr>
                <a:t> [</a:t>
              </a:r>
              <a:r>
                <a:rPr lang="en-US" sz="1600" dirty="0" err="1" smtClean="0">
                  <a:solidFill>
                    <a:schemeClr val="accent2"/>
                  </a:solidFill>
                  <a:latin typeface="Georgia" pitchFamily="18" charset="0"/>
                </a:rPr>
                <a:t>Degnan</a:t>
              </a:r>
              <a:r>
                <a:rPr lang="en-US" sz="1600" dirty="0" smtClean="0">
                  <a:solidFill>
                    <a:schemeClr val="accent2"/>
                  </a:solidFill>
                  <a:latin typeface="Georgia" pitchFamily="18" charset="0"/>
                </a:rPr>
                <a:t>, 2013]</a:t>
              </a:r>
              <a:endParaRPr lang="en-US" sz="1600" dirty="0">
                <a:solidFill>
                  <a:schemeClr val="accent2"/>
                </a:solidFill>
                <a:latin typeface="Georgia" pitchFamily="18" charset="0"/>
              </a:endParaRPr>
            </a:p>
          </p:txBody>
        </p:sp>
      </p:grpSp>
      <p:sp>
        <p:nvSpPr>
          <p:cNvPr id="16" name="Isosceles Triangle 15"/>
          <p:cNvSpPr/>
          <p:nvPr/>
        </p:nvSpPr>
        <p:spPr>
          <a:xfrm rot="16200000">
            <a:off x="3113838" y="2114855"/>
            <a:ext cx="396044" cy="504056"/>
          </a:xfrm>
          <a:prstGeom prst="triangle">
            <a:avLst/>
          </a:prstGeom>
          <a:solidFill>
            <a:schemeClr val="tx1">
              <a:lumMod val="65000"/>
              <a:lumOff val="35000"/>
            </a:schemeClr>
          </a:solidFill>
          <a:ln>
            <a:solidFill>
              <a:srgbClr val="F57E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p:nvSpPr>
        <p:spPr>
          <a:xfrm rot="16200000">
            <a:off x="3761909" y="2582906"/>
            <a:ext cx="396044" cy="504056"/>
          </a:xfrm>
          <a:prstGeom prst="triangle">
            <a:avLst/>
          </a:prstGeom>
          <a:solidFill>
            <a:schemeClr val="tx1">
              <a:lumMod val="65000"/>
              <a:lumOff val="35000"/>
            </a:schemeClr>
          </a:solidFill>
          <a:ln>
            <a:solidFill>
              <a:srgbClr val="F57E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1554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utoShape 5"/>
          <p:cNvSpPr>
            <a:spLocks noChangeArrowheads="1"/>
          </p:cNvSpPr>
          <p:nvPr/>
        </p:nvSpPr>
        <p:spPr bwMode="auto">
          <a:xfrm>
            <a:off x="863588" y="3392996"/>
            <a:ext cx="7632848" cy="953772"/>
          </a:xfrm>
          <a:prstGeom prst="roundRect">
            <a:avLst>
              <a:gd name="adj" fmla="val 16667"/>
            </a:avLst>
          </a:prstGeom>
          <a:solidFill>
            <a:schemeClr val="accent4">
              <a:lumMod val="60000"/>
              <a:lumOff val="40000"/>
              <a:alpha val="51000"/>
            </a:schemeClr>
          </a:solidFill>
          <a:ln w="38100">
            <a:solidFill>
              <a:schemeClr val="bg1">
                <a:lumMod val="50000"/>
              </a:schemeClr>
            </a:solidFill>
            <a:round/>
            <a:headEnd/>
            <a:tailEnd/>
          </a:ln>
          <a:effectLst>
            <a:outerShdw blurRad="50800" dist="38100" algn="l" rotWithShape="0">
              <a:prstClr val="black">
                <a:alpha val="40000"/>
              </a:prstClr>
            </a:outerShdw>
          </a:effectLst>
        </p:spPr>
        <p:txBody>
          <a:bodyPr wrap="none" anchor="ctr"/>
          <a:lstStyle/>
          <a:p>
            <a:pPr algn="ctr" eaLnBrk="1" hangingPunct="1"/>
            <a:endParaRPr lang="en-US" sz="1400" b="1" dirty="0">
              <a:latin typeface="Georgia" pitchFamily="18" charset="0"/>
            </a:endParaRPr>
          </a:p>
        </p:txBody>
      </p:sp>
      <p:sp>
        <p:nvSpPr>
          <p:cNvPr id="2" name="Line 5"/>
          <p:cNvSpPr>
            <a:spLocks noChangeShapeType="1"/>
          </p:cNvSpPr>
          <p:nvPr/>
        </p:nvSpPr>
        <p:spPr bwMode="auto">
          <a:xfrm>
            <a:off x="374068" y="54868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3" name="Rectangle 3"/>
          <p:cNvSpPr txBox="1">
            <a:spLocks noChangeArrowheads="1"/>
          </p:cNvSpPr>
          <p:nvPr/>
        </p:nvSpPr>
        <p:spPr>
          <a:xfrm>
            <a:off x="251520" y="8620"/>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Summary</a:t>
            </a:r>
            <a:endParaRPr lang="en-US" altLang="ja-JP" sz="2800" b="1" dirty="0">
              <a:solidFill>
                <a:srgbClr val="A50021"/>
              </a:solidFill>
              <a:latin typeface="Verdana" pitchFamily="34" charset="0"/>
              <a:ea typeface="ＭＳ Ｐゴシック" pitchFamily="34" charset="-128"/>
            </a:endParaRPr>
          </a:p>
        </p:txBody>
      </p:sp>
      <p:sp>
        <p:nvSpPr>
          <p:cNvPr id="4" name="Rectangle 3"/>
          <p:cNvSpPr txBox="1">
            <a:spLocks noChangeArrowheads="1"/>
          </p:cNvSpPr>
          <p:nvPr/>
        </p:nvSpPr>
        <p:spPr>
          <a:xfrm>
            <a:off x="359532" y="728700"/>
            <a:ext cx="8532948" cy="122413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dirty="0" smtClean="0">
                <a:latin typeface="Georgia" pitchFamily="18" charset="0"/>
              </a:rPr>
              <a:t> </a:t>
            </a:r>
            <a:r>
              <a:rPr lang="en-US" sz="3600" dirty="0" smtClean="0">
                <a:solidFill>
                  <a:srgbClr val="000099"/>
                </a:solidFill>
                <a:latin typeface="Georgia" pitchFamily="18" charset="0"/>
              </a:rPr>
              <a:t>»</a:t>
            </a:r>
            <a:r>
              <a:rPr lang="en-US" dirty="0" smtClean="0">
                <a:latin typeface="Georgia" pitchFamily="18" charset="0"/>
              </a:rPr>
              <a:t> </a:t>
            </a:r>
            <a:r>
              <a:rPr lang="en-US" sz="2600" dirty="0" smtClean="0">
                <a:latin typeface="Book Antiqua" pitchFamily="18" charset="0"/>
              </a:rPr>
              <a:t>Species tree estimation from gene trees </a:t>
            </a:r>
            <a:r>
              <a:rPr lang="en-US" sz="2600" dirty="0" smtClean="0">
                <a:solidFill>
                  <a:srgbClr val="000099"/>
                </a:solidFill>
                <a:latin typeface="Book Antiqua" pitchFamily="18" charset="0"/>
              </a:rPr>
              <a:t>in the presence </a:t>
            </a:r>
            <a:r>
              <a:rPr lang="en-US" sz="2600" dirty="0" smtClean="0">
                <a:latin typeface="Book Antiqua" pitchFamily="18" charset="0"/>
              </a:rPr>
              <a:t>of </a:t>
            </a:r>
            <a:r>
              <a:rPr lang="en-US" sz="2600" dirty="0" smtClean="0">
                <a:solidFill>
                  <a:srgbClr val="FF0000"/>
                </a:solidFill>
                <a:latin typeface="Book Antiqua" pitchFamily="18" charset="0"/>
              </a:rPr>
              <a:t>gene tree discordance</a:t>
            </a:r>
          </a:p>
          <a:p>
            <a:pPr>
              <a:buClr>
                <a:srgbClr val="FF0000"/>
              </a:buClr>
              <a:buFont typeface="Wingdings" pitchFamily="2" charset="2"/>
              <a:buNone/>
            </a:pPr>
            <a:endParaRPr lang="en-US" sz="2800" dirty="0" smtClean="0">
              <a:latin typeface="Verdana" pitchFamily="34" charset="0"/>
            </a:endParaRPr>
          </a:p>
          <a:p>
            <a:pPr>
              <a:buClr>
                <a:srgbClr val="FF0000"/>
              </a:buClr>
              <a:buFont typeface="Wingdings" pitchFamily="2" charset="2"/>
              <a:buNone/>
            </a:pPr>
            <a:r>
              <a:rPr lang="en-US" sz="2800" dirty="0">
                <a:latin typeface="Verdana" pitchFamily="34" charset="0"/>
              </a:rPr>
              <a:t>	</a:t>
            </a:r>
            <a:r>
              <a:rPr lang="en-US" sz="2800" dirty="0" smtClean="0">
                <a:latin typeface="Verdana" pitchFamily="34" charset="0"/>
              </a:rPr>
              <a:t>	</a:t>
            </a:r>
            <a:endParaRPr lang="en-US" sz="2800" dirty="0">
              <a:latin typeface="Verdana" pitchFamily="34" charset="0"/>
            </a:endParaRPr>
          </a:p>
        </p:txBody>
      </p:sp>
      <p:grpSp>
        <p:nvGrpSpPr>
          <p:cNvPr id="5" name="Group 4"/>
          <p:cNvGrpSpPr/>
          <p:nvPr/>
        </p:nvGrpSpPr>
        <p:grpSpPr>
          <a:xfrm>
            <a:off x="1479613" y="1916832"/>
            <a:ext cx="6760331" cy="369332"/>
            <a:chOff x="3238136" y="1158454"/>
            <a:chExt cx="4620956" cy="288265"/>
          </a:xfrm>
        </p:grpSpPr>
        <p:sp>
          <p:nvSpPr>
            <p:cNvPr id="6" name="Oval 5"/>
            <p:cNvSpPr>
              <a:spLocks noChangeArrowheads="1"/>
            </p:cNvSpPr>
            <p:nvPr/>
          </p:nvSpPr>
          <p:spPr bwMode="auto">
            <a:xfrm>
              <a:off x="3238136" y="1199682"/>
              <a:ext cx="143757" cy="164149"/>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7" name="TextBox 6"/>
            <p:cNvSpPr txBox="1"/>
            <p:nvPr/>
          </p:nvSpPr>
          <p:spPr>
            <a:xfrm>
              <a:off x="3336576" y="1158454"/>
              <a:ext cx="4522516" cy="288265"/>
            </a:xfrm>
            <a:prstGeom prst="rect">
              <a:avLst/>
            </a:prstGeom>
            <a:noFill/>
          </p:spPr>
          <p:txBody>
            <a:bodyPr wrap="square" rtlCol="0">
              <a:spAutoFit/>
            </a:bodyPr>
            <a:lstStyle/>
            <a:p>
              <a:r>
                <a:rPr lang="en-US" dirty="0" smtClean="0"/>
                <a:t>  </a:t>
              </a:r>
              <a:r>
                <a:rPr lang="en-US" dirty="0" smtClean="0">
                  <a:latin typeface="Georgia" pitchFamily="18" charset="0"/>
                </a:rPr>
                <a:t>Incomplete gene trees [</a:t>
              </a:r>
              <a:r>
                <a:rPr lang="en-US" dirty="0" err="1" smtClean="0">
                  <a:latin typeface="Georgia" pitchFamily="18" charset="0"/>
                </a:rPr>
                <a:t>Bayzid</a:t>
              </a:r>
              <a:r>
                <a:rPr lang="en-US" dirty="0" smtClean="0">
                  <a:latin typeface="Georgia" pitchFamily="18" charset="0"/>
                </a:rPr>
                <a:t> &amp; </a:t>
              </a:r>
              <a:r>
                <a:rPr lang="en-US" dirty="0" err="1" smtClean="0">
                  <a:latin typeface="Georgia" pitchFamily="18" charset="0"/>
                </a:rPr>
                <a:t>Warnow</a:t>
              </a:r>
              <a:r>
                <a:rPr lang="en-US" dirty="0" smtClean="0">
                  <a:latin typeface="Georgia" pitchFamily="18" charset="0"/>
                </a:rPr>
                <a:t>, JCB, 2012]</a:t>
              </a:r>
              <a:endParaRPr lang="en-US" dirty="0">
                <a:latin typeface="Georgia" pitchFamily="18" charset="0"/>
              </a:endParaRPr>
            </a:p>
          </p:txBody>
        </p:sp>
      </p:grpSp>
      <p:sp>
        <p:nvSpPr>
          <p:cNvPr id="8" name="Rectangle 3"/>
          <p:cNvSpPr txBox="1">
            <a:spLocks noChangeArrowheads="1"/>
          </p:cNvSpPr>
          <p:nvPr/>
        </p:nvSpPr>
        <p:spPr>
          <a:xfrm>
            <a:off x="431540" y="4401108"/>
            <a:ext cx="5832648"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dirty="0" smtClean="0">
                <a:latin typeface="Georgia" pitchFamily="18" charset="0"/>
              </a:rPr>
              <a:t> </a:t>
            </a:r>
            <a:r>
              <a:rPr lang="en-US" sz="3600" dirty="0" smtClean="0">
                <a:solidFill>
                  <a:srgbClr val="000099"/>
                </a:solidFill>
                <a:latin typeface="Georgia" pitchFamily="18" charset="0"/>
              </a:rPr>
              <a:t>»</a:t>
            </a:r>
            <a:r>
              <a:rPr lang="en-US" dirty="0" smtClean="0">
                <a:latin typeface="Georgia" pitchFamily="18" charset="0"/>
              </a:rPr>
              <a:t> </a:t>
            </a:r>
            <a:r>
              <a:rPr lang="en-US" sz="2600" dirty="0" smtClean="0">
                <a:latin typeface="Georgia" pitchFamily="18" charset="0"/>
              </a:rPr>
              <a:t>Future directions</a:t>
            </a:r>
            <a:endParaRPr lang="en-US" sz="2600" dirty="0" smtClean="0">
              <a:latin typeface="Book Antiqua" pitchFamily="18" charset="0"/>
            </a:endParaRPr>
          </a:p>
          <a:p>
            <a:pPr>
              <a:buClr>
                <a:srgbClr val="FF0000"/>
              </a:buClr>
              <a:buFont typeface="Wingdings" pitchFamily="2" charset="2"/>
              <a:buNone/>
            </a:pPr>
            <a:endParaRPr lang="en-US" sz="2800" dirty="0" smtClean="0">
              <a:latin typeface="Verdana" pitchFamily="34" charset="0"/>
            </a:endParaRPr>
          </a:p>
          <a:p>
            <a:pPr>
              <a:buClr>
                <a:srgbClr val="FF0000"/>
              </a:buClr>
              <a:buFont typeface="Wingdings" pitchFamily="2" charset="2"/>
              <a:buNone/>
            </a:pPr>
            <a:r>
              <a:rPr lang="en-US" sz="2800" dirty="0">
                <a:latin typeface="Verdana" pitchFamily="34" charset="0"/>
              </a:rPr>
              <a:t>	</a:t>
            </a:r>
            <a:r>
              <a:rPr lang="en-US" sz="2800" dirty="0" smtClean="0">
                <a:latin typeface="Verdana" pitchFamily="34" charset="0"/>
              </a:rPr>
              <a:t>	</a:t>
            </a:r>
            <a:endParaRPr lang="en-US" sz="2800" dirty="0">
              <a:latin typeface="Verdana" pitchFamily="34" charset="0"/>
            </a:endParaRPr>
          </a:p>
        </p:txBody>
      </p:sp>
      <p:sp>
        <p:nvSpPr>
          <p:cNvPr id="12" name="Rectangle 3"/>
          <p:cNvSpPr txBox="1">
            <a:spLocks noChangeArrowheads="1"/>
          </p:cNvSpPr>
          <p:nvPr/>
        </p:nvSpPr>
        <p:spPr>
          <a:xfrm>
            <a:off x="467544" y="4113076"/>
            <a:ext cx="7772400"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endParaRPr lang="en-US" dirty="0" smtClean="0">
              <a:latin typeface="Georgia" pitchFamily="18" charset="0"/>
            </a:endParaRPr>
          </a:p>
          <a:p>
            <a:pPr>
              <a:buClr>
                <a:srgbClr val="FF0000"/>
              </a:buClr>
              <a:buFont typeface="Wingdings" pitchFamily="2" charset="2"/>
              <a:buNone/>
            </a:pPr>
            <a:endParaRPr lang="en-US" sz="2800" dirty="0">
              <a:latin typeface="Verdana" pitchFamily="34" charset="0"/>
            </a:endParaRPr>
          </a:p>
        </p:txBody>
      </p:sp>
      <p:grpSp>
        <p:nvGrpSpPr>
          <p:cNvPr id="20" name="Group 19"/>
          <p:cNvGrpSpPr/>
          <p:nvPr/>
        </p:nvGrpSpPr>
        <p:grpSpPr>
          <a:xfrm>
            <a:off x="1475656" y="2375592"/>
            <a:ext cx="5616624" cy="369332"/>
            <a:chOff x="3238136" y="1158454"/>
            <a:chExt cx="3839187" cy="288265"/>
          </a:xfrm>
        </p:grpSpPr>
        <p:sp>
          <p:nvSpPr>
            <p:cNvPr id="21" name="Oval 20"/>
            <p:cNvSpPr>
              <a:spLocks noChangeArrowheads="1"/>
            </p:cNvSpPr>
            <p:nvPr/>
          </p:nvSpPr>
          <p:spPr bwMode="auto">
            <a:xfrm>
              <a:off x="3238136" y="1199682"/>
              <a:ext cx="143757" cy="164149"/>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22" name="TextBox 21"/>
            <p:cNvSpPr txBox="1"/>
            <p:nvPr/>
          </p:nvSpPr>
          <p:spPr>
            <a:xfrm>
              <a:off x="3336576" y="1158454"/>
              <a:ext cx="3740747" cy="288265"/>
            </a:xfrm>
            <a:prstGeom prst="rect">
              <a:avLst/>
            </a:prstGeom>
            <a:noFill/>
          </p:spPr>
          <p:txBody>
            <a:bodyPr wrap="square" rtlCol="0">
              <a:spAutoFit/>
            </a:bodyPr>
            <a:lstStyle/>
            <a:p>
              <a:r>
                <a:rPr lang="en-US" dirty="0" smtClean="0"/>
                <a:t>  </a:t>
              </a:r>
              <a:r>
                <a:rPr lang="en-US" dirty="0" smtClean="0">
                  <a:latin typeface="Georgia" pitchFamily="18" charset="0"/>
                </a:rPr>
                <a:t>MGD/MGDL [</a:t>
              </a:r>
              <a:r>
                <a:rPr lang="en-US" dirty="0" err="1" smtClean="0">
                  <a:latin typeface="Georgia" pitchFamily="18" charset="0"/>
                </a:rPr>
                <a:t>Bayzid</a:t>
              </a:r>
              <a:r>
                <a:rPr lang="en-US" dirty="0" smtClean="0">
                  <a:latin typeface="Georgia" pitchFamily="18" charset="0"/>
                </a:rPr>
                <a:t> et al., PSB, 2013]</a:t>
              </a:r>
              <a:endParaRPr lang="en-US" dirty="0">
                <a:latin typeface="Georgia" pitchFamily="18" charset="0"/>
              </a:endParaRPr>
            </a:p>
          </p:txBody>
        </p:sp>
      </p:grpSp>
      <p:grpSp>
        <p:nvGrpSpPr>
          <p:cNvPr id="13" name="Group 12"/>
          <p:cNvGrpSpPr/>
          <p:nvPr/>
        </p:nvGrpSpPr>
        <p:grpSpPr>
          <a:xfrm>
            <a:off x="1475656" y="2816024"/>
            <a:ext cx="6444716" cy="369332"/>
            <a:chOff x="3238136" y="1158454"/>
            <a:chExt cx="4405221" cy="288265"/>
          </a:xfrm>
        </p:grpSpPr>
        <p:sp>
          <p:nvSpPr>
            <p:cNvPr id="14" name="Oval 13"/>
            <p:cNvSpPr>
              <a:spLocks noChangeArrowheads="1"/>
            </p:cNvSpPr>
            <p:nvPr/>
          </p:nvSpPr>
          <p:spPr bwMode="auto">
            <a:xfrm>
              <a:off x="3238136" y="1199682"/>
              <a:ext cx="143757" cy="164149"/>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5" name="TextBox 14"/>
            <p:cNvSpPr txBox="1"/>
            <p:nvPr/>
          </p:nvSpPr>
          <p:spPr>
            <a:xfrm>
              <a:off x="3336576" y="1158454"/>
              <a:ext cx="4306781" cy="288265"/>
            </a:xfrm>
            <a:prstGeom prst="rect">
              <a:avLst/>
            </a:prstGeom>
            <a:noFill/>
          </p:spPr>
          <p:txBody>
            <a:bodyPr wrap="square" rtlCol="0">
              <a:spAutoFit/>
            </a:bodyPr>
            <a:lstStyle/>
            <a:p>
              <a:r>
                <a:rPr lang="en-US" dirty="0" smtClean="0"/>
                <a:t>  </a:t>
              </a:r>
              <a:r>
                <a:rPr lang="en-US" dirty="0" smtClean="0">
                  <a:latin typeface="Georgia" pitchFamily="18" charset="0"/>
                </a:rPr>
                <a:t>Naïve binning [</a:t>
              </a:r>
              <a:r>
                <a:rPr lang="en-US" dirty="0" err="1" smtClean="0">
                  <a:latin typeface="Georgia" pitchFamily="18" charset="0"/>
                </a:rPr>
                <a:t>Bayzid</a:t>
              </a:r>
              <a:r>
                <a:rPr lang="en-US" dirty="0" smtClean="0">
                  <a:latin typeface="Georgia" pitchFamily="18" charset="0"/>
                </a:rPr>
                <a:t> &amp; </a:t>
              </a:r>
              <a:r>
                <a:rPr lang="en-US" dirty="0" err="1" smtClean="0">
                  <a:latin typeface="Georgia" pitchFamily="18" charset="0"/>
                </a:rPr>
                <a:t>Warnow</a:t>
              </a:r>
              <a:r>
                <a:rPr lang="en-US" dirty="0" smtClean="0">
                  <a:latin typeface="Georgia" pitchFamily="18" charset="0"/>
                </a:rPr>
                <a:t>, Bioinformatics, 2013]</a:t>
              </a:r>
              <a:endParaRPr lang="en-US" dirty="0">
                <a:latin typeface="Georgia" pitchFamily="18" charset="0"/>
              </a:endParaRPr>
            </a:p>
          </p:txBody>
        </p:sp>
      </p:grpSp>
      <p:grpSp>
        <p:nvGrpSpPr>
          <p:cNvPr id="16" name="Group 15"/>
          <p:cNvGrpSpPr/>
          <p:nvPr/>
        </p:nvGrpSpPr>
        <p:grpSpPr>
          <a:xfrm>
            <a:off x="1484077" y="5193196"/>
            <a:ext cx="6760331" cy="369332"/>
            <a:chOff x="3238136" y="1158454"/>
            <a:chExt cx="4620956" cy="288265"/>
          </a:xfrm>
        </p:grpSpPr>
        <p:sp>
          <p:nvSpPr>
            <p:cNvPr id="17" name="Oval 16"/>
            <p:cNvSpPr>
              <a:spLocks noChangeArrowheads="1"/>
            </p:cNvSpPr>
            <p:nvPr/>
          </p:nvSpPr>
          <p:spPr bwMode="auto">
            <a:xfrm>
              <a:off x="3238136" y="1199682"/>
              <a:ext cx="143757" cy="164149"/>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8" name="TextBox 17"/>
            <p:cNvSpPr txBox="1"/>
            <p:nvPr/>
          </p:nvSpPr>
          <p:spPr>
            <a:xfrm>
              <a:off x="3336576" y="1158454"/>
              <a:ext cx="4522516" cy="288265"/>
            </a:xfrm>
            <a:prstGeom prst="rect">
              <a:avLst/>
            </a:prstGeom>
            <a:noFill/>
          </p:spPr>
          <p:txBody>
            <a:bodyPr wrap="square" rtlCol="0">
              <a:spAutoFit/>
            </a:bodyPr>
            <a:lstStyle/>
            <a:p>
              <a:r>
                <a:rPr lang="en-US" dirty="0" smtClean="0"/>
                <a:t>  </a:t>
              </a:r>
              <a:r>
                <a:rPr lang="en-US" dirty="0" smtClean="0">
                  <a:latin typeface="Georgia" pitchFamily="18" charset="0"/>
                </a:rPr>
                <a:t>New binning approaches</a:t>
              </a:r>
              <a:endParaRPr lang="en-US" dirty="0">
                <a:latin typeface="Georgia" pitchFamily="18" charset="0"/>
              </a:endParaRPr>
            </a:p>
          </p:txBody>
        </p:sp>
      </p:grpSp>
      <p:grpSp>
        <p:nvGrpSpPr>
          <p:cNvPr id="19" name="Group 18"/>
          <p:cNvGrpSpPr/>
          <p:nvPr/>
        </p:nvGrpSpPr>
        <p:grpSpPr>
          <a:xfrm>
            <a:off x="1475656" y="5661248"/>
            <a:ext cx="6760331" cy="369332"/>
            <a:chOff x="3238136" y="1158454"/>
            <a:chExt cx="4620956" cy="288265"/>
          </a:xfrm>
        </p:grpSpPr>
        <p:sp>
          <p:nvSpPr>
            <p:cNvPr id="23" name="Oval 22"/>
            <p:cNvSpPr>
              <a:spLocks noChangeArrowheads="1"/>
            </p:cNvSpPr>
            <p:nvPr/>
          </p:nvSpPr>
          <p:spPr bwMode="auto">
            <a:xfrm>
              <a:off x="3238136" y="1199682"/>
              <a:ext cx="143757" cy="164149"/>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24" name="TextBox 23"/>
            <p:cNvSpPr txBox="1"/>
            <p:nvPr/>
          </p:nvSpPr>
          <p:spPr>
            <a:xfrm>
              <a:off x="3336576" y="1158454"/>
              <a:ext cx="4522516" cy="288265"/>
            </a:xfrm>
            <a:prstGeom prst="rect">
              <a:avLst/>
            </a:prstGeom>
            <a:noFill/>
          </p:spPr>
          <p:txBody>
            <a:bodyPr wrap="square" rtlCol="0">
              <a:spAutoFit/>
            </a:bodyPr>
            <a:lstStyle/>
            <a:p>
              <a:r>
                <a:rPr lang="en-US" dirty="0" smtClean="0"/>
                <a:t>  </a:t>
              </a:r>
              <a:r>
                <a:rPr lang="en-US" dirty="0" smtClean="0">
                  <a:latin typeface="Georgia" pitchFamily="18" charset="0"/>
                </a:rPr>
                <a:t>Divide-and-conquer based large scale phylogenomic analyses</a:t>
              </a:r>
              <a:endParaRPr lang="en-US" dirty="0">
                <a:latin typeface="Georgia" pitchFamily="18" charset="0"/>
              </a:endParaRPr>
            </a:p>
          </p:txBody>
        </p:sp>
      </p:grpSp>
      <p:grpSp>
        <p:nvGrpSpPr>
          <p:cNvPr id="25" name="Group 24"/>
          <p:cNvGrpSpPr/>
          <p:nvPr/>
        </p:nvGrpSpPr>
        <p:grpSpPr>
          <a:xfrm>
            <a:off x="1475656" y="3465004"/>
            <a:ext cx="6912768" cy="369332"/>
            <a:chOff x="3238136" y="1158454"/>
            <a:chExt cx="4725153" cy="288265"/>
          </a:xfrm>
        </p:grpSpPr>
        <p:sp>
          <p:nvSpPr>
            <p:cNvPr id="26" name="Oval 25"/>
            <p:cNvSpPr>
              <a:spLocks noChangeArrowheads="1"/>
            </p:cNvSpPr>
            <p:nvPr/>
          </p:nvSpPr>
          <p:spPr bwMode="auto">
            <a:xfrm>
              <a:off x="3238136" y="1199682"/>
              <a:ext cx="143757" cy="164149"/>
            </a:xfrm>
            <a:prstGeom prst="ellipse">
              <a:avLst/>
            </a:prstGeom>
            <a:gradFill rotWithShape="1">
              <a:gsLst>
                <a:gs pos="0">
                  <a:schemeClr val="tx1">
                    <a:lumMod val="50000"/>
                    <a:lumOff val="50000"/>
                    <a:alpha val="6000"/>
                  </a:scheme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27" name="TextBox 26"/>
            <p:cNvSpPr txBox="1"/>
            <p:nvPr/>
          </p:nvSpPr>
          <p:spPr>
            <a:xfrm>
              <a:off x="3336576" y="1158454"/>
              <a:ext cx="4626713" cy="288265"/>
            </a:xfrm>
            <a:prstGeom prst="rect">
              <a:avLst/>
            </a:prstGeom>
            <a:noFill/>
          </p:spPr>
          <p:txBody>
            <a:bodyPr wrap="square" rtlCol="0">
              <a:spAutoFit/>
            </a:bodyPr>
            <a:lstStyle/>
            <a:p>
              <a:r>
                <a:rPr lang="en-US" dirty="0" smtClean="0"/>
                <a:t>  </a:t>
              </a:r>
              <a:r>
                <a:rPr lang="en-US" dirty="0" smtClean="0">
                  <a:latin typeface="Georgia" pitchFamily="18" charset="0"/>
                </a:rPr>
                <a:t>Statistical binning [</a:t>
              </a:r>
              <a:r>
                <a:rPr lang="en-US" dirty="0" err="1" smtClean="0">
                  <a:latin typeface="Georgia" pitchFamily="18" charset="0"/>
                </a:rPr>
                <a:t>Siavash</a:t>
              </a:r>
              <a:r>
                <a:rPr lang="en-US" dirty="0" smtClean="0">
                  <a:latin typeface="Georgia" pitchFamily="18" charset="0"/>
                </a:rPr>
                <a:t> et al., Science, 2014 (in revision)]</a:t>
              </a:r>
              <a:endParaRPr lang="en-US" dirty="0">
                <a:latin typeface="Georgia" pitchFamily="18" charset="0"/>
              </a:endParaRPr>
            </a:p>
          </p:txBody>
        </p:sp>
      </p:grpSp>
      <p:grpSp>
        <p:nvGrpSpPr>
          <p:cNvPr id="28" name="Group 27"/>
          <p:cNvGrpSpPr/>
          <p:nvPr/>
        </p:nvGrpSpPr>
        <p:grpSpPr>
          <a:xfrm>
            <a:off x="1475656" y="3852664"/>
            <a:ext cx="6444716" cy="369332"/>
            <a:chOff x="3238136" y="1158454"/>
            <a:chExt cx="4405221" cy="288265"/>
          </a:xfrm>
        </p:grpSpPr>
        <p:sp>
          <p:nvSpPr>
            <p:cNvPr id="29" name="Oval 28"/>
            <p:cNvSpPr>
              <a:spLocks noChangeArrowheads="1"/>
            </p:cNvSpPr>
            <p:nvPr/>
          </p:nvSpPr>
          <p:spPr bwMode="auto">
            <a:xfrm>
              <a:off x="3238136" y="1199682"/>
              <a:ext cx="143757" cy="164149"/>
            </a:xfrm>
            <a:prstGeom prst="ellipse">
              <a:avLst/>
            </a:prstGeom>
            <a:gradFill rotWithShape="1">
              <a:gsLst>
                <a:gs pos="0">
                  <a:schemeClr val="tx1">
                    <a:lumMod val="65000"/>
                    <a:lumOff val="35000"/>
                    <a:alpha val="0"/>
                  </a:scheme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30" name="TextBox 29"/>
            <p:cNvSpPr txBox="1"/>
            <p:nvPr/>
          </p:nvSpPr>
          <p:spPr>
            <a:xfrm>
              <a:off x="3336576" y="1158454"/>
              <a:ext cx="4306781" cy="288265"/>
            </a:xfrm>
            <a:prstGeom prst="rect">
              <a:avLst/>
            </a:prstGeom>
            <a:noFill/>
          </p:spPr>
          <p:txBody>
            <a:bodyPr wrap="square" rtlCol="0">
              <a:spAutoFit/>
            </a:bodyPr>
            <a:lstStyle/>
            <a:p>
              <a:r>
                <a:rPr lang="en-US" dirty="0" smtClean="0"/>
                <a:t>  </a:t>
              </a:r>
              <a:r>
                <a:rPr lang="en-US" dirty="0" smtClean="0">
                  <a:latin typeface="Georgia" pitchFamily="18" charset="0"/>
                </a:rPr>
                <a:t>ASTRAL [</a:t>
              </a:r>
              <a:r>
                <a:rPr lang="en-US" dirty="0" err="1" smtClean="0">
                  <a:latin typeface="Georgia" pitchFamily="18" charset="0"/>
                </a:rPr>
                <a:t>Siavash</a:t>
              </a:r>
              <a:r>
                <a:rPr lang="en-US" dirty="0" smtClean="0">
                  <a:latin typeface="Georgia" pitchFamily="18" charset="0"/>
                </a:rPr>
                <a:t> et al., ECCB, 2014 (in revision)]</a:t>
              </a:r>
              <a:endParaRPr lang="en-US" dirty="0">
                <a:latin typeface="Georgia" pitchFamily="18" charset="0"/>
              </a:endParaRPr>
            </a:p>
          </p:txBody>
        </p:sp>
      </p:grpSp>
    </p:spTree>
    <p:extLst>
      <p:ext uri="{BB962C8B-B14F-4D97-AF65-F5344CB8AC3E}">
        <p14:creationId xmlns:p14="http://schemas.microsoft.com/office/powerpoint/2010/main" val="211858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par>
                                <p:cTn id="8" presetID="1"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5"/>
          <p:cNvSpPr>
            <a:spLocks noChangeShapeType="1"/>
          </p:cNvSpPr>
          <p:nvPr/>
        </p:nvSpPr>
        <p:spPr bwMode="auto">
          <a:xfrm>
            <a:off x="374068" y="54868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3" name="Rectangle 3"/>
          <p:cNvSpPr txBox="1">
            <a:spLocks noChangeArrowheads="1"/>
          </p:cNvSpPr>
          <p:nvPr/>
        </p:nvSpPr>
        <p:spPr>
          <a:xfrm>
            <a:off x="251520" y="8620"/>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Acknowledgements</a:t>
            </a:r>
            <a:endParaRPr lang="en-US" altLang="ja-JP" sz="2800" b="1" dirty="0">
              <a:solidFill>
                <a:srgbClr val="A50021"/>
              </a:solidFill>
              <a:latin typeface="Verdana" pitchFamily="34" charset="0"/>
              <a:ea typeface="ＭＳ Ｐゴシック" pitchFamily="34" charset="-128"/>
            </a:endParaRPr>
          </a:p>
        </p:txBody>
      </p:sp>
      <p:pic>
        <p:nvPicPr>
          <p:cNvPr id="4098" name="Picture 2" descr="C:\USA\Research\presentations\Fulbright 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836" y="4284680"/>
            <a:ext cx="3096344" cy="86322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warnow"/>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421312" y="1104774"/>
            <a:ext cx="1215862" cy="139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a:off x="208616" y="2564904"/>
            <a:ext cx="1663084" cy="369332"/>
          </a:xfrm>
          <a:prstGeom prst="rect">
            <a:avLst/>
          </a:prstGeom>
          <a:noFill/>
        </p:spPr>
        <p:txBody>
          <a:bodyPr wrap="none" rtlCol="0">
            <a:spAutoFit/>
          </a:bodyPr>
          <a:lstStyle/>
          <a:p>
            <a:r>
              <a:rPr lang="en-US" dirty="0" smtClean="0"/>
              <a:t>Prof. T. Warnow</a:t>
            </a:r>
            <a:endParaRPr lang="en-US" dirty="0"/>
          </a:p>
        </p:txBody>
      </p:sp>
      <p:pic>
        <p:nvPicPr>
          <p:cNvPr id="16" name="Picture 2" descr="nam-nguyen.jpg"/>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6156176" y="1107771"/>
            <a:ext cx="1170251" cy="1350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a:xfrm>
            <a:off x="6162752" y="2591616"/>
            <a:ext cx="1163675" cy="369332"/>
          </a:xfrm>
          <a:prstGeom prst="rect">
            <a:avLst/>
          </a:prstGeom>
          <a:noFill/>
        </p:spPr>
        <p:txBody>
          <a:bodyPr wrap="none" rtlCol="0">
            <a:spAutoFit/>
          </a:bodyPr>
          <a:lstStyle/>
          <a:p>
            <a:r>
              <a:rPr lang="en-US" dirty="0"/>
              <a:t>N. Nguyen</a:t>
            </a:r>
          </a:p>
        </p:txBody>
      </p:sp>
      <p:sp>
        <p:nvSpPr>
          <p:cNvPr id="9" name="Rectangle 8"/>
          <p:cNvSpPr/>
          <p:nvPr/>
        </p:nvSpPr>
        <p:spPr>
          <a:xfrm>
            <a:off x="2303748" y="2591616"/>
            <a:ext cx="1536049" cy="369332"/>
          </a:xfrm>
          <a:prstGeom prst="rect">
            <a:avLst/>
          </a:prstGeom>
        </p:spPr>
        <p:txBody>
          <a:bodyPr wrap="square">
            <a:spAutoFit/>
          </a:bodyPr>
          <a:lstStyle/>
          <a:p>
            <a:r>
              <a:rPr lang="en-US" dirty="0" smtClean="0"/>
              <a:t>Prof. J. </a:t>
            </a:r>
            <a:r>
              <a:rPr lang="en-US" dirty="0" err="1" smtClean="0"/>
              <a:t>Ghosh</a:t>
            </a:r>
            <a:endParaRPr lang="en-US" dirty="0"/>
          </a:p>
        </p:txBody>
      </p:sp>
      <p:pic>
        <p:nvPicPr>
          <p:cNvPr id="4099" name="Picture 3" descr="C:\USA\Research\presentations\dr.ghosh.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3580" y="1104774"/>
            <a:ext cx="1372201" cy="139023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3" descr="siavash"/>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4319972" y="1107771"/>
            <a:ext cx="1170250" cy="133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23"/>
          <p:cNvSpPr/>
          <p:nvPr/>
        </p:nvSpPr>
        <p:spPr>
          <a:xfrm>
            <a:off x="4338439" y="2591616"/>
            <a:ext cx="1151784" cy="369332"/>
          </a:xfrm>
          <a:prstGeom prst="rect">
            <a:avLst/>
          </a:prstGeom>
        </p:spPr>
        <p:txBody>
          <a:bodyPr wrap="square">
            <a:spAutoFit/>
          </a:bodyPr>
          <a:lstStyle/>
          <a:p>
            <a:r>
              <a:rPr lang="en-US" dirty="0" smtClean="0"/>
              <a:t>S. </a:t>
            </a:r>
            <a:r>
              <a:rPr lang="en-US" dirty="0" err="1" smtClean="0"/>
              <a:t>Mirarab</a:t>
            </a:r>
            <a:endParaRPr lang="en-US" dirty="0"/>
          </a:p>
        </p:txBody>
      </p:sp>
      <p:pic>
        <p:nvPicPr>
          <p:cNvPr id="4100" name="Picture 4" descr="C:\USA\Research\presentations\tyler-hun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40352" y="1107771"/>
            <a:ext cx="1163675" cy="1353727"/>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p:cNvSpPr/>
          <p:nvPr/>
        </p:nvSpPr>
        <p:spPr>
          <a:xfrm>
            <a:off x="7761338" y="2591616"/>
            <a:ext cx="1095138" cy="369332"/>
          </a:xfrm>
          <a:prstGeom prst="rect">
            <a:avLst/>
          </a:prstGeom>
        </p:spPr>
        <p:txBody>
          <a:bodyPr wrap="square">
            <a:spAutoFit/>
          </a:bodyPr>
          <a:lstStyle/>
          <a:p>
            <a:r>
              <a:rPr lang="en-US" dirty="0" smtClean="0"/>
              <a:t>T. Hunt</a:t>
            </a:r>
            <a:endParaRPr lang="en-US" dirty="0"/>
          </a:p>
        </p:txBody>
      </p:sp>
      <p:pic>
        <p:nvPicPr>
          <p:cNvPr id="4101" name="Picture 5" descr="C:\USA\Research\presentations\ualberta-logo.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5836" y="5985284"/>
            <a:ext cx="3160467" cy="707496"/>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1547664" y="5255912"/>
            <a:ext cx="6408712" cy="369332"/>
          </a:xfrm>
          <a:prstGeom prst="rect">
            <a:avLst/>
          </a:prstGeom>
        </p:spPr>
        <p:txBody>
          <a:bodyPr wrap="square">
            <a:spAutoFit/>
          </a:bodyPr>
          <a:lstStyle/>
          <a:p>
            <a:r>
              <a:rPr lang="en-US" dirty="0" smtClean="0">
                <a:latin typeface="Georgia" pitchFamily="18" charset="0"/>
              </a:rPr>
              <a:t>Fulbright International Science and Technology PhD Award</a:t>
            </a:r>
            <a:endParaRPr lang="en-US" dirty="0">
              <a:latin typeface="Georgia" pitchFamily="18" charset="0"/>
            </a:endParaRPr>
          </a:p>
        </p:txBody>
      </p:sp>
      <p:sp>
        <p:nvSpPr>
          <p:cNvPr id="18" name="Rectangle 17"/>
          <p:cNvSpPr/>
          <p:nvPr/>
        </p:nvSpPr>
        <p:spPr>
          <a:xfrm>
            <a:off x="1259632" y="3320988"/>
            <a:ext cx="7128792" cy="369332"/>
          </a:xfrm>
          <a:prstGeom prst="rect">
            <a:avLst/>
          </a:prstGeom>
        </p:spPr>
        <p:txBody>
          <a:bodyPr wrap="square">
            <a:spAutoFit/>
          </a:bodyPr>
          <a:lstStyle/>
          <a:p>
            <a:r>
              <a:rPr lang="en-US" dirty="0" smtClean="0"/>
              <a:t>Theo Zimmerman, Andrei </a:t>
            </a:r>
            <a:r>
              <a:rPr lang="en-US" dirty="0" err="1" smtClean="0"/>
              <a:t>Mergea</a:t>
            </a:r>
            <a:r>
              <a:rPr lang="en-US" dirty="0" smtClean="0"/>
              <a:t>, Jimmy Yang and all other collaborators</a:t>
            </a:r>
            <a:endParaRPr lang="en-US" dirty="0"/>
          </a:p>
        </p:txBody>
      </p:sp>
    </p:spTree>
    <p:extLst>
      <p:ext uri="{BB962C8B-B14F-4D97-AF65-F5344CB8AC3E}">
        <p14:creationId xmlns:p14="http://schemas.microsoft.com/office/powerpoint/2010/main" val="31379040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609600" y="1524000"/>
            <a:ext cx="449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4400" dirty="0">
                <a:solidFill>
                  <a:schemeClr val="accent2"/>
                </a:solidFill>
                <a:latin typeface="Trebuchet MS" pitchFamily="34" charset="0"/>
              </a:rPr>
              <a:t>Thank </a:t>
            </a:r>
            <a:r>
              <a:rPr lang="en-US" sz="4400" dirty="0" smtClean="0">
                <a:solidFill>
                  <a:schemeClr val="accent2"/>
                </a:solidFill>
                <a:latin typeface="Trebuchet MS" pitchFamily="34" charset="0"/>
              </a:rPr>
              <a:t>You</a:t>
            </a:r>
            <a:endParaRPr lang="en-US" sz="4400" dirty="0">
              <a:solidFill>
                <a:schemeClr val="accent2"/>
              </a:solidFill>
              <a:latin typeface="Trebuchet MS" pitchFamily="34" charset="0"/>
            </a:endParaRPr>
          </a:p>
        </p:txBody>
      </p:sp>
      <p:sp>
        <p:nvSpPr>
          <p:cNvPr id="58372" name="Rectangle 2"/>
          <p:cNvSpPr>
            <a:spLocks noChangeArrowheads="1"/>
          </p:cNvSpPr>
          <p:nvPr/>
        </p:nvSpPr>
        <p:spPr bwMode="auto">
          <a:xfrm>
            <a:off x="4211638" y="2849563"/>
            <a:ext cx="4749800" cy="2698750"/>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a:lnSpc>
                <a:spcPct val="80000"/>
              </a:lnSpc>
              <a:spcBef>
                <a:spcPct val="20000"/>
              </a:spcBef>
              <a:buClr>
                <a:schemeClr val="tx2"/>
              </a:buClr>
              <a:buSzPct val="70000"/>
              <a:buFont typeface="Wingdings" pitchFamily="2" charset="2"/>
              <a:buNone/>
            </a:pPr>
            <a:r>
              <a:rPr lang="en-US" altLang="ja-JP" sz="8200" dirty="0">
                <a:solidFill>
                  <a:schemeClr val="tx2"/>
                </a:solidFill>
                <a:latin typeface="Garamond" pitchFamily="18" charset="0"/>
                <a:ea typeface="ＭＳ Ｐゴシック" pitchFamily="34" charset="-128"/>
              </a:rPr>
              <a:t>Questions </a:t>
            </a:r>
          </a:p>
          <a:p>
            <a:pPr marL="342900" indent="-342900" algn="ctr">
              <a:lnSpc>
                <a:spcPct val="80000"/>
              </a:lnSpc>
              <a:spcBef>
                <a:spcPct val="20000"/>
              </a:spcBef>
              <a:buClr>
                <a:schemeClr val="tx2"/>
              </a:buClr>
              <a:buSzPct val="70000"/>
              <a:buFont typeface="Wingdings" pitchFamily="2" charset="2"/>
              <a:buNone/>
            </a:pPr>
            <a:r>
              <a:rPr lang="en-US" altLang="ja-JP" sz="11400" dirty="0">
                <a:solidFill>
                  <a:srgbClr val="FF6600"/>
                </a:solidFill>
                <a:latin typeface="Garamond" pitchFamily="18" charset="0"/>
                <a:ea typeface="ＭＳ Ｐゴシック" pitchFamily="34" charset="-128"/>
              </a:rPr>
              <a:t>??</a:t>
            </a:r>
            <a:r>
              <a:rPr lang="en-US" altLang="ja-JP" sz="8200" dirty="0">
                <a:solidFill>
                  <a:schemeClr val="tx2"/>
                </a:solidFill>
                <a:latin typeface="Garamond" pitchFamily="18" charset="0"/>
                <a:ea typeface="ＭＳ Ｐゴシック" pitchFamily="34" charset="-128"/>
              </a:rPr>
              <a:t> </a:t>
            </a:r>
            <a:endParaRPr lang="ja-JP" altLang="en-US" sz="11400" dirty="0">
              <a:solidFill>
                <a:srgbClr val="FF6600"/>
              </a:solidFill>
              <a:latin typeface="Garamond" pitchFamily="18" charset="0"/>
              <a:ea typeface="ＭＳ Ｐゴシック" pitchFamily="34" charset="-128"/>
            </a:endParaRPr>
          </a:p>
        </p:txBody>
      </p:sp>
    </p:spTree>
    <p:extLst>
      <p:ext uri="{BB962C8B-B14F-4D97-AF65-F5344CB8AC3E}">
        <p14:creationId xmlns:p14="http://schemas.microsoft.com/office/powerpoint/2010/main" val="1379836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51520" y="8620"/>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Basic Idea: binning criteria</a:t>
            </a:r>
            <a:endParaRPr lang="en-US" altLang="ja-JP" sz="2800" b="1" dirty="0">
              <a:solidFill>
                <a:srgbClr val="A50021"/>
              </a:solidFill>
              <a:latin typeface="Verdana" pitchFamily="34" charset="0"/>
              <a:ea typeface="ＭＳ Ｐゴシック" pitchFamily="34" charset="-128"/>
            </a:endParaRPr>
          </a:p>
        </p:txBody>
      </p:sp>
      <p:sp>
        <p:nvSpPr>
          <p:cNvPr id="3" name="Line 5"/>
          <p:cNvSpPr>
            <a:spLocks noChangeShapeType="1"/>
          </p:cNvSpPr>
          <p:nvPr/>
        </p:nvSpPr>
        <p:spPr bwMode="auto">
          <a:xfrm>
            <a:off x="374068" y="54868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6" name="Rectangle 4"/>
          <p:cNvSpPr>
            <a:spLocks noChangeArrowheads="1"/>
          </p:cNvSpPr>
          <p:nvPr/>
        </p:nvSpPr>
        <p:spPr bwMode="auto">
          <a:xfrm>
            <a:off x="935596" y="1556792"/>
            <a:ext cx="7381328" cy="4139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US" sz="2200" dirty="0" smtClean="0">
                <a:latin typeface="Book Antiqua" pitchFamily="18" charset="0"/>
              </a:rPr>
              <a:t> </a:t>
            </a:r>
            <a:r>
              <a:rPr lang="en-US" sz="2400" dirty="0">
                <a:latin typeface="Book Antiqua" pitchFamily="18" charset="0"/>
              </a:rPr>
              <a:t>Trees that have </a:t>
            </a:r>
            <a:r>
              <a:rPr lang="en-US" sz="2400" i="1" dirty="0">
                <a:solidFill>
                  <a:schemeClr val="tx2"/>
                </a:solidFill>
                <a:latin typeface="Book Antiqua" pitchFamily="18" charset="0"/>
              </a:rPr>
              <a:t>clear</a:t>
            </a:r>
            <a:r>
              <a:rPr lang="en-US" sz="2400" dirty="0">
                <a:latin typeface="Book Antiqua" pitchFamily="18" charset="0"/>
              </a:rPr>
              <a:t> </a:t>
            </a:r>
            <a:r>
              <a:rPr lang="en-US" sz="2400" dirty="0">
                <a:solidFill>
                  <a:srgbClr val="FF0000"/>
                </a:solidFill>
                <a:latin typeface="Book Antiqua" pitchFamily="18" charset="0"/>
              </a:rPr>
              <a:t>differences</a:t>
            </a:r>
            <a:r>
              <a:rPr lang="en-US" sz="2400" dirty="0">
                <a:latin typeface="Book Antiqua" pitchFamily="18" charset="0"/>
              </a:rPr>
              <a:t> in their topologies should not be </a:t>
            </a:r>
            <a:r>
              <a:rPr lang="en-US" sz="2400" dirty="0" smtClean="0">
                <a:latin typeface="Book Antiqua" pitchFamily="18" charset="0"/>
              </a:rPr>
              <a:t>combined.</a:t>
            </a:r>
          </a:p>
          <a:p>
            <a:pPr>
              <a:spcBef>
                <a:spcPts val="600"/>
              </a:spcBef>
              <a:buClr>
                <a:schemeClr val="accent1"/>
              </a:buClr>
              <a:buSzPct val="90000"/>
              <a:buFont typeface="Wingdings 3" pitchFamily="18" charset="2"/>
              <a:buChar char="}"/>
            </a:pPr>
            <a:endParaRPr lang="en-US" sz="2400" dirty="0">
              <a:latin typeface="Book Antiqua" pitchFamily="18" charset="0"/>
            </a:endParaRPr>
          </a:p>
          <a:p>
            <a:pPr>
              <a:spcBef>
                <a:spcPts val="600"/>
              </a:spcBef>
              <a:buClr>
                <a:schemeClr val="accent1"/>
              </a:buClr>
              <a:buSzPct val="90000"/>
              <a:buFont typeface="Wingdings 3" pitchFamily="18" charset="2"/>
              <a:buChar char="}"/>
            </a:pPr>
            <a:r>
              <a:rPr lang="en-US" sz="2400" dirty="0" smtClean="0">
                <a:latin typeface="Book Antiqua" pitchFamily="18" charset="0"/>
              </a:rPr>
              <a:t> We </a:t>
            </a:r>
            <a:r>
              <a:rPr lang="en-US" sz="2400" dirty="0">
                <a:latin typeface="Book Antiqua" pitchFamily="18" charset="0"/>
              </a:rPr>
              <a:t>do not bin two genes together if they have any </a:t>
            </a:r>
            <a:r>
              <a:rPr lang="en-US" sz="2400" dirty="0">
                <a:solidFill>
                  <a:srgbClr val="FF0000"/>
                </a:solidFill>
                <a:latin typeface="Book Antiqua" pitchFamily="18" charset="0"/>
              </a:rPr>
              <a:t>conflicting</a:t>
            </a:r>
            <a:r>
              <a:rPr lang="en-US" sz="2400" dirty="0">
                <a:latin typeface="Book Antiqua" pitchFamily="18" charset="0"/>
              </a:rPr>
              <a:t> edge with </a:t>
            </a:r>
            <a:r>
              <a:rPr lang="en-US" sz="2400" i="1" dirty="0">
                <a:solidFill>
                  <a:schemeClr val="tx2"/>
                </a:solidFill>
                <a:latin typeface="Book Antiqua" pitchFamily="18" charset="0"/>
              </a:rPr>
              <a:t>statistical</a:t>
            </a:r>
            <a:r>
              <a:rPr lang="en-US" sz="2400" dirty="0">
                <a:latin typeface="Book Antiqua" pitchFamily="18" charset="0"/>
              </a:rPr>
              <a:t> </a:t>
            </a:r>
            <a:r>
              <a:rPr lang="en-US" sz="2400" i="1" dirty="0">
                <a:solidFill>
                  <a:schemeClr val="tx2"/>
                </a:solidFill>
                <a:latin typeface="Book Antiqua" pitchFamily="18" charset="0"/>
              </a:rPr>
              <a:t>support</a:t>
            </a:r>
            <a:r>
              <a:rPr lang="en-US" sz="2400" dirty="0">
                <a:latin typeface="Book Antiqua" pitchFamily="18" charset="0"/>
              </a:rPr>
              <a:t> </a:t>
            </a:r>
            <a:r>
              <a:rPr lang="en-US" sz="2400" dirty="0">
                <a:solidFill>
                  <a:srgbClr val="FF0000"/>
                </a:solidFill>
                <a:latin typeface="Book Antiqua" pitchFamily="18" charset="0"/>
              </a:rPr>
              <a:t>above</a:t>
            </a:r>
            <a:r>
              <a:rPr lang="en-US" sz="2400" dirty="0">
                <a:latin typeface="Book Antiqua" pitchFamily="18" charset="0"/>
              </a:rPr>
              <a:t> a given </a:t>
            </a:r>
            <a:r>
              <a:rPr lang="en-US" sz="2400" dirty="0">
                <a:solidFill>
                  <a:srgbClr val="0033CC"/>
                </a:solidFill>
                <a:latin typeface="Book Antiqua" pitchFamily="18" charset="0"/>
              </a:rPr>
              <a:t>threshold (T</a:t>
            </a:r>
            <a:r>
              <a:rPr lang="en-US" sz="2400" dirty="0" smtClean="0">
                <a:solidFill>
                  <a:srgbClr val="0033CC"/>
                </a:solidFill>
                <a:latin typeface="Book Antiqua" pitchFamily="18" charset="0"/>
              </a:rPr>
              <a:t>).</a:t>
            </a:r>
          </a:p>
          <a:p>
            <a:pPr>
              <a:spcBef>
                <a:spcPts val="600"/>
              </a:spcBef>
              <a:buClr>
                <a:schemeClr val="accent1"/>
              </a:buClr>
              <a:buSzPct val="90000"/>
              <a:buFont typeface="Wingdings 3" pitchFamily="18" charset="2"/>
              <a:buChar char="}"/>
            </a:pPr>
            <a:endParaRPr lang="en-US" sz="2400" dirty="0" smtClean="0">
              <a:solidFill>
                <a:srgbClr val="0033CC"/>
              </a:solidFill>
              <a:latin typeface="Book Antiqua" pitchFamily="18" charset="0"/>
            </a:endParaRPr>
          </a:p>
          <a:p>
            <a:pPr>
              <a:spcBef>
                <a:spcPts val="600"/>
              </a:spcBef>
              <a:buClr>
                <a:schemeClr val="accent1"/>
              </a:buClr>
              <a:buSzPct val="90000"/>
              <a:buFont typeface="Wingdings 3" pitchFamily="18" charset="2"/>
              <a:buChar char="}"/>
            </a:pPr>
            <a:r>
              <a:rPr lang="en-US" sz="2200" dirty="0" smtClean="0">
                <a:latin typeface="Book Antiqua" pitchFamily="18" charset="0"/>
              </a:rPr>
              <a:t> </a:t>
            </a:r>
            <a:r>
              <a:rPr lang="en-US" sz="2400" dirty="0">
                <a:latin typeface="Book Antiqua" pitchFamily="18" charset="0"/>
              </a:rPr>
              <a:t>Controlling the threshold (T) enables more </a:t>
            </a:r>
            <a:r>
              <a:rPr lang="en-US" sz="2400" dirty="0">
                <a:solidFill>
                  <a:srgbClr val="FF0000"/>
                </a:solidFill>
                <a:latin typeface="Book Antiqua" pitchFamily="18" charset="0"/>
              </a:rPr>
              <a:t>aggressive</a:t>
            </a:r>
            <a:r>
              <a:rPr lang="en-US" sz="2400" dirty="0">
                <a:latin typeface="Book Antiqua" pitchFamily="18" charset="0"/>
              </a:rPr>
              <a:t> or </a:t>
            </a:r>
            <a:r>
              <a:rPr lang="en-US" sz="2400" dirty="0">
                <a:solidFill>
                  <a:srgbClr val="002060"/>
                </a:solidFill>
                <a:latin typeface="Book Antiqua" pitchFamily="18" charset="0"/>
              </a:rPr>
              <a:t>conservative</a:t>
            </a:r>
            <a:r>
              <a:rPr lang="en-US" sz="2400" dirty="0">
                <a:latin typeface="Book Antiqua" pitchFamily="18" charset="0"/>
              </a:rPr>
              <a:t> binning.</a:t>
            </a:r>
          </a:p>
          <a:p>
            <a:pPr>
              <a:spcBef>
                <a:spcPts val="600"/>
              </a:spcBef>
              <a:buClr>
                <a:schemeClr val="accent1"/>
              </a:buClr>
              <a:buSzPct val="90000"/>
              <a:buFont typeface="Wingdings 3" pitchFamily="18" charset="2"/>
              <a:buChar char="}"/>
            </a:pPr>
            <a:endParaRPr lang="en-US" sz="2200" dirty="0" smtClean="0">
              <a:latin typeface="Book Antiqua" pitchFamily="18" charset="0"/>
            </a:endParaRPr>
          </a:p>
        </p:txBody>
      </p:sp>
    </p:spTree>
    <p:extLst>
      <p:ext uri="{BB962C8B-B14F-4D97-AF65-F5344CB8AC3E}">
        <p14:creationId xmlns:p14="http://schemas.microsoft.com/office/powerpoint/2010/main" val="28287420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2158300" y="2814292"/>
            <a:ext cx="1755911" cy="1604089"/>
            <a:chOff x="2158300" y="2524519"/>
            <a:chExt cx="1755911" cy="1604089"/>
          </a:xfrm>
        </p:grpSpPr>
        <p:cxnSp>
          <p:nvCxnSpPr>
            <p:cNvPr id="2" name="Straight Connector 1"/>
            <p:cNvCxnSpPr/>
            <p:nvPr/>
          </p:nvCxnSpPr>
          <p:spPr>
            <a:xfrm flipV="1">
              <a:off x="2158300" y="3052023"/>
              <a:ext cx="537242" cy="1044859"/>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2459273" y="3551973"/>
              <a:ext cx="339417" cy="576635"/>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2962688" y="2524519"/>
              <a:ext cx="951523" cy="1578152"/>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675165" y="3084207"/>
              <a:ext cx="612330" cy="1018464"/>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2675165" y="2542063"/>
              <a:ext cx="270674" cy="536964"/>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888270" y="4418381"/>
            <a:ext cx="538651" cy="461665"/>
          </a:xfrm>
          <a:prstGeom prst="rect">
            <a:avLst/>
          </a:prstGeom>
          <a:noFill/>
        </p:spPr>
        <p:txBody>
          <a:bodyPr wrap="square" rtlCol="0">
            <a:spAutoFit/>
          </a:bodyPr>
          <a:lstStyle/>
          <a:p>
            <a:r>
              <a:rPr lang="en-US" sz="2400" b="1" i="1" dirty="0">
                <a:latin typeface="Book Antiqua" pitchFamily="18" charset="0"/>
              </a:rPr>
              <a:t>a</a:t>
            </a:r>
            <a:endParaRPr lang="en-US" sz="2400" baseline="-25000" dirty="0">
              <a:latin typeface="Georgia" pitchFamily="18" charset="0"/>
            </a:endParaRPr>
          </a:p>
        </p:txBody>
      </p:sp>
      <p:sp>
        <p:nvSpPr>
          <p:cNvPr id="14" name="TextBox 13"/>
          <p:cNvSpPr txBox="1"/>
          <p:nvPr/>
        </p:nvSpPr>
        <p:spPr>
          <a:xfrm>
            <a:off x="2619476" y="4454385"/>
            <a:ext cx="538651" cy="461665"/>
          </a:xfrm>
          <a:prstGeom prst="rect">
            <a:avLst/>
          </a:prstGeom>
          <a:noFill/>
        </p:spPr>
        <p:txBody>
          <a:bodyPr wrap="square" rtlCol="0">
            <a:spAutoFit/>
          </a:bodyPr>
          <a:lstStyle/>
          <a:p>
            <a:r>
              <a:rPr lang="en-US" sz="2400" b="1" i="1" dirty="0" smtClean="0">
                <a:latin typeface="Book Antiqua" pitchFamily="18" charset="0"/>
              </a:rPr>
              <a:t>b</a:t>
            </a:r>
            <a:endParaRPr lang="en-US" sz="2400" baseline="-25000" dirty="0">
              <a:latin typeface="Georgia" pitchFamily="18" charset="0"/>
            </a:endParaRPr>
          </a:p>
        </p:txBody>
      </p:sp>
      <p:sp>
        <p:nvSpPr>
          <p:cNvPr id="15" name="TextBox 14"/>
          <p:cNvSpPr txBox="1"/>
          <p:nvPr/>
        </p:nvSpPr>
        <p:spPr>
          <a:xfrm>
            <a:off x="3158127" y="4454385"/>
            <a:ext cx="538651" cy="461665"/>
          </a:xfrm>
          <a:prstGeom prst="rect">
            <a:avLst/>
          </a:prstGeom>
          <a:noFill/>
        </p:spPr>
        <p:txBody>
          <a:bodyPr wrap="square" rtlCol="0">
            <a:spAutoFit/>
          </a:bodyPr>
          <a:lstStyle/>
          <a:p>
            <a:r>
              <a:rPr lang="en-US" sz="2400" b="1" i="1" dirty="0">
                <a:latin typeface="Book Antiqua" pitchFamily="18" charset="0"/>
              </a:rPr>
              <a:t>c</a:t>
            </a:r>
            <a:endParaRPr lang="en-US" sz="2400" baseline="-25000" dirty="0">
              <a:latin typeface="Georgia" pitchFamily="18" charset="0"/>
            </a:endParaRPr>
          </a:p>
        </p:txBody>
      </p:sp>
      <p:sp>
        <p:nvSpPr>
          <p:cNvPr id="16" name="TextBox 15"/>
          <p:cNvSpPr txBox="1"/>
          <p:nvPr/>
        </p:nvSpPr>
        <p:spPr>
          <a:xfrm>
            <a:off x="3771604" y="4454385"/>
            <a:ext cx="538651" cy="461665"/>
          </a:xfrm>
          <a:prstGeom prst="rect">
            <a:avLst/>
          </a:prstGeom>
          <a:noFill/>
        </p:spPr>
        <p:txBody>
          <a:bodyPr wrap="square" rtlCol="0">
            <a:spAutoFit/>
          </a:bodyPr>
          <a:lstStyle/>
          <a:p>
            <a:r>
              <a:rPr lang="en-US" sz="2400" b="1" i="1" dirty="0" smtClean="0">
                <a:latin typeface="Book Antiqua" pitchFamily="18" charset="0"/>
              </a:rPr>
              <a:t>d</a:t>
            </a:r>
            <a:endParaRPr lang="en-US" sz="2400" baseline="-25000" dirty="0">
              <a:latin typeface="Georgia" pitchFamily="18" charset="0"/>
            </a:endParaRPr>
          </a:p>
        </p:txBody>
      </p:sp>
      <p:grpSp>
        <p:nvGrpSpPr>
          <p:cNvPr id="37" name="Group 36"/>
          <p:cNvGrpSpPr/>
          <p:nvPr/>
        </p:nvGrpSpPr>
        <p:grpSpPr>
          <a:xfrm>
            <a:off x="5974724" y="2798201"/>
            <a:ext cx="1755911" cy="1604089"/>
            <a:chOff x="5974724" y="2508428"/>
            <a:chExt cx="1755911" cy="1604089"/>
          </a:xfrm>
        </p:grpSpPr>
        <p:cxnSp>
          <p:nvCxnSpPr>
            <p:cNvPr id="8" name="Straight Connector 7"/>
            <p:cNvCxnSpPr/>
            <p:nvPr/>
          </p:nvCxnSpPr>
          <p:spPr>
            <a:xfrm flipV="1">
              <a:off x="5974724" y="3035932"/>
              <a:ext cx="537242" cy="1044859"/>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275697" y="3535882"/>
              <a:ext cx="339417" cy="576635"/>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779112" y="2508428"/>
              <a:ext cx="951523" cy="1578152"/>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491589" y="3068116"/>
              <a:ext cx="612330" cy="1018464"/>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6491589" y="2525972"/>
              <a:ext cx="270674" cy="536964"/>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5750415" y="4418381"/>
            <a:ext cx="538651" cy="461665"/>
          </a:xfrm>
          <a:prstGeom prst="rect">
            <a:avLst/>
          </a:prstGeom>
          <a:noFill/>
        </p:spPr>
        <p:txBody>
          <a:bodyPr wrap="square" rtlCol="0">
            <a:spAutoFit/>
          </a:bodyPr>
          <a:lstStyle/>
          <a:p>
            <a:r>
              <a:rPr lang="en-US" sz="2400" b="1" i="1" dirty="0">
                <a:latin typeface="Book Antiqua" pitchFamily="18" charset="0"/>
              </a:rPr>
              <a:t>a</a:t>
            </a:r>
            <a:endParaRPr lang="en-US" sz="2400" baseline="-25000" dirty="0">
              <a:latin typeface="Georgia" pitchFamily="18" charset="0"/>
            </a:endParaRPr>
          </a:p>
        </p:txBody>
      </p:sp>
      <p:sp>
        <p:nvSpPr>
          <p:cNvPr id="18" name="TextBox 17"/>
          <p:cNvSpPr txBox="1"/>
          <p:nvPr/>
        </p:nvSpPr>
        <p:spPr>
          <a:xfrm>
            <a:off x="6481621" y="4454385"/>
            <a:ext cx="538651" cy="461665"/>
          </a:xfrm>
          <a:prstGeom prst="rect">
            <a:avLst/>
          </a:prstGeom>
          <a:noFill/>
        </p:spPr>
        <p:txBody>
          <a:bodyPr wrap="square" rtlCol="0">
            <a:spAutoFit/>
          </a:bodyPr>
          <a:lstStyle/>
          <a:p>
            <a:r>
              <a:rPr lang="en-US" sz="2400" b="1" i="1" dirty="0">
                <a:latin typeface="Book Antiqua" pitchFamily="18" charset="0"/>
              </a:rPr>
              <a:t>c</a:t>
            </a:r>
            <a:endParaRPr lang="en-US" sz="2400" baseline="-25000" dirty="0">
              <a:latin typeface="Georgia" pitchFamily="18" charset="0"/>
            </a:endParaRPr>
          </a:p>
        </p:txBody>
      </p:sp>
      <p:sp>
        <p:nvSpPr>
          <p:cNvPr id="19" name="TextBox 18"/>
          <p:cNvSpPr txBox="1"/>
          <p:nvPr/>
        </p:nvSpPr>
        <p:spPr>
          <a:xfrm>
            <a:off x="7020272" y="4454385"/>
            <a:ext cx="538651" cy="461665"/>
          </a:xfrm>
          <a:prstGeom prst="rect">
            <a:avLst/>
          </a:prstGeom>
          <a:noFill/>
        </p:spPr>
        <p:txBody>
          <a:bodyPr wrap="square" rtlCol="0">
            <a:spAutoFit/>
          </a:bodyPr>
          <a:lstStyle/>
          <a:p>
            <a:r>
              <a:rPr lang="en-US" sz="2400" b="1" i="1" dirty="0" smtClean="0">
                <a:latin typeface="Book Antiqua" pitchFamily="18" charset="0"/>
              </a:rPr>
              <a:t>b</a:t>
            </a:r>
            <a:endParaRPr lang="en-US" sz="2400" baseline="-25000" dirty="0">
              <a:latin typeface="Georgia" pitchFamily="18" charset="0"/>
            </a:endParaRPr>
          </a:p>
        </p:txBody>
      </p:sp>
      <p:sp>
        <p:nvSpPr>
          <p:cNvPr id="20" name="TextBox 19"/>
          <p:cNvSpPr txBox="1"/>
          <p:nvPr/>
        </p:nvSpPr>
        <p:spPr>
          <a:xfrm>
            <a:off x="7633749" y="4454385"/>
            <a:ext cx="538651" cy="461665"/>
          </a:xfrm>
          <a:prstGeom prst="rect">
            <a:avLst/>
          </a:prstGeom>
          <a:noFill/>
        </p:spPr>
        <p:txBody>
          <a:bodyPr wrap="square" rtlCol="0">
            <a:spAutoFit/>
          </a:bodyPr>
          <a:lstStyle/>
          <a:p>
            <a:r>
              <a:rPr lang="en-US" sz="2400" b="1" i="1" dirty="0" smtClean="0">
                <a:latin typeface="Book Antiqua" pitchFamily="18" charset="0"/>
              </a:rPr>
              <a:t>d</a:t>
            </a:r>
            <a:endParaRPr lang="en-US" sz="2400" baseline="-25000" dirty="0">
              <a:latin typeface="Georgia" pitchFamily="18" charset="0"/>
            </a:endParaRPr>
          </a:p>
        </p:txBody>
      </p:sp>
      <p:sp>
        <p:nvSpPr>
          <p:cNvPr id="21" name="TextBox 20"/>
          <p:cNvSpPr txBox="1"/>
          <p:nvPr/>
        </p:nvSpPr>
        <p:spPr>
          <a:xfrm>
            <a:off x="1125083" y="3084227"/>
            <a:ext cx="1060353" cy="461665"/>
          </a:xfrm>
          <a:prstGeom prst="rect">
            <a:avLst/>
          </a:prstGeom>
          <a:noFill/>
        </p:spPr>
        <p:txBody>
          <a:bodyPr wrap="square" rtlCol="0">
            <a:spAutoFit/>
          </a:bodyPr>
          <a:lstStyle/>
          <a:p>
            <a:r>
              <a:rPr lang="en-US" sz="2400" i="1" dirty="0" err="1" smtClean="0">
                <a:latin typeface="Georgia" pitchFamily="18" charset="0"/>
                <a:ea typeface="Verdana" pitchFamily="34" charset="0"/>
                <a:cs typeface="Verdana" pitchFamily="34" charset="0"/>
              </a:rPr>
              <a:t>a</a:t>
            </a:r>
            <a:r>
              <a:rPr lang="en-US" sz="2400" i="1" dirty="0" err="1" smtClean="0">
                <a:solidFill>
                  <a:srgbClr val="FF0000"/>
                </a:solidFill>
                <a:latin typeface="Georgia" pitchFamily="18" charset="0"/>
                <a:ea typeface="Verdana" pitchFamily="34" charset="0"/>
                <a:cs typeface="Verdana" pitchFamily="34" charset="0"/>
              </a:rPr>
              <a:t>b|c</a:t>
            </a:r>
            <a:r>
              <a:rPr lang="en-US" sz="2400" i="1" dirty="0" err="1" smtClean="0">
                <a:latin typeface="Georgia" pitchFamily="18" charset="0"/>
                <a:ea typeface="Verdana" pitchFamily="34" charset="0"/>
                <a:cs typeface="Verdana" pitchFamily="34" charset="0"/>
              </a:rPr>
              <a:t>d</a:t>
            </a:r>
            <a:endParaRPr lang="en-US" sz="2400" i="1" dirty="0">
              <a:latin typeface="Georgia" pitchFamily="18" charset="0"/>
              <a:ea typeface="Verdana" pitchFamily="34" charset="0"/>
              <a:cs typeface="Verdana" pitchFamily="34" charset="0"/>
            </a:endParaRPr>
          </a:p>
        </p:txBody>
      </p:sp>
      <p:cxnSp>
        <p:nvCxnSpPr>
          <p:cNvPr id="22" name="Straight Connector 21"/>
          <p:cNvCxnSpPr/>
          <p:nvPr/>
        </p:nvCxnSpPr>
        <p:spPr>
          <a:xfrm flipV="1">
            <a:off x="2459273" y="3341796"/>
            <a:ext cx="255196" cy="472946"/>
          </a:xfrm>
          <a:prstGeom prst="line">
            <a:avLst/>
          </a:prstGeom>
          <a:ln w="952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6256770" y="3341796"/>
            <a:ext cx="255196" cy="472946"/>
          </a:xfrm>
          <a:prstGeom prst="line">
            <a:avLst/>
          </a:prstGeom>
          <a:ln w="95250" cap="rnd">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182825" y="3106705"/>
            <a:ext cx="1060353" cy="461665"/>
          </a:xfrm>
          <a:prstGeom prst="rect">
            <a:avLst/>
          </a:prstGeom>
          <a:noFill/>
        </p:spPr>
        <p:txBody>
          <a:bodyPr wrap="square" rtlCol="0">
            <a:spAutoFit/>
          </a:bodyPr>
          <a:lstStyle/>
          <a:p>
            <a:r>
              <a:rPr lang="en-US" sz="2400" i="1" dirty="0" err="1" smtClean="0">
                <a:latin typeface="Georgia" pitchFamily="18" charset="0"/>
                <a:ea typeface="Verdana" pitchFamily="34" charset="0"/>
                <a:cs typeface="Verdana" pitchFamily="34" charset="0"/>
              </a:rPr>
              <a:t>a</a:t>
            </a:r>
            <a:r>
              <a:rPr lang="en-US" sz="2400" i="1" dirty="0" err="1" smtClean="0">
                <a:solidFill>
                  <a:srgbClr val="FF0000"/>
                </a:solidFill>
                <a:latin typeface="Georgia" pitchFamily="18" charset="0"/>
                <a:ea typeface="Verdana" pitchFamily="34" charset="0"/>
                <a:cs typeface="Verdana" pitchFamily="34" charset="0"/>
              </a:rPr>
              <a:t>c|b</a:t>
            </a:r>
            <a:r>
              <a:rPr lang="en-US" sz="2400" i="1" dirty="0" err="1" smtClean="0">
                <a:latin typeface="Georgia" pitchFamily="18" charset="0"/>
                <a:ea typeface="Verdana" pitchFamily="34" charset="0"/>
                <a:cs typeface="Verdana" pitchFamily="34" charset="0"/>
              </a:rPr>
              <a:t>d</a:t>
            </a:r>
            <a:endParaRPr lang="en-US" sz="2400" i="1" dirty="0">
              <a:latin typeface="Georgia" pitchFamily="18" charset="0"/>
              <a:ea typeface="Verdana" pitchFamily="34" charset="0"/>
              <a:cs typeface="Verdana" pitchFamily="34" charset="0"/>
            </a:endParaRPr>
          </a:p>
        </p:txBody>
      </p:sp>
      <p:sp>
        <p:nvSpPr>
          <p:cNvPr id="25" name="TextBox 24"/>
          <p:cNvSpPr txBox="1"/>
          <p:nvPr/>
        </p:nvSpPr>
        <p:spPr>
          <a:xfrm>
            <a:off x="1286434" y="3495503"/>
            <a:ext cx="737650" cy="400110"/>
          </a:xfrm>
          <a:prstGeom prst="rect">
            <a:avLst/>
          </a:prstGeom>
          <a:noFill/>
        </p:spPr>
        <p:txBody>
          <a:bodyPr wrap="square" rtlCol="0">
            <a:spAutoFit/>
          </a:bodyPr>
          <a:lstStyle/>
          <a:p>
            <a:r>
              <a:rPr lang="en-US" sz="2000" b="1" i="1" dirty="0" smtClean="0">
                <a:solidFill>
                  <a:srgbClr val="002060"/>
                </a:solidFill>
                <a:latin typeface="Book Antiqua" pitchFamily="18" charset="0"/>
                <a:ea typeface="Verdana" pitchFamily="34" charset="0"/>
                <a:cs typeface="Verdana" pitchFamily="34" charset="0"/>
              </a:rPr>
              <a:t>60%</a:t>
            </a:r>
            <a:endParaRPr lang="en-US" sz="2000" b="1" i="1" dirty="0">
              <a:solidFill>
                <a:srgbClr val="002060"/>
              </a:solidFill>
              <a:latin typeface="Book Antiqua" pitchFamily="18" charset="0"/>
              <a:ea typeface="Verdana" pitchFamily="34" charset="0"/>
              <a:cs typeface="Verdana" pitchFamily="34" charset="0"/>
            </a:endParaRPr>
          </a:p>
        </p:txBody>
      </p:sp>
      <p:sp>
        <p:nvSpPr>
          <p:cNvPr id="26" name="TextBox 25"/>
          <p:cNvSpPr txBox="1"/>
          <p:nvPr/>
        </p:nvSpPr>
        <p:spPr>
          <a:xfrm>
            <a:off x="5344176" y="3498683"/>
            <a:ext cx="737650" cy="400110"/>
          </a:xfrm>
          <a:prstGeom prst="rect">
            <a:avLst/>
          </a:prstGeom>
          <a:noFill/>
        </p:spPr>
        <p:txBody>
          <a:bodyPr wrap="square" rtlCol="0">
            <a:spAutoFit/>
          </a:bodyPr>
          <a:lstStyle/>
          <a:p>
            <a:r>
              <a:rPr lang="en-US" sz="2000" b="1" i="1" dirty="0" smtClean="0">
                <a:solidFill>
                  <a:srgbClr val="002060"/>
                </a:solidFill>
                <a:latin typeface="Book Antiqua" pitchFamily="18" charset="0"/>
                <a:ea typeface="Verdana" pitchFamily="34" charset="0"/>
                <a:cs typeface="Verdana" pitchFamily="34" charset="0"/>
              </a:rPr>
              <a:t>55%</a:t>
            </a:r>
            <a:endParaRPr lang="en-US" sz="2000" b="1" i="1" dirty="0">
              <a:solidFill>
                <a:srgbClr val="002060"/>
              </a:solidFill>
              <a:latin typeface="Book Antiqua" pitchFamily="18" charset="0"/>
              <a:ea typeface="Verdana" pitchFamily="34" charset="0"/>
              <a:cs typeface="Verdana" pitchFamily="34" charset="0"/>
            </a:endParaRPr>
          </a:p>
        </p:txBody>
      </p:sp>
      <p:sp>
        <p:nvSpPr>
          <p:cNvPr id="27" name="TextBox 26"/>
          <p:cNvSpPr txBox="1"/>
          <p:nvPr/>
        </p:nvSpPr>
        <p:spPr>
          <a:xfrm>
            <a:off x="3616586" y="5127575"/>
            <a:ext cx="2611598" cy="461665"/>
          </a:xfrm>
          <a:prstGeom prst="rect">
            <a:avLst/>
          </a:prstGeom>
          <a:solidFill>
            <a:schemeClr val="accent2">
              <a:lumMod val="60000"/>
              <a:lumOff val="40000"/>
            </a:schemeClr>
          </a:solidFill>
        </p:spPr>
        <p:txBody>
          <a:bodyPr wrap="square" rtlCol="0">
            <a:spAutoFit/>
          </a:bodyPr>
          <a:lstStyle/>
          <a:p>
            <a:r>
              <a:rPr lang="en-US" sz="2400" b="1" dirty="0" smtClean="0">
                <a:solidFill>
                  <a:schemeClr val="bg1"/>
                </a:solidFill>
                <a:latin typeface="Book Antiqua" pitchFamily="18" charset="0"/>
                <a:ea typeface="Verdana" pitchFamily="34" charset="0"/>
                <a:cs typeface="Verdana" pitchFamily="34" charset="0"/>
              </a:rPr>
              <a:t>Threshold = 50%</a:t>
            </a:r>
            <a:endParaRPr lang="en-US" sz="2400" b="1" dirty="0">
              <a:solidFill>
                <a:schemeClr val="bg1"/>
              </a:solidFill>
              <a:latin typeface="Book Antiqua" pitchFamily="18" charset="0"/>
              <a:ea typeface="Verdana" pitchFamily="34" charset="0"/>
              <a:cs typeface="Verdana" pitchFamily="34" charset="0"/>
            </a:endParaRPr>
          </a:p>
        </p:txBody>
      </p:sp>
      <p:grpSp>
        <p:nvGrpSpPr>
          <p:cNvPr id="38" name="Group 37"/>
          <p:cNvGrpSpPr/>
          <p:nvPr/>
        </p:nvGrpSpPr>
        <p:grpSpPr>
          <a:xfrm>
            <a:off x="2165321" y="2815745"/>
            <a:ext cx="1755911" cy="1578152"/>
            <a:chOff x="2159732" y="728700"/>
            <a:chExt cx="1755911" cy="1578152"/>
          </a:xfrm>
        </p:grpSpPr>
        <p:cxnSp>
          <p:nvCxnSpPr>
            <p:cNvPr id="28" name="Straight Connector 27"/>
            <p:cNvCxnSpPr/>
            <p:nvPr/>
          </p:nvCxnSpPr>
          <p:spPr>
            <a:xfrm flipV="1">
              <a:off x="2159732" y="1256204"/>
              <a:ext cx="537242" cy="1044859"/>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94325" y="1369850"/>
              <a:ext cx="15184" cy="937002"/>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964120" y="728700"/>
              <a:ext cx="951523" cy="1578152"/>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76597" y="1288388"/>
              <a:ext cx="612330" cy="1018464"/>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2676597" y="746244"/>
              <a:ext cx="270674" cy="536964"/>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3635896" y="5127575"/>
            <a:ext cx="2611598" cy="461665"/>
          </a:xfrm>
          <a:prstGeom prst="rect">
            <a:avLst/>
          </a:prstGeom>
          <a:solidFill>
            <a:schemeClr val="accent3">
              <a:lumMod val="75000"/>
            </a:schemeClr>
          </a:solidFill>
        </p:spPr>
        <p:txBody>
          <a:bodyPr wrap="square" rtlCol="0">
            <a:spAutoFit/>
          </a:bodyPr>
          <a:lstStyle/>
          <a:p>
            <a:r>
              <a:rPr lang="en-US" sz="2400" b="1" dirty="0" smtClean="0">
                <a:solidFill>
                  <a:schemeClr val="bg1"/>
                </a:solidFill>
                <a:latin typeface="Book Antiqua" pitchFamily="18" charset="0"/>
                <a:ea typeface="Verdana" pitchFamily="34" charset="0"/>
                <a:cs typeface="Verdana" pitchFamily="34" charset="0"/>
              </a:rPr>
              <a:t>Threshold = 75%</a:t>
            </a:r>
            <a:endParaRPr lang="en-US" sz="2400" b="1" dirty="0">
              <a:solidFill>
                <a:schemeClr val="bg1"/>
              </a:solidFill>
              <a:latin typeface="Book Antiqua" pitchFamily="18" charset="0"/>
              <a:ea typeface="Verdana" pitchFamily="34" charset="0"/>
              <a:cs typeface="Verdana" pitchFamily="34" charset="0"/>
            </a:endParaRPr>
          </a:p>
        </p:txBody>
      </p:sp>
      <p:grpSp>
        <p:nvGrpSpPr>
          <p:cNvPr id="39" name="Group 38"/>
          <p:cNvGrpSpPr/>
          <p:nvPr/>
        </p:nvGrpSpPr>
        <p:grpSpPr>
          <a:xfrm>
            <a:off x="5974724" y="2789193"/>
            <a:ext cx="1755911" cy="1578152"/>
            <a:chOff x="2159732" y="728700"/>
            <a:chExt cx="1755911" cy="1578152"/>
          </a:xfrm>
        </p:grpSpPr>
        <p:cxnSp>
          <p:nvCxnSpPr>
            <p:cNvPr id="40" name="Straight Connector 39"/>
            <p:cNvCxnSpPr/>
            <p:nvPr/>
          </p:nvCxnSpPr>
          <p:spPr>
            <a:xfrm flipV="1">
              <a:off x="2159732" y="1256204"/>
              <a:ext cx="537242" cy="1044859"/>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694325" y="1369850"/>
              <a:ext cx="15184" cy="937002"/>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964120" y="728700"/>
              <a:ext cx="951523" cy="1578152"/>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676597" y="1288388"/>
              <a:ext cx="612330" cy="1018464"/>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2676597" y="746244"/>
              <a:ext cx="270674" cy="536964"/>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1572570" y="2667872"/>
            <a:ext cx="1060353" cy="461665"/>
          </a:xfrm>
          <a:prstGeom prst="rect">
            <a:avLst/>
          </a:prstGeom>
          <a:noFill/>
        </p:spPr>
        <p:txBody>
          <a:bodyPr wrap="square" rtlCol="0">
            <a:spAutoFit/>
          </a:bodyPr>
          <a:lstStyle/>
          <a:p>
            <a:r>
              <a:rPr lang="en-US" sz="2400" i="1" dirty="0" err="1" smtClean="0">
                <a:solidFill>
                  <a:schemeClr val="tx2"/>
                </a:solidFill>
                <a:latin typeface="Georgia" pitchFamily="18" charset="0"/>
                <a:ea typeface="Verdana" pitchFamily="34" charset="0"/>
                <a:cs typeface="Verdana" pitchFamily="34" charset="0"/>
              </a:rPr>
              <a:t>abc|d</a:t>
            </a:r>
            <a:endParaRPr lang="en-US" sz="2400" i="1" dirty="0">
              <a:solidFill>
                <a:schemeClr val="tx2"/>
              </a:solidFill>
              <a:latin typeface="Georgia" pitchFamily="18" charset="0"/>
              <a:ea typeface="Verdana" pitchFamily="34" charset="0"/>
              <a:cs typeface="Verdana" pitchFamily="34" charset="0"/>
            </a:endParaRPr>
          </a:p>
        </p:txBody>
      </p:sp>
      <p:sp>
        <p:nvSpPr>
          <p:cNvPr id="46" name="TextBox 45"/>
          <p:cNvSpPr txBox="1"/>
          <p:nvPr/>
        </p:nvSpPr>
        <p:spPr>
          <a:xfrm>
            <a:off x="5431236" y="2627698"/>
            <a:ext cx="1060353" cy="461665"/>
          </a:xfrm>
          <a:prstGeom prst="rect">
            <a:avLst/>
          </a:prstGeom>
          <a:noFill/>
        </p:spPr>
        <p:txBody>
          <a:bodyPr wrap="square" rtlCol="0">
            <a:spAutoFit/>
          </a:bodyPr>
          <a:lstStyle/>
          <a:p>
            <a:r>
              <a:rPr lang="en-US" sz="2400" i="1" dirty="0" err="1" smtClean="0">
                <a:solidFill>
                  <a:schemeClr val="tx2"/>
                </a:solidFill>
                <a:latin typeface="Georgia" pitchFamily="18" charset="0"/>
                <a:ea typeface="Verdana" pitchFamily="34" charset="0"/>
                <a:cs typeface="Verdana" pitchFamily="34" charset="0"/>
              </a:rPr>
              <a:t>abc|d</a:t>
            </a:r>
            <a:endParaRPr lang="en-US" sz="2400" i="1" dirty="0">
              <a:solidFill>
                <a:schemeClr val="tx2"/>
              </a:solidFill>
              <a:latin typeface="Georgia" pitchFamily="18" charset="0"/>
              <a:ea typeface="Verdana" pitchFamily="34" charset="0"/>
              <a:cs typeface="Verdana" pitchFamily="34" charset="0"/>
            </a:endParaRPr>
          </a:p>
        </p:txBody>
      </p:sp>
      <p:sp>
        <p:nvSpPr>
          <p:cNvPr id="51" name="Freeform 50"/>
          <p:cNvSpPr/>
          <p:nvPr/>
        </p:nvSpPr>
        <p:spPr>
          <a:xfrm>
            <a:off x="3206877" y="1585724"/>
            <a:ext cx="3356810" cy="1118986"/>
          </a:xfrm>
          <a:custGeom>
            <a:avLst/>
            <a:gdLst>
              <a:gd name="connsiteX0" fmla="*/ 0 w 3356810"/>
              <a:gd name="connsiteY0" fmla="*/ 1118986 h 1118986"/>
              <a:gd name="connsiteX1" fmla="*/ 1648326 w 3356810"/>
              <a:gd name="connsiteY1" fmla="*/ 49 h 1118986"/>
              <a:gd name="connsiteX2" fmla="*/ 3356810 w 3356810"/>
              <a:gd name="connsiteY2" fmla="*/ 1082892 h 1118986"/>
            </a:gdLst>
            <a:ahLst/>
            <a:cxnLst>
              <a:cxn ang="0">
                <a:pos x="connsiteX0" y="connsiteY0"/>
              </a:cxn>
              <a:cxn ang="0">
                <a:pos x="connsiteX1" y="connsiteY1"/>
              </a:cxn>
              <a:cxn ang="0">
                <a:pos x="connsiteX2" y="connsiteY2"/>
              </a:cxn>
            </a:cxnLst>
            <a:rect l="l" t="t" r="r" b="b"/>
            <a:pathLst>
              <a:path w="3356810" h="1118986">
                <a:moveTo>
                  <a:pt x="0" y="1118986"/>
                </a:moveTo>
                <a:cubicBezTo>
                  <a:pt x="544429" y="562525"/>
                  <a:pt x="1088858" y="6065"/>
                  <a:pt x="1648326" y="49"/>
                </a:cubicBezTo>
                <a:cubicBezTo>
                  <a:pt x="2207794" y="-5967"/>
                  <a:pt x="2782302" y="538462"/>
                  <a:pt x="3356810" y="1082892"/>
                </a:cubicBezTo>
              </a:path>
            </a:pathLst>
          </a:custGeom>
          <a:ln w="69850">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3205079" y="1605493"/>
            <a:ext cx="3356810" cy="1118986"/>
          </a:xfrm>
          <a:custGeom>
            <a:avLst/>
            <a:gdLst>
              <a:gd name="connsiteX0" fmla="*/ 0 w 3356810"/>
              <a:gd name="connsiteY0" fmla="*/ 1118986 h 1118986"/>
              <a:gd name="connsiteX1" fmla="*/ 1648326 w 3356810"/>
              <a:gd name="connsiteY1" fmla="*/ 49 h 1118986"/>
              <a:gd name="connsiteX2" fmla="*/ 3356810 w 3356810"/>
              <a:gd name="connsiteY2" fmla="*/ 1082892 h 1118986"/>
            </a:gdLst>
            <a:ahLst/>
            <a:cxnLst>
              <a:cxn ang="0">
                <a:pos x="connsiteX0" y="connsiteY0"/>
              </a:cxn>
              <a:cxn ang="0">
                <a:pos x="connsiteX1" y="connsiteY1"/>
              </a:cxn>
              <a:cxn ang="0">
                <a:pos x="connsiteX2" y="connsiteY2"/>
              </a:cxn>
            </a:cxnLst>
            <a:rect l="l" t="t" r="r" b="b"/>
            <a:pathLst>
              <a:path w="3356810" h="1118986">
                <a:moveTo>
                  <a:pt x="0" y="1118986"/>
                </a:moveTo>
                <a:cubicBezTo>
                  <a:pt x="544429" y="562525"/>
                  <a:pt x="1088858" y="6065"/>
                  <a:pt x="1648326" y="49"/>
                </a:cubicBezTo>
                <a:cubicBezTo>
                  <a:pt x="2207794" y="-5967"/>
                  <a:pt x="2782302" y="538462"/>
                  <a:pt x="3356810" y="1082892"/>
                </a:cubicBezTo>
              </a:path>
            </a:pathLst>
          </a:custGeom>
          <a:ln w="69850">
            <a:solidFill>
              <a:srgbClr val="FF0000"/>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AutoShape 60"/>
          <p:cNvSpPr>
            <a:spLocks noChangeArrowheads="1"/>
          </p:cNvSpPr>
          <p:nvPr/>
        </p:nvSpPr>
        <p:spPr bwMode="auto">
          <a:xfrm rot="18592865">
            <a:off x="4027476" y="1304475"/>
            <a:ext cx="1945443" cy="562499"/>
          </a:xfrm>
          <a:prstGeom prst="roundRect">
            <a:avLst>
              <a:gd name="adj" fmla="val 16667"/>
            </a:avLst>
          </a:prstGeom>
          <a:solidFill>
            <a:schemeClr val="tx1"/>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lang="en-US" sz="3200" i="1" dirty="0" smtClean="0">
                <a:solidFill>
                  <a:srgbClr val="FF0000"/>
                </a:solidFill>
                <a:latin typeface="Verdana" pitchFamily="34" charset="0"/>
              </a:rPr>
              <a:t> conflict</a:t>
            </a:r>
            <a:endParaRPr lang="en-US" sz="3200" i="1" dirty="0">
              <a:solidFill>
                <a:srgbClr val="FF0000"/>
              </a:solidFill>
              <a:latin typeface="Verdana" pitchFamily="34" charset="0"/>
            </a:endParaRPr>
          </a:p>
        </p:txBody>
      </p:sp>
      <p:sp>
        <p:nvSpPr>
          <p:cNvPr id="54" name="AutoShape 60"/>
          <p:cNvSpPr>
            <a:spLocks noChangeArrowheads="1"/>
          </p:cNvSpPr>
          <p:nvPr/>
        </p:nvSpPr>
        <p:spPr bwMode="auto">
          <a:xfrm rot="18497856">
            <a:off x="3802169" y="1266152"/>
            <a:ext cx="2396055" cy="562499"/>
          </a:xfrm>
          <a:prstGeom prst="roundRect">
            <a:avLst>
              <a:gd name="adj" fmla="val 16667"/>
            </a:avLst>
          </a:prstGeom>
          <a:solidFill>
            <a:schemeClr val="tx2">
              <a:lumMod val="75000"/>
            </a:schemeClr>
          </a:solidFill>
          <a:ln>
            <a:noFill/>
          </a:ln>
          <a:effectLst>
            <a:outerShdw dist="35921" dir="2700000" algn="ctr" rotWithShape="0">
              <a:schemeClr val="bg2"/>
            </a:outerShdw>
          </a:effectLst>
        </p:spPr>
        <p:txBody>
          <a:bodyPr wrap="none" anchor="ctr"/>
          <a:lstStyle/>
          <a:p>
            <a:pPr algn="ctr"/>
            <a:r>
              <a:rPr lang="en-US" sz="3200" i="1" dirty="0" smtClean="0">
                <a:solidFill>
                  <a:schemeClr val="bg1"/>
                </a:solidFill>
                <a:latin typeface="Verdana" pitchFamily="34" charset="0"/>
              </a:rPr>
              <a:t>compatible</a:t>
            </a:r>
            <a:endParaRPr lang="en-US" sz="3200" b="1" i="1" dirty="0">
              <a:solidFill>
                <a:schemeClr val="bg1"/>
              </a:solidFill>
              <a:latin typeface="Verdana" pitchFamily="34" charset="0"/>
            </a:endParaRPr>
          </a:p>
        </p:txBody>
      </p:sp>
      <p:sp>
        <p:nvSpPr>
          <p:cNvPr id="49" name="Rectangle 3"/>
          <p:cNvSpPr txBox="1">
            <a:spLocks noChangeArrowheads="1"/>
          </p:cNvSpPr>
          <p:nvPr/>
        </p:nvSpPr>
        <p:spPr>
          <a:xfrm>
            <a:off x="251520" y="8620"/>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Statistical Discordance/Conflict</a:t>
            </a:r>
            <a:endParaRPr lang="en-US" altLang="ja-JP" sz="2800" b="1" dirty="0">
              <a:solidFill>
                <a:srgbClr val="A50021"/>
              </a:solidFill>
              <a:latin typeface="Verdana" pitchFamily="34" charset="0"/>
              <a:ea typeface="ＭＳ Ｐゴシック" pitchFamily="34" charset="-128"/>
            </a:endParaRPr>
          </a:p>
        </p:txBody>
      </p:sp>
      <p:sp>
        <p:nvSpPr>
          <p:cNvPr id="50" name="Line 5"/>
          <p:cNvSpPr>
            <a:spLocks noChangeShapeType="1"/>
          </p:cNvSpPr>
          <p:nvPr/>
        </p:nvSpPr>
        <p:spPr bwMode="auto">
          <a:xfrm>
            <a:off x="374068" y="54868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55" name="AutoShape 5"/>
          <p:cNvSpPr>
            <a:spLocks noChangeArrowheads="1"/>
          </p:cNvSpPr>
          <p:nvPr/>
        </p:nvSpPr>
        <p:spPr bwMode="auto">
          <a:xfrm>
            <a:off x="683568" y="5769259"/>
            <a:ext cx="7892480" cy="868017"/>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r>
              <a:rPr lang="en-US" sz="2400" dirty="0" smtClean="0">
                <a:latin typeface="Times New Roman" pitchFamily="18" charset="0"/>
                <a:cs typeface="Times New Roman" pitchFamily="18" charset="0"/>
              </a:rPr>
              <a:t>We </a:t>
            </a:r>
            <a:r>
              <a:rPr lang="en-US" sz="2400" dirty="0">
                <a:solidFill>
                  <a:srgbClr val="00B050"/>
                </a:solidFill>
                <a:latin typeface="Times New Roman" pitchFamily="18" charset="0"/>
                <a:cs typeface="Times New Roman" pitchFamily="18" charset="0"/>
              </a:rPr>
              <a:t>allow</a:t>
            </a:r>
            <a:r>
              <a:rPr lang="en-US" sz="2400" dirty="0">
                <a:latin typeface="Times New Roman" pitchFamily="18" charset="0"/>
                <a:cs typeface="Times New Roman" pitchFamily="18" charset="0"/>
              </a:rPr>
              <a:t> two genes to be in the </a:t>
            </a:r>
            <a:r>
              <a:rPr lang="en-US" sz="2400" dirty="0">
                <a:solidFill>
                  <a:srgbClr val="002060"/>
                </a:solidFill>
                <a:latin typeface="Times New Roman" pitchFamily="18" charset="0"/>
                <a:cs typeface="Times New Roman" pitchFamily="18" charset="0"/>
              </a:rPr>
              <a:t>same bin </a:t>
            </a:r>
            <a:r>
              <a:rPr lang="en-US" sz="2400" dirty="0">
                <a:latin typeface="Times New Roman" pitchFamily="18" charset="0"/>
                <a:cs typeface="Times New Roman" pitchFamily="18" charset="0"/>
              </a:rPr>
              <a:t>if their </a:t>
            </a:r>
            <a:r>
              <a:rPr lang="en-US" sz="2400" dirty="0" smtClean="0">
                <a:solidFill>
                  <a:srgbClr val="0033CC"/>
                </a:solidFill>
                <a:latin typeface="Times New Roman" pitchFamily="18" charset="0"/>
                <a:cs typeface="Times New Roman" pitchFamily="18" charset="0"/>
              </a:rPr>
              <a:t>contracted</a:t>
            </a:r>
          </a:p>
          <a:p>
            <a:r>
              <a:rPr lang="en-US" sz="2400" dirty="0" smtClean="0">
                <a:solidFill>
                  <a:srgbClr val="0033CC"/>
                </a:solidFill>
                <a:latin typeface="Times New Roman" pitchFamily="18" charset="0"/>
                <a:cs typeface="Times New Roman" pitchFamily="18" charset="0"/>
              </a:rPr>
              <a:t> </a:t>
            </a:r>
            <a:r>
              <a:rPr lang="en-US" sz="2400" dirty="0">
                <a:solidFill>
                  <a:srgbClr val="0033CC"/>
                </a:solidFill>
                <a:latin typeface="Times New Roman" pitchFamily="18" charset="0"/>
                <a:cs typeface="Times New Roman" pitchFamily="18" charset="0"/>
              </a:rPr>
              <a:t>versions</a:t>
            </a:r>
            <a:r>
              <a:rPr lang="en-US" sz="2400" dirty="0">
                <a:latin typeface="Times New Roman" pitchFamily="18" charset="0"/>
                <a:cs typeface="Times New Roman" pitchFamily="18" charset="0"/>
              </a:rPr>
              <a:t> (collapsing edges with support </a:t>
            </a:r>
            <a:r>
              <a:rPr lang="en-US" sz="2400" dirty="0" smtClean="0">
                <a:latin typeface="Times New Roman" pitchFamily="18" charset="0"/>
                <a:cs typeface="Times New Roman" pitchFamily="18" charset="0"/>
              </a:rPr>
              <a:t>&lt; </a:t>
            </a:r>
            <a:r>
              <a:rPr lang="en-US" sz="2400" i="1" dirty="0">
                <a:latin typeface="Times New Roman" pitchFamily="18" charset="0"/>
                <a:cs typeface="Times New Roman" pitchFamily="18" charset="0"/>
              </a:rPr>
              <a:t>T</a:t>
            </a:r>
            <a:r>
              <a:rPr lang="en-US" sz="2400" dirty="0">
                <a:latin typeface="Times New Roman" pitchFamily="18" charset="0"/>
                <a:cs typeface="Times New Roman" pitchFamily="18" charset="0"/>
              </a:rPr>
              <a:t>) are </a:t>
            </a:r>
            <a:r>
              <a:rPr lang="en-US" sz="2400" i="1" dirty="0">
                <a:solidFill>
                  <a:srgbClr val="0033CC"/>
                </a:solidFill>
                <a:latin typeface="Times New Roman" pitchFamily="18" charset="0"/>
                <a:cs typeface="Times New Roman" pitchFamily="18" charset="0"/>
              </a:rPr>
              <a:t>compatible</a:t>
            </a:r>
            <a:r>
              <a:rPr lang="en-US" sz="2400" dirty="0">
                <a:latin typeface="Times New Roman" pitchFamily="18" charset="0"/>
                <a:cs typeface="Times New Roman" pitchFamily="18" charset="0"/>
              </a:rPr>
              <a:t>.</a:t>
            </a:r>
          </a:p>
        </p:txBody>
      </p:sp>
      <p:sp>
        <p:nvSpPr>
          <p:cNvPr id="7" name="TextBox 6"/>
          <p:cNvSpPr txBox="1"/>
          <p:nvPr/>
        </p:nvSpPr>
        <p:spPr>
          <a:xfrm>
            <a:off x="1004541" y="5481228"/>
            <a:ext cx="1812982" cy="369332"/>
          </a:xfrm>
          <a:prstGeom prst="rect">
            <a:avLst/>
          </a:prstGeom>
          <a:solidFill>
            <a:srgbClr val="FF0000"/>
          </a:solidFill>
          <a:ln w="31750">
            <a:solidFill>
              <a:schemeClr val="tx1">
                <a:lumMod val="75000"/>
                <a:lumOff val="25000"/>
              </a:schemeClr>
            </a:solidFill>
          </a:ln>
        </p:spPr>
        <p:txBody>
          <a:bodyPr wrap="square" rtlCol="0">
            <a:spAutoFit/>
          </a:bodyPr>
          <a:lstStyle/>
          <a:p>
            <a:r>
              <a:rPr lang="en-US" b="1" i="1" dirty="0" smtClean="0">
                <a:solidFill>
                  <a:schemeClr val="bg1"/>
                </a:solidFill>
                <a:latin typeface="Book Antiqua" pitchFamily="18" charset="0"/>
              </a:rPr>
              <a:t>Combinability</a:t>
            </a:r>
            <a:endParaRPr lang="en-US" b="1" i="1" dirty="0">
              <a:solidFill>
                <a:schemeClr val="bg1"/>
              </a:solidFill>
              <a:latin typeface="Book Antiqua" pitchFamily="18" charset="0"/>
            </a:endParaRPr>
          </a:p>
        </p:txBody>
      </p:sp>
    </p:spTree>
    <p:extLst>
      <p:ext uri="{BB962C8B-B14F-4D97-AF65-F5344CB8AC3E}">
        <p14:creationId xmlns:p14="http://schemas.microsoft.com/office/powerpoint/2010/main" val="1887710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2" presetClass="entr" presetSubtype="2"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p:tgtEl>
                                          <p:spTgt spid="21"/>
                                        </p:tgtEl>
                                        <p:attrNameLst>
                                          <p:attrName>ppt_x</p:attrName>
                                        </p:attrNameLst>
                                      </p:cBhvr>
                                      <p:tavLst>
                                        <p:tav tm="0">
                                          <p:val>
                                            <p:strVal val="#ppt_x+#ppt_w*1.125000"/>
                                          </p:val>
                                        </p:tav>
                                        <p:tav tm="100000">
                                          <p:val>
                                            <p:strVal val="#ppt_x"/>
                                          </p:val>
                                        </p:tav>
                                      </p:tavLst>
                                    </p:anim>
                                    <p:animEffect transition="in" filter="wipe(left)">
                                      <p:cBhvr>
                                        <p:cTn id="14" dur="500"/>
                                        <p:tgtEl>
                                          <p:spTgt spid="21"/>
                                        </p:tgtEl>
                                      </p:cBhvr>
                                    </p:animEffect>
                                  </p:childTnLst>
                                </p:cTn>
                              </p:par>
                              <p:par>
                                <p:cTn id="15" presetID="12" presetClass="entr" presetSubtype="2"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p:tgtEl>
                                          <p:spTgt spid="24"/>
                                        </p:tgtEl>
                                        <p:attrNameLst>
                                          <p:attrName>ppt_x</p:attrName>
                                        </p:attrNameLst>
                                      </p:cBhvr>
                                      <p:tavLst>
                                        <p:tav tm="0">
                                          <p:val>
                                            <p:strVal val="#ppt_x+#ppt_w*1.125000"/>
                                          </p:val>
                                        </p:tav>
                                        <p:tav tm="100000">
                                          <p:val>
                                            <p:strVal val="#ppt_x"/>
                                          </p:val>
                                        </p:tav>
                                      </p:tavLst>
                                    </p:anim>
                                    <p:animEffect transition="in" filter="wipe(left)">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arn(inVertical)">
                                      <p:cBhvr>
                                        <p:cTn id="23" dur="500"/>
                                        <p:tgtEl>
                                          <p:spTgt spid="26"/>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barn(inVertical)">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wipe(up)">
                                      <p:cBhvr>
                                        <p:cTn id="36" dur="500"/>
                                        <p:tgtEl>
                                          <p:spTgt spid="52"/>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barn(inVertical)">
                                      <p:cBhvr>
                                        <p:cTn id="39" dur="500"/>
                                        <p:tgtEl>
                                          <p:spTgt spid="53"/>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52"/>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53"/>
                                        </p:tgtEl>
                                        <p:attrNameLst>
                                          <p:attrName>style.visibility</p:attrName>
                                        </p:attrNameLst>
                                      </p:cBhvr>
                                      <p:to>
                                        <p:strVal val="hidden"/>
                                      </p:to>
                                    </p:set>
                                  </p:childTnLst>
                                </p:cTn>
                              </p:par>
                              <p:par>
                                <p:cTn id="46" presetID="22" presetClass="exit" presetSubtype="2" fill="hold" grpId="1" nodeType="withEffect">
                                  <p:stCondLst>
                                    <p:cond delay="0"/>
                                  </p:stCondLst>
                                  <p:childTnLst>
                                    <p:animEffect transition="out" filter="wipe(right)">
                                      <p:cBhvr>
                                        <p:cTn id="47" dur="500"/>
                                        <p:tgtEl>
                                          <p:spTgt spid="27"/>
                                        </p:tgtEl>
                                      </p:cBhvr>
                                    </p:animEffect>
                                    <p:set>
                                      <p:cBhvr>
                                        <p:cTn id="48" dur="1" fill="hold">
                                          <p:stCondLst>
                                            <p:cond delay="499"/>
                                          </p:stCondLst>
                                        </p:cTn>
                                        <p:tgtEl>
                                          <p:spTgt spid="27"/>
                                        </p:tgtEl>
                                        <p:attrNameLst>
                                          <p:attrName>style.visibility</p:attrName>
                                        </p:attrNameLst>
                                      </p:cBhvr>
                                      <p:to>
                                        <p:strVal val="hidden"/>
                                      </p:to>
                                    </p:se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left)">
                                      <p:cBhvr>
                                        <p:cTn id="52" dur="5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xit" presetSubtype="4" fill="hold" nodeType="clickEffect">
                                  <p:stCondLst>
                                    <p:cond delay="0"/>
                                  </p:stCondLst>
                                  <p:childTnLst>
                                    <p:animEffect transition="out" filter="wipe(down)">
                                      <p:cBhvr>
                                        <p:cTn id="56" dur="500"/>
                                        <p:tgtEl>
                                          <p:spTgt spid="22"/>
                                        </p:tgtEl>
                                      </p:cBhvr>
                                    </p:animEffect>
                                    <p:set>
                                      <p:cBhvr>
                                        <p:cTn id="57" dur="1" fill="hold">
                                          <p:stCondLst>
                                            <p:cond delay="499"/>
                                          </p:stCondLst>
                                        </p:cTn>
                                        <p:tgtEl>
                                          <p:spTgt spid="22"/>
                                        </p:tgtEl>
                                        <p:attrNameLst>
                                          <p:attrName>style.visibility</p:attrName>
                                        </p:attrNameLst>
                                      </p:cBhvr>
                                      <p:to>
                                        <p:strVal val="hidden"/>
                                      </p:to>
                                    </p:set>
                                  </p:childTnLst>
                                </p:cTn>
                              </p:par>
                              <p:par>
                                <p:cTn id="58" presetID="22" presetClass="exit" presetSubtype="4" fill="hold" nodeType="withEffect">
                                  <p:stCondLst>
                                    <p:cond delay="0"/>
                                  </p:stCondLst>
                                  <p:childTnLst>
                                    <p:animEffect transition="out" filter="wipe(down)">
                                      <p:cBhvr>
                                        <p:cTn id="59" dur="500"/>
                                        <p:tgtEl>
                                          <p:spTgt spid="23"/>
                                        </p:tgtEl>
                                      </p:cBhvr>
                                    </p:animEffect>
                                    <p:set>
                                      <p:cBhvr>
                                        <p:cTn id="60" dur="1" fill="hold">
                                          <p:stCondLst>
                                            <p:cond delay="499"/>
                                          </p:stCondLst>
                                        </p:cTn>
                                        <p:tgtEl>
                                          <p:spTgt spid="23"/>
                                        </p:tgtEl>
                                        <p:attrNameLst>
                                          <p:attrName>style.visibility</p:attrName>
                                        </p:attrNameLst>
                                      </p:cBhvr>
                                      <p:to>
                                        <p:strVal val="hidden"/>
                                      </p:to>
                                    </p:set>
                                  </p:childTnLst>
                                </p:cTn>
                              </p:par>
                              <p:par>
                                <p:cTn id="61" presetID="22" presetClass="exit" presetSubtype="4" fill="hold" nodeType="withEffect">
                                  <p:stCondLst>
                                    <p:cond delay="0"/>
                                  </p:stCondLst>
                                  <p:childTnLst>
                                    <p:animEffect transition="out" filter="wipe(down)">
                                      <p:cBhvr>
                                        <p:cTn id="62" dur="500"/>
                                        <p:tgtEl>
                                          <p:spTgt spid="36"/>
                                        </p:tgtEl>
                                      </p:cBhvr>
                                    </p:animEffect>
                                    <p:set>
                                      <p:cBhvr>
                                        <p:cTn id="63" dur="1" fill="hold">
                                          <p:stCondLst>
                                            <p:cond delay="499"/>
                                          </p:stCondLst>
                                        </p:cTn>
                                        <p:tgtEl>
                                          <p:spTgt spid="36"/>
                                        </p:tgtEl>
                                        <p:attrNameLst>
                                          <p:attrName>style.visibility</p:attrName>
                                        </p:attrNameLst>
                                      </p:cBhvr>
                                      <p:to>
                                        <p:strVal val="hidden"/>
                                      </p:to>
                                    </p:set>
                                  </p:childTnLst>
                                </p:cTn>
                              </p:par>
                              <p:par>
                                <p:cTn id="64" presetID="22" presetClass="exit" presetSubtype="4" fill="hold" nodeType="withEffect">
                                  <p:stCondLst>
                                    <p:cond delay="0"/>
                                  </p:stCondLst>
                                  <p:childTnLst>
                                    <p:animEffect transition="out" filter="wipe(down)">
                                      <p:cBhvr>
                                        <p:cTn id="65" dur="500"/>
                                        <p:tgtEl>
                                          <p:spTgt spid="37"/>
                                        </p:tgtEl>
                                      </p:cBhvr>
                                    </p:animEffect>
                                    <p:set>
                                      <p:cBhvr>
                                        <p:cTn id="66" dur="1" fill="hold">
                                          <p:stCondLst>
                                            <p:cond delay="499"/>
                                          </p:stCondLst>
                                        </p:cTn>
                                        <p:tgtEl>
                                          <p:spTgt spid="37"/>
                                        </p:tgtEl>
                                        <p:attrNameLst>
                                          <p:attrName>style.visibility</p:attrName>
                                        </p:attrNameLst>
                                      </p:cBhvr>
                                      <p:to>
                                        <p:strVal val="hidden"/>
                                      </p:to>
                                    </p:set>
                                  </p:childTnLst>
                                </p:cTn>
                              </p:par>
                              <p:par>
                                <p:cTn id="67" presetID="22" presetClass="exit" presetSubtype="4" fill="hold" nodeType="withEffect">
                                  <p:stCondLst>
                                    <p:cond delay="0"/>
                                  </p:stCondLst>
                                  <p:childTnLst>
                                    <p:animEffect transition="out" filter="wipe(down)">
                                      <p:cBhvr>
                                        <p:cTn id="68" dur="500"/>
                                        <p:tgtEl>
                                          <p:spTgt spid="37"/>
                                        </p:tgtEl>
                                      </p:cBhvr>
                                    </p:animEffect>
                                    <p:set>
                                      <p:cBhvr>
                                        <p:cTn id="69" dur="1" fill="hold">
                                          <p:stCondLst>
                                            <p:cond delay="499"/>
                                          </p:stCondLst>
                                        </p:cTn>
                                        <p:tgtEl>
                                          <p:spTgt spid="37"/>
                                        </p:tgtEl>
                                        <p:attrNameLst>
                                          <p:attrName>style.visibility</p:attrName>
                                        </p:attrNameLst>
                                      </p:cBhvr>
                                      <p:to>
                                        <p:strVal val="hidden"/>
                                      </p:to>
                                    </p:set>
                                  </p:childTnLst>
                                </p:cTn>
                              </p:par>
                              <p:par>
                                <p:cTn id="70" presetID="22" presetClass="entr" presetSubtype="1" fill="hold" nodeType="with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wipe(up)">
                                      <p:cBhvr>
                                        <p:cTn id="72" dur="500"/>
                                        <p:tgtEl>
                                          <p:spTgt spid="38"/>
                                        </p:tgtEl>
                                      </p:cBhvr>
                                    </p:animEffect>
                                  </p:childTnLst>
                                </p:cTn>
                              </p:par>
                              <p:par>
                                <p:cTn id="73" presetID="22" presetClass="entr" presetSubtype="1" fill="hold" nodeType="with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wipe(up)">
                                      <p:cBhvr>
                                        <p:cTn id="75" dur="500"/>
                                        <p:tgtEl>
                                          <p:spTgt spid="39"/>
                                        </p:tgtEl>
                                      </p:cBhvr>
                                    </p:animEffect>
                                  </p:childTnLst>
                                </p:cTn>
                              </p:par>
                              <p:par>
                                <p:cTn id="76" presetID="9" presetClass="exit" presetSubtype="0" fill="hold" grpId="1" nodeType="withEffect">
                                  <p:stCondLst>
                                    <p:cond delay="0"/>
                                  </p:stCondLst>
                                  <p:childTnLst>
                                    <p:animEffect transition="out" filter="dissolve">
                                      <p:cBhvr>
                                        <p:cTn id="77" dur="500"/>
                                        <p:tgtEl>
                                          <p:spTgt spid="21"/>
                                        </p:tgtEl>
                                      </p:cBhvr>
                                    </p:animEffect>
                                    <p:set>
                                      <p:cBhvr>
                                        <p:cTn id="78" dur="1" fill="hold">
                                          <p:stCondLst>
                                            <p:cond delay="499"/>
                                          </p:stCondLst>
                                        </p:cTn>
                                        <p:tgtEl>
                                          <p:spTgt spid="21"/>
                                        </p:tgtEl>
                                        <p:attrNameLst>
                                          <p:attrName>style.visibility</p:attrName>
                                        </p:attrNameLst>
                                      </p:cBhvr>
                                      <p:to>
                                        <p:strVal val="hidden"/>
                                      </p:to>
                                    </p:set>
                                  </p:childTnLst>
                                </p:cTn>
                              </p:par>
                              <p:par>
                                <p:cTn id="79" presetID="9" presetClass="exit" presetSubtype="0" fill="hold" grpId="1" nodeType="withEffect">
                                  <p:stCondLst>
                                    <p:cond delay="0"/>
                                  </p:stCondLst>
                                  <p:childTnLst>
                                    <p:animEffect transition="out" filter="dissolve">
                                      <p:cBhvr>
                                        <p:cTn id="80" dur="500"/>
                                        <p:tgtEl>
                                          <p:spTgt spid="24"/>
                                        </p:tgtEl>
                                      </p:cBhvr>
                                    </p:animEffect>
                                    <p:set>
                                      <p:cBhvr>
                                        <p:cTn id="81" dur="1" fill="hold">
                                          <p:stCondLst>
                                            <p:cond delay="499"/>
                                          </p:stCondLst>
                                        </p:cTn>
                                        <p:tgtEl>
                                          <p:spTgt spid="24"/>
                                        </p:tgtEl>
                                        <p:attrNameLst>
                                          <p:attrName>style.visibility</p:attrName>
                                        </p:attrNameLst>
                                      </p:cBhvr>
                                      <p:to>
                                        <p:strVal val="hidden"/>
                                      </p:to>
                                    </p:set>
                                  </p:childTnLst>
                                </p:cTn>
                              </p:par>
                              <p:par>
                                <p:cTn id="82" presetID="9" presetClass="exit" presetSubtype="0" fill="hold" grpId="1" nodeType="withEffect">
                                  <p:stCondLst>
                                    <p:cond delay="0"/>
                                  </p:stCondLst>
                                  <p:childTnLst>
                                    <p:animEffect transition="out" filter="dissolve">
                                      <p:cBhvr>
                                        <p:cTn id="83" dur="500"/>
                                        <p:tgtEl>
                                          <p:spTgt spid="26"/>
                                        </p:tgtEl>
                                      </p:cBhvr>
                                    </p:animEffect>
                                    <p:set>
                                      <p:cBhvr>
                                        <p:cTn id="84" dur="1" fill="hold">
                                          <p:stCondLst>
                                            <p:cond delay="499"/>
                                          </p:stCondLst>
                                        </p:cTn>
                                        <p:tgtEl>
                                          <p:spTgt spid="26"/>
                                        </p:tgtEl>
                                        <p:attrNameLst>
                                          <p:attrName>style.visibility</p:attrName>
                                        </p:attrNameLst>
                                      </p:cBhvr>
                                      <p:to>
                                        <p:strVal val="hidden"/>
                                      </p:to>
                                    </p:set>
                                  </p:childTnLst>
                                </p:cTn>
                              </p:par>
                              <p:par>
                                <p:cTn id="85" presetID="9" presetClass="exit" presetSubtype="0" fill="hold" grpId="1" nodeType="withEffect">
                                  <p:stCondLst>
                                    <p:cond delay="0"/>
                                  </p:stCondLst>
                                  <p:childTnLst>
                                    <p:animEffect transition="out" filter="dissolve">
                                      <p:cBhvr>
                                        <p:cTn id="86" dur="500"/>
                                        <p:tgtEl>
                                          <p:spTgt spid="25"/>
                                        </p:tgtEl>
                                      </p:cBhvr>
                                    </p:animEffect>
                                    <p:set>
                                      <p:cBhvr>
                                        <p:cTn id="87" dur="1" fill="hold">
                                          <p:stCondLst>
                                            <p:cond delay="499"/>
                                          </p:stCondLst>
                                        </p:cTn>
                                        <p:tgtEl>
                                          <p:spTgt spid="25"/>
                                        </p:tgtEl>
                                        <p:attrNameLst>
                                          <p:attrName>style.visibility</p:attrName>
                                        </p:attrNameLst>
                                      </p:cBhvr>
                                      <p:to>
                                        <p:strVal val="hidden"/>
                                      </p:to>
                                    </p:set>
                                  </p:childTnLst>
                                </p:cTn>
                              </p:par>
                            </p:childTnLst>
                          </p:cTn>
                        </p:par>
                        <p:par>
                          <p:cTn id="88" fill="hold">
                            <p:stCondLst>
                              <p:cond delay="500"/>
                            </p:stCondLst>
                            <p:childTnLst>
                              <p:par>
                                <p:cTn id="89" presetID="12" presetClass="entr" presetSubtype="2" fill="hold" grpId="0" nodeType="afterEffect">
                                  <p:stCondLst>
                                    <p:cond delay="0"/>
                                  </p:stCondLst>
                                  <p:childTnLst>
                                    <p:set>
                                      <p:cBhvr>
                                        <p:cTn id="90" dur="1" fill="hold">
                                          <p:stCondLst>
                                            <p:cond delay="0"/>
                                          </p:stCondLst>
                                        </p:cTn>
                                        <p:tgtEl>
                                          <p:spTgt spid="45"/>
                                        </p:tgtEl>
                                        <p:attrNameLst>
                                          <p:attrName>style.visibility</p:attrName>
                                        </p:attrNameLst>
                                      </p:cBhvr>
                                      <p:to>
                                        <p:strVal val="visible"/>
                                      </p:to>
                                    </p:set>
                                    <p:anim calcmode="lin" valueType="num">
                                      <p:cBhvr additive="base">
                                        <p:cTn id="91" dur="500"/>
                                        <p:tgtEl>
                                          <p:spTgt spid="45"/>
                                        </p:tgtEl>
                                        <p:attrNameLst>
                                          <p:attrName>ppt_x</p:attrName>
                                        </p:attrNameLst>
                                      </p:cBhvr>
                                      <p:tavLst>
                                        <p:tav tm="0">
                                          <p:val>
                                            <p:strVal val="#ppt_x+#ppt_w*1.125000"/>
                                          </p:val>
                                        </p:tav>
                                        <p:tav tm="100000">
                                          <p:val>
                                            <p:strVal val="#ppt_x"/>
                                          </p:val>
                                        </p:tav>
                                      </p:tavLst>
                                    </p:anim>
                                    <p:animEffect transition="in" filter="wipe(left)">
                                      <p:cBhvr>
                                        <p:cTn id="92" dur="500"/>
                                        <p:tgtEl>
                                          <p:spTgt spid="45"/>
                                        </p:tgtEl>
                                      </p:cBhvr>
                                    </p:animEffect>
                                  </p:childTnLst>
                                </p:cTn>
                              </p:par>
                              <p:par>
                                <p:cTn id="93" presetID="12" presetClass="entr" presetSubtype="2" fill="hold" grpId="0" nodeType="withEffect">
                                  <p:stCondLst>
                                    <p:cond delay="0"/>
                                  </p:stCondLst>
                                  <p:childTnLst>
                                    <p:set>
                                      <p:cBhvr>
                                        <p:cTn id="94" dur="1" fill="hold">
                                          <p:stCondLst>
                                            <p:cond delay="0"/>
                                          </p:stCondLst>
                                        </p:cTn>
                                        <p:tgtEl>
                                          <p:spTgt spid="46"/>
                                        </p:tgtEl>
                                        <p:attrNameLst>
                                          <p:attrName>style.visibility</p:attrName>
                                        </p:attrNameLst>
                                      </p:cBhvr>
                                      <p:to>
                                        <p:strVal val="visible"/>
                                      </p:to>
                                    </p:set>
                                    <p:anim calcmode="lin" valueType="num">
                                      <p:cBhvr additive="base">
                                        <p:cTn id="95" dur="500"/>
                                        <p:tgtEl>
                                          <p:spTgt spid="46"/>
                                        </p:tgtEl>
                                        <p:attrNameLst>
                                          <p:attrName>ppt_x</p:attrName>
                                        </p:attrNameLst>
                                      </p:cBhvr>
                                      <p:tavLst>
                                        <p:tav tm="0">
                                          <p:val>
                                            <p:strVal val="#ppt_x+#ppt_w*1.125000"/>
                                          </p:val>
                                        </p:tav>
                                        <p:tav tm="100000">
                                          <p:val>
                                            <p:strVal val="#ppt_x"/>
                                          </p:val>
                                        </p:tav>
                                      </p:tavLst>
                                    </p:anim>
                                    <p:animEffect transition="in" filter="wipe(left)">
                                      <p:cBhvr>
                                        <p:cTn id="96" dur="500"/>
                                        <p:tgtEl>
                                          <p:spTgt spid="46"/>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51"/>
                                        </p:tgtEl>
                                        <p:attrNameLst>
                                          <p:attrName>style.visibility</p:attrName>
                                        </p:attrNameLst>
                                      </p:cBhvr>
                                      <p:to>
                                        <p:strVal val="visible"/>
                                      </p:to>
                                    </p:set>
                                    <p:animEffect transition="in" filter="wipe(up)">
                                      <p:cBhvr>
                                        <p:cTn id="101" dur="500"/>
                                        <p:tgtEl>
                                          <p:spTgt spid="51"/>
                                        </p:tgtEl>
                                      </p:cBhvr>
                                    </p:animEffect>
                                  </p:childTnLst>
                                </p:cTn>
                              </p:par>
                              <p:par>
                                <p:cTn id="102" presetID="16" presetClass="entr" presetSubtype="21" fill="hold" grpId="1" nodeType="withEffect">
                                  <p:stCondLst>
                                    <p:cond delay="0"/>
                                  </p:stCondLst>
                                  <p:childTnLst>
                                    <p:set>
                                      <p:cBhvr>
                                        <p:cTn id="103" dur="1" fill="hold">
                                          <p:stCondLst>
                                            <p:cond delay="0"/>
                                          </p:stCondLst>
                                        </p:cTn>
                                        <p:tgtEl>
                                          <p:spTgt spid="51"/>
                                        </p:tgtEl>
                                        <p:attrNameLst>
                                          <p:attrName>style.visibility</p:attrName>
                                        </p:attrNameLst>
                                      </p:cBhvr>
                                      <p:to>
                                        <p:strVal val="visible"/>
                                      </p:to>
                                    </p:set>
                                    <p:animEffect transition="in" filter="barn(inVertical)">
                                      <p:cBhvr>
                                        <p:cTn id="104" dur="500"/>
                                        <p:tgtEl>
                                          <p:spTgt spid="51"/>
                                        </p:tgtEl>
                                      </p:cBhvr>
                                    </p:animEffect>
                                  </p:childTnLst>
                                </p:cTn>
                              </p:par>
                              <p:par>
                                <p:cTn id="105" presetID="16" presetClass="entr" presetSubtype="21" fill="hold" grpId="0" nodeType="withEffect">
                                  <p:stCondLst>
                                    <p:cond delay="0"/>
                                  </p:stCondLst>
                                  <p:childTnLst>
                                    <p:set>
                                      <p:cBhvr>
                                        <p:cTn id="106" dur="1" fill="hold">
                                          <p:stCondLst>
                                            <p:cond delay="0"/>
                                          </p:stCondLst>
                                        </p:cTn>
                                        <p:tgtEl>
                                          <p:spTgt spid="54"/>
                                        </p:tgtEl>
                                        <p:attrNameLst>
                                          <p:attrName>style.visibility</p:attrName>
                                        </p:attrNameLst>
                                      </p:cBhvr>
                                      <p:to>
                                        <p:strVal val="visible"/>
                                      </p:to>
                                    </p:set>
                                    <p:animEffect transition="in" filter="barn(inVertical)">
                                      <p:cBhvr>
                                        <p:cTn id="107" dur="500"/>
                                        <p:tgtEl>
                                          <p:spTgt spid="54"/>
                                        </p:tgtEl>
                                      </p:cBhvr>
                                    </p:animEffect>
                                  </p:childTnLst>
                                </p:cTn>
                              </p:par>
                            </p:childTnLst>
                          </p:cTn>
                        </p:par>
                      </p:childTnLst>
                    </p:cTn>
                  </p:par>
                  <p:par>
                    <p:cTn id="108" fill="hold">
                      <p:stCondLst>
                        <p:cond delay="indefinite"/>
                      </p:stCondLst>
                      <p:childTnLst>
                        <p:par>
                          <p:cTn id="109" fill="hold">
                            <p:stCondLst>
                              <p:cond delay="0"/>
                            </p:stCondLst>
                            <p:childTnLst>
                              <p:par>
                                <p:cTn id="110" presetID="12" presetClass="entr" presetSubtype="4" fill="hold" grpId="0" nodeType="clickEffect">
                                  <p:stCondLst>
                                    <p:cond delay="0"/>
                                  </p:stCondLst>
                                  <p:childTnLst>
                                    <p:set>
                                      <p:cBhvr>
                                        <p:cTn id="111" dur="1" fill="hold">
                                          <p:stCondLst>
                                            <p:cond delay="0"/>
                                          </p:stCondLst>
                                        </p:cTn>
                                        <p:tgtEl>
                                          <p:spTgt spid="55"/>
                                        </p:tgtEl>
                                        <p:attrNameLst>
                                          <p:attrName>style.visibility</p:attrName>
                                        </p:attrNameLst>
                                      </p:cBhvr>
                                      <p:to>
                                        <p:strVal val="visible"/>
                                      </p:to>
                                    </p:set>
                                    <p:anim calcmode="lin" valueType="num">
                                      <p:cBhvr additive="base">
                                        <p:cTn id="112" dur="500"/>
                                        <p:tgtEl>
                                          <p:spTgt spid="55"/>
                                        </p:tgtEl>
                                        <p:attrNameLst>
                                          <p:attrName>ppt_y</p:attrName>
                                        </p:attrNameLst>
                                      </p:cBhvr>
                                      <p:tavLst>
                                        <p:tav tm="0">
                                          <p:val>
                                            <p:strVal val="#ppt_y+#ppt_h*1.125000"/>
                                          </p:val>
                                        </p:tav>
                                        <p:tav tm="100000">
                                          <p:val>
                                            <p:strVal val="#ppt_y"/>
                                          </p:val>
                                        </p:tav>
                                      </p:tavLst>
                                    </p:anim>
                                    <p:animEffect transition="in" filter="wipe(up)">
                                      <p:cBhvr>
                                        <p:cTn id="113" dur="500"/>
                                        <p:tgtEl>
                                          <p:spTgt spid="55"/>
                                        </p:tgtEl>
                                      </p:cBhvr>
                                    </p:animEffect>
                                  </p:childTnLst>
                                </p:cTn>
                              </p:par>
                            </p:childTnLst>
                          </p:cTn>
                        </p:par>
                        <p:par>
                          <p:cTn id="114" fill="hold">
                            <p:stCondLst>
                              <p:cond delay="500"/>
                            </p:stCondLst>
                            <p:childTnLst>
                              <p:par>
                                <p:cTn id="115" presetID="22" presetClass="entr" presetSubtype="8" fill="hold" grpId="0" nodeType="afterEffect">
                                  <p:stCondLst>
                                    <p:cond delay="0"/>
                                  </p:stCondLst>
                                  <p:childTnLst>
                                    <p:set>
                                      <p:cBhvr>
                                        <p:cTn id="116" dur="1" fill="hold">
                                          <p:stCondLst>
                                            <p:cond delay="0"/>
                                          </p:stCondLst>
                                        </p:cTn>
                                        <p:tgtEl>
                                          <p:spTgt spid="7"/>
                                        </p:tgtEl>
                                        <p:attrNameLst>
                                          <p:attrName>style.visibility</p:attrName>
                                        </p:attrNameLst>
                                      </p:cBhvr>
                                      <p:to>
                                        <p:strVal val="visible"/>
                                      </p:to>
                                    </p:set>
                                    <p:animEffect transition="in" filter="wipe(left)">
                                      <p:cBhvr>
                                        <p:cTn id="1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24" grpId="0"/>
      <p:bldP spid="24" grpId="1"/>
      <p:bldP spid="25" grpId="0"/>
      <p:bldP spid="25" grpId="1"/>
      <p:bldP spid="26" grpId="0"/>
      <p:bldP spid="26" grpId="1"/>
      <p:bldP spid="27" grpId="0" animBg="1"/>
      <p:bldP spid="27" grpId="1" animBg="1"/>
      <p:bldP spid="35" grpId="0" animBg="1"/>
      <p:bldP spid="45" grpId="0"/>
      <p:bldP spid="46" grpId="0"/>
      <p:bldP spid="51" grpId="0" animBg="1"/>
      <p:bldP spid="51" grpId="1" animBg="1"/>
      <p:bldP spid="52" grpId="0" animBg="1"/>
      <p:bldP spid="52" grpId="1" animBg="1"/>
      <p:bldP spid="53" grpId="0" animBg="1"/>
      <p:bldP spid="53" grpId="1" animBg="1"/>
      <p:bldP spid="54" grpId="0" animBg="1"/>
      <p:bldP spid="55" grpId="0" animBg="1"/>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736008" y="1520788"/>
            <a:ext cx="621852" cy="467432"/>
            <a:chOff x="971600" y="3104964"/>
            <a:chExt cx="621852" cy="647452"/>
          </a:xfrm>
        </p:grpSpPr>
        <p:cxnSp>
          <p:nvCxnSpPr>
            <p:cNvPr id="4" name="Straight Connector 3"/>
            <p:cNvCxnSpPr/>
            <p:nvPr/>
          </p:nvCxnSpPr>
          <p:spPr>
            <a:xfrm flipV="1">
              <a:off x="971600" y="3104964"/>
              <a:ext cx="281395" cy="643274"/>
            </a:xfrm>
            <a:prstGeom prst="line">
              <a:avLst/>
            </a:prstGeom>
            <a:ln w="3810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089396" y="3524746"/>
              <a:ext cx="121444" cy="227670"/>
            </a:xfrm>
            <a:prstGeom prst="line">
              <a:avLst/>
            </a:prstGeom>
            <a:ln w="3810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252995" y="3104964"/>
              <a:ext cx="340457" cy="623094"/>
            </a:xfrm>
            <a:prstGeom prst="line">
              <a:avLst/>
            </a:prstGeom>
            <a:ln w="3810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341424" y="3524746"/>
              <a:ext cx="108013" cy="227670"/>
            </a:xfrm>
            <a:prstGeom prst="line">
              <a:avLst/>
            </a:prstGeom>
            <a:ln w="3810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1645892" y="1511995"/>
            <a:ext cx="621852" cy="467432"/>
            <a:chOff x="971600" y="4149700"/>
            <a:chExt cx="621852" cy="467432"/>
          </a:xfrm>
        </p:grpSpPr>
        <p:cxnSp>
          <p:nvCxnSpPr>
            <p:cNvPr id="9" name="Straight Connector 8"/>
            <p:cNvCxnSpPr/>
            <p:nvPr/>
          </p:nvCxnSpPr>
          <p:spPr>
            <a:xfrm flipV="1">
              <a:off x="971600" y="4149700"/>
              <a:ext cx="281395" cy="464416"/>
            </a:xfrm>
            <a:prstGeom prst="line">
              <a:avLst/>
            </a:prstGeom>
            <a:ln w="3810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89396" y="4452764"/>
              <a:ext cx="121444" cy="164368"/>
            </a:xfrm>
            <a:prstGeom prst="line">
              <a:avLst/>
            </a:prstGeom>
            <a:ln w="3810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252995" y="4149700"/>
              <a:ext cx="340457" cy="449847"/>
            </a:xfrm>
            <a:prstGeom prst="line">
              <a:avLst/>
            </a:prstGeom>
            <a:ln w="3810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76337" y="4329100"/>
              <a:ext cx="219093" cy="270447"/>
            </a:xfrm>
            <a:prstGeom prst="line">
              <a:avLst/>
            </a:prstGeom>
            <a:ln w="3810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4408416" y="1484784"/>
            <a:ext cx="621852" cy="467432"/>
            <a:chOff x="971600" y="4149700"/>
            <a:chExt cx="621852" cy="467432"/>
          </a:xfrm>
        </p:grpSpPr>
        <p:cxnSp>
          <p:nvCxnSpPr>
            <p:cNvPr id="14" name="Straight Connector 13"/>
            <p:cNvCxnSpPr/>
            <p:nvPr/>
          </p:nvCxnSpPr>
          <p:spPr>
            <a:xfrm flipV="1">
              <a:off x="971600" y="4149700"/>
              <a:ext cx="281395" cy="464416"/>
            </a:xfrm>
            <a:prstGeom prst="line">
              <a:avLst/>
            </a:prstGeom>
            <a:ln w="38100" cap="rnd">
              <a:solidFill>
                <a:srgbClr val="E0872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89396" y="4452764"/>
              <a:ext cx="121444" cy="164368"/>
            </a:xfrm>
            <a:prstGeom prst="line">
              <a:avLst/>
            </a:prstGeom>
            <a:ln w="38100" cap="rnd">
              <a:solidFill>
                <a:srgbClr val="E0872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252995" y="4149700"/>
              <a:ext cx="340457" cy="449847"/>
            </a:xfrm>
            <a:prstGeom prst="line">
              <a:avLst/>
            </a:prstGeom>
            <a:ln w="38100" cap="rnd">
              <a:solidFill>
                <a:srgbClr val="E0872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76337" y="4329100"/>
              <a:ext cx="219093" cy="270447"/>
            </a:xfrm>
            <a:prstGeom prst="line">
              <a:avLst/>
            </a:prstGeom>
            <a:ln w="38100" cap="rnd">
              <a:solidFill>
                <a:srgbClr val="E08726"/>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3472312" y="1520788"/>
            <a:ext cx="621852" cy="467432"/>
            <a:chOff x="971600" y="3104964"/>
            <a:chExt cx="621852" cy="647452"/>
          </a:xfrm>
        </p:grpSpPr>
        <p:cxnSp>
          <p:nvCxnSpPr>
            <p:cNvPr id="19" name="Straight Connector 18"/>
            <p:cNvCxnSpPr/>
            <p:nvPr/>
          </p:nvCxnSpPr>
          <p:spPr>
            <a:xfrm flipV="1">
              <a:off x="971600" y="3104964"/>
              <a:ext cx="281395" cy="643274"/>
            </a:xfrm>
            <a:prstGeom prst="line">
              <a:avLst/>
            </a:prstGeom>
            <a:ln w="381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89396" y="3524746"/>
              <a:ext cx="121444" cy="227670"/>
            </a:xfrm>
            <a:prstGeom prst="line">
              <a:avLst/>
            </a:prstGeom>
            <a:ln w="381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52995" y="3104964"/>
              <a:ext cx="340457" cy="623094"/>
            </a:xfrm>
            <a:prstGeom prst="line">
              <a:avLst/>
            </a:prstGeom>
            <a:ln w="381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1341424" y="3524746"/>
              <a:ext cx="108013" cy="227670"/>
            </a:xfrm>
            <a:prstGeom prst="line">
              <a:avLst/>
            </a:prstGeom>
            <a:ln w="381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5318300" y="1484784"/>
            <a:ext cx="621852" cy="467432"/>
            <a:chOff x="971600" y="3104964"/>
            <a:chExt cx="621852" cy="647452"/>
          </a:xfrm>
        </p:grpSpPr>
        <p:cxnSp>
          <p:nvCxnSpPr>
            <p:cNvPr id="24" name="Straight Connector 23"/>
            <p:cNvCxnSpPr/>
            <p:nvPr/>
          </p:nvCxnSpPr>
          <p:spPr>
            <a:xfrm flipV="1">
              <a:off x="971600" y="3104964"/>
              <a:ext cx="281395" cy="643274"/>
            </a:xfrm>
            <a:prstGeom prst="line">
              <a:avLst/>
            </a:prstGeom>
            <a:ln w="38100" cap="rnd">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089396" y="3524746"/>
              <a:ext cx="121444" cy="227670"/>
            </a:xfrm>
            <a:prstGeom prst="line">
              <a:avLst/>
            </a:prstGeom>
            <a:ln w="38100" cap="rnd">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252995" y="3104964"/>
              <a:ext cx="340457" cy="623094"/>
            </a:xfrm>
            <a:prstGeom prst="line">
              <a:avLst/>
            </a:prstGeom>
            <a:ln w="38100" cap="rnd">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1341424" y="3524746"/>
              <a:ext cx="108013" cy="227670"/>
            </a:xfrm>
            <a:prstGeom prst="line">
              <a:avLst/>
            </a:prstGeom>
            <a:ln w="38100" cap="rnd">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6244620" y="1485404"/>
            <a:ext cx="621852" cy="467432"/>
            <a:chOff x="971600" y="4149700"/>
            <a:chExt cx="621852" cy="467432"/>
          </a:xfrm>
        </p:grpSpPr>
        <p:cxnSp>
          <p:nvCxnSpPr>
            <p:cNvPr id="29" name="Straight Connector 28"/>
            <p:cNvCxnSpPr/>
            <p:nvPr/>
          </p:nvCxnSpPr>
          <p:spPr>
            <a:xfrm flipV="1">
              <a:off x="971600" y="4149700"/>
              <a:ext cx="281395" cy="464416"/>
            </a:xfrm>
            <a:prstGeom prst="line">
              <a:avLst/>
            </a:prstGeom>
            <a:ln w="3810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089396" y="4452764"/>
              <a:ext cx="121444" cy="164368"/>
            </a:xfrm>
            <a:prstGeom prst="line">
              <a:avLst/>
            </a:prstGeom>
            <a:ln w="3810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252995" y="4149700"/>
              <a:ext cx="340457" cy="449847"/>
            </a:xfrm>
            <a:prstGeom prst="line">
              <a:avLst/>
            </a:prstGeom>
            <a:ln w="3810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176337" y="4329100"/>
              <a:ext cx="219093" cy="270447"/>
            </a:xfrm>
            <a:prstGeom prst="line">
              <a:avLst/>
            </a:prstGeom>
            <a:ln w="3810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7072712" y="1484784"/>
            <a:ext cx="621852" cy="467432"/>
            <a:chOff x="971600" y="3104964"/>
            <a:chExt cx="621852" cy="647452"/>
          </a:xfrm>
        </p:grpSpPr>
        <p:cxnSp>
          <p:nvCxnSpPr>
            <p:cNvPr id="34" name="Straight Connector 33"/>
            <p:cNvCxnSpPr/>
            <p:nvPr/>
          </p:nvCxnSpPr>
          <p:spPr>
            <a:xfrm flipV="1">
              <a:off x="971600" y="3104964"/>
              <a:ext cx="281395" cy="643274"/>
            </a:xfrm>
            <a:prstGeom prst="line">
              <a:avLst/>
            </a:prstGeom>
            <a:ln w="381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089396" y="3524746"/>
              <a:ext cx="121444" cy="227670"/>
            </a:xfrm>
            <a:prstGeom prst="line">
              <a:avLst/>
            </a:prstGeom>
            <a:ln w="381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252995" y="3104964"/>
              <a:ext cx="340457" cy="623094"/>
            </a:xfrm>
            <a:prstGeom prst="line">
              <a:avLst/>
            </a:prstGeom>
            <a:ln w="381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1341424" y="3524746"/>
              <a:ext cx="108013" cy="227670"/>
            </a:xfrm>
            <a:prstGeom prst="line">
              <a:avLst/>
            </a:prstGeom>
            <a:ln w="381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2581996" y="1494410"/>
            <a:ext cx="621852" cy="467432"/>
            <a:chOff x="1916088" y="4725764"/>
            <a:chExt cx="621852" cy="467432"/>
          </a:xfrm>
        </p:grpSpPr>
        <p:cxnSp>
          <p:nvCxnSpPr>
            <p:cNvPr id="39" name="Straight Connector 38"/>
            <p:cNvCxnSpPr/>
            <p:nvPr/>
          </p:nvCxnSpPr>
          <p:spPr>
            <a:xfrm flipV="1">
              <a:off x="1916088" y="4725764"/>
              <a:ext cx="281395" cy="464416"/>
            </a:xfrm>
            <a:prstGeom prst="line">
              <a:avLst/>
            </a:prstGeom>
            <a:ln w="3810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197483" y="4725764"/>
              <a:ext cx="340457" cy="449847"/>
            </a:xfrm>
            <a:prstGeom prst="line">
              <a:avLst/>
            </a:prstGeom>
            <a:ln w="3810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2105726" y="4898031"/>
              <a:ext cx="198440" cy="292149"/>
            </a:xfrm>
            <a:prstGeom prst="line">
              <a:avLst/>
            </a:prstGeom>
            <a:ln w="3810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2303748" y="5047122"/>
              <a:ext cx="99220" cy="146074"/>
            </a:xfrm>
            <a:prstGeom prst="line">
              <a:avLst/>
            </a:prstGeom>
            <a:ln w="3810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7946592" y="1484784"/>
            <a:ext cx="621852" cy="467432"/>
            <a:chOff x="1916088" y="4725764"/>
            <a:chExt cx="621852" cy="467432"/>
          </a:xfrm>
        </p:grpSpPr>
        <p:cxnSp>
          <p:nvCxnSpPr>
            <p:cNvPr id="44" name="Straight Connector 43"/>
            <p:cNvCxnSpPr/>
            <p:nvPr/>
          </p:nvCxnSpPr>
          <p:spPr>
            <a:xfrm flipV="1">
              <a:off x="1916088" y="4725764"/>
              <a:ext cx="281395" cy="464416"/>
            </a:xfrm>
            <a:prstGeom prst="line">
              <a:avLst/>
            </a:prstGeom>
            <a:ln w="38100" cap="rnd">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197483" y="4725764"/>
              <a:ext cx="340457" cy="449847"/>
            </a:xfrm>
            <a:prstGeom prst="line">
              <a:avLst/>
            </a:prstGeom>
            <a:ln w="38100" cap="rnd">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2105726" y="4898031"/>
              <a:ext cx="198440" cy="292149"/>
            </a:xfrm>
            <a:prstGeom prst="line">
              <a:avLst/>
            </a:prstGeom>
            <a:ln w="38100" cap="rnd">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2303748" y="5047122"/>
              <a:ext cx="99220" cy="146074"/>
            </a:xfrm>
            <a:prstGeom prst="line">
              <a:avLst/>
            </a:prstGeom>
            <a:ln w="38100" cap="rnd">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52" name="Oval 4"/>
          <p:cNvSpPr>
            <a:spLocks noChangeArrowheads="1"/>
          </p:cNvSpPr>
          <p:nvPr/>
        </p:nvSpPr>
        <p:spPr bwMode="auto">
          <a:xfrm>
            <a:off x="3131840" y="4833156"/>
            <a:ext cx="192024" cy="192024"/>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pPr algn="l"/>
            <a:endParaRPr lang="en-US" sz="1800" b="0"/>
          </a:p>
        </p:txBody>
      </p:sp>
      <p:sp>
        <p:nvSpPr>
          <p:cNvPr id="62" name="Oval 4"/>
          <p:cNvSpPr>
            <a:spLocks noChangeArrowheads="1"/>
          </p:cNvSpPr>
          <p:nvPr/>
        </p:nvSpPr>
        <p:spPr bwMode="auto">
          <a:xfrm>
            <a:off x="5856140" y="4833156"/>
            <a:ext cx="192024" cy="192024"/>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pPr algn="l"/>
            <a:endParaRPr lang="en-US" sz="1800" b="0"/>
          </a:p>
        </p:txBody>
      </p:sp>
      <p:sp>
        <p:nvSpPr>
          <p:cNvPr id="63" name="Oval 4"/>
          <p:cNvSpPr>
            <a:spLocks noChangeArrowheads="1"/>
          </p:cNvSpPr>
          <p:nvPr/>
        </p:nvSpPr>
        <p:spPr bwMode="auto">
          <a:xfrm>
            <a:off x="4442204" y="3645024"/>
            <a:ext cx="192024" cy="192024"/>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pPr algn="l"/>
            <a:endParaRPr lang="en-US" sz="1800" b="0"/>
          </a:p>
        </p:txBody>
      </p:sp>
      <p:sp>
        <p:nvSpPr>
          <p:cNvPr id="64" name="Oval 4"/>
          <p:cNvSpPr>
            <a:spLocks noChangeArrowheads="1"/>
          </p:cNvSpPr>
          <p:nvPr/>
        </p:nvSpPr>
        <p:spPr bwMode="auto">
          <a:xfrm>
            <a:off x="6768244" y="2876936"/>
            <a:ext cx="192024" cy="192024"/>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pPr algn="l"/>
            <a:endParaRPr lang="en-US" sz="1800" b="0"/>
          </a:p>
        </p:txBody>
      </p:sp>
      <p:sp>
        <p:nvSpPr>
          <p:cNvPr id="65" name="Oval 4"/>
          <p:cNvSpPr>
            <a:spLocks noChangeArrowheads="1"/>
          </p:cNvSpPr>
          <p:nvPr/>
        </p:nvSpPr>
        <p:spPr bwMode="auto">
          <a:xfrm>
            <a:off x="2123728" y="2876936"/>
            <a:ext cx="192024" cy="192024"/>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pPr algn="l"/>
            <a:endParaRPr lang="en-US" sz="1800" b="0"/>
          </a:p>
        </p:txBody>
      </p:sp>
      <p:sp>
        <p:nvSpPr>
          <p:cNvPr id="66" name="Oval 4"/>
          <p:cNvSpPr>
            <a:spLocks noChangeArrowheads="1"/>
          </p:cNvSpPr>
          <p:nvPr/>
        </p:nvSpPr>
        <p:spPr bwMode="auto">
          <a:xfrm>
            <a:off x="4451984" y="6189304"/>
            <a:ext cx="192024" cy="192024"/>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pPr algn="l"/>
            <a:endParaRPr lang="en-US" sz="1800" b="0"/>
          </a:p>
        </p:txBody>
      </p:sp>
      <p:sp>
        <p:nvSpPr>
          <p:cNvPr id="67" name="Oval 4"/>
          <p:cNvSpPr>
            <a:spLocks noChangeArrowheads="1"/>
          </p:cNvSpPr>
          <p:nvPr/>
        </p:nvSpPr>
        <p:spPr bwMode="auto">
          <a:xfrm>
            <a:off x="3923928" y="4425108"/>
            <a:ext cx="192024" cy="192024"/>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pPr algn="l"/>
            <a:endParaRPr lang="en-US" sz="1800" b="0"/>
          </a:p>
        </p:txBody>
      </p:sp>
      <p:sp>
        <p:nvSpPr>
          <p:cNvPr id="68" name="Oval 4"/>
          <p:cNvSpPr>
            <a:spLocks noChangeArrowheads="1"/>
          </p:cNvSpPr>
          <p:nvPr/>
        </p:nvSpPr>
        <p:spPr bwMode="auto">
          <a:xfrm>
            <a:off x="4442204" y="2876936"/>
            <a:ext cx="192024" cy="192024"/>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pPr algn="l"/>
            <a:endParaRPr lang="en-US" sz="1800" b="0"/>
          </a:p>
        </p:txBody>
      </p:sp>
      <p:sp>
        <p:nvSpPr>
          <p:cNvPr id="69" name="Oval 4"/>
          <p:cNvSpPr>
            <a:spLocks noChangeArrowheads="1"/>
          </p:cNvSpPr>
          <p:nvPr/>
        </p:nvSpPr>
        <p:spPr bwMode="auto">
          <a:xfrm>
            <a:off x="4992044" y="4425108"/>
            <a:ext cx="192024" cy="192024"/>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pPr algn="l"/>
            <a:endParaRPr lang="en-US" sz="1800" b="0"/>
          </a:p>
        </p:txBody>
      </p:sp>
      <p:cxnSp>
        <p:nvCxnSpPr>
          <p:cNvPr id="71" name="Straight Connector 70"/>
          <p:cNvCxnSpPr>
            <a:stCxn id="68" idx="6"/>
            <a:endCxn id="62" idx="1"/>
          </p:cNvCxnSpPr>
          <p:nvPr/>
        </p:nvCxnSpPr>
        <p:spPr>
          <a:xfrm>
            <a:off x="4634228" y="2972948"/>
            <a:ext cx="1250033" cy="1888329"/>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8" idx="2"/>
            <a:endCxn id="52" idx="7"/>
          </p:cNvCxnSpPr>
          <p:nvPr/>
        </p:nvCxnSpPr>
        <p:spPr>
          <a:xfrm flipH="1">
            <a:off x="3295743" y="2972948"/>
            <a:ext cx="1146461" cy="1888329"/>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52" idx="6"/>
            <a:endCxn id="62" idx="2"/>
          </p:cNvCxnSpPr>
          <p:nvPr/>
        </p:nvCxnSpPr>
        <p:spPr>
          <a:xfrm>
            <a:off x="3323864" y="4929168"/>
            <a:ext cx="253227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68" idx="6"/>
            <a:endCxn id="64" idx="2"/>
          </p:cNvCxnSpPr>
          <p:nvPr/>
        </p:nvCxnSpPr>
        <p:spPr>
          <a:xfrm>
            <a:off x="4634228" y="2972948"/>
            <a:ext cx="213401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68" idx="2"/>
            <a:endCxn id="65" idx="6"/>
          </p:cNvCxnSpPr>
          <p:nvPr/>
        </p:nvCxnSpPr>
        <p:spPr>
          <a:xfrm flipH="1">
            <a:off x="2315752" y="2972948"/>
            <a:ext cx="2126452"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64" idx="2"/>
            <a:endCxn id="62" idx="0"/>
          </p:cNvCxnSpPr>
          <p:nvPr/>
        </p:nvCxnSpPr>
        <p:spPr>
          <a:xfrm flipH="1">
            <a:off x="5952152" y="2972948"/>
            <a:ext cx="816092" cy="186020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65" idx="6"/>
            <a:endCxn id="52" idx="1"/>
          </p:cNvCxnSpPr>
          <p:nvPr/>
        </p:nvCxnSpPr>
        <p:spPr>
          <a:xfrm>
            <a:off x="2315752" y="2972948"/>
            <a:ext cx="844209" cy="1888329"/>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67" idx="6"/>
            <a:endCxn id="69" idx="2"/>
          </p:cNvCxnSpPr>
          <p:nvPr/>
        </p:nvCxnSpPr>
        <p:spPr>
          <a:xfrm>
            <a:off x="4115952" y="4521120"/>
            <a:ext cx="876092"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63" idx="3"/>
            <a:endCxn id="67" idx="7"/>
          </p:cNvCxnSpPr>
          <p:nvPr/>
        </p:nvCxnSpPr>
        <p:spPr>
          <a:xfrm flipH="1">
            <a:off x="4087831" y="3808927"/>
            <a:ext cx="382494" cy="644302"/>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63" idx="5"/>
            <a:endCxn id="69" idx="1"/>
          </p:cNvCxnSpPr>
          <p:nvPr/>
        </p:nvCxnSpPr>
        <p:spPr>
          <a:xfrm>
            <a:off x="4606107" y="3808927"/>
            <a:ext cx="414058" cy="644302"/>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68" idx="4"/>
            <a:endCxn id="63" idx="0"/>
          </p:cNvCxnSpPr>
          <p:nvPr/>
        </p:nvCxnSpPr>
        <p:spPr>
          <a:xfrm>
            <a:off x="4538216" y="3068960"/>
            <a:ext cx="0" cy="57606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52" idx="6"/>
            <a:endCxn id="67" idx="3"/>
          </p:cNvCxnSpPr>
          <p:nvPr/>
        </p:nvCxnSpPr>
        <p:spPr>
          <a:xfrm flipV="1">
            <a:off x="3323864" y="4589011"/>
            <a:ext cx="628185" cy="34015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69" idx="6"/>
            <a:endCxn id="62" idx="1"/>
          </p:cNvCxnSpPr>
          <p:nvPr/>
        </p:nvCxnSpPr>
        <p:spPr>
          <a:xfrm>
            <a:off x="5184068" y="4521120"/>
            <a:ext cx="700193" cy="34015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62" idx="3"/>
            <a:endCxn id="66" idx="7"/>
          </p:cNvCxnSpPr>
          <p:nvPr/>
        </p:nvCxnSpPr>
        <p:spPr>
          <a:xfrm flipH="1">
            <a:off x="4615887" y="4997059"/>
            <a:ext cx="1268374" cy="122036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52" idx="5"/>
            <a:endCxn id="66" idx="1"/>
          </p:cNvCxnSpPr>
          <p:nvPr/>
        </p:nvCxnSpPr>
        <p:spPr>
          <a:xfrm>
            <a:off x="3295743" y="4997059"/>
            <a:ext cx="1184362" cy="122036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55" name="Straight Connector 154"/>
          <p:cNvCxnSpPr>
            <a:stCxn id="69" idx="3"/>
            <a:endCxn id="66" idx="7"/>
          </p:cNvCxnSpPr>
          <p:nvPr/>
        </p:nvCxnSpPr>
        <p:spPr>
          <a:xfrm flipH="1">
            <a:off x="4615887" y="4589011"/>
            <a:ext cx="404278" cy="162841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58" name="Straight Connector 157"/>
          <p:cNvCxnSpPr>
            <a:stCxn id="67" idx="4"/>
            <a:endCxn id="66" idx="1"/>
          </p:cNvCxnSpPr>
          <p:nvPr/>
        </p:nvCxnSpPr>
        <p:spPr>
          <a:xfrm>
            <a:off x="4019940" y="4617132"/>
            <a:ext cx="460165" cy="1600293"/>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67" name="Straight Connector 166"/>
          <p:cNvCxnSpPr>
            <a:stCxn id="65" idx="0"/>
            <a:endCxn id="67" idx="1"/>
          </p:cNvCxnSpPr>
          <p:nvPr/>
        </p:nvCxnSpPr>
        <p:spPr>
          <a:xfrm>
            <a:off x="2219740" y="2876936"/>
            <a:ext cx="1732309" cy="1576293"/>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70" name="Straight Connector 169"/>
          <p:cNvCxnSpPr>
            <a:stCxn id="65" idx="6"/>
            <a:endCxn id="63" idx="1"/>
          </p:cNvCxnSpPr>
          <p:nvPr/>
        </p:nvCxnSpPr>
        <p:spPr>
          <a:xfrm>
            <a:off x="2315752" y="2972948"/>
            <a:ext cx="2154573" cy="70019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69" idx="7"/>
            <a:endCxn id="64" idx="2"/>
          </p:cNvCxnSpPr>
          <p:nvPr/>
        </p:nvCxnSpPr>
        <p:spPr>
          <a:xfrm flipV="1">
            <a:off x="5155947" y="2972948"/>
            <a:ext cx="1612297" cy="1480281"/>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77" name="Straight Connector 176"/>
          <p:cNvCxnSpPr>
            <a:stCxn id="63" idx="6"/>
            <a:endCxn id="64" idx="2"/>
          </p:cNvCxnSpPr>
          <p:nvPr/>
        </p:nvCxnSpPr>
        <p:spPr>
          <a:xfrm flipV="1">
            <a:off x="4634228" y="2972948"/>
            <a:ext cx="2134016" cy="768088"/>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94" name="Oval 4"/>
          <p:cNvSpPr>
            <a:spLocks noChangeArrowheads="1"/>
          </p:cNvSpPr>
          <p:nvPr/>
        </p:nvSpPr>
        <p:spPr bwMode="auto">
          <a:xfrm>
            <a:off x="5004048" y="4424536"/>
            <a:ext cx="228600" cy="228600"/>
          </a:xfrm>
          <a:prstGeom prst="ellipse">
            <a:avLst/>
          </a:prstGeom>
          <a:gradFill rotWithShape="1">
            <a:gsLst>
              <a:gs pos="0">
                <a:srgbClr val="FF0000"/>
              </a:gs>
              <a:gs pos="100000">
                <a:schemeClr val="tx1"/>
              </a:gs>
            </a:gsLst>
            <a:path path="shape">
              <a:fillToRect l="50000" t="50000" r="50000" b="50000"/>
            </a:path>
          </a:gradFill>
          <a:ln w="9525">
            <a:solidFill>
              <a:schemeClr val="bg1"/>
            </a:solidFill>
            <a:round/>
            <a:headEnd/>
            <a:tailEnd/>
          </a:ln>
        </p:spPr>
        <p:txBody>
          <a:bodyPr wrap="none" anchor="ctr"/>
          <a:lstStyle/>
          <a:p>
            <a:pPr algn="ctr"/>
            <a:r>
              <a:rPr lang="en-US" sz="1600" b="1" dirty="0" smtClean="0">
                <a:solidFill>
                  <a:schemeClr val="bg1"/>
                </a:solidFill>
              </a:rPr>
              <a:t>3</a:t>
            </a:r>
            <a:endParaRPr lang="en-US" sz="1600" b="1" dirty="0">
              <a:solidFill>
                <a:schemeClr val="bg1"/>
              </a:solidFill>
            </a:endParaRPr>
          </a:p>
        </p:txBody>
      </p:sp>
      <p:sp>
        <p:nvSpPr>
          <p:cNvPr id="195" name="Oval 4"/>
          <p:cNvSpPr>
            <a:spLocks noChangeArrowheads="1"/>
          </p:cNvSpPr>
          <p:nvPr/>
        </p:nvSpPr>
        <p:spPr bwMode="auto">
          <a:xfrm>
            <a:off x="4427984" y="3632448"/>
            <a:ext cx="228600" cy="228600"/>
          </a:xfrm>
          <a:prstGeom prst="ellipse">
            <a:avLst/>
          </a:prstGeom>
          <a:gradFill rotWithShape="1">
            <a:gsLst>
              <a:gs pos="0">
                <a:srgbClr val="00B050"/>
              </a:gs>
              <a:gs pos="100000">
                <a:schemeClr val="tx1"/>
              </a:gs>
            </a:gsLst>
            <a:path path="shape">
              <a:fillToRect l="50000" t="50000" r="50000" b="50000"/>
            </a:path>
          </a:gradFill>
          <a:ln w="9525">
            <a:solidFill>
              <a:schemeClr val="bg1"/>
            </a:solidFill>
            <a:round/>
            <a:headEnd/>
            <a:tailEnd/>
          </a:ln>
        </p:spPr>
        <p:txBody>
          <a:bodyPr wrap="none" anchor="ctr"/>
          <a:lstStyle/>
          <a:p>
            <a:pPr algn="ctr"/>
            <a:r>
              <a:rPr lang="en-US" sz="1600" b="1" dirty="0" smtClean="0">
                <a:solidFill>
                  <a:schemeClr val="bg1"/>
                </a:solidFill>
              </a:rPr>
              <a:t>1</a:t>
            </a:r>
            <a:endParaRPr lang="en-US" sz="1600" b="1" dirty="0">
              <a:solidFill>
                <a:schemeClr val="bg1"/>
              </a:solidFill>
            </a:endParaRPr>
          </a:p>
        </p:txBody>
      </p:sp>
      <p:sp>
        <p:nvSpPr>
          <p:cNvPr id="196" name="Oval 4"/>
          <p:cNvSpPr>
            <a:spLocks noChangeArrowheads="1"/>
          </p:cNvSpPr>
          <p:nvPr/>
        </p:nvSpPr>
        <p:spPr bwMode="auto">
          <a:xfrm>
            <a:off x="3911352" y="4424536"/>
            <a:ext cx="228600" cy="228600"/>
          </a:xfrm>
          <a:prstGeom prst="ellipse">
            <a:avLst/>
          </a:prstGeom>
          <a:gradFill rotWithShape="1">
            <a:gsLst>
              <a:gs pos="0">
                <a:srgbClr val="0033CC"/>
              </a:gs>
              <a:gs pos="100000">
                <a:schemeClr val="tx1"/>
              </a:gs>
            </a:gsLst>
            <a:path path="shape">
              <a:fillToRect l="50000" t="50000" r="50000" b="50000"/>
            </a:path>
          </a:gradFill>
          <a:ln w="9525">
            <a:solidFill>
              <a:schemeClr val="bg1"/>
            </a:solidFill>
            <a:round/>
            <a:headEnd/>
            <a:tailEnd/>
          </a:ln>
        </p:spPr>
        <p:txBody>
          <a:bodyPr wrap="none" anchor="ctr"/>
          <a:lstStyle/>
          <a:p>
            <a:pPr algn="ctr"/>
            <a:r>
              <a:rPr lang="en-US" sz="1600" b="1" dirty="0" smtClean="0">
                <a:solidFill>
                  <a:schemeClr val="bg1"/>
                </a:solidFill>
              </a:rPr>
              <a:t>2</a:t>
            </a:r>
            <a:endParaRPr lang="en-US" sz="1600" b="1" dirty="0">
              <a:solidFill>
                <a:schemeClr val="bg1"/>
              </a:solidFill>
            </a:endParaRPr>
          </a:p>
        </p:txBody>
      </p:sp>
      <p:sp>
        <p:nvSpPr>
          <p:cNvPr id="201" name="Oval 4"/>
          <p:cNvSpPr>
            <a:spLocks noChangeArrowheads="1"/>
          </p:cNvSpPr>
          <p:nvPr/>
        </p:nvSpPr>
        <p:spPr bwMode="auto">
          <a:xfrm>
            <a:off x="4451412" y="6188732"/>
            <a:ext cx="228600" cy="228600"/>
          </a:xfrm>
          <a:prstGeom prst="ellipse">
            <a:avLst/>
          </a:prstGeom>
          <a:gradFill rotWithShape="1">
            <a:gsLst>
              <a:gs pos="0">
                <a:srgbClr val="FFC000"/>
              </a:gs>
              <a:gs pos="100000">
                <a:schemeClr val="tx1"/>
              </a:gs>
            </a:gsLst>
            <a:path path="shape">
              <a:fillToRect l="50000" t="50000" r="50000" b="50000"/>
            </a:path>
          </a:gradFill>
          <a:ln w="9525">
            <a:solidFill>
              <a:schemeClr val="bg1"/>
            </a:solidFill>
            <a:round/>
            <a:headEnd/>
            <a:tailEnd/>
          </a:ln>
        </p:spPr>
        <p:txBody>
          <a:bodyPr wrap="none" anchor="ctr"/>
          <a:lstStyle/>
          <a:p>
            <a:pPr algn="ctr"/>
            <a:r>
              <a:rPr lang="en-US" sz="1600" b="1" dirty="0">
                <a:solidFill>
                  <a:schemeClr val="bg1"/>
                </a:solidFill>
              </a:rPr>
              <a:t>4</a:t>
            </a:r>
          </a:p>
        </p:txBody>
      </p:sp>
      <p:sp>
        <p:nvSpPr>
          <p:cNvPr id="202" name="Oval 4"/>
          <p:cNvSpPr>
            <a:spLocks noChangeArrowheads="1"/>
          </p:cNvSpPr>
          <p:nvPr/>
        </p:nvSpPr>
        <p:spPr bwMode="auto">
          <a:xfrm>
            <a:off x="3095836" y="4820580"/>
            <a:ext cx="228600" cy="228600"/>
          </a:xfrm>
          <a:prstGeom prst="ellipse">
            <a:avLst/>
          </a:prstGeom>
          <a:gradFill rotWithShape="1">
            <a:gsLst>
              <a:gs pos="0">
                <a:srgbClr val="00B050"/>
              </a:gs>
              <a:gs pos="100000">
                <a:schemeClr val="tx1"/>
              </a:gs>
            </a:gsLst>
            <a:path path="shape">
              <a:fillToRect l="50000" t="50000" r="50000" b="50000"/>
            </a:path>
          </a:gradFill>
          <a:ln w="9525">
            <a:solidFill>
              <a:schemeClr val="bg1"/>
            </a:solidFill>
            <a:round/>
            <a:headEnd/>
            <a:tailEnd/>
          </a:ln>
        </p:spPr>
        <p:txBody>
          <a:bodyPr wrap="none" anchor="ctr"/>
          <a:lstStyle/>
          <a:p>
            <a:pPr algn="ctr"/>
            <a:r>
              <a:rPr lang="en-US" sz="1600" b="1" dirty="0" smtClean="0">
                <a:solidFill>
                  <a:schemeClr val="bg1"/>
                </a:solidFill>
              </a:rPr>
              <a:t>1</a:t>
            </a:r>
            <a:endParaRPr lang="en-US" sz="1600" b="1" dirty="0">
              <a:solidFill>
                <a:schemeClr val="bg1"/>
              </a:solidFill>
            </a:endParaRPr>
          </a:p>
        </p:txBody>
      </p:sp>
      <p:sp>
        <p:nvSpPr>
          <p:cNvPr id="203" name="Oval 4"/>
          <p:cNvSpPr>
            <a:spLocks noChangeArrowheads="1"/>
          </p:cNvSpPr>
          <p:nvPr/>
        </p:nvSpPr>
        <p:spPr bwMode="auto">
          <a:xfrm>
            <a:off x="5855568" y="4820580"/>
            <a:ext cx="228600" cy="228600"/>
          </a:xfrm>
          <a:prstGeom prst="ellipse">
            <a:avLst/>
          </a:prstGeom>
          <a:gradFill rotWithShape="1">
            <a:gsLst>
              <a:gs pos="0">
                <a:srgbClr val="0033CC"/>
              </a:gs>
              <a:gs pos="100000">
                <a:schemeClr val="tx1"/>
              </a:gs>
            </a:gsLst>
            <a:path path="shape">
              <a:fillToRect l="50000" t="50000" r="50000" b="50000"/>
            </a:path>
          </a:gradFill>
          <a:ln w="9525">
            <a:solidFill>
              <a:schemeClr val="bg1"/>
            </a:solidFill>
            <a:round/>
            <a:headEnd/>
            <a:tailEnd/>
          </a:ln>
        </p:spPr>
        <p:txBody>
          <a:bodyPr wrap="none" anchor="ctr"/>
          <a:lstStyle/>
          <a:p>
            <a:pPr algn="ctr"/>
            <a:r>
              <a:rPr lang="en-US" sz="1600" b="1" dirty="0" smtClean="0">
                <a:solidFill>
                  <a:schemeClr val="bg1"/>
                </a:solidFill>
              </a:rPr>
              <a:t>2</a:t>
            </a:r>
            <a:endParaRPr lang="en-US" sz="1600" b="1" dirty="0">
              <a:solidFill>
                <a:schemeClr val="bg1"/>
              </a:solidFill>
            </a:endParaRPr>
          </a:p>
        </p:txBody>
      </p:sp>
      <p:sp>
        <p:nvSpPr>
          <p:cNvPr id="204" name="Oval 4"/>
          <p:cNvSpPr>
            <a:spLocks noChangeArrowheads="1"/>
          </p:cNvSpPr>
          <p:nvPr/>
        </p:nvSpPr>
        <p:spPr bwMode="auto">
          <a:xfrm>
            <a:off x="4427984" y="2876364"/>
            <a:ext cx="228600" cy="228600"/>
          </a:xfrm>
          <a:prstGeom prst="ellipse">
            <a:avLst/>
          </a:prstGeom>
          <a:gradFill rotWithShape="1">
            <a:gsLst>
              <a:gs pos="0">
                <a:srgbClr val="FF0000"/>
              </a:gs>
              <a:gs pos="100000">
                <a:schemeClr val="tx1"/>
              </a:gs>
            </a:gsLst>
            <a:path path="shape">
              <a:fillToRect l="50000" t="50000" r="50000" b="50000"/>
            </a:path>
          </a:gradFill>
          <a:ln w="9525">
            <a:solidFill>
              <a:schemeClr val="bg1"/>
            </a:solidFill>
            <a:round/>
            <a:headEnd/>
            <a:tailEnd/>
          </a:ln>
        </p:spPr>
        <p:txBody>
          <a:bodyPr wrap="none" anchor="ctr"/>
          <a:lstStyle/>
          <a:p>
            <a:pPr algn="ctr"/>
            <a:r>
              <a:rPr lang="en-US" sz="1600" b="1" dirty="0" smtClean="0">
                <a:solidFill>
                  <a:schemeClr val="bg1"/>
                </a:solidFill>
              </a:rPr>
              <a:t>3</a:t>
            </a:r>
            <a:endParaRPr lang="en-US" sz="1600" b="1" dirty="0">
              <a:solidFill>
                <a:schemeClr val="bg1"/>
              </a:solidFill>
            </a:endParaRPr>
          </a:p>
        </p:txBody>
      </p:sp>
      <p:sp>
        <p:nvSpPr>
          <p:cNvPr id="206" name="Oval 4"/>
          <p:cNvSpPr>
            <a:spLocks noChangeArrowheads="1"/>
          </p:cNvSpPr>
          <p:nvPr/>
        </p:nvSpPr>
        <p:spPr bwMode="auto">
          <a:xfrm>
            <a:off x="2087724" y="2852936"/>
            <a:ext cx="228600" cy="228600"/>
          </a:xfrm>
          <a:prstGeom prst="ellipse">
            <a:avLst/>
          </a:prstGeom>
          <a:gradFill rotWithShape="1">
            <a:gsLst>
              <a:gs pos="0">
                <a:srgbClr val="FFC000"/>
              </a:gs>
              <a:gs pos="100000">
                <a:schemeClr val="tx1"/>
              </a:gs>
            </a:gsLst>
            <a:path path="shape">
              <a:fillToRect l="50000" t="50000" r="50000" b="50000"/>
            </a:path>
          </a:gradFill>
          <a:ln w="9525">
            <a:solidFill>
              <a:schemeClr val="bg1"/>
            </a:solidFill>
            <a:round/>
            <a:headEnd/>
            <a:tailEnd/>
          </a:ln>
        </p:spPr>
        <p:txBody>
          <a:bodyPr wrap="none" anchor="ctr"/>
          <a:lstStyle/>
          <a:p>
            <a:pPr algn="ctr"/>
            <a:r>
              <a:rPr lang="en-US" sz="1600" b="1" dirty="0">
                <a:solidFill>
                  <a:schemeClr val="bg1"/>
                </a:solidFill>
              </a:rPr>
              <a:t>4</a:t>
            </a:r>
          </a:p>
        </p:txBody>
      </p:sp>
      <p:sp>
        <p:nvSpPr>
          <p:cNvPr id="207" name="Oval 4"/>
          <p:cNvSpPr>
            <a:spLocks noChangeArrowheads="1"/>
          </p:cNvSpPr>
          <p:nvPr/>
        </p:nvSpPr>
        <p:spPr bwMode="auto">
          <a:xfrm>
            <a:off x="6755668" y="2876364"/>
            <a:ext cx="228600" cy="228600"/>
          </a:xfrm>
          <a:prstGeom prst="ellipse">
            <a:avLst/>
          </a:prstGeom>
          <a:gradFill rotWithShape="1">
            <a:gsLst>
              <a:gs pos="0">
                <a:srgbClr val="FFC000"/>
              </a:gs>
              <a:gs pos="100000">
                <a:schemeClr val="tx1"/>
              </a:gs>
            </a:gsLst>
            <a:path path="shape">
              <a:fillToRect l="50000" t="50000" r="50000" b="50000"/>
            </a:path>
          </a:gradFill>
          <a:ln w="9525">
            <a:solidFill>
              <a:schemeClr val="bg1"/>
            </a:solidFill>
            <a:round/>
            <a:headEnd/>
            <a:tailEnd/>
          </a:ln>
        </p:spPr>
        <p:txBody>
          <a:bodyPr wrap="none" anchor="ctr"/>
          <a:lstStyle/>
          <a:p>
            <a:pPr algn="ctr"/>
            <a:r>
              <a:rPr lang="en-US" sz="1600" b="1" dirty="0">
                <a:solidFill>
                  <a:schemeClr val="bg1"/>
                </a:solidFill>
              </a:rPr>
              <a:t>4</a:t>
            </a:r>
          </a:p>
        </p:txBody>
      </p:sp>
      <p:grpSp>
        <p:nvGrpSpPr>
          <p:cNvPr id="208" name="Group 207"/>
          <p:cNvGrpSpPr/>
          <p:nvPr/>
        </p:nvGrpSpPr>
        <p:grpSpPr>
          <a:xfrm>
            <a:off x="683568" y="3753036"/>
            <a:ext cx="914400" cy="457200"/>
            <a:chOff x="1295400" y="4800600"/>
            <a:chExt cx="1066800" cy="685800"/>
          </a:xfrm>
        </p:grpSpPr>
        <p:cxnSp>
          <p:nvCxnSpPr>
            <p:cNvPr id="209" name="Straight Connector 208"/>
            <p:cNvCxnSpPr/>
            <p:nvPr/>
          </p:nvCxnSpPr>
          <p:spPr>
            <a:xfrm>
              <a:off x="1295400" y="4800600"/>
              <a:ext cx="0" cy="685800"/>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210" name="Straight Connector 209"/>
            <p:cNvCxnSpPr/>
            <p:nvPr/>
          </p:nvCxnSpPr>
          <p:spPr>
            <a:xfrm>
              <a:off x="1295400" y="5486400"/>
              <a:ext cx="1066800" cy="0"/>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211" name="Straight Connector 210"/>
            <p:cNvCxnSpPr/>
            <p:nvPr/>
          </p:nvCxnSpPr>
          <p:spPr>
            <a:xfrm>
              <a:off x="2362200" y="4800600"/>
              <a:ext cx="0" cy="685800"/>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grpSp>
      <p:grpSp>
        <p:nvGrpSpPr>
          <p:cNvPr id="212" name="Group 211"/>
          <p:cNvGrpSpPr/>
          <p:nvPr/>
        </p:nvGrpSpPr>
        <p:grpSpPr>
          <a:xfrm>
            <a:off x="705272" y="4833156"/>
            <a:ext cx="914400" cy="457200"/>
            <a:chOff x="1295400" y="4800600"/>
            <a:chExt cx="1066800" cy="685800"/>
          </a:xfrm>
        </p:grpSpPr>
        <p:cxnSp>
          <p:nvCxnSpPr>
            <p:cNvPr id="213" name="Straight Connector 212"/>
            <p:cNvCxnSpPr/>
            <p:nvPr/>
          </p:nvCxnSpPr>
          <p:spPr>
            <a:xfrm>
              <a:off x="1295400" y="4800600"/>
              <a:ext cx="0" cy="685800"/>
            </a:xfrm>
            <a:prstGeom prst="line">
              <a:avLst/>
            </a:prstGeom>
            <a:ln>
              <a:solidFill>
                <a:srgbClr val="0033CC"/>
              </a:solidFill>
            </a:ln>
          </p:spPr>
          <p:style>
            <a:lnRef idx="3">
              <a:schemeClr val="accent6"/>
            </a:lnRef>
            <a:fillRef idx="0">
              <a:schemeClr val="accent6"/>
            </a:fillRef>
            <a:effectRef idx="2">
              <a:schemeClr val="accent6"/>
            </a:effectRef>
            <a:fontRef idx="minor">
              <a:schemeClr val="tx1"/>
            </a:fontRef>
          </p:style>
        </p:cxnSp>
        <p:cxnSp>
          <p:nvCxnSpPr>
            <p:cNvPr id="214" name="Straight Connector 213"/>
            <p:cNvCxnSpPr/>
            <p:nvPr/>
          </p:nvCxnSpPr>
          <p:spPr>
            <a:xfrm>
              <a:off x="1295400" y="5486400"/>
              <a:ext cx="1066800" cy="0"/>
            </a:xfrm>
            <a:prstGeom prst="line">
              <a:avLst/>
            </a:prstGeom>
            <a:ln>
              <a:solidFill>
                <a:srgbClr val="0033CC"/>
              </a:solidFill>
            </a:ln>
          </p:spPr>
          <p:style>
            <a:lnRef idx="3">
              <a:schemeClr val="accent6"/>
            </a:lnRef>
            <a:fillRef idx="0">
              <a:schemeClr val="accent6"/>
            </a:fillRef>
            <a:effectRef idx="2">
              <a:schemeClr val="accent6"/>
            </a:effectRef>
            <a:fontRef idx="minor">
              <a:schemeClr val="tx1"/>
            </a:fontRef>
          </p:style>
        </p:cxnSp>
        <p:cxnSp>
          <p:nvCxnSpPr>
            <p:cNvPr id="215" name="Straight Connector 214"/>
            <p:cNvCxnSpPr/>
            <p:nvPr/>
          </p:nvCxnSpPr>
          <p:spPr>
            <a:xfrm>
              <a:off x="2362200" y="4800600"/>
              <a:ext cx="0" cy="685800"/>
            </a:xfrm>
            <a:prstGeom prst="line">
              <a:avLst/>
            </a:prstGeom>
            <a:ln>
              <a:solidFill>
                <a:srgbClr val="0033CC"/>
              </a:solidFill>
            </a:ln>
          </p:spPr>
          <p:style>
            <a:lnRef idx="3">
              <a:schemeClr val="accent6"/>
            </a:lnRef>
            <a:fillRef idx="0">
              <a:schemeClr val="accent6"/>
            </a:fillRef>
            <a:effectRef idx="2">
              <a:schemeClr val="accent6"/>
            </a:effectRef>
            <a:fontRef idx="minor">
              <a:schemeClr val="tx1"/>
            </a:fontRef>
          </p:style>
        </p:cxnSp>
      </p:grpSp>
      <p:grpSp>
        <p:nvGrpSpPr>
          <p:cNvPr id="216" name="Group 215"/>
          <p:cNvGrpSpPr/>
          <p:nvPr/>
        </p:nvGrpSpPr>
        <p:grpSpPr>
          <a:xfrm>
            <a:off x="7632340" y="3763888"/>
            <a:ext cx="914400" cy="457200"/>
            <a:chOff x="1295400" y="4800600"/>
            <a:chExt cx="1066800" cy="685800"/>
          </a:xfrm>
        </p:grpSpPr>
        <p:cxnSp>
          <p:nvCxnSpPr>
            <p:cNvPr id="217" name="Straight Connector 216"/>
            <p:cNvCxnSpPr/>
            <p:nvPr/>
          </p:nvCxnSpPr>
          <p:spPr>
            <a:xfrm>
              <a:off x="1295400" y="4800600"/>
              <a:ext cx="0" cy="685800"/>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218" name="Straight Connector 217"/>
            <p:cNvCxnSpPr/>
            <p:nvPr/>
          </p:nvCxnSpPr>
          <p:spPr>
            <a:xfrm>
              <a:off x="1295400" y="5486400"/>
              <a:ext cx="1066800" cy="0"/>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219" name="Straight Connector 218"/>
            <p:cNvCxnSpPr/>
            <p:nvPr/>
          </p:nvCxnSpPr>
          <p:spPr>
            <a:xfrm>
              <a:off x="2362200" y="4800600"/>
              <a:ext cx="0" cy="685800"/>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grpSp>
      <p:grpSp>
        <p:nvGrpSpPr>
          <p:cNvPr id="220" name="Group 219"/>
          <p:cNvGrpSpPr/>
          <p:nvPr/>
        </p:nvGrpSpPr>
        <p:grpSpPr>
          <a:xfrm>
            <a:off x="7654044" y="4844008"/>
            <a:ext cx="914400" cy="457200"/>
            <a:chOff x="1295400" y="4800600"/>
            <a:chExt cx="1066800" cy="685800"/>
          </a:xfrm>
        </p:grpSpPr>
        <p:cxnSp>
          <p:nvCxnSpPr>
            <p:cNvPr id="221" name="Straight Connector 220"/>
            <p:cNvCxnSpPr/>
            <p:nvPr/>
          </p:nvCxnSpPr>
          <p:spPr>
            <a:xfrm>
              <a:off x="12954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cxnSp>
          <p:nvCxnSpPr>
            <p:cNvPr id="222" name="Straight Connector 221"/>
            <p:cNvCxnSpPr/>
            <p:nvPr/>
          </p:nvCxnSpPr>
          <p:spPr>
            <a:xfrm>
              <a:off x="1295400" y="5486400"/>
              <a:ext cx="10668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223" name="Straight Connector 222"/>
            <p:cNvCxnSpPr/>
            <p:nvPr/>
          </p:nvCxnSpPr>
          <p:spPr>
            <a:xfrm>
              <a:off x="23622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grpSp>
      <p:sp>
        <p:nvSpPr>
          <p:cNvPr id="226" name="TextBox 225"/>
          <p:cNvSpPr txBox="1"/>
          <p:nvPr/>
        </p:nvSpPr>
        <p:spPr>
          <a:xfrm>
            <a:off x="3383868" y="6453336"/>
            <a:ext cx="2700300" cy="369332"/>
          </a:xfrm>
          <a:prstGeom prst="rect">
            <a:avLst/>
          </a:prstGeom>
          <a:noFill/>
        </p:spPr>
        <p:txBody>
          <a:bodyPr wrap="square" rtlCol="0">
            <a:spAutoFit/>
          </a:bodyPr>
          <a:lstStyle/>
          <a:p>
            <a:r>
              <a:rPr lang="en-US" b="1" i="1" dirty="0" smtClean="0">
                <a:solidFill>
                  <a:srgbClr val="FF0000"/>
                </a:solidFill>
                <a:latin typeface="Book Antiqua" pitchFamily="18" charset="0"/>
                <a:ea typeface="Verdana" pitchFamily="34" charset="0"/>
                <a:cs typeface="Verdana" pitchFamily="34" charset="0"/>
              </a:rPr>
              <a:t>In</a:t>
            </a:r>
            <a:r>
              <a:rPr lang="en-US" b="1" i="1" dirty="0" smtClean="0">
                <a:solidFill>
                  <a:srgbClr val="00B050"/>
                </a:solidFill>
                <a:latin typeface="Book Antiqua" pitchFamily="18" charset="0"/>
                <a:ea typeface="Verdana" pitchFamily="34" charset="0"/>
                <a:cs typeface="Verdana" pitchFamily="34" charset="0"/>
              </a:rPr>
              <a:t>compatibility</a:t>
            </a:r>
            <a:r>
              <a:rPr lang="en-US" b="1" i="1" dirty="0" smtClean="0">
                <a:latin typeface="Book Antiqua" pitchFamily="18" charset="0"/>
                <a:ea typeface="Verdana" pitchFamily="34" charset="0"/>
                <a:cs typeface="Verdana" pitchFamily="34" charset="0"/>
              </a:rPr>
              <a:t> Graph</a:t>
            </a:r>
            <a:endParaRPr lang="en-US" baseline="-25000" dirty="0">
              <a:solidFill>
                <a:srgbClr val="FF0000"/>
              </a:solidFill>
              <a:latin typeface="Georgia" pitchFamily="18" charset="0"/>
            </a:endParaRPr>
          </a:p>
        </p:txBody>
      </p:sp>
      <p:sp>
        <p:nvSpPr>
          <p:cNvPr id="108" name="Rectangle 3"/>
          <p:cNvSpPr txBox="1">
            <a:spLocks noChangeArrowheads="1"/>
          </p:cNvSpPr>
          <p:nvPr/>
        </p:nvSpPr>
        <p:spPr>
          <a:xfrm>
            <a:off x="251520" y="8620"/>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Algorithm: Statistical Binning</a:t>
            </a:r>
            <a:endParaRPr lang="en-US" altLang="ja-JP" sz="2800" b="1" dirty="0">
              <a:solidFill>
                <a:srgbClr val="A50021"/>
              </a:solidFill>
              <a:latin typeface="Verdana" pitchFamily="34" charset="0"/>
              <a:ea typeface="ＭＳ Ｐゴシック" pitchFamily="34" charset="-128"/>
            </a:endParaRPr>
          </a:p>
        </p:txBody>
      </p:sp>
      <p:sp>
        <p:nvSpPr>
          <p:cNvPr id="109" name="Line 5"/>
          <p:cNvSpPr>
            <a:spLocks noChangeShapeType="1"/>
          </p:cNvSpPr>
          <p:nvPr/>
        </p:nvSpPr>
        <p:spPr bwMode="auto">
          <a:xfrm>
            <a:off x="374068" y="54868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93666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par>
                                <p:cTn id="9" presetID="12" presetClass="entr" presetSubtype="1" fill="hold" nodeType="with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p:tgtEl>
                                          <p:spTgt spid="43"/>
                                        </p:tgtEl>
                                        <p:attrNameLst>
                                          <p:attrName>ppt_y</p:attrName>
                                        </p:attrNameLst>
                                      </p:cBhvr>
                                      <p:tavLst>
                                        <p:tav tm="0">
                                          <p:val>
                                            <p:strVal val="#ppt_y-#ppt_h*1.125000"/>
                                          </p:val>
                                        </p:tav>
                                        <p:tav tm="100000">
                                          <p:val>
                                            <p:strVal val="#ppt_y"/>
                                          </p:val>
                                        </p:tav>
                                      </p:tavLst>
                                    </p:anim>
                                    <p:animEffect transition="in" filter="wipe(down)">
                                      <p:cBhvr>
                                        <p:cTn id="12" dur="500"/>
                                        <p:tgtEl>
                                          <p:spTgt spid="43"/>
                                        </p:tgtEl>
                                      </p:cBhvr>
                                    </p:animEffect>
                                  </p:childTnLst>
                                </p:cTn>
                              </p:par>
                              <p:par>
                                <p:cTn id="13" presetID="12" presetClass="entr" presetSubtype="1"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p:tgtEl>
                                          <p:spTgt spid="8"/>
                                        </p:tgtEl>
                                        <p:attrNameLst>
                                          <p:attrName>ppt_y</p:attrName>
                                        </p:attrNameLst>
                                      </p:cBhvr>
                                      <p:tavLst>
                                        <p:tav tm="0">
                                          <p:val>
                                            <p:strVal val="#ppt_y-#ppt_h*1.125000"/>
                                          </p:val>
                                        </p:tav>
                                        <p:tav tm="100000">
                                          <p:val>
                                            <p:strVal val="#ppt_y"/>
                                          </p:val>
                                        </p:tav>
                                      </p:tavLst>
                                    </p:anim>
                                    <p:animEffect transition="in" filter="wipe(down)">
                                      <p:cBhvr>
                                        <p:cTn id="16" dur="500"/>
                                        <p:tgtEl>
                                          <p:spTgt spid="8"/>
                                        </p:tgtEl>
                                      </p:cBhvr>
                                    </p:animEffect>
                                  </p:childTnLst>
                                </p:cTn>
                              </p:par>
                              <p:par>
                                <p:cTn id="17" presetID="12" presetClass="entr" presetSubtype="1"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p:tgtEl>
                                          <p:spTgt spid="33"/>
                                        </p:tgtEl>
                                        <p:attrNameLst>
                                          <p:attrName>ppt_y</p:attrName>
                                        </p:attrNameLst>
                                      </p:cBhvr>
                                      <p:tavLst>
                                        <p:tav tm="0">
                                          <p:val>
                                            <p:strVal val="#ppt_y-#ppt_h*1.125000"/>
                                          </p:val>
                                        </p:tav>
                                        <p:tav tm="100000">
                                          <p:val>
                                            <p:strVal val="#ppt_y"/>
                                          </p:val>
                                        </p:tav>
                                      </p:tavLst>
                                    </p:anim>
                                    <p:animEffect transition="in" filter="wipe(down)">
                                      <p:cBhvr>
                                        <p:cTn id="20" dur="500"/>
                                        <p:tgtEl>
                                          <p:spTgt spid="33"/>
                                        </p:tgtEl>
                                      </p:cBhvr>
                                    </p:animEffect>
                                  </p:childTnLst>
                                </p:cTn>
                              </p:par>
                              <p:par>
                                <p:cTn id="21" presetID="12" presetClass="entr" presetSubtype="1"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500"/>
                                        <p:tgtEl>
                                          <p:spTgt spid="38"/>
                                        </p:tgtEl>
                                        <p:attrNameLst>
                                          <p:attrName>ppt_y</p:attrName>
                                        </p:attrNameLst>
                                      </p:cBhvr>
                                      <p:tavLst>
                                        <p:tav tm="0">
                                          <p:val>
                                            <p:strVal val="#ppt_y-#ppt_h*1.125000"/>
                                          </p:val>
                                        </p:tav>
                                        <p:tav tm="100000">
                                          <p:val>
                                            <p:strVal val="#ppt_y"/>
                                          </p:val>
                                        </p:tav>
                                      </p:tavLst>
                                    </p:anim>
                                    <p:animEffect transition="in" filter="wipe(down)">
                                      <p:cBhvr>
                                        <p:cTn id="24" dur="500"/>
                                        <p:tgtEl>
                                          <p:spTgt spid="38"/>
                                        </p:tgtEl>
                                      </p:cBhvr>
                                    </p:animEffect>
                                  </p:childTnLst>
                                </p:cTn>
                              </p:par>
                              <p:par>
                                <p:cTn id="25" presetID="12" presetClass="entr" presetSubtype="1"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p:tgtEl>
                                          <p:spTgt spid="28"/>
                                        </p:tgtEl>
                                        <p:attrNameLst>
                                          <p:attrName>ppt_y</p:attrName>
                                        </p:attrNameLst>
                                      </p:cBhvr>
                                      <p:tavLst>
                                        <p:tav tm="0">
                                          <p:val>
                                            <p:strVal val="#ppt_y-#ppt_h*1.125000"/>
                                          </p:val>
                                        </p:tav>
                                        <p:tav tm="100000">
                                          <p:val>
                                            <p:strVal val="#ppt_y"/>
                                          </p:val>
                                        </p:tav>
                                      </p:tavLst>
                                    </p:anim>
                                    <p:animEffect transition="in" filter="wipe(down)">
                                      <p:cBhvr>
                                        <p:cTn id="28" dur="500"/>
                                        <p:tgtEl>
                                          <p:spTgt spid="28"/>
                                        </p:tgtEl>
                                      </p:cBhvr>
                                    </p:animEffect>
                                  </p:childTnLst>
                                </p:cTn>
                              </p:par>
                              <p:par>
                                <p:cTn id="29" presetID="12" presetClass="entr" presetSubtype="1"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p:tgtEl>
                                          <p:spTgt spid="18"/>
                                        </p:tgtEl>
                                        <p:attrNameLst>
                                          <p:attrName>ppt_y</p:attrName>
                                        </p:attrNameLst>
                                      </p:cBhvr>
                                      <p:tavLst>
                                        <p:tav tm="0">
                                          <p:val>
                                            <p:strVal val="#ppt_y-#ppt_h*1.125000"/>
                                          </p:val>
                                        </p:tav>
                                        <p:tav tm="100000">
                                          <p:val>
                                            <p:strVal val="#ppt_y"/>
                                          </p:val>
                                        </p:tav>
                                      </p:tavLst>
                                    </p:anim>
                                    <p:animEffect transition="in" filter="wipe(down)">
                                      <p:cBhvr>
                                        <p:cTn id="32" dur="500"/>
                                        <p:tgtEl>
                                          <p:spTgt spid="18"/>
                                        </p:tgtEl>
                                      </p:cBhvr>
                                    </p:animEffect>
                                  </p:childTnLst>
                                </p:cTn>
                              </p:par>
                              <p:par>
                                <p:cTn id="33" presetID="12" presetClass="entr" presetSubtype="1"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p:tgtEl>
                                          <p:spTgt spid="23"/>
                                        </p:tgtEl>
                                        <p:attrNameLst>
                                          <p:attrName>ppt_y</p:attrName>
                                        </p:attrNameLst>
                                      </p:cBhvr>
                                      <p:tavLst>
                                        <p:tav tm="0">
                                          <p:val>
                                            <p:strVal val="#ppt_y-#ppt_h*1.125000"/>
                                          </p:val>
                                        </p:tav>
                                        <p:tav tm="100000">
                                          <p:val>
                                            <p:strVal val="#ppt_y"/>
                                          </p:val>
                                        </p:tav>
                                      </p:tavLst>
                                    </p:anim>
                                    <p:animEffect transition="in" filter="wipe(down)">
                                      <p:cBhvr>
                                        <p:cTn id="36" dur="500"/>
                                        <p:tgtEl>
                                          <p:spTgt spid="23"/>
                                        </p:tgtEl>
                                      </p:cBhvr>
                                    </p:animEffect>
                                  </p:childTnLst>
                                </p:cTn>
                              </p:par>
                              <p:par>
                                <p:cTn id="37" presetID="12" presetClass="entr" presetSubtype="1"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p:tgtEl>
                                          <p:spTgt spid="13"/>
                                        </p:tgtEl>
                                        <p:attrNameLst>
                                          <p:attrName>ppt_y</p:attrName>
                                        </p:attrNameLst>
                                      </p:cBhvr>
                                      <p:tavLst>
                                        <p:tav tm="0">
                                          <p:val>
                                            <p:strVal val="#ppt_y-#ppt_h*1.125000"/>
                                          </p:val>
                                        </p:tav>
                                        <p:tav tm="100000">
                                          <p:val>
                                            <p:strVal val="#ppt_y"/>
                                          </p:val>
                                        </p:tav>
                                      </p:tavLst>
                                    </p:anim>
                                    <p:animEffect transition="in" filter="wipe(down)">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23" presetClass="entr" presetSubtype="16" fill="hold" grpId="0" nodeType="clickEffect">
                                  <p:stCondLst>
                                    <p:cond delay="0"/>
                                  </p:stCondLst>
                                  <p:childTnLst>
                                    <p:set>
                                      <p:cBhvr>
                                        <p:cTn id="44" dur="1" fill="hold">
                                          <p:stCondLst>
                                            <p:cond delay="0"/>
                                          </p:stCondLst>
                                        </p:cTn>
                                        <p:tgtEl>
                                          <p:spTgt spid="62"/>
                                        </p:tgtEl>
                                        <p:attrNameLst>
                                          <p:attrName>style.visibility</p:attrName>
                                        </p:attrNameLst>
                                      </p:cBhvr>
                                      <p:to>
                                        <p:strVal val="visible"/>
                                      </p:to>
                                    </p:set>
                                    <p:anim calcmode="lin" valueType="num">
                                      <p:cBhvr>
                                        <p:cTn id="45" dur="500" fill="hold"/>
                                        <p:tgtEl>
                                          <p:spTgt spid="62"/>
                                        </p:tgtEl>
                                        <p:attrNameLst>
                                          <p:attrName>ppt_w</p:attrName>
                                        </p:attrNameLst>
                                      </p:cBhvr>
                                      <p:tavLst>
                                        <p:tav tm="0">
                                          <p:val>
                                            <p:fltVal val="0"/>
                                          </p:val>
                                        </p:tav>
                                        <p:tav tm="100000">
                                          <p:val>
                                            <p:strVal val="#ppt_w"/>
                                          </p:val>
                                        </p:tav>
                                      </p:tavLst>
                                    </p:anim>
                                    <p:anim calcmode="lin" valueType="num">
                                      <p:cBhvr>
                                        <p:cTn id="46" dur="500" fill="hold"/>
                                        <p:tgtEl>
                                          <p:spTgt spid="62"/>
                                        </p:tgtEl>
                                        <p:attrNameLst>
                                          <p:attrName>ppt_h</p:attrName>
                                        </p:attrNameLst>
                                      </p:cBhvr>
                                      <p:tavLst>
                                        <p:tav tm="0">
                                          <p:val>
                                            <p:fltVal val="0"/>
                                          </p:val>
                                        </p:tav>
                                        <p:tav tm="100000">
                                          <p:val>
                                            <p:strVal val="#ppt_h"/>
                                          </p:val>
                                        </p:tav>
                                      </p:tavLst>
                                    </p:anim>
                                  </p:childTnLst>
                                </p:cTn>
                              </p:par>
                              <p:par>
                                <p:cTn id="47" presetID="23" presetClass="entr" presetSubtype="16"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anim calcmode="lin" valueType="num">
                                      <p:cBhvr>
                                        <p:cTn id="49" dur="500" fill="hold"/>
                                        <p:tgtEl>
                                          <p:spTgt spid="66"/>
                                        </p:tgtEl>
                                        <p:attrNameLst>
                                          <p:attrName>ppt_w</p:attrName>
                                        </p:attrNameLst>
                                      </p:cBhvr>
                                      <p:tavLst>
                                        <p:tav tm="0">
                                          <p:val>
                                            <p:fltVal val="0"/>
                                          </p:val>
                                        </p:tav>
                                        <p:tav tm="100000">
                                          <p:val>
                                            <p:strVal val="#ppt_w"/>
                                          </p:val>
                                        </p:tav>
                                      </p:tavLst>
                                    </p:anim>
                                    <p:anim calcmode="lin" valueType="num">
                                      <p:cBhvr>
                                        <p:cTn id="50" dur="500" fill="hold"/>
                                        <p:tgtEl>
                                          <p:spTgt spid="66"/>
                                        </p:tgtEl>
                                        <p:attrNameLst>
                                          <p:attrName>ppt_h</p:attrName>
                                        </p:attrNameLst>
                                      </p:cBhvr>
                                      <p:tavLst>
                                        <p:tav tm="0">
                                          <p:val>
                                            <p:fltVal val="0"/>
                                          </p:val>
                                        </p:tav>
                                        <p:tav tm="100000">
                                          <p:val>
                                            <p:strVal val="#ppt_h"/>
                                          </p:val>
                                        </p:tav>
                                      </p:tavLst>
                                    </p:anim>
                                  </p:childTnLst>
                                </p:cTn>
                              </p:par>
                              <p:par>
                                <p:cTn id="51" presetID="23" presetClass="entr" presetSubtype="16"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anim calcmode="lin" valueType="num">
                                      <p:cBhvr>
                                        <p:cTn id="53" dur="500" fill="hold"/>
                                        <p:tgtEl>
                                          <p:spTgt spid="52"/>
                                        </p:tgtEl>
                                        <p:attrNameLst>
                                          <p:attrName>ppt_w</p:attrName>
                                        </p:attrNameLst>
                                      </p:cBhvr>
                                      <p:tavLst>
                                        <p:tav tm="0">
                                          <p:val>
                                            <p:fltVal val="0"/>
                                          </p:val>
                                        </p:tav>
                                        <p:tav tm="100000">
                                          <p:val>
                                            <p:strVal val="#ppt_w"/>
                                          </p:val>
                                        </p:tav>
                                      </p:tavLst>
                                    </p:anim>
                                    <p:anim calcmode="lin" valueType="num">
                                      <p:cBhvr>
                                        <p:cTn id="54" dur="500" fill="hold"/>
                                        <p:tgtEl>
                                          <p:spTgt spid="52"/>
                                        </p:tgtEl>
                                        <p:attrNameLst>
                                          <p:attrName>ppt_h</p:attrName>
                                        </p:attrNameLst>
                                      </p:cBhvr>
                                      <p:tavLst>
                                        <p:tav tm="0">
                                          <p:val>
                                            <p:fltVal val="0"/>
                                          </p:val>
                                        </p:tav>
                                        <p:tav tm="100000">
                                          <p:val>
                                            <p:strVal val="#ppt_h"/>
                                          </p:val>
                                        </p:tav>
                                      </p:tavLst>
                                    </p:anim>
                                  </p:childTnLst>
                                </p:cTn>
                              </p:par>
                              <p:par>
                                <p:cTn id="55" presetID="23" presetClass="entr" presetSubtype="16"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anim calcmode="lin" valueType="num">
                                      <p:cBhvr>
                                        <p:cTn id="57" dur="500" fill="hold"/>
                                        <p:tgtEl>
                                          <p:spTgt spid="67"/>
                                        </p:tgtEl>
                                        <p:attrNameLst>
                                          <p:attrName>ppt_w</p:attrName>
                                        </p:attrNameLst>
                                      </p:cBhvr>
                                      <p:tavLst>
                                        <p:tav tm="0">
                                          <p:val>
                                            <p:fltVal val="0"/>
                                          </p:val>
                                        </p:tav>
                                        <p:tav tm="100000">
                                          <p:val>
                                            <p:strVal val="#ppt_w"/>
                                          </p:val>
                                        </p:tav>
                                      </p:tavLst>
                                    </p:anim>
                                    <p:anim calcmode="lin" valueType="num">
                                      <p:cBhvr>
                                        <p:cTn id="58" dur="500" fill="hold"/>
                                        <p:tgtEl>
                                          <p:spTgt spid="67"/>
                                        </p:tgtEl>
                                        <p:attrNameLst>
                                          <p:attrName>ppt_h</p:attrName>
                                        </p:attrNameLst>
                                      </p:cBhvr>
                                      <p:tavLst>
                                        <p:tav tm="0">
                                          <p:val>
                                            <p:fltVal val="0"/>
                                          </p:val>
                                        </p:tav>
                                        <p:tav tm="100000">
                                          <p:val>
                                            <p:strVal val="#ppt_h"/>
                                          </p:val>
                                        </p:tav>
                                      </p:tavLst>
                                    </p:anim>
                                  </p:childTnLst>
                                </p:cTn>
                              </p:par>
                              <p:par>
                                <p:cTn id="59" presetID="23" presetClass="entr" presetSubtype="16" fill="hold" grpId="0" nodeType="withEffect">
                                  <p:stCondLst>
                                    <p:cond delay="0"/>
                                  </p:stCondLst>
                                  <p:childTnLst>
                                    <p:set>
                                      <p:cBhvr>
                                        <p:cTn id="60" dur="1" fill="hold">
                                          <p:stCondLst>
                                            <p:cond delay="0"/>
                                          </p:stCondLst>
                                        </p:cTn>
                                        <p:tgtEl>
                                          <p:spTgt spid="69"/>
                                        </p:tgtEl>
                                        <p:attrNameLst>
                                          <p:attrName>style.visibility</p:attrName>
                                        </p:attrNameLst>
                                      </p:cBhvr>
                                      <p:to>
                                        <p:strVal val="visible"/>
                                      </p:to>
                                    </p:set>
                                    <p:anim calcmode="lin" valueType="num">
                                      <p:cBhvr>
                                        <p:cTn id="61" dur="500" fill="hold"/>
                                        <p:tgtEl>
                                          <p:spTgt spid="69"/>
                                        </p:tgtEl>
                                        <p:attrNameLst>
                                          <p:attrName>ppt_w</p:attrName>
                                        </p:attrNameLst>
                                      </p:cBhvr>
                                      <p:tavLst>
                                        <p:tav tm="0">
                                          <p:val>
                                            <p:fltVal val="0"/>
                                          </p:val>
                                        </p:tav>
                                        <p:tav tm="100000">
                                          <p:val>
                                            <p:strVal val="#ppt_w"/>
                                          </p:val>
                                        </p:tav>
                                      </p:tavLst>
                                    </p:anim>
                                    <p:anim calcmode="lin" valueType="num">
                                      <p:cBhvr>
                                        <p:cTn id="62" dur="500" fill="hold"/>
                                        <p:tgtEl>
                                          <p:spTgt spid="69"/>
                                        </p:tgtEl>
                                        <p:attrNameLst>
                                          <p:attrName>ppt_h</p:attrName>
                                        </p:attrNameLst>
                                      </p:cBhvr>
                                      <p:tavLst>
                                        <p:tav tm="0">
                                          <p:val>
                                            <p:fltVal val="0"/>
                                          </p:val>
                                        </p:tav>
                                        <p:tav tm="100000">
                                          <p:val>
                                            <p:strVal val="#ppt_h"/>
                                          </p:val>
                                        </p:tav>
                                      </p:tavLst>
                                    </p:anim>
                                  </p:childTnLst>
                                </p:cTn>
                              </p:par>
                              <p:par>
                                <p:cTn id="63" presetID="23" presetClass="entr" presetSubtype="16" fill="hold" grpId="0" nodeType="withEffect">
                                  <p:stCondLst>
                                    <p:cond delay="0"/>
                                  </p:stCondLst>
                                  <p:childTnLst>
                                    <p:set>
                                      <p:cBhvr>
                                        <p:cTn id="64" dur="1" fill="hold">
                                          <p:stCondLst>
                                            <p:cond delay="0"/>
                                          </p:stCondLst>
                                        </p:cTn>
                                        <p:tgtEl>
                                          <p:spTgt spid="63"/>
                                        </p:tgtEl>
                                        <p:attrNameLst>
                                          <p:attrName>style.visibility</p:attrName>
                                        </p:attrNameLst>
                                      </p:cBhvr>
                                      <p:to>
                                        <p:strVal val="visible"/>
                                      </p:to>
                                    </p:set>
                                    <p:anim calcmode="lin" valueType="num">
                                      <p:cBhvr>
                                        <p:cTn id="65" dur="500" fill="hold"/>
                                        <p:tgtEl>
                                          <p:spTgt spid="63"/>
                                        </p:tgtEl>
                                        <p:attrNameLst>
                                          <p:attrName>ppt_w</p:attrName>
                                        </p:attrNameLst>
                                      </p:cBhvr>
                                      <p:tavLst>
                                        <p:tav tm="0">
                                          <p:val>
                                            <p:fltVal val="0"/>
                                          </p:val>
                                        </p:tav>
                                        <p:tav tm="100000">
                                          <p:val>
                                            <p:strVal val="#ppt_w"/>
                                          </p:val>
                                        </p:tav>
                                      </p:tavLst>
                                    </p:anim>
                                    <p:anim calcmode="lin" valueType="num">
                                      <p:cBhvr>
                                        <p:cTn id="66" dur="500" fill="hold"/>
                                        <p:tgtEl>
                                          <p:spTgt spid="63"/>
                                        </p:tgtEl>
                                        <p:attrNameLst>
                                          <p:attrName>ppt_h</p:attrName>
                                        </p:attrNameLst>
                                      </p:cBhvr>
                                      <p:tavLst>
                                        <p:tav tm="0">
                                          <p:val>
                                            <p:fltVal val="0"/>
                                          </p:val>
                                        </p:tav>
                                        <p:tav tm="100000">
                                          <p:val>
                                            <p:strVal val="#ppt_h"/>
                                          </p:val>
                                        </p:tav>
                                      </p:tavLst>
                                    </p:anim>
                                  </p:childTnLst>
                                </p:cTn>
                              </p:par>
                              <p:par>
                                <p:cTn id="67" presetID="23" presetClass="entr" presetSubtype="16" fill="hold" grpId="0" nodeType="withEffect">
                                  <p:stCondLst>
                                    <p:cond delay="0"/>
                                  </p:stCondLst>
                                  <p:childTnLst>
                                    <p:set>
                                      <p:cBhvr>
                                        <p:cTn id="68" dur="1" fill="hold">
                                          <p:stCondLst>
                                            <p:cond delay="0"/>
                                          </p:stCondLst>
                                        </p:cTn>
                                        <p:tgtEl>
                                          <p:spTgt spid="64"/>
                                        </p:tgtEl>
                                        <p:attrNameLst>
                                          <p:attrName>style.visibility</p:attrName>
                                        </p:attrNameLst>
                                      </p:cBhvr>
                                      <p:to>
                                        <p:strVal val="visible"/>
                                      </p:to>
                                    </p:set>
                                    <p:anim calcmode="lin" valueType="num">
                                      <p:cBhvr>
                                        <p:cTn id="69" dur="500" fill="hold"/>
                                        <p:tgtEl>
                                          <p:spTgt spid="64"/>
                                        </p:tgtEl>
                                        <p:attrNameLst>
                                          <p:attrName>ppt_w</p:attrName>
                                        </p:attrNameLst>
                                      </p:cBhvr>
                                      <p:tavLst>
                                        <p:tav tm="0">
                                          <p:val>
                                            <p:fltVal val="0"/>
                                          </p:val>
                                        </p:tav>
                                        <p:tav tm="100000">
                                          <p:val>
                                            <p:strVal val="#ppt_w"/>
                                          </p:val>
                                        </p:tav>
                                      </p:tavLst>
                                    </p:anim>
                                    <p:anim calcmode="lin" valueType="num">
                                      <p:cBhvr>
                                        <p:cTn id="70" dur="500" fill="hold"/>
                                        <p:tgtEl>
                                          <p:spTgt spid="64"/>
                                        </p:tgtEl>
                                        <p:attrNameLst>
                                          <p:attrName>ppt_h</p:attrName>
                                        </p:attrNameLst>
                                      </p:cBhvr>
                                      <p:tavLst>
                                        <p:tav tm="0">
                                          <p:val>
                                            <p:fltVal val="0"/>
                                          </p:val>
                                        </p:tav>
                                        <p:tav tm="100000">
                                          <p:val>
                                            <p:strVal val="#ppt_h"/>
                                          </p:val>
                                        </p:tav>
                                      </p:tavLst>
                                    </p:anim>
                                  </p:childTnLst>
                                </p:cTn>
                              </p:par>
                              <p:par>
                                <p:cTn id="71" presetID="23" presetClass="entr" presetSubtype="16" fill="hold" grpId="0" nodeType="withEffect">
                                  <p:stCondLst>
                                    <p:cond delay="0"/>
                                  </p:stCondLst>
                                  <p:childTnLst>
                                    <p:set>
                                      <p:cBhvr>
                                        <p:cTn id="72" dur="1" fill="hold">
                                          <p:stCondLst>
                                            <p:cond delay="0"/>
                                          </p:stCondLst>
                                        </p:cTn>
                                        <p:tgtEl>
                                          <p:spTgt spid="65"/>
                                        </p:tgtEl>
                                        <p:attrNameLst>
                                          <p:attrName>style.visibility</p:attrName>
                                        </p:attrNameLst>
                                      </p:cBhvr>
                                      <p:to>
                                        <p:strVal val="visible"/>
                                      </p:to>
                                    </p:set>
                                    <p:anim calcmode="lin" valueType="num">
                                      <p:cBhvr>
                                        <p:cTn id="73" dur="500" fill="hold"/>
                                        <p:tgtEl>
                                          <p:spTgt spid="65"/>
                                        </p:tgtEl>
                                        <p:attrNameLst>
                                          <p:attrName>ppt_w</p:attrName>
                                        </p:attrNameLst>
                                      </p:cBhvr>
                                      <p:tavLst>
                                        <p:tav tm="0">
                                          <p:val>
                                            <p:fltVal val="0"/>
                                          </p:val>
                                        </p:tav>
                                        <p:tav tm="100000">
                                          <p:val>
                                            <p:strVal val="#ppt_w"/>
                                          </p:val>
                                        </p:tav>
                                      </p:tavLst>
                                    </p:anim>
                                    <p:anim calcmode="lin" valueType="num">
                                      <p:cBhvr>
                                        <p:cTn id="74" dur="500" fill="hold"/>
                                        <p:tgtEl>
                                          <p:spTgt spid="65"/>
                                        </p:tgtEl>
                                        <p:attrNameLst>
                                          <p:attrName>ppt_h</p:attrName>
                                        </p:attrNameLst>
                                      </p:cBhvr>
                                      <p:tavLst>
                                        <p:tav tm="0">
                                          <p:val>
                                            <p:fltVal val="0"/>
                                          </p:val>
                                        </p:tav>
                                        <p:tav tm="100000">
                                          <p:val>
                                            <p:strVal val="#ppt_h"/>
                                          </p:val>
                                        </p:tav>
                                      </p:tavLst>
                                    </p:anim>
                                  </p:childTnLst>
                                </p:cTn>
                              </p:par>
                              <p:par>
                                <p:cTn id="75" presetID="23" presetClass="entr" presetSubtype="16" fill="hold" grpId="0" nodeType="withEffect">
                                  <p:stCondLst>
                                    <p:cond delay="0"/>
                                  </p:stCondLst>
                                  <p:childTnLst>
                                    <p:set>
                                      <p:cBhvr>
                                        <p:cTn id="76" dur="1" fill="hold">
                                          <p:stCondLst>
                                            <p:cond delay="0"/>
                                          </p:stCondLst>
                                        </p:cTn>
                                        <p:tgtEl>
                                          <p:spTgt spid="68"/>
                                        </p:tgtEl>
                                        <p:attrNameLst>
                                          <p:attrName>style.visibility</p:attrName>
                                        </p:attrNameLst>
                                      </p:cBhvr>
                                      <p:to>
                                        <p:strVal val="visible"/>
                                      </p:to>
                                    </p:set>
                                    <p:anim calcmode="lin" valueType="num">
                                      <p:cBhvr>
                                        <p:cTn id="77" dur="500" fill="hold"/>
                                        <p:tgtEl>
                                          <p:spTgt spid="68"/>
                                        </p:tgtEl>
                                        <p:attrNameLst>
                                          <p:attrName>ppt_w</p:attrName>
                                        </p:attrNameLst>
                                      </p:cBhvr>
                                      <p:tavLst>
                                        <p:tav tm="0">
                                          <p:val>
                                            <p:fltVal val="0"/>
                                          </p:val>
                                        </p:tav>
                                        <p:tav tm="100000">
                                          <p:val>
                                            <p:strVal val="#ppt_w"/>
                                          </p:val>
                                        </p:tav>
                                      </p:tavLst>
                                    </p:anim>
                                    <p:anim calcmode="lin" valueType="num">
                                      <p:cBhvr>
                                        <p:cTn id="78" dur="500" fill="hold"/>
                                        <p:tgtEl>
                                          <p:spTgt spid="68"/>
                                        </p:tgtEl>
                                        <p:attrNameLst>
                                          <p:attrName>ppt_h</p:attrName>
                                        </p:attrNameLst>
                                      </p:cBhvr>
                                      <p:tavLst>
                                        <p:tav tm="0">
                                          <p:val>
                                            <p:fltVal val="0"/>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98"/>
                                        </p:tgtEl>
                                        <p:attrNameLst>
                                          <p:attrName>style.visibility</p:attrName>
                                        </p:attrNameLst>
                                      </p:cBhvr>
                                      <p:to>
                                        <p:strVal val="visible"/>
                                      </p:to>
                                    </p:set>
                                    <p:animEffect transition="in" filter="wipe(up)">
                                      <p:cBhvr>
                                        <p:cTn id="83" dur="500"/>
                                        <p:tgtEl>
                                          <p:spTgt spid="98"/>
                                        </p:tgtEl>
                                      </p:cBhvr>
                                    </p:animEffect>
                                  </p:childTnLst>
                                </p:cTn>
                              </p:par>
                              <p:par>
                                <p:cTn id="84" presetID="22" presetClass="entr" presetSubtype="1" fill="hold" nodeType="withEffect">
                                  <p:stCondLst>
                                    <p:cond delay="0"/>
                                  </p:stCondLst>
                                  <p:childTnLst>
                                    <p:set>
                                      <p:cBhvr>
                                        <p:cTn id="85" dur="1" fill="hold">
                                          <p:stCondLst>
                                            <p:cond delay="0"/>
                                          </p:stCondLst>
                                        </p:cTn>
                                        <p:tgtEl>
                                          <p:spTgt spid="170"/>
                                        </p:tgtEl>
                                        <p:attrNameLst>
                                          <p:attrName>style.visibility</p:attrName>
                                        </p:attrNameLst>
                                      </p:cBhvr>
                                      <p:to>
                                        <p:strVal val="visible"/>
                                      </p:to>
                                    </p:set>
                                    <p:animEffect transition="in" filter="wipe(up)">
                                      <p:cBhvr>
                                        <p:cTn id="86" dur="500"/>
                                        <p:tgtEl>
                                          <p:spTgt spid="170"/>
                                        </p:tgtEl>
                                      </p:cBhvr>
                                    </p:animEffect>
                                  </p:childTnLst>
                                </p:cTn>
                              </p:par>
                              <p:par>
                                <p:cTn id="87" presetID="22" presetClass="entr" presetSubtype="1" fill="hold" nodeType="withEffect">
                                  <p:stCondLst>
                                    <p:cond delay="0"/>
                                  </p:stCondLst>
                                  <p:childTnLst>
                                    <p:set>
                                      <p:cBhvr>
                                        <p:cTn id="88" dur="1" fill="hold">
                                          <p:stCondLst>
                                            <p:cond delay="0"/>
                                          </p:stCondLst>
                                        </p:cTn>
                                        <p:tgtEl>
                                          <p:spTgt spid="167"/>
                                        </p:tgtEl>
                                        <p:attrNameLst>
                                          <p:attrName>style.visibility</p:attrName>
                                        </p:attrNameLst>
                                      </p:cBhvr>
                                      <p:to>
                                        <p:strVal val="visible"/>
                                      </p:to>
                                    </p:set>
                                    <p:animEffect transition="in" filter="wipe(up)">
                                      <p:cBhvr>
                                        <p:cTn id="89" dur="500"/>
                                        <p:tgtEl>
                                          <p:spTgt spid="167"/>
                                        </p:tgtEl>
                                      </p:cBhvr>
                                    </p:animEffect>
                                  </p:childTnLst>
                                </p:cTn>
                              </p:par>
                              <p:par>
                                <p:cTn id="90" presetID="22" presetClass="entr" presetSubtype="1" fill="hold" nodeType="withEffect">
                                  <p:stCondLst>
                                    <p:cond delay="0"/>
                                  </p:stCondLst>
                                  <p:childTnLst>
                                    <p:set>
                                      <p:cBhvr>
                                        <p:cTn id="91" dur="1" fill="hold">
                                          <p:stCondLst>
                                            <p:cond delay="0"/>
                                          </p:stCondLst>
                                        </p:cTn>
                                        <p:tgtEl>
                                          <p:spTgt spid="106"/>
                                        </p:tgtEl>
                                        <p:attrNameLst>
                                          <p:attrName>style.visibility</p:attrName>
                                        </p:attrNameLst>
                                      </p:cBhvr>
                                      <p:to>
                                        <p:strVal val="visible"/>
                                      </p:to>
                                    </p:set>
                                    <p:animEffect transition="in" filter="wipe(up)">
                                      <p:cBhvr>
                                        <p:cTn id="92" dur="500"/>
                                        <p:tgtEl>
                                          <p:spTgt spid="106"/>
                                        </p:tgtEl>
                                      </p:cBhvr>
                                    </p:animEffect>
                                  </p:childTnLst>
                                </p:cTn>
                              </p:par>
                              <p:par>
                                <p:cTn id="93" presetID="22" presetClass="entr" presetSubtype="1" fill="hold" nodeType="withEffect">
                                  <p:stCondLst>
                                    <p:cond delay="0"/>
                                  </p:stCondLst>
                                  <p:childTnLst>
                                    <p:set>
                                      <p:cBhvr>
                                        <p:cTn id="94" dur="1" fill="hold">
                                          <p:stCondLst>
                                            <p:cond delay="0"/>
                                          </p:stCondLst>
                                        </p:cTn>
                                        <p:tgtEl>
                                          <p:spTgt spid="91"/>
                                        </p:tgtEl>
                                        <p:attrNameLst>
                                          <p:attrName>style.visibility</p:attrName>
                                        </p:attrNameLst>
                                      </p:cBhvr>
                                      <p:to>
                                        <p:strVal val="visible"/>
                                      </p:to>
                                    </p:set>
                                    <p:animEffect transition="in" filter="wipe(up)">
                                      <p:cBhvr>
                                        <p:cTn id="95" dur="500"/>
                                        <p:tgtEl>
                                          <p:spTgt spid="91"/>
                                        </p:tgtEl>
                                      </p:cBhvr>
                                    </p:animEffect>
                                  </p:childTnLst>
                                </p:cTn>
                              </p:par>
                              <p:par>
                                <p:cTn id="96" presetID="22" presetClass="entr" presetSubtype="1" fill="hold" nodeType="withEffect">
                                  <p:stCondLst>
                                    <p:cond delay="0"/>
                                  </p:stCondLst>
                                  <p:childTnLst>
                                    <p:set>
                                      <p:cBhvr>
                                        <p:cTn id="97" dur="1" fill="hold">
                                          <p:stCondLst>
                                            <p:cond delay="0"/>
                                          </p:stCondLst>
                                        </p:cTn>
                                        <p:tgtEl>
                                          <p:spTgt spid="177"/>
                                        </p:tgtEl>
                                        <p:attrNameLst>
                                          <p:attrName>style.visibility</p:attrName>
                                        </p:attrNameLst>
                                      </p:cBhvr>
                                      <p:to>
                                        <p:strVal val="visible"/>
                                      </p:to>
                                    </p:set>
                                    <p:animEffect transition="in" filter="wipe(up)">
                                      <p:cBhvr>
                                        <p:cTn id="98" dur="500"/>
                                        <p:tgtEl>
                                          <p:spTgt spid="177"/>
                                        </p:tgtEl>
                                      </p:cBhvr>
                                    </p:animEffect>
                                  </p:childTnLst>
                                </p:cTn>
                              </p:par>
                              <p:par>
                                <p:cTn id="99" presetID="22" presetClass="entr" presetSubtype="1" fill="hold" nodeType="withEffect">
                                  <p:stCondLst>
                                    <p:cond delay="0"/>
                                  </p:stCondLst>
                                  <p:childTnLst>
                                    <p:set>
                                      <p:cBhvr>
                                        <p:cTn id="100" dur="1" fill="hold">
                                          <p:stCondLst>
                                            <p:cond delay="0"/>
                                          </p:stCondLst>
                                        </p:cTn>
                                        <p:tgtEl>
                                          <p:spTgt spid="173"/>
                                        </p:tgtEl>
                                        <p:attrNameLst>
                                          <p:attrName>style.visibility</p:attrName>
                                        </p:attrNameLst>
                                      </p:cBhvr>
                                      <p:to>
                                        <p:strVal val="visible"/>
                                      </p:to>
                                    </p:set>
                                    <p:animEffect transition="in" filter="wipe(up)">
                                      <p:cBhvr>
                                        <p:cTn id="101" dur="500"/>
                                        <p:tgtEl>
                                          <p:spTgt spid="173"/>
                                        </p:tgtEl>
                                      </p:cBhvr>
                                    </p:animEffect>
                                  </p:childTnLst>
                                </p:cTn>
                              </p:par>
                              <p:par>
                                <p:cTn id="102" presetID="22" presetClass="entr" presetSubtype="1" fill="hold" nodeType="withEffect">
                                  <p:stCondLst>
                                    <p:cond delay="0"/>
                                  </p:stCondLst>
                                  <p:childTnLst>
                                    <p:set>
                                      <p:cBhvr>
                                        <p:cTn id="103" dur="1" fill="hold">
                                          <p:stCondLst>
                                            <p:cond delay="0"/>
                                          </p:stCondLst>
                                        </p:cTn>
                                        <p:tgtEl>
                                          <p:spTgt spid="102"/>
                                        </p:tgtEl>
                                        <p:attrNameLst>
                                          <p:attrName>style.visibility</p:attrName>
                                        </p:attrNameLst>
                                      </p:cBhvr>
                                      <p:to>
                                        <p:strVal val="visible"/>
                                      </p:to>
                                    </p:set>
                                    <p:animEffect transition="in" filter="wipe(up)">
                                      <p:cBhvr>
                                        <p:cTn id="104" dur="500"/>
                                        <p:tgtEl>
                                          <p:spTgt spid="102"/>
                                        </p:tgtEl>
                                      </p:cBhvr>
                                    </p:animEffect>
                                  </p:childTnLst>
                                </p:cTn>
                              </p:par>
                              <p:par>
                                <p:cTn id="105" presetID="22" presetClass="entr" presetSubtype="4" fill="hold" nodeType="withEffect">
                                  <p:stCondLst>
                                    <p:cond delay="0"/>
                                  </p:stCondLst>
                                  <p:childTnLst>
                                    <p:set>
                                      <p:cBhvr>
                                        <p:cTn id="106" dur="1" fill="hold">
                                          <p:stCondLst>
                                            <p:cond delay="0"/>
                                          </p:stCondLst>
                                        </p:cTn>
                                        <p:tgtEl>
                                          <p:spTgt spid="152"/>
                                        </p:tgtEl>
                                        <p:attrNameLst>
                                          <p:attrName>style.visibility</p:attrName>
                                        </p:attrNameLst>
                                      </p:cBhvr>
                                      <p:to>
                                        <p:strVal val="visible"/>
                                      </p:to>
                                    </p:set>
                                    <p:animEffect transition="in" filter="wipe(down)">
                                      <p:cBhvr>
                                        <p:cTn id="107" dur="500"/>
                                        <p:tgtEl>
                                          <p:spTgt spid="152"/>
                                        </p:tgtEl>
                                      </p:cBhvr>
                                    </p:animEffect>
                                  </p:childTnLst>
                                </p:cTn>
                              </p:par>
                              <p:par>
                                <p:cTn id="108" presetID="22" presetClass="entr" presetSubtype="4" fill="hold" nodeType="withEffect">
                                  <p:stCondLst>
                                    <p:cond delay="0"/>
                                  </p:stCondLst>
                                  <p:childTnLst>
                                    <p:set>
                                      <p:cBhvr>
                                        <p:cTn id="109" dur="1" fill="hold">
                                          <p:stCondLst>
                                            <p:cond delay="0"/>
                                          </p:stCondLst>
                                        </p:cTn>
                                        <p:tgtEl>
                                          <p:spTgt spid="158"/>
                                        </p:tgtEl>
                                        <p:attrNameLst>
                                          <p:attrName>style.visibility</p:attrName>
                                        </p:attrNameLst>
                                      </p:cBhvr>
                                      <p:to>
                                        <p:strVal val="visible"/>
                                      </p:to>
                                    </p:set>
                                    <p:animEffect transition="in" filter="wipe(down)">
                                      <p:cBhvr>
                                        <p:cTn id="110" dur="500"/>
                                        <p:tgtEl>
                                          <p:spTgt spid="158"/>
                                        </p:tgtEl>
                                      </p:cBhvr>
                                    </p:animEffect>
                                  </p:childTnLst>
                                </p:cTn>
                              </p:par>
                              <p:par>
                                <p:cTn id="111" presetID="22" presetClass="entr" presetSubtype="4" fill="hold" nodeType="withEffect">
                                  <p:stCondLst>
                                    <p:cond delay="0"/>
                                  </p:stCondLst>
                                  <p:childTnLst>
                                    <p:set>
                                      <p:cBhvr>
                                        <p:cTn id="112" dur="1" fill="hold">
                                          <p:stCondLst>
                                            <p:cond delay="0"/>
                                          </p:stCondLst>
                                        </p:cTn>
                                        <p:tgtEl>
                                          <p:spTgt spid="155"/>
                                        </p:tgtEl>
                                        <p:attrNameLst>
                                          <p:attrName>style.visibility</p:attrName>
                                        </p:attrNameLst>
                                      </p:cBhvr>
                                      <p:to>
                                        <p:strVal val="visible"/>
                                      </p:to>
                                    </p:set>
                                    <p:animEffect transition="in" filter="wipe(down)">
                                      <p:cBhvr>
                                        <p:cTn id="113" dur="500"/>
                                        <p:tgtEl>
                                          <p:spTgt spid="155"/>
                                        </p:tgtEl>
                                      </p:cBhvr>
                                    </p:animEffect>
                                  </p:childTnLst>
                                </p:cTn>
                              </p:par>
                              <p:par>
                                <p:cTn id="114" presetID="22" presetClass="entr" presetSubtype="4" fill="hold" nodeType="withEffect">
                                  <p:stCondLst>
                                    <p:cond delay="0"/>
                                  </p:stCondLst>
                                  <p:childTnLst>
                                    <p:set>
                                      <p:cBhvr>
                                        <p:cTn id="115" dur="1" fill="hold">
                                          <p:stCondLst>
                                            <p:cond delay="0"/>
                                          </p:stCondLst>
                                        </p:cTn>
                                        <p:tgtEl>
                                          <p:spTgt spid="148"/>
                                        </p:tgtEl>
                                        <p:attrNameLst>
                                          <p:attrName>style.visibility</p:attrName>
                                        </p:attrNameLst>
                                      </p:cBhvr>
                                      <p:to>
                                        <p:strVal val="visible"/>
                                      </p:to>
                                    </p:set>
                                    <p:animEffect transition="in" filter="wipe(down)">
                                      <p:cBhvr>
                                        <p:cTn id="116" dur="500"/>
                                        <p:tgtEl>
                                          <p:spTgt spid="148"/>
                                        </p:tgtEl>
                                      </p:cBhvr>
                                    </p:animEffect>
                                  </p:childTnLst>
                                </p:cTn>
                              </p:par>
                            </p:childTnLst>
                          </p:cTn>
                        </p:par>
                        <p:par>
                          <p:cTn id="117" fill="hold">
                            <p:stCondLst>
                              <p:cond delay="500"/>
                            </p:stCondLst>
                            <p:childTnLst>
                              <p:par>
                                <p:cTn id="118" presetID="16" presetClass="entr" presetSubtype="21" fill="hold" nodeType="afterEffect">
                                  <p:stCondLst>
                                    <p:cond delay="0"/>
                                  </p:stCondLst>
                                  <p:childTnLst>
                                    <p:set>
                                      <p:cBhvr>
                                        <p:cTn id="119" dur="1" fill="hold">
                                          <p:stCondLst>
                                            <p:cond delay="0"/>
                                          </p:stCondLst>
                                        </p:cTn>
                                        <p:tgtEl>
                                          <p:spTgt spid="111"/>
                                        </p:tgtEl>
                                        <p:attrNameLst>
                                          <p:attrName>style.visibility</p:attrName>
                                        </p:attrNameLst>
                                      </p:cBhvr>
                                      <p:to>
                                        <p:strVal val="visible"/>
                                      </p:to>
                                    </p:set>
                                    <p:animEffect transition="in" filter="barn(inVertical)">
                                      <p:cBhvr>
                                        <p:cTn id="120" dur="500"/>
                                        <p:tgtEl>
                                          <p:spTgt spid="111"/>
                                        </p:tgtEl>
                                      </p:cBhvr>
                                    </p:animEffect>
                                  </p:childTnLst>
                                </p:cTn>
                              </p:par>
                              <p:par>
                                <p:cTn id="121" presetID="16" presetClass="entr" presetSubtype="21" fill="hold" nodeType="withEffect">
                                  <p:stCondLst>
                                    <p:cond delay="0"/>
                                  </p:stCondLst>
                                  <p:childTnLst>
                                    <p:set>
                                      <p:cBhvr>
                                        <p:cTn id="122" dur="1" fill="hold">
                                          <p:stCondLst>
                                            <p:cond delay="0"/>
                                          </p:stCondLst>
                                        </p:cTn>
                                        <p:tgtEl>
                                          <p:spTgt spid="117"/>
                                        </p:tgtEl>
                                        <p:attrNameLst>
                                          <p:attrName>style.visibility</p:attrName>
                                        </p:attrNameLst>
                                      </p:cBhvr>
                                      <p:to>
                                        <p:strVal val="visible"/>
                                      </p:to>
                                    </p:set>
                                    <p:animEffect transition="in" filter="barn(inVertical)">
                                      <p:cBhvr>
                                        <p:cTn id="123" dur="500"/>
                                        <p:tgtEl>
                                          <p:spTgt spid="117"/>
                                        </p:tgtEl>
                                      </p:cBhvr>
                                    </p:animEffect>
                                  </p:childTnLst>
                                </p:cTn>
                              </p:par>
                              <p:par>
                                <p:cTn id="124" presetID="16" presetClass="entr" presetSubtype="21" fill="hold" nodeType="withEffect">
                                  <p:stCondLst>
                                    <p:cond delay="0"/>
                                  </p:stCondLst>
                                  <p:childTnLst>
                                    <p:set>
                                      <p:cBhvr>
                                        <p:cTn id="125" dur="1" fill="hold">
                                          <p:stCondLst>
                                            <p:cond delay="0"/>
                                          </p:stCondLst>
                                        </p:cTn>
                                        <p:tgtEl>
                                          <p:spTgt spid="122"/>
                                        </p:tgtEl>
                                        <p:attrNameLst>
                                          <p:attrName>style.visibility</p:attrName>
                                        </p:attrNameLst>
                                      </p:cBhvr>
                                      <p:to>
                                        <p:strVal val="visible"/>
                                      </p:to>
                                    </p:set>
                                    <p:animEffect transition="in" filter="barn(inVertical)">
                                      <p:cBhvr>
                                        <p:cTn id="126" dur="500"/>
                                        <p:tgtEl>
                                          <p:spTgt spid="122"/>
                                        </p:tgtEl>
                                      </p:cBhvr>
                                    </p:animEffect>
                                  </p:childTnLst>
                                </p:cTn>
                              </p:par>
                            </p:childTnLst>
                          </p:cTn>
                        </p:par>
                        <p:par>
                          <p:cTn id="127" fill="hold">
                            <p:stCondLst>
                              <p:cond delay="1000"/>
                            </p:stCondLst>
                            <p:childTnLst>
                              <p:par>
                                <p:cTn id="128" presetID="16" presetClass="entr" presetSubtype="21" fill="hold" nodeType="afterEffect">
                                  <p:stCondLst>
                                    <p:cond delay="0"/>
                                  </p:stCondLst>
                                  <p:childTnLst>
                                    <p:set>
                                      <p:cBhvr>
                                        <p:cTn id="129" dur="1" fill="hold">
                                          <p:stCondLst>
                                            <p:cond delay="0"/>
                                          </p:stCondLst>
                                        </p:cTn>
                                        <p:tgtEl>
                                          <p:spTgt spid="78"/>
                                        </p:tgtEl>
                                        <p:attrNameLst>
                                          <p:attrName>style.visibility</p:attrName>
                                        </p:attrNameLst>
                                      </p:cBhvr>
                                      <p:to>
                                        <p:strVal val="visible"/>
                                      </p:to>
                                    </p:set>
                                    <p:animEffect transition="in" filter="barn(inVertical)">
                                      <p:cBhvr>
                                        <p:cTn id="130" dur="500"/>
                                        <p:tgtEl>
                                          <p:spTgt spid="78"/>
                                        </p:tgtEl>
                                      </p:cBhvr>
                                    </p:animEffect>
                                  </p:childTnLst>
                                </p:cTn>
                              </p:par>
                              <p:par>
                                <p:cTn id="131" presetID="16" presetClass="entr" presetSubtype="21" fill="hold" nodeType="withEffect">
                                  <p:stCondLst>
                                    <p:cond delay="0"/>
                                  </p:stCondLst>
                                  <p:childTnLst>
                                    <p:set>
                                      <p:cBhvr>
                                        <p:cTn id="132" dur="1" fill="hold">
                                          <p:stCondLst>
                                            <p:cond delay="0"/>
                                          </p:stCondLst>
                                        </p:cTn>
                                        <p:tgtEl>
                                          <p:spTgt spid="71"/>
                                        </p:tgtEl>
                                        <p:attrNameLst>
                                          <p:attrName>style.visibility</p:attrName>
                                        </p:attrNameLst>
                                      </p:cBhvr>
                                      <p:to>
                                        <p:strVal val="visible"/>
                                      </p:to>
                                    </p:set>
                                    <p:animEffect transition="in" filter="barn(inVertical)">
                                      <p:cBhvr>
                                        <p:cTn id="133" dur="500"/>
                                        <p:tgtEl>
                                          <p:spTgt spid="71"/>
                                        </p:tgtEl>
                                      </p:cBhvr>
                                    </p:animEffect>
                                  </p:childTnLst>
                                </p:cTn>
                              </p:par>
                              <p:par>
                                <p:cTn id="134" presetID="16" presetClass="entr" presetSubtype="21" fill="hold" nodeType="withEffect">
                                  <p:stCondLst>
                                    <p:cond delay="0"/>
                                  </p:stCondLst>
                                  <p:childTnLst>
                                    <p:set>
                                      <p:cBhvr>
                                        <p:cTn id="135" dur="1" fill="hold">
                                          <p:stCondLst>
                                            <p:cond delay="0"/>
                                          </p:stCondLst>
                                        </p:cTn>
                                        <p:tgtEl>
                                          <p:spTgt spid="76"/>
                                        </p:tgtEl>
                                        <p:attrNameLst>
                                          <p:attrName>style.visibility</p:attrName>
                                        </p:attrNameLst>
                                      </p:cBhvr>
                                      <p:to>
                                        <p:strVal val="visible"/>
                                      </p:to>
                                    </p:set>
                                    <p:animEffect transition="in" filter="barn(inVertical)">
                                      <p:cBhvr>
                                        <p:cTn id="136" dur="500"/>
                                        <p:tgtEl>
                                          <p:spTgt spid="76"/>
                                        </p:tgtEl>
                                      </p:cBhvr>
                                    </p:animEffect>
                                  </p:childTnLst>
                                </p:cTn>
                              </p:par>
                            </p:childTnLst>
                          </p:cTn>
                        </p:par>
                        <p:par>
                          <p:cTn id="137" fill="hold">
                            <p:stCondLst>
                              <p:cond delay="1500"/>
                            </p:stCondLst>
                            <p:childTnLst>
                              <p:par>
                                <p:cTn id="138" presetID="22" presetClass="entr" presetSubtype="4" fill="hold" nodeType="afterEffect">
                                  <p:stCondLst>
                                    <p:cond delay="0"/>
                                  </p:stCondLst>
                                  <p:childTnLst>
                                    <p:set>
                                      <p:cBhvr>
                                        <p:cTn id="139" dur="1" fill="hold">
                                          <p:stCondLst>
                                            <p:cond delay="0"/>
                                          </p:stCondLst>
                                        </p:cTn>
                                        <p:tgtEl>
                                          <p:spTgt spid="145"/>
                                        </p:tgtEl>
                                        <p:attrNameLst>
                                          <p:attrName>style.visibility</p:attrName>
                                        </p:attrNameLst>
                                      </p:cBhvr>
                                      <p:to>
                                        <p:strVal val="visible"/>
                                      </p:to>
                                    </p:set>
                                    <p:animEffect transition="in" filter="wipe(down)">
                                      <p:cBhvr>
                                        <p:cTn id="140" dur="500"/>
                                        <p:tgtEl>
                                          <p:spTgt spid="145"/>
                                        </p:tgtEl>
                                      </p:cBhvr>
                                    </p:animEffect>
                                  </p:childTnLst>
                                </p:cTn>
                              </p:par>
                              <p:par>
                                <p:cTn id="141" presetID="22" presetClass="entr" presetSubtype="4" fill="hold" nodeType="withEffect">
                                  <p:stCondLst>
                                    <p:cond delay="0"/>
                                  </p:stCondLst>
                                  <p:childTnLst>
                                    <p:set>
                                      <p:cBhvr>
                                        <p:cTn id="142" dur="1" fill="hold">
                                          <p:stCondLst>
                                            <p:cond delay="0"/>
                                          </p:stCondLst>
                                        </p:cTn>
                                        <p:tgtEl>
                                          <p:spTgt spid="139"/>
                                        </p:tgtEl>
                                        <p:attrNameLst>
                                          <p:attrName>style.visibility</p:attrName>
                                        </p:attrNameLst>
                                      </p:cBhvr>
                                      <p:to>
                                        <p:strVal val="visible"/>
                                      </p:to>
                                    </p:set>
                                    <p:animEffect transition="in" filter="wipe(down)">
                                      <p:cBhvr>
                                        <p:cTn id="143" dur="500"/>
                                        <p:tgtEl>
                                          <p:spTgt spid="139"/>
                                        </p:tgtEl>
                                      </p:cBhvr>
                                    </p:animEffect>
                                  </p:childTnLst>
                                </p:cTn>
                              </p:par>
                              <p:par>
                                <p:cTn id="144" presetID="22" presetClass="entr" presetSubtype="4" fill="hold" nodeType="withEffect">
                                  <p:stCondLst>
                                    <p:cond delay="0"/>
                                  </p:stCondLst>
                                  <p:childTnLst>
                                    <p:set>
                                      <p:cBhvr>
                                        <p:cTn id="145" dur="1" fill="hold">
                                          <p:stCondLst>
                                            <p:cond delay="0"/>
                                          </p:stCondLst>
                                        </p:cTn>
                                        <p:tgtEl>
                                          <p:spTgt spid="134"/>
                                        </p:tgtEl>
                                        <p:attrNameLst>
                                          <p:attrName>style.visibility</p:attrName>
                                        </p:attrNameLst>
                                      </p:cBhvr>
                                      <p:to>
                                        <p:strVal val="visible"/>
                                      </p:to>
                                    </p:set>
                                    <p:animEffect transition="in" filter="wipe(down)">
                                      <p:cBhvr>
                                        <p:cTn id="146" dur="500"/>
                                        <p:tgtEl>
                                          <p:spTgt spid="134"/>
                                        </p:tgtEl>
                                      </p:cBhvr>
                                    </p:animEffect>
                                  </p:childTnLst>
                                </p:cTn>
                              </p:par>
                            </p:childTnLst>
                          </p:cTn>
                        </p:par>
                        <p:par>
                          <p:cTn id="147" fill="hold">
                            <p:stCondLst>
                              <p:cond delay="2000"/>
                            </p:stCondLst>
                            <p:childTnLst>
                              <p:par>
                                <p:cTn id="148" presetID="1" presetClass="entr" presetSubtype="0" fill="hold" grpId="0" nodeType="afterEffect">
                                  <p:stCondLst>
                                    <p:cond delay="0"/>
                                  </p:stCondLst>
                                  <p:childTnLst>
                                    <p:set>
                                      <p:cBhvr>
                                        <p:cTn id="149" dur="1" fill="hold">
                                          <p:stCondLst>
                                            <p:cond delay="0"/>
                                          </p:stCondLst>
                                        </p:cTn>
                                        <p:tgtEl>
                                          <p:spTgt spid="226"/>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53" presetClass="entr" presetSubtype="16" fill="hold" grpId="0" nodeType="clickEffect">
                                  <p:stCondLst>
                                    <p:cond delay="0"/>
                                  </p:stCondLst>
                                  <p:childTnLst>
                                    <p:set>
                                      <p:cBhvr>
                                        <p:cTn id="153" dur="1" fill="hold">
                                          <p:stCondLst>
                                            <p:cond delay="0"/>
                                          </p:stCondLst>
                                        </p:cTn>
                                        <p:tgtEl>
                                          <p:spTgt spid="195"/>
                                        </p:tgtEl>
                                        <p:attrNameLst>
                                          <p:attrName>style.visibility</p:attrName>
                                        </p:attrNameLst>
                                      </p:cBhvr>
                                      <p:to>
                                        <p:strVal val="visible"/>
                                      </p:to>
                                    </p:set>
                                    <p:anim calcmode="lin" valueType="num">
                                      <p:cBhvr>
                                        <p:cTn id="154" dur="500" fill="hold"/>
                                        <p:tgtEl>
                                          <p:spTgt spid="195"/>
                                        </p:tgtEl>
                                        <p:attrNameLst>
                                          <p:attrName>ppt_w</p:attrName>
                                        </p:attrNameLst>
                                      </p:cBhvr>
                                      <p:tavLst>
                                        <p:tav tm="0">
                                          <p:val>
                                            <p:fltVal val="0"/>
                                          </p:val>
                                        </p:tav>
                                        <p:tav tm="100000">
                                          <p:val>
                                            <p:strVal val="#ppt_w"/>
                                          </p:val>
                                        </p:tav>
                                      </p:tavLst>
                                    </p:anim>
                                    <p:anim calcmode="lin" valueType="num">
                                      <p:cBhvr>
                                        <p:cTn id="155" dur="500" fill="hold"/>
                                        <p:tgtEl>
                                          <p:spTgt spid="195"/>
                                        </p:tgtEl>
                                        <p:attrNameLst>
                                          <p:attrName>ppt_h</p:attrName>
                                        </p:attrNameLst>
                                      </p:cBhvr>
                                      <p:tavLst>
                                        <p:tav tm="0">
                                          <p:val>
                                            <p:fltVal val="0"/>
                                          </p:val>
                                        </p:tav>
                                        <p:tav tm="100000">
                                          <p:val>
                                            <p:strVal val="#ppt_h"/>
                                          </p:val>
                                        </p:tav>
                                      </p:tavLst>
                                    </p:anim>
                                    <p:animEffect transition="in" filter="fade">
                                      <p:cBhvr>
                                        <p:cTn id="156" dur="500"/>
                                        <p:tgtEl>
                                          <p:spTgt spid="195"/>
                                        </p:tgtEl>
                                      </p:cBhvr>
                                    </p:animEffect>
                                  </p:childTnLst>
                                </p:cTn>
                              </p:par>
                              <p:par>
                                <p:cTn id="157" presetID="53" presetClass="entr" presetSubtype="16" fill="hold" grpId="0" nodeType="withEffect">
                                  <p:stCondLst>
                                    <p:cond delay="0"/>
                                  </p:stCondLst>
                                  <p:childTnLst>
                                    <p:set>
                                      <p:cBhvr>
                                        <p:cTn id="158" dur="1" fill="hold">
                                          <p:stCondLst>
                                            <p:cond delay="0"/>
                                          </p:stCondLst>
                                        </p:cTn>
                                        <p:tgtEl>
                                          <p:spTgt spid="196"/>
                                        </p:tgtEl>
                                        <p:attrNameLst>
                                          <p:attrName>style.visibility</p:attrName>
                                        </p:attrNameLst>
                                      </p:cBhvr>
                                      <p:to>
                                        <p:strVal val="visible"/>
                                      </p:to>
                                    </p:set>
                                    <p:anim calcmode="lin" valueType="num">
                                      <p:cBhvr>
                                        <p:cTn id="159" dur="500" fill="hold"/>
                                        <p:tgtEl>
                                          <p:spTgt spid="196"/>
                                        </p:tgtEl>
                                        <p:attrNameLst>
                                          <p:attrName>ppt_w</p:attrName>
                                        </p:attrNameLst>
                                      </p:cBhvr>
                                      <p:tavLst>
                                        <p:tav tm="0">
                                          <p:val>
                                            <p:fltVal val="0"/>
                                          </p:val>
                                        </p:tav>
                                        <p:tav tm="100000">
                                          <p:val>
                                            <p:strVal val="#ppt_w"/>
                                          </p:val>
                                        </p:tav>
                                      </p:tavLst>
                                    </p:anim>
                                    <p:anim calcmode="lin" valueType="num">
                                      <p:cBhvr>
                                        <p:cTn id="160" dur="500" fill="hold"/>
                                        <p:tgtEl>
                                          <p:spTgt spid="196"/>
                                        </p:tgtEl>
                                        <p:attrNameLst>
                                          <p:attrName>ppt_h</p:attrName>
                                        </p:attrNameLst>
                                      </p:cBhvr>
                                      <p:tavLst>
                                        <p:tav tm="0">
                                          <p:val>
                                            <p:fltVal val="0"/>
                                          </p:val>
                                        </p:tav>
                                        <p:tav tm="100000">
                                          <p:val>
                                            <p:strVal val="#ppt_h"/>
                                          </p:val>
                                        </p:tav>
                                      </p:tavLst>
                                    </p:anim>
                                    <p:animEffect transition="in" filter="fade">
                                      <p:cBhvr>
                                        <p:cTn id="161" dur="500"/>
                                        <p:tgtEl>
                                          <p:spTgt spid="196"/>
                                        </p:tgtEl>
                                      </p:cBhvr>
                                    </p:animEffect>
                                  </p:childTnLst>
                                </p:cTn>
                              </p:par>
                              <p:par>
                                <p:cTn id="162" presetID="53" presetClass="entr" presetSubtype="16" fill="hold" grpId="0" nodeType="withEffect">
                                  <p:stCondLst>
                                    <p:cond delay="0"/>
                                  </p:stCondLst>
                                  <p:childTnLst>
                                    <p:set>
                                      <p:cBhvr>
                                        <p:cTn id="163" dur="1" fill="hold">
                                          <p:stCondLst>
                                            <p:cond delay="0"/>
                                          </p:stCondLst>
                                        </p:cTn>
                                        <p:tgtEl>
                                          <p:spTgt spid="194"/>
                                        </p:tgtEl>
                                        <p:attrNameLst>
                                          <p:attrName>style.visibility</p:attrName>
                                        </p:attrNameLst>
                                      </p:cBhvr>
                                      <p:to>
                                        <p:strVal val="visible"/>
                                      </p:to>
                                    </p:set>
                                    <p:anim calcmode="lin" valueType="num">
                                      <p:cBhvr>
                                        <p:cTn id="164" dur="500" fill="hold"/>
                                        <p:tgtEl>
                                          <p:spTgt spid="194"/>
                                        </p:tgtEl>
                                        <p:attrNameLst>
                                          <p:attrName>ppt_w</p:attrName>
                                        </p:attrNameLst>
                                      </p:cBhvr>
                                      <p:tavLst>
                                        <p:tav tm="0">
                                          <p:val>
                                            <p:fltVal val="0"/>
                                          </p:val>
                                        </p:tav>
                                        <p:tav tm="100000">
                                          <p:val>
                                            <p:strVal val="#ppt_w"/>
                                          </p:val>
                                        </p:tav>
                                      </p:tavLst>
                                    </p:anim>
                                    <p:anim calcmode="lin" valueType="num">
                                      <p:cBhvr>
                                        <p:cTn id="165" dur="500" fill="hold"/>
                                        <p:tgtEl>
                                          <p:spTgt spid="194"/>
                                        </p:tgtEl>
                                        <p:attrNameLst>
                                          <p:attrName>ppt_h</p:attrName>
                                        </p:attrNameLst>
                                      </p:cBhvr>
                                      <p:tavLst>
                                        <p:tav tm="0">
                                          <p:val>
                                            <p:fltVal val="0"/>
                                          </p:val>
                                        </p:tav>
                                        <p:tav tm="100000">
                                          <p:val>
                                            <p:strVal val="#ppt_h"/>
                                          </p:val>
                                        </p:tav>
                                      </p:tavLst>
                                    </p:anim>
                                    <p:animEffect transition="in" filter="fade">
                                      <p:cBhvr>
                                        <p:cTn id="166" dur="500"/>
                                        <p:tgtEl>
                                          <p:spTgt spid="194"/>
                                        </p:tgtEl>
                                      </p:cBhvr>
                                    </p:animEffect>
                                  </p:childTnLst>
                                </p:cTn>
                              </p:par>
                            </p:childTnLst>
                          </p:cTn>
                        </p:par>
                      </p:childTnLst>
                    </p:cTn>
                  </p:par>
                  <p:par>
                    <p:cTn id="167" fill="hold">
                      <p:stCondLst>
                        <p:cond delay="indefinite"/>
                      </p:stCondLst>
                      <p:childTnLst>
                        <p:par>
                          <p:cTn id="168" fill="hold">
                            <p:stCondLst>
                              <p:cond delay="0"/>
                            </p:stCondLst>
                            <p:childTnLst>
                              <p:par>
                                <p:cTn id="169" presetID="53" presetClass="entr" presetSubtype="16" fill="hold" grpId="0" nodeType="clickEffect">
                                  <p:stCondLst>
                                    <p:cond delay="0"/>
                                  </p:stCondLst>
                                  <p:childTnLst>
                                    <p:set>
                                      <p:cBhvr>
                                        <p:cTn id="170" dur="1" fill="hold">
                                          <p:stCondLst>
                                            <p:cond delay="0"/>
                                          </p:stCondLst>
                                        </p:cTn>
                                        <p:tgtEl>
                                          <p:spTgt spid="202"/>
                                        </p:tgtEl>
                                        <p:attrNameLst>
                                          <p:attrName>style.visibility</p:attrName>
                                        </p:attrNameLst>
                                      </p:cBhvr>
                                      <p:to>
                                        <p:strVal val="visible"/>
                                      </p:to>
                                    </p:set>
                                    <p:anim calcmode="lin" valueType="num">
                                      <p:cBhvr>
                                        <p:cTn id="171" dur="500" fill="hold"/>
                                        <p:tgtEl>
                                          <p:spTgt spid="202"/>
                                        </p:tgtEl>
                                        <p:attrNameLst>
                                          <p:attrName>ppt_w</p:attrName>
                                        </p:attrNameLst>
                                      </p:cBhvr>
                                      <p:tavLst>
                                        <p:tav tm="0">
                                          <p:val>
                                            <p:fltVal val="0"/>
                                          </p:val>
                                        </p:tav>
                                        <p:tav tm="100000">
                                          <p:val>
                                            <p:strVal val="#ppt_w"/>
                                          </p:val>
                                        </p:tav>
                                      </p:tavLst>
                                    </p:anim>
                                    <p:anim calcmode="lin" valueType="num">
                                      <p:cBhvr>
                                        <p:cTn id="172" dur="500" fill="hold"/>
                                        <p:tgtEl>
                                          <p:spTgt spid="202"/>
                                        </p:tgtEl>
                                        <p:attrNameLst>
                                          <p:attrName>ppt_h</p:attrName>
                                        </p:attrNameLst>
                                      </p:cBhvr>
                                      <p:tavLst>
                                        <p:tav tm="0">
                                          <p:val>
                                            <p:fltVal val="0"/>
                                          </p:val>
                                        </p:tav>
                                        <p:tav tm="100000">
                                          <p:val>
                                            <p:strVal val="#ppt_h"/>
                                          </p:val>
                                        </p:tav>
                                      </p:tavLst>
                                    </p:anim>
                                    <p:animEffect transition="in" filter="fade">
                                      <p:cBhvr>
                                        <p:cTn id="173" dur="500"/>
                                        <p:tgtEl>
                                          <p:spTgt spid="202"/>
                                        </p:tgtEl>
                                      </p:cBhvr>
                                    </p:animEffect>
                                  </p:childTnLst>
                                </p:cTn>
                              </p:par>
                              <p:par>
                                <p:cTn id="174" presetID="53" presetClass="entr" presetSubtype="16" fill="hold" grpId="0" nodeType="withEffect">
                                  <p:stCondLst>
                                    <p:cond delay="0"/>
                                  </p:stCondLst>
                                  <p:childTnLst>
                                    <p:set>
                                      <p:cBhvr>
                                        <p:cTn id="175" dur="1" fill="hold">
                                          <p:stCondLst>
                                            <p:cond delay="0"/>
                                          </p:stCondLst>
                                        </p:cTn>
                                        <p:tgtEl>
                                          <p:spTgt spid="203"/>
                                        </p:tgtEl>
                                        <p:attrNameLst>
                                          <p:attrName>style.visibility</p:attrName>
                                        </p:attrNameLst>
                                      </p:cBhvr>
                                      <p:to>
                                        <p:strVal val="visible"/>
                                      </p:to>
                                    </p:set>
                                    <p:anim calcmode="lin" valueType="num">
                                      <p:cBhvr>
                                        <p:cTn id="176" dur="500" fill="hold"/>
                                        <p:tgtEl>
                                          <p:spTgt spid="203"/>
                                        </p:tgtEl>
                                        <p:attrNameLst>
                                          <p:attrName>ppt_w</p:attrName>
                                        </p:attrNameLst>
                                      </p:cBhvr>
                                      <p:tavLst>
                                        <p:tav tm="0">
                                          <p:val>
                                            <p:fltVal val="0"/>
                                          </p:val>
                                        </p:tav>
                                        <p:tav tm="100000">
                                          <p:val>
                                            <p:strVal val="#ppt_w"/>
                                          </p:val>
                                        </p:tav>
                                      </p:tavLst>
                                    </p:anim>
                                    <p:anim calcmode="lin" valueType="num">
                                      <p:cBhvr>
                                        <p:cTn id="177" dur="500" fill="hold"/>
                                        <p:tgtEl>
                                          <p:spTgt spid="203"/>
                                        </p:tgtEl>
                                        <p:attrNameLst>
                                          <p:attrName>ppt_h</p:attrName>
                                        </p:attrNameLst>
                                      </p:cBhvr>
                                      <p:tavLst>
                                        <p:tav tm="0">
                                          <p:val>
                                            <p:fltVal val="0"/>
                                          </p:val>
                                        </p:tav>
                                        <p:tav tm="100000">
                                          <p:val>
                                            <p:strVal val="#ppt_h"/>
                                          </p:val>
                                        </p:tav>
                                      </p:tavLst>
                                    </p:anim>
                                    <p:animEffect transition="in" filter="fade">
                                      <p:cBhvr>
                                        <p:cTn id="178" dur="500"/>
                                        <p:tgtEl>
                                          <p:spTgt spid="203"/>
                                        </p:tgtEl>
                                      </p:cBhvr>
                                    </p:animEffect>
                                  </p:childTnLst>
                                </p:cTn>
                              </p:par>
                              <p:par>
                                <p:cTn id="179" presetID="53" presetClass="entr" presetSubtype="16" fill="hold" grpId="0" nodeType="withEffect">
                                  <p:stCondLst>
                                    <p:cond delay="0"/>
                                  </p:stCondLst>
                                  <p:childTnLst>
                                    <p:set>
                                      <p:cBhvr>
                                        <p:cTn id="180" dur="1" fill="hold">
                                          <p:stCondLst>
                                            <p:cond delay="0"/>
                                          </p:stCondLst>
                                        </p:cTn>
                                        <p:tgtEl>
                                          <p:spTgt spid="204"/>
                                        </p:tgtEl>
                                        <p:attrNameLst>
                                          <p:attrName>style.visibility</p:attrName>
                                        </p:attrNameLst>
                                      </p:cBhvr>
                                      <p:to>
                                        <p:strVal val="visible"/>
                                      </p:to>
                                    </p:set>
                                    <p:anim calcmode="lin" valueType="num">
                                      <p:cBhvr>
                                        <p:cTn id="181" dur="500" fill="hold"/>
                                        <p:tgtEl>
                                          <p:spTgt spid="204"/>
                                        </p:tgtEl>
                                        <p:attrNameLst>
                                          <p:attrName>ppt_w</p:attrName>
                                        </p:attrNameLst>
                                      </p:cBhvr>
                                      <p:tavLst>
                                        <p:tav tm="0">
                                          <p:val>
                                            <p:fltVal val="0"/>
                                          </p:val>
                                        </p:tav>
                                        <p:tav tm="100000">
                                          <p:val>
                                            <p:strVal val="#ppt_w"/>
                                          </p:val>
                                        </p:tav>
                                      </p:tavLst>
                                    </p:anim>
                                    <p:anim calcmode="lin" valueType="num">
                                      <p:cBhvr>
                                        <p:cTn id="182" dur="500" fill="hold"/>
                                        <p:tgtEl>
                                          <p:spTgt spid="204"/>
                                        </p:tgtEl>
                                        <p:attrNameLst>
                                          <p:attrName>ppt_h</p:attrName>
                                        </p:attrNameLst>
                                      </p:cBhvr>
                                      <p:tavLst>
                                        <p:tav tm="0">
                                          <p:val>
                                            <p:fltVal val="0"/>
                                          </p:val>
                                        </p:tav>
                                        <p:tav tm="100000">
                                          <p:val>
                                            <p:strVal val="#ppt_h"/>
                                          </p:val>
                                        </p:tav>
                                      </p:tavLst>
                                    </p:anim>
                                    <p:animEffect transition="in" filter="fade">
                                      <p:cBhvr>
                                        <p:cTn id="183" dur="500"/>
                                        <p:tgtEl>
                                          <p:spTgt spid="204"/>
                                        </p:tgtEl>
                                      </p:cBhvr>
                                    </p:animEffect>
                                  </p:childTnLst>
                                </p:cTn>
                              </p:par>
                            </p:childTnLst>
                          </p:cTn>
                        </p:par>
                      </p:childTnLst>
                    </p:cTn>
                  </p:par>
                  <p:par>
                    <p:cTn id="184" fill="hold">
                      <p:stCondLst>
                        <p:cond delay="indefinite"/>
                      </p:stCondLst>
                      <p:childTnLst>
                        <p:par>
                          <p:cTn id="185" fill="hold">
                            <p:stCondLst>
                              <p:cond delay="0"/>
                            </p:stCondLst>
                            <p:childTnLst>
                              <p:par>
                                <p:cTn id="186" presetID="53" presetClass="entr" presetSubtype="16" fill="hold" grpId="0" nodeType="clickEffect">
                                  <p:stCondLst>
                                    <p:cond delay="0"/>
                                  </p:stCondLst>
                                  <p:childTnLst>
                                    <p:set>
                                      <p:cBhvr>
                                        <p:cTn id="187" dur="1" fill="hold">
                                          <p:stCondLst>
                                            <p:cond delay="0"/>
                                          </p:stCondLst>
                                        </p:cTn>
                                        <p:tgtEl>
                                          <p:spTgt spid="201"/>
                                        </p:tgtEl>
                                        <p:attrNameLst>
                                          <p:attrName>style.visibility</p:attrName>
                                        </p:attrNameLst>
                                      </p:cBhvr>
                                      <p:to>
                                        <p:strVal val="visible"/>
                                      </p:to>
                                    </p:set>
                                    <p:anim calcmode="lin" valueType="num">
                                      <p:cBhvr>
                                        <p:cTn id="188" dur="500" fill="hold"/>
                                        <p:tgtEl>
                                          <p:spTgt spid="201"/>
                                        </p:tgtEl>
                                        <p:attrNameLst>
                                          <p:attrName>ppt_w</p:attrName>
                                        </p:attrNameLst>
                                      </p:cBhvr>
                                      <p:tavLst>
                                        <p:tav tm="0">
                                          <p:val>
                                            <p:fltVal val="0"/>
                                          </p:val>
                                        </p:tav>
                                        <p:tav tm="100000">
                                          <p:val>
                                            <p:strVal val="#ppt_w"/>
                                          </p:val>
                                        </p:tav>
                                      </p:tavLst>
                                    </p:anim>
                                    <p:anim calcmode="lin" valueType="num">
                                      <p:cBhvr>
                                        <p:cTn id="189" dur="500" fill="hold"/>
                                        <p:tgtEl>
                                          <p:spTgt spid="201"/>
                                        </p:tgtEl>
                                        <p:attrNameLst>
                                          <p:attrName>ppt_h</p:attrName>
                                        </p:attrNameLst>
                                      </p:cBhvr>
                                      <p:tavLst>
                                        <p:tav tm="0">
                                          <p:val>
                                            <p:fltVal val="0"/>
                                          </p:val>
                                        </p:tav>
                                        <p:tav tm="100000">
                                          <p:val>
                                            <p:strVal val="#ppt_h"/>
                                          </p:val>
                                        </p:tav>
                                      </p:tavLst>
                                    </p:anim>
                                    <p:animEffect transition="in" filter="fade">
                                      <p:cBhvr>
                                        <p:cTn id="190" dur="500"/>
                                        <p:tgtEl>
                                          <p:spTgt spid="201"/>
                                        </p:tgtEl>
                                      </p:cBhvr>
                                    </p:animEffect>
                                  </p:childTnLst>
                                </p:cTn>
                              </p:par>
                              <p:par>
                                <p:cTn id="191" presetID="53" presetClass="entr" presetSubtype="16" fill="hold" grpId="0" nodeType="withEffect">
                                  <p:stCondLst>
                                    <p:cond delay="0"/>
                                  </p:stCondLst>
                                  <p:childTnLst>
                                    <p:set>
                                      <p:cBhvr>
                                        <p:cTn id="192" dur="1" fill="hold">
                                          <p:stCondLst>
                                            <p:cond delay="0"/>
                                          </p:stCondLst>
                                        </p:cTn>
                                        <p:tgtEl>
                                          <p:spTgt spid="206"/>
                                        </p:tgtEl>
                                        <p:attrNameLst>
                                          <p:attrName>style.visibility</p:attrName>
                                        </p:attrNameLst>
                                      </p:cBhvr>
                                      <p:to>
                                        <p:strVal val="visible"/>
                                      </p:to>
                                    </p:set>
                                    <p:anim calcmode="lin" valueType="num">
                                      <p:cBhvr>
                                        <p:cTn id="193" dur="500" fill="hold"/>
                                        <p:tgtEl>
                                          <p:spTgt spid="206"/>
                                        </p:tgtEl>
                                        <p:attrNameLst>
                                          <p:attrName>ppt_w</p:attrName>
                                        </p:attrNameLst>
                                      </p:cBhvr>
                                      <p:tavLst>
                                        <p:tav tm="0">
                                          <p:val>
                                            <p:fltVal val="0"/>
                                          </p:val>
                                        </p:tav>
                                        <p:tav tm="100000">
                                          <p:val>
                                            <p:strVal val="#ppt_w"/>
                                          </p:val>
                                        </p:tav>
                                      </p:tavLst>
                                    </p:anim>
                                    <p:anim calcmode="lin" valueType="num">
                                      <p:cBhvr>
                                        <p:cTn id="194" dur="500" fill="hold"/>
                                        <p:tgtEl>
                                          <p:spTgt spid="206"/>
                                        </p:tgtEl>
                                        <p:attrNameLst>
                                          <p:attrName>ppt_h</p:attrName>
                                        </p:attrNameLst>
                                      </p:cBhvr>
                                      <p:tavLst>
                                        <p:tav tm="0">
                                          <p:val>
                                            <p:fltVal val="0"/>
                                          </p:val>
                                        </p:tav>
                                        <p:tav tm="100000">
                                          <p:val>
                                            <p:strVal val="#ppt_h"/>
                                          </p:val>
                                        </p:tav>
                                      </p:tavLst>
                                    </p:anim>
                                    <p:animEffect transition="in" filter="fade">
                                      <p:cBhvr>
                                        <p:cTn id="195" dur="500"/>
                                        <p:tgtEl>
                                          <p:spTgt spid="206"/>
                                        </p:tgtEl>
                                      </p:cBhvr>
                                    </p:animEffect>
                                  </p:childTnLst>
                                </p:cTn>
                              </p:par>
                              <p:par>
                                <p:cTn id="196" presetID="53" presetClass="entr" presetSubtype="16" fill="hold" grpId="0" nodeType="withEffect">
                                  <p:stCondLst>
                                    <p:cond delay="0"/>
                                  </p:stCondLst>
                                  <p:childTnLst>
                                    <p:set>
                                      <p:cBhvr>
                                        <p:cTn id="197" dur="1" fill="hold">
                                          <p:stCondLst>
                                            <p:cond delay="0"/>
                                          </p:stCondLst>
                                        </p:cTn>
                                        <p:tgtEl>
                                          <p:spTgt spid="207"/>
                                        </p:tgtEl>
                                        <p:attrNameLst>
                                          <p:attrName>style.visibility</p:attrName>
                                        </p:attrNameLst>
                                      </p:cBhvr>
                                      <p:to>
                                        <p:strVal val="visible"/>
                                      </p:to>
                                    </p:set>
                                    <p:anim calcmode="lin" valueType="num">
                                      <p:cBhvr>
                                        <p:cTn id="198" dur="500" fill="hold"/>
                                        <p:tgtEl>
                                          <p:spTgt spid="207"/>
                                        </p:tgtEl>
                                        <p:attrNameLst>
                                          <p:attrName>ppt_w</p:attrName>
                                        </p:attrNameLst>
                                      </p:cBhvr>
                                      <p:tavLst>
                                        <p:tav tm="0">
                                          <p:val>
                                            <p:fltVal val="0"/>
                                          </p:val>
                                        </p:tav>
                                        <p:tav tm="100000">
                                          <p:val>
                                            <p:strVal val="#ppt_w"/>
                                          </p:val>
                                        </p:tav>
                                      </p:tavLst>
                                    </p:anim>
                                    <p:anim calcmode="lin" valueType="num">
                                      <p:cBhvr>
                                        <p:cTn id="199" dur="500" fill="hold"/>
                                        <p:tgtEl>
                                          <p:spTgt spid="207"/>
                                        </p:tgtEl>
                                        <p:attrNameLst>
                                          <p:attrName>ppt_h</p:attrName>
                                        </p:attrNameLst>
                                      </p:cBhvr>
                                      <p:tavLst>
                                        <p:tav tm="0">
                                          <p:val>
                                            <p:fltVal val="0"/>
                                          </p:val>
                                        </p:tav>
                                        <p:tav tm="100000">
                                          <p:val>
                                            <p:strVal val="#ppt_h"/>
                                          </p:val>
                                        </p:tav>
                                      </p:tavLst>
                                    </p:anim>
                                    <p:animEffect transition="in" filter="fade">
                                      <p:cBhvr>
                                        <p:cTn id="200" dur="500"/>
                                        <p:tgtEl>
                                          <p:spTgt spid="207"/>
                                        </p:tgtEl>
                                      </p:cBhvr>
                                    </p:animEffect>
                                  </p:childTnLst>
                                </p:cTn>
                              </p:par>
                            </p:childTnLst>
                          </p:cTn>
                        </p:par>
                      </p:childTnLst>
                    </p:cTn>
                  </p:par>
                  <p:par>
                    <p:cTn id="201" fill="hold">
                      <p:stCondLst>
                        <p:cond delay="indefinite"/>
                      </p:stCondLst>
                      <p:childTnLst>
                        <p:par>
                          <p:cTn id="202" fill="hold">
                            <p:stCondLst>
                              <p:cond delay="0"/>
                            </p:stCondLst>
                            <p:childTnLst>
                              <p:par>
                                <p:cTn id="203" presetID="22" presetClass="entr" presetSubtype="4" fill="hold" nodeType="clickEffect">
                                  <p:stCondLst>
                                    <p:cond delay="0"/>
                                  </p:stCondLst>
                                  <p:childTnLst>
                                    <p:set>
                                      <p:cBhvr>
                                        <p:cTn id="204" dur="1" fill="hold">
                                          <p:stCondLst>
                                            <p:cond delay="0"/>
                                          </p:stCondLst>
                                        </p:cTn>
                                        <p:tgtEl>
                                          <p:spTgt spid="208"/>
                                        </p:tgtEl>
                                        <p:attrNameLst>
                                          <p:attrName>style.visibility</p:attrName>
                                        </p:attrNameLst>
                                      </p:cBhvr>
                                      <p:to>
                                        <p:strVal val="visible"/>
                                      </p:to>
                                    </p:set>
                                    <p:animEffect transition="in" filter="wipe(down)">
                                      <p:cBhvr>
                                        <p:cTn id="205" dur="500"/>
                                        <p:tgtEl>
                                          <p:spTgt spid="208"/>
                                        </p:tgtEl>
                                      </p:cBhvr>
                                    </p:animEffect>
                                  </p:childTnLst>
                                </p:cTn>
                              </p:par>
                              <p:par>
                                <p:cTn id="206" presetID="22" presetClass="entr" presetSubtype="4" fill="hold" nodeType="withEffect">
                                  <p:stCondLst>
                                    <p:cond delay="0"/>
                                  </p:stCondLst>
                                  <p:childTnLst>
                                    <p:set>
                                      <p:cBhvr>
                                        <p:cTn id="207" dur="1" fill="hold">
                                          <p:stCondLst>
                                            <p:cond delay="0"/>
                                          </p:stCondLst>
                                        </p:cTn>
                                        <p:tgtEl>
                                          <p:spTgt spid="212"/>
                                        </p:tgtEl>
                                        <p:attrNameLst>
                                          <p:attrName>style.visibility</p:attrName>
                                        </p:attrNameLst>
                                      </p:cBhvr>
                                      <p:to>
                                        <p:strVal val="visible"/>
                                      </p:to>
                                    </p:set>
                                    <p:animEffect transition="in" filter="wipe(down)">
                                      <p:cBhvr>
                                        <p:cTn id="208" dur="500"/>
                                        <p:tgtEl>
                                          <p:spTgt spid="212"/>
                                        </p:tgtEl>
                                      </p:cBhvr>
                                    </p:animEffect>
                                  </p:childTnLst>
                                </p:cTn>
                              </p:par>
                              <p:par>
                                <p:cTn id="209" presetID="22" presetClass="entr" presetSubtype="4" fill="hold" nodeType="withEffect">
                                  <p:stCondLst>
                                    <p:cond delay="0"/>
                                  </p:stCondLst>
                                  <p:childTnLst>
                                    <p:set>
                                      <p:cBhvr>
                                        <p:cTn id="210" dur="1" fill="hold">
                                          <p:stCondLst>
                                            <p:cond delay="0"/>
                                          </p:stCondLst>
                                        </p:cTn>
                                        <p:tgtEl>
                                          <p:spTgt spid="220"/>
                                        </p:tgtEl>
                                        <p:attrNameLst>
                                          <p:attrName>style.visibility</p:attrName>
                                        </p:attrNameLst>
                                      </p:cBhvr>
                                      <p:to>
                                        <p:strVal val="visible"/>
                                      </p:to>
                                    </p:set>
                                    <p:animEffect transition="in" filter="wipe(down)">
                                      <p:cBhvr>
                                        <p:cTn id="211" dur="500"/>
                                        <p:tgtEl>
                                          <p:spTgt spid="220"/>
                                        </p:tgtEl>
                                      </p:cBhvr>
                                    </p:animEffect>
                                  </p:childTnLst>
                                </p:cTn>
                              </p:par>
                              <p:par>
                                <p:cTn id="212" presetID="22" presetClass="entr" presetSubtype="4" fill="hold" nodeType="withEffect">
                                  <p:stCondLst>
                                    <p:cond delay="0"/>
                                  </p:stCondLst>
                                  <p:childTnLst>
                                    <p:set>
                                      <p:cBhvr>
                                        <p:cTn id="213" dur="1" fill="hold">
                                          <p:stCondLst>
                                            <p:cond delay="0"/>
                                          </p:stCondLst>
                                        </p:cTn>
                                        <p:tgtEl>
                                          <p:spTgt spid="216"/>
                                        </p:tgtEl>
                                        <p:attrNameLst>
                                          <p:attrName>style.visibility</p:attrName>
                                        </p:attrNameLst>
                                      </p:cBhvr>
                                      <p:to>
                                        <p:strVal val="visible"/>
                                      </p:to>
                                    </p:set>
                                    <p:animEffect transition="in" filter="wipe(down)">
                                      <p:cBhvr>
                                        <p:cTn id="214" dur="500"/>
                                        <p:tgtEl>
                                          <p:spTgt spid="216"/>
                                        </p:tgtEl>
                                      </p:cBhvr>
                                    </p:animEffect>
                                  </p:childTnLst>
                                </p:cTn>
                              </p:par>
                            </p:childTnLst>
                          </p:cTn>
                        </p:par>
                      </p:childTnLst>
                    </p:cTn>
                  </p:par>
                  <p:par>
                    <p:cTn id="215" fill="hold">
                      <p:stCondLst>
                        <p:cond delay="indefinite"/>
                      </p:stCondLst>
                      <p:childTnLst>
                        <p:par>
                          <p:cTn id="216" fill="hold">
                            <p:stCondLst>
                              <p:cond delay="0"/>
                            </p:stCondLst>
                            <p:childTnLst>
                              <p:par>
                                <p:cTn id="217" presetID="35" presetClass="path" presetSubtype="0" accel="50000" decel="50000" fill="hold" grpId="1" nodeType="clickEffect">
                                  <p:stCondLst>
                                    <p:cond delay="0"/>
                                  </p:stCondLst>
                                  <p:childTnLst>
                                    <p:animMotion origin="layout" path="M -1.38889E-6 3.7037E-6 L -0.39444 0.0324 " pathEditMode="relative" rAng="0" ptsTypes="AA">
                                      <p:cBhvr>
                                        <p:cTn id="218" dur="2000" fill="hold"/>
                                        <p:tgtEl>
                                          <p:spTgt spid="195"/>
                                        </p:tgtEl>
                                        <p:attrNameLst>
                                          <p:attrName>ppt_x</p:attrName>
                                          <p:attrName>ppt_y</p:attrName>
                                        </p:attrNameLst>
                                      </p:cBhvr>
                                      <p:rCtr x="-19722" y="1620"/>
                                    </p:animMotion>
                                  </p:childTnLst>
                                </p:cTn>
                              </p:par>
                              <p:par>
                                <p:cTn id="219" presetID="35" presetClass="path" presetSubtype="0" accel="50000" decel="50000" fill="hold" grpId="1" nodeType="withEffect">
                                  <p:stCondLst>
                                    <p:cond delay="0"/>
                                  </p:stCondLst>
                                  <p:childTnLst>
                                    <p:animMotion origin="layout" path="M -1.66667E-6 4.07407E-6 L -0.19757 -0.14098 " pathEditMode="relative" rAng="0" ptsTypes="AA">
                                      <p:cBhvr>
                                        <p:cTn id="220" dur="2000" fill="hold"/>
                                        <p:tgtEl>
                                          <p:spTgt spid="202"/>
                                        </p:tgtEl>
                                        <p:attrNameLst>
                                          <p:attrName>ppt_x</p:attrName>
                                          <p:attrName>ppt_y</p:attrName>
                                        </p:attrNameLst>
                                      </p:cBhvr>
                                      <p:rCtr x="-9878" y="-7060"/>
                                    </p:animMotion>
                                  </p:childTnLst>
                                </p:cTn>
                              </p:par>
                              <p:par>
                                <p:cTn id="221" presetID="35" presetClass="path" presetSubtype="0" accel="50000" decel="50000" fill="hold" grpId="1" nodeType="withEffect">
                                  <p:stCondLst>
                                    <p:cond delay="0"/>
                                  </p:stCondLst>
                                  <p:childTnLst>
                                    <p:animMotion origin="layout" path="M 2.22222E-6 4.44444E-6 L -0.33802 0.07963 " pathEditMode="relative" rAng="0" ptsTypes="AA">
                                      <p:cBhvr>
                                        <p:cTn id="222" dur="2000" fill="hold"/>
                                        <p:tgtEl>
                                          <p:spTgt spid="196"/>
                                        </p:tgtEl>
                                        <p:attrNameLst>
                                          <p:attrName>ppt_x</p:attrName>
                                          <p:attrName>ppt_y</p:attrName>
                                        </p:attrNameLst>
                                      </p:cBhvr>
                                      <p:rCtr x="-16910" y="3981"/>
                                    </p:animMotion>
                                  </p:childTnLst>
                                </p:cTn>
                              </p:par>
                              <p:par>
                                <p:cTn id="223" presetID="35" presetClass="path" presetSubtype="0" accel="50000" decel="50000" fill="hold" grpId="1" nodeType="withEffect">
                                  <p:stCondLst>
                                    <p:cond delay="0"/>
                                  </p:stCondLst>
                                  <p:childTnLst>
                                    <p:animMotion origin="layout" path="M -1.38889E-6 4.07407E-6 L -0.49948 0.02176 " pathEditMode="relative" rAng="0" ptsTypes="AA">
                                      <p:cBhvr>
                                        <p:cTn id="224" dur="2000" fill="hold"/>
                                        <p:tgtEl>
                                          <p:spTgt spid="203"/>
                                        </p:tgtEl>
                                        <p:attrNameLst>
                                          <p:attrName>ppt_x</p:attrName>
                                          <p:attrName>ppt_y</p:attrName>
                                        </p:attrNameLst>
                                      </p:cBhvr>
                                      <p:rCtr x="-24983" y="1088"/>
                                    </p:animMotion>
                                  </p:childTnLst>
                                </p:cTn>
                              </p:par>
                              <p:par>
                                <p:cTn id="225" presetID="63" presetClass="path" presetSubtype="0" accel="50000" decel="50000" fill="hold" grpId="1" nodeType="withEffect">
                                  <p:stCondLst>
                                    <p:cond delay="0"/>
                                  </p:stCondLst>
                                  <p:childTnLst>
                                    <p:animMotion origin="layout" path="M -1.38889E-6 -1.11111E-6 L 0.41285 0.14259 " pathEditMode="relative" rAng="0" ptsTypes="AA">
                                      <p:cBhvr>
                                        <p:cTn id="226" dur="2000" fill="hold"/>
                                        <p:tgtEl>
                                          <p:spTgt spid="204"/>
                                        </p:tgtEl>
                                        <p:attrNameLst>
                                          <p:attrName>ppt_x</p:attrName>
                                          <p:attrName>ppt_y</p:attrName>
                                        </p:attrNameLst>
                                      </p:cBhvr>
                                      <p:rCtr x="20642" y="7130"/>
                                    </p:animMotion>
                                  </p:childTnLst>
                                </p:cTn>
                              </p:par>
                              <p:par>
                                <p:cTn id="227" presetID="63" presetClass="path" presetSubtype="0" accel="50000" decel="50000" fill="hold" grpId="1" nodeType="withEffect">
                                  <p:stCondLst>
                                    <p:cond delay="0"/>
                                  </p:stCondLst>
                                  <p:childTnLst>
                                    <p:animMotion origin="layout" path="M -2.22222E-6 4.44444E-6 L 0.31042 -0.08311 " pathEditMode="relative" rAng="0" ptsTypes="AA">
                                      <p:cBhvr>
                                        <p:cTn id="228" dur="2000" fill="hold"/>
                                        <p:tgtEl>
                                          <p:spTgt spid="194"/>
                                        </p:tgtEl>
                                        <p:attrNameLst>
                                          <p:attrName>ppt_x</p:attrName>
                                          <p:attrName>ppt_y</p:attrName>
                                        </p:attrNameLst>
                                      </p:cBhvr>
                                      <p:rCtr x="15521" y="-4167"/>
                                    </p:animMotion>
                                  </p:childTnLst>
                                </p:cTn>
                              </p:par>
                              <p:par>
                                <p:cTn id="229" presetID="63" presetClass="path" presetSubtype="0" accel="50000" decel="50000" fill="hold" grpId="1" nodeType="withEffect">
                                  <p:stCondLst>
                                    <p:cond delay="0"/>
                                  </p:stCondLst>
                                  <p:childTnLst>
                                    <p:animMotion origin="layout" path="M 1.11111E-6 -1.11111E-6 L 0.11875 0.28357 " pathEditMode="relative" rAng="0" ptsTypes="AA">
                                      <p:cBhvr>
                                        <p:cTn id="230" dur="2000" fill="hold"/>
                                        <p:tgtEl>
                                          <p:spTgt spid="207"/>
                                        </p:tgtEl>
                                        <p:attrNameLst>
                                          <p:attrName>ppt_x</p:attrName>
                                          <p:attrName>ppt_y</p:attrName>
                                        </p:attrNameLst>
                                      </p:cBhvr>
                                      <p:rCtr x="5937" y="14167"/>
                                    </p:animMotion>
                                  </p:childTnLst>
                                </p:cTn>
                              </p:par>
                              <p:par>
                                <p:cTn id="231" presetID="63" presetClass="path" presetSubtype="0" accel="50000" decel="50000" fill="hold" grpId="1" nodeType="withEffect">
                                  <p:stCondLst>
                                    <p:cond delay="0"/>
                                  </p:stCondLst>
                                  <p:childTnLst>
                                    <p:animMotion origin="layout" path="M 4.44444E-6 -1.48148E-6 L 0.38663 -0.1743 " pathEditMode="relative" rAng="0" ptsTypes="AA">
                                      <p:cBhvr>
                                        <p:cTn id="232" dur="2000" fill="hold"/>
                                        <p:tgtEl>
                                          <p:spTgt spid="201"/>
                                        </p:tgtEl>
                                        <p:attrNameLst>
                                          <p:attrName>ppt_x</p:attrName>
                                          <p:attrName>ppt_y</p:attrName>
                                        </p:attrNameLst>
                                      </p:cBhvr>
                                      <p:rCtr x="19323" y="-8727"/>
                                    </p:animMotion>
                                  </p:childTnLst>
                                </p:cTn>
                              </p:par>
                              <p:par>
                                <p:cTn id="233" presetID="63" presetClass="path" presetSubtype="0" accel="50000" decel="50000" fill="hold" grpId="1" nodeType="withEffect">
                                  <p:stCondLst>
                                    <p:cond delay="0"/>
                                  </p:stCondLst>
                                  <p:childTnLst>
                                    <p:animMotion origin="layout" path="M 1.38889E-6 1.11111E-6 L 0.66875 0.28704 " pathEditMode="relative" rAng="0" ptsTypes="AA">
                                      <p:cBhvr>
                                        <p:cTn id="234" dur="2000" fill="hold"/>
                                        <p:tgtEl>
                                          <p:spTgt spid="206"/>
                                        </p:tgtEl>
                                        <p:attrNameLst>
                                          <p:attrName>ppt_x</p:attrName>
                                          <p:attrName>ppt_y</p:attrName>
                                        </p:attrNameLst>
                                      </p:cBhvr>
                                      <p:rCtr x="33437" y="1435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62" grpId="0" animBg="1"/>
      <p:bldP spid="63" grpId="0" animBg="1"/>
      <p:bldP spid="64" grpId="0" animBg="1"/>
      <p:bldP spid="65" grpId="0" animBg="1"/>
      <p:bldP spid="66" grpId="0" animBg="1"/>
      <p:bldP spid="67" grpId="0" animBg="1"/>
      <p:bldP spid="68" grpId="0" animBg="1"/>
      <p:bldP spid="69" grpId="0" animBg="1"/>
      <p:bldP spid="194" grpId="0" animBg="1"/>
      <p:bldP spid="194" grpId="1" animBg="1"/>
      <p:bldP spid="195" grpId="0" animBg="1"/>
      <p:bldP spid="195" grpId="1" animBg="1"/>
      <p:bldP spid="196" grpId="0" animBg="1"/>
      <p:bldP spid="196" grpId="1" animBg="1"/>
      <p:bldP spid="201" grpId="0" animBg="1"/>
      <p:bldP spid="201" grpId="1" animBg="1"/>
      <p:bldP spid="202" grpId="0" animBg="1"/>
      <p:bldP spid="202" grpId="1" animBg="1"/>
      <p:bldP spid="203" grpId="0" animBg="1"/>
      <p:bldP spid="203" grpId="1" animBg="1"/>
      <p:bldP spid="204" grpId="0" animBg="1"/>
      <p:bldP spid="204" grpId="1" animBg="1"/>
      <p:bldP spid="206" grpId="0" animBg="1"/>
      <p:bldP spid="206" grpId="1" animBg="1"/>
      <p:bldP spid="207" grpId="0" animBg="1"/>
      <p:bldP spid="207" grpId="1" animBg="1"/>
      <p:bldP spid="22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362254" y="637525"/>
            <a:ext cx="8172908"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US" sz="2200" dirty="0" smtClean="0">
                <a:latin typeface="Garamond" pitchFamily="18" charset="0"/>
              </a:rPr>
              <a:t> We try to avoid </a:t>
            </a:r>
            <a:r>
              <a:rPr lang="en-US" sz="2200" dirty="0" smtClean="0">
                <a:solidFill>
                  <a:srgbClr val="FF0000"/>
                </a:solidFill>
                <a:latin typeface="Garamond" pitchFamily="18" charset="0"/>
              </a:rPr>
              <a:t>un</a:t>
            </a:r>
            <a:r>
              <a:rPr lang="en-US" sz="2200" dirty="0" smtClean="0">
                <a:solidFill>
                  <a:schemeClr val="tx2"/>
                </a:solidFill>
                <a:latin typeface="Garamond" pitchFamily="18" charset="0"/>
              </a:rPr>
              <a:t>balanced </a:t>
            </a:r>
            <a:r>
              <a:rPr lang="en-US" sz="2200" dirty="0" smtClean="0">
                <a:latin typeface="Garamond" pitchFamily="18" charset="0"/>
              </a:rPr>
              <a:t>bin sizes </a:t>
            </a:r>
          </a:p>
          <a:p>
            <a:pPr lvl="1">
              <a:spcBef>
                <a:spcPts val="600"/>
              </a:spcBef>
              <a:buClr>
                <a:schemeClr val="accent1"/>
              </a:buClr>
              <a:buSzPct val="90000"/>
              <a:buFont typeface="Wingdings 3" pitchFamily="18" charset="2"/>
              <a:buChar char="}"/>
            </a:pPr>
            <a:r>
              <a:rPr lang="en-US" sz="2200" dirty="0">
                <a:latin typeface="Garamond" pitchFamily="18" charset="0"/>
              </a:rPr>
              <a:t> </a:t>
            </a:r>
            <a:r>
              <a:rPr lang="en-US" sz="2200" dirty="0" smtClean="0">
                <a:latin typeface="Garamond" pitchFamily="18" charset="0"/>
              </a:rPr>
              <a:t>Some </a:t>
            </a:r>
            <a:r>
              <a:rPr lang="en-US" sz="2200" dirty="0" smtClean="0">
                <a:solidFill>
                  <a:srgbClr val="FF0000"/>
                </a:solidFill>
                <a:latin typeface="Garamond" pitchFamily="18" charset="0"/>
              </a:rPr>
              <a:t>very small</a:t>
            </a:r>
            <a:r>
              <a:rPr lang="en-US" sz="2200" dirty="0" smtClean="0">
                <a:latin typeface="Garamond" pitchFamily="18" charset="0"/>
              </a:rPr>
              <a:t>, and some </a:t>
            </a:r>
            <a:r>
              <a:rPr lang="en-US" sz="2200" dirty="0" smtClean="0">
                <a:solidFill>
                  <a:srgbClr val="FF0000"/>
                </a:solidFill>
                <a:latin typeface="Garamond" pitchFamily="18" charset="0"/>
              </a:rPr>
              <a:t>very large</a:t>
            </a:r>
            <a:r>
              <a:rPr lang="en-US" sz="2200" dirty="0" smtClean="0">
                <a:latin typeface="Garamond" pitchFamily="18" charset="0"/>
              </a:rPr>
              <a:t> bins</a:t>
            </a:r>
            <a:r>
              <a:rPr lang="en-US" sz="2200" dirty="0">
                <a:latin typeface="Garamond" pitchFamily="18" charset="0"/>
              </a:rPr>
              <a:t>.</a:t>
            </a:r>
            <a:endParaRPr lang="en-US" sz="2200" dirty="0" smtClean="0">
              <a:latin typeface="Garamond" pitchFamily="18" charset="0"/>
            </a:endParaRPr>
          </a:p>
          <a:p>
            <a:pPr>
              <a:spcBef>
                <a:spcPts val="600"/>
              </a:spcBef>
              <a:buClr>
                <a:schemeClr val="accent1"/>
              </a:buClr>
              <a:buSzPct val="90000"/>
              <a:buFont typeface="Wingdings 3" pitchFamily="18" charset="2"/>
              <a:buChar char="}"/>
            </a:pPr>
            <a:r>
              <a:rPr lang="en-US" sz="2200" dirty="0" smtClean="0">
                <a:latin typeface="Garamond" pitchFamily="18" charset="0"/>
              </a:rPr>
              <a:t> Unbalanced bins are </a:t>
            </a:r>
            <a:r>
              <a:rPr lang="en-US" sz="2200" dirty="0" smtClean="0">
                <a:solidFill>
                  <a:srgbClr val="FF0000"/>
                </a:solidFill>
                <a:latin typeface="Garamond" pitchFamily="18" charset="0"/>
              </a:rPr>
              <a:t>problematic</a:t>
            </a:r>
          </a:p>
          <a:p>
            <a:pPr lvl="1">
              <a:spcBef>
                <a:spcPts val="600"/>
              </a:spcBef>
              <a:buClr>
                <a:schemeClr val="accent1"/>
              </a:buClr>
              <a:buSzPct val="90000"/>
              <a:buFont typeface="Wingdings 3" pitchFamily="18" charset="2"/>
              <a:buChar char="}"/>
            </a:pPr>
            <a:r>
              <a:rPr lang="en-US" sz="2200" dirty="0">
                <a:latin typeface="Garamond" pitchFamily="18" charset="0"/>
              </a:rPr>
              <a:t> </a:t>
            </a:r>
            <a:r>
              <a:rPr lang="en-US" sz="2200" b="1" dirty="0" smtClean="0">
                <a:solidFill>
                  <a:srgbClr val="FF0000"/>
                </a:solidFill>
                <a:latin typeface="Garamond" pitchFamily="18" charset="0"/>
              </a:rPr>
              <a:t>Large</a:t>
            </a:r>
            <a:r>
              <a:rPr lang="en-US" sz="2200" b="1" dirty="0" smtClean="0">
                <a:latin typeface="Garamond" pitchFamily="18" charset="0"/>
              </a:rPr>
              <a:t> </a:t>
            </a:r>
            <a:r>
              <a:rPr lang="en-US" sz="2200" dirty="0" smtClean="0">
                <a:latin typeface="Garamond" pitchFamily="18" charset="0"/>
              </a:rPr>
              <a:t>bins</a:t>
            </a:r>
            <a:r>
              <a:rPr lang="en-US" sz="2200" b="1" dirty="0" smtClean="0">
                <a:latin typeface="Garamond" pitchFamily="18" charset="0"/>
              </a:rPr>
              <a:t> </a:t>
            </a:r>
            <a:r>
              <a:rPr lang="en-US" sz="2200" dirty="0" smtClean="0">
                <a:latin typeface="Garamond" pitchFamily="18" charset="0"/>
              </a:rPr>
              <a:t>are problematic due to the </a:t>
            </a:r>
            <a:r>
              <a:rPr lang="en-US" sz="2200" dirty="0" smtClean="0">
                <a:solidFill>
                  <a:srgbClr val="FF0000"/>
                </a:solidFill>
                <a:latin typeface="Garamond" pitchFamily="18" charset="0"/>
              </a:rPr>
              <a:t>undesirable properties </a:t>
            </a:r>
            <a:r>
              <a:rPr lang="en-US" sz="2200" dirty="0" smtClean="0">
                <a:latin typeface="Garamond" pitchFamily="18" charset="0"/>
              </a:rPr>
              <a:t>of concatenation</a:t>
            </a:r>
          </a:p>
          <a:p>
            <a:pPr lvl="1">
              <a:spcBef>
                <a:spcPts val="600"/>
              </a:spcBef>
              <a:buClr>
                <a:schemeClr val="accent1"/>
              </a:buClr>
              <a:buSzPct val="90000"/>
              <a:buFont typeface="Wingdings 3" pitchFamily="18" charset="2"/>
              <a:buChar char="}"/>
            </a:pPr>
            <a:r>
              <a:rPr lang="en-US" sz="2200" dirty="0">
                <a:latin typeface="Garamond" pitchFamily="18" charset="0"/>
              </a:rPr>
              <a:t> </a:t>
            </a:r>
            <a:r>
              <a:rPr lang="en-US" sz="2200" b="1" dirty="0" smtClean="0">
                <a:solidFill>
                  <a:srgbClr val="FF0000"/>
                </a:solidFill>
                <a:latin typeface="Garamond" pitchFamily="18" charset="0"/>
              </a:rPr>
              <a:t>Small</a:t>
            </a:r>
            <a:r>
              <a:rPr lang="en-US" sz="2200" b="1" dirty="0" smtClean="0">
                <a:latin typeface="Garamond" pitchFamily="18" charset="0"/>
              </a:rPr>
              <a:t> </a:t>
            </a:r>
            <a:r>
              <a:rPr lang="en-US" sz="2200" dirty="0" smtClean="0">
                <a:latin typeface="Garamond" pitchFamily="18" charset="0"/>
              </a:rPr>
              <a:t>bins would </a:t>
            </a:r>
            <a:r>
              <a:rPr lang="en-US" sz="2200" dirty="0" smtClean="0">
                <a:solidFill>
                  <a:srgbClr val="FF0000"/>
                </a:solidFill>
                <a:latin typeface="Garamond" pitchFamily="18" charset="0"/>
              </a:rPr>
              <a:t>not</a:t>
            </a:r>
            <a:r>
              <a:rPr lang="en-US" sz="2200" dirty="0" smtClean="0">
                <a:latin typeface="Garamond" pitchFamily="18" charset="0"/>
              </a:rPr>
              <a:t> provide </a:t>
            </a:r>
            <a:r>
              <a:rPr lang="en-US" sz="2200" dirty="0" smtClean="0">
                <a:solidFill>
                  <a:srgbClr val="002060"/>
                </a:solidFill>
                <a:latin typeface="Garamond" pitchFamily="18" charset="0"/>
              </a:rPr>
              <a:t>increased signal</a:t>
            </a:r>
            <a:r>
              <a:rPr lang="en-US" sz="2200" dirty="0" smtClean="0">
                <a:latin typeface="Garamond" pitchFamily="18" charset="0"/>
              </a:rPr>
              <a:t>.</a:t>
            </a:r>
          </a:p>
        </p:txBody>
      </p:sp>
      <p:grpSp>
        <p:nvGrpSpPr>
          <p:cNvPr id="3" name="Group 2"/>
          <p:cNvGrpSpPr/>
          <p:nvPr/>
        </p:nvGrpSpPr>
        <p:grpSpPr>
          <a:xfrm>
            <a:off x="1223628" y="3725796"/>
            <a:ext cx="1310135" cy="603303"/>
            <a:chOff x="1295400" y="4800600"/>
            <a:chExt cx="1066800" cy="685800"/>
          </a:xfrm>
        </p:grpSpPr>
        <p:cxnSp>
          <p:nvCxnSpPr>
            <p:cNvPr id="4" name="Straight Connector 3"/>
            <p:cNvCxnSpPr/>
            <p:nvPr/>
          </p:nvCxnSpPr>
          <p:spPr>
            <a:xfrm>
              <a:off x="12954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cxnSp>
          <p:nvCxnSpPr>
            <p:cNvPr id="5" name="Straight Connector 4"/>
            <p:cNvCxnSpPr/>
            <p:nvPr/>
          </p:nvCxnSpPr>
          <p:spPr>
            <a:xfrm>
              <a:off x="1295400" y="5486400"/>
              <a:ext cx="10668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6" name="Straight Connector 5"/>
            <p:cNvCxnSpPr/>
            <p:nvPr/>
          </p:nvCxnSpPr>
          <p:spPr>
            <a:xfrm>
              <a:off x="23622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grpSp>
      <p:grpSp>
        <p:nvGrpSpPr>
          <p:cNvPr id="15" name="Group 14"/>
          <p:cNvGrpSpPr/>
          <p:nvPr/>
        </p:nvGrpSpPr>
        <p:grpSpPr>
          <a:xfrm>
            <a:off x="3815917" y="3717032"/>
            <a:ext cx="1310135" cy="603303"/>
            <a:chOff x="1295400" y="4800600"/>
            <a:chExt cx="1066800" cy="685800"/>
          </a:xfrm>
        </p:grpSpPr>
        <p:cxnSp>
          <p:nvCxnSpPr>
            <p:cNvPr id="16" name="Straight Connector 15"/>
            <p:cNvCxnSpPr/>
            <p:nvPr/>
          </p:nvCxnSpPr>
          <p:spPr>
            <a:xfrm>
              <a:off x="12954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cxnSp>
          <p:nvCxnSpPr>
            <p:cNvPr id="17" name="Straight Connector 16"/>
            <p:cNvCxnSpPr/>
            <p:nvPr/>
          </p:nvCxnSpPr>
          <p:spPr>
            <a:xfrm>
              <a:off x="1295400" y="5486400"/>
              <a:ext cx="10668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8" name="Straight Connector 17"/>
            <p:cNvCxnSpPr/>
            <p:nvPr/>
          </p:nvCxnSpPr>
          <p:spPr>
            <a:xfrm>
              <a:off x="23622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grpSp>
      <p:grpSp>
        <p:nvGrpSpPr>
          <p:cNvPr id="19" name="Group 18"/>
          <p:cNvGrpSpPr/>
          <p:nvPr/>
        </p:nvGrpSpPr>
        <p:grpSpPr>
          <a:xfrm>
            <a:off x="6372200" y="3717032"/>
            <a:ext cx="1310135" cy="603303"/>
            <a:chOff x="1295400" y="4800600"/>
            <a:chExt cx="1066800" cy="685800"/>
          </a:xfrm>
        </p:grpSpPr>
        <p:cxnSp>
          <p:nvCxnSpPr>
            <p:cNvPr id="20" name="Straight Connector 19"/>
            <p:cNvCxnSpPr/>
            <p:nvPr/>
          </p:nvCxnSpPr>
          <p:spPr>
            <a:xfrm>
              <a:off x="12954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cxnSp>
          <p:nvCxnSpPr>
            <p:cNvPr id="21" name="Straight Connector 20"/>
            <p:cNvCxnSpPr/>
            <p:nvPr/>
          </p:nvCxnSpPr>
          <p:spPr>
            <a:xfrm>
              <a:off x="1295400" y="5486400"/>
              <a:ext cx="10668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22" name="Straight Connector 21"/>
            <p:cNvCxnSpPr/>
            <p:nvPr/>
          </p:nvCxnSpPr>
          <p:spPr>
            <a:xfrm>
              <a:off x="23622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grpSp>
      <p:sp>
        <p:nvSpPr>
          <p:cNvPr id="23" name="Oval 4"/>
          <p:cNvSpPr>
            <a:spLocks noChangeArrowheads="1"/>
          </p:cNvSpPr>
          <p:nvPr/>
        </p:nvSpPr>
        <p:spPr bwMode="auto">
          <a:xfrm>
            <a:off x="4355976" y="5648672"/>
            <a:ext cx="228600" cy="228600"/>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pPr algn="ctr"/>
            <a:endParaRPr lang="en-US" sz="1600" b="1" dirty="0"/>
          </a:p>
        </p:txBody>
      </p:sp>
      <p:sp>
        <p:nvSpPr>
          <p:cNvPr id="24" name="Oval 4"/>
          <p:cNvSpPr>
            <a:spLocks noChangeArrowheads="1"/>
          </p:cNvSpPr>
          <p:nvPr/>
        </p:nvSpPr>
        <p:spPr bwMode="auto">
          <a:xfrm>
            <a:off x="7151712" y="3920480"/>
            <a:ext cx="228600" cy="228600"/>
          </a:xfrm>
          <a:prstGeom prst="ellipse">
            <a:avLst/>
          </a:prstGeom>
          <a:gradFill rotWithShape="1">
            <a:gsLst>
              <a:gs pos="0">
                <a:srgbClr val="FF0000"/>
              </a:gs>
              <a:gs pos="100000">
                <a:schemeClr val="tx1"/>
              </a:gs>
            </a:gsLst>
            <a:path path="shape">
              <a:fillToRect l="50000" t="50000" r="50000" b="50000"/>
            </a:path>
          </a:gradFill>
          <a:ln w="9525">
            <a:solidFill>
              <a:schemeClr val="bg1"/>
            </a:solidFill>
            <a:round/>
            <a:headEnd/>
            <a:tailEnd/>
          </a:ln>
        </p:spPr>
        <p:txBody>
          <a:bodyPr wrap="none" anchor="ctr"/>
          <a:lstStyle/>
          <a:p>
            <a:pPr algn="ctr"/>
            <a:r>
              <a:rPr lang="en-US" sz="1600" b="1" dirty="0" smtClean="0">
                <a:solidFill>
                  <a:schemeClr val="bg1"/>
                </a:solidFill>
              </a:rPr>
              <a:t>3</a:t>
            </a:r>
            <a:endParaRPr lang="en-US" sz="1600" b="1" dirty="0">
              <a:solidFill>
                <a:schemeClr val="bg1"/>
              </a:solidFill>
            </a:endParaRPr>
          </a:p>
        </p:txBody>
      </p:sp>
      <p:sp>
        <p:nvSpPr>
          <p:cNvPr id="25" name="Oval 4"/>
          <p:cNvSpPr>
            <a:spLocks noChangeArrowheads="1"/>
          </p:cNvSpPr>
          <p:nvPr/>
        </p:nvSpPr>
        <p:spPr bwMode="auto">
          <a:xfrm>
            <a:off x="1787116" y="3740459"/>
            <a:ext cx="228600" cy="228600"/>
          </a:xfrm>
          <a:prstGeom prst="ellipse">
            <a:avLst/>
          </a:prstGeom>
          <a:gradFill rotWithShape="1">
            <a:gsLst>
              <a:gs pos="0">
                <a:srgbClr val="00B050"/>
              </a:gs>
              <a:gs pos="100000">
                <a:schemeClr val="tx1"/>
              </a:gs>
            </a:gsLst>
            <a:path path="shape">
              <a:fillToRect l="50000" t="50000" r="50000" b="50000"/>
            </a:path>
          </a:gradFill>
          <a:ln w="9525">
            <a:solidFill>
              <a:schemeClr val="bg1"/>
            </a:solidFill>
            <a:round/>
            <a:headEnd/>
            <a:tailEnd/>
          </a:ln>
        </p:spPr>
        <p:txBody>
          <a:bodyPr wrap="none" anchor="ctr"/>
          <a:lstStyle/>
          <a:p>
            <a:pPr algn="ctr"/>
            <a:r>
              <a:rPr lang="en-US" sz="1600" b="1" dirty="0" smtClean="0">
                <a:solidFill>
                  <a:schemeClr val="bg1"/>
                </a:solidFill>
              </a:rPr>
              <a:t>1</a:t>
            </a:r>
            <a:endParaRPr lang="en-US" sz="1600" b="1" dirty="0">
              <a:solidFill>
                <a:schemeClr val="bg1"/>
              </a:solidFill>
            </a:endParaRPr>
          </a:p>
        </p:txBody>
      </p:sp>
      <p:sp>
        <p:nvSpPr>
          <p:cNvPr id="26" name="Oval 4"/>
          <p:cNvSpPr>
            <a:spLocks noChangeArrowheads="1"/>
          </p:cNvSpPr>
          <p:nvPr/>
        </p:nvSpPr>
        <p:spPr bwMode="auto">
          <a:xfrm>
            <a:off x="4188296" y="3884475"/>
            <a:ext cx="228600" cy="228600"/>
          </a:xfrm>
          <a:prstGeom prst="ellipse">
            <a:avLst/>
          </a:prstGeom>
          <a:gradFill rotWithShape="1">
            <a:gsLst>
              <a:gs pos="0">
                <a:srgbClr val="0033CC"/>
              </a:gs>
              <a:gs pos="100000">
                <a:schemeClr val="tx1"/>
              </a:gs>
            </a:gsLst>
            <a:path path="shape">
              <a:fillToRect l="50000" t="50000" r="50000" b="50000"/>
            </a:path>
          </a:gradFill>
          <a:ln w="9525">
            <a:solidFill>
              <a:schemeClr val="bg1"/>
            </a:solidFill>
            <a:round/>
            <a:headEnd/>
            <a:tailEnd/>
          </a:ln>
        </p:spPr>
        <p:txBody>
          <a:bodyPr wrap="none" anchor="ctr"/>
          <a:lstStyle/>
          <a:p>
            <a:pPr algn="ctr"/>
            <a:r>
              <a:rPr lang="en-US" sz="1600" b="1" dirty="0" smtClean="0">
                <a:solidFill>
                  <a:schemeClr val="bg1"/>
                </a:solidFill>
              </a:rPr>
              <a:t>2</a:t>
            </a:r>
            <a:endParaRPr lang="en-US" sz="1600" b="1" dirty="0">
              <a:solidFill>
                <a:schemeClr val="bg1"/>
              </a:solidFill>
            </a:endParaRPr>
          </a:p>
        </p:txBody>
      </p:sp>
      <p:sp>
        <p:nvSpPr>
          <p:cNvPr id="27" name="Oval 4"/>
          <p:cNvSpPr>
            <a:spLocks noChangeArrowheads="1"/>
          </p:cNvSpPr>
          <p:nvPr/>
        </p:nvSpPr>
        <p:spPr bwMode="auto">
          <a:xfrm>
            <a:off x="1511660" y="3992487"/>
            <a:ext cx="228600" cy="228600"/>
          </a:xfrm>
          <a:prstGeom prst="ellipse">
            <a:avLst/>
          </a:prstGeom>
          <a:gradFill rotWithShape="1">
            <a:gsLst>
              <a:gs pos="0">
                <a:srgbClr val="00B050"/>
              </a:gs>
              <a:gs pos="100000">
                <a:schemeClr val="tx1"/>
              </a:gs>
            </a:gsLst>
            <a:path path="shape">
              <a:fillToRect l="50000" t="50000" r="50000" b="50000"/>
            </a:path>
          </a:gradFill>
          <a:ln w="9525">
            <a:solidFill>
              <a:schemeClr val="bg1"/>
            </a:solidFill>
            <a:round/>
            <a:headEnd/>
            <a:tailEnd/>
          </a:ln>
        </p:spPr>
        <p:txBody>
          <a:bodyPr wrap="none" anchor="ctr"/>
          <a:lstStyle/>
          <a:p>
            <a:pPr algn="ctr"/>
            <a:r>
              <a:rPr lang="en-US" sz="1600" b="1" dirty="0" smtClean="0">
                <a:solidFill>
                  <a:schemeClr val="bg1"/>
                </a:solidFill>
              </a:rPr>
              <a:t>1</a:t>
            </a:r>
            <a:endParaRPr lang="en-US" sz="1600" b="1" dirty="0">
              <a:solidFill>
                <a:schemeClr val="bg1"/>
              </a:solidFill>
            </a:endParaRPr>
          </a:p>
        </p:txBody>
      </p:sp>
      <p:sp>
        <p:nvSpPr>
          <p:cNvPr id="28" name="Oval 4"/>
          <p:cNvSpPr>
            <a:spLocks noChangeArrowheads="1"/>
          </p:cNvSpPr>
          <p:nvPr/>
        </p:nvSpPr>
        <p:spPr bwMode="auto">
          <a:xfrm>
            <a:off x="2015716" y="3992487"/>
            <a:ext cx="228600" cy="228600"/>
          </a:xfrm>
          <a:prstGeom prst="ellipse">
            <a:avLst/>
          </a:prstGeom>
          <a:gradFill rotWithShape="1">
            <a:gsLst>
              <a:gs pos="0">
                <a:srgbClr val="00B050"/>
              </a:gs>
              <a:gs pos="100000">
                <a:schemeClr val="tx1"/>
              </a:gs>
            </a:gsLst>
            <a:path path="shape">
              <a:fillToRect l="50000" t="50000" r="50000" b="50000"/>
            </a:path>
          </a:gradFill>
          <a:ln w="9525">
            <a:solidFill>
              <a:schemeClr val="bg1"/>
            </a:solidFill>
            <a:round/>
            <a:headEnd/>
            <a:tailEnd/>
          </a:ln>
        </p:spPr>
        <p:txBody>
          <a:bodyPr wrap="none" anchor="ctr"/>
          <a:lstStyle/>
          <a:p>
            <a:pPr algn="ctr"/>
            <a:r>
              <a:rPr lang="en-US" sz="1600" b="1" dirty="0" smtClean="0">
                <a:solidFill>
                  <a:schemeClr val="bg1"/>
                </a:solidFill>
              </a:rPr>
              <a:t>1</a:t>
            </a:r>
            <a:endParaRPr lang="en-US" sz="1600" b="1" dirty="0">
              <a:solidFill>
                <a:schemeClr val="bg1"/>
              </a:solidFill>
            </a:endParaRPr>
          </a:p>
        </p:txBody>
      </p:sp>
      <p:sp>
        <p:nvSpPr>
          <p:cNvPr id="29" name="Oval 4"/>
          <p:cNvSpPr>
            <a:spLocks noChangeArrowheads="1"/>
          </p:cNvSpPr>
          <p:nvPr/>
        </p:nvSpPr>
        <p:spPr bwMode="auto">
          <a:xfrm>
            <a:off x="4595428" y="3897051"/>
            <a:ext cx="228600" cy="228600"/>
          </a:xfrm>
          <a:prstGeom prst="ellipse">
            <a:avLst/>
          </a:prstGeom>
          <a:gradFill rotWithShape="1">
            <a:gsLst>
              <a:gs pos="0">
                <a:srgbClr val="0033CC"/>
              </a:gs>
              <a:gs pos="100000">
                <a:schemeClr val="tx1"/>
              </a:gs>
            </a:gsLst>
            <a:path path="shape">
              <a:fillToRect l="50000" t="50000" r="50000" b="50000"/>
            </a:path>
          </a:gradFill>
          <a:ln w="9525">
            <a:solidFill>
              <a:schemeClr val="bg1"/>
            </a:solidFill>
            <a:round/>
            <a:headEnd/>
            <a:tailEnd/>
          </a:ln>
        </p:spPr>
        <p:txBody>
          <a:bodyPr wrap="none" anchor="ctr"/>
          <a:lstStyle/>
          <a:p>
            <a:pPr algn="ctr"/>
            <a:r>
              <a:rPr lang="en-US" sz="1600" b="1" dirty="0" smtClean="0">
                <a:solidFill>
                  <a:schemeClr val="bg1"/>
                </a:solidFill>
              </a:rPr>
              <a:t>2</a:t>
            </a:r>
            <a:endParaRPr lang="en-US" sz="1600" b="1" dirty="0">
              <a:solidFill>
                <a:schemeClr val="bg1"/>
              </a:solidFill>
            </a:endParaRPr>
          </a:p>
        </p:txBody>
      </p:sp>
      <p:sp>
        <p:nvSpPr>
          <p:cNvPr id="35" name="Right Arrow 34"/>
          <p:cNvSpPr/>
          <p:nvPr/>
        </p:nvSpPr>
        <p:spPr>
          <a:xfrm rot="16200000">
            <a:off x="3873676" y="4728149"/>
            <a:ext cx="1235525" cy="502108"/>
          </a:xfrm>
          <a:prstGeom prst="rightArrow">
            <a:avLst/>
          </a:prstGeom>
          <a:gradFill flip="none" rotWithShape="1">
            <a:gsLst>
              <a:gs pos="15000">
                <a:schemeClr val="tx2"/>
              </a:gs>
              <a:gs pos="100000">
                <a:schemeClr val="accent1">
                  <a:tint val="44500"/>
                  <a:satMod val="160000"/>
                </a:schemeClr>
              </a:gs>
              <a:gs pos="100000">
                <a:schemeClr val="accent1">
                  <a:tint val="23500"/>
                  <a:satMod val="160000"/>
                </a:schemeClr>
              </a:gs>
            </a:gsLst>
            <a:path path="circle">
              <a:fillToRect l="100000" t="100000"/>
            </a:path>
            <a:tileRect r="-100000" b="-10000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lumMod val="85000"/>
                  <a:lumOff val="15000"/>
                </a:schemeClr>
              </a:solidFill>
            </a:endParaRPr>
          </a:p>
        </p:txBody>
      </p:sp>
      <p:sp>
        <p:nvSpPr>
          <p:cNvPr id="36" name="Right Arrow 35"/>
          <p:cNvSpPr/>
          <p:nvPr/>
        </p:nvSpPr>
        <p:spPr>
          <a:xfrm rot="19411823">
            <a:off x="4536476" y="4866952"/>
            <a:ext cx="1692992" cy="502108"/>
          </a:xfrm>
          <a:prstGeom prst="rightArrow">
            <a:avLst/>
          </a:prstGeom>
          <a:gradFill flip="none" rotWithShape="1">
            <a:gsLst>
              <a:gs pos="20000">
                <a:srgbClr val="FF0000"/>
              </a:gs>
              <a:gs pos="100000">
                <a:schemeClr val="accent1">
                  <a:tint val="44500"/>
                  <a:satMod val="160000"/>
                </a:schemeClr>
              </a:gs>
              <a:gs pos="100000">
                <a:schemeClr val="accent1">
                  <a:tint val="23500"/>
                  <a:satMod val="160000"/>
                </a:schemeClr>
              </a:gs>
            </a:gsLst>
            <a:path path="circle">
              <a:fillToRect l="100000" t="100000"/>
            </a:path>
            <a:tileRect r="-100000" b="-10000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lumMod val="85000"/>
                  <a:lumOff val="15000"/>
                </a:schemeClr>
              </a:solidFill>
            </a:endParaRPr>
          </a:p>
        </p:txBody>
      </p:sp>
      <p:sp>
        <p:nvSpPr>
          <p:cNvPr id="37" name="Right Arrow 36"/>
          <p:cNvSpPr/>
          <p:nvPr/>
        </p:nvSpPr>
        <p:spPr>
          <a:xfrm rot="12682960">
            <a:off x="2547693" y="4881762"/>
            <a:ext cx="1848780" cy="502108"/>
          </a:xfrm>
          <a:prstGeom prst="rightArrow">
            <a:avLst/>
          </a:prstGeom>
          <a:gradFill flip="none" rotWithShape="1">
            <a:gsLst>
              <a:gs pos="39000">
                <a:srgbClr val="00B050"/>
              </a:gs>
              <a:gs pos="100000">
                <a:schemeClr val="accent1">
                  <a:tint val="44500"/>
                  <a:satMod val="160000"/>
                </a:schemeClr>
              </a:gs>
              <a:gs pos="100000">
                <a:schemeClr val="accent1">
                  <a:tint val="23500"/>
                  <a:satMod val="160000"/>
                </a:schemeClr>
              </a:gs>
            </a:gsLst>
            <a:path path="circle">
              <a:fillToRect l="100000" t="100000"/>
            </a:path>
            <a:tileRect r="-100000" b="-10000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lumMod val="85000"/>
                  <a:lumOff val="15000"/>
                </a:schemeClr>
              </a:solidFill>
            </a:endParaRPr>
          </a:p>
        </p:txBody>
      </p:sp>
      <p:sp>
        <p:nvSpPr>
          <p:cNvPr id="40" name="Oval 4"/>
          <p:cNvSpPr>
            <a:spLocks noChangeArrowheads="1"/>
          </p:cNvSpPr>
          <p:nvPr/>
        </p:nvSpPr>
        <p:spPr bwMode="auto">
          <a:xfrm>
            <a:off x="4366828" y="5648672"/>
            <a:ext cx="228600" cy="228600"/>
          </a:xfrm>
          <a:prstGeom prst="ellipse">
            <a:avLst/>
          </a:prstGeom>
          <a:gradFill rotWithShape="1">
            <a:gsLst>
              <a:gs pos="0">
                <a:srgbClr val="00B050"/>
              </a:gs>
              <a:gs pos="100000">
                <a:schemeClr val="tx1"/>
              </a:gs>
            </a:gsLst>
            <a:path path="shape">
              <a:fillToRect l="50000" t="50000" r="50000" b="50000"/>
            </a:path>
          </a:gradFill>
          <a:ln w="9525">
            <a:solidFill>
              <a:schemeClr val="bg1"/>
            </a:solidFill>
            <a:round/>
            <a:headEnd/>
            <a:tailEnd/>
          </a:ln>
        </p:spPr>
        <p:txBody>
          <a:bodyPr wrap="none" anchor="ctr"/>
          <a:lstStyle/>
          <a:p>
            <a:pPr algn="ctr"/>
            <a:r>
              <a:rPr lang="en-US" sz="1600" b="1" dirty="0" smtClean="0">
                <a:solidFill>
                  <a:schemeClr val="bg1"/>
                </a:solidFill>
              </a:rPr>
              <a:t>1</a:t>
            </a:r>
            <a:endParaRPr lang="en-US" sz="1600" b="1" dirty="0">
              <a:solidFill>
                <a:schemeClr val="bg1"/>
              </a:solidFill>
            </a:endParaRPr>
          </a:p>
        </p:txBody>
      </p:sp>
      <p:sp>
        <p:nvSpPr>
          <p:cNvPr id="42" name="Oval 4"/>
          <p:cNvSpPr>
            <a:spLocks noChangeArrowheads="1"/>
          </p:cNvSpPr>
          <p:nvPr/>
        </p:nvSpPr>
        <p:spPr bwMode="auto">
          <a:xfrm>
            <a:off x="2159732" y="3740460"/>
            <a:ext cx="228600" cy="228600"/>
          </a:xfrm>
          <a:prstGeom prst="ellipse">
            <a:avLst/>
          </a:prstGeom>
          <a:gradFill rotWithShape="1">
            <a:gsLst>
              <a:gs pos="0">
                <a:srgbClr val="FF0000"/>
              </a:gs>
              <a:gs pos="100000">
                <a:schemeClr val="tx1"/>
              </a:gs>
            </a:gsLst>
            <a:path path="shape">
              <a:fillToRect l="50000" t="50000" r="50000" b="50000"/>
            </a:path>
          </a:gradFill>
          <a:ln w="9525">
            <a:solidFill>
              <a:schemeClr val="bg1"/>
            </a:solidFill>
            <a:round/>
            <a:headEnd/>
            <a:tailEnd/>
          </a:ln>
        </p:spPr>
        <p:txBody>
          <a:bodyPr wrap="none" anchor="ctr"/>
          <a:lstStyle/>
          <a:p>
            <a:pPr algn="ctr"/>
            <a:r>
              <a:rPr lang="en-US" sz="1600" b="1" dirty="0" smtClean="0">
                <a:solidFill>
                  <a:schemeClr val="bg1"/>
                </a:solidFill>
              </a:rPr>
              <a:t>3</a:t>
            </a:r>
            <a:endParaRPr lang="en-US" sz="1600" b="1" dirty="0">
              <a:solidFill>
                <a:schemeClr val="bg1"/>
              </a:solidFill>
            </a:endParaRPr>
          </a:p>
        </p:txBody>
      </p:sp>
      <p:sp>
        <p:nvSpPr>
          <p:cNvPr id="43" name="AutoShape 5"/>
          <p:cNvSpPr>
            <a:spLocks noChangeArrowheads="1"/>
          </p:cNvSpPr>
          <p:nvPr/>
        </p:nvSpPr>
        <p:spPr bwMode="auto">
          <a:xfrm>
            <a:off x="3275047" y="6129300"/>
            <a:ext cx="2557093" cy="432048"/>
          </a:xfrm>
          <a:prstGeom prst="roundRect">
            <a:avLst>
              <a:gd name="adj" fmla="val 16667"/>
            </a:avLst>
          </a:prstGeom>
          <a:solidFill>
            <a:schemeClr val="bg1"/>
          </a:solidFill>
          <a:ln w="57150">
            <a:solidFill>
              <a:schemeClr val="tx1">
                <a:lumMod val="65000"/>
                <a:lumOff val="35000"/>
              </a:schemeClr>
            </a:solidFill>
            <a:round/>
            <a:headEnd/>
            <a:tailEnd/>
          </a:ln>
          <a:effectLst>
            <a:outerShdw blurRad="50800" dist="50800" dir="2700000" algn="tl" rotWithShape="0">
              <a:prstClr val="black">
                <a:alpha val="40000"/>
              </a:prstClr>
            </a:outerShdw>
          </a:effectLst>
        </p:spPr>
        <p:txBody>
          <a:bodyPr wrap="none" anchor="ctr"/>
          <a:lstStyle/>
          <a:p>
            <a:r>
              <a:rPr lang="en-US" sz="2200" dirty="0" smtClean="0">
                <a:solidFill>
                  <a:schemeClr val="accent5">
                    <a:lumMod val="50000"/>
                  </a:schemeClr>
                </a:solidFill>
              </a:rPr>
              <a:t>Vertex to be colored</a:t>
            </a:r>
            <a:endParaRPr lang="en-US" sz="2200" dirty="0">
              <a:solidFill>
                <a:schemeClr val="accent5">
                  <a:lumMod val="50000"/>
                </a:schemeClr>
              </a:solidFill>
            </a:endParaRPr>
          </a:p>
        </p:txBody>
      </p:sp>
      <p:sp>
        <p:nvSpPr>
          <p:cNvPr id="44" name="AutoShape 5"/>
          <p:cNvSpPr>
            <a:spLocks noChangeArrowheads="1"/>
          </p:cNvSpPr>
          <p:nvPr/>
        </p:nvSpPr>
        <p:spPr bwMode="auto">
          <a:xfrm>
            <a:off x="3377386" y="5164918"/>
            <a:ext cx="2142643" cy="432048"/>
          </a:xfrm>
          <a:prstGeom prst="roundRect">
            <a:avLst>
              <a:gd name="adj" fmla="val 16667"/>
            </a:avLst>
          </a:prstGeom>
          <a:solidFill>
            <a:srgbClr val="FF0000"/>
          </a:solidFill>
          <a:ln w="57150">
            <a:solidFill>
              <a:schemeClr val="tx1">
                <a:lumMod val="65000"/>
                <a:lumOff val="35000"/>
              </a:schemeClr>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smtClean="0"/>
              <a:t>Un</a:t>
            </a:r>
            <a:r>
              <a:rPr lang="en-US" sz="2200" dirty="0" smtClean="0">
                <a:solidFill>
                  <a:schemeClr val="bg1"/>
                </a:solidFill>
              </a:rPr>
              <a:t>balanced bins</a:t>
            </a:r>
            <a:endParaRPr lang="en-US" sz="2200" dirty="0">
              <a:solidFill>
                <a:schemeClr val="bg1"/>
              </a:solidFill>
            </a:endParaRPr>
          </a:p>
        </p:txBody>
      </p:sp>
      <p:sp>
        <p:nvSpPr>
          <p:cNvPr id="45" name="AutoShape 5"/>
          <p:cNvSpPr>
            <a:spLocks noChangeArrowheads="1"/>
          </p:cNvSpPr>
          <p:nvPr/>
        </p:nvSpPr>
        <p:spPr bwMode="auto">
          <a:xfrm>
            <a:off x="3383868" y="5157192"/>
            <a:ext cx="2142643" cy="432048"/>
          </a:xfrm>
          <a:prstGeom prst="roundRect">
            <a:avLst>
              <a:gd name="adj" fmla="val 16667"/>
            </a:avLst>
          </a:prstGeom>
          <a:solidFill>
            <a:srgbClr val="FF0000"/>
          </a:solidFill>
          <a:ln w="57150">
            <a:solidFill>
              <a:schemeClr val="tx1">
                <a:lumMod val="65000"/>
                <a:lumOff val="35000"/>
              </a:schemeClr>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smtClean="0">
                <a:solidFill>
                  <a:schemeClr val="bg1"/>
                </a:solidFill>
              </a:rPr>
              <a:t>Balanced bins</a:t>
            </a:r>
            <a:endParaRPr lang="en-US" sz="2200" dirty="0">
              <a:solidFill>
                <a:schemeClr val="bg1"/>
              </a:solidFill>
            </a:endParaRPr>
          </a:p>
        </p:txBody>
      </p:sp>
      <p:sp>
        <p:nvSpPr>
          <p:cNvPr id="47" name="Rectangle 3"/>
          <p:cNvSpPr txBox="1">
            <a:spLocks noChangeArrowheads="1"/>
          </p:cNvSpPr>
          <p:nvPr/>
        </p:nvSpPr>
        <p:spPr>
          <a:xfrm>
            <a:off x="251520" y="8620"/>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Balanced vs. Unbalanced Bins</a:t>
            </a:r>
            <a:endParaRPr lang="en-US" altLang="ja-JP" sz="2800" b="1" dirty="0">
              <a:solidFill>
                <a:srgbClr val="A50021"/>
              </a:solidFill>
              <a:latin typeface="Verdana" pitchFamily="34" charset="0"/>
              <a:ea typeface="ＭＳ Ｐゴシック" pitchFamily="34" charset="-128"/>
            </a:endParaRPr>
          </a:p>
        </p:txBody>
      </p:sp>
      <p:sp>
        <p:nvSpPr>
          <p:cNvPr id="48" name="Line 5"/>
          <p:cNvSpPr>
            <a:spLocks noChangeShapeType="1"/>
          </p:cNvSpPr>
          <p:nvPr/>
        </p:nvSpPr>
        <p:spPr bwMode="auto">
          <a:xfrm>
            <a:off x="374068" y="54868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49" name="AutoShape 5"/>
          <p:cNvSpPr>
            <a:spLocks noChangeArrowheads="1"/>
          </p:cNvSpPr>
          <p:nvPr/>
        </p:nvSpPr>
        <p:spPr bwMode="auto">
          <a:xfrm>
            <a:off x="226586" y="6129300"/>
            <a:ext cx="8676964" cy="432048"/>
          </a:xfrm>
          <a:prstGeom prst="roundRect">
            <a:avLst>
              <a:gd name="adj" fmla="val 16667"/>
            </a:avLst>
          </a:prstGeom>
          <a:solidFill>
            <a:schemeClr val="accent3">
              <a:lumMod val="50000"/>
            </a:schemeClr>
          </a:solidFill>
          <a:ln w="57150">
            <a:solidFill>
              <a:schemeClr val="tx1">
                <a:lumMod val="65000"/>
                <a:lumOff val="35000"/>
              </a:schemeClr>
            </a:solidFill>
            <a:round/>
            <a:headEnd/>
            <a:tailEnd/>
          </a:ln>
          <a:effectLst>
            <a:outerShdw blurRad="50800" dist="50800" dir="2700000" algn="tl" rotWithShape="0">
              <a:prstClr val="black">
                <a:alpha val="40000"/>
              </a:prstClr>
            </a:outerShdw>
          </a:effectLst>
        </p:spPr>
        <p:txBody>
          <a:bodyPr wrap="none" anchor="ctr"/>
          <a:lstStyle/>
          <a:p>
            <a:pPr algn="ctr"/>
            <a:r>
              <a:rPr lang="en-US" sz="2400" b="1" dirty="0">
                <a:solidFill>
                  <a:schemeClr val="bg1"/>
                </a:solidFill>
                <a:latin typeface="Garamond" pitchFamily="18" charset="0"/>
              </a:rPr>
              <a:t>New vertex is added to the </a:t>
            </a:r>
            <a:r>
              <a:rPr lang="en-US" sz="2400" b="1" dirty="0">
                <a:solidFill>
                  <a:srgbClr val="FF0000"/>
                </a:solidFill>
                <a:latin typeface="Garamond" pitchFamily="18" charset="0"/>
              </a:rPr>
              <a:t>smallest</a:t>
            </a:r>
            <a:r>
              <a:rPr lang="en-US" sz="2400" b="1" dirty="0">
                <a:solidFill>
                  <a:schemeClr val="bg1"/>
                </a:solidFill>
                <a:latin typeface="Garamond" pitchFamily="18" charset="0"/>
              </a:rPr>
              <a:t> subset that it can be added to</a:t>
            </a:r>
          </a:p>
        </p:txBody>
      </p:sp>
    </p:spTree>
    <p:extLst>
      <p:ext uri="{BB962C8B-B14F-4D97-AF65-F5344CB8AC3E}">
        <p14:creationId xmlns:p14="http://schemas.microsoft.com/office/powerpoint/2010/main" val="152831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wipe(down)">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wipe(down)">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par>
                                <p:cTn id="18" presetID="22" presetClass="entr" presetSubtype="4"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down)">
                                      <p:cBhvr>
                                        <p:cTn id="20" dur="500"/>
                                        <p:tgtEl>
                                          <p:spTgt spid="15"/>
                                        </p:tgtEl>
                                      </p:cBhvr>
                                    </p:animEffect>
                                  </p:childTnLst>
                                </p:cTn>
                              </p:par>
                              <p:par>
                                <p:cTn id="21" presetID="22" presetClass="entr" presetSubtype="4"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500"/>
                                        <p:tgtEl>
                                          <p:spTgt spid="19"/>
                                        </p:tgtEl>
                                      </p:cBhvr>
                                    </p:animEffect>
                                  </p:childTnLst>
                                </p:cTn>
                              </p:par>
                            </p:childTnLst>
                          </p:cTn>
                        </p:par>
                        <p:par>
                          <p:cTn id="24" fill="hold">
                            <p:stCondLst>
                              <p:cond delay="500"/>
                            </p:stCondLst>
                            <p:childTnLst>
                              <p:par>
                                <p:cTn id="25" presetID="53" presetClass="entr" presetSubtype="16"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p:cTn id="27" dur="500" fill="hold"/>
                                        <p:tgtEl>
                                          <p:spTgt spid="28"/>
                                        </p:tgtEl>
                                        <p:attrNameLst>
                                          <p:attrName>ppt_w</p:attrName>
                                        </p:attrNameLst>
                                      </p:cBhvr>
                                      <p:tavLst>
                                        <p:tav tm="0">
                                          <p:val>
                                            <p:fltVal val="0"/>
                                          </p:val>
                                        </p:tav>
                                        <p:tav tm="100000">
                                          <p:val>
                                            <p:strVal val="#ppt_w"/>
                                          </p:val>
                                        </p:tav>
                                      </p:tavLst>
                                    </p:anim>
                                    <p:anim calcmode="lin" valueType="num">
                                      <p:cBhvr>
                                        <p:cTn id="28" dur="500" fill="hold"/>
                                        <p:tgtEl>
                                          <p:spTgt spid="28"/>
                                        </p:tgtEl>
                                        <p:attrNameLst>
                                          <p:attrName>ppt_h</p:attrName>
                                        </p:attrNameLst>
                                      </p:cBhvr>
                                      <p:tavLst>
                                        <p:tav tm="0">
                                          <p:val>
                                            <p:fltVal val="0"/>
                                          </p:val>
                                        </p:tav>
                                        <p:tav tm="100000">
                                          <p:val>
                                            <p:strVal val="#ppt_h"/>
                                          </p:val>
                                        </p:tav>
                                      </p:tavLst>
                                    </p:anim>
                                    <p:animEffect transition="in" filter="fade">
                                      <p:cBhvr>
                                        <p:cTn id="29" dur="500"/>
                                        <p:tgtEl>
                                          <p:spTgt spid="2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fltVal val="0"/>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animEffect transition="in" filter="fade">
                                      <p:cBhvr>
                                        <p:cTn id="39" dur="500"/>
                                        <p:tgtEl>
                                          <p:spTgt spid="25"/>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 calcmode="lin" valueType="num">
                                      <p:cBhvr>
                                        <p:cTn id="42" dur="500" fill="hold"/>
                                        <p:tgtEl>
                                          <p:spTgt spid="26"/>
                                        </p:tgtEl>
                                        <p:attrNameLst>
                                          <p:attrName>ppt_w</p:attrName>
                                        </p:attrNameLst>
                                      </p:cBhvr>
                                      <p:tavLst>
                                        <p:tav tm="0">
                                          <p:val>
                                            <p:fltVal val="0"/>
                                          </p:val>
                                        </p:tav>
                                        <p:tav tm="100000">
                                          <p:val>
                                            <p:strVal val="#ppt_w"/>
                                          </p:val>
                                        </p:tav>
                                      </p:tavLst>
                                    </p:anim>
                                    <p:anim calcmode="lin" valueType="num">
                                      <p:cBhvr>
                                        <p:cTn id="43" dur="500" fill="hold"/>
                                        <p:tgtEl>
                                          <p:spTgt spid="26"/>
                                        </p:tgtEl>
                                        <p:attrNameLst>
                                          <p:attrName>ppt_h</p:attrName>
                                        </p:attrNameLst>
                                      </p:cBhvr>
                                      <p:tavLst>
                                        <p:tav tm="0">
                                          <p:val>
                                            <p:fltVal val="0"/>
                                          </p:val>
                                        </p:tav>
                                        <p:tav tm="100000">
                                          <p:val>
                                            <p:strVal val="#ppt_h"/>
                                          </p:val>
                                        </p:tav>
                                      </p:tavLst>
                                    </p:anim>
                                    <p:animEffect transition="in" filter="fade">
                                      <p:cBhvr>
                                        <p:cTn id="44" dur="500"/>
                                        <p:tgtEl>
                                          <p:spTgt spid="26"/>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p:cTn id="47" dur="500" fill="hold"/>
                                        <p:tgtEl>
                                          <p:spTgt spid="29"/>
                                        </p:tgtEl>
                                        <p:attrNameLst>
                                          <p:attrName>ppt_w</p:attrName>
                                        </p:attrNameLst>
                                      </p:cBhvr>
                                      <p:tavLst>
                                        <p:tav tm="0">
                                          <p:val>
                                            <p:fltVal val="0"/>
                                          </p:val>
                                        </p:tav>
                                        <p:tav tm="100000">
                                          <p:val>
                                            <p:strVal val="#ppt_w"/>
                                          </p:val>
                                        </p:tav>
                                      </p:tavLst>
                                    </p:anim>
                                    <p:anim calcmode="lin" valueType="num">
                                      <p:cBhvr>
                                        <p:cTn id="48" dur="500" fill="hold"/>
                                        <p:tgtEl>
                                          <p:spTgt spid="29"/>
                                        </p:tgtEl>
                                        <p:attrNameLst>
                                          <p:attrName>ppt_h</p:attrName>
                                        </p:attrNameLst>
                                      </p:cBhvr>
                                      <p:tavLst>
                                        <p:tav tm="0">
                                          <p:val>
                                            <p:fltVal val="0"/>
                                          </p:val>
                                        </p:tav>
                                        <p:tav tm="100000">
                                          <p:val>
                                            <p:strVal val="#ppt_h"/>
                                          </p:val>
                                        </p:tav>
                                      </p:tavLst>
                                    </p:anim>
                                    <p:animEffect transition="in" filter="fade">
                                      <p:cBhvr>
                                        <p:cTn id="49" dur="500"/>
                                        <p:tgtEl>
                                          <p:spTgt spid="29"/>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 calcmode="lin" valueType="num">
                                      <p:cBhvr>
                                        <p:cTn id="52" dur="500" fill="hold"/>
                                        <p:tgtEl>
                                          <p:spTgt spid="24"/>
                                        </p:tgtEl>
                                        <p:attrNameLst>
                                          <p:attrName>ppt_w</p:attrName>
                                        </p:attrNameLst>
                                      </p:cBhvr>
                                      <p:tavLst>
                                        <p:tav tm="0">
                                          <p:val>
                                            <p:fltVal val="0"/>
                                          </p:val>
                                        </p:tav>
                                        <p:tav tm="100000">
                                          <p:val>
                                            <p:strVal val="#ppt_w"/>
                                          </p:val>
                                        </p:tav>
                                      </p:tavLst>
                                    </p:anim>
                                    <p:anim calcmode="lin" valueType="num">
                                      <p:cBhvr>
                                        <p:cTn id="53" dur="500" fill="hold"/>
                                        <p:tgtEl>
                                          <p:spTgt spid="24"/>
                                        </p:tgtEl>
                                        <p:attrNameLst>
                                          <p:attrName>ppt_h</p:attrName>
                                        </p:attrNameLst>
                                      </p:cBhvr>
                                      <p:tavLst>
                                        <p:tav tm="0">
                                          <p:val>
                                            <p:fltVal val="0"/>
                                          </p:val>
                                        </p:tav>
                                        <p:tav tm="100000">
                                          <p:val>
                                            <p:strVal val="#ppt_h"/>
                                          </p:val>
                                        </p:tav>
                                      </p:tavLst>
                                    </p:anim>
                                    <p:animEffect transition="in" filter="fade">
                                      <p:cBhvr>
                                        <p:cTn id="54" dur="500"/>
                                        <p:tgtEl>
                                          <p:spTgt spid="2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down)">
                                      <p:cBhvr>
                                        <p:cTn id="59" dur="500"/>
                                        <p:tgtEl>
                                          <p:spTgt spid="23"/>
                                        </p:tgtEl>
                                      </p:cBhvr>
                                    </p:animEffect>
                                  </p:childTnLst>
                                </p:cTn>
                              </p:par>
                            </p:childTnLst>
                          </p:cTn>
                        </p:par>
                        <p:par>
                          <p:cTn id="60" fill="hold">
                            <p:stCondLst>
                              <p:cond delay="500"/>
                            </p:stCondLst>
                            <p:childTnLst>
                              <p:par>
                                <p:cTn id="61" presetID="12" presetClass="entr" presetSubtype="4" fill="hold" grpId="0" nodeType="after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additive="base">
                                        <p:cTn id="63" dur="500"/>
                                        <p:tgtEl>
                                          <p:spTgt spid="43"/>
                                        </p:tgtEl>
                                        <p:attrNameLst>
                                          <p:attrName>ppt_y</p:attrName>
                                        </p:attrNameLst>
                                      </p:cBhvr>
                                      <p:tavLst>
                                        <p:tav tm="0">
                                          <p:val>
                                            <p:strVal val="#ppt_y+#ppt_h*1.125000"/>
                                          </p:val>
                                        </p:tav>
                                        <p:tav tm="100000">
                                          <p:val>
                                            <p:strVal val="#ppt_y"/>
                                          </p:val>
                                        </p:tav>
                                      </p:tavLst>
                                    </p:anim>
                                    <p:animEffect transition="in" filter="wipe(up)">
                                      <p:cBhvr>
                                        <p:cTn id="64" dur="500"/>
                                        <p:tgtEl>
                                          <p:spTgt spid="4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wipe(down)">
                                      <p:cBhvr>
                                        <p:cTn id="69" dur="500"/>
                                        <p:tgtEl>
                                          <p:spTgt spid="37"/>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wipe(down)">
                                      <p:cBhvr>
                                        <p:cTn id="72" dur="500"/>
                                        <p:tgtEl>
                                          <p:spTgt spid="35"/>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wipe(down)">
                                      <p:cBhvr>
                                        <p:cTn id="75" dur="500"/>
                                        <p:tgtEl>
                                          <p:spTgt spid="36"/>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wipe(down)">
                                      <p:cBhvr>
                                        <p:cTn id="80" dur="500"/>
                                        <p:tgtEl>
                                          <p:spTgt spid="40"/>
                                        </p:tgtEl>
                                      </p:cBhvr>
                                    </p:animEffect>
                                  </p:childTnLst>
                                </p:cTn>
                              </p:par>
                            </p:childTnLst>
                          </p:cTn>
                        </p:par>
                        <p:par>
                          <p:cTn id="81" fill="hold">
                            <p:stCondLst>
                              <p:cond delay="500"/>
                            </p:stCondLst>
                            <p:childTnLst>
                              <p:par>
                                <p:cTn id="82" presetID="1" presetClass="exit" presetSubtype="0" fill="hold" grpId="1" nodeType="afterEffect">
                                  <p:stCondLst>
                                    <p:cond delay="0"/>
                                  </p:stCondLst>
                                  <p:childTnLst>
                                    <p:set>
                                      <p:cBhvr>
                                        <p:cTn id="83" dur="1" fill="hold">
                                          <p:stCondLst>
                                            <p:cond delay="0"/>
                                          </p:stCondLst>
                                        </p:cTn>
                                        <p:tgtEl>
                                          <p:spTgt spid="23"/>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22" presetClass="exit" presetSubtype="1" fill="hold" grpId="1" nodeType="clickEffect">
                                  <p:stCondLst>
                                    <p:cond delay="0"/>
                                  </p:stCondLst>
                                  <p:childTnLst>
                                    <p:animEffect transition="out" filter="wipe(up)">
                                      <p:cBhvr>
                                        <p:cTn id="87" dur="500"/>
                                        <p:tgtEl>
                                          <p:spTgt spid="37"/>
                                        </p:tgtEl>
                                      </p:cBhvr>
                                    </p:animEffect>
                                    <p:set>
                                      <p:cBhvr>
                                        <p:cTn id="88" dur="1" fill="hold">
                                          <p:stCondLst>
                                            <p:cond delay="499"/>
                                          </p:stCondLst>
                                        </p:cTn>
                                        <p:tgtEl>
                                          <p:spTgt spid="37"/>
                                        </p:tgtEl>
                                        <p:attrNameLst>
                                          <p:attrName>style.visibility</p:attrName>
                                        </p:attrNameLst>
                                      </p:cBhvr>
                                      <p:to>
                                        <p:strVal val="hidden"/>
                                      </p:to>
                                    </p:set>
                                  </p:childTnLst>
                                </p:cTn>
                              </p:par>
                              <p:par>
                                <p:cTn id="89" presetID="22" presetClass="exit" presetSubtype="1" fill="hold" grpId="1" nodeType="withEffect">
                                  <p:stCondLst>
                                    <p:cond delay="0"/>
                                  </p:stCondLst>
                                  <p:childTnLst>
                                    <p:animEffect transition="out" filter="wipe(up)">
                                      <p:cBhvr>
                                        <p:cTn id="90" dur="500"/>
                                        <p:tgtEl>
                                          <p:spTgt spid="35"/>
                                        </p:tgtEl>
                                      </p:cBhvr>
                                    </p:animEffect>
                                    <p:set>
                                      <p:cBhvr>
                                        <p:cTn id="91" dur="1" fill="hold">
                                          <p:stCondLst>
                                            <p:cond delay="499"/>
                                          </p:stCondLst>
                                        </p:cTn>
                                        <p:tgtEl>
                                          <p:spTgt spid="35"/>
                                        </p:tgtEl>
                                        <p:attrNameLst>
                                          <p:attrName>style.visibility</p:attrName>
                                        </p:attrNameLst>
                                      </p:cBhvr>
                                      <p:to>
                                        <p:strVal val="hidden"/>
                                      </p:to>
                                    </p:set>
                                  </p:childTnLst>
                                </p:cTn>
                              </p:par>
                              <p:par>
                                <p:cTn id="92" presetID="22" presetClass="exit" presetSubtype="1" fill="hold" grpId="1" nodeType="withEffect">
                                  <p:stCondLst>
                                    <p:cond delay="0"/>
                                  </p:stCondLst>
                                  <p:childTnLst>
                                    <p:animEffect transition="out" filter="wipe(up)">
                                      <p:cBhvr>
                                        <p:cTn id="93" dur="500"/>
                                        <p:tgtEl>
                                          <p:spTgt spid="36"/>
                                        </p:tgtEl>
                                      </p:cBhvr>
                                    </p:animEffect>
                                    <p:set>
                                      <p:cBhvr>
                                        <p:cTn id="94" dur="1" fill="hold">
                                          <p:stCondLst>
                                            <p:cond delay="499"/>
                                          </p:stCondLst>
                                        </p:cTn>
                                        <p:tgtEl>
                                          <p:spTgt spid="36"/>
                                        </p:tgtEl>
                                        <p:attrNameLst>
                                          <p:attrName>style.visibility</p:attrName>
                                        </p:attrNameLst>
                                      </p:cBhvr>
                                      <p:to>
                                        <p:strVal val="hidden"/>
                                      </p:to>
                                    </p:set>
                                  </p:childTnLst>
                                </p:cTn>
                              </p:par>
                              <p:par>
                                <p:cTn id="95" presetID="64" presetClass="path" presetSubtype="0" accel="50000" decel="50000" fill="hold" grpId="1" nodeType="withEffect">
                                  <p:stCondLst>
                                    <p:cond delay="0"/>
                                  </p:stCondLst>
                                  <p:childTnLst>
                                    <p:animMotion origin="layout" path="M -4.16667E-6 2.22222E-6 L -0.23819 -0.27732 " pathEditMode="relative" rAng="0" ptsTypes="AA">
                                      <p:cBhvr>
                                        <p:cTn id="96" dur="2000" fill="hold"/>
                                        <p:tgtEl>
                                          <p:spTgt spid="40"/>
                                        </p:tgtEl>
                                        <p:attrNameLst>
                                          <p:attrName>ppt_x</p:attrName>
                                          <p:attrName>ppt_y</p:attrName>
                                        </p:attrNameLst>
                                      </p:cBhvr>
                                      <p:rCtr x="-11910" y="-13866"/>
                                    </p:animMotion>
                                  </p:childTnLst>
                                </p:cTn>
                              </p:par>
                              <p:par>
                                <p:cTn id="97" presetID="1" presetClass="exit" presetSubtype="0" fill="hold" grpId="1" nodeType="withEffect">
                                  <p:stCondLst>
                                    <p:cond delay="0"/>
                                  </p:stCondLst>
                                  <p:childTnLst>
                                    <p:set>
                                      <p:cBhvr>
                                        <p:cTn id="98" dur="1" fill="hold">
                                          <p:stCondLst>
                                            <p:cond delay="0"/>
                                          </p:stCondLst>
                                        </p:cTn>
                                        <p:tgtEl>
                                          <p:spTgt spid="43"/>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44"/>
                                        </p:tgtEl>
                                        <p:attrNameLst>
                                          <p:attrName>style.visibility</p:attrName>
                                        </p:attrNameLst>
                                      </p:cBhvr>
                                      <p:to>
                                        <p:strVal val="visible"/>
                                      </p:to>
                                    </p:set>
                                    <p:animEffect transition="in" filter="wipe(down)">
                                      <p:cBhvr>
                                        <p:cTn id="103" dur="500"/>
                                        <p:tgtEl>
                                          <p:spTgt spid="44"/>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grpId="2" nodeType="clickEffect">
                                  <p:stCondLst>
                                    <p:cond delay="0"/>
                                  </p:stCondLst>
                                  <p:childTnLst>
                                    <p:set>
                                      <p:cBhvr>
                                        <p:cTn id="107" dur="1" fill="hold">
                                          <p:stCondLst>
                                            <p:cond delay="0"/>
                                          </p:stCondLst>
                                        </p:cTn>
                                        <p:tgtEl>
                                          <p:spTgt spid="40"/>
                                        </p:tgtEl>
                                        <p:attrNameLst>
                                          <p:attrName>style.visibility</p:attrName>
                                        </p:attrNameLst>
                                      </p:cBhvr>
                                      <p:to>
                                        <p:strVal val="hidden"/>
                                      </p:to>
                                    </p:set>
                                  </p:childTnLst>
                                </p:cTn>
                              </p:par>
                              <p:par>
                                <p:cTn id="108" presetID="22" presetClass="entr" presetSubtype="4" fill="hold" grpId="0" nodeType="withEffect">
                                  <p:stCondLst>
                                    <p:cond delay="0"/>
                                  </p:stCondLst>
                                  <p:childTnLst>
                                    <p:set>
                                      <p:cBhvr>
                                        <p:cTn id="109" dur="1" fill="hold">
                                          <p:stCondLst>
                                            <p:cond delay="0"/>
                                          </p:stCondLst>
                                        </p:cTn>
                                        <p:tgtEl>
                                          <p:spTgt spid="42"/>
                                        </p:tgtEl>
                                        <p:attrNameLst>
                                          <p:attrName>style.visibility</p:attrName>
                                        </p:attrNameLst>
                                      </p:cBhvr>
                                      <p:to>
                                        <p:strVal val="visible"/>
                                      </p:to>
                                    </p:set>
                                    <p:animEffect transition="in" filter="wipe(down)">
                                      <p:cBhvr>
                                        <p:cTn id="110" dur="500"/>
                                        <p:tgtEl>
                                          <p:spTgt spid="42"/>
                                        </p:tgtEl>
                                      </p:cBhvr>
                                    </p:animEffect>
                                  </p:childTnLst>
                                </p:cTn>
                              </p:par>
                            </p:childTnLst>
                          </p:cTn>
                        </p:par>
                      </p:childTnLst>
                    </p:cTn>
                  </p:par>
                  <p:par>
                    <p:cTn id="111" fill="hold">
                      <p:stCondLst>
                        <p:cond delay="indefinite"/>
                      </p:stCondLst>
                      <p:childTnLst>
                        <p:par>
                          <p:cTn id="112" fill="hold">
                            <p:stCondLst>
                              <p:cond delay="0"/>
                            </p:stCondLst>
                            <p:childTnLst>
                              <p:par>
                                <p:cTn id="113" presetID="35" presetClass="path" presetSubtype="0" accel="50000" decel="50000" fill="hold" grpId="1" nodeType="clickEffect">
                                  <p:stCondLst>
                                    <p:cond delay="0"/>
                                  </p:stCondLst>
                                  <p:childTnLst>
                                    <p:animMotion origin="layout" path="M 2.77778E-7 -2.96296E-6 L 0.49549 0.02732 " pathEditMode="relative" rAng="0" ptsTypes="AA">
                                      <p:cBhvr>
                                        <p:cTn id="114" dur="2000" fill="hold"/>
                                        <p:tgtEl>
                                          <p:spTgt spid="42"/>
                                        </p:tgtEl>
                                        <p:attrNameLst>
                                          <p:attrName>ppt_x</p:attrName>
                                          <p:attrName>ppt_y</p:attrName>
                                        </p:attrNameLst>
                                      </p:cBhvr>
                                      <p:rCtr x="24774" y="1366"/>
                                    </p:animMotion>
                                  </p:childTnLst>
                                </p:cTn>
                              </p:par>
                            </p:childTnLst>
                          </p:cTn>
                        </p:par>
                      </p:childTnLst>
                    </p:cTn>
                  </p:par>
                  <p:par>
                    <p:cTn id="115" fill="hold">
                      <p:stCondLst>
                        <p:cond delay="indefinite"/>
                      </p:stCondLst>
                      <p:childTnLst>
                        <p:par>
                          <p:cTn id="116" fill="hold">
                            <p:stCondLst>
                              <p:cond delay="0"/>
                            </p:stCondLst>
                            <p:childTnLst>
                              <p:par>
                                <p:cTn id="117" presetID="12" presetClass="exit" presetSubtype="4" fill="hold" grpId="1" nodeType="clickEffect">
                                  <p:stCondLst>
                                    <p:cond delay="0"/>
                                  </p:stCondLst>
                                  <p:childTnLst>
                                    <p:anim calcmode="lin" valueType="num">
                                      <p:cBhvr additive="base">
                                        <p:cTn id="118" dur="500"/>
                                        <p:tgtEl>
                                          <p:spTgt spid="44"/>
                                        </p:tgtEl>
                                        <p:attrNameLst>
                                          <p:attrName>ppt_y</p:attrName>
                                        </p:attrNameLst>
                                      </p:cBhvr>
                                      <p:tavLst>
                                        <p:tav tm="0">
                                          <p:val>
                                            <p:strVal val="#ppt_y"/>
                                          </p:val>
                                        </p:tav>
                                        <p:tav tm="100000">
                                          <p:val>
                                            <p:strVal val="#ppt_y+#ppt_h*1.125000"/>
                                          </p:val>
                                        </p:tav>
                                      </p:tavLst>
                                    </p:anim>
                                    <p:animEffect transition="out" filter="wipe(down)">
                                      <p:cBhvr>
                                        <p:cTn id="119" dur="500"/>
                                        <p:tgtEl>
                                          <p:spTgt spid="44"/>
                                        </p:tgtEl>
                                      </p:cBhvr>
                                    </p:animEffect>
                                    <p:set>
                                      <p:cBhvr>
                                        <p:cTn id="120" dur="1" fill="hold">
                                          <p:stCondLst>
                                            <p:cond delay="499"/>
                                          </p:stCondLst>
                                        </p:cTn>
                                        <p:tgtEl>
                                          <p:spTgt spid="44"/>
                                        </p:tgtEl>
                                        <p:attrNameLst>
                                          <p:attrName>style.visibility</p:attrName>
                                        </p:attrNameLst>
                                      </p:cBhvr>
                                      <p:to>
                                        <p:strVal val="hidden"/>
                                      </p:to>
                                    </p:set>
                                  </p:childTnLst>
                                </p:cTn>
                              </p:par>
                              <p:par>
                                <p:cTn id="121" presetID="22" presetClass="entr" presetSubtype="4" fill="hold" grpId="0" nodeType="withEffect">
                                  <p:stCondLst>
                                    <p:cond delay="0"/>
                                  </p:stCondLst>
                                  <p:childTnLst>
                                    <p:set>
                                      <p:cBhvr>
                                        <p:cTn id="122" dur="1" fill="hold">
                                          <p:stCondLst>
                                            <p:cond delay="0"/>
                                          </p:stCondLst>
                                        </p:cTn>
                                        <p:tgtEl>
                                          <p:spTgt spid="45"/>
                                        </p:tgtEl>
                                        <p:attrNameLst>
                                          <p:attrName>style.visibility</p:attrName>
                                        </p:attrNameLst>
                                      </p:cBhvr>
                                      <p:to>
                                        <p:strVal val="visible"/>
                                      </p:to>
                                    </p:set>
                                    <p:animEffect transition="in" filter="wipe(down)">
                                      <p:cBhvr>
                                        <p:cTn id="123" dur="500"/>
                                        <p:tgtEl>
                                          <p:spTgt spid="45"/>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4" fill="hold" grpId="0" nodeType="clickEffect">
                                  <p:stCondLst>
                                    <p:cond delay="0"/>
                                  </p:stCondLst>
                                  <p:childTnLst>
                                    <p:set>
                                      <p:cBhvr>
                                        <p:cTn id="127" dur="1" fill="hold">
                                          <p:stCondLst>
                                            <p:cond delay="0"/>
                                          </p:stCondLst>
                                        </p:cTn>
                                        <p:tgtEl>
                                          <p:spTgt spid="49"/>
                                        </p:tgtEl>
                                        <p:attrNameLst>
                                          <p:attrName>style.visibility</p:attrName>
                                        </p:attrNameLst>
                                      </p:cBhvr>
                                      <p:to>
                                        <p:strVal val="visible"/>
                                      </p:to>
                                    </p:set>
                                    <p:animEffect transition="in" filter="wipe(down)">
                                      <p:cBhvr>
                                        <p:cTn id="128"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4" grpId="0" animBg="1"/>
      <p:bldP spid="25" grpId="0" animBg="1"/>
      <p:bldP spid="26" grpId="0" animBg="1"/>
      <p:bldP spid="27" grpId="0" animBg="1"/>
      <p:bldP spid="28" grpId="0" animBg="1"/>
      <p:bldP spid="29" grpId="0" animBg="1"/>
      <p:bldP spid="35" grpId="0" animBg="1"/>
      <p:bldP spid="35" grpId="1" animBg="1"/>
      <p:bldP spid="36" grpId="0" animBg="1"/>
      <p:bldP spid="36" grpId="1" animBg="1"/>
      <p:bldP spid="37" grpId="0" animBg="1"/>
      <p:bldP spid="37" grpId="1" animBg="1"/>
      <p:bldP spid="40" grpId="0" animBg="1"/>
      <p:bldP spid="40" grpId="1" animBg="1"/>
      <p:bldP spid="40" grpId="2" animBg="1"/>
      <p:bldP spid="42" grpId="0" animBg="1"/>
      <p:bldP spid="42" grpId="1" animBg="1"/>
      <p:bldP spid="43" grpId="0" animBg="1"/>
      <p:bldP spid="43" grpId="1" animBg="1"/>
      <p:bldP spid="44" grpId="0" animBg="1"/>
      <p:bldP spid="44" grpId="1" animBg="1"/>
      <p:bldP spid="45" grpId="0" animBg="1"/>
      <p:bldP spid="4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83096"/>
            <a:ext cx="824491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Species tree estimation</a:t>
            </a:r>
            <a:endParaRPr lang="en-US" altLang="ja-JP" sz="36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374068" y="65669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6" name="Rectangle 4"/>
          <p:cNvSpPr>
            <a:spLocks noChangeArrowheads="1"/>
          </p:cNvSpPr>
          <p:nvPr/>
        </p:nvSpPr>
        <p:spPr bwMode="auto">
          <a:xfrm>
            <a:off x="1663602" y="2168860"/>
            <a:ext cx="5932734" cy="2908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auto">
              <a:spcBef>
                <a:spcPts val="600"/>
              </a:spcBef>
              <a:spcAft>
                <a:spcPts val="0"/>
              </a:spcAft>
              <a:buClr>
                <a:schemeClr val="accent1"/>
              </a:buClr>
              <a:buSzPct val="90000"/>
              <a:buFont typeface="Wingdings 3" pitchFamily="18" charset="2"/>
              <a:buChar char="}"/>
              <a:defRPr/>
            </a:pPr>
            <a:r>
              <a:rPr lang="en-GB" sz="2400" dirty="0">
                <a:solidFill>
                  <a:srgbClr val="000000"/>
                </a:solidFill>
                <a:latin typeface="+mj-lt"/>
                <a:cs typeface="+mn-cs"/>
              </a:rPr>
              <a:t> </a:t>
            </a:r>
            <a:r>
              <a:rPr lang="en-GB" sz="2400" dirty="0" smtClean="0">
                <a:solidFill>
                  <a:srgbClr val="000099"/>
                </a:solidFill>
                <a:latin typeface="Georgia" pitchFamily="18" charset="0"/>
              </a:rPr>
              <a:t>Combined Analyses (</a:t>
            </a:r>
            <a:r>
              <a:rPr lang="en-US" sz="2400" dirty="0" smtClean="0">
                <a:solidFill>
                  <a:srgbClr val="000099"/>
                </a:solidFill>
                <a:latin typeface="Georgia" pitchFamily="18" charset="0"/>
              </a:rPr>
              <a:t>Concatenation):</a:t>
            </a:r>
            <a:r>
              <a:rPr lang="en-US" sz="2400" dirty="0" smtClean="0">
                <a:solidFill>
                  <a:srgbClr val="0033CC"/>
                </a:solidFill>
                <a:latin typeface="Georgia" pitchFamily="18" charset="0"/>
              </a:rPr>
              <a:t> </a:t>
            </a:r>
            <a:r>
              <a:rPr lang="en-US" sz="2400" dirty="0" smtClean="0">
                <a:solidFill>
                  <a:srgbClr val="000000"/>
                </a:solidFill>
                <a:latin typeface="Georgia" pitchFamily="18" charset="0"/>
              </a:rPr>
              <a:t>Combining genes to create a </a:t>
            </a:r>
            <a:r>
              <a:rPr lang="en-US" sz="2400" dirty="0" smtClean="0">
                <a:solidFill>
                  <a:srgbClr val="FF0000"/>
                </a:solidFill>
                <a:latin typeface="Georgia" pitchFamily="18" charset="0"/>
              </a:rPr>
              <a:t>“supergene”</a:t>
            </a:r>
          </a:p>
          <a:p>
            <a:pPr fontAlgn="auto">
              <a:spcBef>
                <a:spcPts val="600"/>
              </a:spcBef>
              <a:spcAft>
                <a:spcPts val="0"/>
              </a:spcAft>
              <a:buClr>
                <a:schemeClr val="accent1"/>
              </a:buClr>
              <a:buSzPct val="90000"/>
              <a:buFont typeface="Wingdings 3" pitchFamily="18" charset="2"/>
              <a:buChar char="}"/>
              <a:defRPr/>
            </a:pPr>
            <a:endParaRPr lang="en-GB" sz="2400" dirty="0">
              <a:solidFill>
                <a:srgbClr val="000000"/>
              </a:solidFill>
              <a:latin typeface="+mj-lt"/>
              <a:cs typeface="+mn-cs"/>
            </a:endParaRPr>
          </a:p>
          <a:p>
            <a:pPr fontAlgn="auto">
              <a:spcBef>
                <a:spcPts val="600"/>
              </a:spcBef>
              <a:spcAft>
                <a:spcPts val="0"/>
              </a:spcAft>
              <a:buClr>
                <a:schemeClr val="accent1"/>
              </a:buClr>
              <a:buSzPct val="90000"/>
              <a:buFont typeface="Wingdings 3" pitchFamily="18" charset="2"/>
              <a:buChar char="}"/>
              <a:defRPr/>
            </a:pPr>
            <a:r>
              <a:rPr lang="en-GB" sz="2400" dirty="0">
                <a:solidFill>
                  <a:srgbClr val="000000"/>
                </a:solidFill>
                <a:latin typeface="+mj-lt"/>
                <a:cs typeface="+mn-cs"/>
              </a:rPr>
              <a:t> </a:t>
            </a:r>
            <a:r>
              <a:rPr lang="en-US" sz="2400" dirty="0" smtClean="0">
                <a:solidFill>
                  <a:srgbClr val="000099"/>
                </a:solidFill>
                <a:latin typeface="Georgia" pitchFamily="18" charset="0"/>
              </a:rPr>
              <a:t>Summary Methods: </a:t>
            </a:r>
            <a:r>
              <a:rPr lang="en-US" sz="2400" dirty="0" smtClean="0">
                <a:solidFill>
                  <a:srgbClr val="FF0000"/>
                </a:solidFill>
                <a:latin typeface="Georgia" pitchFamily="18" charset="0"/>
              </a:rPr>
              <a:t>summarizing</a:t>
            </a:r>
            <a:r>
              <a:rPr lang="en-US" sz="2400" dirty="0" smtClean="0">
                <a:latin typeface="Georgia" pitchFamily="18" charset="0"/>
              </a:rPr>
              <a:t> individual Gene trees.</a:t>
            </a:r>
            <a:endParaRPr lang="en-US" sz="2400" dirty="0">
              <a:latin typeface="Georgia" pitchFamily="18" charset="0"/>
            </a:endParaRPr>
          </a:p>
          <a:p>
            <a:pPr fontAlgn="auto">
              <a:spcBef>
                <a:spcPts val="600"/>
              </a:spcBef>
              <a:spcAft>
                <a:spcPts val="0"/>
              </a:spcAft>
              <a:buClr>
                <a:schemeClr val="accent1"/>
              </a:buClr>
              <a:buSzPct val="90000"/>
              <a:buFont typeface="Wingdings 3" pitchFamily="18" charset="2"/>
              <a:buChar char="}"/>
              <a:defRPr/>
            </a:pPr>
            <a:endParaRPr lang="en-GB" sz="2400" dirty="0">
              <a:solidFill>
                <a:srgbClr val="000000"/>
              </a:solidFill>
              <a:latin typeface="+mj-lt"/>
              <a:cs typeface="+mn-cs"/>
            </a:endParaRPr>
          </a:p>
          <a:p>
            <a:pPr fontAlgn="auto">
              <a:spcBef>
                <a:spcPts val="0"/>
              </a:spcBef>
              <a:spcAft>
                <a:spcPts val="0"/>
              </a:spcAft>
              <a:defRPr/>
            </a:pPr>
            <a:r>
              <a:rPr lang="en-GB" sz="2400" dirty="0">
                <a:solidFill>
                  <a:srgbClr val="000000"/>
                </a:solidFill>
                <a:latin typeface="+mj-lt"/>
                <a:cs typeface="+mn-cs"/>
              </a:rPr>
              <a:t> </a:t>
            </a:r>
            <a:endParaRPr lang="en-US" sz="2400" dirty="0">
              <a:solidFill>
                <a:srgbClr val="000000"/>
              </a:solidFill>
              <a:latin typeface="+mj-lt"/>
              <a:cs typeface="+mn-cs"/>
            </a:endParaRPr>
          </a:p>
        </p:txBody>
      </p:sp>
    </p:spTree>
    <p:extLst>
      <p:ext uri="{BB962C8B-B14F-4D97-AF65-F5344CB8AC3E}">
        <p14:creationId xmlns:p14="http://schemas.microsoft.com/office/powerpoint/2010/main" val="15723376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0020" y="2204864"/>
            <a:ext cx="8820472" cy="1200329"/>
          </a:xfrm>
          <a:prstGeom prst="rect">
            <a:avLst/>
          </a:prstGeom>
          <a:solidFill>
            <a:srgbClr val="FF0000"/>
          </a:solidFill>
          <a:ln w="57150">
            <a:solidFill>
              <a:schemeClr val="tx1"/>
            </a:solidFill>
          </a:ln>
          <a:effectLst>
            <a:outerShdw blurRad="50800" dist="38100" algn="l" rotWithShape="0">
              <a:prstClr val="black">
                <a:alpha val="40000"/>
              </a:prstClr>
            </a:outerShdw>
          </a:effectLst>
        </p:spPr>
        <p:txBody>
          <a:bodyPr wrap="square" rtlCol="0">
            <a:spAutoFit/>
          </a:bodyPr>
          <a:lstStyle/>
          <a:p>
            <a:pPr algn="ctr"/>
            <a:r>
              <a:rPr lang="en-US" sz="2400" b="1" dirty="0" smtClean="0">
                <a:solidFill>
                  <a:schemeClr val="bg1"/>
                </a:solidFill>
                <a:latin typeface="Verdana" pitchFamily="34" charset="0"/>
                <a:ea typeface="Verdana" pitchFamily="34" charset="0"/>
                <a:cs typeface="Verdana" pitchFamily="34" charset="0"/>
              </a:rPr>
              <a:t>We tried to run the clustering methods which can suggest the optimal number of bins. But it could not be run due to high memory requirements.</a:t>
            </a:r>
            <a:endParaRPr lang="en-US" sz="2400" b="1" dirty="0">
              <a:solidFill>
                <a:schemeClr val="bg1"/>
              </a:solidFill>
              <a:latin typeface="Verdana" pitchFamily="34" charset="0"/>
              <a:ea typeface="Verdana" pitchFamily="34" charset="0"/>
              <a:cs typeface="Verdana" pitchFamily="34" charset="0"/>
            </a:endParaRPr>
          </a:p>
        </p:txBody>
      </p:sp>
      <p:sp>
        <p:nvSpPr>
          <p:cNvPr id="4" name="Line 5"/>
          <p:cNvSpPr>
            <a:spLocks noChangeShapeType="1"/>
          </p:cNvSpPr>
          <p:nvPr/>
        </p:nvSpPr>
        <p:spPr bwMode="auto">
          <a:xfrm>
            <a:off x="374068" y="54868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5" name="Rectangle 3"/>
          <p:cNvSpPr txBox="1">
            <a:spLocks noChangeArrowheads="1"/>
          </p:cNvSpPr>
          <p:nvPr/>
        </p:nvSpPr>
        <p:spPr>
          <a:xfrm>
            <a:off x="251520" y="8620"/>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Number of bins (modify)</a:t>
            </a:r>
            <a:endParaRPr lang="en-US" altLang="ja-JP" sz="2800" b="1" dirty="0">
              <a:solidFill>
                <a:srgbClr val="A50021"/>
              </a:solidFill>
              <a:latin typeface="Verdana" pitchFamily="34" charset="0"/>
              <a:ea typeface="ＭＳ Ｐゴシック" pitchFamily="34" charset="-128"/>
            </a:endParaRPr>
          </a:p>
        </p:txBody>
      </p:sp>
      <p:sp>
        <p:nvSpPr>
          <p:cNvPr id="6" name="Rectangle 3"/>
          <p:cNvSpPr txBox="1">
            <a:spLocks noChangeArrowheads="1"/>
          </p:cNvSpPr>
          <p:nvPr/>
        </p:nvSpPr>
        <p:spPr>
          <a:xfrm>
            <a:off x="724036" y="4113076"/>
            <a:ext cx="7772400"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dirty="0" smtClean="0">
                <a:latin typeface="Georgia" pitchFamily="18" charset="0"/>
              </a:rPr>
              <a:t> </a:t>
            </a:r>
            <a:r>
              <a:rPr lang="en-US" sz="3600" dirty="0" smtClean="0">
                <a:solidFill>
                  <a:srgbClr val="000099"/>
                </a:solidFill>
                <a:latin typeface="Georgia" pitchFamily="18" charset="0"/>
              </a:rPr>
              <a:t>»</a:t>
            </a:r>
            <a:r>
              <a:rPr lang="en-US" dirty="0" smtClean="0">
                <a:latin typeface="Georgia" pitchFamily="18" charset="0"/>
              </a:rPr>
              <a:t> </a:t>
            </a:r>
            <a:r>
              <a:rPr lang="en-US" sz="2200" dirty="0" smtClean="0">
                <a:latin typeface="Georgia" pitchFamily="18" charset="0"/>
              </a:rPr>
              <a:t>Used the number of bins produced by statistical binning</a:t>
            </a:r>
          </a:p>
          <a:p>
            <a:pPr>
              <a:buClr>
                <a:srgbClr val="FF0000"/>
              </a:buClr>
              <a:buFont typeface="Wingdings" pitchFamily="2" charset="2"/>
              <a:buNone/>
            </a:pPr>
            <a:endParaRPr lang="en-US" sz="2800" dirty="0" smtClean="0">
              <a:latin typeface="Verdana" pitchFamily="34" charset="0"/>
            </a:endParaRPr>
          </a:p>
          <a:p>
            <a:pPr>
              <a:buClr>
                <a:srgbClr val="FF0000"/>
              </a:buClr>
              <a:buFont typeface="Wingdings" pitchFamily="2" charset="2"/>
              <a:buNone/>
            </a:pPr>
            <a:r>
              <a:rPr lang="en-US" sz="2800" dirty="0">
                <a:latin typeface="Verdana" pitchFamily="34" charset="0"/>
              </a:rPr>
              <a:t>	</a:t>
            </a:r>
            <a:r>
              <a:rPr lang="en-US" sz="2800" dirty="0" smtClean="0">
                <a:latin typeface="Verdana" pitchFamily="34" charset="0"/>
              </a:rPr>
              <a:t>	</a:t>
            </a:r>
            <a:endParaRPr lang="en-US" sz="2800" dirty="0">
              <a:latin typeface="Verdana" pitchFamily="34" charset="0"/>
            </a:endParaRPr>
          </a:p>
        </p:txBody>
      </p:sp>
    </p:spTree>
    <p:extLst>
      <p:ext uri="{BB962C8B-B14F-4D97-AF65-F5344CB8AC3E}">
        <p14:creationId xmlns:p14="http://schemas.microsoft.com/office/powerpoint/2010/main" val="24015686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Text Box 4"/>
          <p:cNvSpPr txBox="1">
            <a:spLocks noChangeArrowheads="1"/>
          </p:cNvSpPr>
          <p:nvPr/>
        </p:nvSpPr>
        <p:spPr bwMode="auto">
          <a:xfrm>
            <a:off x="-65" y="159023"/>
            <a:ext cx="9155088" cy="461665"/>
          </a:xfrm>
          <a:prstGeom prst="rect">
            <a:avLst/>
          </a:prstGeom>
          <a:solidFill>
            <a:srgbClr val="39416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auto">
              <a:spcBef>
                <a:spcPts val="600"/>
              </a:spcBef>
              <a:spcAft>
                <a:spcPts val="0"/>
              </a:spcAft>
              <a:buClr>
                <a:schemeClr val="accent1"/>
              </a:buClr>
              <a:buSzPct val="90000"/>
              <a:defRPr/>
            </a:pPr>
            <a:r>
              <a:rPr lang="en-US" sz="2400" dirty="0" smtClean="0">
                <a:solidFill>
                  <a:schemeClr val="bg1"/>
                </a:solidFill>
              </a:rPr>
              <a:t>  </a:t>
            </a:r>
            <a:endParaRPr lang="en-US" sz="2400" b="1" dirty="0">
              <a:solidFill>
                <a:schemeClr val="bg1"/>
              </a:solidFill>
            </a:endParaRPr>
          </a:p>
        </p:txBody>
      </p:sp>
      <p:sp>
        <p:nvSpPr>
          <p:cNvPr id="94" name="Oval 93"/>
          <p:cNvSpPr/>
          <p:nvPr/>
        </p:nvSpPr>
        <p:spPr>
          <a:xfrm>
            <a:off x="3202990" y="1937956"/>
            <a:ext cx="1527048" cy="1527048"/>
          </a:xfrm>
          <a:prstGeom prst="ellipse">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1577310" y="828834"/>
            <a:ext cx="716503" cy="646658"/>
            <a:chOff x="2859110" y="1081825"/>
            <a:chExt cx="1712890" cy="1416676"/>
          </a:xfrm>
        </p:grpSpPr>
        <p:sp>
          <p:nvSpPr>
            <p:cNvPr id="6" name="Freeform 5"/>
            <p:cNvSpPr/>
            <p:nvPr/>
          </p:nvSpPr>
          <p:spPr>
            <a:xfrm>
              <a:off x="2859110" y="1081825"/>
              <a:ext cx="643944" cy="1416676"/>
            </a:xfrm>
            <a:custGeom>
              <a:avLst/>
              <a:gdLst>
                <a:gd name="connsiteX0" fmla="*/ 643944 w 643944"/>
                <a:gd name="connsiteY0" fmla="*/ 0 h 1416676"/>
                <a:gd name="connsiteX1" fmla="*/ 373487 w 643944"/>
                <a:gd name="connsiteY1" fmla="*/ 463640 h 1416676"/>
                <a:gd name="connsiteX2" fmla="*/ 218941 w 643944"/>
                <a:gd name="connsiteY2" fmla="*/ 1107583 h 1416676"/>
                <a:gd name="connsiteX3" fmla="*/ 0 w 643944"/>
                <a:gd name="connsiteY3" fmla="*/ 1416676 h 1416676"/>
              </a:gdLst>
              <a:ahLst/>
              <a:cxnLst>
                <a:cxn ang="0">
                  <a:pos x="connsiteX0" y="connsiteY0"/>
                </a:cxn>
                <a:cxn ang="0">
                  <a:pos x="connsiteX1" y="connsiteY1"/>
                </a:cxn>
                <a:cxn ang="0">
                  <a:pos x="connsiteX2" y="connsiteY2"/>
                </a:cxn>
                <a:cxn ang="0">
                  <a:pos x="connsiteX3" y="connsiteY3"/>
                </a:cxn>
              </a:cxnLst>
              <a:rect l="l" t="t" r="r" b="b"/>
              <a:pathLst>
                <a:path w="643944" h="1416676">
                  <a:moveTo>
                    <a:pt x="643944" y="0"/>
                  </a:moveTo>
                  <a:cubicBezTo>
                    <a:pt x="544132" y="139521"/>
                    <a:pt x="444321" y="279043"/>
                    <a:pt x="373487" y="463640"/>
                  </a:cubicBezTo>
                  <a:cubicBezTo>
                    <a:pt x="302653" y="648237"/>
                    <a:pt x="281189" y="948744"/>
                    <a:pt x="218941" y="1107583"/>
                  </a:cubicBezTo>
                  <a:cubicBezTo>
                    <a:pt x="156693" y="1266422"/>
                    <a:pt x="78346" y="1341549"/>
                    <a:pt x="0" y="1416676"/>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6"/>
            <p:cNvSpPr/>
            <p:nvPr/>
          </p:nvSpPr>
          <p:spPr>
            <a:xfrm>
              <a:off x="3090930" y="2137893"/>
              <a:ext cx="127062" cy="360608"/>
            </a:xfrm>
            <a:custGeom>
              <a:avLst/>
              <a:gdLst>
                <a:gd name="connsiteX0" fmla="*/ 0 w 127062"/>
                <a:gd name="connsiteY0" fmla="*/ 0 h 360608"/>
                <a:gd name="connsiteX1" fmla="*/ 115909 w 127062"/>
                <a:gd name="connsiteY1" fmla="*/ 231820 h 360608"/>
                <a:gd name="connsiteX2" fmla="*/ 115909 w 127062"/>
                <a:gd name="connsiteY2" fmla="*/ 360608 h 360608"/>
              </a:gdLst>
              <a:ahLst/>
              <a:cxnLst>
                <a:cxn ang="0">
                  <a:pos x="connsiteX0" y="connsiteY0"/>
                </a:cxn>
                <a:cxn ang="0">
                  <a:pos x="connsiteX1" y="connsiteY1"/>
                </a:cxn>
                <a:cxn ang="0">
                  <a:pos x="connsiteX2" y="connsiteY2"/>
                </a:cxn>
              </a:cxnLst>
              <a:rect l="l" t="t" r="r" b="b"/>
              <a:pathLst>
                <a:path w="127062" h="360608">
                  <a:moveTo>
                    <a:pt x="0" y="0"/>
                  </a:moveTo>
                  <a:cubicBezTo>
                    <a:pt x="48295" y="85859"/>
                    <a:pt x="96591" y="171719"/>
                    <a:pt x="115909" y="231820"/>
                  </a:cubicBezTo>
                  <a:cubicBezTo>
                    <a:pt x="135227" y="291921"/>
                    <a:pt x="125568" y="326264"/>
                    <a:pt x="115909" y="360608"/>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Freeform 7"/>
            <p:cNvSpPr/>
            <p:nvPr/>
          </p:nvSpPr>
          <p:spPr>
            <a:xfrm>
              <a:off x="3232597" y="1558344"/>
              <a:ext cx="553792" cy="927279"/>
            </a:xfrm>
            <a:custGeom>
              <a:avLst/>
              <a:gdLst>
                <a:gd name="connsiteX0" fmla="*/ 0 w 553792"/>
                <a:gd name="connsiteY0" fmla="*/ 0 h 927279"/>
                <a:gd name="connsiteX1" fmla="*/ 257578 w 553792"/>
                <a:gd name="connsiteY1" fmla="*/ 373487 h 927279"/>
                <a:gd name="connsiteX2" fmla="*/ 553792 w 553792"/>
                <a:gd name="connsiteY2" fmla="*/ 927279 h 927279"/>
              </a:gdLst>
              <a:ahLst/>
              <a:cxnLst>
                <a:cxn ang="0">
                  <a:pos x="connsiteX0" y="connsiteY0"/>
                </a:cxn>
                <a:cxn ang="0">
                  <a:pos x="connsiteX1" y="connsiteY1"/>
                </a:cxn>
                <a:cxn ang="0">
                  <a:pos x="connsiteX2" y="connsiteY2"/>
                </a:cxn>
              </a:cxnLst>
              <a:rect l="l" t="t" r="r" b="b"/>
              <a:pathLst>
                <a:path w="553792" h="927279">
                  <a:moveTo>
                    <a:pt x="0" y="0"/>
                  </a:moveTo>
                  <a:cubicBezTo>
                    <a:pt x="82639" y="109470"/>
                    <a:pt x="165279" y="218940"/>
                    <a:pt x="257578" y="373487"/>
                  </a:cubicBezTo>
                  <a:cubicBezTo>
                    <a:pt x="349877" y="528034"/>
                    <a:pt x="451834" y="727656"/>
                    <a:pt x="553792" y="927279"/>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Freeform 8"/>
            <p:cNvSpPr/>
            <p:nvPr/>
          </p:nvSpPr>
          <p:spPr>
            <a:xfrm>
              <a:off x="3477296" y="2099256"/>
              <a:ext cx="115910" cy="373488"/>
            </a:xfrm>
            <a:custGeom>
              <a:avLst/>
              <a:gdLst>
                <a:gd name="connsiteX0" fmla="*/ 115910 w 115910"/>
                <a:gd name="connsiteY0" fmla="*/ 0 h 373488"/>
                <a:gd name="connsiteX1" fmla="*/ 90152 w 115910"/>
                <a:gd name="connsiteY1" fmla="*/ 206062 h 373488"/>
                <a:gd name="connsiteX2" fmla="*/ 0 w 115910"/>
                <a:gd name="connsiteY2" fmla="*/ 373488 h 373488"/>
              </a:gdLst>
              <a:ahLst/>
              <a:cxnLst>
                <a:cxn ang="0">
                  <a:pos x="connsiteX0" y="connsiteY0"/>
                </a:cxn>
                <a:cxn ang="0">
                  <a:pos x="connsiteX1" y="connsiteY1"/>
                </a:cxn>
                <a:cxn ang="0">
                  <a:pos x="connsiteX2" y="connsiteY2"/>
                </a:cxn>
              </a:cxnLst>
              <a:rect l="l" t="t" r="r" b="b"/>
              <a:pathLst>
                <a:path w="115910" h="373488">
                  <a:moveTo>
                    <a:pt x="115910" y="0"/>
                  </a:moveTo>
                  <a:cubicBezTo>
                    <a:pt x="112690" y="71907"/>
                    <a:pt x="109470" y="143814"/>
                    <a:pt x="90152" y="206062"/>
                  </a:cubicBezTo>
                  <a:cubicBezTo>
                    <a:pt x="70834" y="268310"/>
                    <a:pt x="35417" y="320899"/>
                    <a:pt x="0" y="373488"/>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Freeform 11"/>
            <p:cNvSpPr/>
            <p:nvPr/>
          </p:nvSpPr>
          <p:spPr>
            <a:xfrm>
              <a:off x="3490175" y="1081825"/>
              <a:ext cx="1081825" cy="1378040"/>
            </a:xfrm>
            <a:custGeom>
              <a:avLst/>
              <a:gdLst>
                <a:gd name="connsiteX0" fmla="*/ 0 w 1081825"/>
                <a:gd name="connsiteY0" fmla="*/ 0 h 1378040"/>
                <a:gd name="connsiteX1" fmla="*/ 643943 w 1081825"/>
                <a:gd name="connsiteY1" fmla="*/ 631065 h 1378040"/>
                <a:gd name="connsiteX2" fmla="*/ 953036 w 1081825"/>
                <a:gd name="connsiteY2" fmla="*/ 1043189 h 1378040"/>
                <a:gd name="connsiteX3" fmla="*/ 1081825 w 1081825"/>
                <a:gd name="connsiteY3" fmla="*/ 1378040 h 1378040"/>
              </a:gdLst>
              <a:ahLst/>
              <a:cxnLst>
                <a:cxn ang="0">
                  <a:pos x="connsiteX0" y="connsiteY0"/>
                </a:cxn>
                <a:cxn ang="0">
                  <a:pos x="connsiteX1" y="connsiteY1"/>
                </a:cxn>
                <a:cxn ang="0">
                  <a:pos x="connsiteX2" y="connsiteY2"/>
                </a:cxn>
                <a:cxn ang="0">
                  <a:pos x="connsiteX3" y="connsiteY3"/>
                </a:cxn>
              </a:cxnLst>
              <a:rect l="l" t="t" r="r" b="b"/>
              <a:pathLst>
                <a:path w="1081825" h="1378040">
                  <a:moveTo>
                    <a:pt x="0" y="0"/>
                  </a:moveTo>
                  <a:cubicBezTo>
                    <a:pt x="242552" y="228600"/>
                    <a:pt x="485104" y="457200"/>
                    <a:pt x="643943" y="631065"/>
                  </a:cubicBezTo>
                  <a:cubicBezTo>
                    <a:pt x="802782" y="804930"/>
                    <a:pt x="880056" y="918693"/>
                    <a:pt x="953036" y="1043189"/>
                  </a:cubicBezTo>
                  <a:cubicBezTo>
                    <a:pt x="1026016" y="1167685"/>
                    <a:pt x="1053920" y="1272862"/>
                    <a:pt x="1081825" y="137804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3979572" y="1712890"/>
              <a:ext cx="179839" cy="772733"/>
            </a:xfrm>
            <a:custGeom>
              <a:avLst/>
              <a:gdLst>
                <a:gd name="connsiteX0" fmla="*/ 154546 w 179839"/>
                <a:gd name="connsiteY0" fmla="*/ 0 h 772733"/>
                <a:gd name="connsiteX1" fmla="*/ 167425 w 179839"/>
                <a:gd name="connsiteY1" fmla="*/ 373487 h 772733"/>
                <a:gd name="connsiteX2" fmla="*/ 0 w 179839"/>
                <a:gd name="connsiteY2" fmla="*/ 772733 h 772733"/>
              </a:gdLst>
              <a:ahLst/>
              <a:cxnLst>
                <a:cxn ang="0">
                  <a:pos x="connsiteX0" y="connsiteY0"/>
                </a:cxn>
                <a:cxn ang="0">
                  <a:pos x="connsiteX1" y="connsiteY1"/>
                </a:cxn>
                <a:cxn ang="0">
                  <a:pos x="connsiteX2" y="connsiteY2"/>
                </a:cxn>
              </a:cxnLst>
              <a:rect l="l" t="t" r="r" b="b"/>
              <a:pathLst>
                <a:path w="179839" h="772733">
                  <a:moveTo>
                    <a:pt x="154546" y="0"/>
                  </a:moveTo>
                  <a:cubicBezTo>
                    <a:pt x="173864" y="122349"/>
                    <a:pt x="193183" y="244698"/>
                    <a:pt x="167425" y="373487"/>
                  </a:cubicBezTo>
                  <a:cubicBezTo>
                    <a:pt x="141667" y="502276"/>
                    <a:pt x="70833" y="637504"/>
                    <a:pt x="0" y="772733"/>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Freeform 14"/>
            <p:cNvSpPr/>
            <p:nvPr/>
          </p:nvSpPr>
          <p:spPr>
            <a:xfrm>
              <a:off x="4121239" y="2163651"/>
              <a:ext cx="202464" cy="321972"/>
            </a:xfrm>
            <a:custGeom>
              <a:avLst/>
              <a:gdLst>
                <a:gd name="connsiteX0" fmla="*/ 0 w 202464"/>
                <a:gd name="connsiteY0" fmla="*/ 0 h 321972"/>
                <a:gd name="connsiteX1" fmla="*/ 180305 w 202464"/>
                <a:gd name="connsiteY1" fmla="*/ 180304 h 321972"/>
                <a:gd name="connsiteX2" fmla="*/ 193184 w 202464"/>
                <a:gd name="connsiteY2" fmla="*/ 321972 h 321972"/>
              </a:gdLst>
              <a:ahLst/>
              <a:cxnLst>
                <a:cxn ang="0">
                  <a:pos x="connsiteX0" y="connsiteY0"/>
                </a:cxn>
                <a:cxn ang="0">
                  <a:pos x="connsiteX1" y="connsiteY1"/>
                </a:cxn>
                <a:cxn ang="0">
                  <a:pos x="connsiteX2" y="connsiteY2"/>
                </a:cxn>
              </a:cxnLst>
              <a:rect l="l" t="t" r="r" b="b"/>
              <a:pathLst>
                <a:path w="202464" h="321972">
                  <a:moveTo>
                    <a:pt x="0" y="0"/>
                  </a:moveTo>
                  <a:cubicBezTo>
                    <a:pt x="74054" y="63321"/>
                    <a:pt x="148108" y="126642"/>
                    <a:pt x="180305" y="180304"/>
                  </a:cubicBezTo>
                  <a:cubicBezTo>
                    <a:pt x="212502" y="233966"/>
                    <a:pt x="202843" y="277969"/>
                    <a:pt x="193184" y="321972"/>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7" name="Group 26"/>
          <p:cNvGrpSpPr/>
          <p:nvPr/>
        </p:nvGrpSpPr>
        <p:grpSpPr>
          <a:xfrm>
            <a:off x="3023227" y="819900"/>
            <a:ext cx="826952" cy="640207"/>
            <a:chOff x="5254580" y="1004552"/>
            <a:chExt cx="1442434" cy="1468192"/>
          </a:xfrm>
        </p:grpSpPr>
        <p:sp>
          <p:nvSpPr>
            <p:cNvPr id="18" name="Freeform 17"/>
            <p:cNvSpPr/>
            <p:nvPr/>
          </p:nvSpPr>
          <p:spPr>
            <a:xfrm>
              <a:off x="5254580" y="1004552"/>
              <a:ext cx="669702" cy="1403797"/>
            </a:xfrm>
            <a:custGeom>
              <a:avLst/>
              <a:gdLst>
                <a:gd name="connsiteX0" fmla="*/ 669702 w 669702"/>
                <a:gd name="connsiteY0" fmla="*/ 0 h 1403797"/>
                <a:gd name="connsiteX1" fmla="*/ 321972 w 669702"/>
                <a:gd name="connsiteY1" fmla="*/ 592428 h 1403797"/>
                <a:gd name="connsiteX2" fmla="*/ 193183 w 669702"/>
                <a:gd name="connsiteY2" fmla="*/ 1146220 h 1403797"/>
                <a:gd name="connsiteX3" fmla="*/ 0 w 669702"/>
                <a:gd name="connsiteY3" fmla="*/ 1403797 h 1403797"/>
              </a:gdLst>
              <a:ahLst/>
              <a:cxnLst>
                <a:cxn ang="0">
                  <a:pos x="connsiteX0" y="connsiteY0"/>
                </a:cxn>
                <a:cxn ang="0">
                  <a:pos x="connsiteX1" y="connsiteY1"/>
                </a:cxn>
                <a:cxn ang="0">
                  <a:pos x="connsiteX2" y="connsiteY2"/>
                </a:cxn>
                <a:cxn ang="0">
                  <a:pos x="connsiteX3" y="connsiteY3"/>
                </a:cxn>
              </a:cxnLst>
              <a:rect l="l" t="t" r="r" b="b"/>
              <a:pathLst>
                <a:path w="669702" h="1403797">
                  <a:moveTo>
                    <a:pt x="669702" y="0"/>
                  </a:moveTo>
                  <a:cubicBezTo>
                    <a:pt x="535547" y="200695"/>
                    <a:pt x="401392" y="401391"/>
                    <a:pt x="321972" y="592428"/>
                  </a:cubicBezTo>
                  <a:cubicBezTo>
                    <a:pt x="242552" y="783465"/>
                    <a:pt x="246845" y="1010992"/>
                    <a:pt x="193183" y="1146220"/>
                  </a:cubicBezTo>
                  <a:cubicBezTo>
                    <a:pt x="139521" y="1281448"/>
                    <a:pt x="69760" y="1342622"/>
                    <a:pt x="0" y="1403797"/>
                  </a:cubicBezTo>
                </a:path>
              </a:pathLst>
            </a:cu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Freeform 18"/>
            <p:cNvSpPr/>
            <p:nvPr/>
          </p:nvSpPr>
          <p:spPr>
            <a:xfrm>
              <a:off x="5628068" y="1455313"/>
              <a:ext cx="631064" cy="965915"/>
            </a:xfrm>
            <a:custGeom>
              <a:avLst/>
              <a:gdLst>
                <a:gd name="connsiteX0" fmla="*/ 0 w 631064"/>
                <a:gd name="connsiteY0" fmla="*/ 0 h 965915"/>
                <a:gd name="connsiteX1" fmla="*/ 437881 w 631064"/>
                <a:gd name="connsiteY1" fmla="*/ 515155 h 965915"/>
                <a:gd name="connsiteX2" fmla="*/ 631064 w 631064"/>
                <a:gd name="connsiteY2" fmla="*/ 965915 h 965915"/>
              </a:gdLst>
              <a:ahLst/>
              <a:cxnLst>
                <a:cxn ang="0">
                  <a:pos x="connsiteX0" y="connsiteY0"/>
                </a:cxn>
                <a:cxn ang="0">
                  <a:pos x="connsiteX1" y="connsiteY1"/>
                </a:cxn>
                <a:cxn ang="0">
                  <a:pos x="connsiteX2" y="connsiteY2"/>
                </a:cxn>
              </a:cxnLst>
              <a:rect l="l" t="t" r="r" b="b"/>
              <a:pathLst>
                <a:path w="631064" h="965915">
                  <a:moveTo>
                    <a:pt x="0" y="0"/>
                  </a:moveTo>
                  <a:cubicBezTo>
                    <a:pt x="166352" y="177084"/>
                    <a:pt x="332704" y="354169"/>
                    <a:pt x="437881" y="515155"/>
                  </a:cubicBezTo>
                  <a:cubicBezTo>
                    <a:pt x="543058" y="676141"/>
                    <a:pt x="587061" y="821028"/>
                    <a:pt x="631064" y="965915"/>
                  </a:cubicBezTo>
                </a:path>
              </a:pathLst>
            </a:cu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Freeform 20"/>
            <p:cNvSpPr/>
            <p:nvPr/>
          </p:nvSpPr>
          <p:spPr>
            <a:xfrm>
              <a:off x="5589431" y="1648496"/>
              <a:ext cx="218941" cy="798490"/>
            </a:xfrm>
            <a:custGeom>
              <a:avLst/>
              <a:gdLst>
                <a:gd name="connsiteX0" fmla="*/ 218941 w 218941"/>
                <a:gd name="connsiteY0" fmla="*/ 0 h 798490"/>
                <a:gd name="connsiteX1" fmla="*/ 103031 w 218941"/>
                <a:gd name="connsiteY1" fmla="*/ 386366 h 798490"/>
                <a:gd name="connsiteX2" fmla="*/ 0 w 218941"/>
                <a:gd name="connsiteY2" fmla="*/ 798490 h 798490"/>
              </a:gdLst>
              <a:ahLst/>
              <a:cxnLst>
                <a:cxn ang="0">
                  <a:pos x="connsiteX0" y="connsiteY0"/>
                </a:cxn>
                <a:cxn ang="0">
                  <a:pos x="connsiteX1" y="connsiteY1"/>
                </a:cxn>
                <a:cxn ang="0">
                  <a:pos x="connsiteX2" y="connsiteY2"/>
                </a:cxn>
              </a:cxnLst>
              <a:rect l="l" t="t" r="r" b="b"/>
              <a:pathLst>
                <a:path w="218941" h="798490">
                  <a:moveTo>
                    <a:pt x="218941" y="0"/>
                  </a:moveTo>
                  <a:cubicBezTo>
                    <a:pt x="179231" y="126642"/>
                    <a:pt x="139521" y="253284"/>
                    <a:pt x="103031" y="386366"/>
                  </a:cubicBezTo>
                  <a:cubicBezTo>
                    <a:pt x="66541" y="519448"/>
                    <a:pt x="33270" y="658969"/>
                    <a:pt x="0" y="798490"/>
                  </a:cubicBezTo>
                </a:path>
              </a:pathLst>
            </a:cu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Freeform 21"/>
            <p:cNvSpPr/>
            <p:nvPr/>
          </p:nvSpPr>
          <p:spPr>
            <a:xfrm>
              <a:off x="5731099" y="1893194"/>
              <a:ext cx="322271" cy="553792"/>
            </a:xfrm>
            <a:custGeom>
              <a:avLst/>
              <a:gdLst>
                <a:gd name="connsiteX0" fmla="*/ 0 w 322271"/>
                <a:gd name="connsiteY0" fmla="*/ 0 h 553792"/>
                <a:gd name="connsiteX1" fmla="*/ 270456 w 322271"/>
                <a:gd name="connsiteY1" fmla="*/ 296214 h 553792"/>
                <a:gd name="connsiteX2" fmla="*/ 321971 w 322271"/>
                <a:gd name="connsiteY2" fmla="*/ 553792 h 553792"/>
              </a:gdLst>
              <a:ahLst/>
              <a:cxnLst>
                <a:cxn ang="0">
                  <a:pos x="connsiteX0" y="connsiteY0"/>
                </a:cxn>
                <a:cxn ang="0">
                  <a:pos x="connsiteX1" y="connsiteY1"/>
                </a:cxn>
                <a:cxn ang="0">
                  <a:pos x="connsiteX2" y="connsiteY2"/>
                </a:cxn>
              </a:cxnLst>
              <a:rect l="l" t="t" r="r" b="b"/>
              <a:pathLst>
                <a:path w="322271" h="553792">
                  <a:moveTo>
                    <a:pt x="0" y="0"/>
                  </a:moveTo>
                  <a:cubicBezTo>
                    <a:pt x="108397" y="101957"/>
                    <a:pt x="216794" y="203915"/>
                    <a:pt x="270456" y="296214"/>
                  </a:cubicBezTo>
                  <a:cubicBezTo>
                    <a:pt x="324118" y="388513"/>
                    <a:pt x="323044" y="471152"/>
                    <a:pt x="321971" y="553792"/>
                  </a:cubicBezTo>
                </a:path>
              </a:pathLst>
            </a:cu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Freeform 22"/>
            <p:cNvSpPr/>
            <p:nvPr/>
          </p:nvSpPr>
          <p:spPr>
            <a:xfrm>
              <a:off x="5801889" y="2086377"/>
              <a:ext cx="109514" cy="373488"/>
            </a:xfrm>
            <a:custGeom>
              <a:avLst/>
              <a:gdLst>
                <a:gd name="connsiteX0" fmla="*/ 109514 w 109514"/>
                <a:gd name="connsiteY0" fmla="*/ 0 h 373488"/>
                <a:gd name="connsiteX1" fmla="*/ 6483 w 109514"/>
                <a:gd name="connsiteY1" fmla="*/ 180305 h 373488"/>
                <a:gd name="connsiteX2" fmla="*/ 19362 w 109514"/>
                <a:gd name="connsiteY2" fmla="*/ 373488 h 373488"/>
              </a:gdLst>
              <a:ahLst/>
              <a:cxnLst>
                <a:cxn ang="0">
                  <a:pos x="connsiteX0" y="connsiteY0"/>
                </a:cxn>
                <a:cxn ang="0">
                  <a:pos x="connsiteX1" y="connsiteY1"/>
                </a:cxn>
                <a:cxn ang="0">
                  <a:pos x="connsiteX2" y="connsiteY2"/>
                </a:cxn>
              </a:cxnLst>
              <a:rect l="l" t="t" r="r" b="b"/>
              <a:pathLst>
                <a:path w="109514" h="373488">
                  <a:moveTo>
                    <a:pt x="109514" y="0"/>
                  </a:moveTo>
                  <a:cubicBezTo>
                    <a:pt x="65511" y="59028"/>
                    <a:pt x="21508" y="118057"/>
                    <a:pt x="6483" y="180305"/>
                  </a:cubicBezTo>
                  <a:cubicBezTo>
                    <a:pt x="-8542" y="242553"/>
                    <a:pt x="5410" y="308020"/>
                    <a:pt x="19362" y="373488"/>
                  </a:cubicBezTo>
                </a:path>
              </a:pathLst>
            </a:cu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Freeform 24"/>
            <p:cNvSpPr/>
            <p:nvPr/>
          </p:nvSpPr>
          <p:spPr>
            <a:xfrm>
              <a:off x="5924282" y="1017431"/>
              <a:ext cx="772732" cy="1442434"/>
            </a:xfrm>
            <a:custGeom>
              <a:avLst/>
              <a:gdLst>
                <a:gd name="connsiteX0" fmla="*/ 0 w 772732"/>
                <a:gd name="connsiteY0" fmla="*/ 0 h 1442434"/>
                <a:gd name="connsiteX1" fmla="*/ 566670 w 772732"/>
                <a:gd name="connsiteY1" fmla="*/ 746975 h 1442434"/>
                <a:gd name="connsiteX2" fmla="*/ 772732 w 772732"/>
                <a:gd name="connsiteY2" fmla="*/ 1442434 h 1442434"/>
              </a:gdLst>
              <a:ahLst/>
              <a:cxnLst>
                <a:cxn ang="0">
                  <a:pos x="connsiteX0" y="connsiteY0"/>
                </a:cxn>
                <a:cxn ang="0">
                  <a:pos x="connsiteX1" y="connsiteY1"/>
                </a:cxn>
                <a:cxn ang="0">
                  <a:pos x="connsiteX2" y="connsiteY2"/>
                </a:cxn>
              </a:cxnLst>
              <a:rect l="l" t="t" r="r" b="b"/>
              <a:pathLst>
                <a:path w="772732" h="1442434">
                  <a:moveTo>
                    <a:pt x="0" y="0"/>
                  </a:moveTo>
                  <a:cubicBezTo>
                    <a:pt x="218940" y="253284"/>
                    <a:pt x="437881" y="506569"/>
                    <a:pt x="566670" y="746975"/>
                  </a:cubicBezTo>
                  <a:cubicBezTo>
                    <a:pt x="695459" y="987381"/>
                    <a:pt x="734095" y="1214907"/>
                    <a:pt x="772732" y="1442434"/>
                  </a:cubicBezTo>
                </a:path>
              </a:pathLst>
            </a:cu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Freeform 25"/>
            <p:cNvSpPr/>
            <p:nvPr/>
          </p:nvSpPr>
          <p:spPr>
            <a:xfrm>
              <a:off x="6435931" y="1918952"/>
              <a:ext cx="132294" cy="553792"/>
            </a:xfrm>
            <a:custGeom>
              <a:avLst/>
              <a:gdLst>
                <a:gd name="connsiteX0" fmla="*/ 132294 w 132294"/>
                <a:gd name="connsiteY0" fmla="*/ 0 h 553792"/>
                <a:gd name="connsiteX1" fmla="*/ 16384 w 132294"/>
                <a:gd name="connsiteY1" fmla="*/ 231820 h 553792"/>
                <a:gd name="connsiteX2" fmla="*/ 3506 w 132294"/>
                <a:gd name="connsiteY2" fmla="*/ 553792 h 553792"/>
              </a:gdLst>
              <a:ahLst/>
              <a:cxnLst>
                <a:cxn ang="0">
                  <a:pos x="connsiteX0" y="connsiteY0"/>
                </a:cxn>
                <a:cxn ang="0">
                  <a:pos x="connsiteX1" y="connsiteY1"/>
                </a:cxn>
                <a:cxn ang="0">
                  <a:pos x="connsiteX2" y="connsiteY2"/>
                </a:cxn>
              </a:cxnLst>
              <a:rect l="l" t="t" r="r" b="b"/>
              <a:pathLst>
                <a:path w="132294" h="553792">
                  <a:moveTo>
                    <a:pt x="132294" y="0"/>
                  </a:moveTo>
                  <a:cubicBezTo>
                    <a:pt x="85071" y="69760"/>
                    <a:pt x="37849" y="139521"/>
                    <a:pt x="16384" y="231820"/>
                  </a:cubicBezTo>
                  <a:cubicBezTo>
                    <a:pt x="-5081" y="324119"/>
                    <a:pt x="-788" y="438955"/>
                    <a:pt x="3506" y="553792"/>
                  </a:cubicBezTo>
                </a:path>
              </a:pathLst>
            </a:cu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p:cNvGrpSpPr/>
          <p:nvPr/>
        </p:nvGrpSpPr>
        <p:grpSpPr>
          <a:xfrm>
            <a:off x="5399492" y="800708"/>
            <a:ext cx="720680" cy="596684"/>
            <a:chOff x="5190186" y="978794"/>
            <a:chExt cx="1403797" cy="1370086"/>
          </a:xfrm>
        </p:grpSpPr>
        <p:sp>
          <p:nvSpPr>
            <p:cNvPr id="28" name="Freeform 27"/>
            <p:cNvSpPr/>
            <p:nvPr/>
          </p:nvSpPr>
          <p:spPr>
            <a:xfrm>
              <a:off x="5190186" y="978794"/>
              <a:ext cx="669701" cy="1262130"/>
            </a:xfrm>
            <a:custGeom>
              <a:avLst/>
              <a:gdLst>
                <a:gd name="connsiteX0" fmla="*/ 669701 w 669701"/>
                <a:gd name="connsiteY0" fmla="*/ 0 h 1262130"/>
                <a:gd name="connsiteX1" fmla="*/ 218941 w 669701"/>
                <a:gd name="connsiteY1" fmla="*/ 528034 h 1262130"/>
                <a:gd name="connsiteX2" fmla="*/ 0 w 669701"/>
                <a:gd name="connsiteY2" fmla="*/ 1262130 h 1262130"/>
              </a:gdLst>
              <a:ahLst/>
              <a:cxnLst>
                <a:cxn ang="0">
                  <a:pos x="connsiteX0" y="connsiteY0"/>
                </a:cxn>
                <a:cxn ang="0">
                  <a:pos x="connsiteX1" y="connsiteY1"/>
                </a:cxn>
                <a:cxn ang="0">
                  <a:pos x="connsiteX2" y="connsiteY2"/>
                </a:cxn>
              </a:cxnLst>
              <a:rect l="l" t="t" r="r" b="b"/>
              <a:pathLst>
                <a:path w="669701" h="1262130">
                  <a:moveTo>
                    <a:pt x="669701" y="0"/>
                  </a:moveTo>
                  <a:cubicBezTo>
                    <a:pt x="500129" y="158839"/>
                    <a:pt x="330558" y="317679"/>
                    <a:pt x="218941" y="528034"/>
                  </a:cubicBezTo>
                  <a:cubicBezTo>
                    <a:pt x="107324" y="738389"/>
                    <a:pt x="53662" y="1000259"/>
                    <a:pt x="0" y="1262130"/>
                  </a:cubicBezTo>
                </a:path>
              </a:pathLst>
            </a:cu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Freeform 32"/>
            <p:cNvSpPr/>
            <p:nvPr/>
          </p:nvSpPr>
          <p:spPr>
            <a:xfrm>
              <a:off x="5847008" y="991673"/>
              <a:ext cx="746975" cy="1313645"/>
            </a:xfrm>
            <a:custGeom>
              <a:avLst/>
              <a:gdLst>
                <a:gd name="connsiteX0" fmla="*/ 0 w 746975"/>
                <a:gd name="connsiteY0" fmla="*/ 0 h 1313645"/>
                <a:gd name="connsiteX1" fmla="*/ 180305 w 746975"/>
                <a:gd name="connsiteY1" fmla="*/ 437882 h 1313645"/>
                <a:gd name="connsiteX2" fmla="*/ 566671 w 746975"/>
                <a:gd name="connsiteY2" fmla="*/ 759854 h 1313645"/>
                <a:gd name="connsiteX3" fmla="*/ 746975 w 746975"/>
                <a:gd name="connsiteY3" fmla="*/ 1313645 h 1313645"/>
              </a:gdLst>
              <a:ahLst/>
              <a:cxnLst>
                <a:cxn ang="0">
                  <a:pos x="connsiteX0" y="connsiteY0"/>
                </a:cxn>
                <a:cxn ang="0">
                  <a:pos x="connsiteX1" y="connsiteY1"/>
                </a:cxn>
                <a:cxn ang="0">
                  <a:pos x="connsiteX2" y="connsiteY2"/>
                </a:cxn>
                <a:cxn ang="0">
                  <a:pos x="connsiteX3" y="connsiteY3"/>
                </a:cxn>
              </a:cxnLst>
              <a:rect l="l" t="t" r="r" b="b"/>
              <a:pathLst>
                <a:path w="746975" h="1313645">
                  <a:moveTo>
                    <a:pt x="0" y="0"/>
                  </a:moveTo>
                  <a:cubicBezTo>
                    <a:pt x="42930" y="155620"/>
                    <a:pt x="85860" y="311240"/>
                    <a:pt x="180305" y="437882"/>
                  </a:cubicBezTo>
                  <a:cubicBezTo>
                    <a:pt x="274750" y="564524"/>
                    <a:pt x="472226" y="613894"/>
                    <a:pt x="566671" y="759854"/>
                  </a:cubicBezTo>
                  <a:cubicBezTo>
                    <a:pt x="661116" y="905814"/>
                    <a:pt x="704045" y="1109729"/>
                    <a:pt x="746975" y="1313645"/>
                  </a:cubicBezTo>
                </a:path>
              </a:pathLst>
            </a:cu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Freeform 33"/>
            <p:cNvSpPr/>
            <p:nvPr/>
          </p:nvSpPr>
          <p:spPr>
            <a:xfrm>
              <a:off x="5550794" y="1287887"/>
              <a:ext cx="386367" cy="1004552"/>
            </a:xfrm>
            <a:custGeom>
              <a:avLst/>
              <a:gdLst>
                <a:gd name="connsiteX0" fmla="*/ 386367 w 386367"/>
                <a:gd name="connsiteY0" fmla="*/ 0 h 1004552"/>
                <a:gd name="connsiteX1" fmla="*/ 90152 w 386367"/>
                <a:gd name="connsiteY1" fmla="*/ 360609 h 1004552"/>
                <a:gd name="connsiteX2" fmla="*/ 64395 w 386367"/>
                <a:gd name="connsiteY2" fmla="*/ 746975 h 1004552"/>
                <a:gd name="connsiteX3" fmla="*/ 0 w 386367"/>
                <a:gd name="connsiteY3" fmla="*/ 1004552 h 1004552"/>
              </a:gdLst>
              <a:ahLst/>
              <a:cxnLst>
                <a:cxn ang="0">
                  <a:pos x="connsiteX0" y="connsiteY0"/>
                </a:cxn>
                <a:cxn ang="0">
                  <a:pos x="connsiteX1" y="connsiteY1"/>
                </a:cxn>
                <a:cxn ang="0">
                  <a:pos x="connsiteX2" y="connsiteY2"/>
                </a:cxn>
                <a:cxn ang="0">
                  <a:pos x="connsiteX3" y="connsiteY3"/>
                </a:cxn>
              </a:cxnLst>
              <a:rect l="l" t="t" r="r" b="b"/>
              <a:pathLst>
                <a:path w="386367" h="1004552">
                  <a:moveTo>
                    <a:pt x="386367" y="0"/>
                  </a:moveTo>
                  <a:cubicBezTo>
                    <a:pt x="265090" y="118056"/>
                    <a:pt x="143814" y="236113"/>
                    <a:pt x="90152" y="360609"/>
                  </a:cubicBezTo>
                  <a:cubicBezTo>
                    <a:pt x="36490" y="485105"/>
                    <a:pt x="79420" y="639651"/>
                    <a:pt x="64395" y="746975"/>
                  </a:cubicBezTo>
                  <a:cubicBezTo>
                    <a:pt x="49370" y="854299"/>
                    <a:pt x="24685" y="929425"/>
                    <a:pt x="0" y="1004552"/>
                  </a:cubicBezTo>
                </a:path>
              </a:pathLst>
            </a:cu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34"/>
            <p:cNvSpPr/>
            <p:nvPr/>
          </p:nvSpPr>
          <p:spPr>
            <a:xfrm>
              <a:off x="5769735" y="1460238"/>
              <a:ext cx="600783" cy="888642"/>
            </a:xfrm>
            <a:custGeom>
              <a:avLst/>
              <a:gdLst>
                <a:gd name="connsiteX0" fmla="*/ 0 w 600783"/>
                <a:gd name="connsiteY0" fmla="*/ 0 h 888642"/>
                <a:gd name="connsiteX1" fmla="*/ 231820 w 600783"/>
                <a:gd name="connsiteY1" fmla="*/ 296214 h 888642"/>
                <a:gd name="connsiteX2" fmla="*/ 553792 w 600783"/>
                <a:gd name="connsiteY2" fmla="*/ 476518 h 888642"/>
                <a:gd name="connsiteX3" fmla="*/ 592428 w 600783"/>
                <a:gd name="connsiteY3" fmla="*/ 888642 h 888642"/>
              </a:gdLst>
              <a:ahLst/>
              <a:cxnLst>
                <a:cxn ang="0">
                  <a:pos x="connsiteX0" y="connsiteY0"/>
                </a:cxn>
                <a:cxn ang="0">
                  <a:pos x="connsiteX1" y="connsiteY1"/>
                </a:cxn>
                <a:cxn ang="0">
                  <a:pos x="connsiteX2" y="connsiteY2"/>
                </a:cxn>
                <a:cxn ang="0">
                  <a:pos x="connsiteX3" y="connsiteY3"/>
                </a:cxn>
              </a:cxnLst>
              <a:rect l="l" t="t" r="r" b="b"/>
              <a:pathLst>
                <a:path w="600783" h="888642">
                  <a:moveTo>
                    <a:pt x="0" y="0"/>
                  </a:moveTo>
                  <a:cubicBezTo>
                    <a:pt x="69760" y="108397"/>
                    <a:pt x="139521" y="216794"/>
                    <a:pt x="231820" y="296214"/>
                  </a:cubicBezTo>
                  <a:cubicBezTo>
                    <a:pt x="324119" y="375634"/>
                    <a:pt x="493691" y="377780"/>
                    <a:pt x="553792" y="476518"/>
                  </a:cubicBezTo>
                  <a:cubicBezTo>
                    <a:pt x="613893" y="575256"/>
                    <a:pt x="603160" y="731949"/>
                    <a:pt x="592428" y="888642"/>
                  </a:cubicBezTo>
                </a:path>
              </a:pathLst>
            </a:cu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Freeform 35"/>
            <p:cNvSpPr/>
            <p:nvPr/>
          </p:nvSpPr>
          <p:spPr>
            <a:xfrm>
              <a:off x="5782614" y="1751527"/>
              <a:ext cx="193183" cy="579549"/>
            </a:xfrm>
            <a:custGeom>
              <a:avLst/>
              <a:gdLst>
                <a:gd name="connsiteX0" fmla="*/ 193183 w 193183"/>
                <a:gd name="connsiteY0" fmla="*/ 0 h 579549"/>
                <a:gd name="connsiteX1" fmla="*/ 38637 w 193183"/>
                <a:gd name="connsiteY1" fmla="*/ 218941 h 579549"/>
                <a:gd name="connsiteX2" fmla="*/ 0 w 193183"/>
                <a:gd name="connsiteY2" fmla="*/ 579549 h 579549"/>
              </a:gdLst>
              <a:ahLst/>
              <a:cxnLst>
                <a:cxn ang="0">
                  <a:pos x="connsiteX0" y="connsiteY0"/>
                </a:cxn>
                <a:cxn ang="0">
                  <a:pos x="connsiteX1" y="connsiteY1"/>
                </a:cxn>
                <a:cxn ang="0">
                  <a:pos x="connsiteX2" y="connsiteY2"/>
                </a:cxn>
              </a:cxnLst>
              <a:rect l="l" t="t" r="r" b="b"/>
              <a:pathLst>
                <a:path w="193183" h="579549">
                  <a:moveTo>
                    <a:pt x="193183" y="0"/>
                  </a:moveTo>
                  <a:cubicBezTo>
                    <a:pt x="132008" y="61175"/>
                    <a:pt x="70834" y="122350"/>
                    <a:pt x="38637" y="218941"/>
                  </a:cubicBezTo>
                  <a:cubicBezTo>
                    <a:pt x="6440" y="315532"/>
                    <a:pt x="3220" y="447540"/>
                    <a:pt x="0" y="579549"/>
                  </a:cubicBezTo>
                </a:path>
              </a:pathLst>
            </a:cu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Freeform 36"/>
            <p:cNvSpPr/>
            <p:nvPr/>
          </p:nvSpPr>
          <p:spPr>
            <a:xfrm>
              <a:off x="5859887" y="1931831"/>
              <a:ext cx="309093" cy="373487"/>
            </a:xfrm>
            <a:custGeom>
              <a:avLst/>
              <a:gdLst>
                <a:gd name="connsiteX0" fmla="*/ 0 w 309093"/>
                <a:gd name="connsiteY0" fmla="*/ 0 h 373487"/>
                <a:gd name="connsiteX1" fmla="*/ 180305 w 309093"/>
                <a:gd name="connsiteY1" fmla="*/ 141668 h 373487"/>
                <a:gd name="connsiteX2" fmla="*/ 309093 w 309093"/>
                <a:gd name="connsiteY2" fmla="*/ 373487 h 373487"/>
              </a:gdLst>
              <a:ahLst/>
              <a:cxnLst>
                <a:cxn ang="0">
                  <a:pos x="connsiteX0" y="connsiteY0"/>
                </a:cxn>
                <a:cxn ang="0">
                  <a:pos x="connsiteX1" y="connsiteY1"/>
                </a:cxn>
                <a:cxn ang="0">
                  <a:pos x="connsiteX2" y="connsiteY2"/>
                </a:cxn>
              </a:cxnLst>
              <a:rect l="l" t="t" r="r" b="b"/>
              <a:pathLst>
                <a:path w="309093" h="373487">
                  <a:moveTo>
                    <a:pt x="0" y="0"/>
                  </a:moveTo>
                  <a:cubicBezTo>
                    <a:pt x="64395" y="39710"/>
                    <a:pt x="128790" y="79420"/>
                    <a:pt x="180305" y="141668"/>
                  </a:cubicBezTo>
                  <a:cubicBezTo>
                    <a:pt x="231821" y="203916"/>
                    <a:pt x="270457" y="288701"/>
                    <a:pt x="309093" y="373487"/>
                  </a:cubicBezTo>
                </a:path>
              </a:pathLst>
            </a:cu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7" name="Oval 56"/>
          <p:cNvSpPr/>
          <p:nvPr/>
        </p:nvSpPr>
        <p:spPr>
          <a:xfrm>
            <a:off x="2499772" y="3136166"/>
            <a:ext cx="1451379" cy="1516970"/>
          </a:xfrm>
          <a:prstGeom prst="ellipse">
            <a:avLst/>
          </a:prstGeom>
          <a:solidFill>
            <a:schemeClr val="accent6">
              <a:lumMod val="60000"/>
              <a:lumOff val="4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2195736" y="2423702"/>
            <a:ext cx="1371600" cy="1374244"/>
          </a:xfrm>
          <a:prstGeom prst="ellipse">
            <a:avLst/>
          </a:prstGeom>
          <a:solidFill>
            <a:schemeClr val="accent4">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937950" y="2976932"/>
            <a:ext cx="1280160" cy="1280160"/>
          </a:xfrm>
          <a:prstGeom prst="ellipse">
            <a:avLst/>
          </a:prstGeom>
          <a:solidFill>
            <a:srgbClr val="00B05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2466573" y="2312876"/>
            <a:ext cx="2588654" cy="2105696"/>
            <a:chOff x="2314712" y="2256151"/>
            <a:chExt cx="3078051" cy="2446986"/>
          </a:xfrm>
        </p:grpSpPr>
        <p:sp>
          <p:nvSpPr>
            <p:cNvPr id="78" name="Freeform 77"/>
            <p:cNvSpPr/>
            <p:nvPr/>
          </p:nvSpPr>
          <p:spPr>
            <a:xfrm>
              <a:off x="2804109" y="3247824"/>
              <a:ext cx="697767" cy="1326524"/>
            </a:xfrm>
            <a:custGeom>
              <a:avLst/>
              <a:gdLst>
                <a:gd name="connsiteX0" fmla="*/ 579549 w 697767"/>
                <a:gd name="connsiteY0" fmla="*/ 0 h 1326524"/>
                <a:gd name="connsiteX1" fmla="*/ 579549 w 697767"/>
                <a:gd name="connsiteY1" fmla="*/ 231820 h 1326524"/>
                <a:gd name="connsiteX2" fmla="*/ 682580 w 697767"/>
                <a:gd name="connsiteY2" fmla="*/ 592429 h 1326524"/>
                <a:gd name="connsiteX3" fmla="*/ 206062 w 697767"/>
                <a:gd name="connsiteY3" fmla="*/ 991674 h 1326524"/>
                <a:gd name="connsiteX4" fmla="*/ 0 w 697767"/>
                <a:gd name="connsiteY4" fmla="*/ 1326524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767" h="1326524">
                  <a:moveTo>
                    <a:pt x="579549" y="0"/>
                  </a:moveTo>
                  <a:cubicBezTo>
                    <a:pt x="570963" y="66541"/>
                    <a:pt x="562377" y="133082"/>
                    <a:pt x="579549" y="231820"/>
                  </a:cubicBezTo>
                  <a:cubicBezTo>
                    <a:pt x="596721" y="330558"/>
                    <a:pt x="744828" y="465787"/>
                    <a:pt x="682580" y="592429"/>
                  </a:cubicBezTo>
                  <a:cubicBezTo>
                    <a:pt x="620332" y="719071"/>
                    <a:pt x="319825" y="869325"/>
                    <a:pt x="206062" y="991674"/>
                  </a:cubicBezTo>
                  <a:cubicBezTo>
                    <a:pt x="92299" y="1114023"/>
                    <a:pt x="46149" y="1220273"/>
                    <a:pt x="0" y="1326524"/>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Freeform 78"/>
            <p:cNvSpPr/>
            <p:nvPr/>
          </p:nvSpPr>
          <p:spPr>
            <a:xfrm>
              <a:off x="3370779" y="3981920"/>
              <a:ext cx="476519" cy="515155"/>
            </a:xfrm>
            <a:custGeom>
              <a:avLst/>
              <a:gdLst>
                <a:gd name="connsiteX0" fmla="*/ 0 w 476519"/>
                <a:gd name="connsiteY0" fmla="*/ 0 h 515155"/>
                <a:gd name="connsiteX1" fmla="*/ 283336 w 476519"/>
                <a:gd name="connsiteY1" fmla="*/ 193183 h 515155"/>
                <a:gd name="connsiteX2" fmla="*/ 476519 w 476519"/>
                <a:gd name="connsiteY2" fmla="*/ 515155 h 515155"/>
              </a:gdLst>
              <a:ahLst/>
              <a:cxnLst>
                <a:cxn ang="0">
                  <a:pos x="connsiteX0" y="connsiteY0"/>
                </a:cxn>
                <a:cxn ang="0">
                  <a:pos x="connsiteX1" y="connsiteY1"/>
                </a:cxn>
                <a:cxn ang="0">
                  <a:pos x="connsiteX2" y="connsiteY2"/>
                </a:cxn>
              </a:cxnLst>
              <a:rect l="l" t="t" r="r" b="b"/>
              <a:pathLst>
                <a:path w="476519" h="515155">
                  <a:moveTo>
                    <a:pt x="0" y="0"/>
                  </a:moveTo>
                  <a:cubicBezTo>
                    <a:pt x="101958" y="53662"/>
                    <a:pt x="203916" y="107324"/>
                    <a:pt x="283336" y="193183"/>
                  </a:cubicBezTo>
                  <a:cubicBezTo>
                    <a:pt x="362756" y="279042"/>
                    <a:pt x="419637" y="397098"/>
                    <a:pt x="476519" y="515155"/>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Freeform 79"/>
            <p:cNvSpPr/>
            <p:nvPr/>
          </p:nvSpPr>
          <p:spPr>
            <a:xfrm>
              <a:off x="2533653" y="4059193"/>
              <a:ext cx="450760" cy="180305"/>
            </a:xfrm>
            <a:custGeom>
              <a:avLst/>
              <a:gdLst>
                <a:gd name="connsiteX0" fmla="*/ 450760 w 450760"/>
                <a:gd name="connsiteY0" fmla="*/ 180305 h 180305"/>
                <a:gd name="connsiteX1" fmla="*/ 167425 w 450760"/>
                <a:gd name="connsiteY1" fmla="*/ 115910 h 180305"/>
                <a:gd name="connsiteX2" fmla="*/ 0 w 450760"/>
                <a:gd name="connsiteY2" fmla="*/ 0 h 180305"/>
              </a:gdLst>
              <a:ahLst/>
              <a:cxnLst>
                <a:cxn ang="0">
                  <a:pos x="connsiteX0" y="connsiteY0"/>
                </a:cxn>
                <a:cxn ang="0">
                  <a:pos x="connsiteX1" y="connsiteY1"/>
                </a:cxn>
                <a:cxn ang="0">
                  <a:pos x="connsiteX2" y="connsiteY2"/>
                </a:cxn>
              </a:cxnLst>
              <a:rect l="l" t="t" r="r" b="b"/>
              <a:pathLst>
                <a:path w="450760" h="180305">
                  <a:moveTo>
                    <a:pt x="450760" y="180305"/>
                  </a:moveTo>
                  <a:cubicBezTo>
                    <a:pt x="346656" y="163133"/>
                    <a:pt x="242552" y="145961"/>
                    <a:pt x="167425" y="115910"/>
                  </a:cubicBezTo>
                  <a:cubicBezTo>
                    <a:pt x="92298" y="85859"/>
                    <a:pt x="46149" y="42929"/>
                    <a:pt x="0" y="0"/>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Freeform 80"/>
            <p:cNvSpPr/>
            <p:nvPr/>
          </p:nvSpPr>
          <p:spPr>
            <a:xfrm>
              <a:off x="3216233" y="4149346"/>
              <a:ext cx="412124" cy="553791"/>
            </a:xfrm>
            <a:custGeom>
              <a:avLst/>
              <a:gdLst>
                <a:gd name="connsiteX0" fmla="*/ 412124 w 412124"/>
                <a:gd name="connsiteY0" fmla="*/ 0 h 553791"/>
                <a:gd name="connsiteX1" fmla="*/ 77273 w 412124"/>
                <a:gd name="connsiteY1" fmla="*/ 206062 h 553791"/>
                <a:gd name="connsiteX2" fmla="*/ 0 w 412124"/>
                <a:gd name="connsiteY2" fmla="*/ 553791 h 553791"/>
              </a:gdLst>
              <a:ahLst/>
              <a:cxnLst>
                <a:cxn ang="0">
                  <a:pos x="connsiteX0" y="connsiteY0"/>
                </a:cxn>
                <a:cxn ang="0">
                  <a:pos x="connsiteX1" y="connsiteY1"/>
                </a:cxn>
                <a:cxn ang="0">
                  <a:pos x="connsiteX2" y="connsiteY2"/>
                </a:cxn>
              </a:cxnLst>
              <a:rect l="l" t="t" r="r" b="b"/>
              <a:pathLst>
                <a:path w="412124" h="553791">
                  <a:moveTo>
                    <a:pt x="412124" y="0"/>
                  </a:moveTo>
                  <a:cubicBezTo>
                    <a:pt x="279042" y="56881"/>
                    <a:pt x="145960" y="113763"/>
                    <a:pt x="77273" y="206062"/>
                  </a:cubicBezTo>
                  <a:cubicBezTo>
                    <a:pt x="8586" y="298361"/>
                    <a:pt x="4293" y="426076"/>
                    <a:pt x="0" y="553791"/>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Freeform 81"/>
            <p:cNvSpPr/>
            <p:nvPr/>
          </p:nvSpPr>
          <p:spPr>
            <a:xfrm>
              <a:off x="2314712" y="3222067"/>
              <a:ext cx="1056067" cy="129367"/>
            </a:xfrm>
            <a:custGeom>
              <a:avLst/>
              <a:gdLst>
                <a:gd name="connsiteX0" fmla="*/ 1056067 w 1056067"/>
                <a:gd name="connsiteY0" fmla="*/ 38636 h 129367"/>
                <a:gd name="connsiteX1" fmla="*/ 540913 w 1056067"/>
                <a:gd name="connsiteY1" fmla="*/ 128788 h 129367"/>
                <a:gd name="connsiteX2" fmla="*/ 0 w 1056067"/>
                <a:gd name="connsiteY2" fmla="*/ 0 h 129367"/>
              </a:gdLst>
              <a:ahLst/>
              <a:cxnLst>
                <a:cxn ang="0">
                  <a:pos x="connsiteX0" y="connsiteY0"/>
                </a:cxn>
                <a:cxn ang="0">
                  <a:pos x="connsiteX1" y="connsiteY1"/>
                </a:cxn>
                <a:cxn ang="0">
                  <a:pos x="connsiteX2" y="connsiteY2"/>
                </a:cxn>
              </a:cxnLst>
              <a:rect l="l" t="t" r="r" b="b"/>
              <a:pathLst>
                <a:path w="1056067" h="129367">
                  <a:moveTo>
                    <a:pt x="1056067" y="38636"/>
                  </a:moveTo>
                  <a:cubicBezTo>
                    <a:pt x="886495" y="86931"/>
                    <a:pt x="716924" y="135227"/>
                    <a:pt x="540913" y="128788"/>
                  </a:cubicBezTo>
                  <a:cubicBezTo>
                    <a:pt x="364902" y="122349"/>
                    <a:pt x="182451" y="61174"/>
                    <a:pt x="0" y="0"/>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Freeform 82"/>
            <p:cNvSpPr/>
            <p:nvPr/>
          </p:nvSpPr>
          <p:spPr>
            <a:xfrm>
              <a:off x="2404864" y="2809943"/>
              <a:ext cx="528034" cy="553791"/>
            </a:xfrm>
            <a:custGeom>
              <a:avLst/>
              <a:gdLst>
                <a:gd name="connsiteX0" fmla="*/ 528034 w 528034"/>
                <a:gd name="connsiteY0" fmla="*/ 553791 h 553791"/>
                <a:gd name="connsiteX1" fmla="*/ 347730 w 528034"/>
                <a:gd name="connsiteY1" fmla="*/ 218941 h 553791"/>
                <a:gd name="connsiteX2" fmla="*/ 0 w 528034"/>
                <a:gd name="connsiteY2" fmla="*/ 0 h 553791"/>
              </a:gdLst>
              <a:ahLst/>
              <a:cxnLst>
                <a:cxn ang="0">
                  <a:pos x="connsiteX0" y="connsiteY0"/>
                </a:cxn>
                <a:cxn ang="0">
                  <a:pos x="connsiteX1" y="connsiteY1"/>
                </a:cxn>
                <a:cxn ang="0">
                  <a:pos x="connsiteX2" y="connsiteY2"/>
                </a:cxn>
              </a:cxnLst>
              <a:rect l="l" t="t" r="r" b="b"/>
              <a:pathLst>
                <a:path w="528034" h="553791">
                  <a:moveTo>
                    <a:pt x="528034" y="553791"/>
                  </a:moveTo>
                  <a:cubicBezTo>
                    <a:pt x="481885" y="432515"/>
                    <a:pt x="435736" y="311239"/>
                    <a:pt x="347730" y="218941"/>
                  </a:cubicBezTo>
                  <a:cubicBezTo>
                    <a:pt x="259724" y="126643"/>
                    <a:pt x="129862" y="63321"/>
                    <a:pt x="0" y="0"/>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Freeform 83"/>
            <p:cNvSpPr/>
            <p:nvPr/>
          </p:nvSpPr>
          <p:spPr>
            <a:xfrm>
              <a:off x="2623805" y="3337977"/>
              <a:ext cx="528034" cy="386366"/>
            </a:xfrm>
            <a:custGeom>
              <a:avLst/>
              <a:gdLst>
                <a:gd name="connsiteX0" fmla="*/ 528034 w 528034"/>
                <a:gd name="connsiteY0" fmla="*/ 0 h 386366"/>
                <a:gd name="connsiteX1" fmla="*/ 154546 w 528034"/>
                <a:gd name="connsiteY1" fmla="*/ 167425 h 386366"/>
                <a:gd name="connsiteX2" fmla="*/ 0 w 528034"/>
                <a:gd name="connsiteY2" fmla="*/ 386366 h 386366"/>
              </a:gdLst>
              <a:ahLst/>
              <a:cxnLst>
                <a:cxn ang="0">
                  <a:pos x="connsiteX0" y="connsiteY0"/>
                </a:cxn>
                <a:cxn ang="0">
                  <a:pos x="connsiteX1" y="connsiteY1"/>
                </a:cxn>
                <a:cxn ang="0">
                  <a:pos x="connsiteX2" y="connsiteY2"/>
                </a:cxn>
              </a:cxnLst>
              <a:rect l="l" t="t" r="r" b="b"/>
              <a:pathLst>
                <a:path w="528034" h="386366">
                  <a:moveTo>
                    <a:pt x="528034" y="0"/>
                  </a:moveTo>
                  <a:cubicBezTo>
                    <a:pt x="385293" y="51515"/>
                    <a:pt x="242552" y="103031"/>
                    <a:pt x="154546" y="167425"/>
                  </a:cubicBezTo>
                  <a:cubicBezTo>
                    <a:pt x="66540" y="231819"/>
                    <a:pt x="33270" y="309092"/>
                    <a:pt x="0" y="386366"/>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Freeform 84"/>
            <p:cNvSpPr/>
            <p:nvPr/>
          </p:nvSpPr>
          <p:spPr>
            <a:xfrm>
              <a:off x="2881382" y="3466765"/>
              <a:ext cx="12879" cy="309093"/>
            </a:xfrm>
            <a:custGeom>
              <a:avLst/>
              <a:gdLst>
                <a:gd name="connsiteX0" fmla="*/ 0 w 12879"/>
                <a:gd name="connsiteY0" fmla="*/ 0 h 309093"/>
                <a:gd name="connsiteX1" fmla="*/ 12879 w 12879"/>
                <a:gd name="connsiteY1" fmla="*/ 309093 h 309093"/>
              </a:gdLst>
              <a:ahLst/>
              <a:cxnLst>
                <a:cxn ang="0">
                  <a:pos x="connsiteX0" y="connsiteY0"/>
                </a:cxn>
                <a:cxn ang="0">
                  <a:pos x="connsiteX1" y="connsiteY1"/>
                </a:cxn>
              </a:cxnLst>
              <a:rect l="l" t="t" r="r" b="b"/>
              <a:pathLst>
                <a:path w="12879" h="309093">
                  <a:moveTo>
                    <a:pt x="0" y="0"/>
                  </a:moveTo>
                  <a:lnTo>
                    <a:pt x="12879" y="309093"/>
                  </a:ln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Freeform 85"/>
            <p:cNvSpPr/>
            <p:nvPr/>
          </p:nvSpPr>
          <p:spPr>
            <a:xfrm>
              <a:off x="3383658" y="2655396"/>
              <a:ext cx="1366591" cy="605307"/>
            </a:xfrm>
            <a:custGeom>
              <a:avLst/>
              <a:gdLst>
                <a:gd name="connsiteX0" fmla="*/ 0 w 1366591"/>
                <a:gd name="connsiteY0" fmla="*/ 605307 h 605307"/>
                <a:gd name="connsiteX1" fmla="*/ 463640 w 1366591"/>
                <a:gd name="connsiteY1" fmla="*/ 270457 h 605307"/>
                <a:gd name="connsiteX2" fmla="*/ 1223493 w 1366591"/>
                <a:gd name="connsiteY2" fmla="*/ 115910 h 605307"/>
                <a:gd name="connsiteX3" fmla="*/ 1365161 w 1366591"/>
                <a:gd name="connsiteY3" fmla="*/ 0 h 605307"/>
              </a:gdLst>
              <a:ahLst/>
              <a:cxnLst>
                <a:cxn ang="0">
                  <a:pos x="connsiteX0" y="connsiteY0"/>
                </a:cxn>
                <a:cxn ang="0">
                  <a:pos x="connsiteX1" y="connsiteY1"/>
                </a:cxn>
                <a:cxn ang="0">
                  <a:pos x="connsiteX2" y="connsiteY2"/>
                </a:cxn>
                <a:cxn ang="0">
                  <a:pos x="connsiteX3" y="connsiteY3"/>
                </a:cxn>
              </a:cxnLst>
              <a:rect l="l" t="t" r="r" b="b"/>
              <a:pathLst>
                <a:path w="1366591" h="605307">
                  <a:moveTo>
                    <a:pt x="0" y="605307"/>
                  </a:moveTo>
                  <a:cubicBezTo>
                    <a:pt x="129862" y="478665"/>
                    <a:pt x="259725" y="352023"/>
                    <a:pt x="463640" y="270457"/>
                  </a:cubicBezTo>
                  <a:cubicBezTo>
                    <a:pt x="667555" y="188891"/>
                    <a:pt x="1073240" y="160986"/>
                    <a:pt x="1223493" y="115910"/>
                  </a:cubicBezTo>
                  <a:cubicBezTo>
                    <a:pt x="1373746" y="70834"/>
                    <a:pt x="1369453" y="35417"/>
                    <a:pt x="1365161" y="0"/>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Freeform 86"/>
            <p:cNvSpPr/>
            <p:nvPr/>
          </p:nvSpPr>
          <p:spPr>
            <a:xfrm>
              <a:off x="3803793" y="2256151"/>
              <a:ext cx="236688" cy="682580"/>
            </a:xfrm>
            <a:custGeom>
              <a:avLst/>
              <a:gdLst>
                <a:gd name="connsiteX0" fmla="*/ 4868 w 236688"/>
                <a:gd name="connsiteY0" fmla="*/ 682580 h 682580"/>
                <a:gd name="connsiteX1" fmla="*/ 30626 w 236688"/>
                <a:gd name="connsiteY1" fmla="*/ 334851 h 682580"/>
                <a:gd name="connsiteX2" fmla="*/ 236688 w 236688"/>
                <a:gd name="connsiteY2" fmla="*/ 0 h 682580"/>
              </a:gdLst>
              <a:ahLst/>
              <a:cxnLst>
                <a:cxn ang="0">
                  <a:pos x="connsiteX0" y="connsiteY0"/>
                </a:cxn>
                <a:cxn ang="0">
                  <a:pos x="connsiteX1" y="connsiteY1"/>
                </a:cxn>
                <a:cxn ang="0">
                  <a:pos x="connsiteX2" y="connsiteY2"/>
                </a:cxn>
              </a:cxnLst>
              <a:rect l="l" t="t" r="r" b="b"/>
              <a:pathLst>
                <a:path w="236688" h="682580">
                  <a:moveTo>
                    <a:pt x="4868" y="682580"/>
                  </a:moveTo>
                  <a:cubicBezTo>
                    <a:pt x="-1572" y="565597"/>
                    <a:pt x="-8011" y="448614"/>
                    <a:pt x="30626" y="334851"/>
                  </a:cubicBezTo>
                  <a:cubicBezTo>
                    <a:pt x="69263" y="221088"/>
                    <a:pt x="152975" y="110544"/>
                    <a:pt x="236688" y="0"/>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Freeform 87"/>
            <p:cNvSpPr/>
            <p:nvPr/>
          </p:nvSpPr>
          <p:spPr>
            <a:xfrm>
              <a:off x="3834419" y="2384940"/>
              <a:ext cx="605307" cy="270456"/>
            </a:xfrm>
            <a:custGeom>
              <a:avLst/>
              <a:gdLst>
                <a:gd name="connsiteX0" fmla="*/ 0 w 605307"/>
                <a:gd name="connsiteY0" fmla="*/ 270456 h 270456"/>
                <a:gd name="connsiteX1" fmla="*/ 437882 w 605307"/>
                <a:gd name="connsiteY1" fmla="*/ 193183 h 270456"/>
                <a:gd name="connsiteX2" fmla="*/ 605307 w 605307"/>
                <a:gd name="connsiteY2" fmla="*/ 0 h 270456"/>
              </a:gdLst>
              <a:ahLst/>
              <a:cxnLst>
                <a:cxn ang="0">
                  <a:pos x="connsiteX0" y="connsiteY0"/>
                </a:cxn>
                <a:cxn ang="0">
                  <a:pos x="connsiteX1" y="connsiteY1"/>
                </a:cxn>
                <a:cxn ang="0">
                  <a:pos x="connsiteX2" y="connsiteY2"/>
                </a:cxn>
              </a:cxnLst>
              <a:rect l="l" t="t" r="r" b="b"/>
              <a:pathLst>
                <a:path w="605307" h="270456">
                  <a:moveTo>
                    <a:pt x="0" y="270456"/>
                  </a:moveTo>
                  <a:cubicBezTo>
                    <a:pt x="168499" y="254357"/>
                    <a:pt x="336998" y="238259"/>
                    <a:pt x="437882" y="193183"/>
                  </a:cubicBezTo>
                  <a:cubicBezTo>
                    <a:pt x="538766" y="148107"/>
                    <a:pt x="572036" y="74053"/>
                    <a:pt x="605307" y="0"/>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Freeform 88"/>
            <p:cNvSpPr/>
            <p:nvPr/>
          </p:nvSpPr>
          <p:spPr>
            <a:xfrm>
              <a:off x="3628357" y="3067520"/>
              <a:ext cx="1506828" cy="1287888"/>
            </a:xfrm>
            <a:custGeom>
              <a:avLst/>
              <a:gdLst>
                <a:gd name="connsiteX0" fmla="*/ 0 w 1506828"/>
                <a:gd name="connsiteY0" fmla="*/ 0 h 1287888"/>
                <a:gd name="connsiteX1" fmla="*/ 450761 w 1506828"/>
                <a:gd name="connsiteY1" fmla="*/ 231820 h 1287888"/>
                <a:gd name="connsiteX2" fmla="*/ 1184856 w 1506828"/>
                <a:gd name="connsiteY2" fmla="*/ 759854 h 1287888"/>
                <a:gd name="connsiteX3" fmla="*/ 1506828 w 1506828"/>
                <a:gd name="connsiteY3" fmla="*/ 1287888 h 1287888"/>
              </a:gdLst>
              <a:ahLst/>
              <a:cxnLst>
                <a:cxn ang="0">
                  <a:pos x="connsiteX0" y="connsiteY0"/>
                </a:cxn>
                <a:cxn ang="0">
                  <a:pos x="connsiteX1" y="connsiteY1"/>
                </a:cxn>
                <a:cxn ang="0">
                  <a:pos x="connsiteX2" y="connsiteY2"/>
                </a:cxn>
                <a:cxn ang="0">
                  <a:pos x="connsiteX3" y="connsiteY3"/>
                </a:cxn>
              </a:cxnLst>
              <a:rect l="l" t="t" r="r" b="b"/>
              <a:pathLst>
                <a:path w="1506828" h="1287888">
                  <a:moveTo>
                    <a:pt x="0" y="0"/>
                  </a:moveTo>
                  <a:cubicBezTo>
                    <a:pt x="126642" y="52589"/>
                    <a:pt x="253285" y="105178"/>
                    <a:pt x="450761" y="231820"/>
                  </a:cubicBezTo>
                  <a:cubicBezTo>
                    <a:pt x="648237" y="358462"/>
                    <a:pt x="1008845" y="583843"/>
                    <a:pt x="1184856" y="759854"/>
                  </a:cubicBezTo>
                  <a:cubicBezTo>
                    <a:pt x="1360867" y="935865"/>
                    <a:pt x="1433847" y="1111876"/>
                    <a:pt x="1506828" y="1287888"/>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0" name="Freeform 89"/>
            <p:cNvSpPr/>
            <p:nvPr/>
          </p:nvSpPr>
          <p:spPr>
            <a:xfrm>
              <a:off x="4156391" y="3518281"/>
              <a:ext cx="231819" cy="489397"/>
            </a:xfrm>
            <a:custGeom>
              <a:avLst/>
              <a:gdLst>
                <a:gd name="connsiteX0" fmla="*/ 231819 w 231819"/>
                <a:gd name="connsiteY0" fmla="*/ 0 h 489397"/>
                <a:gd name="connsiteX1" fmla="*/ 90152 w 231819"/>
                <a:gd name="connsiteY1" fmla="*/ 206062 h 489397"/>
                <a:gd name="connsiteX2" fmla="*/ 0 w 231819"/>
                <a:gd name="connsiteY2" fmla="*/ 489397 h 489397"/>
              </a:gdLst>
              <a:ahLst/>
              <a:cxnLst>
                <a:cxn ang="0">
                  <a:pos x="connsiteX0" y="connsiteY0"/>
                </a:cxn>
                <a:cxn ang="0">
                  <a:pos x="connsiteX1" y="connsiteY1"/>
                </a:cxn>
                <a:cxn ang="0">
                  <a:pos x="connsiteX2" y="connsiteY2"/>
                </a:cxn>
              </a:cxnLst>
              <a:rect l="l" t="t" r="r" b="b"/>
              <a:pathLst>
                <a:path w="231819" h="489397">
                  <a:moveTo>
                    <a:pt x="231819" y="0"/>
                  </a:moveTo>
                  <a:cubicBezTo>
                    <a:pt x="180303" y="62248"/>
                    <a:pt x="128788" y="124496"/>
                    <a:pt x="90152" y="206062"/>
                  </a:cubicBezTo>
                  <a:cubicBezTo>
                    <a:pt x="51515" y="287628"/>
                    <a:pt x="25757" y="388512"/>
                    <a:pt x="0" y="489397"/>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Freeform 90"/>
            <p:cNvSpPr/>
            <p:nvPr/>
          </p:nvSpPr>
          <p:spPr>
            <a:xfrm>
              <a:off x="3911692" y="3093278"/>
              <a:ext cx="785611" cy="103031"/>
            </a:xfrm>
            <a:custGeom>
              <a:avLst/>
              <a:gdLst>
                <a:gd name="connsiteX0" fmla="*/ 0 w 785611"/>
                <a:gd name="connsiteY0" fmla="*/ 103031 h 103031"/>
                <a:gd name="connsiteX1" fmla="*/ 283335 w 785611"/>
                <a:gd name="connsiteY1" fmla="*/ 0 h 103031"/>
                <a:gd name="connsiteX2" fmla="*/ 785611 w 785611"/>
                <a:gd name="connsiteY2" fmla="*/ 103031 h 103031"/>
              </a:gdLst>
              <a:ahLst/>
              <a:cxnLst>
                <a:cxn ang="0">
                  <a:pos x="connsiteX0" y="connsiteY0"/>
                </a:cxn>
                <a:cxn ang="0">
                  <a:pos x="connsiteX1" y="connsiteY1"/>
                </a:cxn>
                <a:cxn ang="0">
                  <a:pos x="connsiteX2" y="connsiteY2"/>
                </a:cxn>
              </a:cxnLst>
              <a:rect l="l" t="t" r="r" b="b"/>
              <a:pathLst>
                <a:path w="785611" h="103031">
                  <a:moveTo>
                    <a:pt x="0" y="103031"/>
                  </a:moveTo>
                  <a:cubicBezTo>
                    <a:pt x="76200" y="51515"/>
                    <a:pt x="152400" y="0"/>
                    <a:pt x="283335" y="0"/>
                  </a:cubicBezTo>
                  <a:cubicBezTo>
                    <a:pt x="414270" y="0"/>
                    <a:pt x="599940" y="51515"/>
                    <a:pt x="785611" y="103031"/>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Freeform 91"/>
            <p:cNvSpPr/>
            <p:nvPr/>
          </p:nvSpPr>
          <p:spPr>
            <a:xfrm>
              <a:off x="4620030" y="3645129"/>
              <a:ext cx="772733" cy="195124"/>
            </a:xfrm>
            <a:custGeom>
              <a:avLst/>
              <a:gdLst>
                <a:gd name="connsiteX0" fmla="*/ 0 w 772733"/>
                <a:gd name="connsiteY0" fmla="*/ 1941 h 195124"/>
                <a:gd name="connsiteX1" fmla="*/ 476519 w 772733"/>
                <a:gd name="connsiteY1" fmla="*/ 27698 h 195124"/>
                <a:gd name="connsiteX2" fmla="*/ 772733 w 772733"/>
                <a:gd name="connsiteY2" fmla="*/ 195124 h 195124"/>
              </a:gdLst>
              <a:ahLst/>
              <a:cxnLst>
                <a:cxn ang="0">
                  <a:pos x="connsiteX0" y="connsiteY0"/>
                </a:cxn>
                <a:cxn ang="0">
                  <a:pos x="connsiteX1" y="connsiteY1"/>
                </a:cxn>
                <a:cxn ang="0">
                  <a:pos x="connsiteX2" y="connsiteY2"/>
                </a:cxn>
              </a:cxnLst>
              <a:rect l="l" t="t" r="r" b="b"/>
              <a:pathLst>
                <a:path w="772733" h="195124">
                  <a:moveTo>
                    <a:pt x="0" y="1941"/>
                  </a:moveTo>
                  <a:cubicBezTo>
                    <a:pt x="173865" y="-1279"/>
                    <a:pt x="347730" y="-4499"/>
                    <a:pt x="476519" y="27698"/>
                  </a:cubicBezTo>
                  <a:cubicBezTo>
                    <a:pt x="605308" y="59895"/>
                    <a:pt x="689020" y="127509"/>
                    <a:pt x="772733" y="195124"/>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Freeform 92"/>
            <p:cNvSpPr/>
            <p:nvPr/>
          </p:nvSpPr>
          <p:spPr>
            <a:xfrm>
              <a:off x="5057912" y="3672827"/>
              <a:ext cx="141667" cy="373488"/>
            </a:xfrm>
            <a:custGeom>
              <a:avLst/>
              <a:gdLst>
                <a:gd name="connsiteX0" fmla="*/ 0 w 141667"/>
                <a:gd name="connsiteY0" fmla="*/ 0 h 373488"/>
                <a:gd name="connsiteX1" fmla="*/ 141667 w 141667"/>
                <a:gd name="connsiteY1" fmla="*/ 373488 h 373488"/>
              </a:gdLst>
              <a:ahLst/>
              <a:cxnLst>
                <a:cxn ang="0">
                  <a:pos x="connsiteX0" y="connsiteY0"/>
                </a:cxn>
                <a:cxn ang="0">
                  <a:pos x="connsiteX1" y="connsiteY1"/>
                </a:cxn>
              </a:cxnLst>
              <a:rect l="l" t="t" r="r" b="b"/>
              <a:pathLst>
                <a:path w="141667" h="373488">
                  <a:moveTo>
                    <a:pt x="0" y="0"/>
                  </a:moveTo>
                  <a:lnTo>
                    <a:pt x="141667" y="373488"/>
                  </a:ln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38" name="AutoShape 5"/>
          <p:cNvSpPr>
            <a:spLocks noChangeArrowheads="1"/>
          </p:cNvSpPr>
          <p:nvPr/>
        </p:nvSpPr>
        <p:spPr bwMode="auto">
          <a:xfrm>
            <a:off x="6336196" y="1882350"/>
            <a:ext cx="2452321" cy="640080"/>
          </a:xfrm>
          <a:prstGeom prst="roundRect">
            <a:avLst>
              <a:gd name="adj" fmla="val 16667"/>
            </a:avLst>
          </a:prstGeom>
          <a:solidFill>
            <a:srgbClr val="FF0000">
              <a:alpha val="20000"/>
            </a:srgbClr>
          </a:solidFill>
          <a:ln w="34925">
            <a:solidFill>
              <a:schemeClr val="tx2"/>
            </a:solidFill>
            <a:round/>
            <a:headEnd/>
            <a:tailEnd/>
          </a:ln>
          <a:effectLst>
            <a:outerShdw blurRad="50800" dist="38100" dir="18900000" algn="b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sp>
        <p:nvSpPr>
          <p:cNvPr id="154" name="TextBox 153"/>
          <p:cNvSpPr txBox="1"/>
          <p:nvPr/>
        </p:nvSpPr>
        <p:spPr>
          <a:xfrm>
            <a:off x="7742457" y="1967318"/>
            <a:ext cx="468876" cy="492443"/>
          </a:xfrm>
          <a:prstGeom prst="rect">
            <a:avLst/>
          </a:prstGeom>
          <a:noFill/>
        </p:spPr>
        <p:txBody>
          <a:bodyPr wrap="square" rtlCol="0">
            <a:spAutoFit/>
          </a:bodyPr>
          <a:lstStyle/>
          <a:p>
            <a:r>
              <a:rPr lang="en-US" sz="2600" dirty="0" smtClean="0"/>
              <a:t>…</a:t>
            </a:r>
            <a:endParaRPr lang="en-US" sz="2600" dirty="0"/>
          </a:p>
        </p:txBody>
      </p:sp>
      <p:sp>
        <p:nvSpPr>
          <p:cNvPr id="172" name="AutoShape 5"/>
          <p:cNvSpPr>
            <a:spLocks noChangeArrowheads="1"/>
          </p:cNvSpPr>
          <p:nvPr/>
        </p:nvSpPr>
        <p:spPr bwMode="auto">
          <a:xfrm>
            <a:off x="6368151" y="2672916"/>
            <a:ext cx="2452321" cy="640080"/>
          </a:xfrm>
          <a:prstGeom prst="roundRect">
            <a:avLst>
              <a:gd name="adj" fmla="val 16667"/>
            </a:avLst>
          </a:prstGeom>
          <a:solidFill>
            <a:srgbClr val="00B050">
              <a:alpha val="26000"/>
            </a:srgbClr>
          </a:solidFill>
          <a:ln w="34925">
            <a:solidFill>
              <a:schemeClr val="tx2"/>
            </a:solidFill>
            <a:round/>
            <a:headEnd/>
            <a:tailEnd/>
          </a:ln>
          <a:effectLst>
            <a:outerShdw blurRad="50800" dist="38100" dir="2700000" algn="t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grpSp>
        <p:nvGrpSpPr>
          <p:cNvPr id="173" name="Group 172"/>
          <p:cNvGrpSpPr/>
          <p:nvPr/>
        </p:nvGrpSpPr>
        <p:grpSpPr>
          <a:xfrm>
            <a:off x="7268251" y="2757884"/>
            <a:ext cx="512064" cy="457200"/>
            <a:chOff x="971600" y="4149700"/>
            <a:chExt cx="621852" cy="467432"/>
          </a:xfrm>
        </p:grpSpPr>
        <p:cxnSp>
          <p:nvCxnSpPr>
            <p:cNvPr id="174" name="Straight Connector 173"/>
            <p:cNvCxnSpPr/>
            <p:nvPr/>
          </p:nvCxnSpPr>
          <p:spPr>
            <a:xfrm flipV="1">
              <a:off x="971600" y="4149700"/>
              <a:ext cx="281395" cy="464416"/>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089396" y="4452764"/>
              <a:ext cx="121444" cy="164368"/>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52995" y="4149700"/>
              <a:ext cx="340457" cy="449847"/>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176337" y="4329100"/>
              <a:ext cx="219093" cy="270447"/>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p:nvGrpSpPr>
        <p:grpSpPr>
          <a:xfrm>
            <a:off x="6540163" y="2757264"/>
            <a:ext cx="512064" cy="457200"/>
            <a:chOff x="971600" y="3104964"/>
            <a:chExt cx="621852" cy="647452"/>
          </a:xfrm>
        </p:grpSpPr>
        <p:cxnSp>
          <p:nvCxnSpPr>
            <p:cNvPr id="179" name="Straight Connector 178"/>
            <p:cNvCxnSpPr/>
            <p:nvPr/>
          </p:nvCxnSpPr>
          <p:spPr>
            <a:xfrm flipV="1">
              <a:off x="971600" y="3104964"/>
              <a:ext cx="281395" cy="643274"/>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089396" y="3524746"/>
              <a:ext cx="121444" cy="227670"/>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52995" y="3104964"/>
              <a:ext cx="340457" cy="623094"/>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H="1">
              <a:off x="1341424" y="3524746"/>
              <a:ext cx="108013" cy="227670"/>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8164392" y="2767496"/>
            <a:ext cx="512064" cy="457200"/>
            <a:chOff x="1916088" y="4725764"/>
            <a:chExt cx="621852" cy="467432"/>
          </a:xfrm>
        </p:grpSpPr>
        <p:cxnSp>
          <p:nvCxnSpPr>
            <p:cNvPr id="184" name="Straight Connector 183"/>
            <p:cNvCxnSpPr/>
            <p:nvPr/>
          </p:nvCxnSpPr>
          <p:spPr>
            <a:xfrm flipV="1">
              <a:off x="1916088" y="4725764"/>
              <a:ext cx="281395" cy="464416"/>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2197483" y="4725764"/>
              <a:ext cx="340457" cy="449847"/>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H="1">
              <a:off x="2105726" y="4898031"/>
              <a:ext cx="198440" cy="292149"/>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H="1">
              <a:off x="2303748" y="5047122"/>
              <a:ext cx="99220" cy="146074"/>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88" name="TextBox 187"/>
          <p:cNvSpPr txBox="1"/>
          <p:nvPr/>
        </p:nvSpPr>
        <p:spPr>
          <a:xfrm>
            <a:off x="7772307" y="2757884"/>
            <a:ext cx="468876" cy="492443"/>
          </a:xfrm>
          <a:prstGeom prst="rect">
            <a:avLst/>
          </a:prstGeom>
          <a:noFill/>
        </p:spPr>
        <p:txBody>
          <a:bodyPr wrap="square" rtlCol="0">
            <a:spAutoFit/>
          </a:bodyPr>
          <a:lstStyle/>
          <a:p>
            <a:r>
              <a:rPr lang="en-US" sz="2600" dirty="0" smtClean="0"/>
              <a:t>…</a:t>
            </a:r>
            <a:endParaRPr lang="en-US" sz="2600" dirty="0"/>
          </a:p>
        </p:txBody>
      </p:sp>
      <p:sp>
        <p:nvSpPr>
          <p:cNvPr id="206" name="TextBox 205"/>
          <p:cNvSpPr txBox="1"/>
          <p:nvPr/>
        </p:nvSpPr>
        <p:spPr>
          <a:xfrm>
            <a:off x="4568902" y="933728"/>
            <a:ext cx="468876" cy="492443"/>
          </a:xfrm>
          <a:prstGeom prst="rect">
            <a:avLst/>
          </a:prstGeom>
          <a:noFill/>
        </p:spPr>
        <p:txBody>
          <a:bodyPr wrap="square" rtlCol="0">
            <a:spAutoFit/>
          </a:bodyPr>
          <a:lstStyle/>
          <a:p>
            <a:r>
              <a:rPr lang="en-US" sz="2600" dirty="0" smtClean="0"/>
              <a:t>…</a:t>
            </a:r>
            <a:endParaRPr lang="en-US" sz="2600" dirty="0"/>
          </a:p>
        </p:txBody>
      </p:sp>
      <p:sp>
        <p:nvSpPr>
          <p:cNvPr id="207" name="AutoShape 5"/>
          <p:cNvSpPr>
            <a:spLocks noChangeArrowheads="1"/>
          </p:cNvSpPr>
          <p:nvPr/>
        </p:nvSpPr>
        <p:spPr bwMode="auto">
          <a:xfrm>
            <a:off x="6372200" y="3465004"/>
            <a:ext cx="2452321" cy="640080"/>
          </a:xfrm>
          <a:prstGeom prst="roundRect">
            <a:avLst>
              <a:gd name="adj" fmla="val 16667"/>
            </a:avLst>
          </a:prstGeom>
          <a:solidFill>
            <a:schemeClr val="accent6">
              <a:lumMod val="60000"/>
              <a:lumOff val="40000"/>
              <a:alpha val="41000"/>
            </a:schemeClr>
          </a:solidFill>
          <a:ln w="34925">
            <a:solidFill>
              <a:schemeClr val="tx2"/>
            </a:solidFill>
            <a:round/>
            <a:headEnd/>
            <a:tailEnd/>
          </a:ln>
          <a:effectLst>
            <a:outerShdw blurRad="50800" dist="38100" dir="2700000" algn="t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grpSp>
        <p:nvGrpSpPr>
          <p:cNvPr id="208" name="Group 207"/>
          <p:cNvGrpSpPr/>
          <p:nvPr/>
        </p:nvGrpSpPr>
        <p:grpSpPr>
          <a:xfrm>
            <a:off x="7272300" y="3549972"/>
            <a:ext cx="512064" cy="457200"/>
            <a:chOff x="971600" y="4149700"/>
            <a:chExt cx="621852" cy="467432"/>
          </a:xfrm>
        </p:grpSpPr>
        <p:cxnSp>
          <p:nvCxnSpPr>
            <p:cNvPr id="209" name="Straight Connector 208"/>
            <p:cNvCxnSpPr/>
            <p:nvPr/>
          </p:nvCxnSpPr>
          <p:spPr>
            <a:xfrm flipV="1">
              <a:off x="971600" y="4149700"/>
              <a:ext cx="281395" cy="464416"/>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1089396" y="4452764"/>
              <a:ext cx="121444" cy="164368"/>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a:off x="1252995" y="4149700"/>
              <a:ext cx="340457" cy="449847"/>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1176337" y="4329100"/>
              <a:ext cx="219093" cy="270447"/>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8212453" y="3549352"/>
            <a:ext cx="512064" cy="457200"/>
            <a:chOff x="971600" y="3104964"/>
            <a:chExt cx="621852" cy="647452"/>
          </a:xfrm>
        </p:grpSpPr>
        <p:cxnSp>
          <p:nvCxnSpPr>
            <p:cNvPr id="214" name="Straight Connector 213"/>
            <p:cNvCxnSpPr/>
            <p:nvPr/>
          </p:nvCxnSpPr>
          <p:spPr>
            <a:xfrm flipV="1">
              <a:off x="971600" y="3104964"/>
              <a:ext cx="281395" cy="643274"/>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1089396" y="3524746"/>
              <a:ext cx="121444" cy="227670"/>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1252995" y="3104964"/>
              <a:ext cx="340457" cy="623094"/>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1341424" y="3524746"/>
              <a:ext cx="108013" cy="227670"/>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18" name="Group 217"/>
          <p:cNvGrpSpPr/>
          <p:nvPr/>
        </p:nvGrpSpPr>
        <p:grpSpPr>
          <a:xfrm>
            <a:off x="6556269" y="3559584"/>
            <a:ext cx="512064" cy="457200"/>
            <a:chOff x="1916088" y="4725764"/>
            <a:chExt cx="621852" cy="467432"/>
          </a:xfrm>
        </p:grpSpPr>
        <p:cxnSp>
          <p:nvCxnSpPr>
            <p:cNvPr id="219" name="Straight Connector 218"/>
            <p:cNvCxnSpPr/>
            <p:nvPr/>
          </p:nvCxnSpPr>
          <p:spPr>
            <a:xfrm flipV="1">
              <a:off x="1916088" y="4725764"/>
              <a:ext cx="281395" cy="464416"/>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2197483" y="4725764"/>
              <a:ext cx="340457" cy="449847"/>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flipH="1">
              <a:off x="2105726" y="4898031"/>
              <a:ext cx="198440" cy="292149"/>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flipH="1">
              <a:off x="2303748" y="5047122"/>
              <a:ext cx="99220" cy="146074"/>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23" name="TextBox 222"/>
          <p:cNvSpPr txBox="1"/>
          <p:nvPr/>
        </p:nvSpPr>
        <p:spPr>
          <a:xfrm>
            <a:off x="7776356" y="3549972"/>
            <a:ext cx="468876" cy="492443"/>
          </a:xfrm>
          <a:prstGeom prst="rect">
            <a:avLst/>
          </a:prstGeom>
          <a:noFill/>
        </p:spPr>
        <p:txBody>
          <a:bodyPr wrap="square" rtlCol="0">
            <a:spAutoFit/>
          </a:bodyPr>
          <a:lstStyle/>
          <a:p>
            <a:r>
              <a:rPr lang="en-US" sz="2600" dirty="0" smtClean="0"/>
              <a:t>…</a:t>
            </a:r>
            <a:endParaRPr lang="en-US" sz="2600" dirty="0"/>
          </a:p>
        </p:txBody>
      </p:sp>
      <p:sp>
        <p:nvSpPr>
          <p:cNvPr id="224" name="AutoShape 5"/>
          <p:cNvSpPr>
            <a:spLocks noChangeArrowheads="1"/>
          </p:cNvSpPr>
          <p:nvPr/>
        </p:nvSpPr>
        <p:spPr bwMode="auto">
          <a:xfrm>
            <a:off x="6404155" y="4293096"/>
            <a:ext cx="2452321" cy="640080"/>
          </a:xfrm>
          <a:prstGeom prst="roundRect">
            <a:avLst>
              <a:gd name="adj" fmla="val 16667"/>
            </a:avLst>
          </a:prstGeom>
          <a:solidFill>
            <a:schemeClr val="tx2">
              <a:lumMod val="60000"/>
              <a:lumOff val="40000"/>
              <a:alpha val="26000"/>
            </a:schemeClr>
          </a:solidFill>
          <a:ln w="34925">
            <a:solidFill>
              <a:schemeClr val="tx2"/>
            </a:solidFill>
            <a:round/>
            <a:headEnd/>
            <a:tailEnd/>
          </a:ln>
          <a:effectLst>
            <a:outerShdw blurRad="50800" dist="38100" dir="2700000" algn="t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grpSp>
        <p:nvGrpSpPr>
          <p:cNvPr id="225" name="Group 224"/>
          <p:cNvGrpSpPr/>
          <p:nvPr/>
        </p:nvGrpSpPr>
        <p:grpSpPr>
          <a:xfrm>
            <a:off x="7304255" y="4378064"/>
            <a:ext cx="512064" cy="457200"/>
            <a:chOff x="971600" y="4149700"/>
            <a:chExt cx="621852" cy="467432"/>
          </a:xfrm>
        </p:grpSpPr>
        <p:cxnSp>
          <p:nvCxnSpPr>
            <p:cNvPr id="226" name="Straight Connector 225"/>
            <p:cNvCxnSpPr/>
            <p:nvPr/>
          </p:nvCxnSpPr>
          <p:spPr>
            <a:xfrm flipV="1">
              <a:off x="971600" y="4149700"/>
              <a:ext cx="281395" cy="464416"/>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a:off x="1089396" y="4452764"/>
              <a:ext cx="121444" cy="164368"/>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1252995" y="4149700"/>
              <a:ext cx="340457" cy="449847"/>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a:off x="1176337" y="4329100"/>
              <a:ext cx="219093" cy="270447"/>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30" name="Group 229"/>
          <p:cNvGrpSpPr/>
          <p:nvPr/>
        </p:nvGrpSpPr>
        <p:grpSpPr>
          <a:xfrm>
            <a:off x="8244408" y="4377444"/>
            <a:ext cx="512064" cy="457200"/>
            <a:chOff x="971600" y="3104964"/>
            <a:chExt cx="621852" cy="647452"/>
          </a:xfrm>
        </p:grpSpPr>
        <p:cxnSp>
          <p:nvCxnSpPr>
            <p:cNvPr id="231" name="Straight Connector 230"/>
            <p:cNvCxnSpPr/>
            <p:nvPr/>
          </p:nvCxnSpPr>
          <p:spPr>
            <a:xfrm flipV="1">
              <a:off x="971600" y="3104964"/>
              <a:ext cx="281395" cy="643274"/>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1089396" y="3524746"/>
              <a:ext cx="121444" cy="227670"/>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1252995" y="3104964"/>
              <a:ext cx="340457" cy="623094"/>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H="1">
              <a:off x="1341424" y="3524746"/>
              <a:ext cx="108013" cy="227670"/>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35" name="Group 234"/>
          <p:cNvGrpSpPr/>
          <p:nvPr/>
        </p:nvGrpSpPr>
        <p:grpSpPr>
          <a:xfrm>
            <a:off x="6588224" y="4387676"/>
            <a:ext cx="512064" cy="457200"/>
            <a:chOff x="1916088" y="4725764"/>
            <a:chExt cx="621852" cy="467432"/>
          </a:xfrm>
        </p:grpSpPr>
        <p:cxnSp>
          <p:nvCxnSpPr>
            <p:cNvPr id="236" name="Straight Connector 235"/>
            <p:cNvCxnSpPr/>
            <p:nvPr/>
          </p:nvCxnSpPr>
          <p:spPr>
            <a:xfrm flipV="1">
              <a:off x="1916088" y="4725764"/>
              <a:ext cx="281395" cy="464416"/>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2197483" y="4725764"/>
              <a:ext cx="340457" cy="449847"/>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H="1">
              <a:off x="2105726" y="4898031"/>
              <a:ext cx="198440" cy="292149"/>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flipH="1">
              <a:off x="2303748" y="5047122"/>
              <a:ext cx="99220" cy="146074"/>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40" name="TextBox 239"/>
          <p:cNvSpPr txBox="1"/>
          <p:nvPr/>
        </p:nvSpPr>
        <p:spPr>
          <a:xfrm>
            <a:off x="7808311" y="4378064"/>
            <a:ext cx="468876" cy="492443"/>
          </a:xfrm>
          <a:prstGeom prst="rect">
            <a:avLst/>
          </a:prstGeom>
          <a:noFill/>
        </p:spPr>
        <p:txBody>
          <a:bodyPr wrap="square" rtlCol="0">
            <a:spAutoFit/>
          </a:bodyPr>
          <a:lstStyle/>
          <a:p>
            <a:r>
              <a:rPr lang="en-US" sz="2600" dirty="0" smtClean="0"/>
              <a:t>…</a:t>
            </a:r>
            <a:endParaRPr lang="en-US" sz="2600" dirty="0"/>
          </a:p>
        </p:txBody>
      </p:sp>
      <p:sp>
        <p:nvSpPr>
          <p:cNvPr id="2" name="Bent Arrow 1"/>
          <p:cNvSpPr/>
          <p:nvPr/>
        </p:nvSpPr>
        <p:spPr>
          <a:xfrm rot="10800000">
            <a:off x="6015138" y="5409219"/>
            <a:ext cx="2000311" cy="1044116"/>
          </a:xfrm>
          <a:prstGeom prst="bentArrow">
            <a:avLst>
              <a:gd name="adj1" fmla="val 25000"/>
              <a:gd name="adj2" fmla="val 24421"/>
              <a:gd name="adj3" fmla="val 25000"/>
              <a:gd name="adj4" fmla="val 43750"/>
            </a:avLst>
          </a:prstGeom>
          <a:solidFill>
            <a:srgbClr val="FF0000"/>
          </a:solidFill>
          <a:ln w="412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6" name="TextBox 115"/>
          <p:cNvSpPr txBox="1"/>
          <p:nvPr/>
        </p:nvSpPr>
        <p:spPr>
          <a:xfrm>
            <a:off x="6588369" y="4967880"/>
            <a:ext cx="2375973" cy="369332"/>
          </a:xfrm>
          <a:prstGeom prst="rect">
            <a:avLst/>
          </a:prstGeom>
          <a:noFill/>
        </p:spPr>
        <p:txBody>
          <a:bodyPr wrap="square" rtlCol="0">
            <a:spAutoFit/>
          </a:bodyPr>
          <a:lstStyle/>
          <a:p>
            <a:r>
              <a:rPr lang="en-US" b="1" i="1" dirty="0" smtClean="0">
                <a:solidFill>
                  <a:srgbClr val="FF0000"/>
                </a:solidFill>
                <a:latin typeface="Book Antiqua" pitchFamily="18" charset="0"/>
              </a:rPr>
              <a:t>Restricted </a:t>
            </a:r>
            <a:r>
              <a:rPr lang="en-US" b="1" i="1" dirty="0" smtClean="0">
                <a:latin typeface="Book Antiqua" pitchFamily="18" charset="0"/>
              </a:rPr>
              <a:t>gene trees</a:t>
            </a:r>
            <a:endParaRPr lang="en-US" baseline="-25000" dirty="0">
              <a:latin typeface="Georgia" pitchFamily="18" charset="0"/>
            </a:endParaRPr>
          </a:p>
        </p:txBody>
      </p:sp>
      <p:sp>
        <p:nvSpPr>
          <p:cNvPr id="117" name="AutoShape 34"/>
          <p:cNvSpPr>
            <a:spLocks noChangeArrowheads="1"/>
          </p:cNvSpPr>
          <p:nvPr/>
        </p:nvSpPr>
        <p:spPr bwMode="auto">
          <a:xfrm>
            <a:off x="5321191" y="3243816"/>
            <a:ext cx="914400" cy="410774"/>
          </a:xfrm>
          <a:prstGeom prst="rightArrow">
            <a:avLst>
              <a:gd name="adj1" fmla="val 50185"/>
              <a:gd name="adj2" fmla="val 97561"/>
            </a:avLst>
          </a:prstGeom>
          <a:solidFill>
            <a:srgbClr val="FF0000"/>
          </a:solidFill>
          <a:ln w="38100">
            <a:solidFill>
              <a:schemeClr val="tx1"/>
            </a:solidFill>
            <a:miter lim="800000"/>
            <a:headEnd/>
            <a:tailEnd/>
          </a:ln>
          <a:effectLst>
            <a:outerShdw blurRad="50800" dist="38100" dir="18900000" algn="bl" rotWithShape="0">
              <a:prstClr val="black">
                <a:alpha val="40000"/>
              </a:prstClr>
            </a:outerShdw>
          </a:effectLst>
        </p:spPr>
        <p:txBody>
          <a:bodyPr vert="eaVert" wrap="square" anchor="ctr">
            <a:spAutoFit/>
          </a:bodyPr>
          <a:lstStyle/>
          <a:p>
            <a:pPr eaLnBrk="1" hangingPunct="1">
              <a:defRPr/>
            </a:pPr>
            <a:endParaRPr lang="en-US" sz="1800"/>
          </a:p>
        </p:txBody>
      </p:sp>
      <p:sp>
        <p:nvSpPr>
          <p:cNvPr id="120" name="Oval 119"/>
          <p:cNvSpPr/>
          <p:nvPr/>
        </p:nvSpPr>
        <p:spPr>
          <a:xfrm>
            <a:off x="3204952" y="1937956"/>
            <a:ext cx="1527048" cy="1527048"/>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2501734" y="3136166"/>
            <a:ext cx="1451379" cy="1516970"/>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2197698" y="2423702"/>
            <a:ext cx="1371600" cy="1374244"/>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3939912" y="2976932"/>
            <a:ext cx="1280160" cy="1280160"/>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AutoShape 34"/>
          <p:cNvSpPr>
            <a:spLocks noChangeArrowheads="1"/>
          </p:cNvSpPr>
          <p:nvPr/>
        </p:nvSpPr>
        <p:spPr bwMode="auto">
          <a:xfrm rot="5400000">
            <a:off x="3187844" y="2075128"/>
            <a:ext cx="685800" cy="365760"/>
          </a:xfrm>
          <a:prstGeom prst="rightArrow">
            <a:avLst>
              <a:gd name="adj1" fmla="val 50185"/>
              <a:gd name="adj2" fmla="val 97561"/>
            </a:avLst>
          </a:prstGeom>
          <a:solidFill>
            <a:srgbClr val="FF0000"/>
          </a:solidFill>
          <a:ln w="38100">
            <a:solidFill>
              <a:schemeClr val="tx1"/>
            </a:solidFill>
            <a:miter lim="800000"/>
            <a:headEnd/>
            <a:tailEnd/>
          </a:ln>
          <a:effectLst>
            <a:outerShdw blurRad="50800" dist="38100" dir="18900000" algn="bl" rotWithShape="0">
              <a:prstClr val="black">
                <a:alpha val="40000"/>
              </a:prstClr>
            </a:outerShdw>
          </a:effectLst>
        </p:spPr>
        <p:txBody>
          <a:bodyPr vert="eaVert" wrap="square" anchor="ctr">
            <a:spAutoFit/>
          </a:bodyPr>
          <a:lstStyle/>
          <a:p>
            <a:pPr eaLnBrk="1" hangingPunct="1">
              <a:defRPr/>
            </a:pPr>
            <a:endParaRPr lang="en-US" sz="1800"/>
          </a:p>
        </p:txBody>
      </p:sp>
      <p:sp>
        <p:nvSpPr>
          <p:cNvPr id="171" name="TextBox 170"/>
          <p:cNvSpPr txBox="1"/>
          <p:nvPr/>
        </p:nvSpPr>
        <p:spPr>
          <a:xfrm>
            <a:off x="124083" y="971436"/>
            <a:ext cx="1387577" cy="369332"/>
          </a:xfrm>
          <a:prstGeom prst="rect">
            <a:avLst/>
          </a:prstGeom>
          <a:noFill/>
        </p:spPr>
        <p:txBody>
          <a:bodyPr wrap="square" rtlCol="0">
            <a:spAutoFit/>
          </a:bodyPr>
          <a:lstStyle/>
          <a:p>
            <a:r>
              <a:rPr lang="en-US" b="1" i="1" dirty="0">
                <a:latin typeface="Book Antiqua" pitchFamily="18" charset="0"/>
              </a:rPr>
              <a:t>G</a:t>
            </a:r>
            <a:r>
              <a:rPr lang="en-US" b="1" i="1" dirty="0" smtClean="0">
                <a:latin typeface="Book Antiqua" pitchFamily="18" charset="0"/>
              </a:rPr>
              <a:t>ene trees</a:t>
            </a:r>
            <a:endParaRPr lang="en-US" baseline="-25000" dirty="0">
              <a:latin typeface="Georgia" pitchFamily="18" charset="0"/>
            </a:endParaRPr>
          </a:p>
        </p:txBody>
      </p:sp>
      <p:sp>
        <p:nvSpPr>
          <p:cNvPr id="189" name="TextBox 188"/>
          <p:cNvSpPr txBox="1"/>
          <p:nvPr/>
        </p:nvSpPr>
        <p:spPr>
          <a:xfrm>
            <a:off x="264560" y="2949217"/>
            <a:ext cx="1387577" cy="369332"/>
          </a:xfrm>
          <a:prstGeom prst="rect">
            <a:avLst/>
          </a:prstGeom>
          <a:noFill/>
        </p:spPr>
        <p:txBody>
          <a:bodyPr wrap="square" rtlCol="0">
            <a:spAutoFit/>
          </a:bodyPr>
          <a:lstStyle/>
          <a:p>
            <a:r>
              <a:rPr lang="en-US" b="1" i="1" dirty="0" smtClean="0">
                <a:latin typeface="Book Antiqua" pitchFamily="18" charset="0"/>
              </a:rPr>
              <a:t>Species tree</a:t>
            </a:r>
            <a:endParaRPr lang="en-US" baseline="-25000" dirty="0">
              <a:latin typeface="Georgia" pitchFamily="18" charset="0"/>
            </a:endParaRPr>
          </a:p>
        </p:txBody>
      </p:sp>
      <p:sp>
        <p:nvSpPr>
          <p:cNvPr id="190" name="TextBox 189"/>
          <p:cNvSpPr txBox="1"/>
          <p:nvPr/>
        </p:nvSpPr>
        <p:spPr>
          <a:xfrm>
            <a:off x="1709420" y="1511496"/>
            <a:ext cx="494417" cy="369332"/>
          </a:xfrm>
          <a:prstGeom prst="rect">
            <a:avLst/>
          </a:prstGeom>
          <a:noFill/>
        </p:spPr>
        <p:txBody>
          <a:bodyPr wrap="square" rtlCol="0">
            <a:spAutoFit/>
          </a:bodyPr>
          <a:lstStyle/>
          <a:p>
            <a:r>
              <a:rPr lang="en-US" b="1" i="1" dirty="0" smtClean="0">
                <a:latin typeface="Book Antiqua" pitchFamily="18" charset="0"/>
              </a:rPr>
              <a:t>gt</a:t>
            </a:r>
            <a:r>
              <a:rPr lang="en-US" b="1" i="1" baseline="-25000" dirty="0" smtClean="0">
                <a:latin typeface="Book Antiqua" pitchFamily="18" charset="0"/>
              </a:rPr>
              <a:t>1</a:t>
            </a:r>
            <a:endParaRPr lang="en-US" baseline="-25000" dirty="0">
              <a:latin typeface="Georgia" pitchFamily="18" charset="0"/>
            </a:endParaRPr>
          </a:p>
        </p:txBody>
      </p:sp>
      <p:sp>
        <p:nvSpPr>
          <p:cNvPr id="191" name="TextBox 190"/>
          <p:cNvSpPr txBox="1"/>
          <p:nvPr/>
        </p:nvSpPr>
        <p:spPr>
          <a:xfrm>
            <a:off x="3347864" y="1502204"/>
            <a:ext cx="494417" cy="369332"/>
          </a:xfrm>
          <a:prstGeom prst="rect">
            <a:avLst/>
          </a:prstGeom>
          <a:noFill/>
        </p:spPr>
        <p:txBody>
          <a:bodyPr wrap="square" rtlCol="0">
            <a:spAutoFit/>
          </a:bodyPr>
          <a:lstStyle/>
          <a:p>
            <a:r>
              <a:rPr lang="en-US" b="1" i="1" dirty="0" smtClean="0">
                <a:latin typeface="Book Antiqua" pitchFamily="18" charset="0"/>
              </a:rPr>
              <a:t>gt</a:t>
            </a:r>
            <a:r>
              <a:rPr lang="en-US" b="1" i="1" baseline="-25000" dirty="0">
                <a:latin typeface="Book Antiqua" pitchFamily="18" charset="0"/>
              </a:rPr>
              <a:t>2</a:t>
            </a:r>
            <a:endParaRPr lang="en-US" baseline="-25000" dirty="0">
              <a:latin typeface="Georgia" pitchFamily="18" charset="0"/>
            </a:endParaRPr>
          </a:p>
        </p:txBody>
      </p:sp>
      <p:sp>
        <p:nvSpPr>
          <p:cNvPr id="192" name="TextBox 191"/>
          <p:cNvSpPr txBox="1"/>
          <p:nvPr/>
        </p:nvSpPr>
        <p:spPr>
          <a:xfrm>
            <a:off x="5625755" y="1466200"/>
            <a:ext cx="494417" cy="369332"/>
          </a:xfrm>
          <a:prstGeom prst="rect">
            <a:avLst/>
          </a:prstGeom>
          <a:noFill/>
        </p:spPr>
        <p:txBody>
          <a:bodyPr wrap="square" rtlCol="0">
            <a:spAutoFit/>
          </a:bodyPr>
          <a:lstStyle/>
          <a:p>
            <a:r>
              <a:rPr lang="en-US" b="1" i="1" dirty="0" err="1" smtClean="0">
                <a:latin typeface="Book Antiqua" pitchFamily="18" charset="0"/>
              </a:rPr>
              <a:t>gt</a:t>
            </a:r>
            <a:r>
              <a:rPr lang="en-US" b="1" i="1" baseline="-25000" dirty="0" err="1">
                <a:latin typeface="Book Antiqua" pitchFamily="18" charset="0"/>
              </a:rPr>
              <a:t>k</a:t>
            </a:r>
            <a:endParaRPr lang="en-US" baseline="-25000" dirty="0">
              <a:latin typeface="Georgia" pitchFamily="18" charset="0"/>
            </a:endParaRPr>
          </a:p>
        </p:txBody>
      </p:sp>
      <p:grpSp>
        <p:nvGrpSpPr>
          <p:cNvPr id="193" name="Group 192"/>
          <p:cNvGrpSpPr/>
          <p:nvPr/>
        </p:nvGrpSpPr>
        <p:grpSpPr>
          <a:xfrm>
            <a:off x="2653377" y="184574"/>
            <a:ext cx="5735047" cy="400110"/>
            <a:chOff x="3238136" y="1158454"/>
            <a:chExt cx="3920134" cy="312287"/>
          </a:xfrm>
        </p:grpSpPr>
        <p:sp>
          <p:nvSpPr>
            <p:cNvPr id="194" name="Oval 193"/>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2000" b="0" u="sng" dirty="0"/>
            </a:p>
          </p:txBody>
        </p:sp>
        <p:sp>
          <p:nvSpPr>
            <p:cNvPr id="195" name="TextBox 194"/>
            <p:cNvSpPr txBox="1"/>
            <p:nvPr/>
          </p:nvSpPr>
          <p:spPr>
            <a:xfrm>
              <a:off x="3336577" y="1158454"/>
              <a:ext cx="3821693" cy="312287"/>
            </a:xfrm>
            <a:prstGeom prst="rect">
              <a:avLst/>
            </a:prstGeom>
            <a:noFill/>
          </p:spPr>
          <p:txBody>
            <a:bodyPr wrap="square" rtlCol="0">
              <a:spAutoFit/>
            </a:bodyPr>
            <a:lstStyle/>
            <a:p>
              <a:r>
                <a:rPr lang="en-US" sz="2000" dirty="0" smtClean="0"/>
                <a:t>  </a:t>
              </a:r>
              <a:r>
                <a:rPr lang="en-US" sz="2000" dirty="0" smtClean="0">
                  <a:solidFill>
                    <a:srgbClr val="FF0000"/>
                  </a:solidFill>
                  <a:latin typeface="Georgia" pitchFamily="18" charset="0"/>
                </a:rPr>
                <a:t>Estimate</a:t>
              </a:r>
              <a:r>
                <a:rPr lang="en-US" sz="2000" dirty="0" smtClean="0">
                  <a:latin typeface="Georgia" pitchFamily="18" charset="0"/>
                </a:rPr>
                <a:t> </a:t>
              </a:r>
              <a:r>
                <a:rPr lang="en-US" sz="2000" dirty="0" smtClean="0">
                  <a:solidFill>
                    <a:schemeClr val="bg1"/>
                  </a:solidFill>
                  <a:latin typeface="Georgia" pitchFamily="18" charset="0"/>
                </a:rPr>
                <a:t>the</a:t>
              </a:r>
              <a:r>
                <a:rPr lang="en-US" sz="2000" dirty="0" smtClean="0">
                  <a:latin typeface="Georgia" pitchFamily="18" charset="0"/>
                </a:rPr>
                <a:t> </a:t>
              </a:r>
              <a:r>
                <a:rPr lang="en-US" sz="2000" dirty="0" smtClean="0">
                  <a:solidFill>
                    <a:srgbClr val="FF0000"/>
                  </a:solidFill>
                  <a:latin typeface="Georgia" pitchFamily="18" charset="0"/>
                </a:rPr>
                <a:t>species tree</a:t>
              </a:r>
              <a:endParaRPr lang="en-US" sz="2000" dirty="0">
                <a:solidFill>
                  <a:srgbClr val="FF0000"/>
                </a:solidFill>
                <a:latin typeface="Georgia" pitchFamily="18" charset="0"/>
              </a:endParaRPr>
            </a:p>
          </p:txBody>
        </p:sp>
      </p:grpSp>
      <p:grpSp>
        <p:nvGrpSpPr>
          <p:cNvPr id="196" name="Group 195"/>
          <p:cNvGrpSpPr/>
          <p:nvPr/>
        </p:nvGrpSpPr>
        <p:grpSpPr>
          <a:xfrm>
            <a:off x="2670304" y="184574"/>
            <a:ext cx="4349968" cy="400110"/>
            <a:chOff x="3238136" y="1158454"/>
            <a:chExt cx="2973377" cy="312287"/>
          </a:xfrm>
        </p:grpSpPr>
        <p:sp>
          <p:nvSpPr>
            <p:cNvPr id="197" name="Oval 196"/>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2000" b="0" u="sng" dirty="0"/>
            </a:p>
          </p:txBody>
        </p:sp>
        <p:sp>
          <p:nvSpPr>
            <p:cNvPr id="198" name="TextBox 197"/>
            <p:cNvSpPr txBox="1"/>
            <p:nvPr/>
          </p:nvSpPr>
          <p:spPr>
            <a:xfrm>
              <a:off x="3336576" y="1158454"/>
              <a:ext cx="2874937" cy="312287"/>
            </a:xfrm>
            <a:prstGeom prst="rect">
              <a:avLst/>
            </a:prstGeom>
            <a:noFill/>
          </p:spPr>
          <p:txBody>
            <a:bodyPr wrap="square" rtlCol="0">
              <a:spAutoFit/>
            </a:bodyPr>
            <a:lstStyle/>
            <a:p>
              <a:r>
                <a:rPr lang="en-US" sz="2000" dirty="0" smtClean="0"/>
                <a:t>  </a:t>
              </a:r>
              <a:r>
                <a:rPr lang="en-US" sz="2000" dirty="0" smtClean="0">
                  <a:solidFill>
                    <a:srgbClr val="FF0000"/>
                  </a:solidFill>
                  <a:latin typeface="Georgia" pitchFamily="18" charset="0"/>
                </a:rPr>
                <a:t>Decompose</a:t>
              </a:r>
              <a:r>
                <a:rPr lang="en-US" sz="2000" dirty="0" smtClean="0">
                  <a:latin typeface="Georgia" pitchFamily="18" charset="0"/>
                </a:rPr>
                <a:t> the </a:t>
              </a:r>
              <a:r>
                <a:rPr lang="en-US" sz="2000" dirty="0" smtClean="0">
                  <a:solidFill>
                    <a:srgbClr val="FF0000"/>
                  </a:solidFill>
                  <a:latin typeface="Georgia" pitchFamily="18" charset="0"/>
                </a:rPr>
                <a:t>guide</a:t>
              </a:r>
              <a:r>
                <a:rPr lang="en-US" sz="2000" dirty="0" smtClean="0">
                  <a:latin typeface="Georgia" pitchFamily="18" charset="0"/>
                </a:rPr>
                <a:t> </a:t>
              </a:r>
              <a:r>
                <a:rPr lang="en-US" sz="2000" dirty="0" smtClean="0">
                  <a:solidFill>
                    <a:schemeClr val="bg1"/>
                  </a:solidFill>
                  <a:latin typeface="Georgia" pitchFamily="18" charset="0"/>
                </a:rPr>
                <a:t>tree</a:t>
              </a:r>
              <a:endParaRPr lang="en-US" sz="2000" dirty="0">
                <a:solidFill>
                  <a:schemeClr val="bg1"/>
                </a:solidFill>
                <a:latin typeface="Georgia" pitchFamily="18" charset="0"/>
              </a:endParaRPr>
            </a:p>
          </p:txBody>
        </p:sp>
      </p:grpSp>
      <p:grpSp>
        <p:nvGrpSpPr>
          <p:cNvPr id="199" name="Group 198"/>
          <p:cNvGrpSpPr/>
          <p:nvPr/>
        </p:nvGrpSpPr>
        <p:grpSpPr>
          <a:xfrm>
            <a:off x="3138356" y="224644"/>
            <a:ext cx="4349968" cy="400110"/>
            <a:chOff x="3238136" y="1158454"/>
            <a:chExt cx="2973377" cy="312287"/>
          </a:xfrm>
        </p:grpSpPr>
        <p:sp>
          <p:nvSpPr>
            <p:cNvPr id="200" name="Oval 199"/>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2000" b="0" u="sng" dirty="0"/>
            </a:p>
          </p:txBody>
        </p:sp>
        <p:sp>
          <p:nvSpPr>
            <p:cNvPr id="201" name="TextBox 200"/>
            <p:cNvSpPr txBox="1"/>
            <p:nvPr/>
          </p:nvSpPr>
          <p:spPr>
            <a:xfrm>
              <a:off x="3336576" y="1158454"/>
              <a:ext cx="2874937" cy="312287"/>
            </a:xfrm>
            <a:prstGeom prst="rect">
              <a:avLst/>
            </a:prstGeom>
            <a:noFill/>
          </p:spPr>
          <p:txBody>
            <a:bodyPr wrap="square" rtlCol="0">
              <a:spAutoFit/>
            </a:bodyPr>
            <a:lstStyle/>
            <a:p>
              <a:r>
                <a:rPr lang="en-US" sz="2000" dirty="0" smtClean="0"/>
                <a:t>  </a:t>
              </a:r>
              <a:r>
                <a:rPr lang="en-US" sz="2000" dirty="0" smtClean="0">
                  <a:solidFill>
                    <a:srgbClr val="FF0000"/>
                  </a:solidFill>
                  <a:latin typeface="Georgia" pitchFamily="18" charset="0"/>
                </a:rPr>
                <a:t>Restrict</a:t>
              </a:r>
              <a:r>
                <a:rPr lang="en-US" sz="2000" dirty="0" smtClean="0">
                  <a:latin typeface="Georgia" pitchFamily="18" charset="0"/>
                </a:rPr>
                <a:t> </a:t>
              </a:r>
              <a:r>
                <a:rPr lang="en-US" sz="2000" dirty="0" smtClean="0">
                  <a:solidFill>
                    <a:schemeClr val="bg1"/>
                  </a:solidFill>
                  <a:latin typeface="Georgia" pitchFamily="18" charset="0"/>
                </a:rPr>
                <a:t>the gene trees</a:t>
              </a:r>
              <a:endParaRPr lang="en-US" sz="2000" dirty="0">
                <a:solidFill>
                  <a:schemeClr val="bg1"/>
                </a:solidFill>
                <a:latin typeface="Georgia" pitchFamily="18" charset="0"/>
              </a:endParaRPr>
            </a:p>
          </p:txBody>
        </p:sp>
      </p:grpSp>
      <p:grpSp>
        <p:nvGrpSpPr>
          <p:cNvPr id="202" name="Group 201"/>
          <p:cNvGrpSpPr/>
          <p:nvPr/>
        </p:nvGrpSpPr>
        <p:grpSpPr>
          <a:xfrm>
            <a:off x="1582947" y="1002908"/>
            <a:ext cx="512064" cy="457200"/>
            <a:chOff x="971600" y="4149700"/>
            <a:chExt cx="621852" cy="467432"/>
          </a:xfrm>
        </p:grpSpPr>
        <p:cxnSp>
          <p:nvCxnSpPr>
            <p:cNvPr id="203" name="Straight Connector 202"/>
            <p:cNvCxnSpPr/>
            <p:nvPr/>
          </p:nvCxnSpPr>
          <p:spPr>
            <a:xfrm flipV="1">
              <a:off x="971600" y="4149700"/>
              <a:ext cx="281395" cy="464416"/>
            </a:xfrm>
            <a:prstGeom prst="line">
              <a:avLst/>
            </a:prstGeom>
            <a:ln w="28575"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1089396" y="4452764"/>
              <a:ext cx="121444" cy="164368"/>
            </a:xfrm>
            <a:prstGeom prst="line">
              <a:avLst/>
            </a:prstGeom>
            <a:ln w="28575"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1252995" y="4149700"/>
              <a:ext cx="340457" cy="449847"/>
            </a:xfrm>
            <a:prstGeom prst="line">
              <a:avLst/>
            </a:prstGeom>
            <a:ln w="28575"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1176337" y="4329100"/>
              <a:ext cx="219093" cy="270447"/>
            </a:xfrm>
            <a:prstGeom prst="line">
              <a:avLst/>
            </a:prstGeom>
            <a:ln w="28575"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42" name="Group 241"/>
          <p:cNvGrpSpPr/>
          <p:nvPr/>
        </p:nvGrpSpPr>
        <p:grpSpPr>
          <a:xfrm>
            <a:off x="3048227" y="949781"/>
            <a:ext cx="512064" cy="457200"/>
            <a:chOff x="971600" y="3104964"/>
            <a:chExt cx="621852" cy="647452"/>
          </a:xfrm>
        </p:grpSpPr>
        <p:cxnSp>
          <p:nvCxnSpPr>
            <p:cNvPr id="243" name="Straight Connector 242"/>
            <p:cNvCxnSpPr/>
            <p:nvPr/>
          </p:nvCxnSpPr>
          <p:spPr>
            <a:xfrm flipV="1">
              <a:off x="971600" y="3104964"/>
              <a:ext cx="281395" cy="643274"/>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1089396" y="3524746"/>
              <a:ext cx="121444" cy="227670"/>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1252995" y="3104964"/>
              <a:ext cx="340457" cy="623094"/>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H="1">
              <a:off x="1341424" y="3524746"/>
              <a:ext cx="108013" cy="227670"/>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47" name="Group 246"/>
          <p:cNvGrpSpPr/>
          <p:nvPr/>
        </p:nvGrpSpPr>
        <p:grpSpPr>
          <a:xfrm>
            <a:off x="5441040" y="921267"/>
            <a:ext cx="512064" cy="457200"/>
            <a:chOff x="1916088" y="4725764"/>
            <a:chExt cx="621852" cy="467432"/>
          </a:xfrm>
        </p:grpSpPr>
        <p:cxnSp>
          <p:nvCxnSpPr>
            <p:cNvPr id="248" name="Straight Connector 247"/>
            <p:cNvCxnSpPr/>
            <p:nvPr/>
          </p:nvCxnSpPr>
          <p:spPr>
            <a:xfrm flipV="1">
              <a:off x="1916088" y="4725764"/>
              <a:ext cx="281395" cy="464416"/>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2197483" y="4725764"/>
              <a:ext cx="340457" cy="449847"/>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flipH="1">
              <a:off x="2105726" y="4898031"/>
              <a:ext cx="198440" cy="292149"/>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flipH="1">
              <a:off x="2303748" y="5047122"/>
              <a:ext cx="99220" cy="146074"/>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52" name="Group 251"/>
          <p:cNvGrpSpPr/>
          <p:nvPr/>
        </p:nvGrpSpPr>
        <p:grpSpPr>
          <a:xfrm>
            <a:off x="1871700" y="188640"/>
            <a:ext cx="5951355" cy="400110"/>
            <a:chOff x="3238136" y="1158454"/>
            <a:chExt cx="4067989" cy="312287"/>
          </a:xfrm>
        </p:grpSpPr>
        <p:sp>
          <p:nvSpPr>
            <p:cNvPr id="253" name="Oval 252"/>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u="sng" dirty="0"/>
            </a:p>
          </p:txBody>
        </p:sp>
        <p:sp>
          <p:nvSpPr>
            <p:cNvPr id="254" name="TextBox 253"/>
            <p:cNvSpPr txBox="1"/>
            <p:nvPr/>
          </p:nvSpPr>
          <p:spPr>
            <a:xfrm>
              <a:off x="3336576" y="1158454"/>
              <a:ext cx="3969549" cy="312287"/>
            </a:xfrm>
            <a:prstGeom prst="rect">
              <a:avLst/>
            </a:prstGeom>
            <a:noFill/>
          </p:spPr>
          <p:txBody>
            <a:bodyPr wrap="square" rtlCol="0">
              <a:spAutoFit/>
            </a:bodyPr>
            <a:lstStyle/>
            <a:p>
              <a:r>
                <a:rPr lang="en-US" dirty="0" smtClean="0"/>
                <a:t>  </a:t>
              </a:r>
              <a:r>
                <a:rPr lang="en-US" dirty="0" smtClean="0">
                  <a:solidFill>
                    <a:schemeClr val="bg1"/>
                  </a:solidFill>
                  <a:latin typeface="Georgia" pitchFamily="18" charset="0"/>
                </a:rPr>
                <a:t>Estimate</a:t>
              </a:r>
              <a:r>
                <a:rPr lang="en-US" dirty="0" smtClean="0">
                  <a:latin typeface="Georgia" pitchFamily="18" charset="0"/>
                </a:rPr>
                <a:t> </a:t>
              </a:r>
              <a:r>
                <a:rPr lang="en-US" dirty="0" smtClean="0">
                  <a:solidFill>
                    <a:srgbClr val="FF0000"/>
                  </a:solidFill>
                  <a:latin typeface="Georgia" pitchFamily="18" charset="0"/>
                </a:rPr>
                <a:t>species </a:t>
              </a:r>
              <a:r>
                <a:rPr lang="en-US" sz="2000" dirty="0" smtClean="0">
                  <a:solidFill>
                    <a:srgbClr val="FF0000"/>
                  </a:solidFill>
                  <a:latin typeface="Georgia" pitchFamily="18" charset="0"/>
                </a:rPr>
                <a:t>trees</a:t>
              </a:r>
              <a:r>
                <a:rPr lang="en-US" dirty="0" smtClean="0">
                  <a:solidFill>
                    <a:srgbClr val="FF0000"/>
                  </a:solidFill>
                  <a:latin typeface="Georgia" pitchFamily="18" charset="0"/>
                </a:rPr>
                <a:t> </a:t>
              </a:r>
              <a:r>
                <a:rPr lang="en-US" dirty="0" smtClean="0">
                  <a:solidFill>
                    <a:schemeClr val="bg1"/>
                  </a:solidFill>
                  <a:latin typeface="Georgia" pitchFamily="18" charset="0"/>
                </a:rPr>
                <a:t>from the</a:t>
              </a:r>
              <a:r>
                <a:rPr lang="en-US" dirty="0" smtClean="0">
                  <a:latin typeface="Georgia" pitchFamily="18" charset="0"/>
                </a:rPr>
                <a:t> </a:t>
              </a:r>
              <a:r>
                <a:rPr lang="en-US" dirty="0" smtClean="0">
                  <a:solidFill>
                    <a:srgbClr val="FF0000"/>
                  </a:solidFill>
                  <a:latin typeface="Georgia" pitchFamily="18" charset="0"/>
                </a:rPr>
                <a:t>restricted</a:t>
              </a:r>
              <a:r>
                <a:rPr lang="en-US" dirty="0" smtClean="0">
                  <a:latin typeface="Georgia" pitchFamily="18" charset="0"/>
                </a:rPr>
                <a:t> </a:t>
              </a:r>
              <a:r>
                <a:rPr lang="en-US" dirty="0" smtClean="0">
                  <a:solidFill>
                    <a:schemeClr val="bg1"/>
                  </a:solidFill>
                  <a:latin typeface="Georgia" pitchFamily="18" charset="0"/>
                </a:rPr>
                <a:t>gene trees</a:t>
              </a:r>
              <a:endParaRPr lang="en-US" dirty="0">
                <a:solidFill>
                  <a:schemeClr val="bg1"/>
                </a:solidFill>
                <a:latin typeface="Georgia" pitchFamily="18" charset="0"/>
              </a:endParaRPr>
            </a:p>
          </p:txBody>
        </p:sp>
      </p:grpSp>
      <p:grpSp>
        <p:nvGrpSpPr>
          <p:cNvPr id="255" name="Group 254"/>
          <p:cNvGrpSpPr/>
          <p:nvPr/>
        </p:nvGrpSpPr>
        <p:grpSpPr>
          <a:xfrm>
            <a:off x="381382" y="220577"/>
            <a:ext cx="8784468" cy="400111"/>
            <a:chOff x="3238136" y="1158454"/>
            <a:chExt cx="6004534" cy="312288"/>
          </a:xfrm>
        </p:grpSpPr>
        <p:sp>
          <p:nvSpPr>
            <p:cNvPr id="256" name="Oval 255"/>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2000" b="0" u="sng" dirty="0"/>
            </a:p>
          </p:txBody>
        </p:sp>
        <p:sp>
          <p:nvSpPr>
            <p:cNvPr id="257" name="TextBox 256"/>
            <p:cNvSpPr txBox="1"/>
            <p:nvPr/>
          </p:nvSpPr>
          <p:spPr>
            <a:xfrm>
              <a:off x="3336575" y="1158454"/>
              <a:ext cx="5906095" cy="312288"/>
            </a:xfrm>
            <a:prstGeom prst="rect">
              <a:avLst/>
            </a:prstGeom>
            <a:noFill/>
          </p:spPr>
          <p:txBody>
            <a:bodyPr wrap="square" rtlCol="0">
              <a:spAutoFit/>
            </a:bodyPr>
            <a:lstStyle/>
            <a:p>
              <a:r>
                <a:rPr lang="en-US" sz="2000" dirty="0" smtClean="0"/>
                <a:t>  </a:t>
              </a:r>
              <a:r>
                <a:rPr lang="en-US" sz="2000" dirty="0" smtClean="0">
                  <a:solidFill>
                    <a:srgbClr val="FF0000"/>
                  </a:solidFill>
                  <a:latin typeface="Georgia" pitchFamily="18" charset="0"/>
                </a:rPr>
                <a:t>Combine </a:t>
              </a:r>
              <a:r>
                <a:rPr lang="en-US" sz="2000" dirty="0" smtClean="0">
                  <a:solidFill>
                    <a:schemeClr val="bg1"/>
                  </a:solidFill>
                  <a:latin typeface="Georgia" pitchFamily="18" charset="0"/>
                </a:rPr>
                <a:t>the species trees into</a:t>
              </a:r>
              <a:r>
                <a:rPr lang="en-US" sz="2000" dirty="0" smtClean="0">
                  <a:solidFill>
                    <a:srgbClr val="FF0000"/>
                  </a:solidFill>
                  <a:latin typeface="Georgia" pitchFamily="18" charset="0"/>
                </a:rPr>
                <a:t> a single </a:t>
              </a:r>
              <a:r>
                <a:rPr lang="en-US" sz="2000" dirty="0" smtClean="0">
                  <a:solidFill>
                    <a:schemeClr val="bg1"/>
                  </a:solidFill>
                  <a:latin typeface="Georgia" pitchFamily="18" charset="0"/>
                </a:rPr>
                <a:t>species tree on the </a:t>
              </a:r>
              <a:r>
                <a:rPr lang="en-US" sz="2000" dirty="0" smtClean="0">
                  <a:solidFill>
                    <a:srgbClr val="FF0000"/>
                  </a:solidFill>
                  <a:latin typeface="Georgia" pitchFamily="18" charset="0"/>
                </a:rPr>
                <a:t>full </a:t>
              </a:r>
              <a:r>
                <a:rPr lang="en-US" sz="2000" dirty="0" smtClean="0">
                  <a:solidFill>
                    <a:schemeClr val="bg1"/>
                  </a:solidFill>
                  <a:latin typeface="Georgia" pitchFamily="18" charset="0"/>
                </a:rPr>
                <a:t>set of taxa </a:t>
              </a:r>
              <a:endParaRPr lang="en-US" sz="2000" dirty="0">
                <a:solidFill>
                  <a:schemeClr val="bg1"/>
                </a:solidFill>
                <a:latin typeface="Georgia" pitchFamily="18" charset="0"/>
              </a:endParaRPr>
            </a:p>
          </p:txBody>
        </p:sp>
      </p:grpSp>
      <p:sp>
        <p:nvSpPr>
          <p:cNvPr id="159" name="AutoShape 5"/>
          <p:cNvSpPr>
            <a:spLocks noChangeArrowheads="1"/>
          </p:cNvSpPr>
          <p:nvPr/>
        </p:nvSpPr>
        <p:spPr bwMode="auto">
          <a:xfrm>
            <a:off x="1815771" y="5132680"/>
            <a:ext cx="1892133" cy="727721"/>
          </a:xfrm>
          <a:prstGeom prst="roundRect">
            <a:avLst>
              <a:gd name="adj" fmla="val 16667"/>
            </a:avLst>
          </a:prstGeom>
          <a:solidFill>
            <a:schemeClr val="tx2">
              <a:lumMod val="60000"/>
              <a:lumOff val="40000"/>
              <a:alpha val="26000"/>
            </a:schemeClr>
          </a:solidFill>
          <a:ln w="34925">
            <a:solidFill>
              <a:schemeClr val="tx2">
                <a:lumMod val="50000"/>
              </a:schemeClr>
            </a:solidFill>
            <a:round/>
            <a:headEnd/>
            <a:tailEnd/>
          </a:ln>
          <a:effectLst>
            <a:outerShdw blurRad="50800" dist="38100" dir="2700000" algn="t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sp>
        <p:nvSpPr>
          <p:cNvPr id="160" name="AutoShape 5"/>
          <p:cNvSpPr>
            <a:spLocks noChangeArrowheads="1"/>
          </p:cNvSpPr>
          <p:nvPr/>
        </p:nvSpPr>
        <p:spPr bwMode="auto">
          <a:xfrm>
            <a:off x="1800685" y="6021288"/>
            <a:ext cx="1907219" cy="773784"/>
          </a:xfrm>
          <a:prstGeom prst="roundRect">
            <a:avLst>
              <a:gd name="adj" fmla="val 16667"/>
            </a:avLst>
          </a:prstGeom>
          <a:solidFill>
            <a:srgbClr val="F2DCDB">
              <a:alpha val="26000"/>
            </a:srgbClr>
          </a:solidFill>
          <a:ln w="34925">
            <a:solidFill>
              <a:schemeClr val="tx2">
                <a:lumMod val="50000"/>
              </a:schemeClr>
            </a:solidFill>
            <a:round/>
            <a:headEnd/>
            <a:tailEnd/>
          </a:ln>
          <a:effectLst>
            <a:outerShdw blurRad="50800" dist="38100" dir="2700000" algn="t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grpSp>
        <p:nvGrpSpPr>
          <p:cNvPr id="161" name="Group 160"/>
          <p:cNvGrpSpPr/>
          <p:nvPr/>
        </p:nvGrpSpPr>
        <p:grpSpPr>
          <a:xfrm>
            <a:off x="4015432" y="5246222"/>
            <a:ext cx="1663467" cy="489530"/>
            <a:chOff x="5422900" y="3429000"/>
            <a:chExt cx="1638300" cy="749300"/>
          </a:xfrm>
        </p:grpSpPr>
        <p:sp>
          <p:nvSpPr>
            <p:cNvPr id="162" name="Freeform 161"/>
            <p:cNvSpPr/>
            <p:nvPr/>
          </p:nvSpPr>
          <p:spPr>
            <a:xfrm>
              <a:off x="5473700" y="3746500"/>
              <a:ext cx="508000" cy="431800"/>
            </a:xfrm>
            <a:custGeom>
              <a:avLst/>
              <a:gdLst>
                <a:gd name="connsiteX0" fmla="*/ 508000 w 508000"/>
                <a:gd name="connsiteY0" fmla="*/ 0 h 431800"/>
                <a:gd name="connsiteX1" fmla="*/ 292100 w 508000"/>
                <a:gd name="connsiteY1" fmla="*/ 266700 h 431800"/>
                <a:gd name="connsiteX2" fmla="*/ 0 w 508000"/>
                <a:gd name="connsiteY2" fmla="*/ 431800 h 431800"/>
              </a:gdLst>
              <a:ahLst/>
              <a:cxnLst>
                <a:cxn ang="0">
                  <a:pos x="connsiteX0" y="connsiteY0"/>
                </a:cxn>
                <a:cxn ang="0">
                  <a:pos x="connsiteX1" y="connsiteY1"/>
                </a:cxn>
                <a:cxn ang="0">
                  <a:pos x="connsiteX2" y="connsiteY2"/>
                </a:cxn>
              </a:cxnLst>
              <a:rect l="l" t="t" r="r" b="b"/>
              <a:pathLst>
                <a:path w="508000" h="431800">
                  <a:moveTo>
                    <a:pt x="508000" y="0"/>
                  </a:moveTo>
                  <a:cubicBezTo>
                    <a:pt x="442383" y="97366"/>
                    <a:pt x="376767" y="194733"/>
                    <a:pt x="292100" y="266700"/>
                  </a:cubicBezTo>
                  <a:cubicBezTo>
                    <a:pt x="207433" y="338667"/>
                    <a:pt x="103716" y="385233"/>
                    <a:pt x="0" y="431800"/>
                  </a:cubicBezTo>
                </a:path>
              </a:pathLst>
            </a:custGeom>
            <a:ln w="19050">
              <a:solidFill>
                <a:srgbClr val="FF0000">
                  <a:alpha val="52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3" name="Freeform 162"/>
            <p:cNvSpPr/>
            <p:nvPr/>
          </p:nvSpPr>
          <p:spPr>
            <a:xfrm>
              <a:off x="5422900" y="3492500"/>
              <a:ext cx="546100" cy="266700"/>
            </a:xfrm>
            <a:custGeom>
              <a:avLst/>
              <a:gdLst>
                <a:gd name="connsiteX0" fmla="*/ 546100 w 546100"/>
                <a:gd name="connsiteY0" fmla="*/ 266700 h 266700"/>
                <a:gd name="connsiteX1" fmla="*/ 330200 w 546100"/>
                <a:gd name="connsiteY1" fmla="*/ 127000 h 266700"/>
                <a:gd name="connsiteX2" fmla="*/ 0 w 546100"/>
                <a:gd name="connsiteY2" fmla="*/ 0 h 266700"/>
              </a:gdLst>
              <a:ahLst/>
              <a:cxnLst>
                <a:cxn ang="0">
                  <a:pos x="connsiteX0" y="connsiteY0"/>
                </a:cxn>
                <a:cxn ang="0">
                  <a:pos x="connsiteX1" y="connsiteY1"/>
                </a:cxn>
                <a:cxn ang="0">
                  <a:pos x="connsiteX2" y="connsiteY2"/>
                </a:cxn>
              </a:cxnLst>
              <a:rect l="l" t="t" r="r" b="b"/>
              <a:pathLst>
                <a:path w="546100" h="266700">
                  <a:moveTo>
                    <a:pt x="546100" y="266700"/>
                  </a:moveTo>
                  <a:cubicBezTo>
                    <a:pt x="483658" y="219075"/>
                    <a:pt x="421217" y="171450"/>
                    <a:pt x="330200" y="127000"/>
                  </a:cubicBezTo>
                  <a:cubicBezTo>
                    <a:pt x="239183" y="82550"/>
                    <a:pt x="119591" y="41275"/>
                    <a:pt x="0" y="0"/>
                  </a:cubicBezTo>
                </a:path>
              </a:pathLst>
            </a:custGeom>
            <a:ln w="19050">
              <a:solidFill>
                <a:srgbClr val="FF0000">
                  <a:alpha val="52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4" name="Freeform 163"/>
            <p:cNvSpPr/>
            <p:nvPr/>
          </p:nvSpPr>
          <p:spPr>
            <a:xfrm>
              <a:off x="5473700" y="3632200"/>
              <a:ext cx="266700" cy="292100"/>
            </a:xfrm>
            <a:custGeom>
              <a:avLst/>
              <a:gdLst>
                <a:gd name="connsiteX0" fmla="*/ 266700 w 266700"/>
                <a:gd name="connsiteY0" fmla="*/ 0 h 292100"/>
                <a:gd name="connsiteX1" fmla="*/ 190500 w 266700"/>
                <a:gd name="connsiteY1" fmla="*/ 152400 h 292100"/>
                <a:gd name="connsiteX2" fmla="*/ 0 w 266700"/>
                <a:gd name="connsiteY2" fmla="*/ 292100 h 292100"/>
              </a:gdLst>
              <a:ahLst/>
              <a:cxnLst>
                <a:cxn ang="0">
                  <a:pos x="connsiteX0" y="connsiteY0"/>
                </a:cxn>
                <a:cxn ang="0">
                  <a:pos x="connsiteX1" y="connsiteY1"/>
                </a:cxn>
                <a:cxn ang="0">
                  <a:pos x="connsiteX2" y="connsiteY2"/>
                </a:cxn>
              </a:cxnLst>
              <a:rect l="l" t="t" r="r" b="b"/>
              <a:pathLst>
                <a:path w="266700" h="292100">
                  <a:moveTo>
                    <a:pt x="266700" y="0"/>
                  </a:moveTo>
                  <a:cubicBezTo>
                    <a:pt x="250825" y="51858"/>
                    <a:pt x="234950" y="103717"/>
                    <a:pt x="190500" y="152400"/>
                  </a:cubicBezTo>
                  <a:cubicBezTo>
                    <a:pt x="146050" y="201083"/>
                    <a:pt x="73025" y="246591"/>
                    <a:pt x="0" y="292100"/>
                  </a:cubicBezTo>
                </a:path>
              </a:pathLst>
            </a:custGeom>
            <a:ln w="19050">
              <a:solidFill>
                <a:srgbClr val="FF0000">
                  <a:alpha val="52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5" name="Freeform 164"/>
            <p:cNvSpPr/>
            <p:nvPr/>
          </p:nvSpPr>
          <p:spPr>
            <a:xfrm>
              <a:off x="5981700" y="3676891"/>
              <a:ext cx="1079500" cy="450609"/>
            </a:xfrm>
            <a:custGeom>
              <a:avLst/>
              <a:gdLst>
                <a:gd name="connsiteX0" fmla="*/ 0 w 1079500"/>
                <a:gd name="connsiteY0" fmla="*/ 69609 h 450609"/>
                <a:gd name="connsiteX1" fmla="*/ 355600 w 1079500"/>
                <a:gd name="connsiteY1" fmla="*/ 18809 h 450609"/>
                <a:gd name="connsiteX2" fmla="*/ 800100 w 1079500"/>
                <a:gd name="connsiteY2" fmla="*/ 349009 h 450609"/>
                <a:gd name="connsiteX3" fmla="*/ 1079500 w 1079500"/>
                <a:gd name="connsiteY3" fmla="*/ 450609 h 450609"/>
              </a:gdLst>
              <a:ahLst/>
              <a:cxnLst>
                <a:cxn ang="0">
                  <a:pos x="connsiteX0" y="connsiteY0"/>
                </a:cxn>
                <a:cxn ang="0">
                  <a:pos x="connsiteX1" y="connsiteY1"/>
                </a:cxn>
                <a:cxn ang="0">
                  <a:pos x="connsiteX2" y="connsiteY2"/>
                </a:cxn>
                <a:cxn ang="0">
                  <a:pos x="connsiteX3" y="connsiteY3"/>
                </a:cxn>
              </a:cxnLst>
              <a:rect l="l" t="t" r="r" b="b"/>
              <a:pathLst>
                <a:path w="1079500" h="450609">
                  <a:moveTo>
                    <a:pt x="0" y="69609"/>
                  </a:moveTo>
                  <a:cubicBezTo>
                    <a:pt x="111125" y="20925"/>
                    <a:pt x="222250" y="-27758"/>
                    <a:pt x="355600" y="18809"/>
                  </a:cubicBezTo>
                  <a:cubicBezTo>
                    <a:pt x="488950" y="65376"/>
                    <a:pt x="679450" y="277042"/>
                    <a:pt x="800100" y="349009"/>
                  </a:cubicBezTo>
                  <a:cubicBezTo>
                    <a:pt x="920750" y="420976"/>
                    <a:pt x="1000125" y="435792"/>
                    <a:pt x="1079500" y="450609"/>
                  </a:cubicBezTo>
                </a:path>
              </a:pathLst>
            </a:custGeom>
            <a:ln w="19050">
              <a:solidFill>
                <a:srgbClr val="FF0000">
                  <a:alpha val="52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6" name="Freeform 165"/>
            <p:cNvSpPr/>
            <p:nvPr/>
          </p:nvSpPr>
          <p:spPr>
            <a:xfrm>
              <a:off x="6426200" y="3429000"/>
              <a:ext cx="596900" cy="292100"/>
            </a:xfrm>
            <a:custGeom>
              <a:avLst/>
              <a:gdLst>
                <a:gd name="connsiteX0" fmla="*/ 0 w 596900"/>
                <a:gd name="connsiteY0" fmla="*/ 292100 h 292100"/>
                <a:gd name="connsiteX1" fmla="*/ 190500 w 596900"/>
                <a:gd name="connsiteY1" fmla="*/ 139700 h 292100"/>
                <a:gd name="connsiteX2" fmla="*/ 596900 w 596900"/>
                <a:gd name="connsiteY2" fmla="*/ 0 h 292100"/>
              </a:gdLst>
              <a:ahLst/>
              <a:cxnLst>
                <a:cxn ang="0">
                  <a:pos x="connsiteX0" y="connsiteY0"/>
                </a:cxn>
                <a:cxn ang="0">
                  <a:pos x="connsiteX1" y="connsiteY1"/>
                </a:cxn>
                <a:cxn ang="0">
                  <a:pos x="connsiteX2" y="connsiteY2"/>
                </a:cxn>
              </a:cxnLst>
              <a:rect l="l" t="t" r="r" b="b"/>
              <a:pathLst>
                <a:path w="596900" h="292100">
                  <a:moveTo>
                    <a:pt x="0" y="292100"/>
                  </a:moveTo>
                  <a:cubicBezTo>
                    <a:pt x="45508" y="240241"/>
                    <a:pt x="91017" y="188383"/>
                    <a:pt x="190500" y="139700"/>
                  </a:cubicBezTo>
                  <a:cubicBezTo>
                    <a:pt x="289983" y="91017"/>
                    <a:pt x="443441" y="45508"/>
                    <a:pt x="596900" y="0"/>
                  </a:cubicBezTo>
                </a:path>
              </a:pathLst>
            </a:custGeom>
            <a:ln w="19050">
              <a:solidFill>
                <a:srgbClr val="FF0000">
                  <a:alpha val="52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7" name="Freeform 166"/>
            <p:cNvSpPr/>
            <p:nvPr/>
          </p:nvSpPr>
          <p:spPr>
            <a:xfrm>
              <a:off x="6680200" y="3683000"/>
              <a:ext cx="317500" cy="266700"/>
            </a:xfrm>
            <a:custGeom>
              <a:avLst/>
              <a:gdLst>
                <a:gd name="connsiteX0" fmla="*/ 0 w 317500"/>
                <a:gd name="connsiteY0" fmla="*/ 266700 h 266700"/>
                <a:gd name="connsiteX1" fmla="*/ 203200 w 317500"/>
                <a:gd name="connsiteY1" fmla="*/ 152400 h 266700"/>
                <a:gd name="connsiteX2" fmla="*/ 317500 w 317500"/>
                <a:gd name="connsiteY2" fmla="*/ 0 h 266700"/>
              </a:gdLst>
              <a:ahLst/>
              <a:cxnLst>
                <a:cxn ang="0">
                  <a:pos x="connsiteX0" y="connsiteY0"/>
                </a:cxn>
                <a:cxn ang="0">
                  <a:pos x="connsiteX1" y="connsiteY1"/>
                </a:cxn>
                <a:cxn ang="0">
                  <a:pos x="connsiteX2" y="connsiteY2"/>
                </a:cxn>
              </a:cxnLst>
              <a:rect l="l" t="t" r="r" b="b"/>
              <a:pathLst>
                <a:path w="317500" h="266700">
                  <a:moveTo>
                    <a:pt x="0" y="266700"/>
                  </a:moveTo>
                  <a:cubicBezTo>
                    <a:pt x="75141" y="231775"/>
                    <a:pt x="150283" y="196850"/>
                    <a:pt x="203200" y="152400"/>
                  </a:cubicBezTo>
                  <a:cubicBezTo>
                    <a:pt x="256117" y="107950"/>
                    <a:pt x="286808" y="53975"/>
                    <a:pt x="317500" y="0"/>
                  </a:cubicBezTo>
                </a:path>
              </a:pathLst>
            </a:custGeom>
            <a:ln w="19050">
              <a:solidFill>
                <a:srgbClr val="FF0000">
                  <a:alpha val="52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68" name="Group 167"/>
          <p:cNvGrpSpPr/>
          <p:nvPr/>
        </p:nvGrpSpPr>
        <p:grpSpPr>
          <a:xfrm>
            <a:off x="1927523" y="5249829"/>
            <a:ext cx="1635192" cy="519431"/>
            <a:chOff x="2806700" y="4533900"/>
            <a:chExt cx="1727200" cy="774700"/>
          </a:xfrm>
        </p:grpSpPr>
        <p:sp>
          <p:nvSpPr>
            <p:cNvPr id="169" name="Freeform 168"/>
            <p:cNvSpPr/>
            <p:nvPr/>
          </p:nvSpPr>
          <p:spPr>
            <a:xfrm>
              <a:off x="2806700" y="4805318"/>
              <a:ext cx="635000" cy="185782"/>
            </a:xfrm>
            <a:custGeom>
              <a:avLst/>
              <a:gdLst>
                <a:gd name="connsiteX0" fmla="*/ 0 w 635000"/>
                <a:gd name="connsiteY0" fmla="*/ 7982 h 185782"/>
                <a:gd name="connsiteX1" fmla="*/ 342900 w 635000"/>
                <a:gd name="connsiteY1" fmla="*/ 20682 h 185782"/>
                <a:gd name="connsiteX2" fmla="*/ 635000 w 635000"/>
                <a:gd name="connsiteY2" fmla="*/ 185782 h 185782"/>
              </a:gdLst>
              <a:ahLst/>
              <a:cxnLst>
                <a:cxn ang="0">
                  <a:pos x="connsiteX0" y="connsiteY0"/>
                </a:cxn>
                <a:cxn ang="0">
                  <a:pos x="connsiteX1" y="connsiteY1"/>
                </a:cxn>
                <a:cxn ang="0">
                  <a:pos x="connsiteX2" y="connsiteY2"/>
                </a:cxn>
              </a:cxnLst>
              <a:rect l="l" t="t" r="r" b="b"/>
              <a:pathLst>
                <a:path w="635000" h="185782">
                  <a:moveTo>
                    <a:pt x="0" y="7982"/>
                  </a:moveTo>
                  <a:cubicBezTo>
                    <a:pt x="118533" y="-485"/>
                    <a:pt x="237067" y="-8951"/>
                    <a:pt x="342900" y="20682"/>
                  </a:cubicBezTo>
                  <a:cubicBezTo>
                    <a:pt x="448733" y="50315"/>
                    <a:pt x="541866" y="118048"/>
                    <a:pt x="635000" y="185782"/>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8" name="Freeform 257"/>
            <p:cNvSpPr/>
            <p:nvPr/>
          </p:nvSpPr>
          <p:spPr>
            <a:xfrm>
              <a:off x="2844800" y="5003800"/>
              <a:ext cx="584200" cy="208830"/>
            </a:xfrm>
            <a:custGeom>
              <a:avLst/>
              <a:gdLst>
                <a:gd name="connsiteX0" fmla="*/ 584200 w 584200"/>
                <a:gd name="connsiteY0" fmla="*/ 0 h 208830"/>
                <a:gd name="connsiteX1" fmla="*/ 254000 w 584200"/>
                <a:gd name="connsiteY1" fmla="*/ 190500 h 208830"/>
                <a:gd name="connsiteX2" fmla="*/ 0 w 584200"/>
                <a:gd name="connsiteY2" fmla="*/ 190500 h 208830"/>
              </a:gdLst>
              <a:ahLst/>
              <a:cxnLst>
                <a:cxn ang="0">
                  <a:pos x="connsiteX0" y="connsiteY0"/>
                </a:cxn>
                <a:cxn ang="0">
                  <a:pos x="connsiteX1" y="connsiteY1"/>
                </a:cxn>
                <a:cxn ang="0">
                  <a:pos x="connsiteX2" y="connsiteY2"/>
                </a:cxn>
              </a:cxnLst>
              <a:rect l="l" t="t" r="r" b="b"/>
              <a:pathLst>
                <a:path w="584200" h="208830">
                  <a:moveTo>
                    <a:pt x="584200" y="0"/>
                  </a:moveTo>
                  <a:cubicBezTo>
                    <a:pt x="467783" y="79375"/>
                    <a:pt x="351367" y="158750"/>
                    <a:pt x="254000" y="190500"/>
                  </a:cubicBezTo>
                  <a:cubicBezTo>
                    <a:pt x="156633" y="222250"/>
                    <a:pt x="78316" y="206375"/>
                    <a:pt x="0" y="19050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9" name="Freeform 258"/>
            <p:cNvSpPr/>
            <p:nvPr/>
          </p:nvSpPr>
          <p:spPr>
            <a:xfrm>
              <a:off x="3429000" y="4533900"/>
              <a:ext cx="939800" cy="477974"/>
            </a:xfrm>
            <a:custGeom>
              <a:avLst/>
              <a:gdLst>
                <a:gd name="connsiteX0" fmla="*/ 0 w 939800"/>
                <a:gd name="connsiteY0" fmla="*/ 457200 h 477974"/>
                <a:gd name="connsiteX1" fmla="*/ 431800 w 939800"/>
                <a:gd name="connsiteY1" fmla="*/ 457200 h 477974"/>
                <a:gd name="connsiteX2" fmla="*/ 609600 w 939800"/>
                <a:gd name="connsiteY2" fmla="*/ 241300 h 477974"/>
                <a:gd name="connsiteX3" fmla="*/ 939800 w 939800"/>
                <a:gd name="connsiteY3" fmla="*/ 0 h 477974"/>
              </a:gdLst>
              <a:ahLst/>
              <a:cxnLst>
                <a:cxn ang="0">
                  <a:pos x="connsiteX0" y="connsiteY0"/>
                </a:cxn>
                <a:cxn ang="0">
                  <a:pos x="connsiteX1" y="connsiteY1"/>
                </a:cxn>
                <a:cxn ang="0">
                  <a:pos x="connsiteX2" y="connsiteY2"/>
                </a:cxn>
                <a:cxn ang="0">
                  <a:pos x="connsiteX3" y="connsiteY3"/>
                </a:cxn>
              </a:cxnLst>
              <a:rect l="l" t="t" r="r" b="b"/>
              <a:pathLst>
                <a:path w="939800" h="477974">
                  <a:moveTo>
                    <a:pt x="0" y="457200"/>
                  </a:moveTo>
                  <a:cubicBezTo>
                    <a:pt x="165100" y="475191"/>
                    <a:pt x="330200" y="493183"/>
                    <a:pt x="431800" y="457200"/>
                  </a:cubicBezTo>
                  <a:cubicBezTo>
                    <a:pt x="533400" y="421217"/>
                    <a:pt x="524933" y="317500"/>
                    <a:pt x="609600" y="241300"/>
                  </a:cubicBezTo>
                  <a:cubicBezTo>
                    <a:pt x="694267" y="165100"/>
                    <a:pt x="817033" y="82550"/>
                    <a:pt x="939800" y="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0" name="Freeform 259"/>
            <p:cNvSpPr/>
            <p:nvPr/>
          </p:nvSpPr>
          <p:spPr>
            <a:xfrm>
              <a:off x="4127500" y="4699000"/>
              <a:ext cx="304800" cy="125298"/>
            </a:xfrm>
            <a:custGeom>
              <a:avLst/>
              <a:gdLst>
                <a:gd name="connsiteX0" fmla="*/ 0 w 304800"/>
                <a:gd name="connsiteY0" fmla="*/ 0 h 125298"/>
                <a:gd name="connsiteX1" fmla="*/ 177800 w 304800"/>
                <a:gd name="connsiteY1" fmla="*/ 114300 h 125298"/>
                <a:gd name="connsiteX2" fmla="*/ 304800 w 304800"/>
                <a:gd name="connsiteY2" fmla="*/ 114300 h 125298"/>
              </a:gdLst>
              <a:ahLst/>
              <a:cxnLst>
                <a:cxn ang="0">
                  <a:pos x="connsiteX0" y="connsiteY0"/>
                </a:cxn>
                <a:cxn ang="0">
                  <a:pos x="connsiteX1" y="connsiteY1"/>
                </a:cxn>
                <a:cxn ang="0">
                  <a:pos x="connsiteX2" y="connsiteY2"/>
                </a:cxn>
              </a:cxnLst>
              <a:rect l="l" t="t" r="r" b="b"/>
              <a:pathLst>
                <a:path w="304800" h="125298">
                  <a:moveTo>
                    <a:pt x="0" y="0"/>
                  </a:moveTo>
                  <a:cubicBezTo>
                    <a:pt x="63500" y="47625"/>
                    <a:pt x="127000" y="95250"/>
                    <a:pt x="177800" y="114300"/>
                  </a:cubicBezTo>
                  <a:cubicBezTo>
                    <a:pt x="228600" y="133350"/>
                    <a:pt x="266700" y="123825"/>
                    <a:pt x="304800" y="11430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1" name="Freeform 260"/>
            <p:cNvSpPr/>
            <p:nvPr/>
          </p:nvSpPr>
          <p:spPr>
            <a:xfrm>
              <a:off x="3911600" y="4965700"/>
              <a:ext cx="622300" cy="342900"/>
            </a:xfrm>
            <a:custGeom>
              <a:avLst/>
              <a:gdLst>
                <a:gd name="connsiteX0" fmla="*/ 0 w 622300"/>
                <a:gd name="connsiteY0" fmla="*/ 0 h 342900"/>
                <a:gd name="connsiteX1" fmla="*/ 304800 w 622300"/>
                <a:gd name="connsiteY1" fmla="*/ 254000 h 342900"/>
                <a:gd name="connsiteX2" fmla="*/ 622300 w 622300"/>
                <a:gd name="connsiteY2" fmla="*/ 342900 h 342900"/>
              </a:gdLst>
              <a:ahLst/>
              <a:cxnLst>
                <a:cxn ang="0">
                  <a:pos x="connsiteX0" y="connsiteY0"/>
                </a:cxn>
                <a:cxn ang="0">
                  <a:pos x="connsiteX1" y="connsiteY1"/>
                </a:cxn>
                <a:cxn ang="0">
                  <a:pos x="connsiteX2" y="connsiteY2"/>
                </a:cxn>
              </a:cxnLst>
              <a:rect l="l" t="t" r="r" b="b"/>
              <a:pathLst>
                <a:path w="622300" h="342900">
                  <a:moveTo>
                    <a:pt x="0" y="0"/>
                  </a:moveTo>
                  <a:cubicBezTo>
                    <a:pt x="100541" y="98425"/>
                    <a:pt x="201083" y="196850"/>
                    <a:pt x="304800" y="254000"/>
                  </a:cubicBezTo>
                  <a:cubicBezTo>
                    <a:pt x="408517" y="311150"/>
                    <a:pt x="515408" y="327025"/>
                    <a:pt x="622300" y="34290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2" name="Freeform 261"/>
            <p:cNvSpPr/>
            <p:nvPr/>
          </p:nvSpPr>
          <p:spPr>
            <a:xfrm>
              <a:off x="4076700" y="5036640"/>
              <a:ext cx="457200" cy="94160"/>
            </a:xfrm>
            <a:custGeom>
              <a:avLst/>
              <a:gdLst>
                <a:gd name="connsiteX0" fmla="*/ 0 w 457200"/>
                <a:gd name="connsiteY0" fmla="*/ 94160 h 94160"/>
                <a:gd name="connsiteX1" fmla="*/ 279400 w 457200"/>
                <a:gd name="connsiteY1" fmla="*/ 5260 h 94160"/>
                <a:gd name="connsiteX2" fmla="*/ 457200 w 457200"/>
                <a:gd name="connsiteY2" fmla="*/ 17960 h 94160"/>
              </a:gdLst>
              <a:ahLst/>
              <a:cxnLst>
                <a:cxn ang="0">
                  <a:pos x="connsiteX0" y="connsiteY0"/>
                </a:cxn>
                <a:cxn ang="0">
                  <a:pos x="connsiteX1" y="connsiteY1"/>
                </a:cxn>
                <a:cxn ang="0">
                  <a:pos x="connsiteX2" y="connsiteY2"/>
                </a:cxn>
              </a:cxnLst>
              <a:rect l="l" t="t" r="r" b="b"/>
              <a:pathLst>
                <a:path w="457200" h="94160">
                  <a:moveTo>
                    <a:pt x="0" y="94160"/>
                  </a:moveTo>
                  <a:cubicBezTo>
                    <a:pt x="101600" y="56060"/>
                    <a:pt x="203200" y="17960"/>
                    <a:pt x="279400" y="5260"/>
                  </a:cubicBezTo>
                  <a:cubicBezTo>
                    <a:pt x="355600" y="-7440"/>
                    <a:pt x="406400" y="5260"/>
                    <a:pt x="457200" y="1796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3" name="Group 262"/>
          <p:cNvGrpSpPr/>
          <p:nvPr/>
        </p:nvGrpSpPr>
        <p:grpSpPr>
          <a:xfrm>
            <a:off x="1987759" y="6102890"/>
            <a:ext cx="1555046" cy="576235"/>
            <a:chOff x="5219700" y="4864769"/>
            <a:chExt cx="1714500" cy="748631"/>
          </a:xfrm>
        </p:grpSpPr>
        <p:sp>
          <p:nvSpPr>
            <p:cNvPr id="264" name="Freeform 263"/>
            <p:cNvSpPr/>
            <p:nvPr/>
          </p:nvSpPr>
          <p:spPr>
            <a:xfrm>
              <a:off x="6184900" y="4940300"/>
              <a:ext cx="749300" cy="330200"/>
            </a:xfrm>
            <a:custGeom>
              <a:avLst/>
              <a:gdLst>
                <a:gd name="connsiteX0" fmla="*/ 0 w 749300"/>
                <a:gd name="connsiteY0" fmla="*/ 330200 h 330200"/>
                <a:gd name="connsiteX1" fmla="*/ 279400 w 749300"/>
                <a:gd name="connsiteY1" fmla="*/ 101600 h 330200"/>
                <a:gd name="connsiteX2" fmla="*/ 749300 w 749300"/>
                <a:gd name="connsiteY2" fmla="*/ 0 h 330200"/>
              </a:gdLst>
              <a:ahLst/>
              <a:cxnLst>
                <a:cxn ang="0">
                  <a:pos x="connsiteX0" y="connsiteY0"/>
                </a:cxn>
                <a:cxn ang="0">
                  <a:pos x="connsiteX1" y="connsiteY1"/>
                </a:cxn>
                <a:cxn ang="0">
                  <a:pos x="connsiteX2" y="connsiteY2"/>
                </a:cxn>
              </a:cxnLst>
              <a:rect l="l" t="t" r="r" b="b"/>
              <a:pathLst>
                <a:path w="749300" h="330200">
                  <a:moveTo>
                    <a:pt x="0" y="330200"/>
                  </a:moveTo>
                  <a:cubicBezTo>
                    <a:pt x="77258" y="243416"/>
                    <a:pt x="154517" y="156633"/>
                    <a:pt x="279400" y="101600"/>
                  </a:cubicBezTo>
                  <a:cubicBezTo>
                    <a:pt x="404283" y="46567"/>
                    <a:pt x="576791" y="23283"/>
                    <a:pt x="749300" y="0"/>
                  </a:cubicBezTo>
                </a:path>
              </a:pathLst>
            </a:custGeom>
            <a:ln w="19050">
              <a:solidFill>
                <a:schemeClr val="accent4">
                  <a:lumMod val="75000"/>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5" name="Freeform 264"/>
            <p:cNvSpPr/>
            <p:nvPr/>
          </p:nvSpPr>
          <p:spPr>
            <a:xfrm>
              <a:off x="6197600" y="5257800"/>
              <a:ext cx="736600" cy="292100"/>
            </a:xfrm>
            <a:custGeom>
              <a:avLst/>
              <a:gdLst>
                <a:gd name="connsiteX0" fmla="*/ 0 w 736600"/>
                <a:gd name="connsiteY0" fmla="*/ 0 h 292100"/>
                <a:gd name="connsiteX1" fmla="*/ 469900 w 736600"/>
                <a:gd name="connsiteY1" fmla="*/ 114300 h 292100"/>
                <a:gd name="connsiteX2" fmla="*/ 736600 w 736600"/>
                <a:gd name="connsiteY2" fmla="*/ 292100 h 292100"/>
              </a:gdLst>
              <a:ahLst/>
              <a:cxnLst>
                <a:cxn ang="0">
                  <a:pos x="connsiteX0" y="connsiteY0"/>
                </a:cxn>
                <a:cxn ang="0">
                  <a:pos x="connsiteX1" y="connsiteY1"/>
                </a:cxn>
                <a:cxn ang="0">
                  <a:pos x="connsiteX2" y="connsiteY2"/>
                </a:cxn>
              </a:cxnLst>
              <a:rect l="l" t="t" r="r" b="b"/>
              <a:pathLst>
                <a:path w="736600" h="292100">
                  <a:moveTo>
                    <a:pt x="0" y="0"/>
                  </a:moveTo>
                  <a:cubicBezTo>
                    <a:pt x="173566" y="32808"/>
                    <a:pt x="347133" y="65617"/>
                    <a:pt x="469900" y="114300"/>
                  </a:cubicBezTo>
                  <a:cubicBezTo>
                    <a:pt x="592667" y="162983"/>
                    <a:pt x="664633" y="227541"/>
                    <a:pt x="736600" y="292100"/>
                  </a:cubicBezTo>
                </a:path>
              </a:pathLst>
            </a:custGeom>
            <a:ln w="19050">
              <a:solidFill>
                <a:schemeClr val="accent4">
                  <a:lumMod val="75000"/>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6" name="Freeform 265"/>
            <p:cNvSpPr/>
            <p:nvPr/>
          </p:nvSpPr>
          <p:spPr>
            <a:xfrm>
              <a:off x="5219700" y="4864769"/>
              <a:ext cx="977900" cy="413326"/>
            </a:xfrm>
            <a:custGeom>
              <a:avLst/>
              <a:gdLst>
                <a:gd name="connsiteX0" fmla="*/ 977900 w 977900"/>
                <a:gd name="connsiteY0" fmla="*/ 380331 h 413326"/>
                <a:gd name="connsiteX1" fmla="*/ 647700 w 977900"/>
                <a:gd name="connsiteY1" fmla="*/ 380331 h 413326"/>
                <a:gd name="connsiteX2" fmla="*/ 292100 w 977900"/>
                <a:gd name="connsiteY2" fmla="*/ 37431 h 413326"/>
                <a:gd name="connsiteX3" fmla="*/ 0 w 977900"/>
                <a:gd name="connsiteY3" fmla="*/ 24731 h 413326"/>
              </a:gdLst>
              <a:ahLst/>
              <a:cxnLst>
                <a:cxn ang="0">
                  <a:pos x="connsiteX0" y="connsiteY0"/>
                </a:cxn>
                <a:cxn ang="0">
                  <a:pos x="connsiteX1" y="connsiteY1"/>
                </a:cxn>
                <a:cxn ang="0">
                  <a:pos x="connsiteX2" y="connsiteY2"/>
                </a:cxn>
                <a:cxn ang="0">
                  <a:pos x="connsiteX3" y="connsiteY3"/>
                </a:cxn>
              </a:cxnLst>
              <a:rect l="l" t="t" r="r" b="b"/>
              <a:pathLst>
                <a:path w="977900" h="413326">
                  <a:moveTo>
                    <a:pt x="977900" y="380331"/>
                  </a:moveTo>
                  <a:cubicBezTo>
                    <a:pt x="869950" y="408906"/>
                    <a:pt x="762000" y="437481"/>
                    <a:pt x="647700" y="380331"/>
                  </a:cubicBezTo>
                  <a:cubicBezTo>
                    <a:pt x="533400" y="323181"/>
                    <a:pt x="400050" y="96698"/>
                    <a:pt x="292100" y="37431"/>
                  </a:cubicBezTo>
                  <a:cubicBezTo>
                    <a:pt x="184150" y="-21836"/>
                    <a:pt x="92075" y="1447"/>
                    <a:pt x="0" y="24731"/>
                  </a:cubicBezTo>
                </a:path>
              </a:pathLst>
            </a:custGeom>
            <a:ln w="19050">
              <a:solidFill>
                <a:schemeClr val="accent4">
                  <a:lumMod val="75000"/>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7" name="Freeform 266"/>
            <p:cNvSpPr/>
            <p:nvPr/>
          </p:nvSpPr>
          <p:spPr>
            <a:xfrm>
              <a:off x="5308600" y="5232400"/>
              <a:ext cx="508000" cy="381000"/>
            </a:xfrm>
            <a:custGeom>
              <a:avLst/>
              <a:gdLst>
                <a:gd name="connsiteX0" fmla="*/ 508000 w 508000"/>
                <a:gd name="connsiteY0" fmla="*/ 0 h 381000"/>
                <a:gd name="connsiteX1" fmla="*/ 292100 w 508000"/>
                <a:gd name="connsiteY1" fmla="*/ 241300 h 381000"/>
                <a:gd name="connsiteX2" fmla="*/ 0 w 508000"/>
                <a:gd name="connsiteY2" fmla="*/ 381000 h 381000"/>
              </a:gdLst>
              <a:ahLst/>
              <a:cxnLst>
                <a:cxn ang="0">
                  <a:pos x="connsiteX0" y="connsiteY0"/>
                </a:cxn>
                <a:cxn ang="0">
                  <a:pos x="connsiteX1" y="connsiteY1"/>
                </a:cxn>
                <a:cxn ang="0">
                  <a:pos x="connsiteX2" y="connsiteY2"/>
                </a:cxn>
              </a:cxnLst>
              <a:rect l="l" t="t" r="r" b="b"/>
              <a:pathLst>
                <a:path w="508000" h="381000">
                  <a:moveTo>
                    <a:pt x="508000" y="0"/>
                  </a:moveTo>
                  <a:cubicBezTo>
                    <a:pt x="442383" y="88900"/>
                    <a:pt x="376767" y="177800"/>
                    <a:pt x="292100" y="241300"/>
                  </a:cubicBezTo>
                  <a:cubicBezTo>
                    <a:pt x="207433" y="304800"/>
                    <a:pt x="103716" y="342900"/>
                    <a:pt x="0" y="381000"/>
                  </a:cubicBezTo>
                </a:path>
              </a:pathLst>
            </a:custGeom>
            <a:ln w="19050">
              <a:solidFill>
                <a:schemeClr val="accent4">
                  <a:lumMod val="75000"/>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8" name="Freeform 267"/>
            <p:cNvSpPr/>
            <p:nvPr/>
          </p:nvSpPr>
          <p:spPr>
            <a:xfrm>
              <a:off x="5295900" y="5078808"/>
              <a:ext cx="419100" cy="255192"/>
            </a:xfrm>
            <a:custGeom>
              <a:avLst/>
              <a:gdLst>
                <a:gd name="connsiteX0" fmla="*/ 419100 w 419100"/>
                <a:gd name="connsiteY0" fmla="*/ 255192 h 255192"/>
                <a:gd name="connsiteX1" fmla="*/ 215900 w 419100"/>
                <a:gd name="connsiteY1" fmla="*/ 26592 h 255192"/>
                <a:gd name="connsiteX2" fmla="*/ 0 w 419100"/>
                <a:gd name="connsiteY2" fmla="*/ 13892 h 255192"/>
              </a:gdLst>
              <a:ahLst/>
              <a:cxnLst>
                <a:cxn ang="0">
                  <a:pos x="connsiteX0" y="connsiteY0"/>
                </a:cxn>
                <a:cxn ang="0">
                  <a:pos x="connsiteX1" y="connsiteY1"/>
                </a:cxn>
                <a:cxn ang="0">
                  <a:pos x="connsiteX2" y="connsiteY2"/>
                </a:cxn>
              </a:cxnLst>
              <a:rect l="l" t="t" r="r" b="b"/>
              <a:pathLst>
                <a:path w="419100" h="255192">
                  <a:moveTo>
                    <a:pt x="419100" y="255192"/>
                  </a:moveTo>
                  <a:cubicBezTo>
                    <a:pt x="352425" y="161000"/>
                    <a:pt x="285750" y="66809"/>
                    <a:pt x="215900" y="26592"/>
                  </a:cubicBezTo>
                  <a:cubicBezTo>
                    <a:pt x="146050" y="-13625"/>
                    <a:pt x="73025" y="133"/>
                    <a:pt x="0" y="13892"/>
                  </a:cubicBezTo>
                </a:path>
              </a:pathLst>
            </a:custGeom>
            <a:ln w="19050">
              <a:solidFill>
                <a:schemeClr val="accent4">
                  <a:lumMod val="75000"/>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9" name="Freeform 268"/>
            <p:cNvSpPr/>
            <p:nvPr/>
          </p:nvSpPr>
          <p:spPr>
            <a:xfrm>
              <a:off x="5334000" y="5219700"/>
              <a:ext cx="279400" cy="178892"/>
            </a:xfrm>
            <a:custGeom>
              <a:avLst/>
              <a:gdLst>
                <a:gd name="connsiteX0" fmla="*/ 279400 w 279400"/>
                <a:gd name="connsiteY0" fmla="*/ 0 h 178892"/>
                <a:gd name="connsiteX1" fmla="*/ 165100 w 279400"/>
                <a:gd name="connsiteY1" fmla="*/ 152400 h 178892"/>
                <a:gd name="connsiteX2" fmla="*/ 0 w 279400"/>
                <a:gd name="connsiteY2" fmla="*/ 177800 h 178892"/>
              </a:gdLst>
              <a:ahLst/>
              <a:cxnLst>
                <a:cxn ang="0">
                  <a:pos x="connsiteX0" y="connsiteY0"/>
                </a:cxn>
                <a:cxn ang="0">
                  <a:pos x="connsiteX1" y="connsiteY1"/>
                </a:cxn>
                <a:cxn ang="0">
                  <a:pos x="connsiteX2" y="connsiteY2"/>
                </a:cxn>
              </a:cxnLst>
              <a:rect l="l" t="t" r="r" b="b"/>
              <a:pathLst>
                <a:path w="279400" h="178892">
                  <a:moveTo>
                    <a:pt x="279400" y="0"/>
                  </a:moveTo>
                  <a:cubicBezTo>
                    <a:pt x="245533" y="61383"/>
                    <a:pt x="211667" y="122767"/>
                    <a:pt x="165100" y="152400"/>
                  </a:cubicBezTo>
                  <a:cubicBezTo>
                    <a:pt x="118533" y="182033"/>
                    <a:pt x="59266" y="179916"/>
                    <a:pt x="0" y="177800"/>
                  </a:cubicBezTo>
                </a:path>
              </a:pathLst>
            </a:custGeom>
            <a:ln w="19050">
              <a:solidFill>
                <a:schemeClr val="accent4">
                  <a:lumMod val="75000"/>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70" name="Group 269"/>
          <p:cNvGrpSpPr/>
          <p:nvPr/>
        </p:nvGrpSpPr>
        <p:grpSpPr>
          <a:xfrm>
            <a:off x="4015433" y="6087596"/>
            <a:ext cx="1636687" cy="617768"/>
            <a:chOff x="304800" y="4506505"/>
            <a:chExt cx="1778000" cy="878295"/>
          </a:xfrm>
        </p:grpSpPr>
        <p:sp>
          <p:nvSpPr>
            <p:cNvPr id="271" name="Freeform 270"/>
            <p:cNvSpPr/>
            <p:nvPr/>
          </p:nvSpPr>
          <p:spPr>
            <a:xfrm>
              <a:off x="1231900" y="4506505"/>
              <a:ext cx="850900" cy="433795"/>
            </a:xfrm>
            <a:custGeom>
              <a:avLst/>
              <a:gdLst>
                <a:gd name="connsiteX0" fmla="*/ 0 w 850900"/>
                <a:gd name="connsiteY0" fmla="*/ 433795 h 433795"/>
                <a:gd name="connsiteX1" fmla="*/ 355600 w 850900"/>
                <a:gd name="connsiteY1" fmla="*/ 65495 h 433795"/>
                <a:gd name="connsiteX2" fmla="*/ 850900 w 850900"/>
                <a:gd name="connsiteY2" fmla="*/ 1995 h 433795"/>
              </a:gdLst>
              <a:ahLst/>
              <a:cxnLst>
                <a:cxn ang="0">
                  <a:pos x="connsiteX0" y="connsiteY0"/>
                </a:cxn>
                <a:cxn ang="0">
                  <a:pos x="connsiteX1" y="connsiteY1"/>
                </a:cxn>
                <a:cxn ang="0">
                  <a:pos x="connsiteX2" y="connsiteY2"/>
                </a:cxn>
              </a:cxnLst>
              <a:rect l="l" t="t" r="r" b="b"/>
              <a:pathLst>
                <a:path w="850900" h="433795">
                  <a:moveTo>
                    <a:pt x="0" y="433795"/>
                  </a:moveTo>
                  <a:cubicBezTo>
                    <a:pt x="106892" y="285628"/>
                    <a:pt x="213784" y="137462"/>
                    <a:pt x="355600" y="65495"/>
                  </a:cubicBezTo>
                  <a:cubicBezTo>
                    <a:pt x="497416" y="-6472"/>
                    <a:pt x="674158" y="-2239"/>
                    <a:pt x="850900" y="1995"/>
                  </a:cubicBezTo>
                </a:path>
              </a:pathLst>
            </a:custGeom>
            <a:ln w="19050">
              <a:solidFill>
                <a:srgbClr val="00B050">
                  <a:alpha val="8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2" name="Freeform 271"/>
            <p:cNvSpPr/>
            <p:nvPr/>
          </p:nvSpPr>
          <p:spPr>
            <a:xfrm>
              <a:off x="1244600" y="4940300"/>
              <a:ext cx="825500" cy="228600"/>
            </a:xfrm>
            <a:custGeom>
              <a:avLst/>
              <a:gdLst>
                <a:gd name="connsiteX0" fmla="*/ 0 w 825500"/>
                <a:gd name="connsiteY0" fmla="*/ 0 h 228600"/>
                <a:gd name="connsiteX1" fmla="*/ 292100 w 825500"/>
                <a:gd name="connsiteY1" fmla="*/ 165100 h 228600"/>
                <a:gd name="connsiteX2" fmla="*/ 825500 w 825500"/>
                <a:gd name="connsiteY2" fmla="*/ 228600 h 228600"/>
              </a:gdLst>
              <a:ahLst/>
              <a:cxnLst>
                <a:cxn ang="0">
                  <a:pos x="connsiteX0" y="connsiteY0"/>
                </a:cxn>
                <a:cxn ang="0">
                  <a:pos x="connsiteX1" y="connsiteY1"/>
                </a:cxn>
                <a:cxn ang="0">
                  <a:pos x="connsiteX2" y="connsiteY2"/>
                </a:cxn>
              </a:cxnLst>
              <a:rect l="l" t="t" r="r" b="b"/>
              <a:pathLst>
                <a:path w="825500" h="228600">
                  <a:moveTo>
                    <a:pt x="0" y="0"/>
                  </a:moveTo>
                  <a:cubicBezTo>
                    <a:pt x="77258" y="63500"/>
                    <a:pt x="154517" y="127000"/>
                    <a:pt x="292100" y="165100"/>
                  </a:cubicBezTo>
                  <a:cubicBezTo>
                    <a:pt x="429683" y="203200"/>
                    <a:pt x="627591" y="215900"/>
                    <a:pt x="825500" y="228600"/>
                  </a:cubicBezTo>
                </a:path>
              </a:pathLst>
            </a:custGeom>
            <a:ln w="19050">
              <a:solidFill>
                <a:srgbClr val="00B050">
                  <a:alpha val="8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3" name="Freeform 272"/>
            <p:cNvSpPr/>
            <p:nvPr/>
          </p:nvSpPr>
          <p:spPr>
            <a:xfrm>
              <a:off x="1536700" y="4610100"/>
              <a:ext cx="533400" cy="279400"/>
            </a:xfrm>
            <a:custGeom>
              <a:avLst/>
              <a:gdLst>
                <a:gd name="connsiteX0" fmla="*/ 0 w 533400"/>
                <a:gd name="connsiteY0" fmla="*/ 0 h 279400"/>
                <a:gd name="connsiteX1" fmla="*/ 203200 w 533400"/>
                <a:gd name="connsiteY1" fmla="*/ 228600 h 279400"/>
                <a:gd name="connsiteX2" fmla="*/ 533400 w 533400"/>
                <a:gd name="connsiteY2" fmla="*/ 279400 h 279400"/>
              </a:gdLst>
              <a:ahLst/>
              <a:cxnLst>
                <a:cxn ang="0">
                  <a:pos x="connsiteX0" y="connsiteY0"/>
                </a:cxn>
                <a:cxn ang="0">
                  <a:pos x="connsiteX1" y="connsiteY1"/>
                </a:cxn>
                <a:cxn ang="0">
                  <a:pos x="connsiteX2" y="connsiteY2"/>
                </a:cxn>
              </a:cxnLst>
              <a:rect l="l" t="t" r="r" b="b"/>
              <a:pathLst>
                <a:path w="533400" h="279400">
                  <a:moveTo>
                    <a:pt x="0" y="0"/>
                  </a:moveTo>
                  <a:cubicBezTo>
                    <a:pt x="57150" y="91016"/>
                    <a:pt x="114300" y="182033"/>
                    <a:pt x="203200" y="228600"/>
                  </a:cubicBezTo>
                  <a:cubicBezTo>
                    <a:pt x="292100" y="275167"/>
                    <a:pt x="412750" y="277283"/>
                    <a:pt x="533400" y="279400"/>
                  </a:cubicBezTo>
                </a:path>
              </a:pathLst>
            </a:custGeom>
            <a:ln w="19050">
              <a:solidFill>
                <a:srgbClr val="00B050">
                  <a:alpha val="8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4" name="Freeform 273"/>
            <p:cNvSpPr/>
            <p:nvPr/>
          </p:nvSpPr>
          <p:spPr>
            <a:xfrm>
              <a:off x="304800" y="4597400"/>
              <a:ext cx="939800" cy="389817"/>
            </a:xfrm>
            <a:custGeom>
              <a:avLst/>
              <a:gdLst>
                <a:gd name="connsiteX0" fmla="*/ 939800 w 939800"/>
                <a:gd name="connsiteY0" fmla="*/ 355600 h 389817"/>
                <a:gd name="connsiteX1" fmla="*/ 546100 w 939800"/>
                <a:gd name="connsiteY1" fmla="*/ 355600 h 389817"/>
                <a:gd name="connsiteX2" fmla="*/ 0 w 939800"/>
                <a:gd name="connsiteY2" fmla="*/ 0 h 389817"/>
              </a:gdLst>
              <a:ahLst/>
              <a:cxnLst>
                <a:cxn ang="0">
                  <a:pos x="connsiteX0" y="connsiteY0"/>
                </a:cxn>
                <a:cxn ang="0">
                  <a:pos x="connsiteX1" y="connsiteY1"/>
                </a:cxn>
                <a:cxn ang="0">
                  <a:pos x="connsiteX2" y="connsiteY2"/>
                </a:cxn>
              </a:cxnLst>
              <a:rect l="l" t="t" r="r" b="b"/>
              <a:pathLst>
                <a:path w="939800" h="389817">
                  <a:moveTo>
                    <a:pt x="939800" y="355600"/>
                  </a:moveTo>
                  <a:cubicBezTo>
                    <a:pt x="821266" y="385233"/>
                    <a:pt x="702733" y="414867"/>
                    <a:pt x="546100" y="355600"/>
                  </a:cubicBezTo>
                  <a:cubicBezTo>
                    <a:pt x="389467" y="296333"/>
                    <a:pt x="194733" y="148166"/>
                    <a:pt x="0" y="0"/>
                  </a:cubicBezTo>
                </a:path>
              </a:pathLst>
            </a:custGeom>
            <a:ln w="19050">
              <a:solidFill>
                <a:srgbClr val="00B050">
                  <a:alpha val="8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5" name="Freeform 274"/>
            <p:cNvSpPr/>
            <p:nvPr/>
          </p:nvSpPr>
          <p:spPr>
            <a:xfrm>
              <a:off x="355600" y="4851400"/>
              <a:ext cx="254000" cy="114300"/>
            </a:xfrm>
            <a:custGeom>
              <a:avLst/>
              <a:gdLst>
                <a:gd name="connsiteX0" fmla="*/ 254000 w 254000"/>
                <a:gd name="connsiteY0" fmla="*/ 0 h 114300"/>
                <a:gd name="connsiteX1" fmla="*/ 0 w 254000"/>
                <a:gd name="connsiteY1" fmla="*/ 114300 h 114300"/>
              </a:gdLst>
              <a:ahLst/>
              <a:cxnLst>
                <a:cxn ang="0">
                  <a:pos x="connsiteX0" y="connsiteY0"/>
                </a:cxn>
                <a:cxn ang="0">
                  <a:pos x="connsiteX1" y="connsiteY1"/>
                </a:cxn>
              </a:cxnLst>
              <a:rect l="l" t="t" r="r" b="b"/>
              <a:pathLst>
                <a:path w="254000" h="114300">
                  <a:moveTo>
                    <a:pt x="254000" y="0"/>
                  </a:moveTo>
                  <a:lnTo>
                    <a:pt x="0" y="114300"/>
                  </a:lnTo>
                </a:path>
              </a:pathLst>
            </a:custGeom>
            <a:ln w="19050">
              <a:solidFill>
                <a:srgbClr val="00B050">
                  <a:alpha val="8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6" name="Freeform 275"/>
            <p:cNvSpPr/>
            <p:nvPr/>
          </p:nvSpPr>
          <p:spPr>
            <a:xfrm>
              <a:off x="330200" y="4953000"/>
              <a:ext cx="482600" cy="203200"/>
            </a:xfrm>
            <a:custGeom>
              <a:avLst/>
              <a:gdLst>
                <a:gd name="connsiteX0" fmla="*/ 482600 w 482600"/>
                <a:gd name="connsiteY0" fmla="*/ 0 h 203200"/>
                <a:gd name="connsiteX1" fmla="*/ 215900 w 482600"/>
                <a:gd name="connsiteY1" fmla="*/ 139700 h 203200"/>
                <a:gd name="connsiteX2" fmla="*/ 0 w 482600"/>
                <a:gd name="connsiteY2" fmla="*/ 203200 h 203200"/>
              </a:gdLst>
              <a:ahLst/>
              <a:cxnLst>
                <a:cxn ang="0">
                  <a:pos x="connsiteX0" y="connsiteY0"/>
                </a:cxn>
                <a:cxn ang="0">
                  <a:pos x="connsiteX1" y="connsiteY1"/>
                </a:cxn>
                <a:cxn ang="0">
                  <a:pos x="connsiteX2" y="connsiteY2"/>
                </a:cxn>
              </a:cxnLst>
              <a:rect l="l" t="t" r="r" b="b"/>
              <a:pathLst>
                <a:path w="482600" h="203200">
                  <a:moveTo>
                    <a:pt x="482600" y="0"/>
                  </a:moveTo>
                  <a:cubicBezTo>
                    <a:pt x="389466" y="52916"/>
                    <a:pt x="296333" y="105833"/>
                    <a:pt x="215900" y="139700"/>
                  </a:cubicBezTo>
                  <a:cubicBezTo>
                    <a:pt x="135467" y="173567"/>
                    <a:pt x="67733" y="188383"/>
                    <a:pt x="0" y="203200"/>
                  </a:cubicBezTo>
                </a:path>
              </a:pathLst>
            </a:custGeom>
            <a:ln w="19050">
              <a:solidFill>
                <a:srgbClr val="00B050">
                  <a:alpha val="8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7" name="Freeform 276"/>
            <p:cNvSpPr/>
            <p:nvPr/>
          </p:nvSpPr>
          <p:spPr>
            <a:xfrm>
              <a:off x="342900" y="5003800"/>
              <a:ext cx="685800" cy="381000"/>
            </a:xfrm>
            <a:custGeom>
              <a:avLst/>
              <a:gdLst>
                <a:gd name="connsiteX0" fmla="*/ 685800 w 685800"/>
                <a:gd name="connsiteY0" fmla="*/ 0 h 381000"/>
                <a:gd name="connsiteX1" fmla="*/ 419100 w 685800"/>
                <a:gd name="connsiteY1" fmla="*/ 228600 h 381000"/>
                <a:gd name="connsiteX2" fmla="*/ 0 w 685800"/>
                <a:gd name="connsiteY2" fmla="*/ 381000 h 381000"/>
              </a:gdLst>
              <a:ahLst/>
              <a:cxnLst>
                <a:cxn ang="0">
                  <a:pos x="connsiteX0" y="connsiteY0"/>
                </a:cxn>
                <a:cxn ang="0">
                  <a:pos x="connsiteX1" y="connsiteY1"/>
                </a:cxn>
                <a:cxn ang="0">
                  <a:pos x="connsiteX2" y="connsiteY2"/>
                </a:cxn>
              </a:cxnLst>
              <a:rect l="l" t="t" r="r" b="b"/>
              <a:pathLst>
                <a:path w="685800" h="381000">
                  <a:moveTo>
                    <a:pt x="685800" y="0"/>
                  </a:moveTo>
                  <a:cubicBezTo>
                    <a:pt x="609600" y="82550"/>
                    <a:pt x="533400" y="165100"/>
                    <a:pt x="419100" y="228600"/>
                  </a:cubicBezTo>
                  <a:cubicBezTo>
                    <a:pt x="304800" y="292100"/>
                    <a:pt x="152400" y="336550"/>
                    <a:pt x="0" y="381000"/>
                  </a:cubicBezTo>
                </a:path>
              </a:pathLst>
            </a:custGeom>
            <a:ln w="19050">
              <a:solidFill>
                <a:srgbClr val="00B050">
                  <a:alpha val="8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78" name="AutoShape 5"/>
          <p:cNvSpPr>
            <a:spLocks noChangeArrowheads="1"/>
          </p:cNvSpPr>
          <p:nvPr/>
        </p:nvSpPr>
        <p:spPr bwMode="auto">
          <a:xfrm>
            <a:off x="3919572" y="5132680"/>
            <a:ext cx="1804555" cy="744592"/>
          </a:xfrm>
          <a:prstGeom prst="roundRect">
            <a:avLst>
              <a:gd name="adj" fmla="val 16667"/>
            </a:avLst>
          </a:prstGeom>
          <a:solidFill>
            <a:srgbClr val="FF0000">
              <a:alpha val="20000"/>
            </a:srgbClr>
          </a:solidFill>
          <a:ln w="34925">
            <a:solidFill>
              <a:schemeClr val="tx2">
                <a:lumMod val="50000"/>
              </a:schemeClr>
            </a:solidFill>
            <a:round/>
            <a:headEnd/>
            <a:tailEnd/>
          </a:ln>
          <a:effectLst>
            <a:outerShdw blurRad="50800" dist="38100" dir="18900000" algn="b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sp>
        <p:nvSpPr>
          <p:cNvPr id="279" name="AutoShape 5"/>
          <p:cNvSpPr>
            <a:spLocks noChangeArrowheads="1"/>
          </p:cNvSpPr>
          <p:nvPr/>
        </p:nvSpPr>
        <p:spPr bwMode="auto">
          <a:xfrm>
            <a:off x="3917952" y="6021288"/>
            <a:ext cx="1806175" cy="756083"/>
          </a:xfrm>
          <a:prstGeom prst="roundRect">
            <a:avLst>
              <a:gd name="adj" fmla="val 16667"/>
            </a:avLst>
          </a:prstGeom>
          <a:solidFill>
            <a:srgbClr val="00B050">
              <a:alpha val="26000"/>
            </a:srgbClr>
          </a:solidFill>
          <a:ln w="34925">
            <a:solidFill>
              <a:schemeClr val="tx2">
                <a:lumMod val="50000"/>
              </a:schemeClr>
            </a:solidFill>
            <a:round/>
            <a:headEnd/>
            <a:tailEnd/>
          </a:ln>
          <a:effectLst>
            <a:outerShdw blurRad="50800" dist="38100" dir="2700000" algn="t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sp>
        <p:nvSpPr>
          <p:cNvPr id="280" name="Curved Down Arrow 279"/>
          <p:cNvSpPr/>
          <p:nvPr/>
        </p:nvSpPr>
        <p:spPr>
          <a:xfrm rot="16200000">
            <a:off x="68271" y="3893823"/>
            <a:ext cx="2115219" cy="1059590"/>
          </a:xfrm>
          <a:prstGeom prst="curvedDownArrow">
            <a:avLst/>
          </a:prstGeom>
          <a:solidFill>
            <a:srgbClr val="FF0000"/>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81" name="Group 280"/>
          <p:cNvGrpSpPr/>
          <p:nvPr/>
        </p:nvGrpSpPr>
        <p:grpSpPr>
          <a:xfrm>
            <a:off x="2451398" y="2312876"/>
            <a:ext cx="2588654" cy="2105696"/>
            <a:chOff x="2314712" y="2256151"/>
            <a:chExt cx="3078051" cy="2446986"/>
          </a:xfrm>
        </p:grpSpPr>
        <p:sp>
          <p:nvSpPr>
            <p:cNvPr id="282" name="Freeform 281"/>
            <p:cNvSpPr/>
            <p:nvPr/>
          </p:nvSpPr>
          <p:spPr>
            <a:xfrm>
              <a:off x="2804109" y="3247824"/>
              <a:ext cx="697767" cy="1326524"/>
            </a:xfrm>
            <a:custGeom>
              <a:avLst/>
              <a:gdLst>
                <a:gd name="connsiteX0" fmla="*/ 579549 w 697767"/>
                <a:gd name="connsiteY0" fmla="*/ 0 h 1326524"/>
                <a:gd name="connsiteX1" fmla="*/ 579549 w 697767"/>
                <a:gd name="connsiteY1" fmla="*/ 231820 h 1326524"/>
                <a:gd name="connsiteX2" fmla="*/ 682580 w 697767"/>
                <a:gd name="connsiteY2" fmla="*/ 592429 h 1326524"/>
                <a:gd name="connsiteX3" fmla="*/ 206062 w 697767"/>
                <a:gd name="connsiteY3" fmla="*/ 991674 h 1326524"/>
                <a:gd name="connsiteX4" fmla="*/ 0 w 697767"/>
                <a:gd name="connsiteY4" fmla="*/ 1326524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767" h="1326524">
                  <a:moveTo>
                    <a:pt x="579549" y="0"/>
                  </a:moveTo>
                  <a:cubicBezTo>
                    <a:pt x="570963" y="66541"/>
                    <a:pt x="562377" y="133082"/>
                    <a:pt x="579549" y="231820"/>
                  </a:cubicBezTo>
                  <a:cubicBezTo>
                    <a:pt x="596721" y="330558"/>
                    <a:pt x="744828" y="465787"/>
                    <a:pt x="682580" y="592429"/>
                  </a:cubicBezTo>
                  <a:cubicBezTo>
                    <a:pt x="620332" y="719071"/>
                    <a:pt x="319825" y="869325"/>
                    <a:pt x="206062" y="991674"/>
                  </a:cubicBezTo>
                  <a:cubicBezTo>
                    <a:pt x="92299" y="1114023"/>
                    <a:pt x="46149" y="1220273"/>
                    <a:pt x="0" y="1326524"/>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3" name="Freeform 282"/>
            <p:cNvSpPr/>
            <p:nvPr/>
          </p:nvSpPr>
          <p:spPr>
            <a:xfrm>
              <a:off x="3370779" y="3981920"/>
              <a:ext cx="476519" cy="515155"/>
            </a:xfrm>
            <a:custGeom>
              <a:avLst/>
              <a:gdLst>
                <a:gd name="connsiteX0" fmla="*/ 0 w 476519"/>
                <a:gd name="connsiteY0" fmla="*/ 0 h 515155"/>
                <a:gd name="connsiteX1" fmla="*/ 283336 w 476519"/>
                <a:gd name="connsiteY1" fmla="*/ 193183 h 515155"/>
                <a:gd name="connsiteX2" fmla="*/ 476519 w 476519"/>
                <a:gd name="connsiteY2" fmla="*/ 515155 h 515155"/>
              </a:gdLst>
              <a:ahLst/>
              <a:cxnLst>
                <a:cxn ang="0">
                  <a:pos x="connsiteX0" y="connsiteY0"/>
                </a:cxn>
                <a:cxn ang="0">
                  <a:pos x="connsiteX1" y="connsiteY1"/>
                </a:cxn>
                <a:cxn ang="0">
                  <a:pos x="connsiteX2" y="connsiteY2"/>
                </a:cxn>
              </a:cxnLst>
              <a:rect l="l" t="t" r="r" b="b"/>
              <a:pathLst>
                <a:path w="476519" h="515155">
                  <a:moveTo>
                    <a:pt x="0" y="0"/>
                  </a:moveTo>
                  <a:cubicBezTo>
                    <a:pt x="101958" y="53662"/>
                    <a:pt x="203916" y="107324"/>
                    <a:pt x="283336" y="193183"/>
                  </a:cubicBezTo>
                  <a:cubicBezTo>
                    <a:pt x="362756" y="279042"/>
                    <a:pt x="419637" y="397098"/>
                    <a:pt x="476519" y="515155"/>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4" name="Freeform 283"/>
            <p:cNvSpPr/>
            <p:nvPr/>
          </p:nvSpPr>
          <p:spPr>
            <a:xfrm>
              <a:off x="2533653" y="4059193"/>
              <a:ext cx="450760" cy="180305"/>
            </a:xfrm>
            <a:custGeom>
              <a:avLst/>
              <a:gdLst>
                <a:gd name="connsiteX0" fmla="*/ 450760 w 450760"/>
                <a:gd name="connsiteY0" fmla="*/ 180305 h 180305"/>
                <a:gd name="connsiteX1" fmla="*/ 167425 w 450760"/>
                <a:gd name="connsiteY1" fmla="*/ 115910 h 180305"/>
                <a:gd name="connsiteX2" fmla="*/ 0 w 450760"/>
                <a:gd name="connsiteY2" fmla="*/ 0 h 180305"/>
              </a:gdLst>
              <a:ahLst/>
              <a:cxnLst>
                <a:cxn ang="0">
                  <a:pos x="connsiteX0" y="connsiteY0"/>
                </a:cxn>
                <a:cxn ang="0">
                  <a:pos x="connsiteX1" y="connsiteY1"/>
                </a:cxn>
                <a:cxn ang="0">
                  <a:pos x="connsiteX2" y="connsiteY2"/>
                </a:cxn>
              </a:cxnLst>
              <a:rect l="l" t="t" r="r" b="b"/>
              <a:pathLst>
                <a:path w="450760" h="180305">
                  <a:moveTo>
                    <a:pt x="450760" y="180305"/>
                  </a:moveTo>
                  <a:cubicBezTo>
                    <a:pt x="346656" y="163133"/>
                    <a:pt x="242552" y="145961"/>
                    <a:pt x="167425" y="115910"/>
                  </a:cubicBezTo>
                  <a:cubicBezTo>
                    <a:pt x="92298" y="85859"/>
                    <a:pt x="46149" y="42929"/>
                    <a:pt x="0" y="0"/>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5" name="Freeform 284"/>
            <p:cNvSpPr/>
            <p:nvPr/>
          </p:nvSpPr>
          <p:spPr>
            <a:xfrm>
              <a:off x="3216233" y="4149346"/>
              <a:ext cx="412124" cy="553791"/>
            </a:xfrm>
            <a:custGeom>
              <a:avLst/>
              <a:gdLst>
                <a:gd name="connsiteX0" fmla="*/ 412124 w 412124"/>
                <a:gd name="connsiteY0" fmla="*/ 0 h 553791"/>
                <a:gd name="connsiteX1" fmla="*/ 77273 w 412124"/>
                <a:gd name="connsiteY1" fmla="*/ 206062 h 553791"/>
                <a:gd name="connsiteX2" fmla="*/ 0 w 412124"/>
                <a:gd name="connsiteY2" fmla="*/ 553791 h 553791"/>
              </a:gdLst>
              <a:ahLst/>
              <a:cxnLst>
                <a:cxn ang="0">
                  <a:pos x="connsiteX0" y="connsiteY0"/>
                </a:cxn>
                <a:cxn ang="0">
                  <a:pos x="connsiteX1" y="connsiteY1"/>
                </a:cxn>
                <a:cxn ang="0">
                  <a:pos x="connsiteX2" y="connsiteY2"/>
                </a:cxn>
              </a:cxnLst>
              <a:rect l="l" t="t" r="r" b="b"/>
              <a:pathLst>
                <a:path w="412124" h="553791">
                  <a:moveTo>
                    <a:pt x="412124" y="0"/>
                  </a:moveTo>
                  <a:cubicBezTo>
                    <a:pt x="279042" y="56881"/>
                    <a:pt x="145960" y="113763"/>
                    <a:pt x="77273" y="206062"/>
                  </a:cubicBezTo>
                  <a:cubicBezTo>
                    <a:pt x="8586" y="298361"/>
                    <a:pt x="4293" y="426076"/>
                    <a:pt x="0" y="553791"/>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6" name="Freeform 285"/>
            <p:cNvSpPr/>
            <p:nvPr/>
          </p:nvSpPr>
          <p:spPr>
            <a:xfrm>
              <a:off x="2314712" y="3222067"/>
              <a:ext cx="1056067" cy="129367"/>
            </a:xfrm>
            <a:custGeom>
              <a:avLst/>
              <a:gdLst>
                <a:gd name="connsiteX0" fmla="*/ 1056067 w 1056067"/>
                <a:gd name="connsiteY0" fmla="*/ 38636 h 129367"/>
                <a:gd name="connsiteX1" fmla="*/ 540913 w 1056067"/>
                <a:gd name="connsiteY1" fmla="*/ 128788 h 129367"/>
                <a:gd name="connsiteX2" fmla="*/ 0 w 1056067"/>
                <a:gd name="connsiteY2" fmla="*/ 0 h 129367"/>
              </a:gdLst>
              <a:ahLst/>
              <a:cxnLst>
                <a:cxn ang="0">
                  <a:pos x="connsiteX0" y="connsiteY0"/>
                </a:cxn>
                <a:cxn ang="0">
                  <a:pos x="connsiteX1" y="connsiteY1"/>
                </a:cxn>
                <a:cxn ang="0">
                  <a:pos x="connsiteX2" y="connsiteY2"/>
                </a:cxn>
              </a:cxnLst>
              <a:rect l="l" t="t" r="r" b="b"/>
              <a:pathLst>
                <a:path w="1056067" h="129367">
                  <a:moveTo>
                    <a:pt x="1056067" y="38636"/>
                  </a:moveTo>
                  <a:cubicBezTo>
                    <a:pt x="886495" y="86931"/>
                    <a:pt x="716924" y="135227"/>
                    <a:pt x="540913" y="128788"/>
                  </a:cubicBezTo>
                  <a:cubicBezTo>
                    <a:pt x="364902" y="122349"/>
                    <a:pt x="182451" y="61174"/>
                    <a:pt x="0" y="0"/>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7" name="Freeform 286"/>
            <p:cNvSpPr/>
            <p:nvPr/>
          </p:nvSpPr>
          <p:spPr>
            <a:xfrm>
              <a:off x="2404864" y="2809943"/>
              <a:ext cx="528034" cy="553791"/>
            </a:xfrm>
            <a:custGeom>
              <a:avLst/>
              <a:gdLst>
                <a:gd name="connsiteX0" fmla="*/ 528034 w 528034"/>
                <a:gd name="connsiteY0" fmla="*/ 553791 h 553791"/>
                <a:gd name="connsiteX1" fmla="*/ 347730 w 528034"/>
                <a:gd name="connsiteY1" fmla="*/ 218941 h 553791"/>
                <a:gd name="connsiteX2" fmla="*/ 0 w 528034"/>
                <a:gd name="connsiteY2" fmla="*/ 0 h 553791"/>
              </a:gdLst>
              <a:ahLst/>
              <a:cxnLst>
                <a:cxn ang="0">
                  <a:pos x="connsiteX0" y="connsiteY0"/>
                </a:cxn>
                <a:cxn ang="0">
                  <a:pos x="connsiteX1" y="connsiteY1"/>
                </a:cxn>
                <a:cxn ang="0">
                  <a:pos x="connsiteX2" y="connsiteY2"/>
                </a:cxn>
              </a:cxnLst>
              <a:rect l="l" t="t" r="r" b="b"/>
              <a:pathLst>
                <a:path w="528034" h="553791">
                  <a:moveTo>
                    <a:pt x="528034" y="553791"/>
                  </a:moveTo>
                  <a:cubicBezTo>
                    <a:pt x="481885" y="432515"/>
                    <a:pt x="435736" y="311239"/>
                    <a:pt x="347730" y="218941"/>
                  </a:cubicBezTo>
                  <a:cubicBezTo>
                    <a:pt x="259724" y="126643"/>
                    <a:pt x="129862" y="63321"/>
                    <a:pt x="0" y="0"/>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8" name="Freeform 287"/>
            <p:cNvSpPr/>
            <p:nvPr/>
          </p:nvSpPr>
          <p:spPr>
            <a:xfrm>
              <a:off x="2623805" y="3337977"/>
              <a:ext cx="528034" cy="386366"/>
            </a:xfrm>
            <a:custGeom>
              <a:avLst/>
              <a:gdLst>
                <a:gd name="connsiteX0" fmla="*/ 528034 w 528034"/>
                <a:gd name="connsiteY0" fmla="*/ 0 h 386366"/>
                <a:gd name="connsiteX1" fmla="*/ 154546 w 528034"/>
                <a:gd name="connsiteY1" fmla="*/ 167425 h 386366"/>
                <a:gd name="connsiteX2" fmla="*/ 0 w 528034"/>
                <a:gd name="connsiteY2" fmla="*/ 386366 h 386366"/>
              </a:gdLst>
              <a:ahLst/>
              <a:cxnLst>
                <a:cxn ang="0">
                  <a:pos x="connsiteX0" y="connsiteY0"/>
                </a:cxn>
                <a:cxn ang="0">
                  <a:pos x="connsiteX1" y="connsiteY1"/>
                </a:cxn>
                <a:cxn ang="0">
                  <a:pos x="connsiteX2" y="connsiteY2"/>
                </a:cxn>
              </a:cxnLst>
              <a:rect l="l" t="t" r="r" b="b"/>
              <a:pathLst>
                <a:path w="528034" h="386366">
                  <a:moveTo>
                    <a:pt x="528034" y="0"/>
                  </a:moveTo>
                  <a:cubicBezTo>
                    <a:pt x="385293" y="51515"/>
                    <a:pt x="242552" y="103031"/>
                    <a:pt x="154546" y="167425"/>
                  </a:cubicBezTo>
                  <a:cubicBezTo>
                    <a:pt x="66540" y="231819"/>
                    <a:pt x="33270" y="309092"/>
                    <a:pt x="0" y="386366"/>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9" name="Freeform 288"/>
            <p:cNvSpPr/>
            <p:nvPr/>
          </p:nvSpPr>
          <p:spPr>
            <a:xfrm>
              <a:off x="2881382" y="3466765"/>
              <a:ext cx="12879" cy="309093"/>
            </a:xfrm>
            <a:custGeom>
              <a:avLst/>
              <a:gdLst>
                <a:gd name="connsiteX0" fmla="*/ 0 w 12879"/>
                <a:gd name="connsiteY0" fmla="*/ 0 h 309093"/>
                <a:gd name="connsiteX1" fmla="*/ 12879 w 12879"/>
                <a:gd name="connsiteY1" fmla="*/ 309093 h 309093"/>
              </a:gdLst>
              <a:ahLst/>
              <a:cxnLst>
                <a:cxn ang="0">
                  <a:pos x="connsiteX0" y="connsiteY0"/>
                </a:cxn>
                <a:cxn ang="0">
                  <a:pos x="connsiteX1" y="connsiteY1"/>
                </a:cxn>
              </a:cxnLst>
              <a:rect l="l" t="t" r="r" b="b"/>
              <a:pathLst>
                <a:path w="12879" h="309093">
                  <a:moveTo>
                    <a:pt x="0" y="0"/>
                  </a:moveTo>
                  <a:lnTo>
                    <a:pt x="12879" y="309093"/>
                  </a:ln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0" name="Freeform 289"/>
            <p:cNvSpPr/>
            <p:nvPr/>
          </p:nvSpPr>
          <p:spPr>
            <a:xfrm>
              <a:off x="3383658" y="2655396"/>
              <a:ext cx="1366591" cy="605307"/>
            </a:xfrm>
            <a:custGeom>
              <a:avLst/>
              <a:gdLst>
                <a:gd name="connsiteX0" fmla="*/ 0 w 1366591"/>
                <a:gd name="connsiteY0" fmla="*/ 605307 h 605307"/>
                <a:gd name="connsiteX1" fmla="*/ 463640 w 1366591"/>
                <a:gd name="connsiteY1" fmla="*/ 270457 h 605307"/>
                <a:gd name="connsiteX2" fmla="*/ 1223493 w 1366591"/>
                <a:gd name="connsiteY2" fmla="*/ 115910 h 605307"/>
                <a:gd name="connsiteX3" fmla="*/ 1365161 w 1366591"/>
                <a:gd name="connsiteY3" fmla="*/ 0 h 605307"/>
              </a:gdLst>
              <a:ahLst/>
              <a:cxnLst>
                <a:cxn ang="0">
                  <a:pos x="connsiteX0" y="connsiteY0"/>
                </a:cxn>
                <a:cxn ang="0">
                  <a:pos x="connsiteX1" y="connsiteY1"/>
                </a:cxn>
                <a:cxn ang="0">
                  <a:pos x="connsiteX2" y="connsiteY2"/>
                </a:cxn>
                <a:cxn ang="0">
                  <a:pos x="connsiteX3" y="connsiteY3"/>
                </a:cxn>
              </a:cxnLst>
              <a:rect l="l" t="t" r="r" b="b"/>
              <a:pathLst>
                <a:path w="1366591" h="605307">
                  <a:moveTo>
                    <a:pt x="0" y="605307"/>
                  </a:moveTo>
                  <a:cubicBezTo>
                    <a:pt x="129862" y="478665"/>
                    <a:pt x="259725" y="352023"/>
                    <a:pt x="463640" y="270457"/>
                  </a:cubicBezTo>
                  <a:cubicBezTo>
                    <a:pt x="667555" y="188891"/>
                    <a:pt x="1073240" y="160986"/>
                    <a:pt x="1223493" y="115910"/>
                  </a:cubicBezTo>
                  <a:cubicBezTo>
                    <a:pt x="1373746" y="70834"/>
                    <a:pt x="1369453" y="35417"/>
                    <a:pt x="1365161" y="0"/>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1" name="Freeform 290"/>
            <p:cNvSpPr/>
            <p:nvPr/>
          </p:nvSpPr>
          <p:spPr>
            <a:xfrm>
              <a:off x="3803793" y="2256151"/>
              <a:ext cx="236688" cy="682580"/>
            </a:xfrm>
            <a:custGeom>
              <a:avLst/>
              <a:gdLst>
                <a:gd name="connsiteX0" fmla="*/ 4868 w 236688"/>
                <a:gd name="connsiteY0" fmla="*/ 682580 h 682580"/>
                <a:gd name="connsiteX1" fmla="*/ 30626 w 236688"/>
                <a:gd name="connsiteY1" fmla="*/ 334851 h 682580"/>
                <a:gd name="connsiteX2" fmla="*/ 236688 w 236688"/>
                <a:gd name="connsiteY2" fmla="*/ 0 h 682580"/>
              </a:gdLst>
              <a:ahLst/>
              <a:cxnLst>
                <a:cxn ang="0">
                  <a:pos x="connsiteX0" y="connsiteY0"/>
                </a:cxn>
                <a:cxn ang="0">
                  <a:pos x="connsiteX1" y="connsiteY1"/>
                </a:cxn>
                <a:cxn ang="0">
                  <a:pos x="connsiteX2" y="connsiteY2"/>
                </a:cxn>
              </a:cxnLst>
              <a:rect l="l" t="t" r="r" b="b"/>
              <a:pathLst>
                <a:path w="236688" h="682580">
                  <a:moveTo>
                    <a:pt x="4868" y="682580"/>
                  </a:moveTo>
                  <a:cubicBezTo>
                    <a:pt x="-1572" y="565597"/>
                    <a:pt x="-8011" y="448614"/>
                    <a:pt x="30626" y="334851"/>
                  </a:cubicBezTo>
                  <a:cubicBezTo>
                    <a:pt x="69263" y="221088"/>
                    <a:pt x="152975" y="110544"/>
                    <a:pt x="236688" y="0"/>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2" name="Freeform 291"/>
            <p:cNvSpPr/>
            <p:nvPr/>
          </p:nvSpPr>
          <p:spPr>
            <a:xfrm>
              <a:off x="3834419" y="2384940"/>
              <a:ext cx="605307" cy="270456"/>
            </a:xfrm>
            <a:custGeom>
              <a:avLst/>
              <a:gdLst>
                <a:gd name="connsiteX0" fmla="*/ 0 w 605307"/>
                <a:gd name="connsiteY0" fmla="*/ 270456 h 270456"/>
                <a:gd name="connsiteX1" fmla="*/ 437882 w 605307"/>
                <a:gd name="connsiteY1" fmla="*/ 193183 h 270456"/>
                <a:gd name="connsiteX2" fmla="*/ 605307 w 605307"/>
                <a:gd name="connsiteY2" fmla="*/ 0 h 270456"/>
              </a:gdLst>
              <a:ahLst/>
              <a:cxnLst>
                <a:cxn ang="0">
                  <a:pos x="connsiteX0" y="connsiteY0"/>
                </a:cxn>
                <a:cxn ang="0">
                  <a:pos x="connsiteX1" y="connsiteY1"/>
                </a:cxn>
                <a:cxn ang="0">
                  <a:pos x="connsiteX2" y="connsiteY2"/>
                </a:cxn>
              </a:cxnLst>
              <a:rect l="l" t="t" r="r" b="b"/>
              <a:pathLst>
                <a:path w="605307" h="270456">
                  <a:moveTo>
                    <a:pt x="0" y="270456"/>
                  </a:moveTo>
                  <a:cubicBezTo>
                    <a:pt x="168499" y="254357"/>
                    <a:pt x="336998" y="238259"/>
                    <a:pt x="437882" y="193183"/>
                  </a:cubicBezTo>
                  <a:cubicBezTo>
                    <a:pt x="538766" y="148107"/>
                    <a:pt x="572036" y="74053"/>
                    <a:pt x="605307" y="0"/>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3" name="Freeform 292"/>
            <p:cNvSpPr/>
            <p:nvPr/>
          </p:nvSpPr>
          <p:spPr>
            <a:xfrm>
              <a:off x="3628357" y="3067520"/>
              <a:ext cx="1506828" cy="1287888"/>
            </a:xfrm>
            <a:custGeom>
              <a:avLst/>
              <a:gdLst>
                <a:gd name="connsiteX0" fmla="*/ 0 w 1506828"/>
                <a:gd name="connsiteY0" fmla="*/ 0 h 1287888"/>
                <a:gd name="connsiteX1" fmla="*/ 450761 w 1506828"/>
                <a:gd name="connsiteY1" fmla="*/ 231820 h 1287888"/>
                <a:gd name="connsiteX2" fmla="*/ 1184856 w 1506828"/>
                <a:gd name="connsiteY2" fmla="*/ 759854 h 1287888"/>
                <a:gd name="connsiteX3" fmla="*/ 1506828 w 1506828"/>
                <a:gd name="connsiteY3" fmla="*/ 1287888 h 1287888"/>
              </a:gdLst>
              <a:ahLst/>
              <a:cxnLst>
                <a:cxn ang="0">
                  <a:pos x="connsiteX0" y="connsiteY0"/>
                </a:cxn>
                <a:cxn ang="0">
                  <a:pos x="connsiteX1" y="connsiteY1"/>
                </a:cxn>
                <a:cxn ang="0">
                  <a:pos x="connsiteX2" y="connsiteY2"/>
                </a:cxn>
                <a:cxn ang="0">
                  <a:pos x="connsiteX3" y="connsiteY3"/>
                </a:cxn>
              </a:cxnLst>
              <a:rect l="l" t="t" r="r" b="b"/>
              <a:pathLst>
                <a:path w="1506828" h="1287888">
                  <a:moveTo>
                    <a:pt x="0" y="0"/>
                  </a:moveTo>
                  <a:cubicBezTo>
                    <a:pt x="126642" y="52589"/>
                    <a:pt x="253285" y="105178"/>
                    <a:pt x="450761" y="231820"/>
                  </a:cubicBezTo>
                  <a:cubicBezTo>
                    <a:pt x="648237" y="358462"/>
                    <a:pt x="1008845" y="583843"/>
                    <a:pt x="1184856" y="759854"/>
                  </a:cubicBezTo>
                  <a:cubicBezTo>
                    <a:pt x="1360867" y="935865"/>
                    <a:pt x="1433847" y="1111876"/>
                    <a:pt x="1506828" y="1287888"/>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4" name="Freeform 293"/>
            <p:cNvSpPr/>
            <p:nvPr/>
          </p:nvSpPr>
          <p:spPr>
            <a:xfrm>
              <a:off x="4156391" y="3518281"/>
              <a:ext cx="231819" cy="489397"/>
            </a:xfrm>
            <a:custGeom>
              <a:avLst/>
              <a:gdLst>
                <a:gd name="connsiteX0" fmla="*/ 231819 w 231819"/>
                <a:gd name="connsiteY0" fmla="*/ 0 h 489397"/>
                <a:gd name="connsiteX1" fmla="*/ 90152 w 231819"/>
                <a:gd name="connsiteY1" fmla="*/ 206062 h 489397"/>
                <a:gd name="connsiteX2" fmla="*/ 0 w 231819"/>
                <a:gd name="connsiteY2" fmla="*/ 489397 h 489397"/>
              </a:gdLst>
              <a:ahLst/>
              <a:cxnLst>
                <a:cxn ang="0">
                  <a:pos x="connsiteX0" y="connsiteY0"/>
                </a:cxn>
                <a:cxn ang="0">
                  <a:pos x="connsiteX1" y="connsiteY1"/>
                </a:cxn>
                <a:cxn ang="0">
                  <a:pos x="connsiteX2" y="connsiteY2"/>
                </a:cxn>
              </a:cxnLst>
              <a:rect l="l" t="t" r="r" b="b"/>
              <a:pathLst>
                <a:path w="231819" h="489397">
                  <a:moveTo>
                    <a:pt x="231819" y="0"/>
                  </a:moveTo>
                  <a:cubicBezTo>
                    <a:pt x="180303" y="62248"/>
                    <a:pt x="128788" y="124496"/>
                    <a:pt x="90152" y="206062"/>
                  </a:cubicBezTo>
                  <a:cubicBezTo>
                    <a:pt x="51515" y="287628"/>
                    <a:pt x="25757" y="388512"/>
                    <a:pt x="0" y="489397"/>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5" name="Freeform 294"/>
            <p:cNvSpPr/>
            <p:nvPr/>
          </p:nvSpPr>
          <p:spPr>
            <a:xfrm>
              <a:off x="3911692" y="3093278"/>
              <a:ext cx="785611" cy="103031"/>
            </a:xfrm>
            <a:custGeom>
              <a:avLst/>
              <a:gdLst>
                <a:gd name="connsiteX0" fmla="*/ 0 w 785611"/>
                <a:gd name="connsiteY0" fmla="*/ 103031 h 103031"/>
                <a:gd name="connsiteX1" fmla="*/ 283335 w 785611"/>
                <a:gd name="connsiteY1" fmla="*/ 0 h 103031"/>
                <a:gd name="connsiteX2" fmla="*/ 785611 w 785611"/>
                <a:gd name="connsiteY2" fmla="*/ 103031 h 103031"/>
              </a:gdLst>
              <a:ahLst/>
              <a:cxnLst>
                <a:cxn ang="0">
                  <a:pos x="connsiteX0" y="connsiteY0"/>
                </a:cxn>
                <a:cxn ang="0">
                  <a:pos x="connsiteX1" y="connsiteY1"/>
                </a:cxn>
                <a:cxn ang="0">
                  <a:pos x="connsiteX2" y="connsiteY2"/>
                </a:cxn>
              </a:cxnLst>
              <a:rect l="l" t="t" r="r" b="b"/>
              <a:pathLst>
                <a:path w="785611" h="103031">
                  <a:moveTo>
                    <a:pt x="0" y="103031"/>
                  </a:moveTo>
                  <a:cubicBezTo>
                    <a:pt x="76200" y="51515"/>
                    <a:pt x="152400" y="0"/>
                    <a:pt x="283335" y="0"/>
                  </a:cubicBezTo>
                  <a:cubicBezTo>
                    <a:pt x="414270" y="0"/>
                    <a:pt x="599940" y="51515"/>
                    <a:pt x="785611" y="103031"/>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6" name="Freeform 295"/>
            <p:cNvSpPr/>
            <p:nvPr/>
          </p:nvSpPr>
          <p:spPr>
            <a:xfrm>
              <a:off x="4620030" y="3645129"/>
              <a:ext cx="772733" cy="195124"/>
            </a:xfrm>
            <a:custGeom>
              <a:avLst/>
              <a:gdLst>
                <a:gd name="connsiteX0" fmla="*/ 0 w 772733"/>
                <a:gd name="connsiteY0" fmla="*/ 1941 h 195124"/>
                <a:gd name="connsiteX1" fmla="*/ 476519 w 772733"/>
                <a:gd name="connsiteY1" fmla="*/ 27698 h 195124"/>
                <a:gd name="connsiteX2" fmla="*/ 772733 w 772733"/>
                <a:gd name="connsiteY2" fmla="*/ 195124 h 195124"/>
              </a:gdLst>
              <a:ahLst/>
              <a:cxnLst>
                <a:cxn ang="0">
                  <a:pos x="connsiteX0" y="connsiteY0"/>
                </a:cxn>
                <a:cxn ang="0">
                  <a:pos x="connsiteX1" y="connsiteY1"/>
                </a:cxn>
                <a:cxn ang="0">
                  <a:pos x="connsiteX2" y="connsiteY2"/>
                </a:cxn>
              </a:cxnLst>
              <a:rect l="l" t="t" r="r" b="b"/>
              <a:pathLst>
                <a:path w="772733" h="195124">
                  <a:moveTo>
                    <a:pt x="0" y="1941"/>
                  </a:moveTo>
                  <a:cubicBezTo>
                    <a:pt x="173865" y="-1279"/>
                    <a:pt x="347730" y="-4499"/>
                    <a:pt x="476519" y="27698"/>
                  </a:cubicBezTo>
                  <a:cubicBezTo>
                    <a:pt x="605308" y="59895"/>
                    <a:pt x="689020" y="127509"/>
                    <a:pt x="772733" y="195124"/>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7" name="Freeform 296"/>
            <p:cNvSpPr/>
            <p:nvPr/>
          </p:nvSpPr>
          <p:spPr>
            <a:xfrm>
              <a:off x="5057912" y="3672827"/>
              <a:ext cx="141667" cy="373488"/>
            </a:xfrm>
            <a:custGeom>
              <a:avLst/>
              <a:gdLst>
                <a:gd name="connsiteX0" fmla="*/ 0 w 141667"/>
                <a:gd name="connsiteY0" fmla="*/ 0 h 373488"/>
                <a:gd name="connsiteX1" fmla="*/ 141667 w 141667"/>
                <a:gd name="connsiteY1" fmla="*/ 373488 h 373488"/>
              </a:gdLst>
              <a:ahLst/>
              <a:cxnLst>
                <a:cxn ang="0">
                  <a:pos x="connsiteX0" y="connsiteY0"/>
                </a:cxn>
                <a:cxn ang="0">
                  <a:pos x="connsiteX1" y="connsiteY1"/>
                </a:cxn>
              </a:cxnLst>
              <a:rect l="l" t="t" r="r" b="b"/>
              <a:pathLst>
                <a:path w="141667" h="373488">
                  <a:moveTo>
                    <a:pt x="0" y="0"/>
                  </a:moveTo>
                  <a:lnTo>
                    <a:pt x="141667" y="373488"/>
                  </a:ln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8" name="Group 297"/>
          <p:cNvGrpSpPr/>
          <p:nvPr/>
        </p:nvGrpSpPr>
        <p:grpSpPr>
          <a:xfrm>
            <a:off x="999992" y="220578"/>
            <a:ext cx="7856484" cy="400110"/>
            <a:chOff x="3238136" y="1158454"/>
            <a:chExt cx="5370220" cy="312287"/>
          </a:xfrm>
        </p:grpSpPr>
        <p:sp>
          <p:nvSpPr>
            <p:cNvPr id="299" name="Oval 298"/>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2000" b="0" u="sng" dirty="0"/>
            </a:p>
          </p:txBody>
        </p:sp>
        <p:sp>
          <p:nvSpPr>
            <p:cNvPr id="300" name="TextBox 299"/>
            <p:cNvSpPr txBox="1"/>
            <p:nvPr/>
          </p:nvSpPr>
          <p:spPr>
            <a:xfrm>
              <a:off x="3336575" y="1158454"/>
              <a:ext cx="5271781" cy="312287"/>
            </a:xfrm>
            <a:prstGeom prst="rect">
              <a:avLst/>
            </a:prstGeom>
            <a:noFill/>
          </p:spPr>
          <p:txBody>
            <a:bodyPr wrap="square" rtlCol="0">
              <a:spAutoFit/>
            </a:bodyPr>
            <a:lstStyle/>
            <a:p>
              <a:r>
                <a:rPr lang="en-US" sz="2000" dirty="0" smtClean="0"/>
                <a:t>  </a:t>
              </a:r>
              <a:r>
                <a:rPr lang="en-US" sz="2000" dirty="0" smtClean="0">
                  <a:solidFill>
                    <a:srgbClr val="FF0000"/>
                  </a:solidFill>
                  <a:latin typeface="Georgia" pitchFamily="18" charset="0"/>
                </a:rPr>
                <a:t>Repeat the </a:t>
              </a:r>
              <a:r>
                <a:rPr lang="en-US" sz="2000" dirty="0" smtClean="0">
                  <a:solidFill>
                    <a:schemeClr val="bg1"/>
                  </a:solidFill>
                  <a:latin typeface="Georgia" pitchFamily="18" charset="0"/>
                </a:rPr>
                <a:t>process for a </a:t>
              </a:r>
              <a:r>
                <a:rPr lang="en-US" sz="2000" dirty="0" smtClean="0">
                  <a:solidFill>
                    <a:srgbClr val="FF0000"/>
                  </a:solidFill>
                  <a:latin typeface="Georgia" pitchFamily="18" charset="0"/>
                </a:rPr>
                <a:t>user specified </a:t>
              </a:r>
              <a:r>
                <a:rPr lang="en-US" sz="2000" dirty="0" smtClean="0">
                  <a:solidFill>
                    <a:schemeClr val="bg1"/>
                  </a:solidFill>
                  <a:latin typeface="Georgia" pitchFamily="18" charset="0"/>
                </a:rPr>
                <a:t>number of iterations</a:t>
              </a:r>
              <a:endParaRPr lang="en-US" sz="2000" dirty="0">
                <a:solidFill>
                  <a:schemeClr val="bg1"/>
                </a:solidFill>
                <a:latin typeface="Georgia" pitchFamily="18" charset="0"/>
              </a:endParaRPr>
            </a:p>
          </p:txBody>
        </p:sp>
      </p:grpSp>
      <p:sp>
        <p:nvSpPr>
          <p:cNvPr id="325" name="Oval 324"/>
          <p:cNvSpPr>
            <a:spLocks noChangeArrowheads="1"/>
          </p:cNvSpPr>
          <p:nvPr/>
        </p:nvSpPr>
        <p:spPr bwMode="auto">
          <a:xfrm>
            <a:off x="4860032" y="382504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26" name="Oval 325"/>
          <p:cNvSpPr>
            <a:spLocks noChangeArrowheads="1"/>
          </p:cNvSpPr>
          <p:nvPr/>
        </p:nvSpPr>
        <p:spPr bwMode="auto">
          <a:xfrm>
            <a:off x="4966328" y="357301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27" name="Oval 326"/>
          <p:cNvSpPr>
            <a:spLocks noChangeArrowheads="1"/>
          </p:cNvSpPr>
          <p:nvPr/>
        </p:nvSpPr>
        <p:spPr bwMode="auto">
          <a:xfrm>
            <a:off x="4752020" y="403935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28" name="Oval 327"/>
          <p:cNvSpPr>
            <a:spLocks noChangeArrowheads="1"/>
          </p:cNvSpPr>
          <p:nvPr/>
        </p:nvSpPr>
        <p:spPr bwMode="auto">
          <a:xfrm>
            <a:off x="3958216" y="375132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29" name="Oval 328"/>
          <p:cNvSpPr>
            <a:spLocks noChangeArrowheads="1"/>
          </p:cNvSpPr>
          <p:nvPr/>
        </p:nvSpPr>
        <p:spPr bwMode="auto">
          <a:xfrm>
            <a:off x="3671900" y="418508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30" name="Oval 329"/>
          <p:cNvSpPr>
            <a:spLocks noChangeArrowheads="1"/>
          </p:cNvSpPr>
          <p:nvPr/>
        </p:nvSpPr>
        <p:spPr bwMode="auto">
          <a:xfrm>
            <a:off x="2806088" y="425537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31" name="Oval 330"/>
          <p:cNvSpPr>
            <a:spLocks noChangeArrowheads="1"/>
          </p:cNvSpPr>
          <p:nvPr/>
        </p:nvSpPr>
        <p:spPr bwMode="auto">
          <a:xfrm>
            <a:off x="3886208" y="224086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32" name="Oval 331"/>
          <p:cNvSpPr>
            <a:spLocks noChangeArrowheads="1"/>
          </p:cNvSpPr>
          <p:nvPr/>
        </p:nvSpPr>
        <p:spPr bwMode="auto">
          <a:xfrm>
            <a:off x="4210244" y="238488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33" name="Oval 332"/>
          <p:cNvSpPr>
            <a:spLocks noChangeArrowheads="1"/>
          </p:cNvSpPr>
          <p:nvPr/>
        </p:nvSpPr>
        <p:spPr bwMode="auto">
          <a:xfrm>
            <a:off x="4467751" y="259919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34" name="Oval 333"/>
          <p:cNvSpPr>
            <a:spLocks noChangeArrowheads="1"/>
          </p:cNvSpPr>
          <p:nvPr/>
        </p:nvSpPr>
        <p:spPr bwMode="auto">
          <a:xfrm>
            <a:off x="4366152" y="307375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35" name="Oval 334"/>
          <p:cNvSpPr>
            <a:spLocks noChangeArrowheads="1"/>
          </p:cNvSpPr>
          <p:nvPr/>
        </p:nvSpPr>
        <p:spPr bwMode="auto">
          <a:xfrm>
            <a:off x="2619863" y="3784923"/>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36" name="Oval 335"/>
          <p:cNvSpPr>
            <a:spLocks noChangeArrowheads="1"/>
          </p:cNvSpPr>
          <p:nvPr/>
        </p:nvSpPr>
        <p:spPr bwMode="auto">
          <a:xfrm>
            <a:off x="2493898" y="278092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37" name="Oval 336"/>
          <p:cNvSpPr>
            <a:spLocks noChangeArrowheads="1"/>
          </p:cNvSpPr>
          <p:nvPr/>
        </p:nvSpPr>
        <p:spPr bwMode="auto">
          <a:xfrm>
            <a:off x="2879812" y="353529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38" name="Oval 337"/>
          <p:cNvSpPr>
            <a:spLocks noChangeArrowheads="1"/>
          </p:cNvSpPr>
          <p:nvPr/>
        </p:nvSpPr>
        <p:spPr bwMode="auto">
          <a:xfrm>
            <a:off x="2416141" y="305957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39" name="Oval 338"/>
          <p:cNvSpPr>
            <a:spLocks noChangeArrowheads="1"/>
          </p:cNvSpPr>
          <p:nvPr/>
        </p:nvSpPr>
        <p:spPr bwMode="auto">
          <a:xfrm>
            <a:off x="3166128" y="436510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40" name="Oval 339"/>
          <p:cNvSpPr>
            <a:spLocks noChangeArrowheads="1"/>
          </p:cNvSpPr>
          <p:nvPr/>
        </p:nvSpPr>
        <p:spPr bwMode="auto">
          <a:xfrm>
            <a:off x="2674876" y="3588649"/>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02" name="TextBox 301"/>
          <p:cNvSpPr txBox="1"/>
          <p:nvPr/>
        </p:nvSpPr>
        <p:spPr>
          <a:xfrm>
            <a:off x="2519772" y="188640"/>
            <a:ext cx="4716524" cy="430887"/>
          </a:xfrm>
          <a:prstGeom prst="rect">
            <a:avLst/>
          </a:prstGeom>
          <a:noFill/>
        </p:spPr>
        <p:txBody>
          <a:bodyPr wrap="square" rtlCol="0">
            <a:spAutoFit/>
          </a:bodyPr>
          <a:lstStyle/>
          <a:p>
            <a:r>
              <a:rPr lang="en-US" sz="2200" b="1" dirty="0" smtClean="0">
                <a:solidFill>
                  <a:schemeClr val="bg1"/>
                </a:solidFill>
                <a:latin typeface="Verdana" pitchFamily="34" charset="0"/>
                <a:ea typeface="Verdana" pitchFamily="34" charset="0"/>
                <a:cs typeface="Verdana" pitchFamily="34" charset="0"/>
              </a:rPr>
              <a:t>Divide-and-conquer Pipeline</a:t>
            </a:r>
            <a:endParaRPr lang="en-US" sz="2200" b="1" dirty="0">
              <a:solidFill>
                <a:schemeClr val="bg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80600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302"/>
                                        </p:tgtEl>
                                      </p:cBhvr>
                                    </p:animEffect>
                                    <p:set>
                                      <p:cBhvr>
                                        <p:cTn id="7" dur="1" fill="hold">
                                          <p:stCondLst>
                                            <p:cond delay="499"/>
                                          </p:stCondLst>
                                        </p:cTn>
                                        <p:tgtEl>
                                          <p:spTgt spid="302"/>
                                        </p:tgtEl>
                                        <p:attrNameLst>
                                          <p:attrName>style.visibility</p:attrName>
                                        </p:attrNameLst>
                                      </p:cBhvr>
                                      <p:to>
                                        <p:strVal val="hidden"/>
                                      </p:to>
                                    </p:set>
                                  </p:childTnLst>
                                </p:cTn>
                              </p:par>
                              <p:par>
                                <p:cTn id="8" presetID="12" presetClass="entr" presetSubtype="4" fill="hold" nodeType="withEffect">
                                  <p:stCondLst>
                                    <p:cond delay="0"/>
                                  </p:stCondLst>
                                  <p:childTnLst>
                                    <p:set>
                                      <p:cBhvr>
                                        <p:cTn id="9" dur="1" fill="hold">
                                          <p:stCondLst>
                                            <p:cond delay="0"/>
                                          </p:stCondLst>
                                        </p:cTn>
                                        <p:tgtEl>
                                          <p:spTgt spid="193"/>
                                        </p:tgtEl>
                                        <p:attrNameLst>
                                          <p:attrName>style.visibility</p:attrName>
                                        </p:attrNameLst>
                                      </p:cBhvr>
                                      <p:to>
                                        <p:strVal val="visible"/>
                                      </p:to>
                                    </p:set>
                                    <p:anim calcmode="lin" valueType="num">
                                      <p:cBhvr additive="base">
                                        <p:cTn id="10" dur="500"/>
                                        <p:tgtEl>
                                          <p:spTgt spid="193"/>
                                        </p:tgtEl>
                                        <p:attrNameLst>
                                          <p:attrName>ppt_y</p:attrName>
                                        </p:attrNameLst>
                                      </p:cBhvr>
                                      <p:tavLst>
                                        <p:tav tm="0">
                                          <p:val>
                                            <p:strVal val="#ppt_y+#ppt_h*1.125000"/>
                                          </p:val>
                                        </p:tav>
                                        <p:tav tm="100000">
                                          <p:val>
                                            <p:strVal val="#ppt_y"/>
                                          </p:val>
                                        </p:tav>
                                      </p:tavLst>
                                    </p:anim>
                                    <p:animEffect transition="in" filter="wipe(up)">
                                      <p:cBhvr>
                                        <p:cTn id="11" dur="500"/>
                                        <p:tgtEl>
                                          <p:spTgt spid="193"/>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170"/>
                                        </p:tgtEl>
                                        <p:attrNameLst>
                                          <p:attrName>style.visibility</p:attrName>
                                        </p:attrNameLst>
                                      </p:cBhvr>
                                      <p:to>
                                        <p:strVal val="visible"/>
                                      </p:to>
                                    </p:set>
                                    <p:animEffect transition="in" filter="wipe(up)">
                                      <p:cBhvr>
                                        <p:cTn id="15" dur="500"/>
                                        <p:tgtEl>
                                          <p:spTgt spid="170"/>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barn(inVertical)">
                                      <p:cBhvr>
                                        <p:cTn id="19" dur="500"/>
                                        <p:tgtEl>
                                          <p:spTgt spid="77"/>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89"/>
                                        </p:tgtEl>
                                        <p:attrNameLst>
                                          <p:attrName>style.visibility</p:attrName>
                                        </p:attrNameLst>
                                      </p:cBhvr>
                                      <p:to>
                                        <p:strVal val="visible"/>
                                      </p:to>
                                    </p:set>
                                    <p:animEffect transition="in" filter="wipe(left)">
                                      <p:cBhvr>
                                        <p:cTn id="22" dur="500"/>
                                        <p:tgtEl>
                                          <p:spTgt spid="18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325"/>
                                        </p:tgtEl>
                                        <p:attrNameLst>
                                          <p:attrName>style.visibility</p:attrName>
                                        </p:attrNameLst>
                                      </p:cBhvr>
                                      <p:to>
                                        <p:strVal val="visible"/>
                                      </p:to>
                                    </p:set>
                                    <p:anim calcmode="lin" valueType="num">
                                      <p:cBhvr>
                                        <p:cTn id="25" dur="500" fill="hold"/>
                                        <p:tgtEl>
                                          <p:spTgt spid="325"/>
                                        </p:tgtEl>
                                        <p:attrNameLst>
                                          <p:attrName>ppt_w</p:attrName>
                                        </p:attrNameLst>
                                      </p:cBhvr>
                                      <p:tavLst>
                                        <p:tav tm="0">
                                          <p:val>
                                            <p:fltVal val="0"/>
                                          </p:val>
                                        </p:tav>
                                        <p:tav tm="100000">
                                          <p:val>
                                            <p:strVal val="#ppt_w"/>
                                          </p:val>
                                        </p:tav>
                                      </p:tavLst>
                                    </p:anim>
                                    <p:anim calcmode="lin" valueType="num">
                                      <p:cBhvr>
                                        <p:cTn id="26" dur="500" fill="hold"/>
                                        <p:tgtEl>
                                          <p:spTgt spid="325"/>
                                        </p:tgtEl>
                                        <p:attrNameLst>
                                          <p:attrName>ppt_h</p:attrName>
                                        </p:attrNameLst>
                                      </p:cBhvr>
                                      <p:tavLst>
                                        <p:tav tm="0">
                                          <p:val>
                                            <p:fltVal val="0"/>
                                          </p:val>
                                        </p:tav>
                                        <p:tav tm="100000">
                                          <p:val>
                                            <p:strVal val="#ppt_h"/>
                                          </p:val>
                                        </p:tav>
                                      </p:tavLst>
                                    </p:anim>
                                    <p:animEffect transition="in" filter="fade">
                                      <p:cBhvr>
                                        <p:cTn id="27" dur="500"/>
                                        <p:tgtEl>
                                          <p:spTgt spid="325"/>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326"/>
                                        </p:tgtEl>
                                        <p:attrNameLst>
                                          <p:attrName>style.visibility</p:attrName>
                                        </p:attrNameLst>
                                      </p:cBhvr>
                                      <p:to>
                                        <p:strVal val="visible"/>
                                      </p:to>
                                    </p:set>
                                    <p:anim calcmode="lin" valueType="num">
                                      <p:cBhvr>
                                        <p:cTn id="30" dur="500" fill="hold"/>
                                        <p:tgtEl>
                                          <p:spTgt spid="326"/>
                                        </p:tgtEl>
                                        <p:attrNameLst>
                                          <p:attrName>ppt_w</p:attrName>
                                        </p:attrNameLst>
                                      </p:cBhvr>
                                      <p:tavLst>
                                        <p:tav tm="0">
                                          <p:val>
                                            <p:fltVal val="0"/>
                                          </p:val>
                                        </p:tav>
                                        <p:tav tm="100000">
                                          <p:val>
                                            <p:strVal val="#ppt_w"/>
                                          </p:val>
                                        </p:tav>
                                      </p:tavLst>
                                    </p:anim>
                                    <p:anim calcmode="lin" valueType="num">
                                      <p:cBhvr>
                                        <p:cTn id="31" dur="500" fill="hold"/>
                                        <p:tgtEl>
                                          <p:spTgt spid="326"/>
                                        </p:tgtEl>
                                        <p:attrNameLst>
                                          <p:attrName>ppt_h</p:attrName>
                                        </p:attrNameLst>
                                      </p:cBhvr>
                                      <p:tavLst>
                                        <p:tav tm="0">
                                          <p:val>
                                            <p:fltVal val="0"/>
                                          </p:val>
                                        </p:tav>
                                        <p:tav tm="100000">
                                          <p:val>
                                            <p:strVal val="#ppt_h"/>
                                          </p:val>
                                        </p:tav>
                                      </p:tavLst>
                                    </p:anim>
                                    <p:animEffect transition="in" filter="fade">
                                      <p:cBhvr>
                                        <p:cTn id="32" dur="500"/>
                                        <p:tgtEl>
                                          <p:spTgt spid="326"/>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327"/>
                                        </p:tgtEl>
                                        <p:attrNameLst>
                                          <p:attrName>style.visibility</p:attrName>
                                        </p:attrNameLst>
                                      </p:cBhvr>
                                      <p:to>
                                        <p:strVal val="visible"/>
                                      </p:to>
                                    </p:set>
                                    <p:anim calcmode="lin" valueType="num">
                                      <p:cBhvr>
                                        <p:cTn id="35" dur="500" fill="hold"/>
                                        <p:tgtEl>
                                          <p:spTgt spid="327"/>
                                        </p:tgtEl>
                                        <p:attrNameLst>
                                          <p:attrName>ppt_w</p:attrName>
                                        </p:attrNameLst>
                                      </p:cBhvr>
                                      <p:tavLst>
                                        <p:tav tm="0">
                                          <p:val>
                                            <p:fltVal val="0"/>
                                          </p:val>
                                        </p:tav>
                                        <p:tav tm="100000">
                                          <p:val>
                                            <p:strVal val="#ppt_w"/>
                                          </p:val>
                                        </p:tav>
                                      </p:tavLst>
                                    </p:anim>
                                    <p:anim calcmode="lin" valueType="num">
                                      <p:cBhvr>
                                        <p:cTn id="36" dur="500" fill="hold"/>
                                        <p:tgtEl>
                                          <p:spTgt spid="327"/>
                                        </p:tgtEl>
                                        <p:attrNameLst>
                                          <p:attrName>ppt_h</p:attrName>
                                        </p:attrNameLst>
                                      </p:cBhvr>
                                      <p:tavLst>
                                        <p:tav tm="0">
                                          <p:val>
                                            <p:fltVal val="0"/>
                                          </p:val>
                                        </p:tav>
                                        <p:tav tm="100000">
                                          <p:val>
                                            <p:strVal val="#ppt_h"/>
                                          </p:val>
                                        </p:tav>
                                      </p:tavLst>
                                    </p:anim>
                                    <p:animEffect transition="in" filter="fade">
                                      <p:cBhvr>
                                        <p:cTn id="37" dur="500"/>
                                        <p:tgtEl>
                                          <p:spTgt spid="327"/>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328"/>
                                        </p:tgtEl>
                                        <p:attrNameLst>
                                          <p:attrName>style.visibility</p:attrName>
                                        </p:attrNameLst>
                                      </p:cBhvr>
                                      <p:to>
                                        <p:strVal val="visible"/>
                                      </p:to>
                                    </p:set>
                                    <p:anim calcmode="lin" valueType="num">
                                      <p:cBhvr>
                                        <p:cTn id="40" dur="500" fill="hold"/>
                                        <p:tgtEl>
                                          <p:spTgt spid="328"/>
                                        </p:tgtEl>
                                        <p:attrNameLst>
                                          <p:attrName>ppt_w</p:attrName>
                                        </p:attrNameLst>
                                      </p:cBhvr>
                                      <p:tavLst>
                                        <p:tav tm="0">
                                          <p:val>
                                            <p:fltVal val="0"/>
                                          </p:val>
                                        </p:tav>
                                        <p:tav tm="100000">
                                          <p:val>
                                            <p:strVal val="#ppt_w"/>
                                          </p:val>
                                        </p:tav>
                                      </p:tavLst>
                                    </p:anim>
                                    <p:anim calcmode="lin" valueType="num">
                                      <p:cBhvr>
                                        <p:cTn id="41" dur="500" fill="hold"/>
                                        <p:tgtEl>
                                          <p:spTgt spid="328"/>
                                        </p:tgtEl>
                                        <p:attrNameLst>
                                          <p:attrName>ppt_h</p:attrName>
                                        </p:attrNameLst>
                                      </p:cBhvr>
                                      <p:tavLst>
                                        <p:tav tm="0">
                                          <p:val>
                                            <p:fltVal val="0"/>
                                          </p:val>
                                        </p:tav>
                                        <p:tav tm="100000">
                                          <p:val>
                                            <p:strVal val="#ppt_h"/>
                                          </p:val>
                                        </p:tav>
                                      </p:tavLst>
                                    </p:anim>
                                    <p:animEffect transition="in" filter="fade">
                                      <p:cBhvr>
                                        <p:cTn id="42" dur="500"/>
                                        <p:tgtEl>
                                          <p:spTgt spid="328"/>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329"/>
                                        </p:tgtEl>
                                        <p:attrNameLst>
                                          <p:attrName>style.visibility</p:attrName>
                                        </p:attrNameLst>
                                      </p:cBhvr>
                                      <p:to>
                                        <p:strVal val="visible"/>
                                      </p:to>
                                    </p:set>
                                    <p:anim calcmode="lin" valueType="num">
                                      <p:cBhvr>
                                        <p:cTn id="45" dur="500" fill="hold"/>
                                        <p:tgtEl>
                                          <p:spTgt spid="329"/>
                                        </p:tgtEl>
                                        <p:attrNameLst>
                                          <p:attrName>ppt_w</p:attrName>
                                        </p:attrNameLst>
                                      </p:cBhvr>
                                      <p:tavLst>
                                        <p:tav tm="0">
                                          <p:val>
                                            <p:fltVal val="0"/>
                                          </p:val>
                                        </p:tav>
                                        <p:tav tm="100000">
                                          <p:val>
                                            <p:strVal val="#ppt_w"/>
                                          </p:val>
                                        </p:tav>
                                      </p:tavLst>
                                    </p:anim>
                                    <p:anim calcmode="lin" valueType="num">
                                      <p:cBhvr>
                                        <p:cTn id="46" dur="500" fill="hold"/>
                                        <p:tgtEl>
                                          <p:spTgt spid="329"/>
                                        </p:tgtEl>
                                        <p:attrNameLst>
                                          <p:attrName>ppt_h</p:attrName>
                                        </p:attrNameLst>
                                      </p:cBhvr>
                                      <p:tavLst>
                                        <p:tav tm="0">
                                          <p:val>
                                            <p:fltVal val="0"/>
                                          </p:val>
                                        </p:tav>
                                        <p:tav tm="100000">
                                          <p:val>
                                            <p:strVal val="#ppt_h"/>
                                          </p:val>
                                        </p:tav>
                                      </p:tavLst>
                                    </p:anim>
                                    <p:animEffect transition="in" filter="fade">
                                      <p:cBhvr>
                                        <p:cTn id="47" dur="500"/>
                                        <p:tgtEl>
                                          <p:spTgt spid="329"/>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330"/>
                                        </p:tgtEl>
                                        <p:attrNameLst>
                                          <p:attrName>style.visibility</p:attrName>
                                        </p:attrNameLst>
                                      </p:cBhvr>
                                      <p:to>
                                        <p:strVal val="visible"/>
                                      </p:to>
                                    </p:set>
                                    <p:anim calcmode="lin" valueType="num">
                                      <p:cBhvr>
                                        <p:cTn id="50" dur="500" fill="hold"/>
                                        <p:tgtEl>
                                          <p:spTgt spid="330"/>
                                        </p:tgtEl>
                                        <p:attrNameLst>
                                          <p:attrName>ppt_w</p:attrName>
                                        </p:attrNameLst>
                                      </p:cBhvr>
                                      <p:tavLst>
                                        <p:tav tm="0">
                                          <p:val>
                                            <p:fltVal val="0"/>
                                          </p:val>
                                        </p:tav>
                                        <p:tav tm="100000">
                                          <p:val>
                                            <p:strVal val="#ppt_w"/>
                                          </p:val>
                                        </p:tav>
                                      </p:tavLst>
                                    </p:anim>
                                    <p:anim calcmode="lin" valueType="num">
                                      <p:cBhvr>
                                        <p:cTn id="51" dur="500" fill="hold"/>
                                        <p:tgtEl>
                                          <p:spTgt spid="330"/>
                                        </p:tgtEl>
                                        <p:attrNameLst>
                                          <p:attrName>ppt_h</p:attrName>
                                        </p:attrNameLst>
                                      </p:cBhvr>
                                      <p:tavLst>
                                        <p:tav tm="0">
                                          <p:val>
                                            <p:fltVal val="0"/>
                                          </p:val>
                                        </p:tav>
                                        <p:tav tm="100000">
                                          <p:val>
                                            <p:strVal val="#ppt_h"/>
                                          </p:val>
                                        </p:tav>
                                      </p:tavLst>
                                    </p:anim>
                                    <p:animEffect transition="in" filter="fade">
                                      <p:cBhvr>
                                        <p:cTn id="52" dur="500"/>
                                        <p:tgtEl>
                                          <p:spTgt spid="330"/>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31"/>
                                        </p:tgtEl>
                                        <p:attrNameLst>
                                          <p:attrName>style.visibility</p:attrName>
                                        </p:attrNameLst>
                                      </p:cBhvr>
                                      <p:to>
                                        <p:strVal val="visible"/>
                                      </p:to>
                                    </p:set>
                                    <p:anim calcmode="lin" valueType="num">
                                      <p:cBhvr>
                                        <p:cTn id="55" dur="500" fill="hold"/>
                                        <p:tgtEl>
                                          <p:spTgt spid="331"/>
                                        </p:tgtEl>
                                        <p:attrNameLst>
                                          <p:attrName>ppt_w</p:attrName>
                                        </p:attrNameLst>
                                      </p:cBhvr>
                                      <p:tavLst>
                                        <p:tav tm="0">
                                          <p:val>
                                            <p:fltVal val="0"/>
                                          </p:val>
                                        </p:tav>
                                        <p:tav tm="100000">
                                          <p:val>
                                            <p:strVal val="#ppt_w"/>
                                          </p:val>
                                        </p:tav>
                                      </p:tavLst>
                                    </p:anim>
                                    <p:anim calcmode="lin" valueType="num">
                                      <p:cBhvr>
                                        <p:cTn id="56" dur="500" fill="hold"/>
                                        <p:tgtEl>
                                          <p:spTgt spid="331"/>
                                        </p:tgtEl>
                                        <p:attrNameLst>
                                          <p:attrName>ppt_h</p:attrName>
                                        </p:attrNameLst>
                                      </p:cBhvr>
                                      <p:tavLst>
                                        <p:tav tm="0">
                                          <p:val>
                                            <p:fltVal val="0"/>
                                          </p:val>
                                        </p:tav>
                                        <p:tav tm="100000">
                                          <p:val>
                                            <p:strVal val="#ppt_h"/>
                                          </p:val>
                                        </p:tav>
                                      </p:tavLst>
                                    </p:anim>
                                    <p:animEffect transition="in" filter="fade">
                                      <p:cBhvr>
                                        <p:cTn id="57" dur="500"/>
                                        <p:tgtEl>
                                          <p:spTgt spid="331"/>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332"/>
                                        </p:tgtEl>
                                        <p:attrNameLst>
                                          <p:attrName>style.visibility</p:attrName>
                                        </p:attrNameLst>
                                      </p:cBhvr>
                                      <p:to>
                                        <p:strVal val="visible"/>
                                      </p:to>
                                    </p:set>
                                    <p:anim calcmode="lin" valueType="num">
                                      <p:cBhvr>
                                        <p:cTn id="60" dur="500" fill="hold"/>
                                        <p:tgtEl>
                                          <p:spTgt spid="332"/>
                                        </p:tgtEl>
                                        <p:attrNameLst>
                                          <p:attrName>ppt_w</p:attrName>
                                        </p:attrNameLst>
                                      </p:cBhvr>
                                      <p:tavLst>
                                        <p:tav tm="0">
                                          <p:val>
                                            <p:fltVal val="0"/>
                                          </p:val>
                                        </p:tav>
                                        <p:tav tm="100000">
                                          <p:val>
                                            <p:strVal val="#ppt_w"/>
                                          </p:val>
                                        </p:tav>
                                      </p:tavLst>
                                    </p:anim>
                                    <p:anim calcmode="lin" valueType="num">
                                      <p:cBhvr>
                                        <p:cTn id="61" dur="500" fill="hold"/>
                                        <p:tgtEl>
                                          <p:spTgt spid="332"/>
                                        </p:tgtEl>
                                        <p:attrNameLst>
                                          <p:attrName>ppt_h</p:attrName>
                                        </p:attrNameLst>
                                      </p:cBhvr>
                                      <p:tavLst>
                                        <p:tav tm="0">
                                          <p:val>
                                            <p:fltVal val="0"/>
                                          </p:val>
                                        </p:tav>
                                        <p:tav tm="100000">
                                          <p:val>
                                            <p:strVal val="#ppt_h"/>
                                          </p:val>
                                        </p:tav>
                                      </p:tavLst>
                                    </p:anim>
                                    <p:animEffect transition="in" filter="fade">
                                      <p:cBhvr>
                                        <p:cTn id="62" dur="500"/>
                                        <p:tgtEl>
                                          <p:spTgt spid="332"/>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333"/>
                                        </p:tgtEl>
                                        <p:attrNameLst>
                                          <p:attrName>style.visibility</p:attrName>
                                        </p:attrNameLst>
                                      </p:cBhvr>
                                      <p:to>
                                        <p:strVal val="visible"/>
                                      </p:to>
                                    </p:set>
                                    <p:anim calcmode="lin" valueType="num">
                                      <p:cBhvr>
                                        <p:cTn id="65" dur="500" fill="hold"/>
                                        <p:tgtEl>
                                          <p:spTgt spid="333"/>
                                        </p:tgtEl>
                                        <p:attrNameLst>
                                          <p:attrName>ppt_w</p:attrName>
                                        </p:attrNameLst>
                                      </p:cBhvr>
                                      <p:tavLst>
                                        <p:tav tm="0">
                                          <p:val>
                                            <p:fltVal val="0"/>
                                          </p:val>
                                        </p:tav>
                                        <p:tav tm="100000">
                                          <p:val>
                                            <p:strVal val="#ppt_w"/>
                                          </p:val>
                                        </p:tav>
                                      </p:tavLst>
                                    </p:anim>
                                    <p:anim calcmode="lin" valueType="num">
                                      <p:cBhvr>
                                        <p:cTn id="66" dur="500" fill="hold"/>
                                        <p:tgtEl>
                                          <p:spTgt spid="333"/>
                                        </p:tgtEl>
                                        <p:attrNameLst>
                                          <p:attrName>ppt_h</p:attrName>
                                        </p:attrNameLst>
                                      </p:cBhvr>
                                      <p:tavLst>
                                        <p:tav tm="0">
                                          <p:val>
                                            <p:fltVal val="0"/>
                                          </p:val>
                                        </p:tav>
                                        <p:tav tm="100000">
                                          <p:val>
                                            <p:strVal val="#ppt_h"/>
                                          </p:val>
                                        </p:tav>
                                      </p:tavLst>
                                    </p:anim>
                                    <p:animEffect transition="in" filter="fade">
                                      <p:cBhvr>
                                        <p:cTn id="67" dur="500"/>
                                        <p:tgtEl>
                                          <p:spTgt spid="333"/>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334"/>
                                        </p:tgtEl>
                                        <p:attrNameLst>
                                          <p:attrName>style.visibility</p:attrName>
                                        </p:attrNameLst>
                                      </p:cBhvr>
                                      <p:to>
                                        <p:strVal val="visible"/>
                                      </p:to>
                                    </p:set>
                                    <p:anim calcmode="lin" valueType="num">
                                      <p:cBhvr>
                                        <p:cTn id="70" dur="500" fill="hold"/>
                                        <p:tgtEl>
                                          <p:spTgt spid="334"/>
                                        </p:tgtEl>
                                        <p:attrNameLst>
                                          <p:attrName>ppt_w</p:attrName>
                                        </p:attrNameLst>
                                      </p:cBhvr>
                                      <p:tavLst>
                                        <p:tav tm="0">
                                          <p:val>
                                            <p:fltVal val="0"/>
                                          </p:val>
                                        </p:tav>
                                        <p:tav tm="100000">
                                          <p:val>
                                            <p:strVal val="#ppt_w"/>
                                          </p:val>
                                        </p:tav>
                                      </p:tavLst>
                                    </p:anim>
                                    <p:anim calcmode="lin" valueType="num">
                                      <p:cBhvr>
                                        <p:cTn id="71" dur="500" fill="hold"/>
                                        <p:tgtEl>
                                          <p:spTgt spid="334"/>
                                        </p:tgtEl>
                                        <p:attrNameLst>
                                          <p:attrName>ppt_h</p:attrName>
                                        </p:attrNameLst>
                                      </p:cBhvr>
                                      <p:tavLst>
                                        <p:tav tm="0">
                                          <p:val>
                                            <p:fltVal val="0"/>
                                          </p:val>
                                        </p:tav>
                                        <p:tav tm="100000">
                                          <p:val>
                                            <p:strVal val="#ppt_h"/>
                                          </p:val>
                                        </p:tav>
                                      </p:tavLst>
                                    </p:anim>
                                    <p:animEffect transition="in" filter="fade">
                                      <p:cBhvr>
                                        <p:cTn id="72" dur="500"/>
                                        <p:tgtEl>
                                          <p:spTgt spid="334"/>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335"/>
                                        </p:tgtEl>
                                        <p:attrNameLst>
                                          <p:attrName>style.visibility</p:attrName>
                                        </p:attrNameLst>
                                      </p:cBhvr>
                                      <p:to>
                                        <p:strVal val="visible"/>
                                      </p:to>
                                    </p:set>
                                    <p:anim calcmode="lin" valueType="num">
                                      <p:cBhvr>
                                        <p:cTn id="75" dur="500" fill="hold"/>
                                        <p:tgtEl>
                                          <p:spTgt spid="335"/>
                                        </p:tgtEl>
                                        <p:attrNameLst>
                                          <p:attrName>ppt_w</p:attrName>
                                        </p:attrNameLst>
                                      </p:cBhvr>
                                      <p:tavLst>
                                        <p:tav tm="0">
                                          <p:val>
                                            <p:fltVal val="0"/>
                                          </p:val>
                                        </p:tav>
                                        <p:tav tm="100000">
                                          <p:val>
                                            <p:strVal val="#ppt_w"/>
                                          </p:val>
                                        </p:tav>
                                      </p:tavLst>
                                    </p:anim>
                                    <p:anim calcmode="lin" valueType="num">
                                      <p:cBhvr>
                                        <p:cTn id="76" dur="500" fill="hold"/>
                                        <p:tgtEl>
                                          <p:spTgt spid="335"/>
                                        </p:tgtEl>
                                        <p:attrNameLst>
                                          <p:attrName>ppt_h</p:attrName>
                                        </p:attrNameLst>
                                      </p:cBhvr>
                                      <p:tavLst>
                                        <p:tav tm="0">
                                          <p:val>
                                            <p:fltVal val="0"/>
                                          </p:val>
                                        </p:tav>
                                        <p:tav tm="100000">
                                          <p:val>
                                            <p:strVal val="#ppt_h"/>
                                          </p:val>
                                        </p:tav>
                                      </p:tavLst>
                                    </p:anim>
                                    <p:animEffect transition="in" filter="fade">
                                      <p:cBhvr>
                                        <p:cTn id="77" dur="500"/>
                                        <p:tgtEl>
                                          <p:spTgt spid="335"/>
                                        </p:tgtEl>
                                      </p:cBhvr>
                                    </p:animEffect>
                                  </p:childTnLst>
                                </p:cTn>
                              </p:par>
                              <p:par>
                                <p:cTn id="78" presetID="53" presetClass="entr" presetSubtype="16" fill="hold" grpId="0" nodeType="withEffect">
                                  <p:stCondLst>
                                    <p:cond delay="0"/>
                                  </p:stCondLst>
                                  <p:childTnLst>
                                    <p:set>
                                      <p:cBhvr>
                                        <p:cTn id="79" dur="1" fill="hold">
                                          <p:stCondLst>
                                            <p:cond delay="0"/>
                                          </p:stCondLst>
                                        </p:cTn>
                                        <p:tgtEl>
                                          <p:spTgt spid="336"/>
                                        </p:tgtEl>
                                        <p:attrNameLst>
                                          <p:attrName>style.visibility</p:attrName>
                                        </p:attrNameLst>
                                      </p:cBhvr>
                                      <p:to>
                                        <p:strVal val="visible"/>
                                      </p:to>
                                    </p:set>
                                    <p:anim calcmode="lin" valueType="num">
                                      <p:cBhvr>
                                        <p:cTn id="80" dur="500" fill="hold"/>
                                        <p:tgtEl>
                                          <p:spTgt spid="336"/>
                                        </p:tgtEl>
                                        <p:attrNameLst>
                                          <p:attrName>ppt_w</p:attrName>
                                        </p:attrNameLst>
                                      </p:cBhvr>
                                      <p:tavLst>
                                        <p:tav tm="0">
                                          <p:val>
                                            <p:fltVal val="0"/>
                                          </p:val>
                                        </p:tav>
                                        <p:tav tm="100000">
                                          <p:val>
                                            <p:strVal val="#ppt_w"/>
                                          </p:val>
                                        </p:tav>
                                      </p:tavLst>
                                    </p:anim>
                                    <p:anim calcmode="lin" valueType="num">
                                      <p:cBhvr>
                                        <p:cTn id="81" dur="500" fill="hold"/>
                                        <p:tgtEl>
                                          <p:spTgt spid="336"/>
                                        </p:tgtEl>
                                        <p:attrNameLst>
                                          <p:attrName>ppt_h</p:attrName>
                                        </p:attrNameLst>
                                      </p:cBhvr>
                                      <p:tavLst>
                                        <p:tav tm="0">
                                          <p:val>
                                            <p:fltVal val="0"/>
                                          </p:val>
                                        </p:tav>
                                        <p:tav tm="100000">
                                          <p:val>
                                            <p:strVal val="#ppt_h"/>
                                          </p:val>
                                        </p:tav>
                                      </p:tavLst>
                                    </p:anim>
                                    <p:animEffect transition="in" filter="fade">
                                      <p:cBhvr>
                                        <p:cTn id="82" dur="500"/>
                                        <p:tgtEl>
                                          <p:spTgt spid="336"/>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337"/>
                                        </p:tgtEl>
                                        <p:attrNameLst>
                                          <p:attrName>style.visibility</p:attrName>
                                        </p:attrNameLst>
                                      </p:cBhvr>
                                      <p:to>
                                        <p:strVal val="visible"/>
                                      </p:to>
                                    </p:set>
                                    <p:anim calcmode="lin" valueType="num">
                                      <p:cBhvr>
                                        <p:cTn id="85" dur="500" fill="hold"/>
                                        <p:tgtEl>
                                          <p:spTgt spid="337"/>
                                        </p:tgtEl>
                                        <p:attrNameLst>
                                          <p:attrName>ppt_w</p:attrName>
                                        </p:attrNameLst>
                                      </p:cBhvr>
                                      <p:tavLst>
                                        <p:tav tm="0">
                                          <p:val>
                                            <p:fltVal val="0"/>
                                          </p:val>
                                        </p:tav>
                                        <p:tav tm="100000">
                                          <p:val>
                                            <p:strVal val="#ppt_w"/>
                                          </p:val>
                                        </p:tav>
                                      </p:tavLst>
                                    </p:anim>
                                    <p:anim calcmode="lin" valueType="num">
                                      <p:cBhvr>
                                        <p:cTn id="86" dur="500" fill="hold"/>
                                        <p:tgtEl>
                                          <p:spTgt spid="337"/>
                                        </p:tgtEl>
                                        <p:attrNameLst>
                                          <p:attrName>ppt_h</p:attrName>
                                        </p:attrNameLst>
                                      </p:cBhvr>
                                      <p:tavLst>
                                        <p:tav tm="0">
                                          <p:val>
                                            <p:fltVal val="0"/>
                                          </p:val>
                                        </p:tav>
                                        <p:tav tm="100000">
                                          <p:val>
                                            <p:strVal val="#ppt_h"/>
                                          </p:val>
                                        </p:tav>
                                      </p:tavLst>
                                    </p:anim>
                                    <p:animEffect transition="in" filter="fade">
                                      <p:cBhvr>
                                        <p:cTn id="87" dur="500"/>
                                        <p:tgtEl>
                                          <p:spTgt spid="337"/>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338"/>
                                        </p:tgtEl>
                                        <p:attrNameLst>
                                          <p:attrName>style.visibility</p:attrName>
                                        </p:attrNameLst>
                                      </p:cBhvr>
                                      <p:to>
                                        <p:strVal val="visible"/>
                                      </p:to>
                                    </p:set>
                                    <p:anim calcmode="lin" valueType="num">
                                      <p:cBhvr>
                                        <p:cTn id="90" dur="500" fill="hold"/>
                                        <p:tgtEl>
                                          <p:spTgt spid="338"/>
                                        </p:tgtEl>
                                        <p:attrNameLst>
                                          <p:attrName>ppt_w</p:attrName>
                                        </p:attrNameLst>
                                      </p:cBhvr>
                                      <p:tavLst>
                                        <p:tav tm="0">
                                          <p:val>
                                            <p:fltVal val="0"/>
                                          </p:val>
                                        </p:tav>
                                        <p:tav tm="100000">
                                          <p:val>
                                            <p:strVal val="#ppt_w"/>
                                          </p:val>
                                        </p:tav>
                                      </p:tavLst>
                                    </p:anim>
                                    <p:anim calcmode="lin" valueType="num">
                                      <p:cBhvr>
                                        <p:cTn id="91" dur="500" fill="hold"/>
                                        <p:tgtEl>
                                          <p:spTgt spid="338"/>
                                        </p:tgtEl>
                                        <p:attrNameLst>
                                          <p:attrName>ppt_h</p:attrName>
                                        </p:attrNameLst>
                                      </p:cBhvr>
                                      <p:tavLst>
                                        <p:tav tm="0">
                                          <p:val>
                                            <p:fltVal val="0"/>
                                          </p:val>
                                        </p:tav>
                                        <p:tav tm="100000">
                                          <p:val>
                                            <p:strVal val="#ppt_h"/>
                                          </p:val>
                                        </p:tav>
                                      </p:tavLst>
                                    </p:anim>
                                    <p:animEffect transition="in" filter="fade">
                                      <p:cBhvr>
                                        <p:cTn id="92" dur="500"/>
                                        <p:tgtEl>
                                          <p:spTgt spid="338"/>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339"/>
                                        </p:tgtEl>
                                        <p:attrNameLst>
                                          <p:attrName>style.visibility</p:attrName>
                                        </p:attrNameLst>
                                      </p:cBhvr>
                                      <p:to>
                                        <p:strVal val="visible"/>
                                      </p:to>
                                    </p:set>
                                    <p:anim calcmode="lin" valueType="num">
                                      <p:cBhvr>
                                        <p:cTn id="95" dur="500" fill="hold"/>
                                        <p:tgtEl>
                                          <p:spTgt spid="339"/>
                                        </p:tgtEl>
                                        <p:attrNameLst>
                                          <p:attrName>ppt_w</p:attrName>
                                        </p:attrNameLst>
                                      </p:cBhvr>
                                      <p:tavLst>
                                        <p:tav tm="0">
                                          <p:val>
                                            <p:fltVal val="0"/>
                                          </p:val>
                                        </p:tav>
                                        <p:tav tm="100000">
                                          <p:val>
                                            <p:strVal val="#ppt_w"/>
                                          </p:val>
                                        </p:tav>
                                      </p:tavLst>
                                    </p:anim>
                                    <p:anim calcmode="lin" valueType="num">
                                      <p:cBhvr>
                                        <p:cTn id="96" dur="500" fill="hold"/>
                                        <p:tgtEl>
                                          <p:spTgt spid="339"/>
                                        </p:tgtEl>
                                        <p:attrNameLst>
                                          <p:attrName>ppt_h</p:attrName>
                                        </p:attrNameLst>
                                      </p:cBhvr>
                                      <p:tavLst>
                                        <p:tav tm="0">
                                          <p:val>
                                            <p:fltVal val="0"/>
                                          </p:val>
                                        </p:tav>
                                        <p:tav tm="100000">
                                          <p:val>
                                            <p:strVal val="#ppt_h"/>
                                          </p:val>
                                        </p:tav>
                                      </p:tavLst>
                                    </p:anim>
                                    <p:animEffect transition="in" filter="fade">
                                      <p:cBhvr>
                                        <p:cTn id="97" dur="500"/>
                                        <p:tgtEl>
                                          <p:spTgt spid="339"/>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340"/>
                                        </p:tgtEl>
                                        <p:attrNameLst>
                                          <p:attrName>style.visibility</p:attrName>
                                        </p:attrNameLst>
                                      </p:cBhvr>
                                      <p:to>
                                        <p:strVal val="visible"/>
                                      </p:to>
                                    </p:set>
                                    <p:anim calcmode="lin" valueType="num">
                                      <p:cBhvr>
                                        <p:cTn id="100" dur="500" fill="hold"/>
                                        <p:tgtEl>
                                          <p:spTgt spid="340"/>
                                        </p:tgtEl>
                                        <p:attrNameLst>
                                          <p:attrName>ppt_w</p:attrName>
                                        </p:attrNameLst>
                                      </p:cBhvr>
                                      <p:tavLst>
                                        <p:tav tm="0">
                                          <p:val>
                                            <p:fltVal val="0"/>
                                          </p:val>
                                        </p:tav>
                                        <p:tav tm="100000">
                                          <p:val>
                                            <p:strVal val="#ppt_w"/>
                                          </p:val>
                                        </p:tav>
                                      </p:tavLst>
                                    </p:anim>
                                    <p:anim calcmode="lin" valueType="num">
                                      <p:cBhvr>
                                        <p:cTn id="101" dur="500" fill="hold"/>
                                        <p:tgtEl>
                                          <p:spTgt spid="340"/>
                                        </p:tgtEl>
                                        <p:attrNameLst>
                                          <p:attrName>ppt_h</p:attrName>
                                        </p:attrNameLst>
                                      </p:cBhvr>
                                      <p:tavLst>
                                        <p:tav tm="0">
                                          <p:val>
                                            <p:fltVal val="0"/>
                                          </p:val>
                                        </p:tav>
                                        <p:tav tm="100000">
                                          <p:val>
                                            <p:strVal val="#ppt_h"/>
                                          </p:val>
                                        </p:tav>
                                      </p:tavLst>
                                    </p:anim>
                                    <p:animEffect transition="in" filter="fade">
                                      <p:cBhvr>
                                        <p:cTn id="102" dur="500"/>
                                        <p:tgtEl>
                                          <p:spTgt spid="340"/>
                                        </p:tgtEl>
                                      </p:cBhvr>
                                    </p:animEffect>
                                  </p:childTnLst>
                                </p:cTn>
                              </p:par>
                            </p:childTnLst>
                          </p:cTn>
                        </p:par>
                      </p:childTnLst>
                    </p:cTn>
                  </p:par>
                  <p:par>
                    <p:cTn id="103" fill="hold">
                      <p:stCondLst>
                        <p:cond delay="indefinite"/>
                      </p:stCondLst>
                      <p:childTnLst>
                        <p:par>
                          <p:cTn id="104" fill="hold">
                            <p:stCondLst>
                              <p:cond delay="0"/>
                            </p:stCondLst>
                            <p:childTnLst>
                              <p:par>
                                <p:cTn id="105" presetID="16" presetClass="exit" presetSubtype="21" fill="hold" grpId="1" nodeType="clickEffect">
                                  <p:stCondLst>
                                    <p:cond delay="0"/>
                                  </p:stCondLst>
                                  <p:childTnLst>
                                    <p:animEffect transition="out" filter="barn(inVertical)">
                                      <p:cBhvr>
                                        <p:cTn id="106" dur="500"/>
                                        <p:tgtEl>
                                          <p:spTgt spid="170"/>
                                        </p:tgtEl>
                                      </p:cBhvr>
                                    </p:animEffect>
                                    <p:set>
                                      <p:cBhvr>
                                        <p:cTn id="107" dur="1" fill="hold">
                                          <p:stCondLst>
                                            <p:cond delay="499"/>
                                          </p:stCondLst>
                                        </p:cTn>
                                        <p:tgtEl>
                                          <p:spTgt spid="170"/>
                                        </p:tgtEl>
                                        <p:attrNameLst>
                                          <p:attrName>style.visibility</p:attrName>
                                        </p:attrNameLst>
                                      </p:cBhvr>
                                      <p:to>
                                        <p:strVal val="hidden"/>
                                      </p:to>
                                    </p:set>
                                  </p:childTnLst>
                                </p:cTn>
                              </p:par>
                            </p:childTnLst>
                          </p:cTn>
                        </p:par>
                        <p:par>
                          <p:cTn id="108" fill="hold">
                            <p:stCondLst>
                              <p:cond delay="500"/>
                            </p:stCondLst>
                            <p:childTnLst>
                              <p:par>
                                <p:cTn id="109" presetID="12" presetClass="exit" presetSubtype="4" fill="hold" nodeType="afterEffect">
                                  <p:stCondLst>
                                    <p:cond delay="0"/>
                                  </p:stCondLst>
                                  <p:childTnLst>
                                    <p:anim calcmode="lin" valueType="num">
                                      <p:cBhvr additive="base">
                                        <p:cTn id="110" dur="500"/>
                                        <p:tgtEl>
                                          <p:spTgt spid="193"/>
                                        </p:tgtEl>
                                        <p:attrNameLst>
                                          <p:attrName>ppt_y</p:attrName>
                                        </p:attrNameLst>
                                      </p:cBhvr>
                                      <p:tavLst>
                                        <p:tav tm="0">
                                          <p:val>
                                            <p:strVal val="#ppt_y"/>
                                          </p:val>
                                        </p:tav>
                                        <p:tav tm="100000">
                                          <p:val>
                                            <p:strVal val="#ppt_y+#ppt_h*1.125000"/>
                                          </p:val>
                                        </p:tav>
                                      </p:tavLst>
                                    </p:anim>
                                    <p:animEffect transition="out" filter="wipe(down)">
                                      <p:cBhvr>
                                        <p:cTn id="111" dur="500"/>
                                        <p:tgtEl>
                                          <p:spTgt spid="193"/>
                                        </p:tgtEl>
                                      </p:cBhvr>
                                    </p:animEffect>
                                    <p:set>
                                      <p:cBhvr>
                                        <p:cTn id="112" dur="1" fill="hold">
                                          <p:stCondLst>
                                            <p:cond delay="499"/>
                                          </p:stCondLst>
                                        </p:cTn>
                                        <p:tgtEl>
                                          <p:spTgt spid="193"/>
                                        </p:tgtEl>
                                        <p:attrNameLst>
                                          <p:attrName>style.visibility</p:attrName>
                                        </p:attrNameLst>
                                      </p:cBhvr>
                                      <p:to>
                                        <p:strVal val="hidden"/>
                                      </p:to>
                                    </p:set>
                                  </p:childTnLst>
                                </p:cTn>
                              </p:par>
                              <p:par>
                                <p:cTn id="113" presetID="12" presetClass="entr" presetSubtype="4" fill="hold" nodeType="withEffect">
                                  <p:stCondLst>
                                    <p:cond delay="0"/>
                                  </p:stCondLst>
                                  <p:childTnLst>
                                    <p:set>
                                      <p:cBhvr>
                                        <p:cTn id="114" dur="1" fill="hold">
                                          <p:stCondLst>
                                            <p:cond delay="0"/>
                                          </p:stCondLst>
                                        </p:cTn>
                                        <p:tgtEl>
                                          <p:spTgt spid="196"/>
                                        </p:tgtEl>
                                        <p:attrNameLst>
                                          <p:attrName>style.visibility</p:attrName>
                                        </p:attrNameLst>
                                      </p:cBhvr>
                                      <p:to>
                                        <p:strVal val="visible"/>
                                      </p:to>
                                    </p:set>
                                    <p:anim calcmode="lin" valueType="num">
                                      <p:cBhvr additive="base">
                                        <p:cTn id="115" dur="500"/>
                                        <p:tgtEl>
                                          <p:spTgt spid="196"/>
                                        </p:tgtEl>
                                        <p:attrNameLst>
                                          <p:attrName>ppt_y</p:attrName>
                                        </p:attrNameLst>
                                      </p:cBhvr>
                                      <p:tavLst>
                                        <p:tav tm="0">
                                          <p:val>
                                            <p:strVal val="#ppt_y+#ppt_h*1.125000"/>
                                          </p:val>
                                        </p:tav>
                                        <p:tav tm="100000">
                                          <p:val>
                                            <p:strVal val="#ppt_y"/>
                                          </p:val>
                                        </p:tav>
                                      </p:tavLst>
                                    </p:anim>
                                    <p:animEffect transition="in" filter="wipe(up)">
                                      <p:cBhvr>
                                        <p:cTn id="116" dur="500"/>
                                        <p:tgtEl>
                                          <p:spTgt spid="196"/>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grpId="0" nodeType="clickEffect">
                                  <p:stCondLst>
                                    <p:cond delay="0"/>
                                  </p:stCondLst>
                                  <p:childTnLst>
                                    <p:set>
                                      <p:cBhvr>
                                        <p:cTn id="120" dur="1" fill="hold">
                                          <p:stCondLst>
                                            <p:cond delay="0"/>
                                          </p:stCondLst>
                                        </p:cTn>
                                        <p:tgtEl>
                                          <p:spTgt spid="58"/>
                                        </p:tgtEl>
                                        <p:attrNameLst>
                                          <p:attrName>style.visibility</p:attrName>
                                        </p:attrNameLst>
                                      </p:cBhvr>
                                      <p:to>
                                        <p:strVal val="visible"/>
                                      </p:to>
                                    </p:set>
                                    <p:animEffect transition="in" filter="wipe(down)">
                                      <p:cBhvr>
                                        <p:cTn id="121" dur="500"/>
                                        <p:tgtEl>
                                          <p:spTgt spid="58"/>
                                        </p:tgtEl>
                                      </p:cBhvr>
                                    </p:animEffect>
                                  </p:childTnLst>
                                </p:cTn>
                              </p:par>
                            </p:childTnLst>
                          </p:cTn>
                        </p:par>
                        <p:par>
                          <p:cTn id="122" fill="hold">
                            <p:stCondLst>
                              <p:cond delay="500"/>
                            </p:stCondLst>
                            <p:childTnLst>
                              <p:par>
                                <p:cTn id="123" presetID="22" presetClass="entr" presetSubtype="4" fill="hold" grpId="0" nodeType="afterEffect">
                                  <p:stCondLst>
                                    <p:cond delay="0"/>
                                  </p:stCondLst>
                                  <p:childTnLst>
                                    <p:set>
                                      <p:cBhvr>
                                        <p:cTn id="124" dur="1" fill="hold">
                                          <p:stCondLst>
                                            <p:cond delay="0"/>
                                          </p:stCondLst>
                                        </p:cTn>
                                        <p:tgtEl>
                                          <p:spTgt spid="94"/>
                                        </p:tgtEl>
                                        <p:attrNameLst>
                                          <p:attrName>style.visibility</p:attrName>
                                        </p:attrNameLst>
                                      </p:cBhvr>
                                      <p:to>
                                        <p:strVal val="visible"/>
                                      </p:to>
                                    </p:set>
                                    <p:animEffect transition="in" filter="wipe(down)">
                                      <p:cBhvr>
                                        <p:cTn id="125" dur="500"/>
                                        <p:tgtEl>
                                          <p:spTgt spid="94"/>
                                        </p:tgtEl>
                                      </p:cBhvr>
                                    </p:animEffect>
                                  </p:childTnLst>
                                </p:cTn>
                              </p:par>
                            </p:childTnLst>
                          </p:cTn>
                        </p:par>
                        <p:par>
                          <p:cTn id="126" fill="hold">
                            <p:stCondLst>
                              <p:cond delay="1000"/>
                            </p:stCondLst>
                            <p:childTnLst>
                              <p:par>
                                <p:cTn id="127" presetID="22" presetClass="entr" presetSubtype="4" fill="hold" grpId="0" nodeType="afterEffect">
                                  <p:stCondLst>
                                    <p:cond delay="0"/>
                                  </p:stCondLst>
                                  <p:childTnLst>
                                    <p:set>
                                      <p:cBhvr>
                                        <p:cTn id="128" dur="1" fill="hold">
                                          <p:stCondLst>
                                            <p:cond delay="0"/>
                                          </p:stCondLst>
                                        </p:cTn>
                                        <p:tgtEl>
                                          <p:spTgt spid="60"/>
                                        </p:tgtEl>
                                        <p:attrNameLst>
                                          <p:attrName>style.visibility</p:attrName>
                                        </p:attrNameLst>
                                      </p:cBhvr>
                                      <p:to>
                                        <p:strVal val="visible"/>
                                      </p:to>
                                    </p:set>
                                    <p:animEffect transition="in" filter="wipe(down)">
                                      <p:cBhvr>
                                        <p:cTn id="129" dur="500"/>
                                        <p:tgtEl>
                                          <p:spTgt spid="60"/>
                                        </p:tgtEl>
                                      </p:cBhvr>
                                    </p:animEffect>
                                  </p:childTnLst>
                                </p:cTn>
                              </p:par>
                            </p:childTnLst>
                          </p:cTn>
                        </p:par>
                        <p:par>
                          <p:cTn id="130" fill="hold">
                            <p:stCondLst>
                              <p:cond delay="1500"/>
                            </p:stCondLst>
                            <p:childTnLst>
                              <p:par>
                                <p:cTn id="131" presetID="22" presetClass="entr" presetSubtype="4" fill="hold" grpId="0" nodeType="afterEffect">
                                  <p:stCondLst>
                                    <p:cond delay="0"/>
                                  </p:stCondLst>
                                  <p:childTnLst>
                                    <p:set>
                                      <p:cBhvr>
                                        <p:cTn id="132" dur="1" fill="hold">
                                          <p:stCondLst>
                                            <p:cond delay="0"/>
                                          </p:stCondLst>
                                        </p:cTn>
                                        <p:tgtEl>
                                          <p:spTgt spid="57"/>
                                        </p:tgtEl>
                                        <p:attrNameLst>
                                          <p:attrName>style.visibility</p:attrName>
                                        </p:attrNameLst>
                                      </p:cBhvr>
                                      <p:to>
                                        <p:strVal val="visible"/>
                                      </p:to>
                                    </p:set>
                                    <p:animEffect transition="in" filter="wipe(down)">
                                      <p:cBhvr>
                                        <p:cTn id="133" dur="500"/>
                                        <p:tgtEl>
                                          <p:spTgt spid="57"/>
                                        </p:tgtEl>
                                      </p:cBhvr>
                                    </p:animEffect>
                                  </p:childTnLst>
                                </p:cTn>
                              </p:par>
                            </p:childTnLst>
                          </p:cTn>
                        </p:par>
                      </p:childTnLst>
                    </p:cTn>
                  </p:par>
                  <p:par>
                    <p:cTn id="134" fill="hold">
                      <p:stCondLst>
                        <p:cond delay="indefinite"/>
                      </p:stCondLst>
                      <p:childTnLst>
                        <p:par>
                          <p:cTn id="135" fill="hold">
                            <p:stCondLst>
                              <p:cond delay="0"/>
                            </p:stCondLst>
                            <p:childTnLst>
                              <p:par>
                                <p:cTn id="136" presetID="12" presetClass="exit" presetSubtype="4" fill="hold" nodeType="clickEffect">
                                  <p:stCondLst>
                                    <p:cond delay="0"/>
                                  </p:stCondLst>
                                  <p:childTnLst>
                                    <p:anim calcmode="lin" valueType="num">
                                      <p:cBhvr additive="base">
                                        <p:cTn id="137" dur="500"/>
                                        <p:tgtEl>
                                          <p:spTgt spid="196"/>
                                        </p:tgtEl>
                                        <p:attrNameLst>
                                          <p:attrName>ppt_y</p:attrName>
                                        </p:attrNameLst>
                                      </p:cBhvr>
                                      <p:tavLst>
                                        <p:tav tm="0">
                                          <p:val>
                                            <p:strVal val="#ppt_y"/>
                                          </p:val>
                                        </p:tav>
                                        <p:tav tm="100000">
                                          <p:val>
                                            <p:strVal val="#ppt_y+#ppt_h*1.125000"/>
                                          </p:val>
                                        </p:tav>
                                      </p:tavLst>
                                    </p:anim>
                                    <p:animEffect transition="out" filter="wipe(down)">
                                      <p:cBhvr>
                                        <p:cTn id="138" dur="500"/>
                                        <p:tgtEl>
                                          <p:spTgt spid="196"/>
                                        </p:tgtEl>
                                      </p:cBhvr>
                                    </p:animEffect>
                                    <p:set>
                                      <p:cBhvr>
                                        <p:cTn id="139" dur="1" fill="hold">
                                          <p:stCondLst>
                                            <p:cond delay="499"/>
                                          </p:stCondLst>
                                        </p:cTn>
                                        <p:tgtEl>
                                          <p:spTgt spid="196"/>
                                        </p:tgtEl>
                                        <p:attrNameLst>
                                          <p:attrName>style.visibility</p:attrName>
                                        </p:attrNameLst>
                                      </p:cBhvr>
                                      <p:to>
                                        <p:strVal val="hidden"/>
                                      </p:to>
                                    </p:set>
                                  </p:childTnLst>
                                </p:cTn>
                              </p:par>
                              <p:par>
                                <p:cTn id="140" presetID="12" presetClass="entr" presetSubtype="4" fill="hold" nodeType="withEffect">
                                  <p:stCondLst>
                                    <p:cond delay="0"/>
                                  </p:stCondLst>
                                  <p:childTnLst>
                                    <p:set>
                                      <p:cBhvr>
                                        <p:cTn id="141" dur="1" fill="hold">
                                          <p:stCondLst>
                                            <p:cond delay="0"/>
                                          </p:stCondLst>
                                        </p:cTn>
                                        <p:tgtEl>
                                          <p:spTgt spid="199"/>
                                        </p:tgtEl>
                                        <p:attrNameLst>
                                          <p:attrName>style.visibility</p:attrName>
                                        </p:attrNameLst>
                                      </p:cBhvr>
                                      <p:to>
                                        <p:strVal val="visible"/>
                                      </p:to>
                                    </p:set>
                                    <p:anim calcmode="lin" valueType="num">
                                      <p:cBhvr additive="base">
                                        <p:cTn id="142" dur="500"/>
                                        <p:tgtEl>
                                          <p:spTgt spid="199"/>
                                        </p:tgtEl>
                                        <p:attrNameLst>
                                          <p:attrName>ppt_y</p:attrName>
                                        </p:attrNameLst>
                                      </p:cBhvr>
                                      <p:tavLst>
                                        <p:tav tm="0">
                                          <p:val>
                                            <p:strVal val="#ppt_y+#ppt_h*1.125000"/>
                                          </p:val>
                                        </p:tav>
                                        <p:tav tm="100000">
                                          <p:val>
                                            <p:strVal val="#ppt_y"/>
                                          </p:val>
                                        </p:tav>
                                      </p:tavLst>
                                    </p:anim>
                                    <p:animEffect transition="in" filter="wipe(up)">
                                      <p:cBhvr>
                                        <p:cTn id="143" dur="500"/>
                                        <p:tgtEl>
                                          <p:spTgt spid="199"/>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4" fill="hold" grpId="0" nodeType="clickEffect">
                                  <p:stCondLst>
                                    <p:cond delay="0"/>
                                  </p:stCondLst>
                                  <p:childTnLst>
                                    <p:set>
                                      <p:cBhvr>
                                        <p:cTn id="147" dur="1" fill="hold">
                                          <p:stCondLst>
                                            <p:cond delay="0"/>
                                          </p:stCondLst>
                                        </p:cTn>
                                        <p:tgtEl>
                                          <p:spTgt spid="120"/>
                                        </p:tgtEl>
                                        <p:attrNameLst>
                                          <p:attrName>style.visibility</p:attrName>
                                        </p:attrNameLst>
                                      </p:cBhvr>
                                      <p:to>
                                        <p:strVal val="visible"/>
                                      </p:to>
                                    </p:set>
                                    <p:animEffect transition="in" filter="wipe(down)">
                                      <p:cBhvr>
                                        <p:cTn id="148" dur="500"/>
                                        <p:tgtEl>
                                          <p:spTgt spid="120"/>
                                        </p:tgtEl>
                                      </p:cBhvr>
                                    </p:animEffec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242"/>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247"/>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02"/>
                                        </p:tgtEl>
                                        <p:attrNameLst>
                                          <p:attrName>style.visibility</p:attrName>
                                        </p:attrNameLst>
                                      </p:cBhvr>
                                      <p:to>
                                        <p:strVal val="visible"/>
                                      </p:to>
                                    </p:set>
                                  </p:childTnLst>
                                </p:cTn>
                              </p:par>
                              <p:par>
                                <p:cTn id="157" presetID="42" presetClass="path" presetSubtype="0" accel="50000" decel="50000" fill="hold" nodeType="withEffect">
                                  <p:stCondLst>
                                    <p:cond delay="0"/>
                                  </p:stCondLst>
                                  <p:childTnLst>
                                    <p:animMotion origin="layout" path="M -1.66667E-6 -3.7037E-7 L 0.54306 0.13542 " pathEditMode="relative" rAng="0" ptsTypes="AA">
                                      <p:cBhvr>
                                        <p:cTn id="158" dur="2000" fill="hold"/>
                                        <p:tgtEl>
                                          <p:spTgt spid="202"/>
                                        </p:tgtEl>
                                        <p:attrNameLst>
                                          <p:attrName>ppt_x</p:attrName>
                                          <p:attrName>ppt_y</p:attrName>
                                        </p:attrNameLst>
                                      </p:cBhvr>
                                      <p:rCtr x="27153" y="6759"/>
                                    </p:animMotion>
                                  </p:childTnLst>
                                </p:cTn>
                              </p:par>
                              <p:par>
                                <p:cTn id="159" presetID="42" presetClass="path" presetSubtype="0" accel="50000" decel="50000" fill="hold" nodeType="withEffect">
                                  <p:stCondLst>
                                    <p:cond delay="0"/>
                                  </p:stCondLst>
                                  <p:childTnLst>
                                    <p:animMotion origin="layout" path="M -4.72222E-6 -1.48148E-6 L 0.45764 0.14306 " pathEditMode="relative" rAng="0" ptsTypes="AA">
                                      <p:cBhvr>
                                        <p:cTn id="160" dur="2000" fill="hold"/>
                                        <p:tgtEl>
                                          <p:spTgt spid="242"/>
                                        </p:tgtEl>
                                        <p:attrNameLst>
                                          <p:attrName>ppt_x</p:attrName>
                                          <p:attrName>ppt_y</p:attrName>
                                        </p:attrNameLst>
                                      </p:cBhvr>
                                      <p:rCtr x="22882" y="7153"/>
                                    </p:animMotion>
                                  </p:childTnLst>
                                </p:cTn>
                              </p:par>
                              <p:par>
                                <p:cTn id="161" presetID="42" presetClass="path" presetSubtype="0" accel="50000" decel="50000" fill="hold" nodeType="withEffect">
                                  <p:stCondLst>
                                    <p:cond delay="0"/>
                                  </p:stCondLst>
                                  <p:childTnLst>
                                    <p:animMotion origin="layout" path="M 3.33333E-6 -2.59259E-6 L 0.29444 0.14722 " pathEditMode="relative" rAng="0" ptsTypes="AA">
                                      <p:cBhvr>
                                        <p:cTn id="162" dur="2000" fill="hold"/>
                                        <p:tgtEl>
                                          <p:spTgt spid="247"/>
                                        </p:tgtEl>
                                        <p:attrNameLst>
                                          <p:attrName>ppt_x</p:attrName>
                                          <p:attrName>ppt_y</p:attrName>
                                        </p:attrNameLst>
                                      </p:cBhvr>
                                      <p:rCtr x="14722" y="7361"/>
                                    </p:animMotion>
                                  </p:childTnLst>
                                </p:cTn>
                              </p:par>
                            </p:childTnLst>
                          </p:cTn>
                        </p:par>
                        <p:par>
                          <p:cTn id="163" fill="hold">
                            <p:stCondLst>
                              <p:cond delay="2000"/>
                            </p:stCondLst>
                            <p:childTnLst>
                              <p:par>
                                <p:cTn id="164" presetID="22" presetClass="entr" presetSubtype="4" fill="hold" grpId="0" nodeType="afterEffect">
                                  <p:stCondLst>
                                    <p:cond delay="0"/>
                                  </p:stCondLst>
                                  <p:childTnLst>
                                    <p:set>
                                      <p:cBhvr>
                                        <p:cTn id="165" dur="1" fill="hold">
                                          <p:stCondLst>
                                            <p:cond delay="0"/>
                                          </p:stCondLst>
                                        </p:cTn>
                                        <p:tgtEl>
                                          <p:spTgt spid="154"/>
                                        </p:tgtEl>
                                        <p:attrNameLst>
                                          <p:attrName>style.visibility</p:attrName>
                                        </p:attrNameLst>
                                      </p:cBhvr>
                                      <p:to>
                                        <p:strVal val="visible"/>
                                      </p:to>
                                    </p:set>
                                    <p:animEffect transition="in" filter="wipe(down)">
                                      <p:cBhvr>
                                        <p:cTn id="166" dur="500"/>
                                        <p:tgtEl>
                                          <p:spTgt spid="154"/>
                                        </p:tgtEl>
                                      </p:cBhvr>
                                    </p:animEffect>
                                  </p:childTnLst>
                                </p:cTn>
                              </p:par>
                            </p:childTnLst>
                          </p:cTn>
                        </p:par>
                        <p:par>
                          <p:cTn id="167" fill="hold">
                            <p:stCondLst>
                              <p:cond delay="2500"/>
                            </p:stCondLst>
                            <p:childTnLst>
                              <p:par>
                                <p:cTn id="168" presetID="16" presetClass="entr" presetSubtype="21" fill="hold" grpId="0" nodeType="afterEffect">
                                  <p:stCondLst>
                                    <p:cond delay="0"/>
                                  </p:stCondLst>
                                  <p:childTnLst>
                                    <p:set>
                                      <p:cBhvr>
                                        <p:cTn id="169" dur="1" fill="hold">
                                          <p:stCondLst>
                                            <p:cond delay="0"/>
                                          </p:stCondLst>
                                        </p:cTn>
                                        <p:tgtEl>
                                          <p:spTgt spid="138"/>
                                        </p:tgtEl>
                                        <p:attrNameLst>
                                          <p:attrName>style.visibility</p:attrName>
                                        </p:attrNameLst>
                                      </p:cBhvr>
                                      <p:to>
                                        <p:strVal val="visible"/>
                                      </p:to>
                                    </p:set>
                                    <p:animEffect transition="in" filter="barn(inVertical)">
                                      <p:cBhvr>
                                        <p:cTn id="170" dur="500"/>
                                        <p:tgtEl>
                                          <p:spTgt spid="138"/>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4" fill="hold" grpId="0" nodeType="clickEffect">
                                  <p:stCondLst>
                                    <p:cond delay="0"/>
                                  </p:stCondLst>
                                  <p:childTnLst>
                                    <p:set>
                                      <p:cBhvr>
                                        <p:cTn id="174" dur="1" fill="hold">
                                          <p:stCondLst>
                                            <p:cond delay="0"/>
                                          </p:stCondLst>
                                        </p:cTn>
                                        <p:tgtEl>
                                          <p:spTgt spid="123"/>
                                        </p:tgtEl>
                                        <p:attrNameLst>
                                          <p:attrName>style.visibility</p:attrName>
                                        </p:attrNameLst>
                                      </p:cBhvr>
                                      <p:to>
                                        <p:strVal val="visible"/>
                                      </p:to>
                                    </p:set>
                                    <p:animEffect transition="in" filter="wipe(down)">
                                      <p:cBhvr>
                                        <p:cTn id="175" dur="500"/>
                                        <p:tgtEl>
                                          <p:spTgt spid="123"/>
                                        </p:tgtEl>
                                      </p:cBhvr>
                                    </p:animEffect>
                                  </p:childTnLst>
                                </p:cTn>
                              </p:par>
                            </p:childTnLst>
                          </p:cTn>
                        </p:par>
                        <p:par>
                          <p:cTn id="176" fill="hold">
                            <p:stCondLst>
                              <p:cond delay="500"/>
                            </p:stCondLst>
                            <p:childTnLst>
                              <p:par>
                                <p:cTn id="177" presetID="22" presetClass="entr" presetSubtype="1" fill="hold" nodeType="afterEffect">
                                  <p:stCondLst>
                                    <p:cond delay="0"/>
                                  </p:stCondLst>
                                  <p:childTnLst>
                                    <p:set>
                                      <p:cBhvr>
                                        <p:cTn id="178" dur="1" fill="hold">
                                          <p:stCondLst>
                                            <p:cond delay="0"/>
                                          </p:stCondLst>
                                        </p:cTn>
                                        <p:tgtEl>
                                          <p:spTgt spid="178"/>
                                        </p:tgtEl>
                                        <p:attrNameLst>
                                          <p:attrName>style.visibility</p:attrName>
                                        </p:attrNameLst>
                                      </p:cBhvr>
                                      <p:to>
                                        <p:strVal val="visible"/>
                                      </p:to>
                                    </p:set>
                                    <p:animEffect transition="in" filter="wipe(up)">
                                      <p:cBhvr>
                                        <p:cTn id="179" dur="500"/>
                                        <p:tgtEl>
                                          <p:spTgt spid="178"/>
                                        </p:tgtEl>
                                      </p:cBhvr>
                                    </p:animEffect>
                                  </p:childTnLst>
                                </p:cTn>
                              </p:par>
                              <p:par>
                                <p:cTn id="180" presetID="22" presetClass="entr" presetSubtype="1" fill="hold" nodeType="withEffect">
                                  <p:stCondLst>
                                    <p:cond delay="0"/>
                                  </p:stCondLst>
                                  <p:childTnLst>
                                    <p:set>
                                      <p:cBhvr>
                                        <p:cTn id="181" dur="1" fill="hold">
                                          <p:stCondLst>
                                            <p:cond delay="0"/>
                                          </p:stCondLst>
                                        </p:cTn>
                                        <p:tgtEl>
                                          <p:spTgt spid="173"/>
                                        </p:tgtEl>
                                        <p:attrNameLst>
                                          <p:attrName>style.visibility</p:attrName>
                                        </p:attrNameLst>
                                      </p:cBhvr>
                                      <p:to>
                                        <p:strVal val="visible"/>
                                      </p:to>
                                    </p:set>
                                    <p:animEffect transition="in" filter="wipe(up)">
                                      <p:cBhvr>
                                        <p:cTn id="182" dur="500"/>
                                        <p:tgtEl>
                                          <p:spTgt spid="173"/>
                                        </p:tgtEl>
                                      </p:cBhvr>
                                    </p:animEffect>
                                  </p:childTnLst>
                                </p:cTn>
                              </p:par>
                              <p:par>
                                <p:cTn id="183" presetID="22" presetClass="entr" presetSubtype="1" fill="hold" nodeType="withEffect">
                                  <p:stCondLst>
                                    <p:cond delay="0"/>
                                  </p:stCondLst>
                                  <p:childTnLst>
                                    <p:set>
                                      <p:cBhvr>
                                        <p:cTn id="184" dur="1" fill="hold">
                                          <p:stCondLst>
                                            <p:cond delay="0"/>
                                          </p:stCondLst>
                                        </p:cTn>
                                        <p:tgtEl>
                                          <p:spTgt spid="183"/>
                                        </p:tgtEl>
                                        <p:attrNameLst>
                                          <p:attrName>style.visibility</p:attrName>
                                        </p:attrNameLst>
                                      </p:cBhvr>
                                      <p:to>
                                        <p:strVal val="visible"/>
                                      </p:to>
                                    </p:set>
                                    <p:animEffect transition="in" filter="wipe(up)">
                                      <p:cBhvr>
                                        <p:cTn id="185" dur="500"/>
                                        <p:tgtEl>
                                          <p:spTgt spid="183"/>
                                        </p:tgtEl>
                                      </p:cBhvr>
                                    </p:animEffect>
                                  </p:childTnLst>
                                </p:cTn>
                              </p:par>
                              <p:par>
                                <p:cTn id="186" presetID="22" presetClass="entr" presetSubtype="1" fill="hold" grpId="0" nodeType="withEffect">
                                  <p:stCondLst>
                                    <p:cond delay="0"/>
                                  </p:stCondLst>
                                  <p:childTnLst>
                                    <p:set>
                                      <p:cBhvr>
                                        <p:cTn id="187" dur="1" fill="hold">
                                          <p:stCondLst>
                                            <p:cond delay="0"/>
                                          </p:stCondLst>
                                        </p:cTn>
                                        <p:tgtEl>
                                          <p:spTgt spid="188"/>
                                        </p:tgtEl>
                                        <p:attrNameLst>
                                          <p:attrName>style.visibility</p:attrName>
                                        </p:attrNameLst>
                                      </p:cBhvr>
                                      <p:to>
                                        <p:strVal val="visible"/>
                                      </p:to>
                                    </p:set>
                                    <p:animEffect transition="in" filter="wipe(up)">
                                      <p:cBhvr>
                                        <p:cTn id="188" dur="500"/>
                                        <p:tgtEl>
                                          <p:spTgt spid="188"/>
                                        </p:tgtEl>
                                      </p:cBhvr>
                                    </p:animEffect>
                                  </p:childTnLst>
                                </p:cTn>
                              </p:par>
                              <p:par>
                                <p:cTn id="189" presetID="16" presetClass="entr" presetSubtype="21" fill="hold" grpId="0" nodeType="withEffect">
                                  <p:stCondLst>
                                    <p:cond delay="0"/>
                                  </p:stCondLst>
                                  <p:childTnLst>
                                    <p:set>
                                      <p:cBhvr>
                                        <p:cTn id="190" dur="1" fill="hold">
                                          <p:stCondLst>
                                            <p:cond delay="0"/>
                                          </p:stCondLst>
                                        </p:cTn>
                                        <p:tgtEl>
                                          <p:spTgt spid="172"/>
                                        </p:tgtEl>
                                        <p:attrNameLst>
                                          <p:attrName>style.visibility</p:attrName>
                                        </p:attrNameLst>
                                      </p:cBhvr>
                                      <p:to>
                                        <p:strVal val="visible"/>
                                      </p:to>
                                    </p:set>
                                    <p:animEffect transition="in" filter="barn(inVertical)">
                                      <p:cBhvr>
                                        <p:cTn id="191" dur="500"/>
                                        <p:tgtEl>
                                          <p:spTgt spid="172"/>
                                        </p:tgtEl>
                                      </p:cBhvr>
                                    </p:animEffect>
                                  </p:childTnLst>
                                </p:cTn>
                              </p:par>
                            </p:childTnLst>
                          </p:cTn>
                        </p:par>
                      </p:childTnLst>
                    </p:cTn>
                  </p:par>
                  <p:par>
                    <p:cTn id="192" fill="hold">
                      <p:stCondLst>
                        <p:cond delay="indefinite"/>
                      </p:stCondLst>
                      <p:childTnLst>
                        <p:par>
                          <p:cTn id="193" fill="hold">
                            <p:stCondLst>
                              <p:cond delay="0"/>
                            </p:stCondLst>
                            <p:childTnLst>
                              <p:par>
                                <p:cTn id="194" presetID="22" presetClass="entr" presetSubtype="4" fill="hold" grpId="0" nodeType="clickEffect">
                                  <p:stCondLst>
                                    <p:cond delay="0"/>
                                  </p:stCondLst>
                                  <p:childTnLst>
                                    <p:set>
                                      <p:cBhvr>
                                        <p:cTn id="195" dur="1" fill="hold">
                                          <p:stCondLst>
                                            <p:cond delay="0"/>
                                          </p:stCondLst>
                                        </p:cTn>
                                        <p:tgtEl>
                                          <p:spTgt spid="121"/>
                                        </p:tgtEl>
                                        <p:attrNameLst>
                                          <p:attrName>style.visibility</p:attrName>
                                        </p:attrNameLst>
                                      </p:cBhvr>
                                      <p:to>
                                        <p:strVal val="visible"/>
                                      </p:to>
                                    </p:set>
                                    <p:animEffect transition="in" filter="wipe(down)">
                                      <p:cBhvr>
                                        <p:cTn id="196" dur="500"/>
                                        <p:tgtEl>
                                          <p:spTgt spid="121"/>
                                        </p:tgtEl>
                                      </p:cBhvr>
                                    </p:animEffect>
                                  </p:childTnLst>
                                </p:cTn>
                              </p:par>
                            </p:childTnLst>
                          </p:cTn>
                        </p:par>
                        <p:par>
                          <p:cTn id="197" fill="hold">
                            <p:stCondLst>
                              <p:cond delay="500"/>
                            </p:stCondLst>
                            <p:childTnLst>
                              <p:par>
                                <p:cTn id="198" presetID="22" presetClass="entr" presetSubtype="1" fill="hold" nodeType="afterEffect">
                                  <p:stCondLst>
                                    <p:cond delay="0"/>
                                  </p:stCondLst>
                                  <p:childTnLst>
                                    <p:set>
                                      <p:cBhvr>
                                        <p:cTn id="199" dur="1" fill="hold">
                                          <p:stCondLst>
                                            <p:cond delay="0"/>
                                          </p:stCondLst>
                                        </p:cTn>
                                        <p:tgtEl>
                                          <p:spTgt spid="218"/>
                                        </p:tgtEl>
                                        <p:attrNameLst>
                                          <p:attrName>style.visibility</p:attrName>
                                        </p:attrNameLst>
                                      </p:cBhvr>
                                      <p:to>
                                        <p:strVal val="visible"/>
                                      </p:to>
                                    </p:set>
                                    <p:animEffect transition="in" filter="wipe(up)">
                                      <p:cBhvr>
                                        <p:cTn id="200" dur="500"/>
                                        <p:tgtEl>
                                          <p:spTgt spid="218"/>
                                        </p:tgtEl>
                                      </p:cBhvr>
                                    </p:animEffect>
                                  </p:childTnLst>
                                </p:cTn>
                              </p:par>
                              <p:par>
                                <p:cTn id="201" presetID="22" presetClass="entr" presetSubtype="1" fill="hold" nodeType="withEffect">
                                  <p:stCondLst>
                                    <p:cond delay="0"/>
                                  </p:stCondLst>
                                  <p:childTnLst>
                                    <p:set>
                                      <p:cBhvr>
                                        <p:cTn id="202" dur="1" fill="hold">
                                          <p:stCondLst>
                                            <p:cond delay="0"/>
                                          </p:stCondLst>
                                        </p:cTn>
                                        <p:tgtEl>
                                          <p:spTgt spid="208"/>
                                        </p:tgtEl>
                                        <p:attrNameLst>
                                          <p:attrName>style.visibility</p:attrName>
                                        </p:attrNameLst>
                                      </p:cBhvr>
                                      <p:to>
                                        <p:strVal val="visible"/>
                                      </p:to>
                                    </p:set>
                                    <p:animEffect transition="in" filter="wipe(up)">
                                      <p:cBhvr>
                                        <p:cTn id="203" dur="500"/>
                                        <p:tgtEl>
                                          <p:spTgt spid="208"/>
                                        </p:tgtEl>
                                      </p:cBhvr>
                                    </p:animEffect>
                                  </p:childTnLst>
                                </p:cTn>
                              </p:par>
                              <p:par>
                                <p:cTn id="204" presetID="22" presetClass="entr" presetSubtype="1" fill="hold" grpId="0" nodeType="withEffect">
                                  <p:stCondLst>
                                    <p:cond delay="0"/>
                                  </p:stCondLst>
                                  <p:childTnLst>
                                    <p:set>
                                      <p:cBhvr>
                                        <p:cTn id="205" dur="1" fill="hold">
                                          <p:stCondLst>
                                            <p:cond delay="0"/>
                                          </p:stCondLst>
                                        </p:cTn>
                                        <p:tgtEl>
                                          <p:spTgt spid="223"/>
                                        </p:tgtEl>
                                        <p:attrNameLst>
                                          <p:attrName>style.visibility</p:attrName>
                                        </p:attrNameLst>
                                      </p:cBhvr>
                                      <p:to>
                                        <p:strVal val="visible"/>
                                      </p:to>
                                    </p:set>
                                    <p:animEffect transition="in" filter="wipe(up)">
                                      <p:cBhvr>
                                        <p:cTn id="206" dur="500"/>
                                        <p:tgtEl>
                                          <p:spTgt spid="223"/>
                                        </p:tgtEl>
                                      </p:cBhvr>
                                    </p:animEffect>
                                  </p:childTnLst>
                                </p:cTn>
                              </p:par>
                              <p:par>
                                <p:cTn id="207" presetID="22" presetClass="entr" presetSubtype="1" fill="hold" nodeType="withEffect">
                                  <p:stCondLst>
                                    <p:cond delay="0"/>
                                  </p:stCondLst>
                                  <p:childTnLst>
                                    <p:set>
                                      <p:cBhvr>
                                        <p:cTn id="208" dur="1" fill="hold">
                                          <p:stCondLst>
                                            <p:cond delay="0"/>
                                          </p:stCondLst>
                                        </p:cTn>
                                        <p:tgtEl>
                                          <p:spTgt spid="213"/>
                                        </p:tgtEl>
                                        <p:attrNameLst>
                                          <p:attrName>style.visibility</p:attrName>
                                        </p:attrNameLst>
                                      </p:cBhvr>
                                      <p:to>
                                        <p:strVal val="visible"/>
                                      </p:to>
                                    </p:set>
                                    <p:animEffect transition="in" filter="wipe(up)">
                                      <p:cBhvr>
                                        <p:cTn id="209" dur="500"/>
                                        <p:tgtEl>
                                          <p:spTgt spid="213"/>
                                        </p:tgtEl>
                                      </p:cBhvr>
                                    </p:animEffect>
                                  </p:childTnLst>
                                </p:cTn>
                              </p:par>
                              <p:par>
                                <p:cTn id="210" presetID="16" presetClass="entr" presetSubtype="21" fill="hold" grpId="0" nodeType="withEffect">
                                  <p:stCondLst>
                                    <p:cond delay="0"/>
                                  </p:stCondLst>
                                  <p:childTnLst>
                                    <p:set>
                                      <p:cBhvr>
                                        <p:cTn id="211" dur="1" fill="hold">
                                          <p:stCondLst>
                                            <p:cond delay="0"/>
                                          </p:stCondLst>
                                        </p:cTn>
                                        <p:tgtEl>
                                          <p:spTgt spid="207"/>
                                        </p:tgtEl>
                                        <p:attrNameLst>
                                          <p:attrName>style.visibility</p:attrName>
                                        </p:attrNameLst>
                                      </p:cBhvr>
                                      <p:to>
                                        <p:strVal val="visible"/>
                                      </p:to>
                                    </p:set>
                                    <p:animEffect transition="in" filter="barn(inVertical)">
                                      <p:cBhvr>
                                        <p:cTn id="212" dur="500"/>
                                        <p:tgtEl>
                                          <p:spTgt spid="207"/>
                                        </p:tgtEl>
                                      </p:cBhvr>
                                    </p:animEffect>
                                  </p:childTnLst>
                                </p:cTn>
                              </p:par>
                            </p:childTnLst>
                          </p:cTn>
                        </p:par>
                      </p:childTnLst>
                    </p:cTn>
                  </p:par>
                  <p:par>
                    <p:cTn id="213" fill="hold">
                      <p:stCondLst>
                        <p:cond delay="indefinite"/>
                      </p:stCondLst>
                      <p:childTnLst>
                        <p:par>
                          <p:cTn id="214" fill="hold">
                            <p:stCondLst>
                              <p:cond delay="0"/>
                            </p:stCondLst>
                            <p:childTnLst>
                              <p:par>
                                <p:cTn id="215" presetID="22" presetClass="entr" presetSubtype="4" fill="hold" grpId="0" nodeType="clickEffect">
                                  <p:stCondLst>
                                    <p:cond delay="0"/>
                                  </p:stCondLst>
                                  <p:childTnLst>
                                    <p:set>
                                      <p:cBhvr>
                                        <p:cTn id="216" dur="1" fill="hold">
                                          <p:stCondLst>
                                            <p:cond delay="0"/>
                                          </p:stCondLst>
                                        </p:cTn>
                                        <p:tgtEl>
                                          <p:spTgt spid="122"/>
                                        </p:tgtEl>
                                        <p:attrNameLst>
                                          <p:attrName>style.visibility</p:attrName>
                                        </p:attrNameLst>
                                      </p:cBhvr>
                                      <p:to>
                                        <p:strVal val="visible"/>
                                      </p:to>
                                    </p:set>
                                    <p:animEffect transition="in" filter="wipe(down)">
                                      <p:cBhvr>
                                        <p:cTn id="217" dur="500"/>
                                        <p:tgtEl>
                                          <p:spTgt spid="122"/>
                                        </p:tgtEl>
                                      </p:cBhvr>
                                    </p:animEffect>
                                  </p:childTnLst>
                                </p:cTn>
                              </p:par>
                            </p:childTnLst>
                          </p:cTn>
                        </p:par>
                        <p:par>
                          <p:cTn id="218" fill="hold">
                            <p:stCondLst>
                              <p:cond delay="500"/>
                            </p:stCondLst>
                            <p:childTnLst>
                              <p:par>
                                <p:cTn id="219" presetID="22" presetClass="entr" presetSubtype="1" fill="hold" nodeType="afterEffect">
                                  <p:stCondLst>
                                    <p:cond delay="0"/>
                                  </p:stCondLst>
                                  <p:childTnLst>
                                    <p:set>
                                      <p:cBhvr>
                                        <p:cTn id="220" dur="1" fill="hold">
                                          <p:stCondLst>
                                            <p:cond delay="0"/>
                                          </p:stCondLst>
                                        </p:cTn>
                                        <p:tgtEl>
                                          <p:spTgt spid="235"/>
                                        </p:tgtEl>
                                        <p:attrNameLst>
                                          <p:attrName>style.visibility</p:attrName>
                                        </p:attrNameLst>
                                      </p:cBhvr>
                                      <p:to>
                                        <p:strVal val="visible"/>
                                      </p:to>
                                    </p:set>
                                    <p:animEffect transition="in" filter="wipe(up)">
                                      <p:cBhvr>
                                        <p:cTn id="221" dur="500"/>
                                        <p:tgtEl>
                                          <p:spTgt spid="235"/>
                                        </p:tgtEl>
                                      </p:cBhvr>
                                    </p:animEffect>
                                  </p:childTnLst>
                                </p:cTn>
                              </p:par>
                              <p:par>
                                <p:cTn id="222" presetID="22" presetClass="entr" presetSubtype="1" fill="hold" nodeType="withEffect">
                                  <p:stCondLst>
                                    <p:cond delay="0"/>
                                  </p:stCondLst>
                                  <p:childTnLst>
                                    <p:set>
                                      <p:cBhvr>
                                        <p:cTn id="223" dur="1" fill="hold">
                                          <p:stCondLst>
                                            <p:cond delay="0"/>
                                          </p:stCondLst>
                                        </p:cTn>
                                        <p:tgtEl>
                                          <p:spTgt spid="225"/>
                                        </p:tgtEl>
                                        <p:attrNameLst>
                                          <p:attrName>style.visibility</p:attrName>
                                        </p:attrNameLst>
                                      </p:cBhvr>
                                      <p:to>
                                        <p:strVal val="visible"/>
                                      </p:to>
                                    </p:set>
                                    <p:animEffect transition="in" filter="wipe(up)">
                                      <p:cBhvr>
                                        <p:cTn id="224" dur="500"/>
                                        <p:tgtEl>
                                          <p:spTgt spid="225"/>
                                        </p:tgtEl>
                                      </p:cBhvr>
                                    </p:animEffect>
                                  </p:childTnLst>
                                </p:cTn>
                              </p:par>
                              <p:par>
                                <p:cTn id="225" presetID="22" presetClass="entr" presetSubtype="1" fill="hold" nodeType="withEffect">
                                  <p:stCondLst>
                                    <p:cond delay="0"/>
                                  </p:stCondLst>
                                  <p:childTnLst>
                                    <p:set>
                                      <p:cBhvr>
                                        <p:cTn id="226" dur="1" fill="hold">
                                          <p:stCondLst>
                                            <p:cond delay="0"/>
                                          </p:stCondLst>
                                        </p:cTn>
                                        <p:tgtEl>
                                          <p:spTgt spid="230"/>
                                        </p:tgtEl>
                                        <p:attrNameLst>
                                          <p:attrName>style.visibility</p:attrName>
                                        </p:attrNameLst>
                                      </p:cBhvr>
                                      <p:to>
                                        <p:strVal val="visible"/>
                                      </p:to>
                                    </p:set>
                                    <p:animEffect transition="in" filter="wipe(up)">
                                      <p:cBhvr>
                                        <p:cTn id="227" dur="500"/>
                                        <p:tgtEl>
                                          <p:spTgt spid="230"/>
                                        </p:tgtEl>
                                      </p:cBhvr>
                                    </p:animEffect>
                                  </p:childTnLst>
                                </p:cTn>
                              </p:par>
                              <p:par>
                                <p:cTn id="228" presetID="22" presetClass="entr" presetSubtype="1" fill="hold" grpId="0" nodeType="withEffect">
                                  <p:stCondLst>
                                    <p:cond delay="0"/>
                                  </p:stCondLst>
                                  <p:childTnLst>
                                    <p:set>
                                      <p:cBhvr>
                                        <p:cTn id="229" dur="1" fill="hold">
                                          <p:stCondLst>
                                            <p:cond delay="0"/>
                                          </p:stCondLst>
                                        </p:cTn>
                                        <p:tgtEl>
                                          <p:spTgt spid="240"/>
                                        </p:tgtEl>
                                        <p:attrNameLst>
                                          <p:attrName>style.visibility</p:attrName>
                                        </p:attrNameLst>
                                      </p:cBhvr>
                                      <p:to>
                                        <p:strVal val="visible"/>
                                      </p:to>
                                    </p:set>
                                    <p:animEffect transition="in" filter="wipe(up)">
                                      <p:cBhvr>
                                        <p:cTn id="230" dur="500"/>
                                        <p:tgtEl>
                                          <p:spTgt spid="240"/>
                                        </p:tgtEl>
                                      </p:cBhvr>
                                    </p:animEffect>
                                  </p:childTnLst>
                                </p:cTn>
                              </p:par>
                              <p:par>
                                <p:cTn id="231" presetID="22" presetClass="entr" presetSubtype="1" fill="hold" grpId="0" nodeType="withEffect">
                                  <p:stCondLst>
                                    <p:cond delay="0"/>
                                  </p:stCondLst>
                                  <p:childTnLst>
                                    <p:set>
                                      <p:cBhvr>
                                        <p:cTn id="232" dur="1" fill="hold">
                                          <p:stCondLst>
                                            <p:cond delay="0"/>
                                          </p:stCondLst>
                                        </p:cTn>
                                        <p:tgtEl>
                                          <p:spTgt spid="224"/>
                                        </p:tgtEl>
                                        <p:attrNameLst>
                                          <p:attrName>style.visibility</p:attrName>
                                        </p:attrNameLst>
                                      </p:cBhvr>
                                      <p:to>
                                        <p:strVal val="visible"/>
                                      </p:to>
                                    </p:set>
                                    <p:animEffect transition="in" filter="wipe(up)">
                                      <p:cBhvr>
                                        <p:cTn id="233" dur="500"/>
                                        <p:tgtEl>
                                          <p:spTgt spid="224"/>
                                        </p:tgtEl>
                                      </p:cBhvr>
                                    </p:animEffect>
                                  </p:childTnLst>
                                </p:cTn>
                              </p:par>
                              <p:par>
                                <p:cTn id="234" presetID="16" presetClass="entr" presetSubtype="21" fill="hold" grpId="1" nodeType="withEffect">
                                  <p:stCondLst>
                                    <p:cond delay="0"/>
                                  </p:stCondLst>
                                  <p:childTnLst>
                                    <p:set>
                                      <p:cBhvr>
                                        <p:cTn id="235" dur="1" fill="hold">
                                          <p:stCondLst>
                                            <p:cond delay="0"/>
                                          </p:stCondLst>
                                        </p:cTn>
                                        <p:tgtEl>
                                          <p:spTgt spid="224"/>
                                        </p:tgtEl>
                                        <p:attrNameLst>
                                          <p:attrName>style.visibility</p:attrName>
                                        </p:attrNameLst>
                                      </p:cBhvr>
                                      <p:to>
                                        <p:strVal val="visible"/>
                                      </p:to>
                                    </p:set>
                                    <p:animEffect transition="in" filter="barn(inVertical)">
                                      <p:cBhvr>
                                        <p:cTn id="236" dur="500"/>
                                        <p:tgtEl>
                                          <p:spTgt spid="224"/>
                                        </p:tgtEl>
                                      </p:cBhvr>
                                    </p:animEffect>
                                  </p:childTnLst>
                                </p:cTn>
                              </p:par>
                            </p:childTnLst>
                          </p:cTn>
                        </p:par>
                      </p:childTnLst>
                    </p:cTn>
                  </p:par>
                  <p:par>
                    <p:cTn id="237" fill="hold">
                      <p:stCondLst>
                        <p:cond delay="indefinite"/>
                      </p:stCondLst>
                      <p:childTnLst>
                        <p:par>
                          <p:cTn id="238" fill="hold">
                            <p:stCondLst>
                              <p:cond delay="0"/>
                            </p:stCondLst>
                            <p:childTnLst>
                              <p:par>
                                <p:cTn id="239" presetID="22" presetClass="entr" presetSubtype="8" fill="hold" grpId="0" nodeType="clickEffect">
                                  <p:stCondLst>
                                    <p:cond delay="0"/>
                                  </p:stCondLst>
                                  <p:childTnLst>
                                    <p:set>
                                      <p:cBhvr>
                                        <p:cTn id="240" dur="1" fill="hold">
                                          <p:stCondLst>
                                            <p:cond delay="0"/>
                                          </p:stCondLst>
                                        </p:cTn>
                                        <p:tgtEl>
                                          <p:spTgt spid="117"/>
                                        </p:tgtEl>
                                        <p:attrNameLst>
                                          <p:attrName>style.visibility</p:attrName>
                                        </p:attrNameLst>
                                      </p:cBhvr>
                                      <p:to>
                                        <p:strVal val="visible"/>
                                      </p:to>
                                    </p:set>
                                    <p:animEffect transition="in" filter="wipe(left)">
                                      <p:cBhvr>
                                        <p:cTn id="241" dur="500"/>
                                        <p:tgtEl>
                                          <p:spTgt spid="117"/>
                                        </p:tgtEl>
                                      </p:cBhvr>
                                    </p:animEffect>
                                  </p:childTnLst>
                                </p:cTn>
                              </p:par>
                              <p:par>
                                <p:cTn id="242" presetID="22" presetClass="entr" presetSubtype="4" fill="hold" grpId="0" nodeType="withEffect">
                                  <p:stCondLst>
                                    <p:cond delay="0"/>
                                  </p:stCondLst>
                                  <p:childTnLst>
                                    <p:set>
                                      <p:cBhvr>
                                        <p:cTn id="243" dur="1" fill="hold">
                                          <p:stCondLst>
                                            <p:cond delay="0"/>
                                          </p:stCondLst>
                                        </p:cTn>
                                        <p:tgtEl>
                                          <p:spTgt spid="116"/>
                                        </p:tgtEl>
                                        <p:attrNameLst>
                                          <p:attrName>style.visibility</p:attrName>
                                        </p:attrNameLst>
                                      </p:cBhvr>
                                      <p:to>
                                        <p:strVal val="visible"/>
                                      </p:to>
                                    </p:set>
                                    <p:animEffect transition="in" filter="wipe(down)">
                                      <p:cBhvr>
                                        <p:cTn id="244" dur="500"/>
                                        <p:tgtEl>
                                          <p:spTgt spid="116"/>
                                        </p:tgtEl>
                                      </p:cBhvr>
                                    </p:animEffect>
                                  </p:childTnLst>
                                </p:cTn>
                              </p:par>
                            </p:childTnLst>
                          </p:cTn>
                        </p:par>
                      </p:childTnLst>
                    </p:cTn>
                  </p:par>
                  <p:par>
                    <p:cTn id="245" fill="hold">
                      <p:stCondLst>
                        <p:cond delay="indefinite"/>
                      </p:stCondLst>
                      <p:childTnLst>
                        <p:par>
                          <p:cTn id="246" fill="hold">
                            <p:stCondLst>
                              <p:cond delay="0"/>
                            </p:stCondLst>
                            <p:childTnLst>
                              <p:par>
                                <p:cTn id="247" presetID="12" presetClass="exit" presetSubtype="4" fill="hold" nodeType="clickEffect">
                                  <p:stCondLst>
                                    <p:cond delay="0"/>
                                  </p:stCondLst>
                                  <p:childTnLst>
                                    <p:anim calcmode="lin" valueType="num">
                                      <p:cBhvr additive="base">
                                        <p:cTn id="248" dur="500"/>
                                        <p:tgtEl>
                                          <p:spTgt spid="199"/>
                                        </p:tgtEl>
                                        <p:attrNameLst>
                                          <p:attrName>ppt_y</p:attrName>
                                        </p:attrNameLst>
                                      </p:cBhvr>
                                      <p:tavLst>
                                        <p:tav tm="0">
                                          <p:val>
                                            <p:strVal val="#ppt_y"/>
                                          </p:val>
                                        </p:tav>
                                        <p:tav tm="100000">
                                          <p:val>
                                            <p:strVal val="#ppt_y+#ppt_h*1.125000"/>
                                          </p:val>
                                        </p:tav>
                                      </p:tavLst>
                                    </p:anim>
                                    <p:animEffect transition="out" filter="wipe(down)">
                                      <p:cBhvr>
                                        <p:cTn id="249" dur="500"/>
                                        <p:tgtEl>
                                          <p:spTgt spid="199"/>
                                        </p:tgtEl>
                                      </p:cBhvr>
                                    </p:animEffect>
                                    <p:set>
                                      <p:cBhvr>
                                        <p:cTn id="250" dur="1" fill="hold">
                                          <p:stCondLst>
                                            <p:cond delay="499"/>
                                          </p:stCondLst>
                                        </p:cTn>
                                        <p:tgtEl>
                                          <p:spTgt spid="199"/>
                                        </p:tgtEl>
                                        <p:attrNameLst>
                                          <p:attrName>style.visibility</p:attrName>
                                        </p:attrNameLst>
                                      </p:cBhvr>
                                      <p:to>
                                        <p:strVal val="hidden"/>
                                      </p:to>
                                    </p:set>
                                  </p:childTnLst>
                                </p:cTn>
                              </p:par>
                              <p:par>
                                <p:cTn id="251" presetID="12" presetClass="entr" presetSubtype="4" fill="hold" nodeType="withEffect">
                                  <p:stCondLst>
                                    <p:cond delay="0"/>
                                  </p:stCondLst>
                                  <p:childTnLst>
                                    <p:set>
                                      <p:cBhvr>
                                        <p:cTn id="252" dur="1" fill="hold">
                                          <p:stCondLst>
                                            <p:cond delay="0"/>
                                          </p:stCondLst>
                                        </p:cTn>
                                        <p:tgtEl>
                                          <p:spTgt spid="252"/>
                                        </p:tgtEl>
                                        <p:attrNameLst>
                                          <p:attrName>style.visibility</p:attrName>
                                        </p:attrNameLst>
                                      </p:cBhvr>
                                      <p:to>
                                        <p:strVal val="visible"/>
                                      </p:to>
                                    </p:set>
                                    <p:anim calcmode="lin" valueType="num">
                                      <p:cBhvr additive="base">
                                        <p:cTn id="253" dur="500"/>
                                        <p:tgtEl>
                                          <p:spTgt spid="252"/>
                                        </p:tgtEl>
                                        <p:attrNameLst>
                                          <p:attrName>ppt_y</p:attrName>
                                        </p:attrNameLst>
                                      </p:cBhvr>
                                      <p:tavLst>
                                        <p:tav tm="0">
                                          <p:val>
                                            <p:strVal val="#ppt_y+#ppt_h*1.125000"/>
                                          </p:val>
                                        </p:tav>
                                        <p:tav tm="100000">
                                          <p:val>
                                            <p:strVal val="#ppt_y"/>
                                          </p:val>
                                        </p:tav>
                                      </p:tavLst>
                                    </p:anim>
                                    <p:animEffect transition="in" filter="wipe(up)">
                                      <p:cBhvr>
                                        <p:cTn id="254" dur="500"/>
                                        <p:tgtEl>
                                          <p:spTgt spid="252"/>
                                        </p:tgtEl>
                                      </p:cBhvr>
                                    </p:animEffect>
                                  </p:childTnLst>
                                </p:cTn>
                              </p:par>
                            </p:childTnLst>
                          </p:cTn>
                        </p:par>
                      </p:childTnLst>
                    </p:cTn>
                  </p:par>
                  <p:par>
                    <p:cTn id="255" fill="hold">
                      <p:stCondLst>
                        <p:cond delay="indefinite"/>
                      </p:stCondLst>
                      <p:childTnLst>
                        <p:par>
                          <p:cTn id="256" fill="hold">
                            <p:stCondLst>
                              <p:cond delay="0"/>
                            </p:stCondLst>
                            <p:childTnLst>
                              <p:par>
                                <p:cTn id="257" presetID="22" presetClass="entr" presetSubtype="2" fill="hold" grpId="0" nodeType="clickEffect">
                                  <p:stCondLst>
                                    <p:cond delay="0"/>
                                  </p:stCondLst>
                                  <p:childTnLst>
                                    <p:set>
                                      <p:cBhvr>
                                        <p:cTn id="258" dur="1" fill="hold">
                                          <p:stCondLst>
                                            <p:cond delay="0"/>
                                          </p:stCondLst>
                                        </p:cTn>
                                        <p:tgtEl>
                                          <p:spTgt spid="2"/>
                                        </p:tgtEl>
                                        <p:attrNameLst>
                                          <p:attrName>style.visibility</p:attrName>
                                        </p:attrNameLst>
                                      </p:cBhvr>
                                      <p:to>
                                        <p:strVal val="visible"/>
                                      </p:to>
                                    </p:set>
                                    <p:animEffect transition="in" filter="wipe(right)">
                                      <p:cBhvr>
                                        <p:cTn id="259" dur="500"/>
                                        <p:tgtEl>
                                          <p:spTgt spid="2"/>
                                        </p:tgtEl>
                                      </p:cBhvr>
                                    </p:animEffect>
                                  </p:childTnLst>
                                </p:cTn>
                              </p:par>
                            </p:childTnLst>
                          </p:cTn>
                        </p:par>
                        <p:par>
                          <p:cTn id="260" fill="hold">
                            <p:stCondLst>
                              <p:cond delay="500"/>
                            </p:stCondLst>
                            <p:childTnLst>
                              <p:par>
                                <p:cTn id="261" presetID="16" presetClass="entr" presetSubtype="21" fill="hold" nodeType="afterEffect">
                                  <p:stCondLst>
                                    <p:cond delay="0"/>
                                  </p:stCondLst>
                                  <p:childTnLst>
                                    <p:set>
                                      <p:cBhvr>
                                        <p:cTn id="262" dur="1" fill="hold">
                                          <p:stCondLst>
                                            <p:cond delay="0"/>
                                          </p:stCondLst>
                                        </p:cTn>
                                        <p:tgtEl>
                                          <p:spTgt spid="161"/>
                                        </p:tgtEl>
                                        <p:attrNameLst>
                                          <p:attrName>style.visibility</p:attrName>
                                        </p:attrNameLst>
                                      </p:cBhvr>
                                      <p:to>
                                        <p:strVal val="visible"/>
                                      </p:to>
                                    </p:set>
                                    <p:animEffect transition="in" filter="barn(inVertical)">
                                      <p:cBhvr>
                                        <p:cTn id="263" dur="500"/>
                                        <p:tgtEl>
                                          <p:spTgt spid="161"/>
                                        </p:tgtEl>
                                      </p:cBhvr>
                                    </p:animEffect>
                                  </p:childTnLst>
                                </p:cTn>
                              </p:par>
                              <p:par>
                                <p:cTn id="264" presetID="16" presetClass="entr" presetSubtype="21" fill="hold" nodeType="withEffect">
                                  <p:stCondLst>
                                    <p:cond delay="0"/>
                                  </p:stCondLst>
                                  <p:childTnLst>
                                    <p:set>
                                      <p:cBhvr>
                                        <p:cTn id="265" dur="1" fill="hold">
                                          <p:stCondLst>
                                            <p:cond delay="0"/>
                                          </p:stCondLst>
                                        </p:cTn>
                                        <p:tgtEl>
                                          <p:spTgt spid="168"/>
                                        </p:tgtEl>
                                        <p:attrNameLst>
                                          <p:attrName>style.visibility</p:attrName>
                                        </p:attrNameLst>
                                      </p:cBhvr>
                                      <p:to>
                                        <p:strVal val="visible"/>
                                      </p:to>
                                    </p:set>
                                    <p:animEffect transition="in" filter="barn(inVertical)">
                                      <p:cBhvr>
                                        <p:cTn id="266" dur="500"/>
                                        <p:tgtEl>
                                          <p:spTgt spid="168"/>
                                        </p:tgtEl>
                                      </p:cBhvr>
                                    </p:animEffect>
                                  </p:childTnLst>
                                </p:cTn>
                              </p:par>
                              <p:par>
                                <p:cTn id="267" presetID="16" presetClass="entr" presetSubtype="21" fill="hold" nodeType="withEffect">
                                  <p:stCondLst>
                                    <p:cond delay="0"/>
                                  </p:stCondLst>
                                  <p:childTnLst>
                                    <p:set>
                                      <p:cBhvr>
                                        <p:cTn id="268" dur="1" fill="hold">
                                          <p:stCondLst>
                                            <p:cond delay="0"/>
                                          </p:stCondLst>
                                        </p:cTn>
                                        <p:tgtEl>
                                          <p:spTgt spid="263"/>
                                        </p:tgtEl>
                                        <p:attrNameLst>
                                          <p:attrName>style.visibility</p:attrName>
                                        </p:attrNameLst>
                                      </p:cBhvr>
                                      <p:to>
                                        <p:strVal val="visible"/>
                                      </p:to>
                                    </p:set>
                                    <p:animEffect transition="in" filter="barn(inVertical)">
                                      <p:cBhvr>
                                        <p:cTn id="269" dur="500"/>
                                        <p:tgtEl>
                                          <p:spTgt spid="263"/>
                                        </p:tgtEl>
                                      </p:cBhvr>
                                    </p:animEffect>
                                  </p:childTnLst>
                                </p:cTn>
                              </p:par>
                              <p:par>
                                <p:cTn id="270" presetID="16" presetClass="entr" presetSubtype="21" fill="hold" nodeType="withEffect">
                                  <p:stCondLst>
                                    <p:cond delay="0"/>
                                  </p:stCondLst>
                                  <p:childTnLst>
                                    <p:set>
                                      <p:cBhvr>
                                        <p:cTn id="271" dur="1" fill="hold">
                                          <p:stCondLst>
                                            <p:cond delay="0"/>
                                          </p:stCondLst>
                                        </p:cTn>
                                        <p:tgtEl>
                                          <p:spTgt spid="270"/>
                                        </p:tgtEl>
                                        <p:attrNameLst>
                                          <p:attrName>style.visibility</p:attrName>
                                        </p:attrNameLst>
                                      </p:cBhvr>
                                      <p:to>
                                        <p:strVal val="visible"/>
                                      </p:to>
                                    </p:set>
                                    <p:animEffect transition="in" filter="barn(inVertical)">
                                      <p:cBhvr>
                                        <p:cTn id="272" dur="500"/>
                                        <p:tgtEl>
                                          <p:spTgt spid="270"/>
                                        </p:tgtEl>
                                      </p:cBhvr>
                                    </p:animEffect>
                                  </p:childTnLst>
                                </p:cTn>
                              </p:par>
                            </p:childTnLst>
                          </p:cTn>
                        </p:par>
                        <p:par>
                          <p:cTn id="273" fill="hold">
                            <p:stCondLst>
                              <p:cond delay="1000"/>
                            </p:stCondLst>
                            <p:childTnLst>
                              <p:par>
                                <p:cTn id="274" presetID="22" presetClass="entr" presetSubtype="8" fill="hold" grpId="0" nodeType="afterEffect">
                                  <p:stCondLst>
                                    <p:cond delay="0"/>
                                  </p:stCondLst>
                                  <p:childTnLst>
                                    <p:set>
                                      <p:cBhvr>
                                        <p:cTn id="275" dur="1" fill="hold">
                                          <p:stCondLst>
                                            <p:cond delay="0"/>
                                          </p:stCondLst>
                                        </p:cTn>
                                        <p:tgtEl>
                                          <p:spTgt spid="159"/>
                                        </p:tgtEl>
                                        <p:attrNameLst>
                                          <p:attrName>style.visibility</p:attrName>
                                        </p:attrNameLst>
                                      </p:cBhvr>
                                      <p:to>
                                        <p:strVal val="visible"/>
                                      </p:to>
                                    </p:set>
                                    <p:animEffect transition="in" filter="wipe(left)">
                                      <p:cBhvr>
                                        <p:cTn id="276" dur="500"/>
                                        <p:tgtEl>
                                          <p:spTgt spid="159"/>
                                        </p:tgtEl>
                                      </p:cBhvr>
                                    </p:animEffect>
                                  </p:childTnLst>
                                </p:cTn>
                              </p:par>
                              <p:par>
                                <p:cTn id="277" presetID="22" presetClass="entr" presetSubtype="2" fill="hold" grpId="0" nodeType="withEffect">
                                  <p:stCondLst>
                                    <p:cond delay="0"/>
                                  </p:stCondLst>
                                  <p:childTnLst>
                                    <p:set>
                                      <p:cBhvr>
                                        <p:cTn id="278" dur="1" fill="hold">
                                          <p:stCondLst>
                                            <p:cond delay="0"/>
                                          </p:stCondLst>
                                        </p:cTn>
                                        <p:tgtEl>
                                          <p:spTgt spid="278"/>
                                        </p:tgtEl>
                                        <p:attrNameLst>
                                          <p:attrName>style.visibility</p:attrName>
                                        </p:attrNameLst>
                                      </p:cBhvr>
                                      <p:to>
                                        <p:strVal val="visible"/>
                                      </p:to>
                                    </p:set>
                                    <p:animEffect transition="in" filter="wipe(right)">
                                      <p:cBhvr>
                                        <p:cTn id="279" dur="500"/>
                                        <p:tgtEl>
                                          <p:spTgt spid="278"/>
                                        </p:tgtEl>
                                      </p:cBhvr>
                                    </p:animEffect>
                                  </p:childTnLst>
                                </p:cTn>
                              </p:par>
                              <p:par>
                                <p:cTn id="280" presetID="22" presetClass="entr" presetSubtype="2" fill="hold" grpId="0" nodeType="withEffect">
                                  <p:stCondLst>
                                    <p:cond delay="0"/>
                                  </p:stCondLst>
                                  <p:childTnLst>
                                    <p:set>
                                      <p:cBhvr>
                                        <p:cTn id="281" dur="1" fill="hold">
                                          <p:stCondLst>
                                            <p:cond delay="0"/>
                                          </p:stCondLst>
                                        </p:cTn>
                                        <p:tgtEl>
                                          <p:spTgt spid="279"/>
                                        </p:tgtEl>
                                        <p:attrNameLst>
                                          <p:attrName>style.visibility</p:attrName>
                                        </p:attrNameLst>
                                      </p:cBhvr>
                                      <p:to>
                                        <p:strVal val="visible"/>
                                      </p:to>
                                    </p:set>
                                    <p:animEffect transition="in" filter="wipe(right)">
                                      <p:cBhvr>
                                        <p:cTn id="282" dur="500"/>
                                        <p:tgtEl>
                                          <p:spTgt spid="279"/>
                                        </p:tgtEl>
                                      </p:cBhvr>
                                    </p:animEffect>
                                  </p:childTnLst>
                                </p:cTn>
                              </p:par>
                              <p:par>
                                <p:cTn id="283" presetID="22" presetClass="entr" presetSubtype="8" fill="hold" grpId="0" nodeType="withEffect">
                                  <p:stCondLst>
                                    <p:cond delay="0"/>
                                  </p:stCondLst>
                                  <p:childTnLst>
                                    <p:set>
                                      <p:cBhvr>
                                        <p:cTn id="284" dur="1" fill="hold">
                                          <p:stCondLst>
                                            <p:cond delay="0"/>
                                          </p:stCondLst>
                                        </p:cTn>
                                        <p:tgtEl>
                                          <p:spTgt spid="160"/>
                                        </p:tgtEl>
                                        <p:attrNameLst>
                                          <p:attrName>style.visibility</p:attrName>
                                        </p:attrNameLst>
                                      </p:cBhvr>
                                      <p:to>
                                        <p:strVal val="visible"/>
                                      </p:to>
                                    </p:set>
                                    <p:animEffect transition="in" filter="wipe(left)">
                                      <p:cBhvr>
                                        <p:cTn id="285" dur="500"/>
                                        <p:tgtEl>
                                          <p:spTgt spid="160"/>
                                        </p:tgtEl>
                                      </p:cBhvr>
                                    </p:animEffect>
                                  </p:childTnLst>
                                </p:cTn>
                              </p:par>
                            </p:childTnLst>
                          </p:cTn>
                        </p:par>
                      </p:childTnLst>
                    </p:cTn>
                  </p:par>
                  <p:par>
                    <p:cTn id="286" fill="hold">
                      <p:stCondLst>
                        <p:cond delay="indefinite"/>
                      </p:stCondLst>
                      <p:childTnLst>
                        <p:par>
                          <p:cTn id="287" fill="hold">
                            <p:stCondLst>
                              <p:cond delay="0"/>
                            </p:stCondLst>
                            <p:childTnLst>
                              <p:par>
                                <p:cTn id="288" presetID="12" presetClass="exit" presetSubtype="4" fill="hold" nodeType="clickEffect">
                                  <p:stCondLst>
                                    <p:cond delay="0"/>
                                  </p:stCondLst>
                                  <p:childTnLst>
                                    <p:anim calcmode="lin" valueType="num">
                                      <p:cBhvr additive="base">
                                        <p:cTn id="289" dur="500"/>
                                        <p:tgtEl>
                                          <p:spTgt spid="252"/>
                                        </p:tgtEl>
                                        <p:attrNameLst>
                                          <p:attrName>ppt_y</p:attrName>
                                        </p:attrNameLst>
                                      </p:cBhvr>
                                      <p:tavLst>
                                        <p:tav tm="0">
                                          <p:val>
                                            <p:strVal val="#ppt_y"/>
                                          </p:val>
                                        </p:tav>
                                        <p:tav tm="100000">
                                          <p:val>
                                            <p:strVal val="#ppt_y+#ppt_h*1.125000"/>
                                          </p:val>
                                        </p:tav>
                                      </p:tavLst>
                                    </p:anim>
                                    <p:animEffect transition="out" filter="wipe(down)">
                                      <p:cBhvr>
                                        <p:cTn id="290" dur="500"/>
                                        <p:tgtEl>
                                          <p:spTgt spid="252"/>
                                        </p:tgtEl>
                                      </p:cBhvr>
                                    </p:animEffect>
                                    <p:set>
                                      <p:cBhvr>
                                        <p:cTn id="291" dur="1" fill="hold">
                                          <p:stCondLst>
                                            <p:cond delay="499"/>
                                          </p:stCondLst>
                                        </p:cTn>
                                        <p:tgtEl>
                                          <p:spTgt spid="252"/>
                                        </p:tgtEl>
                                        <p:attrNameLst>
                                          <p:attrName>style.visibility</p:attrName>
                                        </p:attrNameLst>
                                      </p:cBhvr>
                                      <p:to>
                                        <p:strVal val="hidden"/>
                                      </p:to>
                                    </p:set>
                                  </p:childTnLst>
                                </p:cTn>
                              </p:par>
                              <p:par>
                                <p:cTn id="292" presetID="12" presetClass="entr" presetSubtype="4" fill="hold" nodeType="withEffect">
                                  <p:stCondLst>
                                    <p:cond delay="0"/>
                                  </p:stCondLst>
                                  <p:childTnLst>
                                    <p:set>
                                      <p:cBhvr>
                                        <p:cTn id="293" dur="1" fill="hold">
                                          <p:stCondLst>
                                            <p:cond delay="0"/>
                                          </p:stCondLst>
                                        </p:cTn>
                                        <p:tgtEl>
                                          <p:spTgt spid="255"/>
                                        </p:tgtEl>
                                        <p:attrNameLst>
                                          <p:attrName>style.visibility</p:attrName>
                                        </p:attrNameLst>
                                      </p:cBhvr>
                                      <p:to>
                                        <p:strVal val="visible"/>
                                      </p:to>
                                    </p:set>
                                    <p:anim calcmode="lin" valueType="num">
                                      <p:cBhvr additive="base">
                                        <p:cTn id="294" dur="500"/>
                                        <p:tgtEl>
                                          <p:spTgt spid="255"/>
                                        </p:tgtEl>
                                        <p:attrNameLst>
                                          <p:attrName>ppt_y</p:attrName>
                                        </p:attrNameLst>
                                      </p:cBhvr>
                                      <p:tavLst>
                                        <p:tav tm="0">
                                          <p:val>
                                            <p:strVal val="#ppt_y+#ppt_h*1.125000"/>
                                          </p:val>
                                        </p:tav>
                                        <p:tav tm="100000">
                                          <p:val>
                                            <p:strVal val="#ppt_y"/>
                                          </p:val>
                                        </p:tav>
                                      </p:tavLst>
                                    </p:anim>
                                    <p:animEffect transition="in" filter="wipe(up)">
                                      <p:cBhvr>
                                        <p:cTn id="295" dur="500"/>
                                        <p:tgtEl>
                                          <p:spTgt spid="255"/>
                                        </p:tgtEl>
                                      </p:cBhvr>
                                    </p:animEffect>
                                  </p:childTnLst>
                                </p:cTn>
                              </p:par>
                            </p:childTnLst>
                          </p:cTn>
                        </p:par>
                      </p:childTnLst>
                    </p:cTn>
                  </p:par>
                  <p:par>
                    <p:cTn id="296" fill="hold">
                      <p:stCondLst>
                        <p:cond delay="indefinite"/>
                      </p:stCondLst>
                      <p:childTnLst>
                        <p:par>
                          <p:cTn id="297" fill="hold">
                            <p:stCondLst>
                              <p:cond delay="0"/>
                            </p:stCondLst>
                            <p:childTnLst>
                              <p:par>
                                <p:cTn id="298" presetID="22" presetClass="entr" presetSubtype="4" fill="hold" grpId="0" nodeType="clickEffect">
                                  <p:stCondLst>
                                    <p:cond delay="0"/>
                                  </p:stCondLst>
                                  <p:childTnLst>
                                    <p:set>
                                      <p:cBhvr>
                                        <p:cTn id="299" dur="1" fill="hold">
                                          <p:stCondLst>
                                            <p:cond delay="0"/>
                                          </p:stCondLst>
                                        </p:cTn>
                                        <p:tgtEl>
                                          <p:spTgt spid="280"/>
                                        </p:tgtEl>
                                        <p:attrNameLst>
                                          <p:attrName>style.visibility</p:attrName>
                                        </p:attrNameLst>
                                      </p:cBhvr>
                                      <p:to>
                                        <p:strVal val="visible"/>
                                      </p:to>
                                    </p:set>
                                    <p:animEffect transition="in" filter="wipe(down)">
                                      <p:cBhvr>
                                        <p:cTn id="300" dur="500"/>
                                        <p:tgtEl>
                                          <p:spTgt spid="280"/>
                                        </p:tgtEl>
                                      </p:cBhvr>
                                    </p:animEffect>
                                  </p:childTnLst>
                                </p:cTn>
                              </p:par>
                            </p:childTnLst>
                          </p:cTn>
                        </p:par>
                        <p:par>
                          <p:cTn id="301" fill="hold">
                            <p:stCondLst>
                              <p:cond delay="500"/>
                            </p:stCondLst>
                            <p:childTnLst>
                              <p:par>
                                <p:cTn id="302" presetID="23" presetClass="exit" presetSubtype="32" fill="hold" nodeType="afterEffect">
                                  <p:stCondLst>
                                    <p:cond delay="0"/>
                                  </p:stCondLst>
                                  <p:childTnLst>
                                    <p:anim calcmode="lin" valueType="num">
                                      <p:cBhvr>
                                        <p:cTn id="303" dur="500"/>
                                        <p:tgtEl>
                                          <p:spTgt spid="77"/>
                                        </p:tgtEl>
                                        <p:attrNameLst>
                                          <p:attrName>ppt_w</p:attrName>
                                        </p:attrNameLst>
                                      </p:cBhvr>
                                      <p:tavLst>
                                        <p:tav tm="0">
                                          <p:val>
                                            <p:strVal val="ppt_w"/>
                                          </p:val>
                                        </p:tav>
                                        <p:tav tm="100000">
                                          <p:val>
                                            <p:fltVal val="0"/>
                                          </p:val>
                                        </p:tav>
                                      </p:tavLst>
                                    </p:anim>
                                    <p:anim calcmode="lin" valueType="num">
                                      <p:cBhvr>
                                        <p:cTn id="304" dur="500"/>
                                        <p:tgtEl>
                                          <p:spTgt spid="77"/>
                                        </p:tgtEl>
                                        <p:attrNameLst>
                                          <p:attrName>ppt_h</p:attrName>
                                        </p:attrNameLst>
                                      </p:cBhvr>
                                      <p:tavLst>
                                        <p:tav tm="0">
                                          <p:val>
                                            <p:strVal val="ppt_h"/>
                                          </p:val>
                                        </p:tav>
                                        <p:tav tm="100000">
                                          <p:val>
                                            <p:fltVal val="0"/>
                                          </p:val>
                                        </p:tav>
                                      </p:tavLst>
                                    </p:anim>
                                    <p:set>
                                      <p:cBhvr>
                                        <p:cTn id="305" dur="1" fill="hold">
                                          <p:stCondLst>
                                            <p:cond delay="499"/>
                                          </p:stCondLst>
                                        </p:cTn>
                                        <p:tgtEl>
                                          <p:spTgt spid="77"/>
                                        </p:tgtEl>
                                        <p:attrNameLst>
                                          <p:attrName>style.visibility</p:attrName>
                                        </p:attrNameLst>
                                      </p:cBhvr>
                                      <p:to>
                                        <p:strVal val="hidden"/>
                                      </p:to>
                                    </p:set>
                                  </p:childTnLst>
                                </p:cTn>
                              </p:par>
                              <p:par>
                                <p:cTn id="306" presetID="23" presetClass="exit" presetSubtype="32" fill="hold" grpId="1" nodeType="withEffect">
                                  <p:stCondLst>
                                    <p:cond delay="0"/>
                                  </p:stCondLst>
                                  <p:childTnLst>
                                    <p:anim calcmode="lin" valueType="num">
                                      <p:cBhvr>
                                        <p:cTn id="307" dur="500"/>
                                        <p:tgtEl>
                                          <p:spTgt spid="58"/>
                                        </p:tgtEl>
                                        <p:attrNameLst>
                                          <p:attrName>ppt_w</p:attrName>
                                        </p:attrNameLst>
                                      </p:cBhvr>
                                      <p:tavLst>
                                        <p:tav tm="0">
                                          <p:val>
                                            <p:strVal val="ppt_w"/>
                                          </p:val>
                                        </p:tav>
                                        <p:tav tm="100000">
                                          <p:val>
                                            <p:fltVal val="0"/>
                                          </p:val>
                                        </p:tav>
                                      </p:tavLst>
                                    </p:anim>
                                    <p:anim calcmode="lin" valueType="num">
                                      <p:cBhvr>
                                        <p:cTn id="308" dur="500"/>
                                        <p:tgtEl>
                                          <p:spTgt spid="58"/>
                                        </p:tgtEl>
                                        <p:attrNameLst>
                                          <p:attrName>ppt_h</p:attrName>
                                        </p:attrNameLst>
                                      </p:cBhvr>
                                      <p:tavLst>
                                        <p:tav tm="0">
                                          <p:val>
                                            <p:strVal val="ppt_h"/>
                                          </p:val>
                                        </p:tav>
                                        <p:tav tm="100000">
                                          <p:val>
                                            <p:fltVal val="0"/>
                                          </p:val>
                                        </p:tav>
                                      </p:tavLst>
                                    </p:anim>
                                    <p:set>
                                      <p:cBhvr>
                                        <p:cTn id="309" dur="1" fill="hold">
                                          <p:stCondLst>
                                            <p:cond delay="499"/>
                                          </p:stCondLst>
                                        </p:cTn>
                                        <p:tgtEl>
                                          <p:spTgt spid="58"/>
                                        </p:tgtEl>
                                        <p:attrNameLst>
                                          <p:attrName>style.visibility</p:attrName>
                                        </p:attrNameLst>
                                      </p:cBhvr>
                                      <p:to>
                                        <p:strVal val="hidden"/>
                                      </p:to>
                                    </p:set>
                                  </p:childTnLst>
                                </p:cTn>
                              </p:par>
                              <p:par>
                                <p:cTn id="310" presetID="23" presetClass="exit" presetSubtype="32" fill="hold" grpId="1" nodeType="withEffect">
                                  <p:stCondLst>
                                    <p:cond delay="0"/>
                                  </p:stCondLst>
                                  <p:childTnLst>
                                    <p:anim calcmode="lin" valueType="num">
                                      <p:cBhvr>
                                        <p:cTn id="311" dur="500"/>
                                        <p:tgtEl>
                                          <p:spTgt spid="94"/>
                                        </p:tgtEl>
                                        <p:attrNameLst>
                                          <p:attrName>ppt_w</p:attrName>
                                        </p:attrNameLst>
                                      </p:cBhvr>
                                      <p:tavLst>
                                        <p:tav tm="0">
                                          <p:val>
                                            <p:strVal val="ppt_w"/>
                                          </p:val>
                                        </p:tav>
                                        <p:tav tm="100000">
                                          <p:val>
                                            <p:fltVal val="0"/>
                                          </p:val>
                                        </p:tav>
                                      </p:tavLst>
                                    </p:anim>
                                    <p:anim calcmode="lin" valueType="num">
                                      <p:cBhvr>
                                        <p:cTn id="312" dur="500"/>
                                        <p:tgtEl>
                                          <p:spTgt spid="94"/>
                                        </p:tgtEl>
                                        <p:attrNameLst>
                                          <p:attrName>ppt_h</p:attrName>
                                        </p:attrNameLst>
                                      </p:cBhvr>
                                      <p:tavLst>
                                        <p:tav tm="0">
                                          <p:val>
                                            <p:strVal val="ppt_h"/>
                                          </p:val>
                                        </p:tav>
                                        <p:tav tm="100000">
                                          <p:val>
                                            <p:fltVal val="0"/>
                                          </p:val>
                                        </p:tav>
                                      </p:tavLst>
                                    </p:anim>
                                    <p:set>
                                      <p:cBhvr>
                                        <p:cTn id="313" dur="1" fill="hold">
                                          <p:stCondLst>
                                            <p:cond delay="499"/>
                                          </p:stCondLst>
                                        </p:cTn>
                                        <p:tgtEl>
                                          <p:spTgt spid="94"/>
                                        </p:tgtEl>
                                        <p:attrNameLst>
                                          <p:attrName>style.visibility</p:attrName>
                                        </p:attrNameLst>
                                      </p:cBhvr>
                                      <p:to>
                                        <p:strVal val="hidden"/>
                                      </p:to>
                                    </p:set>
                                  </p:childTnLst>
                                </p:cTn>
                              </p:par>
                              <p:par>
                                <p:cTn id="314" presetID="23" presetClass="exit" presetSubtype="32" fill="hold" grpId="1" nodeType="withEffect">
                                  <p:stCondLst>
                                    <p:cond delay="0"/>
                                  </p:stCondLst>
                                  <p:childTnLst>
                                    <p:anim calcmode="lin" valueType="num">
                                      <p:cBhvr>
                                        <p:cTn id="315" dur="500"/>
                                        <p:tgtEl>
                                          <p:spTgt spid="60"/>
                                        </p:tgtEl>
                                        <p:attrNameLst>
                                          <p:attrName>ppt_w</p:attrName>
                                        </p:attrNameLst>
                                      </p:cBhvr>
                                      <p:tavLst>
                                        <p:tav tm="0">
                                          <p:val>
                                            <p:strVal val="ppt_w"/>
                                          </p:val>
                                        </p:tav>
                                        <p:tav tm="100000">
                                          <p:val>
                                            <p:fltVal val="0"/>
                                          </p:val>
                                        </p:tav>
                                      </p:tavLst>
                                    </p:anim>
                                    <p:anim calcmode="lin" valueType="num">
                                      <p:cBhvr>
                                        <p:cTn id="316" dur="500"/>
                                        <p:tgtEl>
                                          <p:spTgt spid="60"/>
                                        </p:tgtEl>
                                        <p:attrNameLst>
                                          <p:attrName>ppt_h</p:attrName>
                                        </p:attrNameLst>
                                      </p:cBhvr>
                                      <p:tavLst>
                                        <p:tav tm="0">
                                          <p:val>
                                            <p:strVal val="ppt_h"/>
                                          </p:val>
                                        </p:tav>
                                        <p:tav tm="100000">
                                          <p:val>
                                            <p:fltVal val="0"/>
                                          </p:val>
                                        </p:tav>
                                      </p:tavLst>
                                    </p:anim>
                                    <p:set>
                                      <p:cBhvr>
                                        <p:cTn id="317" dur="1" fill="hold">
                                          <p:stCondLst>
                                            <p:cond delay="499"/>
                                          </p:stCondLst>
                                        </p:cTn>
                                        <p:tgtEl>
                                          <p:spTgt spid="60"/>
                                        </p:tgtEl>
                                        <p:attrNameLst>
                                          <p:attrName>style.visibility</p:attrName>
                                        </p:attrNameLst>
                                      </p:cBhvr>
                                      <p:to>
                                        <p:strVal val="hidden"/>
                                      </p:to>
                                    </p:set>
                                  </p:childTnLst>
                                </p:cTn>
                              </p:par>
                              <p:par>
                                <p:cTn id="318" presetID="23" presetClass="exit" presetSubtype="32" fill="hold" grpId="1" nodeType="withEffect">
                                  <p:stCondLst>
                                    <p:cond delay="0"/>
                                  </p:stCondLst>
                                  <p:childTnLst>
                                    <p:anim calcmode="lin" valueType="num">
                                      <p:cBhvr>
                                        <p:cTn id="319" dur="500"/>
                                        <p:tgtEl>
                                          <p:spTgt spid="57"/>
                                        </p:tgtEl>
                                        <p:attrNameLst>
                                          <p:attrName>ppt_w</p:attrName>
                                        </p:attrNameLst>
                                      </p:cBhvr>
                                      <p:tavLst>
                                        <p:tav tm="0">
                                          <p:val>
                                            <p:strVal val="ppt_w"/>
                                          </p:val>
                                        </p:tav>
                                        <p:tav tm="100000">
                                          <p:val>
                                            <p:fltVal val="0"/>
                                          </p:val>
                                        </p:tav>
                                      </p:tavLst>
                                    </p:anim>
                                    <p:anim calcmode="lin" valueType="num">
                                      <p:cBhvr>
                                        <p:cTn id="320" dur="500"/>
                                        <p:tgtEl>
                                          <p:spTgt spid="57"/>
                                        </p:tgtEl>
                                        <p:attrNameLst>
                                          <p:attrName>ppt_h</p:attrName>
                                        </p:attrNameLst>
                                      </p:cBhvr>
                                      <p:tavLst>
                                        <p:tav tm="0">
                                          <p:val>
                                            <p:strVal val="ppt_h"/>
                                          </p:val>
                                        </p:tav>
                                        <p:tav tm="100000">
                                          <p:val>
                                            <p:fltVal val="0"/>
                                          </p:val>
                                        </p:tav>
                                      </p:tavLst>
                                    </p:anim>
                                    <p:set>
                                      <p:cBhvr>
                                        <p:cTn id="321" dur="1" fill="hold">
                                          <p:stCondLst>
                                            <p:cond delay="499"/>
                                          </p:stCondLst>
                                        </p:cTn>
                                        <p:tgtEl>
                                          <p:spTgt spid="57"/>
                                        </p:tgtEl>
                                        <p:attrNameLst>
                                          <p:attrName>style.visibility</p:attrName>
                                        </p:attrNameLst>
                                      </p:cBhvr>
                                      <p:to>
                                        <p:strVal val="hidden"/>
                                      </p:to>
                                    </p:set>
                                  </p:childTnLst>
                                </p:cTn>
                              </p:par>
                              <p:par>
                                <p:cTn id="322" presetID="23" presetClass="exit" presetSubtype="32" fill="hold" grpId="1" nodeType="withEffect">
                                  <p:stCondLst>
                                    <p:cond delay="0"/>
                                  </p:stCondLst>
                                  <p:childTnLst>
                                    <p:anim calcmode="lin" valueType="num">
                                      <p:cBhvr>
                                        <p:cTn id="323" dur="500"/>
                                        <p:tgtEl>
                                          <p:spTgt spid="120"/>
                                        </p:tgtEl>
                                        <p:attrNameLst>
                                          <p:attrName>ppt_w</p:attrName>
                                        </p:attrNameLst>
                                      </p:cBhvr>
                                      <p:tavLst>
                                        <p:tav tm="0">
                                          <p:val>
                                            <p:strVal val="ppt_w"/>
                                          </p:val>
                                        </p:tav>
                                        <p:tav tm="100000">
                                          <p:val>
                                            <p:fltVal val="0"/>
                                          </p:val>
                                        </p:tav>
                                      </p:tavLst>
                                    </p:anim>
                                    <p:anim calcmode="lin" valueType="num">
                                      <p:cBhvr>
                                        <p:cTn id="324" dur="500"/>
                                        <p:tgtEl>
                                          <p:spTgt spid="120"/>
                                        </p:tgtEl>
                                        <p:attrNameLst>
                                          <p:attrName>ppt_h</p:attrName>
                                        </p:attrNameLst>
                                      </p:cBhvr>
                                      <p:tavLst>
                                        <p:tav tm="0">
                                          <p:val>
                                            <p:strVal val="ppt_h"/>
                                          </p:val>
                                        </p:tav>
                                        <p:tav tm="100000">
                                          <p:val>
                                            <p:fltVal val="0"/>
                                          </p:val>
                                        </p:tav>
                                      </p:tavLst>
                                    </p:anim>
                                    <p:set>
                                      <p:cBhvr>
                                        <p:cTn id="325" dur="1" fill="hold">
                                          <p:stCondLst>
                                            <p:cond delay="499"/>
                                          </p:stCondLst>
                                        </p:cTn>
                                        <p:tgtEl>
                                          <p:spTgt spid="120"/>
                                        </p:tgtEl>
                                        <p:attrNameLst>
                                          <p:attrName>style.visibility</p:attrName>
                                        </p:attrNameLst>
                                      </p:cBhvr>
                                      <p:to>
                                        <p:strVal val="hidden"/>
                                      </p:to>
                                    </p:set>
                                  </p:childTnLst>
                                </p:cTn>
                              </p:par>
                              <p:par>
                                <p:cTn id="326" presetID="23" presetClass="exit" presetSubtype="32" fill="hold" grpId="1" nodeType="withEffect">
                                  <p:stCondLst>
                                    <p:cond delay="0"/>
                                  </p:stCondLst>
                                  <p:childTnLst>
                                    <p:anim calcmode="lin" valueType="num">
                                      <p:cBhvr>
                                        <p:cTn id="327" dur="500"/>
                                        <p:tgtEl>
                                          <p:spTgt spid="123"/>
                                        </p:tgtEl>
                                        <p:attrNameLst>
                                          <p:attrName>ppt_w</p:attrName>
                                        </p:attrNameLst>
                                      </p:cBhvr>
                                      <p:tavLst>
                                        <p:tav tm="0">
                                          <p:val>
                                            <p:strVal val="ppt_w"/>
                                          </p:val>
                                        </p:tav>
                                        <p:tav tm="100000">
                                          <p:val>
                                            <p:fltVal val="0"/>
                                          </p:val>
                                        </p:tav>
                                      </p:tavLst>
                                    </p:anim>
                                    <p:anim calcmode="lin" valueType="num">
                                      <p:cBhvr>
                                        <p:cTn id="328" dur="500"/>
                                        <p:tgtEl>
                                          <p:spTgt spid="123"/>
                                        </p:tgtEl>
                                        <p:attrNameLst>
                                          <p:attrName>ppt_h</p:attrName>
                                        </p:attrNameLst>
                                      </p:cBhvr>
                                      <p:tavLst>
                                        <p:tav tm="0">
                                          <p:val>
                                            <p:strVal val="ppt_h"/>
                                          </p:val>
                                        </p:tav>
                                        <p:tav tm="100000">
                                          <p:val>
                                            <p:fltVal val="0"/>
                                          </p:val>
                                        </p:tav>
                                      </p:tavLst>
                                    </p:anim>
                                    <p:set>
                                      <p:cBhvr>
                                        <p:cTn id="329" dur="1" fill="hold">
                                          <p:stCondLst>
                                            <p:cond delay="499"/>
                                          </p:stCondLst>
                                        </p:cTn>
                                        <p:tgtEl>
                                          <p:spTgt spid="123"/>
                                        </p:tgtEl>
                                        <p:attrNameLst>
                                          <p:attrName>style.visibility</p:attrName>
                                        </p:attrNameLst>
                                      </p:cBhvr>
                                      <p:to>
                                        <p:strVal val="hidden"/>
                                      </p:to>
                                    </p:set>
                                  </p:childTnLst>
                                </p:cTn>
                              </p:par>
                              <p:par>
                                <p:cTn id="330" presetID="23" presetClass="exit" presetSubtype="32" fill="hold" grpId="1" nodeType="withEffect">
                                  <p:stCondLst>
                                    <p:cond delay="0"/>
                                  </p:stCondLst>
                                  <p:childTnLst>
                                    <p:anim calcmode="lin" valueType="num">
                                      <p:cBhvr>
                                        <p:cTn id="331" dur="500"/>
                                        <p:tgtEl>
                                          <p:spTgt spid="121"/>
                                        </p:tgtEl>
                                        <p:attrNameLst>
                                          <p:attrName>ppt_w</p:attrName>
                                        </p:attrNameLst>
                                      </p:cBhvr>
                                      <p:tavLst>
                                        <p:tav tm="0">
                                          <p:val>
                                            <p:strVal val="ppt_w"/>
                                          </p:val>
                                        </p:tav>
                                        <p:tav tm="100000">
                                          <p:val>
                                            <p:fltVal val="0"/>
                                          </p:val>
                                        </p:tav>
                                      </p:tavLst>
                                    </p:anim>
                                    <p:anim calcmode="lin" valueType="num">
                                      <p:cBhvr>
                                        <p:cTn id="332" dur="500"/>
                                        <p:tgtEl>
                                          <p:spTgt spid="121"/>
                                        </p:tgtEl>
                                        <p:attrNameLst>
                                          <p:attrName>ppt_h</p:attrName>
                                        </p:attrNameLst>
                                      </p:cBhvr>
                                      <p:tavLst>
                                        <p:tav tm="0">
                                          <p:val>
                                            <p:strVal val="ppt_h"/>
                                          </p:val>
                                        </p:tav>
                                        <p:tav tm="100000">
                                          <p:val>
                                            <p:fltVal val="0"/>
                                          </p:val>
                                        </p:tav>
                                      </p:tavLst>
                                    </p:anim>
                                    <p:set>
                                      <p:cBhvr>
                                        <p:cTn id="333" dur="1" fill="hold">
                                          <p:stCondLst>
                                            <p:cond delay="499"/>
                                          </p:stCondLst>
                                        </p:cTn>
                                        <p:tgtEl>
                                          <p:spTgt spid="121"/>
                                        </p:tgtEl>
                                        <p:attrNameLst>
                                          <p:attrName>style.visibility</p:attrName>
                                        </p:attrNameLst>
                                      </p:cBhvr>
                                      <p:to>
                                        <p:strVal val="hidden"/>
                                      </p:to>
                                    </p:set>
                                  </p:childTnLst>
                                </p:cTn>
                              </p:par>
                              <p:par>
                                <p:cTn id="334" presetID="23" presetClass="exit" presetSubtype="32" fill="hold" grpId="1" nodeType="withEffect">
                                  <p:stCondLst>
                                    <p:cond delay="0"/>
                                  </p:stCondLst>
                                  <p:childTnLst>
                                    <p:anim calcmode="lin" valueType="num">
                                      <p:cBhvr>
                                        <p:cTn id="335" dur="500"/>
                                        <p:tgtEl>
                                          <p:spTgt spid="122"/>
                                        </p:tgtEl>
                                        <p:attrNameLst>
                                          <p:attrName>ppt_w</p:attrName>
                                        </p:attrNameLst>
                                      </p:cBhvr>
                                      <p:tavLst>
                                        <p:tav tm="0">
                                          <p:val>
                                            <p:strVal val="ppt_w"/>
                                          </p:val>
                                        </p:tav>
                                        <p:tav tm="100000">
                                          <p:val>
                                            <p:fltVal val="0"/>
                                          </p:val>
                                        </p:tav>
                                      </p:tavLst>
                                    </p:anim>
                                    <p:anim calcmode="lin" valueType="num">
                                      <p:cBhvr>
                                        <p:cTn id="336" dur="500"/>
                                        <p:tgtEl>
                                          <p:spTgt spid="122"/>
                                        </p:tgtEl>
                                        <p:attrNameLst>
                                          <p:attrName>ppt_h</p:attrName>
                                        </p:attrNameLst>
                                      </p:cBhvr>
                                      <p:tavLst>
                                        <p:tav tm="0">
                                          <p:val>
                                            <p:strVal val="ppt_h"/>
                                          </p:val>
                                        </p:tav>
                                        <p:tav tm="100000">
                                          <p:val>
                                            <p:fltVal val="0"/>
                                          </p:val>
                                        </p:tav>
                                      </p:tavLst>
                                    </p:anim>
                                    <p:set>
                                      <p:cBhvr>
                                        <p:cTn id="337" dur="1" fill="hold">
                                          <p:stCondLst>
                                            <p:cond delay="499"/>
                                          </p:stCondLst>
                                        </p:cTn>
                                        <p:tgtEl>
                                          <p:spTgt spid="122"/>
                                        </p:tgtEl>
                                        <p:attrNameLst>
                                          <p:attrName>style.visibility</p:attrName>
                                        </p:attrNameLst>
                                      </p:cBhvr>
                                      <p:to>
                                        <p:strVal val="hidden"/>
                                      </p:to>
                                    </p:set>
                                  </p:childTnLst>
                                </p:cTn>
                              </p:par>
                              <p:par>
                                <p:cTn id="338" presetID="1" presetClass="exit" presetSubtype="0" fill="hold" grpId="1" nodeType="withEffect">
                                  <p:stCondLst>
                                    <p:cond delay="0"/>
                                  </p:stCondLst>
                                  <p:childTnLst>
                                    <p:set>
                                      <p:cBhvr>
                                        <p:cTn id="339" dur="1" fill="hold">
                                          <p:stCondLst>
                                            <p:cond delay="0"/>
                                          </p:stCondLst>
                                        </p:cTn>
                                        <p:tgtEl>
                                          <p:spTgt spid="325"/>
                                        </p:tgtEl>
                                        <p:attrNameLst>
                                          <p:attrName>style.visibility</p:attrName>
                                        </p:attrNameLst>
                                      </p:cBhvr>
                                      <p:to>
                                        <p:strVal val="hidden"/>
                                      </p:to>
                                    </p:set>
                                  </p:childTnLst>
                                </p:cTn>
                              </p:par>
                              <p:par>
                                <p:cTn id="340" presetID="1" presetClass="exit" presetSubtype="0" fill="hold" grpId="1" nodeType="withEffect">
                                  <p:stCondLst>
                                    <p:cond delay="0"/>
                                  </p:stCondLst>
                                  <p:childTnLst>
                                    <p:set>
                                      <p:cBhvr>
                                        <p:cTn id="341" dur="1" fill="hold">
                                          <p:stCondLst>
                                            <p:cond delay="0"/>
                                          </p:stCondLst>
                                        </p:cTn>
                                        <p:tgtEl>
                                          <p:spTgt spid="326"/>
                                        </p:tgtEl>
                                        <p:attrNameLst>
                                          <p:attrName>style.visibility</p:attrName>
                                        </p:attrNameLst>
                                      </p:cBhvr>
                                      <p:to>
                                        <p:strVal val="hidden"/>
                                      </p:to>
                                    </p:set>
                                  </p:childTnLst>
                                </p:cTn>
                              </p:par>
                              <p:par>
                                <p:cTn id="342" presetID="1" presetClass="exit" presetSubtype="0" fill="hold" grpId="1" nodeType="withEffect">
                                  <p:stCondLst>
                                    <p:cond delay="0"/>
                                  </p:stCondLst>
                                  <p:childTnLst>
                                    <p:set>
                                      <p:cBhvr>
                                        <p:cTn id="343" dur="1" fill="hold">
                                          <p:stCondLst>
                                            <p:cond delay="0"/>
                                          </p:stCondLst>
                                        </p:cTn>
                                        <p:tgtEl>
                                          <p:spTgt spid="327"/>
                                        </p:tgtEl>
                                        <p:attrNameLst>
                                          <p:attrName>style.visibility</p:attrName>
                                        </p:attrNameLst>
                                      </p:cBhvr>
                                      <p:to>
                                        <p:strVal val="hidden"/>
                                      </p:to>
                                    </p:set>
                                  </p:childTnLst>
                                </p:cTn>
                              </p:par>
                              <p:par>
                                <p:cTn id="344" presetID="1" presetClass="exit" presetSubtype="0" fill="hold" grpId="1" nodeType="withEffect">
                                  <p:stCondLst>
                                    <p:cond delay="0"/>
                                  </p:stCondLst>
                                  <p:childTnLst>
                                    <p:set>
                                      <p:cBhvr>
                                        <p:cTn id="345" dur="1" fill="hold">
                                          <p:stCondLst>
                                            <p:cond delay="0"/>
                                          </p:stCondLst>
                                        </p:cTn>
                                        <p:tgtEl>
                                          <p:spTgt spid="328"/>
                                        </p:tgtEl>
                                        <p:attrNameLst>
                                          <p:attrName>style.visibility</p:attrName>
                                        </p:attrNameLst>
                                      </p:cBhvr>
                                      <p:to>
                                        <p:strVal val="hidden"/>
                                      </p:to>
                                    </p:set>
                                  </p:childTnLst>
                                </p:cTn>
                              </p:par>
                              <p:par>
                                <p:cTn id="346" presetID="1" presetClass="exit" presetSubtype="0" fill="hold" grpId="1" nodeType="withEffect">
                                  <p:stCondLst>
                                    <p:cond delay="0"/>
                                  </p:stCondLst>
                                  <p:childTnLst>
                                    <p:set>
                                      <p:cBhvr>
                                        <p:cTn id="347" dur="1" fill="hold">
                                          <p:stCondLst>
                                            <p:cond delay="0"/>
                                          </p:stCondLst>
                                        </p:cTn>
                                        <p:tgtEl>
                                          <p:spTgt spid="329"/>
                                        </p:tgtEl>
                                        <p:attrNameLst>
                                          <p:attrName>style.visibility</p:attrName>
                                        </p:attrNameLst>
                                      </p:cBhvr>
                                      <p:to>
                                        <p:strVal val="hidden"/>
                                      </p:to>
                                    </p:set>
                                  </p:childTnLst>
                                </p:cTn>
                              </p:par>
                              <p:par>
                                <p:cTn id="348" presetID="1" presetClass="exit" presetSubtype="0" fill="hold" grpId="1" nodeType="withEffect">
                                  <p:stCondLst>
                                    <p:cond delay="0"/>
                                  </p:stCondLst>
                                  <p:childTnLst>
                                    <p:set>
                                      <p:cBhvr>
                                        <p:cTn id="349" dur="1" fill="hold">
                                          <p:stCondLst>
                                            <p:cond delay="0"/>
                                          </p:stCondLst>
                                        </p:cTn>
                                        <p:tgtEl>
                                          <p:spTgt spid="330"/>
                                        </p:tgtEl>
                                        <p:attrNameLst>
                                          <p:attrName>style.visibility</p:attrName>
                                        </p:attrNameLst>
                                      </p:cBhvr>
                                      <p:to>
                                        <p:strVal val="hidden"/>
                                      </p:to>
                                    </p:set>
                                  </p:childTnLst>
                                </p:cTn>
                              </p:par>
                              <p:par>
                                <p:cTn id="350" presetID="1" presetClass="exit" presetSubtype="0" fill="hold" grpId="1" nodeType="withEffect">
                                  <p:stCondLst>
                                    <p:cond delay="0"/>
                                  </p:stCondLst>
                                  <p:childTnLst>
                                    <p:set>
                                      <p:cBhvr>
                                        <p:cTn id="351" dur="1" fill="hold">
                                          <p:stCondLst>
                                            <p:cond delay="0"/>
                                          </p:stCondLst>
                                        </p:cTn>
                                        <p:tgtEl>
                                          <p:spTgt spid="331"/>
                                        </p:tgtEl>
                                        <p:attrNameLst>
                                          <p:attrName>style.visibility</p:attrName>
                                        </p:attrNameLst>
                                      </p:cBhvr>
                                      <p:to>
                                        <p:strVal val="hidden"/>
                                      </p:to>
                                    </p:set>
                                  </p:childTnLst>
                                </p:cTn>
                              </p:par>
                              <p:par>
                                <p:cTn id="352" presetID="1" presetClass="exit" presetSubtype="0" fill="hold" grpId="1" nodeType="withEffect">
                                  <p:stCondLst>
                                    <p:cond delay="0"/>
                                  </p:stCondLst>
                                  <p:childTnLst>
                                    <p:set>
                                      <p:cBhvr>
                                        <p:cTn id="353" dur="1" fill="hold">
                                          <p:stCondLst>
                                            <p:cond delay="0"/>
                                          </p:stCondLst>
                                        </p:cTn>
                                        <p:tgtEl>
                                          <p:spTgt spid="332"/>
                                        </p:tgtEl>
                                        <p:attrNameLst>
                                          <p:attrName>style.visibility</p:attrName>
                                        </p:attrNameLst>
                                      </p:cBhvr>
                                      <p:to>
                                        <p:strVal val="hidden"/>
                                      </p:to>
                                    </p:set>
                                  </p:childTnLst>
                                </p:cTn>
                              </p:par>
                              <p:par>
                                <p:cTn id="354" presetID="1" presetClass="exit" presetSubtype="0" fill="hold" grpId="1" nodeType="withEffect">
                                  <p:stCondLst>
                                    <p:cond delay="0"/>
                                  </p:stCondLst>
                                  <p:childTnLst>
                                    <p:set>
                                      <p:cBhvr>
                                        <p:cTn id="355" dur="1" fill="hold">
                                          <p:stCondLst>
                                            <p:cond delay="0"/>
                                          </p:stCondLst>
                                        </p:cTn>
                                        <p:tgtEl>
                                          <p:spTgt spid="333"/>
                                        </p:tgtEl>
                                        <p:attrNameLst>
                                          <p:attrName>style.visibility</p:attrName>
                                        </p:attrNameLst>
                                      </p:cBhvr>
                                      <p:to>
                                        <p:strVal val="hidden"/>
                                      </p:to>
                                    </p:set>
                                  </p:childTnLst>
                                </p:cTn>
                              </p:par>
                              <p:par>
                                <p:cTn id="356" presetID="1" presetClass="exit" presetSubtype="0" fill="hold" grpId="1" nodeType="withEffect">
                                  <p:stCondLst>
                                    <p:cond delay="0"/>
                                  </p:stCondLst>
                                  <p:childTnLst>
                                    <p:set>
                                      <p:cBhvr>
                                        <p:cTn id="357" dur="1" fill="hold">
                                          <p:stCondLst>
                                            <p:cond delay="0"/>
                                          </p:stCondLst>
                                        </p:cTn>
                                        <p:tgtEl>
                                          <p:spTgt spid="334"/>
                                        </p:tgtEl>
                                        <p:attrNameLst>
                                          <p:attrName>style.visibility</p:attrName>
                                        </p:attrNameLst>
                                      </p:cBhvr>
                                      <p:to>
                                        <p:strVal val="hidden"/>
                                      </p:to>
                                    </p:set>
                                  </p:childTnLst>
                                </p:cTn>
                              </p:par>
                              <p:par>
                                <p:cTn id="358" presetID="1" presetClass="exit" presetSubtype="0" fill="hold" grpId="1" nodeType="withEffect">
                                  <p:stCondLst>
                                    <p:cond delay="0"/>
                                  </p:stCondLst>
                                  <p:childTnLst>
                                    <p:set>
                                      <p:cBhvr>
                                        <p:cTn id="359" dur="1" fill="hold">
                                          <p:stCondLst>
                                            <p:cond delay="0"/>
                                          </p:stCondLst>
                                        </p:cTn>
                                        <p:tgtEl>
                                          <p:spTgt spid="335"/>
                                        </p:tgtEl>
                                        <p:attrNameLst>
                                          <p:attrName>style.visibility</p:attrName>
                                        </p:attrNameLst>
                                      </p:cBhvr>
                                      <p:to>
                                        <p:strVal val="hidden"/>
                                      </p:to>
                                    </p:set>
                                  </p:childTnLst>
                                </p:cTn>
                              </p:par>
                              <p:par>
                                <p:cTn id="360" presetID="1" presetClass="exit" presetSubtype="0" fill="hold" grpId="1" nodeType="withEffect">
                                  <p:stCondLst>
                                    <p:cond delay="0"/>
                                  </p:stCondLst>
                                  <p:childTnLst>
                                    <p:set>
                                      <p:cBhvr>
                                        <p:cTn id="361" dur="1" fill="hold">
                                          <p:stCondLst>
                                            <p:cond delay="0"/>
                                          </p:stCondLst>
                                        </p:cTn>
                                        <p:tgtEl>
                                          <p:spTgt spid="336"/>
                                        </p:tgtEl>
                                        <p:attrNameLst>
                                          <p:attrName>style.visibility</p:attrName>
                                        </p:attrNameLst>
                                      </p:cBhvr>
                                      <p:to>
                                        <p:strVal val="hidden"/>
                                      </p:to>
                                    </p:set>
                                  </p:childTnLst>
                                </p:cTn>
                              </p:par>
                              <p:par>
                                <p:cTn id="362" presetID="1" presetClass="exit" presetSubtype="0" fill="hold" grpId="1" nodeType="withEffect">
                                  <p:stCondLst>
                                    <p:cond delay="0"/>
                                  </p:stCondLst>
                                  <p:childTnLst>
                                    <p:set>
                                      <p:cBhvr>
                                        <p:cTn id="363" dur="1" fill="hold">
                                          <p:stCondLst>
                                            <p:cond delay="0"/>
                                          </p:stCondLst>
                                        </p:cTn>
                                        <p:tgtEl>
                                          <p:spTgt spid="337"/>
                                        </p:tgtEl>
                                        <p:attrNameLst>
                                          <p:attrName>style.visibility</p:attrName>
                                        </p:attrNameLst>
                                      </p:cBhvr>
                                      <p:to>
                                        <p:strVal val="hidden"/>
                                      </p:to>
                                    </p:set>
                                  </p:childTnLst>
                                </p:cTn>
                              </p:par>
                              <p:par>
                                <p:cTn id="364" presetID="1" presetClass="exit" presetSubtype="0" fill="hold" grpId="1" nodeType="withEffect">
                                  <p:stCondLst>
                                    <p:cond delay="0"/>
                                  </p:stCondLst>
                                  <p:childTnLst>
                                    <p:set>
                                      <p:cBhvr>
                                        <p:cTn id="365" dur="1" fill="hold">
                                          <p:stCondLst>
                                            <p:cond delay="0"/>
                                          </p:stCondLst>
                                        </p:cTn>
                                        <p:tgtEl>
                                          <p:spTgt spid="338"/>
                                        </p:tgtEl>
                                        <p:attrNameLst>
                                          <p:attrName>style.visibility</p:attrName>
                                        </p:attrNameLst>
                                      </p:cBhvr>
                                      <p:to>
                                        <p:strVal val="hidden"/>
                                      </p:to>
                                    </p:set>
                                  </p:childTnLst>
                                </p:cTn>
                              </p:par>
                              <p:par>
                                <p:cTn id="366" presetID="1" presetClass="exit" presetSubtype="0" fill="hold" grpId="1" nodeType="withEffect">
                                  <p:stCondLst>
                                    <p:cond delay="0"/>
                                  </p:stCondLst>
                                  <p:childTnLst>
                                    <p:set>
                                      <p:cBhvr>
                                        <p:cTn id="367" dur="1" fill="hold">
                                          <p:stCondLst>
                                            <p:cond delay="0"/>
                                          </p:stCondLst>
                                        </p:cTn>
                                        <p:tgtEl>
                                          <p:spTgt spid="339"/>
                                        </p:tgtEl>
                                        <p:attrNameLst>
                                          <p:attrName>style.visibility</p:attrName>
                                        </p:attrNameLst>
                                      </p:cBhvr>
                                      <p:to>
                                        <p:strVal val="hidden"/>
                                      </p:to>
                                    </p:set>
                                  </p:childTnLst>
                                </p:cTn>
                              </p:par>
                              <p:par>
                                <p:cTn id="368" presetID="1" presetClass="exit" presetSubtype="0" fill="hold" grpId="1" nodeType="withEffect">
                                  <p:stCondLst>
                                    <p:cond delay="0"/>
                                  </p:stCondLst>
                                  <p:childTnLst>
                                    <p:set>
                                      <p:cBhvr>
                                        <p:cTn id="369" dur="1" fill="hold">
                                          <p:stCondLst>
                                            <p:cond delay="0"/>
                                          </p:stCondLst>
                                        </p:cTn>
                                        <p:tgtEl>
                                          <p:spTgt spid="340"/>
                                        </p:tgtEl>
                                        <p:attrNameLst>
                                          <p:attrName>style.visibility</p:attrName>
                                        </p:attrNameLst>
                                      </p:cBhvr>
                                      <p:to>
                                        <p:strVal val="hidden"/>
                                      </p:to>
                                    </p:set>
                                  </p:childTnLst>
                                </p:cTn>
                              </p:par>
                            </p:childTnLst>
                          </p:cTn>
                        </p:par>
                        <p:par>
                          <p:cTn id="370" fill="hold">
                            <p:stCondLst>
                              <p:cond delay="1000"/>
                            </p:stCondLst>
                            <p:childTnLst>
                              <p:par>
                                <p:cTn id="371" presetID="16" presetClass="entr" presetSubtype="21" fill="hold" nodeType="afterEffect">
                                  <p:stCondLst>
                                    <p:cond delay="0"/>
                                  </p:stCondLst>
                                  <p:childTnLst>
                                    <p:set>
                                      <p:cBhvr>
                                        <p:cTn id="372" dur="1" fill="hold">
                                          <p:stCondLst>
                                            <p:cond delay="0"/>
                                          </p:stCondLst>
                                        </p:cTn>
                                        <p:tgtEl>
                                          <p:spTgt spid="281"/>
                                        </p:tgtEl>
                                        <p:attrNameLst>
                                          <p:attrName>style.visibility</p:attrName>
                                        </p:attrNameLst>
                                      </p:cBhvr>
                                      <p:to>
                                        <p:strVal val="visible"/>
                                      </p:to>
                                    </p:set>
                                    <p:animEffect transition="in" filter="barn(inVertical)">
                                      <p:cBhvr>
                                        <p:cTn id="373" dur="500"/>
                                        <p:tgtEl>
                                          <p:spTgt spid="281"/>
                                        </p:tgtEl>
                                      </p:cBhvr>
                                    </p:animEffect>
                                  </p:childTnLst>
                                </p:cTn>
                              </p:par>
                              <p:par>
                                <p:cTn id="374" presetID="1" presetClass="entr" presetSubtype="0" fill="hold" grpId="2" nodeType="withEffect">
                                  <p:stCondLst>
                                    <p:cond delay="0"/>
                                  </p:stCondLst>
                                  <p:childTnLst>
                                    <p:set>
                                      <p:cBhvr>
                                        <p:cTn id="375" dur="1" fill="hold">
                                          <p:stCondLst>
                                            <p:cond delay="0"/>
                                          </p:stCondLst>
                                        </p:cTn>
                                        <p:tgtEl>
                                          <p:spTgt spid="325"/>
                                        </p:tgtEl>
                                        <p:attrNameLst>
                                          <p:attrName>style.visibility</p:attrName>
                                        </p:attrNameLst>
                                      </p:cBhvr>
                                      <p:to>
                                        <p:strVal val="visible"/>
                                      </p:to>
                                    </p:set>
                                  </p:childTnLst>
                                </p:cTn>
                              </p:par>
                              <p:par>
                                <p:cTn id="376" presetID="1" presetClass="entr" presetSubtype="0" fill="hold" grpId="2" nodeType="withEffect">
                                  <p:stCondLst>
                                    <p:cond delay="0"/>
                                  </p:stCondLst>
                                  <p:childTnLst>
                                    <p:set>
                                      <p:cBhvr>
                                        <p:cTn id="377" dur="1" fill="hold">
                                          <p:stCondLst>
                                            <p:cond delay="0"/>
                                          </p:stCondLst>
                                        </p:cTn>
                                        <p:tgtEl>
                                          <p:spTgt spid="326"/>
                                        </p:tgtEl>
                                        <p:attrNameLst>
                                          <p:attrName>style.visibility</p:attrName>
                                        </p:attrNameLst>
                                      </p:cBhvr>
                                      <p:to>
                                        <p:strVal val="visible"/>
                                      </p:to>
                                    </p:set>
                                  </p:childTnLst>
                                </p:cTn>
                              </p:par>
                              <p:par>
                                <p:cTn id="378" presetID="1" presetClass="entr" presetSubtype="0" fill="hold" grpId="2" nodeType="withEffect">
                                  <p:stCondLst>
                                    <p:cond delay="0"/>
                                  </p:stCondLst>
                                  <p:childTnLst>
                                    <p:set>
                                      <p:cBhvr>
                                        <p:cTn id="379" dur="1" fill="hold">
                                          <p:stCondLst>
                                            <p:cond delay="0"/>
                                          </p:stCondLst>
                                        </p:cTn>
                                        <p:tgtEl>
                                          <p:spTgt spid="327"/>
                                        </p:tgtEl>
                                        <p:attrNameLst>
                                          <p:attrName>style.visibility</p:attrName>
                                        </p:attrNameLst>
                                      </p:cBhvr>
                                      <p:to>
                                        <p:strVal val="visible"/>
                                      </p:to>
                                    </p:set>
                                  </p:childTnLst>
                                </p:cTn>
                              </p:par>
                              <p:par>
                                <p:cTn id="380" presetID="1" presetClass="entr" presetSubtype="0" fill="hold" grpId="2" nodeType="withEffect">
                                  <p:stCondLst>
                                    <p:cond delay="0"/>
                                  </p:stCondLst>
                                  <p:childTnLst>
                                    <p:set>
                                      <p:cBhvr>
                                        <p:cTn id="381" dur="1" fill="hold">
                                          <p:stCondLst>
                                            <p:cond delay="0"/>
                                          </p:stCondLst>
                                        </p:cTn>
                                        <p:tgtEl>
                                          <p:spTgt spid="328"/>
                                        </p:tgtEl>
                                        <p:attrNameLst>
                                          <p:attrName>style.visibility</p:attrName>
                                        </p:attrNameLst>
                                      </p:cBhvr>
                                      <p:to>
                                        <p:strVal val="visible"/>
                                      </p:to>
                                    </p:set>
                                  </p:childTnLst>
                                </p:cTn>
                              </p:par>
                              <p:par>
                                <p:cTn id="382" presetID="1" presetClass="entr" presetSubtype="0" fill="hold" grpId="2" nodeType="withEffect">
                                  <p:stCondLst>
                                    <p:cond delay="0"/>
                                  </p:stCondLst>
                                  <p:childTnLst>
                                    <p:set>
                                      <p:cBhvr>
                                        <p:cTn id="383" dur="1" fill="hold">
                                          <p:stCondLst>
                                            <p:cond delay="0"/>
                                          </p:stCondLst>
                                        </p:cTn>
                                        <p:tgtEl>
                                          <p:spTgt spid="329"/>
                                        </p:tgtEl>
                                        <p:attrNameLst>
                                          <p:attrName>style.visibility</p:attrName>
                                        </p:attrNameLst>
                                      </p:cBhvr>
                                      <p:to>
                                        <p:strVal val="visible"/>
                                      </p:to>
                                    </p:set>
                                  </p:childTnLst>
                                </p:cTn>
                              </p:par>
                              <p:par>
                                <p:cTn id="384" presetID="1" presetClass="entr" presetSubtype="0" fill="hold" grpId="2" nodeType="withEffect">
                                  <p:stCondLst>
                                    <p:cond delay="0"/>
                                  </p:stCondLst>
                                  <p:childTnLst>
                                    <p:set>
                                      <p:cBhvr>
                                        <p:cTn id="385" dur="1" fill="hold">
                                          <p:stCondLst>
                                            <p:cond delay="0"/>
                                          </p:stCondLst>
                                        </p:cTn>
                                        <p:tgtEl>
                                          <p:spTgt spid="330"/>
                                        </p:tgtEl>
                                        <p:attrNameLst>
                                          <p:attrName>style.visibility</p:attrName>
                                        </p:attrNameLst>
                                      </p:cBhvr>
                                      <p:to>
                                        <p:strVal val="visible"/>
                                      </p:to>
                                    </p:set>
                                  </p:childTnLst>
                                </p:cTn>
                              </p:par>
                              <p:par>
                                <p:cTn id="386" presetID="1" presetClass="entr" presetSubtype="0" fill="hold" grpId="2" nodeType="withEffect">
                                  <p:stCondLst>
                                    <p:cond delay="0"/>
                                  </p:stCondLst>
                                  <p:childTnLst>
                                    <p:set>
                                      <p:cBhvr>
                                        <p:cTn id="387" dur="1" fill="hold">
                                          <p:stCondLst>
                                            <p:cond delay="0"/>
                                          </p:stCondLst>
                                        </p:cTn>
                                        <p:tgtEl>
                                          <p:spTgt spid="331"/>
                                        </p:tgtEl>
                                        <p:attrNameLst>
                                          <p:attrName>style.visibility</p:attrName>
                                        </p:attrNameLst>
                                      </p:cBhvr>
                                      <p:to>
                                        <p:strVal val="visible"/>
                                      </p:to>
                                    </p:set>
                                  </p:childTnLst>
                                </p:cTn>
                              </p:par>
                              <p:par>
                                <p:cTn id="388" presetID="1" presetClass="entr" presetSubtype="0" fill="hold" grpId="2" nodeType="withEffect">
                                  <p:stCondLst>
                                    <p:cond delay="0"/>
                                  </p:stCondLst>
                                  <p:childTnLst>
                                    <p:set>
                                      <p:cBhvr>
                                        <p:cTn id="389" dur="1" fill="hold">
                                          <p:stCondLst>
                                            <p:cond delay="0"/>
                                          </p:stCondLst>
                                        </p:cTn>
                                        <p:tgtEl>
                                          <p:spTgt spid="332"/>
                                        </p:tgtEl>
                                        <p:attrNameLst>
                                          <p:attrName>style.visibility</p:attrName>
                                        </p:attrNameLst>
                                      </p:cBhvr>
                                      <p:to>
                                        <p:strVal val="visible"/>
                                      </p:to>
                                    </p:set>
                                  </p:childTnLst>
                                </p:cTn>
                              </p:par>
                              <p:par>
                                <p:cTn id="390" presetID="1" presetClass="entr" presetSubtype="0" fill="hold" grpId="2" nodeType="withEffect">
                                  <p:stCondLst>
                                    <p:cond delay="0"/>
                                  </p:stCondLst>
                                  <p:childTnLst>
                                    <p:set>
                                      <p:cBhvr>
                                        <p:cTn id="391" dur="1" fill="hold">
                                          <p:stCondLst>
                                            <p:cond delay="0"/>
                                          </p:stCondLst>
                                        </p:cTn>
                                        <p:tgtEl>
                                          <p:spTgt spid="333"/>
                                        </p:tgtEl>
                                        <p:attrNameLst>
                                          <p:attrName>style.visibility</p:attrName>
                                        </p:attrNameLst>
                                      </p:cBhvr>
                                      <p:to>
                                        <p:strVal val="visible"/>
                                      </p:to>
                                    </p:set>
                                  </p:childTnLst>
                                </p:cTn>
                              </p:par>
                              <p:par>
                                <p:cTn id="392" presetID="1" presetClass="entr" presetSubtype="0" fill="hold" grpId="2" nodeType="withEffect">
                                  <p:stCondLst>
                                    <p:cond delay="0"/>
                                  </p:stCondLst>
                                  <p:childTnLst>
                                    <p:set>
                                      <p:cBhvr>
                                        <p:cTn id="393" dur="1" fill="hold">
                                          <p:stCondLst>
                                            <p:cond delay="0"/>
                                          </p:stCondLst>
                                        </p:cTn>
                                        <p:tgtEl>
                                          <p:spTgt spid="334"/>
                                        </p:tgtEl>
                                        <p:attrNameLst>
                                          <p:attrName>style.visibility</p:attrName>
                                        </p:attrNameLst>
                                      </p:cBhvr>
                                      <p:to>
                                        <p:strVal val="visible"/>
                                      </p:to>
                                    </p:set>
                                  </p:childTnLst>
                                </p:cTn>
                              </p:par>
                              <p:par>
                                <p:cTn id="394" presetID="1" presetClass="entr" presetSubtype="0" fill="hold" grpId="2" nodeType="withEffect">
                                  <p:stCondLst>
                                    <p:cond delay="0"/>
                                  </p:stCondLst>
                                  <p:childTnLst>
                                    <p:set>
                                      <p:cBhvr>
                                        <p:cTn id="395" dur="1" fill="hold">
                                          <p:stCondLst>
                                            <p:cond delay="0"/>
                                          </p:stCondLst>
                                        </p:cTn>
                                        <p:tgtEl>
                                          <p:spTgt spid="335"/>
                                        </p:tgtEl>
                                        <p:attrNameLst>
                                          <p:attrName>style.visibility</p:attrName>
                                        </p:attrNameLst>
                                      </p:cBhvr>
                                      <p:to>
                                        <p:strVal val="visible"/>
                                      </p:to>
                                    </p:set>
                                  </p:childTnLst>
                                </p:cTn>
                              </p:par>
                              <p:par>
                                <p:cTn id="396" presetID="1" presetClass="entr" presetSubtype="0" fill="hold" grpId="2" nodeType="withEffect">
                                  <p:stCondLst>
                                    <p:cond delay="0"/>
                                  </p:stCondLst>
                                  <p:childTnLst>
                                    <p:set>
                                      <p:cBhvr>
                                        <p:cTn id="397" dur="1" fill="hold">
                                          <p:stCondLst>
                                            <p:cond delay="0"/>
                                          </p:stCondLst>
                                        </p:cTn>
                                        <p:tgtEl>
                                          <p:spTgt spid="336"/>
                                        </p:tgtEl>
                                        <p:attrNameLst>
                                          <p:attrName>style.visibility</p:attrName>
                                        </p:attrNameLst>
                                      </p:cBhvr>
                                      <p:to>
                                        <p:strVal val="visible"/>
                                      </p:to>
                                    </p:set>
                                  </p:childTnLst>
                                </p:cTn>
                              </p:par>
                              <p:par>
                                <p:cTn id="398" presetID="1" presetClass="entr" presetSubtype="0" fill="hold" grpId="2" nodeType="withEffect">
                                  <p:stCondLst>
                                    <p:cond delay="0"/>
                                  </p:stCondLst>
                                  <p:childTnLst>
                                    <p:set>
                                      <p:cBhvr>
                                        <p:cTn id="399" dur="1" fill="hold">
                                          <p:stCondLst>
                                            <p:cond delay="0"/>
                                          </p:stCondLst>
                                        </p:cTn>
                                        <p:tgtEl>
                                          <p:spTgt spid="337"/>
                                        </p:tgtEl>
                                        <p:attrNameLst>
                                          <p:attrName>style.visibility</p:attrName>
                                        </p:attrNameLst>
                                      </p:cBhvr>
                                      <p:to>
                                        <p:strVal val="visible"/>
                                      </p:to>
                                    </p:set>
                                  </p:childTnLst>
                                </p:cTn>
                              </p:par>
                              <p:par>
                                <p:cTn id="400" presetID="1" presetClass="entr" presetSubtype="0" fill="hold" grpId="2" nodeType="withEffect">
                                  <p:stCondLst>
                                    <p:cond delay="0"/>
                                  </p:stCondLst>
                                  <p:childTnLst>
                                    <p:set>
                                      <p:cBhvr>
                                        <p:cTn id="401" dur="1" fill="hold">
                                          <p:stCondLst>
                                            <p:cond delay="0"/>
                                          </p:stCondLst>
                                        </p:cTn>
                                        <p:tgtEl>
                                          <p:spTgt spid="338"/>
                                        </p:tgtEl>
                                        <p:attrNameLst>
                                          <p:attrName>style.visibility</p:attrName>
                                        </p:attrNameLst>
                                      </p:cBhvr>
                                      <p:to>
                                        <p:strVal val="visible"/>
                                      </p:to>
                                    </p:set>
                                  </p:childTnLst>
                                </p:cTn>
                              </p:par>
                              <p:par>
                                <p:cTn id="402" presetID="1" presetClass="entr" presetSubtype="0" fill="hold" grpId="2" nodeType="withEffect">
                                  <p:stCondLst>
                                    <p:cond delay="0"/>
                                  </p:stCondLst>
                                  <p:childTnLst>
                                    <p:set>
                                      <p:cBhvr>
                                        <p:cTn id="403" dur="1" fill="hold">
                                          <p:stCondLst>
                                            <p:cond delay="0"/>
                                          </p:stCondLst>
                                        </p:cTn>
                                        <p:tgtEl>
                                          <p:spTgt spid="339"/>
                                        </p:tgtEl>
                                        <p:attrNameLst>
                                          <p:attrName>style.visibility</p:attrName>
                                        </p:attrNameLst>
                                      </p:cBhvr>
                                      <p:to>
                                        <p:strVal val="visible"/>
                                      </p:to>
                                    </p:set>
                                  </p:childTnLst>
                                </p:cTn>
                              </p:par>
                              <p:par>
                                <p:cTn id="404" presetID="1" presetClass="entr" presetSubtype="0" fill="hold" grpId="2" nodeType="withEffect">
                                  <p:stCondLst>
                                    <p:cond delay="0"/>
                                  </p:stCondLst>
                                  <p:childTnLst>
                                    <p:set>
                                      <p:cBhvr>
                                        <p:cTn id="405" dur="1" fill="hold">
                                          <p:stCondLst>
                                            <p:cond delay="0"/>
                                          </p:stCondLst>
                                        </p:cTn>
                                        <p:tgtEl>
                                          <p:spTgt spid="340"/>
                                        </p:tgtEl>
                                        <p:attrNameLst>
                                          <p:attrName>style.visibility</p:attrName>
                                        </p:attrNameLst>
                                      </p:cBhvr>
                                      <p:to>
                                        <p:strVal val="visible"/>
                                      </p:to>
                                    </p:set>
                                  </p:childTnLst>
                                </p:cTn>
                              </p:par>
                            </p:childTnLst>
                          </p:cTn>
                        </p:par>
                      </p:childTnLst>
                    </p:cTn>
                  </p:par>
                  <p:par>
                    <p:cTn id="406" fill="hold">
                      <p:stCondLst>
                        <p:cond delay="indefinite"/>
                      </p:stCondLst>
                      <p:childTnLst>
                        <p:par>
                          <p:cTn id="407" fill="hold">
                            <p:stCondLst>
                              <p:cond delay="0"/>
                            </p:stCondLst>
                            <p:childTnLst>
                              <p:par>
                                <p:cTn id="408" presetID="12" presetClass="exit" presetSubtype="4" fill="hold" nodeType="clickEffect">
                                  <p:stCondLst>
                                    <p:cond delay="0"/>
                                  </p:stCondLst>
                                  <p:childTnLst>
                                    <p:anim calcmode="lin" valueType="num">
                                      <p:cBhvr additive="base">
                                        <p:cTn id="409" dur="500"/>
                                        <p:tgtEl>
                                          <p:spTgt spid="255"/>
                                        </p:tgtEl>
                                        <p:attrNameLst>
                                          <p:attrName>ppt_y</p:attrName>
                                        </p:attrNameLst>
                                      </p:cBhvr>
                                      <p:tavLst>
                                        <p:tav tm="0">
                                          <p:val>
                                            <p:strVal val="#ppt_y"/>
                                          </p:val>
                                        </p:tav>
                                        <p:tav tm="100000">
                                          <p:val>
                                            <p:strVal val="#ppt_y+#ppt_h*1.125000"/>
                                          </p:val>
                                        </p:tav>
                                      </p:tavLst>
                                    </p:anim>
                                    <p:animEffect transition="out" filter="wipe(down)">
                                      <p:cBhvr>
                                        <p:cTn id="410" dur="500"/>
                                        <p:tgtEl>
                                          <p:spTgt spid="255"/>
                                        </p:tgtEl>
                                      </p:cBhvr>
                                    </p:animEffect>
                                    <p:set>
                                      <p:cBhvr>
                                        <p:cTn id="411" dur="1" fill="hold">
                                          <p:stCondLst>
                                            <p:cond delay="499"/>
                                          </p:stCondLst>
                                        </p:cTn>
                                        <p:tgtEl>
                                          <p:spTgt spid="255"/>
                                        </p:tgtEl>
                                        <p:attrNameLst>
                                          <p:attrName>style.visibility</p:attrName>
                                        </p:attrNameLst>
                                      </p:cBhvr>
                                      <p:to>
                                        <p:strVal val="hidden"/>
                                      </p:to>
                                    </p:set>
                                  </p:childTnLst>
                                </p:cTn>
                              </p:par>
                              <p:par>
                                <p:cTn id="412" presetID="12" presetClass="entr" presetSubtype="4" fill="hold" nodeType="withEffect">
                                  <p:stCondLst>
                                    <p:cond delay="0"/>
                                  </p:stCondLst>
                                  <p:childTnLst>
                                    <p:set>
                                      <p:cBhvr>
                                        <p:cTn id="413" dur="1" fill="hold">
                                          <p:stCondLst>
                                            <p:cond delay="0"/>
                                          </p:stCondLst>
                                        </p:cTn>
                                        <p:tgtEl>
                                          <p:spTgt spid="298"/>
                                        </p:tgtEl>
                                        <p:attrNameLst>
                                          <p:attrName>style.visibility</p:attrName>
                                        </p:attrNameLst>
                                      </p:cBhvr>
                                      <p:to>
                                        <p:strVal val="visible"/>
                                      </p:to>
                                    </p:set>
                                    <p:anim calcmode="lin" valueType="num">
                                      <p:cBhvr additive="base">
                                        <p:cTn id="414" dur="500"/>
                                        <p:tgtEl>
                                          <p:spTgt spid="298"/>
                                        </p:tgtEl>
                                        <p:attrNameLst>
                                          <p:attrName>ppt_y</p:attrName>
                                        </p:attrNameLst>
                                      </p:cBhvr>
                                      <p:tavLst>
                                        <p:tav tm="0">
                                          <p:val>
                                            <p:strVal val="#ppt_y+#ppt_h*1.125000"/>
                                          </p:val>
                                        </p:tav>
                                        <p:tav tm="100000">
                                          <p:val>
                                            <p:strVal val="#ppt_y"/>
                                          </p:val>
                                        </p:tav>
                                      </p:tavLst>
                                    </p:anim>
                                    <p:animEffect transition="in" filter="wipe(up)">
                                      <p:cBhvr>
                                        <p:cTn id="415" dur="500"/>
                                        <p:tgtEl>
                                          <p:spTgt spid="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4" grpId="1" animBg="1"/>
      <p:bldP spid="57" grpId="0" animBg="1"/>
      <p:bldP spid="57" grpId="1" animBg="1"/>
      <p:bldP spid="58" grpId="0" animBg="1"/>
      <p:bldP spid="58" grpId="1" animBg="1"/>
      <p:bldP spid="60" grpId="0" animBg="1"/>
      <p:bldP spid="60" grpId="1" animBg="1"/>
      <p:bldP spid="138" grpId="0" animBg="1"/>
      <p:bldP spid="154" grpId="0"/>
      <p:bldP spid="172" grpId="0" animBg="1"/>
      <p:bldP spid="188" grpId="0"/>
      <p:bldP spid="207" grpId="0" animBg="1"/>
      <p:bldP spid="223" grpId="0"/>
      <p:bldP spid="224" grpId="0" animBg="1"/>
      <p:bldP spid="224" grpId="1" animBg="1"/>
      <p:bldP spid="240" grpId="0"/>
      <p:bldP spid="2" grpId="0" animBg="1"/>
      <p:bldP spid="116" grpId="0"/>
      <p:bldP spid="117" grpId="0" animBg="1"/>
      <p:bldP spid="120" grpId="0" animBg="1"/>
      <p:bldP spid="120" grpId="1" animBg="1"/>
      <p:bldP spid="121" grpId="0" animBg="1"/>
      <p:bldP spid="121" grpId="1" animBg="1"/>
      <p:bldP spid="122" grpId="0" animBg="1"/>
      <p:bldP spid="122" grpId="1" animBg="1"/>
      <p:bldP spid="123" grpId="0" animBg="1"/>
      <p:bldP spid="123" grpId="1" animBg="1"/>
      <p:bldP spid="170" grpId="0" animBg="1"/>
      <p:bldP spid="170" grpId="1" animBg="1"/>
      <p:bldP spid="189" grpId="0"/>
      <p:bldP spid="159" grpId="0" animBg="1"/>
      <p:bldP spid="160" grpId="0" animBg="1"/>
      <p:bldP spid="278" grpId="0" animBg="1"/>
      <p:bldP spid="279" grpId="0" animBg="1"/>
      <p:bldP spid="280" grpId="0" animBg="1"/>
      <p:bldP spid="325" grpId="0" animBg="1"/>
      <p:bldP spid="325" grpId="1" animBg="1"/>
      <p:bldP spid="325" grpId="2" animBg="1"/>
      <p:bldP spid="326" grpId="0" animBg="1"/>
      <p:bldP spid="326" grpId="1" animBg="1"/>
      <p:bldP spid="326" grpId="2" animBg="1"/>
      <p:bldP spid="327" grpId="0" animBg="1"/>
      <p:bldP spid="327" grpId="1" animBg="1"/>
      <p:bldP spid="327" grpId="2" animBg="1"/>
      <p:bldP spid="328" grpId="0" animBg="1"/>
      <p:bldP spid="328" grpId="1" animBg="1"/>
      <p:bldP spid="328" grpId="2" animBg="1"/>
      <p:bldP spid="329" grpId="0" animBg="1"/>
      <p:bldP spid="329" grpId="1" animBg="1"/>
      <p:bldP spid="329" grpId="2" animBg="1"/>
      <p:bldP spid="330" grpId="0" animBg="1"/>
      <p:bldP spid="330" grpId="1" animBg="1"/>
      <p:bldP spid="330" grpId="2" animBg="1"/>
      <p:bldP spid="331" grpId="0" animBg="1"/>
      <p:bldP spid="331" grpId="1" animBg="1"/>
      <p:bldP spid="331" grpId="2" animBg="1"/>
      <p:bldP spid="332" grpId="0" animBg="1"/>
      <p:bldP spid="332" grpId="1" animBg="1"/>
      <p:bldP spid="332" grpId="2" animBg="1"/>
      <p:bldP spid="333" grpId="0" animBg="1"/>
      <p:bldP spid="333" grpId="1" animBg="1"/>
      <p:bldP spid="333" grpId="2" animBg="1"/>
      <p:bldP spid="334" grpId="0" animBg="1"/>
      <p:bldP spid="334" grpId="1" animBg="1"/>
      <p:bldP spid="334" grpId="2" animBg="1"/>
      <p:bldP spid="335" grpId="0" animBg="1"/>
      <p:bldP spid="335" grpId="1" animBg="1"/>
      <p:bldP spid="335" grpId="2" animBg="1"/>
      <p:bldP spid="336" grpId="0" animBg="1"/>
      <p:bldP spid="336" grpId="1" animBg="1"/>
      <p:bldP spid="336" grpId="2" animBg="1"/>
      <p:bldP spid="337" grpId="0" animBg="1"/>
      <p:bldP spid="337" grpId="1" animBg="1"/>
      <p:bldP spid="337" grpId="2" animBg="1"/>
      <p:bldP spid="338" grpId="0" animBg="1"/>
      <p:bldP spid="338" grpId="1" animBg="1"/>
      <p:bldP spid="338" grpId="2" animBg="1"/>
      <p:bldP spid="339" grpId="0" animBg="1"/>
      <p:bldP spid="339" grpId="1" animBg="1"/>
      <p:bldP spid="339" grpId="2" animBg="1"/>
      <p:bldP spid="340" grpId="0" animBg="1"/>
      <p:bldP spid="340" grpId="1" animBg="1"/>
      <p:bldP spid="340" grpId="2" animBg="1"/>
      <p:bldP spid="30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43508" y="-24916"/>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Preliminary Results</a:t>
            </a:r>
            <a:endParaRPr lang="en-US" altLang="ja-JP" sz="2800" b="1" dirty="0">
              <a:solidFill>
                <a:srgbClr val="A50021"/>
              </a:solidFill>
              <a:latin typeface="Verdana" pitchFamily="34" charset="0"/>
              <a:ea typeface="ＭＳ Ｐゴシック" pitchFamily="34" charset="-128"/>
            </a:endParaRPr>
          </a:p>
        </p:txBody>
      </p:sp>
      <p:sp>
        <p:nvSpPr>
          <p:cNvPr id="4" name="Line 5"/>
          <p:cNvSpPr>
            <a:spLocks noChangeShapeType="1"/>
          </p:cNvSpPr>
          <p:nvPr/>
        </p:nvSpPr>
        <p:spPr bwMode="auto">
          <a:xfrm>
            <a:off x="215516" y="51514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dirty="0"/>
          </a:p>
        </p:txBody>
      </p:sp>
      <p:sp>
        <p:nvSpPr>
          <p:cNvPr id="5" name="Rectangle 4"/>
          <p:cNvSpPr>
            <a:spLocks noChangeArrowheads="1"/>
          </p:cNvSpPr>
          <p:nvPr/>
        </p:nvSpPr>
        <p:spPr bwMode="auto">
          <a:xfrm>
            <a:off x="755576" y="2941201"/>
            <a:ext cx="8100900"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110000"/>
              <a:buFont typeface="Wingdings 3" pitchFamily="18" charset="2"/>
              <a:buChar char="}"/>
            </a:pPr>
            <a:r>
              <a:rPr lang="en-US" sz="2200" dirty="0" smtClean="0">
                <a:latin typeface="Book Antiqua" pitchFamily="18" charset="0"/>
              </a:rPr>
              <a:t> Simulated Mammalian datasets.</a:t>
            </a:r>
          </a:p>
          <a:p>
            <a:pPr lvl="1">
              <a:spcBef>
                <a:spcPts val="600"/>
              </a:spcBef>
              <a:buClr>
                <a:schemeClr val="accent1"/>
              </a:buClr>
              <a:buSzPct val="90000"/>
              <a:buFont typeface="Wingdings 3" pitchFamily="18" charset="2"/>
              <a:buChar char="}"/>
            </a:pPr>
            <a:r>
              <a:rPr lang="en-US" sz="2200" dirty="0" smtClean="0">
                <a:solidFill>
                  <a:schemeClr val="accent1">
                    <a:lumMod val="50000"/>
                  </a:schemeClr>
                </a:solidFill>
                <a:latin typeface="Book Antiqua" pitchFamily="18" charset="0"/>
              </a:rPr>
              <a:t> 37 taxa</a:t>
            </a:r>
            <a:r>
              <a:rPr lang="en-US" sz="2400" dirty="0" smtClean="0">
                <a:latin typeface="Book Antiqua" pitchFamily="18" charset="0"/>
              </a:rPr>
              <a:t>. </a:t>
            </a:r>
          </a:p>
          <a:p>
            <a:pPr lvl="1">
              <a:spcBef>
                <a:spcPts val="600"/>
              </a:spcBef>
              <a:buClr>
                <a:schemeClr val="accent1"/>
              </a:buClr>
              <a:buSzPct val="90000"/>
              <a:buFont typeface="Wingdings 3" pitchFamily="18" charset="2"/>
              <a:buChar char="}"/>
            </a:pPr>
            <a:r>
              <a:rPr lang="en-US" sz="2400" dirty="0" smtClean="0">
                <a:latin typeface="Book Antiqua" pitchFamily="18" charset="0"/>
              </a:rPr>
              <a:t> Varied the </a:t>
            </a:r>
            <a:r>
              <a:rPr lang="en-US" sz="2400" dirty="0" smtClean="0">
                <a:solidFill>
                  <a:srgbClr val="FF0000"/>
                </a:solidFill>
                <a:latin typeface="Book Antiqua" pitchFamily="18" charset="0"/>
              </a:rPr>
              <a:t>amount of ILS </a:t>
            </a:r>
            <a:r>
              <a:rPr lang="en-US" sz="2400" dirty="0" smtClean="0">
                <a:latin typeface="Book Antiqua" pitchFamily="18" charset="0"/>
              </a:rPr>
              <a:t>(low, moderate, high)</a:t>
            </a:r>
          </a:p>
          <a:p>
            <a:pPr lvl="1">
              <a:spcBef>
                <a:spcPts val="600"/>
              </a:spcBef>
              <a:buClr>
                <a:schemeClr val="accent1"/>
              </a:buClr>
              <a:buSzPct val="90000"/>
              <a:buFont typeface="Wingdings 3" pitchFamily="18" charset="2"/>
              <a:buChar char="}"/>
            </a:pPr>
            <a:r>
              <a:rPr lang="en-US" sz="2400" dirty="0">
                <a:latin typeface="Book Antiqua" pitchFamily="18" charset="0"/>
              </a:rPr>
              <a:t> </a:t>
            </a:r>
            <a:r>
              <a:rPr lang="en-US" sz="2400" dirty="0" smtClean="0">
                <a:latin typeface="Book Antiqua" pitchFamily="18" charset="0"/>
              </a:rPr>
              <a:t>Varied the </a:t>
            </a:r>
            <a:r>
              <a:rPr lang="en-US" sz="2400" dirty="0" smtClean="0">
                <a:solidFill>
                  <a:srgbClr val="FF0000"/>
                </a:solidFill>
                <a:latin typeface="Book Antiqua" pitchFamily="18" charset="0"/>
              </a:rPr>
              <a:t>number of genes </a:t>
            </a:r>
            <a:r>
              <a:rPr lang="en-US" sz="2400" dirty="0" smtClean="0">
                <a:latin typeface="Book Antiqua" pitchFamily="18" charset="0"/>
              </a:rPr>
              <a:t>(100 - 800)</a:t>
            </a:r>
          </a:p>
          <a:p>
            <a:pPr lvl="1">
              <a:spcBef>
                <a:spcPts val="600"/>
              </a:spcBef>
              <a:buClr>
                <a:schemeClr val="accent1"/>
              </a:buClr>
              <a:buSzPct val="90000"/>
              <a:buFont typeface="Wingdings 3" pitchFamily="18" charset="2"/>
              <a:buChar char="}"/>
            </a:pPr>
            <a:r>
              <a:rPr lang="en-US" sz="2400" dirty="0">
                <a:latin typeface="Book Antiqua" pitchFamily="18" charset="0"/>
              </a:rPr>
              <a:t> </a:t>
            </a:r>
            <a:r>
              <a:rPr lang="en-US" sz="2400" dirty="0" smtClean="0">
                <a:solidFill>
                  <a:schemeClr val="accent1">
                    <a:lumMod val="50000"/>
                  </a:schemeClr>
                </a:solidFill>
                <a:latin typeface="Book Antiqua" pitchFamily="18" charset="0"/>
              </a:rPr>
              <a:t>20</a:t>
            </a:r>
            <a:r>
              <a:rPr lang="en-US" sz="2400" dirty="0" smtClean="0">
                <a:latin typeface="Book Antiqua" pitchFamily="18" charset="0"/>
              </a:rPr>
              <a:t> replicates of data for each model condition.</a:t>
            </a:r>
          </a:p>
        </p:txBody>
      </p:sp>
      <p:sp>
        <p:nvSpPr>
          <p:cNvPr id="6" name="Rectangle 5"/>
          <p:cNvSpPr>
            <a:spLocks noChangeArrowheads="1"/>
          </p:cNvSpPr>
          <p:nvPr/>
        </p:nvSpPr>
        <p:spPr bwMode="auto">
          <a:xfrm>
            <a:off x="755576" y="944724"/>
            <a:ext cx="8100900"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110000"/>
              <a:buFont typeface="Wingdings 3" pitchFamily="18" charset="2"/>
              <a:buChar char="}"/>
            </a:pPr>
            <a:r>
              <a:rPr lang="en-US" sz="2200" dirty="0" smtClean="0">
                <a:latin typeface="Book Antiqua" pitchFamily="18" charset="0"/>
              </a:rPr>
              <a:t> Used </a:t>
            </a:r>
            <a:r>
              <a:rPr lang="en-US" sz="2200" dirty="0" smtClean="0">
                <a:solidFill>
                  <a:srgbClr val="FF0000"/>
                </a:solidFill>
                <a:latin typeface="Book Antiqua" pitchFamily="18" charset="0"/>
              </a:rPr>
              <a:t>MP-EST</a:t>
            </a:r>
            <a:r>
              <a:rPr lang="en-US" sz="2200" dirty="0" smtClean="0">
                <a:latin typeface="Book Antiqua" pitchFamily="18" charset="0"/>
              </a:rPr>
              <a:t> as the base </a:t>
            </a:r>
            <a:r>
              <a:rPr lang="en-US" sz="2200" dirty="0" smtClean="0">
                <a:solidFill>
                  <a:srgbClr val="531FE7"/>
                </a:solidFill>
                <a:latin typeface="Book Antiqua" pitchFamily="18" charset="0"/>
              </a:rPr>
              <a:t>species tree estimation</a:t>
            </a:r>
            <a:r>
              <a:rPr lang="en-US" sz="2200" dirty="0" smtClean="0">
                <a:solidFill>
                  <a:srgbClr val="002060"/>
                </a:solidFill>
                <a:latin typeface="Book Antiqua" pitchFamily="18" charset="0"/>
              </a:rPr>
              <a:t> </a:t>
            </a:r>
            <a:r>
              <a:rPr lang="en-US" sz="2200" dirty="0" smtClean="0">
                <a:latin typeface="Book Antiqua" pitchFamily="18" charset="0"/>
              </a:rPr>
              <a:t>method</a:t>
            </a:r>
          </a:p>
          <a:p>
            <a:pPr>
              <a:spcBef>
                <a:spcPts val="600"/>
              </a:spcBef>
              <a:buClr>
                <a:schemeClr val="accent1"/>
              </a:buClr>
              <a:buSzPct val="110000"/>
              <a:buFont typeface="Wingdings 3" pitchFamily="18" charset="2"/>
              <a:buChar char="}"/>
            </a:pPr>
            <a:r>
              <a:rPr lang="en-US" sz="2200" dirty="0" smtClean="0">
                <a:latin typeface="Book Antiqua" pitchFamily="18" charset="0"/>
              </a:rPr>
              <a:t> Used</a:t>
            </a:r>
            <a:r>
              <a:rPr lang="en-US" sz="2200" dirty="0" smtClean="0">
                <a:solidFill>
                  <a:schemeClr val="accent1">
                    <a:lumMod val="50000"/>
                  </a:schemeClr>
                </a:solidFill>
                <a:latin typeface="Book Antiqua" pitchFamily="18" charset="0"/>
              </a:rPr>
              <a:t> </a:t>
            </a:r>
            <a:r>
              <a:rPr lang="en-US" sz="2200" dirty="0" err="1" smtClean="0">
                <a:solidFill>
                  <a:srgbClr val="FF0000"/>
                </a:solidFill>
                <a:latin typeface="Book Antiqua" pitchFamily="18" charset="0"/>
              </a:rPr>
              <a:t>SuperFine+MRL</a:t>
            </a:r>
            <a:r>
              <a:rPr lang="en-US" sz="2200" dirty="0" smtClean="0">
                <a:solidFill>
                  <a:schemeClr val="accent1">
                    <a:lumMod val="50000"/>
                  </a:schemeClr>
                </a:solidFill>
                <a:latin typeface="Book Antiqua" pitchFamily="18" charset="0"/>
              </a:rPr>
              <a:t> </a:t>
            </a:r>
            <a:r>
              <a:rPr lang="en-US" sz="2200" dirty="0" smtClean="0">
                <a:latin typeface="Book Antiqua" pitchFamily="18" charset="0"/>
              </a:rPr>
              <a:t>as the </a:t>
            </a:r>
            <a:r>
              <a:rPr lang="en-US" sz="2200" dirty="0" err="1" smtClean="0">
                <a:solidFill>
                  <a:srgbClr val="531FE7"/>
                </a:solidFill>
                <a:latin typeface="Book Antiqua" pitchFamily="18" charset="0"/>
              </a:rPr>
              <a:t>supertree</a:t>
            </a:r>
            <a:r>
              <a:rPr lang="en-US" sz="2200" dirty="0" smtClean="0">
                <a:solidFill>
                  <a:srgbClr val="531FE7"/>
                </a:solidFill>
                <a:latin typeface="Book Antiqua" pitchFamily="18" charset="0"/>
              </a:rPr>
              <a:t> </a:t>
            </a:r>
            <a:r>
              <a:rPr lang="en-US" sz="2200" dirty="0" smtClean="0">
                <a:latin typeface="Book Antiqua" pitchFamily="18" charset="0"/>
              </a:rPr>
              <a:t>method</a:t>
            </a:r>
          </a:p>
          <a:p>
            <a:pPr>
              <a:spcBef>
                <a:spcPts val="600"/>
              </a:spcBef>
              <a:buClr>
                <a:schemeClr val="accent1"/>
              </a:buClr>
              <a:buSzPct val="110000"/>
              <a:buFont typeface="Wingdings 3" pitchFamily="18" charset="2"/>
              <a:buChar char="}"/>
            </a:pPr>
            <a:r>
              <a:rPr lang="en-US" sz="2200" dirty="0" smtClean="0">
                <a:latin typeface="Book Antiqua" pitchFamily="18" charset="0"/>
              </a:rPr>
              <a:t> Performed </a:t>
            </a:r>
            <a:r>
              <a:rPr lang="en-US" sz="2200" dirty="0" smtClean="0">
                <a:solidFill>
                  <a:srgbClr val="FF0000"/>
                </a:solidFill>
                <a:latin typeface="Book Antiqua" pitchFamily="18" charset="0"/>
              </a:rPr>
              <a:t>five</a:t>
            </a:r>
            <a:r>
              <a:rPr lang="en-US" sz="2200" dirty="0" smtClean="0">
                <a:latin typeface="Book Antiqua" pitchFamily="18" charset="0"/>
              </a:rPr>
              <a:t> </a:t>
            </a:r>
            <a:r>
              <a:rPr lang="en-US" sz="2200" dirty="0" smtClean="0">
                <a:solidFill>
                  <a:srgbClr val="531FE7"/>
                </a:solidFill>
                <a:latin typeface="Book Antiqua" pitchFamily="18" charset="0"/>
              </a:rPr>
              <a:t>iterations</a:t>
            </a:r>
            <a:r>
              <a:rPr lang="en-US" sz="2200" dirty="0" smtClean="0">
                <a:latin typeface="Book Antiqua" pitchFamily="18" charset="0"/>
              </a:rPr>
              <a:t>.</a:t>
            </a:r>
          </a:p>
        </p:txBody>
      </p:sp>
    </p:spTree>
    <p:extLst>
      <p:ext uri="{BB962C8B-B14F-4D97-AF65-F5344CB8AC3E}">
        <p14:creationId xmlns:p14="http://schemas.microsoft.com/office/powerpoint/2010/main" val="267118115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07504" y="-27384"/>
            <a:ext cx="8712968"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Statistical binning (contd.)</a:t>
            </a:r>
            <a:endParaRPr lang="en-US" altLang="ja-JP" sz="2800" b="1" dirty="0">
              <a:solidFill>
                <a:srgbClr val="A50021"/>
              </a:solidFill>
              <a:latin typeface="Verdana" pitchFamily="34" charset="0"/>
              <a:ea typeface="ＭＳ Ｐゴシック" pitchFamily="34" charset="-128"/>
            </a:endParaRPr>
          </a:p>
        </p:txBody>
      </p:sp>
      <p:sp>
        <p:nvSpPr>
          <p:cNvPr id="4" name="Line 5"/>
          <p:cNvSpPr>
            <a:spLocks noChangeShapeType="1"/>
          </p:cNvSpPr>
          <p:nvPr/>
        </p:nvSpPr>
        <p:spPr bwMode="auto">
          <a:xfrm>
            <a:off x="179512" y="512676"/>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dirty="0"/>
          </a:p>
        </p:txBody>
      </p:sp>
      <p:grpSp>
        <p:nvGrpSpPr>
          <p:cNvPr id="5" name="Group 4"/>
          <p:cNvGrpSpPr/>
          <p:nvPr/>
        </p:nvGrpSpPr>
        <p:grpSpPr>
          <a:xfrm>
            <a:off x="359532" y="1835530"/>
            <a:ext cx="8676964" cy="461665"/>
            <a:chOff x="3238136" y="1120130"/>
            <a:chExt cx="7075941" cy="360332"/>
          </a:xfrm>
        </p:grpSpPr>
        <p:sp>
          <p:nvSpPr>
            <p:cNvPr id="6" name="Oval 5"/>
            <p:cNvSpPr>
              <a:spLocks noChangeArrowheads="1"/>
            </p:cNvSpPr>
            <p:nvPr/>
          </p:nvSpPr>
          <p:spPr bwMode="auto">
            <a:xfrm>
              <a:off x="3238136" y="1199682"/>
              <a:ext cx="219456" cy="219456"/>
            </a:xfrm>
            <a:prstGeom prst="ellipse">
              <a:avLst/>
            </a:prstGeom>
            <a:gradFill rotWithShape="1">
              <a:gsLst>
                <a:gs pos="0">
                  <a:srgbClr val="FF0000"/>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7" name="TextBox 6"/>
            <p:cNvSpPr txBox="1"/>
            <p:nvPr/>
          </p:nvSpPr>
          <p:spPr>
            <a:xfrm>
              <a:off x="3381402" y="1120130"/>
              <a:ext cx="6932675" cy="360332"/>
            </a:xfrm>
            <a:prstGeom prst="rect">
              <a:avLst/>
            </a:prstGeom>
            <a:noFill/>
          </p:spPr>
          <p:txBody>
            <a:bodyPr wrap="square" rtlCol="0">
              <a:spAutoFit/>
            </a:bodyPr>
            <a:lstStyle/>
            <a:p>
              <a:r>
                <a:rPr lang="en-US" sz="2400" dirty="0" smtClean="0"/>
                <a:t>  </a:t>
              </a:r>
              <a:r>
                <a:rPr lang="en-US" sz="2400" dirty="0" smtClean="0">
                  <a:latin typeface="Georgia" pitchFamily="18" charset="0"/>
                </a:rPr>
                <a:t>Statistical binning requires </a:t>
              </a:r>
              <a:r>
                <a:rPr lang="en-US" sz="2400" dirty="0" smtClean="0">
                  <a:solidFill>
                    <a:srgbClr val="FF0000"/>
                  </a:solidFill>
                  <a:latin typeface="Georgia" pitchFamily="18" charset="0"/>
                </a:rPr>
                <a:t>bootstrap</a:t>
              </a:r>
              <a:r>
                <a:rPr lang="en-US" sz="2400" dirty="0" smtClean="0">
                  <a:solidFill>
                    <a:srgbClr val="531FE7"/>
                  </a:solidFill>
                  <a:latin typeface="Georgia" pitchFamily="18" charset="0"/>
                </a:rPr>
                <a:t> gene trees.</a:t>
              </a:r>
              <a:endParaRPr lang="en-US" sz="2200" dirty="0">
                <a:latin typeface="Georgia" pitchFamily="18" charset="0"/>
              </a:endParaRPr>
            </a:p>
          </p:txBody>
        </p:sp>
      </p:grpSp>
      <p:grpSp>
        <p:nvGrpSpPr>
          <p:cNvPr id="8" name="Group 7"/>
          <p:cNvGrpSpPr/>
          <p:nvPr/>
        </p:nvGrpSpPr>
        <p:grpSpPr>
          <a:xfrm>
            <a:off x="1404158" y="2483601"/>
            <a:ext cx="7157354" cy="646331"/>
            <a:chOff x="3238136" y="1158453"/>
            <a:chExt cx="4892338" cy="504464"/>
          </a:xfrm>
        </p:grpSpPr>
        <p:sp>
          <p:nvSpPr>
            <p:cNvPr id="9" name="Oval 8"/>
            <p:cNvSpPr>
              <a:spLocks noChangeArrowheads="1"/>
            </p:cNvSpPr>
            <p:nvPr/>
          </p:nvSpPr>
          <p:spPr bwMode="auto">
            <a:xfrm>
              <a:off x="3238136" y="1199682"/>
              <a:ext cx="156257" cy="178423"/>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10" name="TextBox 9"/>
            <p:cNvSpPr txBox="1"/>
            <p:nvPr/>
          </p:nvSpPr>
          <p:spPr>
            <a:xfrm>
              <a:off x="3336576" y="1158453"/>
              <a:ext cx="4793898" cy="504464"/>
            </a:xfrm>
            <a:prstGeom prst="rect">
              <a:avLst/>
            </a:prstGeom>
            <a:noFill/>
          </p:spPr>
          <p:txBody>
            <a:bodyPr wrap="square" rtlCol="0">
              <a:spAutoFit/>
            </a:bodyPr>
            <a:lstStyle/>
            <a:p>
              <a:r>
                <a:rPr lang="en-US" dirty="0" smtClean="0"/>
                <a:t>  </a:t>
              </a:r>
              <a:r>
                <a:rPr lang="en-US" dirty="0" smtClean="0">
                  <a:solidFill>
                    <a:srgbClr val="FF0000"/>
                  </a:solidFill>
                  <a:latin typeface="Georgia" pitchFamily="18" charset="0"/>
                </a:rPr>
                <a:t>Time consuming</a:t>
              </a:r>
              <a:r>
                <a:rPr lang="en-US" dirty="0" smtClean="0">
                  <a:latin typeface="Georgia" pitchFamily="18" charset="0"/>
                </a:rPr>
                <a:t>:  more than 1 year of serial computation on the 48 taxa avian datasets with ~14000 genes.</a:t>
              </a:r>
              <a:endParaRPr lang="en-US" dirty="0">
                <a:solidFill>
                  <a:srgbClr val="FF0000"/>
                </a:solidFill>
                <a:latin typeface="Georgia" pitchFamily="18" charset="0"/>
              </a:endParaRPr>
            </a:p>
          </p:txBody>
        </p:sp>
      </p:grpSp>
      <p:grpSp>
        <p:nvGrpSpPr>
          <p:cNvPr id="14" name="Group 13"/>
          <p:cNvGrpSpPr/>
          <p:nvPr/>
        </p:nvGrpSpPr>
        <p:grpSpPr>
          <a:xfrm>
            <a:off x="395536" y="3966154"/>
            <a:ext cx="8676964" cy="830998"/>
            <a:chOff x="3238136" y="1120130"/>
            <a:chExt cx="7075941" cy="648598"/>
          </a:xfrm>
        </p:grpSpPr>
        <p:sp>
          <p:nvSpPr>
            <p:cNvPr id="15" name="Oval 14"/>
            <p:cNvSpPr>
              <a:spLocks noChangeArrowheads="1"/>
            </p:cNvSpPr>
            <p:nvPr/>
          </p:nvSpPr>
          <p:spPr bwMode="auto">
            <a:xfrm>
              <a:off x="3238136" y="1199682"/>
              <a:ext cx="219456" cy="219456"/>
            </a:xfrm>
            <a:prstGeom prst="ellipse">
              <a:avLst/>
            </a:prstGeom>
            <a:gradFill rotWithShape="1">
              <a:gsLst>
                <a:gs pos="0">
                  <a:srgbClr val="531FE7"/>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6" name="TextBox 15"/>
            <p:cNvSpPr txBox="1"/>
            <p:nvPr/>
          </p:nvSpPr>
          <p:spPr>
            <a:xfrm>
              <a:off x="3381402" y="1120130"/>
              <a:ext cx="6932675" cy="648598"/>
            </a:xfrm>
            <a:prstGeom prst="rect">
              <a:avLst/>
            </a:prstGeom>
            <a:noFill/>
          </p:spPr>
          <p:txBody>
            <a:bodyPr wrap="square" rtlCol="0">
              <a:spAutoFit/>
            </a:bodyPr>
            <a:lstStyle/>
            <a:p>
              <a:r>
                <a:rPr lang="en-US" sz="2400" dirty="0" smtClean="0"/>
                <a:t>  </a:t>
              </a:r>
              <a:r>
                <a:rPr lang="en-US" sz="2400" dirty="0" smtClean="0">
                  <a:latin typeface="Georgia" pitchFamily="18" charset="0"/>
                </a:rPr>
                <a:t>New binning techniques that are </a:t>
              </a:r>
              <a:r>
                <a:rPr lang="en-US" sz="2400" dirty="0" smtClean="0">
                  <a:solidFill>
                    <a:srgbClr val="531FE7"/>
                  </a:solidFill>
                  <a:latin typeface="Georgia" pitchFamily="18" charset="0"/>
                </a:rPr>
                <a:t>less expensive </a:t>
              </a:r>
              <a:r>
                <a:rPr lang="en-US" sz="2400" dirty="0" smtClean="0">
                  <a:latin typeface="Georgia" pitchFamily="18" charset="0"/>
                </a:rPr>
                <a:t>but </a:t>
              </a:r>
              <a:r>
                <a:rPr lang="en-US" sz="2400" dirty="0" smtClean="0">
                  <a:solidFill>
                    <a:srgbClr val="531FE7"/>
                  </a:solidFill>
                  <a:latin typeface="Georgia" pitchFamily="18" charset="0"/>
                </a:rPr>
                <a:t>as accurate as </a:t>
              </a:r>
              <a:r>
                <a:rPr lang="en-US" sz="2400" dirty="0" smtClean="0">
                  <a:latin typeface="Georgia" pitchFamily="18" charset="0"/>
                </a:rPr>
                <a:t>statistical binning.</a:t>
              </a:r>
              <a:endParaRPr lang="en-US" sz="2200" dirty="0">
                <a:latin typeface="Georgia" pitchFamily="18" charset="0"/>
              </a:endParaRPr>
            </a:p>
          </p:txBody>
        </p:sp>
      </p:grpSp>
    </p:spTree>
    <p:extLst>
      <p:ext uri="{BB962C8B-B14F-4D97-AF65-F5344CB8AC3E}">
        <p14:creationId xmlns:p14="http://schemas.microsoft.com/office/powerpoint/2010/main" val="44842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ppt_y</p:attrName>
                                        </p:attrNameLst>
                                      </p:cBhvr>
                                      <p:tavLst>
                                        <p:tav tm="0">
                                          <p:val>
                                            <p:strVal val="#ppt_y+#ppt_h*1.125000"/>
                                          </p:val>
                                        </p:tav>
                                        <p:tav tm="100000">
                                          <p:val>
                                            <p:strVal val="#ppt_y"/>
                                          </p:val>
                                        </p:tav>
                                      </p:tavLst>
                                    </p:anim>
                                    <p:animEffect transition="in" filter="wipe(up)">
                                      <p:cBhvr>
                                        <p:cTn id="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Evaluation procedure</a:t>
            </a:r>
            <a:endParaRPr lang="en-US" altLang="ja-JP" sz="3600" b="1" dirty="0">
              <a:solidFill>
                <a:srgbClr val="A50021"/>
              </a:solidFill>
              <a:latin typeface="Verdana" pitchFamily="34" charset="0"/>
              <a:ea typeface="ＭＳ Ｐゴシック" pitchFamily="34" charset="-128"/>
            </a:endParaRPr>
          </a:p>
        </p:txBody>
      </p:sp>
      <p:sp>
        <p:nvSpPr>
          <p:cNvPr id="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pSp>
        <p:nvGrpSpPr>
          <p:cNvPr id="4" name="Group 3"/>
          <p:cNvGrpSpPr/>
          <p:nvPr/>
        </p:nvGrpSpPr>
        <p:grpSpPr>
          <a:xfrm>
            <a:off x="5399491" y="942044"/>
            <a:ext cx="864697" cy="830772"/>
            <a:chOff x="5190186" y="978794"/>
            <a:chExt cx="1403797" cy="1370086"/>
          </a:xfrm>
        </p:grpSpPr>
        <p:sp>
          <p:nvSpPr>
            <p:cNvPr id="5" name="Freeform 4"/>
            <p:cNvSpPr/>
            <p:nvPr/>
          </p:nvSpPr>
          <p:spPr>
            <a:xfrm>
              <a:off x="5190186" y="978794"/>
              <a:ext cx="669701" cy="1262130"/>
            </a:xfrm>
            <a:custGeom>
              <a:avLst/>
              <a:gdLst>
                <a:gd name="connsiteX0" fmla="*/ 669701 w 669701"/>
                <a:gd name="connsiteY0" fmla="*/ 0 h 1262130"/>
                <a:gd name="connsiteX1" fmla="*/ 218941 w 669701"/>
                <a:gd name="connsiteY1" fmla="*/ 528034 h 1262130"/>
                <a:gd name="connsiteX2" fmla="*/ 0 w 669701"/>
                <a:gd name="connsiteY2" fmla="*/ 1262130 h 1262130"/>
              </a:gdLst>
              <a:ahLst/>
              <a:cxnLst>
                <a:cxn ang="0">
                  <a:pos x="connsiteX0" y="connsiteY0"/>
                </a:cxn>
                <a:cxn ang="0">
                  <a:pos x="connsiteX1" y="connsiteY1"/>
                </a:cxn>
                <a:cxn ang="0">
                  <a:pos x="connsiteX2" y="connsiteY2"/>
                </a:cxn>
              </a:cxnLst>
              <a:rect l="l" t="t" r="r" b="b"/>
              <a:pathLst>
                <a:path w="669701" h="1262130">
                  <a:moveTo>
                    <a:pt x="669701" y="0"/>
                  </a:moveTo>
                  <a:cubicBezTo>
                    <a:pt x="500129" y="158839"/>
                    <a:pt x="330558" y="317679"/>
                    <a:pt x="218941" y="528034"/>
                  </a:cubicBezTo>
                  <a:cubicBezTo>
                    <a:pt x="107324" y="738389"/>
                    <a:pt x="53662" y="1000259"/>
                    <a:pt x="0" y="1262130"/>
                  </a:cubicBezTo>
                </a:path>
              </a:pathLst>
            </a:cu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Freeform 5"/>
            <p:cNvSpPr/>
            <p:nvPr/>
          </p:nvSpPr>
          <p:spPr>
            <a:xfrm>
              <a:off x="5847008" y="991673"/>
              <a:ext cx="746975" cy="1313645"/>
            </a:xfrm>
            <a:custGeom>
              <a:avLst/>
              <a:gdLst>
                <a:gd name="connsiteX0" fmla="*/ 0 w 746975"/>
                <a:gd name="connsiteY0" fmla="*/ 0 h 1313645"/>
                <a:gd name="connsiteX1" fmla="*/ 180305 w 746975"/>
                <a:gd name="connsiteY1" fmla="*/ 437882 h 1313645"/>
                <a:gd name="connsiteX2" fmla="*/ 566671 w 746975"/>
                <a:gd name="connsiteY2" fmla="*/ 759854 h 1313645"/>
                <a:gd name="connsiteX3" fmla="*/ 746975 w 746975"/>
                <a:gd name="connsiteY3" fmla="*/ 1313645 h 1313645"/>
              </a:gdLst>
              <a:ahLst/>
              <a:cxnLst>
                <a:cxn ang="0">
                  <a:pos x="connsiteX0" y="connsiteY0"/>
                </a:cxn>
                <a:cxn ang="0">
                  <a:pos x="connsiteX1" y="connsiteY1"/>
                </a:cxn>
                <a:cxn ang="0">
                  <a:pos x="connsiteX2" y="connsiteY2"/>
                </a:cxn>
                <a:cxn ang="0">
                  <a:pos x="connsiteX3" y="connsiteY3"/>
                </a:cxn>
              </a:cxnLst>
              <a:rect l="l" t="t" r="r" b="b"/>
              <a:pathLst>
                <a:path w="746975" h="1313645">
                  <a:moveTo>
                    <a:pt x="0" y="0"/>
                  </a:moveTo>
                  <a:cubicBezTo>
                    <a:pt x="42930" y="155620"/>
                    <a:pt x="85860" y="311240"/>
                    <a:pt x="180305" y="437882"/>
                  </a:cubicBezTo>
                  <a:cubicBezTo>
                    <a:pt x="274750" y="564524"/>
                    <a:pt x="472226" y="613894"/>
                    <a:pt x="566671" y="759854"/>
                  </a:cubicBezTo>
                  <a:cubicBezTo>
                    <a:pt x="661116" y="905814"/>
                    <a:pt x="704045" y="1109729"/>
                    <a:pt x="746975" y="1313645"/>
                  </a:cubicBezTo>
                </a:path>
              </a:pathLst>
            </a:cu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6"/>
            <p:cNvSpPr/>
            <p:nvPr/>
          </p:nvSpPr>
          <p:spPr>
            <a:xfrm>
              <a:off x="5550794" y="1287887"/>
              <a:ext cx="386367" cy="1004552"/>
            </a:xfrm>
            <a:custGeom>
              <a:avLst/>
              <a:gdLst>
                <a:gd name="connsiteX0" fmla="*/ 386367 w 386367"/>
                <a:gd name="connsiteY0" fmla="*/ 0 h 1004552"/>
                <a:gd name="connsiteX1" fmla="*/ 90152 w 386367"/>
                <a:gd name="connsiteY1" fmla="*/ 360609 h 1004552"/>
                <a:gd name="connsiteX2" fmla="*/ 64395 w 386367"/>
                <a:gd name="connsiteY2" fmla="*/ 746975 h 1004552"/>
                <a:gd name="connsiteX3" fmla="*/ 0 w 386367"/>
                <a:gd name="connsiteY3" fmla="*/ 1004552 h 1004552"/>
              </a:gdLst>
              <a:ahLst/>
              <a:cxnLst>
                <a:cxn ang="0">
                  <a:pos x="connsiteX0" y="connsiteY0"/>
                </a:cxn>
                <a:cxn ang="0">
                  <a:pos x="connsiteX1" y="connsiteY1"/>
                </a:cxn>
                <a:cxn ang="0">
                  <a:pos x="connsiteX2" y="connsiteY2"/>
                </a:cxn>
                <a:cxn ang="0">
                  <a:pos x="connsiteX3" y="connsiteY3"/>
                </a:cxn>
              </a:cxnLst>
              <a:rect l="l" t="t" r="r" b="b"/>
              <a:pathLst>
                <a:path w="386367" h="1004552">
                  <a:moveTo>
                    <a:pt x="386367" y="0"/>
                  </a:moveTo>
                  <a:cubicBezTo>
                    <a:pt x="265090" y="118056"/>
                    <a:pt x="143814" y="236113"/>
                    <a:pt x="90152" y="360609"/>
                  </a:cubicBezTo>
                  <a:cubicBezTo>
                    <a:pt x="36490" y="485105"/>
                    <a:pt x="79420" y="639651"/>
                    <a:pt x="64395" y="746975"/>
                  </a:cubicBezTo>
                  <a:cubicBezTo>
                    <a:pt x="49370" y="854299"/>
                    <a:pt x="24685" y="929425"/>
                    <a:pt x="0" y="1004552"/>
                  </a:cubicBezTo>
                </a:path>
              </a:pathLst>
            </a:cu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Freeform 7"/>
            <p:cNvSpPr/>
            <p:nvPr/>
          </p:nvSpPr>
          <p:spPr>
            <a:xfrm>
              <a:off x="5769735" y="1460238"/>
              <a:ext cx="600783" cy="888642"/>
            </a:xfrm>
            <a:custGeom>
              <a:avLst/>
              <a:gdLst>
                <a:gd name="connsiteX0" fmla="*/ 0 w 600783"/>
                <a:gd name="connsiteY0" fmla="*/ 0 h 888642"/>
                <a:gd name="connsiteX1" fmla="*/ 231820 w 600783"/>
                <a:gd name="connsiteY1" fmla="*/ 296214 h 888642"/>
                <a:gd name="connsiteX2" fmla="*/ 553792 w 600783"/>
                <a:gd name="connsiteY2" fmla="*/ 476518 h 888642"/>
                <a:gd name="connsiteX3" fmla="*/ 592428 w 600783"/>
                <a:gd name="connsiteY3" fmla="*/ 888642 h 888642"/>
              </a:gdLst>
              <a:ahLst/>
              <a:cxnLst>
                <a:cxn ang="0">
                  <a:pos x="connsiteX0" y="connsiteY0"/>
                </a:cxn>
                <a:cxn ang="0">
                  <a:pos x="connsiteX1" y="connsiteY1"/>
                </a:cxn>
                <a:cxn ang="0">
                  <a:pos x="connsiteX2" y="connsiteY2"/>
                </a:cxn>
                <a:cxn ang="0">
                  <a:pos x="connsiteX3" y="connsiteY3"/>
                </a:cxn>
              </a:cxnLst>
              <a:rect l="l" t="t" r="r" b="b"/>
              <a:pathLst>
                <a:path w="600783" h="888642">
                  <a:moveTo>
                    <a:pt x="0" y="0"/>
                  </a:moveTo>
                  <a:cubicBezTo>
                    <a:pt x="69760" y="108397"/>
                    <a:pt x="139521" y="216794"/>
                    <a:pt x="231820" y="296214"/>
                  </a:cubicBezTo>
                  <a:cubicBezTo>
                    <a:pt x="324119" y="375634"/>
                    <a:pt x="493691" y="377780"/>
                    <a:pt x="553792" y="476518"/>
                  </a:cubicBezTo>
                  <a:cubicBezTo>
                    <a:pt x="613893" y="575256"/>
                    <a:pt x="603160" y="731949"/>
                    <a:pt x="592428" y="888642"/>
                  </a:cubicBezTo>
                </a:path>
              </a:pathLst>
            </a:cu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Freeform 8"/>
            <p:cNvSpPr/>
            <p:nvPr/>
          </p:nvSpPr>
          <p:spPr>
            <a:xfrm>
              <a:off x="5782614" y="1751527"/>
              <a:ext cx="193183" cy="579549"/>
            </a:xfrm>
            <a:custGeom>
              <a:avLst/>
              <a:gdLst>
                <a:gd name="connsiteX0" fmla="*/ 193183 w 193183"/>
                <a:gd name="connsiteY0" fmla="*/ 0 h 579549"/>
                <a:gd name="connsiteX1" fmla="*/ 38637 w 193183"/>
                <a:gd name="connsiteY1" fmla="*/ 218941 h 579549"/>
                <a:gd name="connsiteX2" fmla="*/ 0 w 193183"/>
                <a:gd name="connsiteY2" fmla="*/ 579549 h 579549"/>
              </a:gdLst>
              <a:ahLst/>
              <a:cxnLst>
                <a:cxn ang="0">
                  <a:pos x="connsiteX0" y="connsiteY0"/>
                </a:cxn>
                <a:cxn ang="0">
                  <a:pos x="connsiteX1" y="connsiteY1"/>
                </a:cxn>
                <a:cxn ang="0">
                  <a:pos x="connsiteX2" y="connsiteY2"/>
                </a:cxn>
              </a:cxnLst>
              <a:rect l="l" t="t" r="r" b="b"/>
              <a:pathLst>
                <a:path w="193183" h="579549">
                  <a:moveTo>
                    <a:pt x="193183" y="0"/>
                  </a:moveTo>
                  <a:cubicBezTo>
                    <a:pt x="132008" y="61175"/>
                    <a:pt x="70834" y="122350"/>
                    <a:pt x="38637" y="218941"/>
                  </a:cubicBezTo>
                  <a:cubicBezTo>
                    <a:pt x="6440" y="315532"/>
                    <a:pt x="3220" y="447540"/>
                    <a:pt x="0" y="579549"/>
                  </a:cubicBezTo>
                </a:path>
              </a:pathLst>
            </a:cu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Freeform 9"/>
            <p:cNvSpPr/>
            <p:nvPr/>
          </p:nvSpPr>
          <p:spPr>
            <a:xfrm>
              <a:off x="5859887" y="1931831"/>
              <a:ext cx="309093" cy="373487"/>
            </a:xfrm>
            <a:custGeom>
              <a:avLst/>
              <a:gdLst>
                <a:gd name="connsiteX0" fmla="*/ 0 w 309093"/>
                <a:gd name="connsiteY0" fmla="*/ 0 h 373487"/>
                <a:gd name="connsiteX1" fmla="*/ 180305 w 309093"/>
                <a:gd name="connsiteY1" fmla="*/ 141668 h 373487"/>
                <a:gd name="connsiteX2" fmla="*/ 309093 w 309093"/>
                <a:gd name="connsiteY2" fmla="*/ 373487 h 373487"/>
              </a:gdLst>
              <a:ahLst/>
              <a:cxnLst>
                <a:cxn ang="0">
                  <a:pos x="connsiteX0" y="connsiteY0"/>
                </a:cxn>
                <a:cxn ang="0">
                  <a:pos x="connsiteX1" y="connsiteY1"/>
                </a:cxn>
                <a:cxn ang="0">
                  <a:pos x="connsiteX2" y="connsiteY2"/>
                </a:cxn>
              </a:cxnLst>
              <a:rect l="l" t="t" r="r" b="b"/>
              <a:pathLst>
                <a:path w="309093" h="373487">
                  <a:moveTo>
                    <a:pt x="0" y="0"/>
                  </a:moveTo>
                  <a:cubicBezTo>
                    <a:pt x="64395" y="39710"/>
                    <a:pt x="128790" y="79420"/>
                    <a:pt x="180305" y="141668"/>
                  </a:cubicBezTo>
                  <a:cubicBezTo>
                    <a:pt x="231821" y="203916"/>
                    <a:pt x="270457" y="288701"/>
                    <a:pt x="309093" y="373487"/>
                  </a:cubicBezTo>
                </a:path>
              </a:pathLst>
            </a:cu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4" name="Straight Connector 13"/>
          <p:cNvCxnSpPr/>
          <p:nvPr/>
        </p:nvCxnSpPr>
        <p:spPr>
          <a:xfrm>
            <a:off x="1367644" y="4725144"/>
            <a:ext cx="52925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367644" y="1348127"/>
            <a:ext cx="0" cy="38450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771800" y="1500527"/>
            <a:ext cx="0" cy="38450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175956" y="1520788"/>
            <a:ext cx="0" cy="38450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403648" y="3753036"/>
            <a:ext cx="52925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367644" y="2672916"/>
            <a:ext cx="52925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403648" y="4113076"/>
            <a:ext cx="5292588"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Freeform 21"/>
          <p:cNvSpPr/>
          <p:nvPr/>
        </p:nvSpPr>
        <p:spPr>
          <a:xfrm>
            <a:off x="1371600" y="2298700"/>
            <a:ext cx="3581400" cy="2438400"/>
          </a:xfrm>
          <a:custGeom>
            <a:avLst/>
            <a:gdLst>
              <a:gd name="connsiteX0" fmla="*/ 1397000 w 3581400"/>
              <a:gd name="connsiteY0" fmla="*/ 355600 h 2438400"/>
              <a:gd name="connsiteX1" fmla="*/ 0 w 3581400"/>
              <a:gd name="connsiteY1" fmla="*/ 2413000 h 2438400"/>
              <a:gd name="connsiteX2" fmla="*/ 254000 w 3581400"/>
              <a:gd name="connsiteY2" fmla="*/ 2413000 h 2438400"/>
              <a:gd name="connsiteX3" fmla="*/ 558800 w 3581400"/>
              <a:gd name="connsiteY3" fmla="*/ 1943100 h 2438400"/>
              <a:gd name="connsiteX4" fmla="*/ 863600 w 3581400"/>
              <a:gd name="connsiteY4" fmla="*/ 2425700 h 2438400"/>
              <a:gd name="connsiteX5" fmla="*/ 1168400 w 3581400"/>
              <a:gd name="connsiteY5" fmla="*/ 2425700 h 2438400"/>
              <a:gd name="connsiteX6" fmla="*/ 723900 w 3581400"/>
              <a:gd name="connsiteY6" fmla="*/ 1778000 h 2438400"/>
              <a:gd name="connsiteX7" fmla="*/ 1104900 w 3581400"/>
              <a:gd name="connsiteY7" fmla="*/ 1155700 h 2438400"/>
              <a:gd name="connsiteX8" fmla="*/ 1689100 w 3581400"/>
              <a:gd name="connsiteY8" fmla="*/ 1828800 h 2438400"/>
              <a:gd name="connsiteX9" fmla="*/ 1384300 w 3581400"/>
              <a:gd name="connsiteY9" fmla="*/ 2425700 h 2438400"/>
              <a:gd name="connsiteX10" fmla="*/ 1625600 w 3581400"/>
              <a:gd name="connsiteY10" fmla="*/ 2438400 h 2438400"/>
              <a:gd name="connsiteX11" fmla="*/ 1828800 w 3581400"/>
              <a:gd name="connsiteY11" fmla="*/ 1981200 h 2438400"/>
              <a:gd name="connsiteX12" fmla="*/ 2159000 w 3581400"/>
              <a:gd name="connsiteY12" fmla="*/ 2425700 h 2438400"/>
              <a:gd name="connsiteX13" fmla="*/ 2438400 w 3581400"/>
              <a:gd name="connsiteY13" fmla="*/ 2425700 h 2438400"/>
              <a:gd name="connsiteX14" fmla="*/ 1219200 w 3581400"/>
              <a:gd name="connsiteY14" fmla="*/ 990600 h 2438400"/>
              <a:gd name="connsiteX15" fmla="*/ 1384300 w 3581400"/>
              <a:gd name="connsiteY15" fmla="*/ 749300 h 2438400"/>
              <a:gd name="connsiteX16" fmla="*/ 2781300 w 3581400"/>
              <a:gd name="connsiteY16" fmla="*/ 2425700 h 2438400"/>
              <a:gd name="connsiteX17" fmla="*/ 2997200 w 3581400"/>
              <a:gd name="connsiteY17" fmla="*/ 2413000 h 2438400"/>
              <a:gd name="connsiteX18" fmla="*/ 1511300 w 3581400"/>
              <a:gd name="connsiteY18" fmla="*/ 596900 h 2438400"/>
              <a:gd name="connsiteX19" fmla="*/ 1638300 w 3581400"/>
              <a:gd name="connsiteY19" fmla="*/ 355600 h 2438400"/>
              <a:gd name="connsiteX20" fmla="*/ 3340100 w 3581400"/>
              <a:gd name="connsiteY20" fmla="*/ 2438400 h 2438400"/>
              <a:gd name="connsiteX21" fmla="*/ 3581400 w 3581400"/>
              <a:gd name="connsiteY21" fmla="*/ 2413000 h 2438400"/>
              <a:gd name="connsiteX22" fmla="*/ 1638300 w 3581400"/>
              <a:gd name="connsiteY22" fmla="*/ 0 h 2438400"/>
              <a:gd name="connsiteX23" fmla="*/ 1397000 w 3581400"/>
              <a:gd name="connsiteY23" fmla="*/ 35560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81400" h="2438400">
                <a:moveTo>
                  <a:pt x="1397000" y="355600"/>
                </a:moveTo>
                <a:lnTo>
                  <a:pt x="0" y="2413000"/>
                </a:lnTo>
                <a:lnTo>
                  <a:pt x="254000" y="2413000"/>
                </a:lnTo>
                <a:lnTo>
                  <a:pt x="558800" y="1943100"/>
                </a:lnTo>
                <a:lnTo>
                  <a:pt x="863600" y="2425700"/>
                </a:lnTo>
                <a:lnTo>
                  <a:pt x="1168400" y="2425700"/>
                </a:lnTo>
                <a:lnTo>
                  <a:pt x="723900" y="1778000"/>
                </a:lnTo>
                <a:lnTo>
                  <a:pt x="1104900" y="1155700"/>
                </a:lnTo>
                <a:lnTo>
                  <a:pt x="1689100" y="1828800"/>
                </a:lnTo>
                <a:lnTo>
                  <a:pt x="1384300" y="2425700"/>
                </a:lnTo>
                <a:lnTo>
                  <a:pt x="1625600" y="2438400"/>
                </a:lnTo>
                <a:lnTo>
                  <a:pt x="1828800" y="1981200"/>
                </a:lnTo>
                <a:lnTo>
                  <a:pt x="2159000" y="2425700"/>
                </a:lnTo>
                <a:lnTo>
                  <a:pt x="2438400" y="2425700"/>
                </a:lnTo>
                <a:lnTo>
                  <a:pt x="1219200" y="990600"/>
                </a:lnTo>
                <a:lnTo>
                  <a:pt x="1384300" y="749300"/>
                </a:lnTo>
                <a:lnTo>
                  <a:pt x="2781300" y="2425700"/>
                </a:lnTo>
                <a:lnTo>
                  <a:pt x="2997200" y="2413000"/>
                </a:lnTo>
                <a:lnTo>
                  <a:pt x="1511300" y="596900"/>
                </a:lnTo>
                <a:lnTo>
                  <a:pt x="1638300" y="355600"/>
                </a:lnTo>
                <a:lnTo>
                  <a:pt x="3340100" y="2438400"/>
                </a:lnTo>
                <a:lnTo>
                  <a:pt x="3581400" y="2413000"/>
                </a:lnTo>
                <a:lnTo>
                  <a:pt x="1638300" y="0"/>
                </a:lnTo>
                <a:lnTo>
                  <a:pt x="1397000" y="3556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5407007" y="2203861"/>
            <a:ext cx="3581400" cy="2438400"/>
          </a:xfrm>
          <a:custGeom>
            <a:avLst/>
            <a:gdLst>
              <a:gd name="connsiteX0" fmla="*/ 1397000 w 3581400"/>
              <a:gd name="connsiteY0" fmla="*/ 355600 h 2438400"/>
              <a:gd name="connsiteX1" fmla="*/ 0 w 3581400"/>
              <a:gd name="connsiteY1" fmla="*/ 2413000 h 2438400"/>
              <a:gd name="connsiteX2" fmla="*/ 254000 w 3581400"/>
              <a:gd name="connsiteY2" fmla="*/ 2413000 h 2438400"/>
              <a:gd name="connsiteX3" fmla="*/ 558800 w 3581400"/>
              <a:gd name="connsiteY3" fmla="*/ 1943100 h 2438400"/>
              <a:gd name="connsiteX4" fmla="*/ 863600 w 3581400"/>
              <a:gd name="connsiteY4" fmla="*/ 2425700 h 2438400"/>
              <a:gd name="connsiteX5" fmla="*/ 1168400 w 3581400"/>
              <a:gd name="connsiteY5" fmla="*/ 2425700 h 2438400"/>
              <a:gd name="connsiteX6" fmla="*/ 723900 w 3581400"/>
              <a:gd name="connsiteY6" fmla="*/ 1778000 h 2438400"/>
              <a:gd name="connsiteX7" fmla="*/ 1104900 w 3581400"/>
              <a:gd name="connsiteY7" fmla="*/ 1155700 h 2438400"/>
              <a:gd name="connsiteX8" fmla="*/ 1689100 w 3581400"/>
              <a:gd name="connsiteY8" fmla="*/ 1828800 h 2438400"/>
              <a:gd name="connsiteX9" fmla="*/ 1384300 w 3581400"/>
              <a:gd name="connsiteY9" fmla="*/ 2425700 h 2438400"/>
              <a:gd name="connsiteX10" fmla="*/ 1625600 w 3581400"/>
              <a:gd name="connsiteY10" fmla="*/ 2438400 h 2438400"/>
              <a:gd name="connsiteX11" fmla="*/ 1828800 w 3581400"/>
              <a:gd name="connsiteY11" fmla="*/ 1981200 h 2438400"/>
              <a:gd name="connsiteX12" fmla="*/ 2159000 w 3581400"/>
              <a:gd name="connsiteY12" fmla="*/ 2425700 h 2438400"/>
              <a:gd name="connsiteX13" fmla="*/ 2438400 w 3581400"/>
              <a:gd name="connsiteY13" fmla="*/ 2425700 h 2438400"/>
              <a:gd name="connsiteX14" fmla="*/ 1219200 w 3581400"/>
              <a:gd name="connsiteY14" fmla="*/ 990600 h 2438400"/>
              <a:gd name="connsiteX15" fmla="*/ 1384300 w 3581400"/>
              <a:gd name="connsiteY15" fmla="*/ 749300 h 2438400"/>
              <a:gd name="connsiteX16" fmla="*/ 2781300 w 3581400"/>
              <a:gd name="connsiteY16" fmla="*/ 2425700 h 2438400"/>
              <a:gd name="connsiteX17" fmla="*/ 2997200 w 3581400"/>
              <a:gd name="connsiteY17" fmla="*/ 2413000 h 2438400"/>
              <a:gd name="connsiteX18" fmla="*/ 1511300 w 3581400"/>
              <a:gd name="connsiteY18" fmla="*/ 596900 h 2438400"/>
              <a:gd name="connsiteX19" fmla="*/ 1638300 w 3581400"/>
              <a:gd name="connsiteY19" fmla="*/ 355600 h 2438400"/>
              <a:gd name="connsiteX20" fmla="*/ 3340100 w 3581400"/>
              <a:gd name="connsiteY20" fmla="*/ 2438400 h 2438400"/>
              <a:gd name="connsiteX21" fmla="*/ 3581400 w 3581400"/>
              <a:gd name="connsiteY21" fmla="*/ 2413000 h 2438400"/>
              <a:gd name="connsiteX22" fmla="*/ 1638300 w 3581400"/>
              <a:gd name="connsiteY22" fmla="*/ 0 h 2438400"/>
              <a:gd name="connsiteX23" fmla="*/ 1397000 w 3581400"/>
              <a:gd name="connsiteY23" fmla="*/ 355600 h 2438400"/>
              <a:gd name="connsiteX0" fmla="*/ 1397000 w 3581400"/>
              <a:gd name="connsiteY0" fmla="*/ 355600 h 2438400"/>
              <a:gd name="connsiteX1" fmla="*/ 0 w 3581400"/>
              <a:gd name="connsiteY1" fmla="*/ 2413000 h 2438400"/>
              <a:gd name="connsiteX2" fmla="*/ 254000 w 3581400"/>
              <a:gd name="connsiteY2" fmla="*/ 2413000 h 2438400"/>
              <a:gd name="connsiteX3" fmla="*/ 558800 w 3581400"/>
              <a:gd name="connsiteY3" fmla="*/ 1943100 h 2438400"/>
              <a:gd name="connsiteX4" fmla="*/ 863600 w 3581400"/>
              <a:gd name="connsiteY4" fmla="*/ 2425700 h 2438400"/>
              <a:gd name="connsiteX5" fmla="*/ 1130300 w 3581400"/>
              <a:gd name="connsiteY5" fmla="*/ 2425700 h 2438400"/>
              <a:gd name="connsiteX6" fmla="*/ 723900 w 3581400"/>
              <a:gd name="connsiteY6" fmla="*/ 1778000 h 2438400"/>
              <a:gd name="connsiteX7" fmla="*/ 1104900 w 3581400"/>
              <a:gd name="connsiteY7" fmla="*/ 1155700 h 2438400"/>
              <a:gd name="connsiteX8" fmla="*/ 1689100 w 3581400"/>
              <a:gd name="connsiteY8" fmla="*/ 1828800 h 2438400"/>
              <a:gd name="connsiteX9" fmla="*/ 1384300 w 3581400"/>
              <a:gd name="connsiteY9" fmla="*/ 2425700 h 2438400"/>
              <a:gd name="connsiteX10" fmla="*/ 1625600 w 3581400"/>
              <a:gd name="connsiteY10" fmla="*/ 2438400 h 2438400"/>
              <a:gd name="connsiteX11" fmla="*/ 1828800 w 3581400"/>
              <a:gd name="connsiteY11" fmla="*/ 1981200 h 2438400"/>
              <a:gd name="connsiteX12" fmla="*/ 2159000 w 3581400"/>
              <a:gd name="connsiteY12" fmla="*/ 2425700 h 2438400"/>
              <a:gd name="connsiteX13" fmla="*/ 2438400 w 3581400"/>
              <a:gd name="connsiteY13" fmla="*/ 2425700 h 2438400"/>
              <a:gd name="connsiteX14" fmla="*/ 1219200 w 3581400"/>
              <a:gd name="connsiteY14" fmla="*/ 990600 h 2438400"/>
              <a:gd name="connsiteX15" fmla="*/ 1384300 w 3581400"/>
              <a:gd name="connsiteY15" fmla="*/ 749300 h 2438400"/>
              <a:gd name="connsiteX16" fmla="*/ 2781300 w 3581400"/>
              <a:gd name="connsiteY16" fmla="*/ 2425700 h 2438400"/>
              <a:gd name="connsiteX17" fmla="*/ 2997200 w 3581400"/>
              <a:gd name="connsiteY17" fmla="*/ 2413000 h 2438400"/>
              <a:gd name="connsiteX18" fmla="*/ 1511300 w 3581400"/>
              <a:gd name="connsiteY18" fmla="*/ 596900 h 2438400"/>
              <a:gd name="connsiteX19" fmla="*/ 1638300 w 3581400"/>
              <a:gd name="connsiteY19" fmla="*/ 355600 h 2438400"/>
              <a:gd name="connsiteX20" fmla="*/ 3340100 w 3581400"/>
              <a:gd name="connsiteY20" fmla="*/ 2438400 h 2438400"/>
              <a:gd name="connsiteX21" fmla="*/ 3581400 w 3581400"/>
              <a:gd name="connsiteY21" fmla="*/ 2413000 h 2438400"/>
              <a:gd name="connsiteX22" fmla="*/ 1638300 w 3581400"/>
              <a:gd name="connsiteY22" fmla="*/ 0 h 2438400"/>
              <a:gd name="connsiteX23" fmla="*/ 1397000 w 3581400"/>
              <a:gd name="connsiteY23" fmla="*/ 355600 h 2438400"/>
              <a:gd name="connsiteX0" fmla="*/ 1397000 w 3581400"/>
              <a:gd name="connsiteY0" fmla="*/ 355600 h 2438400"/>
              <a:gd name="connsiteX1" fmla="*/ 0 w 3581400"/>
              <a:gd name="connsiteY1" fmla="*/ 2413000 h 2438400"/>
              <a:gd name="connsiteX2" fmla="*/ 254000 w 3581400"/>
              <a:gd name="connsiteY2" fmla="*/ 2413000 h 2438400"/>
              <a:gd name="connsiteX3" fmla="*/ 558800 w 3581400"/>
              <a:gd name="connsiteY3" fmla="*/ 1943100 h 2438400"/>
              <a:gd name="connsiteX4" fmla="*/ 863600 w 3581400"/>
              <a:gd name="connsiteY4" fmla="*/ 2425700 h 2438400"/>
              <a:gd name="connsiteX5" fmla="*/ 1130300 w 3581400"/>
              <a:gd name="connsiteY5" fmla="*/ 2425700 h 2438400"/>
              <a:gd name="connsiteX6" fmla="*/ 673100 w 3581400"/>
              <a:gd name="connsiteY6" fmla="*/ 1790700 h 2438400"/>
              <a:gd name="connsiteX7" fmla="*/ 1104900 w 3581400"/>
              <a:gd name="connsiteY7" fmla="*/ 1155700 h 2438400"/>
              <a:gd name="connsiteX8" fmla="*/ 1689100 w 3581400"/>
              <a:gd name="connsiteY8" fmla="*/ 1828800 h 2438400"/>
              <a:gd name="connsiteX9" fmla="*/ 1384300 w 3581400"/>
              <a:gd name="connsiteY9" fmla="*/ 2425700 h 2438400"/>
              <a:gd name="connsiteX10" fmla="*/ 1625600 w 3581400"/>
              <a:gd name="connsiteY10" fmla="*/ 2438400 h 2438400"/>
              <a:gd name="connsiteX11" fmla="*/ 1828800 w 3581400"/>
              <a:gd name="connsiteY11" fmla="*/ 1981200 h 2438400"/>
              <a:gd name="connsiteX12" fmla="*/ 2159000 w 3581400"/>
              <a:gd name="connsiteY12" fmla="*/ 2425700 h 2438400"/>
              <a:gd name="connsiteX13" fmla="*/ 2438400 w 3581400"/>
              <a:gd name="connsiteY13" fmla="*/ 2425700 h 2438400"/>
              <a:gd name="connsiteX14" fmla="*/ 1219200 w 3581400"/>
              <a:gd name="connsiteY14" fmla="*/ 990600 h 2438400"/>
              <a:gd name="connsiteX15" fmla="*/ 1384300 w 3581400"/>
              <a:gd name="connsiteY15" fmla="*/ 749300 h 2438400"/>
              <a:gd name="connsiteX16" fmla="*/ 2781300 w 3581400"/>
              <a:gd name="connsiteY16" fmla="*/ 2425700 h 2438400"/>
              <a:gd name="connsiteX17" fmla="*/ 2997200 w 3581400"/>
              <a:gd name="connsiteY17" fmla="*/ 2413000 h 2438400"/>
              <a:gd name="connsiteX18" fmla="*/ 1511300 w 3581400"/>
              <a:gd name="connsiteY18" fmla="*/ 596900 h 2438400"/>
              <a:gd name="connsiteX19" fmla="*/ 1638300 w 3581400"/>
              <a:gd name="connsiteY19" fmla="*/ 355600 h 2438400"/>
              <a:gd name="connsiteX20" fmla="*/ 3340100 w 3581400"/>
              <a:gd name="connsiteY20" fmla="*/ 2438400 h 2438400"/>
              <a:gd name="connsiteX21" fmla="*/ 3581400 w 3581400"/>
              <a:gd name="connsiteY21" fmla="*/ 2413000 h 2438400"/>
              <a:gd name="connsiteX22" fmla="*/ 1638300 w 3581400"/>
              <a:gd name="connsiteY22" fmla="*/ 0 h 2438400"/>
              <a:gd name="connsiteX23" fmla="*/ 1397000 w 3581400"/>
              <a:gd name="connsiteY23" fmla="*/ 355600 h 2438400"/>
              <a:gd name="connsiteX0" fmla="*/ 1397000 w 3581400"/>
              <a:gd name="connsiteY0" fmla="*/ 355600 h 2438400"/>
              <a:gd name="connsiteX1" fmla="*/ 0 w 3581400"/>
              <a:gd name="connsiteY1" fmla="*/ 2413000 h 2438400"/>
              <a:gd name="connsiteX2" fmla="*/ 254000 w 3581400"/>
              <a:gd name="connsiteY2" fmla="*/ 2413000 h 2438400"/>
              <a:gd name="connsiteX3" fmla="*/ 558800 w 3581400"/>
              <a:gd name="connsiteY3" fmla="*/ 1943100 h 2438400"/>
              <a:gd name="connsiteX4" fmla="*/ 863600 w 3581400"/>
              <a:gd name="connsiteY4" fmla="*/ 2425700 h 2438400"/>
              <a:gd name="connsiteX5" fmla="*/ 1066800 w 3581400"/>
              <a:gd name="connsiteY5" fmla="*/ 2425700 h 2438400"/>
              <a:gd name="connsiteX6" fmla="*/ 673100 w 3581400"/>
              <a:gd name="connsiteY6" fmla="*/ 1790700 h 2438400"/>
              <a:gd name="connsiteX7" fmla="*/ 1104900 w 3581400"/>
              <a:gd name="connsiteY7" fmla="*/ 1155700 h 2438400"/>
              <a:gd name="connsiteX8" fmla="*/ 1689100 w 3581400"/>
              <a:gd name="connsiteY8" fmla="*/ 1828800 h 2438400"/>
              <a:gd name="connsiteX9" fmla="*/ 1384300 w 3581400"/>
              <a:gd name="connsiteY9" fmla="*/ 2425700 h 2438400"/>
              <a:gd name="connsiteX10" fmla="*/ 1625600 w 3581400"/>
              <a:gd name="connsiteY10" fmla="*/ 2438400 h 2438400"/>
              <a:gd name="connsiteX11" fmla="*/ 1828800 w 3581400"/>
              <a:gd name="connsiteY11" fmla="*/ 1981200 h 2438400"/>
              <a:gd name="connsiteX12" fmla="*/ 2159000 w 3581400"/>
              <a:gd name="connsiteY12" fmla="*/ 2425700 h 2438400"/>
              <a:gd name="connsiteX13" fmla="*/ 2438400 w 3581400"/>
              <a:gd name="connsiteY13" fmla="*/ 2425700 h 2438400"/>
              <a:gd name="connsiteX14" fmla="*/ 1219200 w 3581400"/>
              <a:gd name="connsiteY14" fmla="*/ 990600 h 2438400"/>
              <a:gd name="connsiteX15" fmla="*/ 1384300 w 3581400"/>
              <a:gd name="connsiteY15" fmla="*/ 749300 h 2438400"/>
              <a:gd name="connsiteX16" fmla="*/ 2781300 w 3581400"/>
              <a:gd name="connsiteY16" fmla="*/ 2425700 h 2438400"/>
              <a:gd name="connsiteX17" fmla="*/ 2997200 w 3581400"/>
              <a:gd name="connsiteY17" fmla="*/ 2413000 h 2438400"/>
              <a:gd name="connsiteX18" fmla="*/ 1511300 w 3581400"/>
              <a:gd name="connsiteY18" fmla="*/ 596900 h 2438400"/>
              <a:gd name="connsiteX19" fmla="*/ 1638300 w 3581400"/>
              <a:gd name="connsiteY19" fmla="*/ 355600 h 2438400"/>
              <a:gd name="connsiteX20" fmla="*/ 3340100 w 3581400"/>
              <a:gd name="connsiteY20" fmla="*/ 2438400 h 2438400"/>
              <a:gd name="connsiteX21" fmla="*/ 3581400 w 3581400"/>
              <a:gd name="connsiteY21" fmla="*/ 2413000 h 2438400"/>
              <a:gd name="connsiteX22" fmla="*/ 1638300 w 3581400"/>
              <a:gd name="connsiteY22" fmla="*/ 0 h 2438400"/>
              <a:gd name="connsiteX23" fmla="*/ 1397000 w 3581400"/>
              <a:gd name="connsiteY23" fmla="*/ 355600 h 2438400"/>
              <a:gd name="connsiteX0" fmla="*/ 1397000 w 3581400"/>
              <a:gd name="connsiteY0" fmla="*/ 355600 h 2438400"/>
              <a:gd name="connsiteX1" fmla="*/ 0 w 3581400"/>
              <a:gd name="connsiteY1" fmla="*/ 2413000 h 2438400"/>
              <a:gd name="connsiteX2" fmla="*/ 254000 w 3581400"/>
              <a:gd name="connsiteY2" fmla="*/ 2413000 h 2438400"/>
              <a:gd name="connsiteX3" fmla="*/ 558800 w 3581400"/>
              <a:gd name="connsiteY3" fmla="*/ 1943100 h 2438400"/>
              <a:gd name="connsiteX4" fmla="*/ 863600 w 3581400"/>
              <a:gd name="connsiteY4" fmla="*/ 2425700 h 2438400"/>
              <a:gd name="connsiteX5" fmla="*/ 1117600 w 3581400"/>
              <a:gd name="connsiteY5" fmla="*/ 2425700 h 2438400"/>
              <a:gd name="connsiteX6" fmla="*/ 673100 w 3581400"/>
              <a:gd name="connsiteY6" fmla="*/ 1790700 h 2438400"/>
              <a:gd name="connsiteX7" fmla="*/ 1104900 w 3581400"/>
              <a:gd name="connsiteY7" fmla="*/ 1155700 h 2438400"/>
              <a:gd name="connsiteX8" fmla="*/ 1689100 w 3581400"/>
              <a:gd name="connsiteY8" fmla="*/ 1828800 h 2438400"/>
              <a:gd name="connsiteX9" fmla="*/ 1384300 w 3581400"/>
              <a:gd name="connsiteY9" fmla="*/ 2425700 h 2438400"/>
              <a:gd name="connsiteX10" fmla="*/ 1625600 w 3581400"/>
              <a:gd name="connsiteY10" fmla="*/ 2438400 h 2438400"/>
              <a:gd name="connsiteX11" fmla="*/ 1828800 w 3581400"/>
              <a:gd name="connsiteY11" fmla="*/ 1981200 h 2438400"/>
              <a:gd name="connsiteX12" fmla="*/ 2159000 w 3581400"/>
              <a:gd name="connsiteY12" fmla="*/ 2425700 h 2438400"/>
              <a:gd name="connsiteX13" fmla="*/ 2438400 w 3581400"/>
              <a:gd name="connsiteY13" fmla="*/ 2425700 h 2438400"/>
              <a:gd name="connsiteX14" fmla="*/ 1219200 w 3581400"/>
              <a:gd name="connsiteY14" fmla="*/ 990600 h 2438400"/>
              <a:gd name="connsiteX15" fmla="*/ 1384300 w 3581400"/>
              <a:gd name="connsiteY15" fmla="*/ 749300 h 2438400"/>
              <a:gd name="connsiteX16" fmla="*/ 2781300 w 3581400"/>
              <a:gd name="connsiteY16" fmla="*/ 2425700 h 2438400"/>
              <a:gd name="connsiteX17" fmla="*/ 2997200 w 3581400"/>
              <a:gd name="connsiteY17" fmla="*/ 2413000 h 2438400"/>
              <a:gd name="connsiteX18" fmla="*/ 1511300 w 3581400"/>
              <a:gd name="connsiteY18" fmla="*/ 596900 h 2438400"/>
              <a:gd name="connsiteX19" fmla="*/ 1638300 w 3581400"/>
              <a:gd name="connsiteY19" fmla="*/ 355600 h 2438400"/>
              <a:gd name="connsiteX20" fmla="*/ 3340100 w 3581400"/>
              <a:gd name="connsiteY20" fmla="*/ 2438400 h 2438400"/>
              <a:gd name="connsiteX21" fmla="*/ 3581400 w 3581400"/>
              <a:gd name="connsiteY21" fmla="*/ 2413000 h 2438400"/>
              <a:gd name="connsiteX22" fmla="*/ 1638300 w 3581400"/>
              <a:gd name="connsiteY22" fmla="*/ 0 h 2438400"/>
              <a:gd name="connsiteX23" fmla="*/ 1397000 w 3581400"/>
              <a:gd name="connsiteY23" fmla="*/ 355600 h 2438400"/>
              <a:gd name="connsiteX0" fmla="*/ 1397000 w 3581400"/>
              <a:gd name="connsiteY0" fmla="*/ 355600 h 2438400"/>
              <a:gd name="connsiteX1" fmla="*/ 0 w 3581400"/>
              <a:gd name="connsiteY1" fmla="*/ 2413000 h 2438400"/>
              <a:gd name="connsiteX2" fmla="*/ 254000 w 3581400"/>
              <a:gd name="connsiteY2" fmla="*/ 2413000 h 2438400"/>
              <a:gd name="connsiteX3" fmla="*/ 558800 w 3581400"/>
              <a:gd name="connsiteY3" fmla="*/ 1943100 h 2438400"/>
              <a:gd name="connsiteX4" fmla="*/ 863600 w 3581400"/>
              <a:gd name="connsiteY4" fmla="*/ 2425700 h 2438400"/>
              <a:gd name="connsiteX5" fmla="*/ 1117600 w 3581400"/>
              <a:gd name="connsiteY5" fmla="*/ 2425700 h 2438400"/>
              <a:gd name="connsiteX6" fmla="*/ 711200 w 3581400"/>
              <a:gd name="connsiteY6" fmla="*/ 1778000 h 2438400"/>
              <a:gd name="connsiteX7" fmla="*/ 1104900 w 3581400"/>
              <a:gd name="connsiteY7" fmla="*/ 1155700 h 2438400"/>
              <a:gd name="connsiteX8" fmla="*/ 1689100 w 3581400"/>
              <a:gd name="connsiteY8" fmla="*/ 1828800 h 2438400"/>
              <a:gd name="connsiteX9" fmla="*/ 1384300 w 3581400"/>
              <a:gd name="connsiteY9" fmla="*/ 2425700 h 2438400"/>
              <a:gd name="connsiteX10" fmla="*/ 1625600 w 3581400"/>
              <a:gd name="connsiteY10" fmla="*/ 2438400 h 2438400"/>
              <a:gd name="connsiteX11" fmla="*/ 1828800 w 3581400"/>
              <a:gd name="connsiteY11" fmla="*/ 1981200 h 2438400"/>
              <a:gd name="connsiteX12" fmla="*/ 2159000 w 3581400"/>
              <a:gd name="connsiteY12" fmla="*/ 2425700 h 2438400"/>
              <a:gd name="connsiteX13" fmla="*/ 2438400 w 3581400"/>
              <a:gd name="connsiteY13" fmla="*/ 2425700 h 2438400"/>
              <a:gd name="connsiteX14" fmla="*/ 1219200 w 3581400"/>
              <a:gd name="connsiteY14" fmla="*/ 990600 h 2438400"/>
              <a:gd name="connsiteX15" fmla="*/ 1384300 w 3581400"/>
              <a:gd name="connsiteY15" fmla="*/ 749300 h 2438400"/>
              <a:gd name="connsiteX16" fmla="*/ 2781300 w 3581400"/>
              <a:gd name="connsiteY16" fmla="*/ 2425700 h 2438400"/>
              <a:gd name="connsiteX17" fmla="*/ 2997200 w 3581400"/>
              <a:gd name="connsiteY17" fmla="*/ 2413000 h 2438400"/>
              <a:gd name="connsiteX18" fmla="*/ 1511300 w 3581400"/>
              <a:gd name="connsiteY18" fmla="*/ 596900 h 2438400"/>
              <a:gd name="connsiteX19" fmla="*/ 1638300 w 3581400"/>
              <a:gd name="connsiteY19" fmla="*/ 355600 h 2438400"/>
              <a:gd name="connsiteX20" fmla="*/ 3340100 w 3581400"/>
              <a:gd name="connsiteY20" fmla="*/ 2438400 h 2438400"/>
              <a:gd name="connsiteX21" fmla="*/ 3581400 w 3581400"/>
              <a:gd name="connsiteY21" fmla="*/ 2413000 h 2438400"/>
              <a:gd name="connsiteX22" fmla="*/ 1638300 w 3581400"/>
              <a:gd name="connsiteY22" fmla="*/ 0 h 2438400"/>
              <a:gd name="connsiteX23" fmla="*/ 1397000 w 3581400"/>
              <a:gd name="connsiteY23" fmla="*/ 355600 h 2438400"/>
              <a:gd name="connsiteX0" fmla="*/ 1397000 w 3581400"/>
              <a:gd name="connsiteY0" fmla="*/ 355600 h 2438400"/>
              <a:gd name="connsiteX1" fmla="*/ 0 w 3581400"/>
              <a:gd name="connsiteY1" fmla="*/ 2413000 h 2438400"/>
              <a:gd name="connsiteX2" fmla="*/ 254000 w 3581400"/>
              <a:gd name="connsiteY2" fmla="*/ 2413000 h 2438400"/>
              <a:gd name="connsiteX3" fmla="*/ 558800 w 3581400"/>
              <a:gd name="connsiteY3" fmla="*/ 1943100 h 2438400"/>
              <a:gd name="connsiteX4" fmla="*/ 863600 w 3581400"/>
              <a:gd name="connsiteY4" fmla="*/ 2425700 h 2438400"/>
              <a:gd name="connsiteX5" fmla="*/ 1066800 w 3581400"/>
              <a:gd name="connsiteY5" fmla="*/ 2425700 h 2438400"/>
              <a:gd name="connsiteX6" fmla="*/ 711200 w 3581400"/>
              <a:gd name="connsiteY6" fmla="*/ 1778000 h 2438400"/>
              <a:gd name="connsiteX7" fmla="*/ 1104900 w 3581400"/>
              <a:gd name="connsiteY7" fmla="*/ 1155700 h 2438400"/>
              <a:gd name="connsiteX8" fmla="*/ 1689100 w 3581400"/>
              <a:gd name="connsiteY8" fmla="*/ 1828800 h 2438400"/>
              <a:gd name="connsiteX9" fmla="*/ 1384300 w 3581400"/>
              <a:gd name="connsiteY9" fmla="*/ 2425700 h 2438400"/>
              <a:gd name="connsiteX10" fmla="*/ 1625600 w 3581400"/>
              <a:gd name="connsiteY10" fmla="*/ 2438400 h 2438400"/>
              <a:gd name="connsiteX11" fmla="*/ 1828800 w 3581400"/>
              <a:gd name="connsiteY11" fmla="*/ 1981200 h 2438400"/>
              <a:gd name="connsiteX12" fmla="*/ 2159000 w 3581400"/>
              <a:gd name="connsiteY12" fmla="*/ 2425700 h 2438400"/>
              <a:gd name="connsiteX13" fmla="*/ 2438400 w 3581400"/>
              <a:gd name="connsiteY13" fmla="*/ 2425700 h 2438400"/>
              <a:gd name="connsiteX14" fmla="*/ 1219200 w 3581400"/>
              <a:gd name="connsiteY14" fmla="*/ 990600 h 2438400"/>
              <a:gd name="connsiteX15" fmla="*/ 1384300 w 3581400"/>
              <a:gd name="connsiteY15" fmla="*/ 749300 h 2438400"/>
              <a:gd name="connsiteX16" fmla="*/ 2781300 w 3581400"/>
              <a:gd name="connsiteY16" fmla="*/ 2425700 h 2438400"/>
              <a:gd name="connsiteX17" fmla="*/ 2997200 w 3581400"/>
              <a:gd name="connsiteY17" fmla="*/ 2413000 h 2438400"/>
              <a:gd name="connsiteX18" fmla="*/ 1511300 w 3581400"/>
              <a:gd name="connsiteY18" fmla="*/ 596900 h 2438400"/>
              <a:gd name="connsiteX19" fmla="*/ 1638300 w 3581400"/>
              <a:gd name="connsiteY19" fmla="*/ 355600 h 2438400"/>
              <a:gd name="connsiteX20" fmla="*/ 3340100 w 3581400"/>
              <a:gd name="connsiteY20" fmla="*/ 2438400 h 2438400"/>
              <a:gd name="connsiteX21" fmla="*/ 3581400 w 3581400"/>
              <a:gd name="connsiteY21" fmla="*/ 2413000 h 2438400"/>
              <a:gd name="connsiteX22" fmla="*/ 1638300 w 3581400"/>
              <a:gd name="connsiteY22" fmla="*/ 0 h 2438400"/>
              <a:gd name="connsiteX23" fmla="*/ 1397000 w 3581400"/>
              <a:gd name="connsiteY23" fmla="*/ 355600 h 2438400"/>
              <a:gd name="connsiteX0" fmla="*/ 1397000 w 3581400"/>
              <a:gd name="connsiteY0" fmla="*/ 355600 h 2438400"/>
              <a:gd name="connsiteX1" fmla="*/ 0 w 3581400"/>
              <a:gd name="connsiteY1" fmla="*/ 2413000 h 2438400"/>
              <a:gd name="connsiteX2" fmla="*/ 254000 w 3581400"/>
              <a:gd name="connsiteY2" fmla="*/ 2413000 h 2438400"/>
              <a:gd name="connsiteX3" fmla="*/ 558800 w 3581400"/>
              <a:gd name="connsiteY3" fmla="*/ 1943100 h 2438400"/>
              <a:gd name="connsiteX4" fmla="*/ 863600 w 3581400"/>
              <a:gd name="connsiteY4" fmla="*/ 2425700 h 2438400"/>
              <a:gd name="connsiteX5" fmla="*/ 1066800 w 3581400"/>
              <a:gd name="connsiteY5" fmla="*/ 2425700 h 2438400"/>
              <a:gd name="connsiteX6" fmla="*/ 673100 w 3581400"/>
              <a:gd name="connsiteY6" fmla="*/ 1790700 h 2438400"/>
              <a:gd name="connsiteX7" fmla="*/ 1104900 w 3581400"/>
              <a:gd name="connsiteY7" fmla="*/ 1155700 h 2438400"/>
              <a:gd name="connsiteX8" fmla="*/ 1689100 w 3581400"/>
              <a:gd name="connsiteY8" fmla="*/ 1828800 h 2438400"/>
              <a:gd name="connsiteX9" fmla="*/ 1384300 w 3581400"/>
              <a:gd name="connsiteY9" fmla="*/ 2425700 h 2438400"/>
              <a:gd name="connsiteX10" fmla="*/ 1625600 w 3581400"/>
              <a:gd name="connsiteY10" fmla="*/ 2438400 h 2438400"/>
              <a:gd name="connsiteX11" fmla="*/ 1828800 w 3581400"/>
              <a:gd name="connsiteY11" fmla="*/ 1981200 h 2438400"/>
              <a:gd name="connsiteX12" fmla="*/ 2159000 w 3581400"/>
              <a:gd name="connsiteY12" fmla="*/ 2425700 h 2438400"/>
              <a:gd name="connsiteX13" fmla="*/ 2438400 w 3581400"/>
              <a:gd name="connsiteY13" fmla="*/ 2425700 h 2438400"/>
              <a:gd name="connsiteX14" fmla="*/ 1219200 w 3581400"/>
              <a:gd name="connsiteY14" fmla="*/ 990600 h 2438400"/>
              <a:gd name="connsiteX15" fmla="*/ 1384300 w 3581400"/>
              <a:gd name="connsiteY15" fmla="*/ 749300 h 2438400"/>
              <a:gd name="connsiteX16" fmla="*/ 2781300 w 3581400"/>
              <a:gd name="connsiteY16" fmla="*/ 2425700 h 2438400"/>
              <a:gd name="connsiteX17" fmla="*/ 2997200 w 3581400"/>
              <a:gd name="connsiteY17" fmla="*/ 2413000 h 2438400"/>
              <a:gd name="connsiteX18" fmla="*/ 1511300 w 3581400"/>
              <a:gd name="connsiteY18" fmla="*/ 596900 h 2438400"/>
              <a:gd name="connsiteX19" fmla="*/ 1638300 w 3581400"/>
              <a:gd name="connsiteY19" fmla="*/ 355600 h 2438400"/>
              <a:gd name="connsiteX20" fmla="*/ 3340100 w 3581400"/>
              <a:gd name="connsiteY20" fmla="*/ 2438400 h 2438400"/>
              <a:gd name="connsiteX21" fmla="*/ 3581400 w 3581400"/>
              <a:gd name="connsiteY21" fmla="*/ 2413000 h 2438400"/>
              <a:gd name="connsiteX22" fmla="*/ 1638300 w 3581400"/>
              <a:gd name="connsiteY22" fmla="*/ 0 h 2438400"/>
              <a:gd name="connsiteX23" fmla="*/ 1397000 w 3581400"/>
              <a:gd name="connsiteY23" fmla="*/ 355600 h 2438400"/>
              <a:gd name="connsiteX0" fmla="*/ 1397000 w 3581400"/>
              <a:gd name="connsiteY0" fmla="*/ 355600 h 2438400"/>
              <a:gd name="connsiteX1" fmla="*/ 0 w 3581400"/>
              <a:gd name="connsiteY1" fmla="*/ 2413000 h 2438400"/>
              <a:gd name="connsiteX2" fmla="*/ 254000 w 3581400"/>
              <a:gd name="connsiteY2" fmla="*/ 2413000 h 2438400"/>
              <a:gd name="connsiteX3" fmla="*/ 558800 w 3581400"/>
              <a:gd name="connsiteY3" fmla="*/ 1943100 h 2438400"/>
              <a:gd name="connsiteX4" fmla="*/ 863600 w 3581400"/>
              <a:gd name="connsiteY4" fmla="*/ 2425700 h 2438400"/>
              <a:gd name="connsiteX5" fmla="*/ 1066800 w 3581400"/>
              <a:gd name="connsiteY5" fmla="*/ 2425700 h 2438400"/>
              <a:gd name="connsiteX6" fmla="*/ 673100 w 3581400"/>
              <a:gd name="connsiteY6" fmla="*/ 1790700 h 2438400"/>
              <a:gd name="connsiteX7" fmla="*/ 1104900 w 3581400"/>
              <a:gd name="connsiteY7" fmla="*/ 1155700 h 2438400"/>
              <a:gd name="connsiteX8" fmla="*/ 1689100 w 3581400"/>
              <a:gd name="connsiteY8" fmla="*/ 1828800 h 2438400"/>
              <a:gd name="connsiteX9" fmla="*/ 1422400 w 3581400"/>
              <a:gd name="connsiteY9" fmla="*/ 2438400 h 2438400"/>
              <a:gd name="connsiteX10" fmla="*/ 1625600 w 3581400"/>
              <a:gd name="connsiteY10" fmla="*/ 2438400 h 2438400"/>
              <a:gd name="connsiteX11" fmla="*/ 1828800 w 3581400"/>
              <a:gd name="connsiteY11" fmla="*/ 1981200 h 2438400"/>
              <a:gd name="connsiteX12" fmla="*/ 2159000 w 3581400"/>
              <a:gd name="connsiteY12" fmla="*/ 2425700 h 2438400"/>
              <a:gd name="connsiteX13" fmla="*/ 2438400 w 3581400"/>
              <a:gd name="connsiteY13" fmla="*/ 2425700 h 2438400"/>
              <a:gd name="connsiteX14" fmla="*/ 1219200 w 3581400"/>
              <a:gd name="connsiteY14" fmla="*/ 990600 h 2438400"/>
              <a:gd name="connsiteX15" fmla="*/ 1384300 w 3581400"/>
              <a:gd name="connsiteY15" fmla="*/ 749300 h 2438400"/>
              <a:gd name="connsiteX16" fmla="*/ 2781300 w 3581400"/>
              <a:gd name="connsiteY16" fmla="*/ 2425700 h 2438400"/>
              <a:gd name="connsiteX17" fmla="*/ 2997200 w 3581400"/>
              <a:gd name="connsiteY17" fmla="*/ 2413000 h 2438400"/>
              <a:gd name="connsiteX18" fmla="*/ 1511300 w 3581400"/>
              <a:gd name="connsiteY18" fmla="*/ 596900 h 2438400"/>
              <a:gd name="connsiteX19" fmla="*/ 1638300 w 3581400"/>
              <a:gd name="connsiteY19" fmla="*/ 355600 h 2438400"/>
              <a:gd name="connsiteX20" fmla="*/ 3340100 w 3581400"/>
              <a:gd name="connsiteY20" fmla="*/ 2438400 h 2438400"/>
              <a:gd name="connsiteX21" fmla="*/ 3581400 w 3581400"/>
              <a:gd name="connsiteY21" fmla="*/ 2413000 h 2438400"/>
              <a:gd name="connsiteX22" fmla="*/ 1638300 w 3581400"/>
              <a:gd name="connsiteY22" fmla="*/ 0 h 2438400"/>
              <a:gd name="connsiteX23" fmla="*/ 1397000 w 3581400"/>
              <a:gd name="connsiteY23" fmla="*/ 355600 h 2438400"/>
              <a:gd name="connsiteX0" fmla="*/ 1397000 w 3581400"/>
              <a:gd name="connsiteY0" fmla="*/ 355600 h 2438400"/>
              <a:gd name="connsiteX1" fmla="*/ 0 w 3581400"/>
              <a:gd name="connsiteY1" fmla="*/ 2413000 h 2438400"/>
              <a:gd name="connsiteX2" fmla="*/ 254000 w 3581400"/>
              <a:gd name="connsiteY2" fmla="*/ 2413000 h 2438400"/>
              <a:gd name="connsiteX3" fmla="*/ 558800 w 3581400"/>
              <a:gd name="connsiteY3" fmla="*/ 1943100 h 2438400"/>
              <a:gd name="connsiteX4" fmla="*/ 863600 w 3581400"/>
              <a:gd name="connsiteY4" fmla="*/ 2425700 h 2438400"/>
              <a:gd name="connsiteX5" fmla="*/ 1066800 w 3581400"/>
              <a:gd name="connsiteY5" fmla="*/ 2425700 h 2438400"/>
              <a:gd name="connsiteX6" fmla="*/ 673100 w 3581400"/>
              <a:gd name="connsiteY6" fmla="*/ 1790700 h 2438400"/>
              <a:gd name="connsiteX7" fmla="*/ 1104900 w 3581400"/>
              <a:gd name="connsiteY7" fmla="*/ 1155700 h 2438400"/>
              <a:gd name="connsiteX8" fmla="*/ 1689100 w 3581400"/>
              <a:gd name="connsiteY8" fmla="*/ 1828800 h 2438400"/>
              <a:gd name="connsiteX9" fmla="*/ 1422400 w 3581400"/>
              <a:gd name="connsiteY9" fmla="*/ 2438400 h 2438400"/>
              <a:gd name="connsiteX10" fmla="*/ 1625600 w 3581400"/>
              <a:gd name="connsiteY10" fmla="*/ 2438400 h 2438400"/>
              <a:gd name="connsiteX11" fmla="*/ 1828800 w 3581400"/>
              <a:gd name="connsiteY11" fmla="*/ 1981200 h 2438400"/>
              <a:gd name="connsiteX12" fmla="*/ 2209800 w 3581400"/>
              <a:gd name="connsiteY12" fmla="*/ 2425700 h 2438400"/>
              <a:gd name="connsiteX13" fmla="*/ 2438400 w 3581400"/>
              <a:gd name="connsiteY13" fmla="*/ 2425700 h 2438400"/>
              <a:gd name="connsiteX14" fmla="*/ 1219200 w 3581400"/>
              <a:gd name="connsiteY14" fmla="*/ 990600 h 2438400"/>
              <a:gd name="connsiteX15" fmla="*/ 1384300 w 3581400"/>
              <a:gd name="connsiteY15" fmla="*/ 749300 h 2438400"/>
              <a:gd name="connsiteX16" fmla="*/ 2781300 w 3581400"/>
              <a:gd name="connsiteY16" fmla="*/ 2425700 h 2438400"/>
              <a:gd name="connsiteX17" fmla="*/ 2997200 w 3581400"/>
              <a:gd name="connsiteY17" fmla="*/ 2413000 h 2438400"/>
              <a:gd name="connsiteX18" fmla="*/ 1511300 w 3581400"/>
              <a:gd name="connsiteY18" fmla="*/ 596900 h 2438400"/>
              <a:gd name="connsiteX19" fmla="*/ 1638300 w 3581400"/>
              <a:gd name="connsiteY19" fmla="*/ 355600 h 2438400"/>
              <a:gd name="connsiteX20" fmla="*/ 3340100 w 3581400"/>
              <a:gd name="connsiteY20" fmla="*/ 2438400 h 2438400"/>
              <a:gd name="connsiteX21" fmla="*/ 3581400 w 3581400"/>
              <a:gd name="connsiteY21" fmla="*/ 2413000 h 2438400"/>
              <a:gd name="connsiteX22" fmla="*/ 1638300 w 3581400"/>
              <a:gd name="connsiteY22" fmla="*/ 0 h 2438400"/>
              <a:gd name="connsiteX23" fmla="*/ 1397000 w 3581400"/>
              <a:gd name="connsiteY23" fmla="*/ 355600 h 2438400"/>
              <a:gd name="connsiteX0" fmla="*/ 1397000 w 3581400"/>
              <a:gd name="connsiteY0" fmla="*/ 355600 h 2438400"/>
              <a:gd name="connsiteX1" fmla="*/ 0 w 3581400"/>
              <a:gd name="connsiteY1" fmla="*/ 2413000 h 2438400"/>
              <a:gd name="connsiteX2" fmla="*/ 254000 w 3581400"/>
              <a:gd name="connsiteY2" fmla="*/ 2413000 h 2438400"/>
              <a:gd name="connsiteX3" fmla="*/ 558800 w 3581400"/>
              <a:gd name="connsiteY3" fmla="*/ 1943100 h 2438400"/>
              <a:gd name="connsiteX4" fmla="*/ 863600 w 3581400"/>
              <a:gd name="connsiteY4" fmla="*/ 2425700 h 2438400"/>
              <a:gd name="connsiteX5" fmla="*/ 1066800 w 3581400"/>
              <a:gd name="connsiteY5" fmla="*/ 2425700 h 2438400"/>
              <a:gd name="connsiteX6" fmla="*/ 673100 w 3581400"/>
              <a:gd name="connsiteY6" fmla="*/ 1790700 h 2438400"/>
              <a:gd name="connsiteX7" fmla="*/ 1104900 w 3581400"/>
              <a:gd name="connsiteY7" fmla="*/ 1155700 h 2438400"/>
              <a:gd name="connsiteX8" fmla="*/ 1689100 w 3581400"/>
              <a:gd name="connsiteY8" fmla="*/ 1828800 h 2438400"/>
              <a:gd name="connsiteX9" fmla="*/ 1422400 w 3581400"/>
              <a:gd name="connsiteY9" fmla="*/ 2438400 h 2438400"/>
              <a:gd name="connsiteX10" fmla="*/ 1625600 w 3581400"/>
              <a:gd name="connsiteY10" fmla="*/ 2438400 h 2438400"/>
              <a:gd name="connsiteX11" fmla="*/ 1828800 w 3581400"/>
              <a:gd name="connsiteY11" fmla="*/ 1981200 h 2438400"/>
              <a:gd name="connsiteX12" fmla="*/ 2209800 w 3581400"/>
              <a:gd name="connsiteY12" fmla="*/ 2425700 h 2438400"/>
              <a:gd name="connsiteX13" fmla="*/ 2438400 w 3581400"/>
              <a:gd name="connsiteY13" fmla="*/ 2425700 h 2438400"/>
              <a:gd name="connsiteX14" fmla="*/ 1219200 w 3581400"/>
              <a:gd name="connsiteY14" fmla="*/ 990600 h 2438400"/>
              <a:gd name="connsiteX15" fmla="*/ 1384300 w 3581400"/>
              <a:gd name="connsiteY15" fmla="*/ 749300 h 2438400"/>
              <a:gd name="connsiteX16" fmla="*/ 2781300 w 3581400"/>
              <a:gd name="connsiteY16" fmla="*/ 2425700 h 2438400"/>
              <a:gd name="connsiteX17" fmla="*/ 2997200 w 3581400"/>
              <a:gd name="connsiteY17" fmla="*/ 2413000 h 2438400"/>
              <a:gd name="connsiteX18" fmla="*/ 1511300 w 3581400"/>
              <a:gd name="connsiteY18" fmla="*/ 596900 h 2438400"/>
              <a:gd name="connsiteX19" fmla="*/ 1638300 w 3581400"/>
              <a:gd name="connsiteY19" fmla="*/ 355600 h 2438400"/>
              <a:gd name="connsiteX20" fmla="*/ 3378200 w 3581400"/>
              <a:gd name="connsiteY20" fmla="*/ 2438400 h 2438400"/>
              <a:gd name="connsiteX21" fmla="*/ 3581400 w 3581400"/>
              <a:gd name="connsiteY21" fmla="*/ 2413000 h 2438400"/>
              <a:gd name="connsiteX22" fmla="*/ 1638300 w 3581400"/>
              <a:gd name="connsiteY22" fmla="*/ 0 h 2438400"/>
              <a:gd name="connsiteX23" fmla="*/ 1397000 w 3581400"/>
              <a:gd name="connsiteY23" fmla="*/ 355600 h 2438400"/>
              <a:gd name="connsiteX0" fmla="*/ 1397000 w 3581400"/>
              <a:gd name="connsiteY0" fmla="*/ 355600 h 2438400"/>
              <a:gd name="connsiteX1" fmla="*/ 0 w 3581400"/>
              <a:gd name="connsiteY1" fmla="*/ 2413000 h 2438400"/>
              <a:gd name="connsiteX2" fmla="*/ 254000 w 3581400"/>
              <a:gd name="connsiteY2" fmla="*/ 2413000 h 2438400"/>
              <a:gd name="connsiteX3" fmla="*/ 558800 w 3581400"/>
              <a:gd name="connsiteY3" fmla="*/ 1943100 h 2438400"/>
              <a:gd name="connsiteX4" fmla="*/ 863600 w 3581400"/>
              <a:gd name="connsiteY4" fmla="*/ 2425700 h 2438400"/>
              <a:gd name="connsiteX5" fmla="*/ 1066800 w 3581400"/>
              <a:gd name="connsiteY5" fmla="*/ 2425700 h 2438400"/>
              <a:gd name="connsiteX6" fmla="*/ 673100 w 3581400"/>
              <a:gd name="connsiteY6" fmla="*/ 1790700 h 2438400"/>
              <a:gd name="connsiteX7" fmla="*/ 1104900 w 3581400"/>
              <a:gd name="connsiteY7" fmla="*/ 1155700 h 2438400"/>
              <a:gd name="connsiteX8" fmla="*/ 1689100 w 3581400"/>
              <a:gd name="connsiteY8" fmla="*/ 1828800 h 2438400"/>
              <a:gd name="connsiteX9" fmla="*/ 1422400 w 3581400"/>
              <a:gd name="connsiteY9" fmla="*/ 2438400 h 2438400"/>
              <a:gd name="connsiteX10" fmla="*/ 1625600 w 3581400"/>
              <a:gd name="connsiteY10" fmla="*/ 2438400 h 2438400"/>
              <a:gd name="connsiteX11" fmla="*/ 1828800 w 3581400"/>
              <a:gd name="connsiteY11" fmla="*/ 1981200 h 2438400"/>
              <a:gd name="connsiteX12" fmla="*/ 2209800 w 3581400"/>
              <a:gd name="connsiteY12" fmla="*/ 2425700 h 2438400"/>
              <a:gd name="connsiteX13" fmla="*/ 2438400 w 3581400"/>
              <a:gd name="connsiteY13" fmla="*/ 2425700 h 2438400"/>
              <a:gd name="connsiteX14" fmla="*/ 1219200 w 3581400"/>
              <a:gd name="connsiteY14" fmla="*/ 990600 h 2438400"/>
              <a:gd name="connsiteX15" fmla="*/ 1384300 w 3581400"/>
              <a:gd name="connsiteY15" fmla="*/ 749300 h 2438400"/>
              <a:gd name="connsiteX16" fmla="*/ 2781300 w 3581400"/>
              <a:gd name="connsiteY16" fmla="*/ 2425700 h 2438400"/>
              <a:gd name="connsiteX17" fmla="*/ 2997200 w 3581400"/>
              <a:gd name="connsiteY17" fmla="*/ 2413000 h 2438400"/>
              <a:gd name="connsiteX18" fmla="*/ 1511300 w 3581400"/>
              <a:gd name="connsiteY18" fmla="*/ 596900 h 2438400"/>
              <a:gd name="connsiteX19" fmla="*/ 1689100 w 3581400"/>
              <a:gd name="connsiteY19" fmla="*/ 292100 h 2438400"/>
              <a:gd name="connsiteX20" fmla="*/ 3378200 w 3581400"/>
              <a:gd name="connsiteY20" fmla="*/ 2438400 h 2438400"/>
              <a:gd name="connsiteX21" fmla="*/ 3581400 w 3581400"/>
              <a:gd name="connsiteY21" fmla="*/ 2413000 h 2438400"/>
              <a:gd name="connsiteX22" fmla="*/ 1638300 w 3581400"/>
              <a:gd name="connsiteY22" fmla="*/ 0 h 2438400"/>
              <a:gd name="connsiteX23" fmla="*/ 1397000 w 3581400"/>
              <a:gd name="connsiteY23" fmla="*/ 35560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81400" h="2438400">
                <a:moveTo>
                  <a:pt x="1397000" y="355600"/>
                </a:moveTo>
                <a:lnTo>
                  <a:pt x="0" y="2413000"/>
                </a:lnTo>
                <a:lnTo>
                  <a:pt x="254000" y="2413000"/>
                </a:lnTo>
                <a:lnTo>
                  <a:pt x="558800" y="1943100"/>
                </a:lnTo>
                <a:lnTo>
                  <a:pt x="863600" y="2425700"/>
                </a:lnTo>
                <a:lnTo>
                  <a:pt x="1066800" y="2425700"/>
                </a:lnTo>
                <a:lnTo>
                  <a:pt x="673100" y="1790700"/>
                </a:lnTo>
                <a:lnTo>
                  <a:pt x="1104900" y="1155700"/>
                </a:lnTo>
                <a:lnTo>
                  <a:pt x="1689100" y="1828800"/>
                </a:lnTo>
                <a:lnTo>
                  <a:pt x="1422400" y="2438400"/>
                </a:lnTo>
                <a:lnTo>
                  <a:pt x="1625600" y="2438400"/>
                </a:lnTo>
                <a:lnTo>
                  <a:pt x="1828800" y="1981200"/>
                </a:lnTo>
                <a:lnTo>
                  <a:pt x="2209800" y="2425700"/>
                </a:lnTo>
                <a:lnTo>
                  <a:pt x="2438400" y="2425700"/>
                </a:lnTo>
                <a:lnTo>
                  <a:pt x="1219200" y="990600"/>
                </a:lnTo>
                <a:lnTo>
                  <a:pt x="1384300" y="749300"/>
                </a:lnTo>
                <a:lnTo>
                  <a:pt x="2781300" y="2425700"/>
                </a:lnTo>
                <a:lnTo>
                  <a:pt x="2997200" y="2413000"/>
                </a:lnTo>
                <a:lnTo>
                  <a:pt x="1511300" y="596900"/>
                </a:lnTo>
                <a:lnTo>
                  <a:pt x="1689100" y="292100"/>
                </a:lnTo>
                <a:lnTo>
                  <a:pt x="3378200" y="2438400"/>
                </a:lnTo>
                <a:lnTo>
                  <a:pt x="3581400" y="2413000"/>
                </a:lnTo>
                <a:lnTo>
                  <a:pt x="1638300" y="0"/>
                </a:lnTo>
                <a:lnTo>
                  <a:pt x="1397000" y="3556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735947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Oval 93"/>
          <p:cNvSpPr/>
          <p:nvPr/>
        </p:nvSpPr>
        <p:spPr>
          <a:xfrm>
            <a:off x="3202990" y="1937956"/>
            <a:ext cx="1527048" cy="1527048"/>
          </a:xfrm>
          <a:prstGeom prst="ellipse">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1577309" y="629335"/>
            <a:ext cx="871126" cy="846157"/>
            <a:chOff x="2859110" y="1081825"/>
            <a:chExt cx="1712890" cy="1416676"/>
          </a:xfrm>
        </p:grpSpPr>
        <p:sp>
          <p:nvSpPr>
            <p:cNvPr id="6" name="Freeform 5"/>
            <p:cNvSpPr/>
            <p:nvPr/>
          </p:nvSpPr>
          <p:spPr>
            <a:xfrm>
              <a:off x="2859110" y="1081825"/>
              <a:ext cx="643944" cy="1416676"/>
            </a:xfrm>
            <a:custGeom>
              <a:avLst/>
              <a:gdLst>
                <a:gd name="connsiteX0" fmla="*/ 643944 w 643944"/>
                <a:gd name="connsiteY0" fmla="*/ 0 h 1416676"/>
                <a:gd name="connsiteX1" fmla="*/ 373487 w 643944"/>
                <a:gd name="connsiteY1" fmla="*/ 463640 h 1416676"/>
                <a:gd name="connsiteX2" fmla="*/ 218941 w 643944"/>
                <a:gd name="connsiteY2" fmla="*/ 1107583 h 1416676"/>
                <a:gd name="connsiteX3" fmla="*/ 0 w 643944"/>
                <a:gd name="connsiteY3" fmla="*/ 1416676 h 1416676"/>
              </a:gdLst>
              <a:ahLst/>
              <a:cxnLst>
                <a:cxn ang="0">
                  <a:pos x="connsiteX0" y="connsiteY0"/>
                </a:cxn>
                <a:cxn ang="0">
                  <a:pos x="connsiteX1" y="connsiteY1"/>
                </a:cxn>
                <a:cxn ang="0">
                  <a:pos x="connsiteX2" y="connsiteY2"/>
                </a:cxn>
                <a:cxn ang="0">
                  <a:pos x="connsiteX3" y="connsiteY3"/>
                </a:cxn>
              </a:cxnLst>
              <a:rect l="l" t="t" r="r" b="b"/>
              <a:pathLst>
                <a:path w="643944" h="1416676">
                  <a:moveTo>
                    <a:pt x="643944" y="0"/>
                  </a:moveTo>
                  <a:cubicBezTo>
                    <a:pt x="544132" y="139521"/>
                    <a:pt x="444321" y="279043"/>
                    <a:pt x="373487" y="463640"/>
                  </a:cubicBezTo>
                  <a:cubicBezTo>
                    <a:pt x="302653" y="648237"/>
                    <a:pt x="281189" y="948744"/>
                    <a:pt x="218941" y="1107583"/>
                  </a:cubicBezTo>
                  <a:cubicBezTo>
                    <a:pt x="156693" y="1266422"/>
                    <a:pt x="78346" y="1341549"/>
                    <a:pt x="0" y="1416676"/>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6"/>
            <p:cNvSpPr/>
            <p:nvPr/>
          </p:nvSpPr>
          <p:spPr>
            <a:xfrm>
              <a:off x="3090930" y="2137893"/>
              <a:ext cx="127062" cy="360608"/>
            </a:xfrm>
            <a:custGeom>
              <a:avLst/>
              <a:gdLst>
                <a:gd name="connsiteX0" fmla="*/ 0 w 127062"/>
                <a:gd name="connsiteY0" fmla="*/ 0 h 360608"/>
                <a:gd name="connsiteX1" fmla="*/ 115909 w 127062"/>
                <a:gd name="connsiteY1" fmla="*/ 231820 h 360608"/>
                <a:gd name="connsiteX2" fmla="*/ 115909 w 127062"/>
                <a:gd name="connsiteY2" fmla="*/ 360608 h 360608"/>
              </a:gdLst>
              <a:ahLst/>
              <a:cxnLst>
                <a:cxn ang="0">
                  <a:pos x="connsiteX0" y="connsiteY0"/>
                </a:cxn>
                <a:cxn ang="0">
                  <a:pos x="connsiteX1" y="connsiteY1"/>
                </a:cxn>
                <a:cxn ang="0">
                  <a:pos x="connsiteX2" y="connsiteY2"/>
                </a:cxn>
              </a:cxnLst>
              <a:rect l="l" t="t" r="r" b="b"/>
              <a:pathLst>
                <a:path w="127062" h="360608">
                  <a:moveTo>
                    <a:pt x="0" y="0"/>
                  </a:moveTo>
                  <a:cubicBezTo>
                    <a:pt x="48295" y="85859"/>
                    <a:pt x="96591" y="171719"/>
                    <a:pt x="115909" y="231820"/>
                  </a:cubicBezTo>
                  <a:cubicBezTo>
                    <a:pt x="135227" y="291921"/>
                    <a:pt x="125568" y="326264"/>
                    <a:pt x="115909" y="360608"/>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Freeform 7"/>
            <p:cNvSpPr/>
            <p:nvPr/>
          </p:nvSpPr>
          <p:spPr>
            <a:xfrm>
              <a:off x="3232597" y="1558344"/>
              <a:ext cx="553792" cy="927279"/>
            </a:xfrm>
            <a:custGeom>
              <a:avLst/>
              <a:gdLst>
                <a:gd name="connsiteX0" fmla="*/ 0 w 553792"/>
                <a:gd name="connsiteY0" fmla="*/ 0 h 927279"/>
                <a:gd name="connsiteX1" fmla="*/ 257578 w 553792"/>
                <a:gd name="connsiteY1" fmla="*/ 373487 h 927279"/>
                <a:gd name="connsiteX2" fmla="*/ 553792 w 553792"/>
                <a:gd name="connsiteY2" fmla="*/ 927279 h 927279"/>
              </a:gdLst>
              <a:ahLst/>
              <a:cxnLst>
                <a:cxn ang="0">
                  <a:pos x="connsiteX0" y="connsiteY0"/>
                </a:cxn>
                <a:cxn ang="0">
                  <a:pos x="connsiteX1" y="connsiteY1"/>
                </a:cxn>
                <a:cxn ang="0">
                  <a:pos x="connsiteX2" y="connsiteY2"/>
                </a:cxn>
              </a:cxnLst>
              <a:rect l="l" t="t" r="r" b="b"/>
              <a:pathLst>
                <a:path w="553792" h="927279">
                  <a:moveTo>
                    <a:pt x="0" y="0"/>
                  </a:moveTo>
                  <a:cubicBezTo>
                    <a:pt x="82639" y="109470"/>
                    <a:pt x="165279" y="218940"/>
                    <a:pt x="257578" y="373487"/>
                  </a:cubicBezTo>
                  <a:cubicBezTo>
                    <a:pt x="349877" y="528034"/>
                    <a:pt x="451834" y="727656"/>
                    <a:pt x="553792" y="927279"/>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Freeform 8"/>
            <p:cNvSpPr/>
            <p:nvPr/>
          </p:nvSpPr>
          <p:spPr>
            <a:xfrm>
              <a:off x="3477296" y="2099256"/>
              <a:ext cx="115910" cy="373488"/>
            </a:xfrm>
            <a:custGeom>
              <a:avLst/>
              <a:gdLst>
                <a:gd name="connsiteX0" fmla="*/ 115910 w 115910"/>
                <a:gd name="connsiteY0" fmla="*/ 0 h 373488"/>
                <a:gd name="connsiteX1" fmla="*/ 90152 w 115910"/>
                <a:gd name="connsiteY1" fmla="*/ 206062 h 373488"/>
                <a:gd name="connsiteX2" fmla="*/ 0 w 115910"/>
                <a:gd name="connsiteY2" fmla="*/ 373488 h 373488"/>
              </a:gdLst>
              <a:ahLst/>
              <a:cxnLst>
                <a:cxn ang="0">
                  <a:pos x="connsiteX0" y="connsiteY0"/>
                </a:cxn>
                <a:cxn ang="0">
                  <a:pos x="connsiteX1" y="connsiteY1"/>
                </a:cxn>
                <a:cxn ang="0">
                  <a:pos x="connsiteX2" y="connsiteY2"/>
                </a:cxn>
              </a:cxnLst>
              <a:rect l="l" t="t" r="r" b="b"/>
              <a:pathLst>
                <a:path w="115910" h="373488">
                  <a:moveTo>
                    <a:pt x="115910" y="0"/>
                  </a:moveTo>
                  <a:cubicBezTo>
                    <a:pt x="112690" y="71907"/>
                    <a:pt x="109470" y="143814"/>
                    <a:pt x="90152" y="206062"/>
                  </a:cubicBezTo>
                  <a:cubicBezTo>
                    <a:pt x="70834" y="268310"/>
                    <a:pt x="35417" y="320899"/>
                    <a:pt x="0" y="373488"/>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Freeform 11"/>
            <p:cNvSpPr/>
            <p:nvPr/>
          </p:nvSpPr>
          <p:spPr>
            <a:xfrm>
              <a:off x="3490175" y="1081825"/>
              <a:ext cx="1081825" cy="1378040"/>
            </a:xfrm>
            <a:custGeom>
              <a:avLst/>
              <a:gdLst>
                <a:gd name="connsiteX0" fmla="*/ 0 w 1081825"/>
                <a:gd name="connsiteY0" fmla="*/ 0 h 1378040"/>
                <a:gd name="connsiteX1" fmla="*/ 643943 w 1081825"/>
                <a:gd name="connsiteY1" fmla="*/ 631065 h 1378040"/>
                <a:gd name="connsiteX2" fmla="*/ 953036 w 1081825"/>
                <a:gd name="connsiteY2" fmla="*/ 1043189 h 1378040"/>
                <a:gd name="connsiteX3" fmla="*/ 1081825 w 1081825"/>
                <a:gd name="connsiteY3" fmla="*/ 1378040 h 1378040"/>
              </a:gdLst>
              <a:ahLst/>
              <a:cxnLst>
                <a:cxn ang="0">
                  <a:pos x="connsiteX0" y="connsiteY0"/>
                </a:cxn>
                <a:cxn ang="0">
                  <a:pos x="connsiteX1" y="connsiteY1"/>
                </a:cxn>
                <a:cxn ang="0">
                  <a:pos x="connsiteX2" y="connsiteY2"/>
                </a:cxn>
                <a:cxn ang="0">
                  <a:pos x="connsiteX3" y="connsiteY3"/>
                </a:cxn>
              </a:cxnLst>
              <a:rect l="l" t="t" r="r" b="b"/>
              <a:pathLst>
                <a:path w="1081825" h="1378040">
                  <a:moveTo>
                    <a:pt x="0" y="0"/>
                  </a:moveTo>
                  <a:cubicBezTo>
                    <a:pt x="242552" y="228600"/>
                    <a:pt x="485104" y="457200"/>
                    <a:pt x="643943" y="631065"/>
                  </a:cubicBezTo>
                  <a:cubicBezTo>
                    <a:pt x="802782" y="804930"/>
                    <a:pt x="880056" y="918693"/>
                    <a:pt x="953036" y="1043189"/>
                  </a:cubicBezTo>
                  <a:cubicBezTo>
                    <a:pt x="1026016" y="1167685"/>
                    <a:pt x="1053920" y="1272862"/>
                    <a:pt x="1081825" y="137804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3979572" y="1712890"/>
              <a:ext cx="179839" cy="772733"/>
            </a:xfrm>
            <a:custGeom>
              <a:avLst/>
              <a:gdLst>
                <a:gd name="connsiteX0" fmla="*/ 154546 w 179839"/>
                <a:gd name="connsiteY0" fmla="*/ 0 h 772733"/>
                <a:gd name="connsiteX1" fmla="*/ 167425 w 179839"/>
                <a:gd name="connsiteY1" fmla="*/ 373487 h 772733"/>
                <a:gd name="connsiteX2" fmla="*/ 0 w 179839"/>
                <a:gd name="connsiteY2" fmla="*/ 772733 h 772733"/>
              </a:gdLst>
              <a:ahLst/>
              <a:cxnLst>
                <a:cxn ang="0">
                  <a:pos x="connsiteX0" y="connsiteY0"/>
                </a:cxn>
                <a:cxn ang="0">
                  <a:pos x="connsiteX1" y="connsiteY1"/>
                </a:cxn>
                <a:cxn ang="0">
                  <a:pos x="connsiteX2" y="connsiteY2"/>
                </a:cxn>
              </a:cxnLst>
              <a:rect l="l" t="t" r="r" b="b"/>
              <a:pathLst>
                <a:path w="179839" h="772733">
                  <a:moveTo>
                    <a:pt x="154546" y="0"/>
                  </a:moveTo>
                  <a:cubicBezTo>
                    <a:pt x="173864" y="122349"/>
                    <a:pt x="193183" y="244698"/>
                    <a:pt x="167425" y="373487"/>
                  </a:cubicBezTo>
                  <a:cubicBezTo>
                    <a:pt x="141667" y="502276"/>
                    <a:pt x="70833" y="637504"/>
                    <a:pt x="0" y="772733"/>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Freeform 14"/>
            <p:cNvSpPr/>
            <p:nvPr/>
          </p:nvSpPr>
          <p:spPr>
            <a:xfrm>
              <a:off x="4121239" y="2163651"/>
              <a:ext cx="202464" cy="321972"/>
            </a:xfrm>
            <a:custGeom>
              <a:avLst/>
              <a:gdLst>
                <a:gd name="connsiteX0" fmla="*/ 0 w 202464"/>
                <a:gd name="connsiteY0" fmla="*/ 0 h 321972"/>
                <a:gd name="connsiteX1" fmla="*/ 180305 w 202464"/>
                <a:gd name="connsiteY1" fmla="*/ 180304 h 321972"/>
                <a:gd name="connsiteX2" fmla="*/ 193184 w 202464"/>
                <a:gd name="connsiteY2" fmla="*/ 321972 h 321972"/>
              </a:gdLst>
              <a:ahLst/>
              <a:cxnLst>
                <a:cxn ang="0">
                  <a:pos x="connsiteX0" y="connsiteY0"/>
                </a:cxn>
                <a:cxn ang="0">
                  <a:pos x="connsiteX1" y="connsiteY1"/>
                </a:cxn>
                <a:cxn ang="0">
                  <a:pos x="connsiteX2" y="connsiteY2"/>
                </a:cxn>
              </a:cxnLst>
              <a:rect l="l" t="t" r="r" b="b"/>
              <a:pathLst>
                <a:path w="202464" h="321972">
                  <a:moveTo>
                    <a:pt x="0" y="0"/>
                  </a:moveTo>
                  <a:cubicBezTo>
                    <a:pt x="74054" y="63321"/>
                    <a:pt x="148108" y="126642"/>
                    <a:pt x="180305" y="180304"/>
                  </a:cubicBezTo>
                  <a:cubicBezTo>
                    <a:pt x="212502" y="233966"/>
                    <a:pt x="202843" y="277969"/>
                    <a:pt x="193184" y="321972"/>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7" name="Group 26"/>
          <p:cNvGrpSpPr/>
          <p:nvPr/>
        </p:nvGrpSpPr>
        <p:grpSpPr>
          <a:xfrm>
            <a:off x="3023227" y="629336"/>
            <a:ext cx="887855" cy="830772"/>
            <a:chOff x="5254580" y="1004552"/>
            <a:chExt cx="1442434" cy="1468192"/>
          </a:xfrm>
        </p:grpSpPr>
        <p:sp>
          <p:nvSpPr>
            <p:cNvPr id="18" name="Freeform 17"/>
            <p:cNvSpPr/>
            <p:nvPr/>
          </p:nvSpPr>
          <p:spPr>
            <a:xfrm>
              <a:off x="5254580" y="1004552"/>
              <a:ext cx="669702" cy="1403797"/>
            </a:xfrm>
            <a:custGeom>
              <a:avLst/>
              <a:gdLst>
                <a:gd name="connsiteX0" fmla="*/ 669702 w 669702"/>
                <a:gd name="connsiteY0" fmla="*/ 0 h 1403797"/>
                <a:gd name="connsiteX1" fmla="*/ 321972 w 669702"/>
                <a:gd name="connsiteY1" fmla="*/ 592428 h 1403797"/>
                <a:gd name="connsiteX2" fmla="*/ 193183 w 669702"/>
                <a:gd name="connsiteY2" fmla="*/ 1146220 h 1403797"/>
                <a:gd name="connsiteX3" fmla="*/ 0 w 669702"/>
                <a:gd name="connsiteY3" fmla="*/ 1403797 h 1403797"/>
              </a:gdLst>
              <a:ahLst/>
              <a:cxnLst>
                <a:cxn ang="0">
                  <a:pos x="connsiteX0" y="connsiteY0"/>
                </a:cxn>
                <a:cxn ang="0">
                  <a:pos x="connsiteX1" y="connsiteY1"/>
                </a:cxn>
                <a:cxn ang="0">
                  <a:pos x="connsiteX2" y="connsiteY2"/>
                </a:cxn>
                <a:cxn ang="0">
                  <a:pos x="connsiteX3" y="connsiteY3"/>
                </a:cxn>
              </a:cxnLst>
              <a:rect l="l" t="t" r="r" b="b"/>
              <a:pathLst>
                <a:path w="669702" h="1403797">
                  <a:moveTo>
                    <a:pt x="669702" y="0"/>
                  </a:moveTo>
                  <a:cubicBezTo>
                    <a:pt x="535547" y="200695"/>
                    <a:pt x="401392" y="401391"/>
                    <a:pt x="321972" y="592428"/>
                  </a:cubicBezTo>
                  <a:cubicBezTo>
                    <a:pt x="242552" y="783465"/>
                    <a:pt x="246845" y="1010992"/>
                    <a:pt x="193183" y="1146220"/>
                  </a:cubicBezTo>
                  <a:cubicBezTo>
                    <a:pt x="139521" y="1281448"/>
                    <a:pt x="69760" y="1342622"/>
                    <a:pt x="0" y="1403797"/>
                  </a:cubicBezTo>
                </a:path>
              </a:pathLst>
            </a:cu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Freeform 18"/>
            <p:cNvSpPr/>
            <p:nvPr/>
          </p:nvSpPr>
          <p:spPr>
            <a:xfrm>
              <a:off x="5628068" y="1455313"/>
              <a:ext cx="631064" cy="965915"/>
            </a:xfrm>
            <a:custGeom>
              <a:avLst/>
              <a:gdLst>
                <a:gd name="connsiteX0" fmla="*/ 0 w 631064"/>
                <a:gd name="connsiteY0" fmla="*/ 0 h 965915"/>
                <a:gd name="connsiteX1" fmla="*/ 437881 w 631064"/>
                <a:gd name="connsiteY1" fmla="*/ 515155 h 965915"/>
                <a:gd name="connsiteX2" fmla="*/ 631064 w 631064"/>
                <a:gd name="connsiteY2" fmla="*/ 965915 h 965915"/>
              </a:gdLst>
              <a:ahLst/>
              <a:cxnLst>
                <a:cxn ang="0">
                  <a:pos x="connsiteX0" y="connsiteY0"/>
                </a:cxn>
                <a:cxn ang="0">
                  <a:pos x="connsiteX1" y="connsiteY1"/>
                </a:cxn>
                <a:cxn ang="0">
                  <a:pos x="connsiteX2" y="connsiteY2"/>
                </a:cxn>
              </a:cxnLst>
              <a:rect l="l" t="t" r="r" b="b"/>
              <a:pathLst>
                <a:path w="631064" h="965915">
                  <a:moveTo>
                    <a:pt x="0" y="0"/>
                  </a:moveTo>
                  <a:cubicBezTo>
                    <a:pt x="166352" y="177084"/>
                    <a:pt x="332704" y="354169"/>
                    <a:pt x="437881" y="515155"/>
                  </a:cubicBezTo>
                  <a:cubicBezTo>
                    <a:pt x="543058" y="676141"/>
                    <a:pt x="587061" y="821028"/>
                    <a:pt x="631064" y="965915"/>
                  </a:cubicBezTo>
                </a:path>
              </a:pathLst>
            </a:cu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Freeform 20"/>
            <p:cNvSpPr/>
            <p:nvPr/>
          </p:nvSpPr>
          <p:spPr>
            <a:xfrm>
              <a:off x="5589431" y="1648496"/>
              <a:ext cx="218941" cy="798490"/>
            </a:xfrm>
            <a:custGeom>
              <a:avLst/>
              <a:gdLst>
                <a:gd name="connsiteX0" fmla="*/ 218941 w 218941"/>
                <a:gd name="connsiteY0" fmla="*/ 0 h 798490"/>
                <a:gd name="connsiteX1" fmla="*/ 103031 w 218941"/>
                <a:gd name="connsiteY1" fmla="*/ 386366 h 798490"/>
                <a:gd name="connsiteX2" fmla="*/ 0 w 218941"/>
                <a:gd name="connsiteY2" fmla="*/ 798490 h 798490"/>
              </a:gdLst>
              <a:ahLst/>
              <a:cxnLst>
                <a:cxn ang="0">
                  <a:pos x="connsiteX0" y="connsiteY0"/>
                </a:cxn>
                <a:cxn ang="0">
                  <a:pos x="connsiteX1" y="connsiteY1"/>
                </a:cxn>
                <a:cxn ang="0">
                  <a:pos x="connsiteX2" y="connsiteY2"/>
                </a:cxn>
              </a:cxnLst>
              <a:rect l="l" t="t" r="r" b="b"/>
              <a:pathLst>
                <a:path w="218941" h="798490">
                  <a:moveTo>
                    <a:pt x="218941" y="0"/>
                  </a:moveTo>
                  <a:cubicBezTo>
                    <a:pt x="179231" y="126642"/>
                    <a:pt x="139521" y="253284"/>
                    <a:pt x="103031" y="386366"/>
                  </a:cubicBezTo>
                  <a:cubicBezTo>
                    <a:pt x="66541" y="519448"/>
                    <a:pt x="33270" y="658969"/>
                    <a:pt x="0" y="798490"/>
                  </a:cubicBezTo>
                </a:path>
              </a:pathLst>
            </a:cu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Freeform 21"/>
            <p:cNvSpPr/>
            <p:nvPr/>
          </p:nvSpPr>
          <p:spPr>
            <a:xfrm>
              <a:off x="5731099" y="1893194"/>
              <a:ext cx="322271" cy="553792"/>
            </a:xfrm>
            <a:custGeom>
              <a:avLst/>
              <a:gdLst>
                <a:gd name="connsiteX0" fmla="*/ 0 w 322271"/>
                <a:gd name="connsiteY0" fmla="*/ 0 h 553792"/>
                <a:gd name="connsiteX1" fmla="*/ 270456 w 322271"/>
                <a:gd name="connsiteY1" fmla="*/ 296214 h 553792"/>
                <a:gd name="connsiteX2" fmla="*/ 321971 w 322271"/>
                <a:gd name="connsiteY2" fmla="*/ 553792 h 553792"/>
              </a:gdLst>
              <a:ahLst/>
              <a:cxnLst>
                <a:cxn ang="0">
                  <a:pos x="connsiteX0" y="connsiteY0"/>
                </a:cxn>
                <a:cxn ang="0">
                  <a:pos x="connsiteX1" y="connsiteY1"/>
                </a:cxn>
                <a:cxn ang="0">
                  <a:pos x="connsiteX2" y="connsiteY2"/>
                </a:cxn>
              </a:cxnLst>
              <a:rect l="l" t="t" r="r" b="b"/>
              <a:pathLst>
                <a:path w="322271" h="553792">
                  <a:moveTo>
                    <a:pt x="0" y="0"/>
                  </a:moveTo>
                  <a:cubicBezTo>
                    <a:pt x="108397" y="101957"/>
                    <a:pt x="216794" y="203915"/>
                    <a:pt x="270456" y="296214"/>
                  </a:cubicBezTo>
                  <a:cubicBezTo>
                    <a:pt x="324118" y="388513"/>
                    <a:pt x="323044" y="471152"/>
                    <a:pt x="321971" y="553792"/>
                  </a:cubicBezTo>
                </a:path>
              </a:pathLst>
            </a:cu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Freeform 22"/>
            <p:cNvSpPr/>
            <p:nvPr/>
          </p:nvSpPr>
          <p:spPr>
            <a:xfrm>
              <a:off x="5801889" y="2086377"/>
              <a:ext cx="109514" cy="373488"/>
            </a:xfrm>
            <a:custGeom>
              <a:avLst/>
              <a:gdLst>
                <a:gd name="connsiteX0" fmla="*/ 109514 w 109514"/>
                <a:gd name="connsiteY0" fmla="*/ 0 h 373488"/>
                <a:gd name="connsiteX1" fmla="*/ 6483 w 109514"/>
                <a:gd name="connsiteY1" fmla="*/ 180305 h 373488"/>
                <a:gd name="connsiteX2" fmla="*/ 19362 w 109514"/>
                <a:gd name="connsiteY2" fmla="*/ 373488 h 373488"/>
              </a:gdLst>
              <a:ahLst/>
              <a:cxnLst>
                <a:cxn ang="0">
                  <a:pos x="connsiteX0" y="connsiteY0"/>
                </a:cxn>
                <a:cxn ang="0">
                  <a:pos x="connsiteX1" y="connsiteY1"/>
                </a:cxn>
                <a:cxn ang="0">
                  <a:pos x="connsiteX2" y="connsiteY2"/>
                </a:cxn>
              </a:cxnLst>
              <a:rect l="l" t="t" r="r" b="b"/>
              <a:pathLst>
                <a:path w="109514" h="373488">
                  <a:moveTo>
                    <a:pt x="109514" y="0"/>
                  </a:moveTo>
                  <a:cubicBezTo>
                    <a:pt x="65511" y="59028"/>
                    <a:pt x="21508" y="118057"/>
                    <a:pt x="6483" y="180305"/>
                  </a:cubicBezTo>
                  <a:cubicBezTo>
                    <a:pt x="-8542" y="242553"/>
                    <a:pt x="5410" y="308020"/>
                    <a:pt x="19362" y="373488"/>
                  </a:cubicBezTo>
                </a:path>
              </a:pathLst>
            </a:cu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Freeform 24"/>
            <p:cNvSpPr/>
            <p:nvPr/>
          </p:nvSpPr>
          <p:spPr>
            <a:xfrm>
              <a:off x="5924282" y="1017431"/>
              <a:ext cx="772732" cy="1442434"/>
            </a:xfrm>
            <a:custGeom>
              <a:avLst/>
              <a:gdLst>
                <a:gd name="connsiteX0" fmla="*/ 0 w 772732"/>
                <a:gd name="connsiteY0" fmla="*/ 0 h 1442434"/>
                <a:gd name="connsiteX1" fmla="*/ 566670 w 772732"/>
                <a:gd name="connsiteY1" fmla="*/ 746975 h 1442434"/>
                <a:gd name="connsiteX2" fmla="*/ 772732 w 772732"/>
                <a:gd name="connsiteY2" fmla="*/ 1442434 h 1442434"/>
              </a:gdLst>
              <a:ahLst/>
              <a:cxnLst>
                <a:cxn ang="0">
                  <a:pos x="connsiteX0" y="connsiteY0"/>
                </a:cxn>
                <a:cxn ang="0">
                  <a:pos x="connsiteX1" y="connsiteY1"/>
                </a:cxn>
                <a:cxn ang="0">
                  <a:pos x="connsiteX2" y="connsiteY2"/>
                </a:cxn>
              </a:cxnLst>
              <a:rect l="l" t="t" r="r" b="b"/>
              <a:pathLst>
                <a:path w="772732" h="1442434">
                  <a:moveTo>
                    <a:pt x="0" y="0"/>
                  </a:moveTo>
                  <a:cubicBezTo>
                    <a:pt x="218940" y="253284"/>
                    <a:pt x="437881" y="506569"/>
                    <a:pt x="566670" y="746975"/>
                  </a:cubicBezTo>
                  <a:cubicBezTo>
                    <a:pt x="695459" y="987381"/>
                    <a:pt x="734095" y="1214907"/>
                    <a:pt x="772732" y="1442434"/>
                  </a:cubicBezTo>
                </a:path>
              </a:pathLst>
            </a:cu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Freeform 25"/>
            <p:cNvSpPr/>
            <p:nvPr/>
          </p:nvSpPr>
          <p:spPr>
            <a:xfrm>
              <a:off x="6435931" y="1918952"/>
              <a:ext cx="132294" cy="553792"/>
            </a:xfrm>
            <a:custGeom>
              <a:avLst/>
              <a:gdLst>
                <a:gd name="connsiteX0" fmla="*/ 132294 w 132294"/>
                <a:gd name="connsiteY0" fmla="*/ 0 h 553792"/>
                <a:gd name="connsiteX1" fmla="*/ 16384 w 132294"/>
                <a:gd name="connsiteY1" fmla="*/ 231820 h 553792"/>
                <a:gd name="connsiteX2" fmla="*/ 3506 w 132294"/>
                <a:gd name="connsiteY2" fmla="*/ 553792 h 553792"/>
              </a:gdLst>
              <a:ahLst/>
              <a:cxnLst>
                <a:cxn ang="0">
                  <a:pos x="connsiteX0" y="connsiteY0"/>
                </a:cxn>
                <a:cxn ang="0">
                  <a:pos x="connsiteX1" y="connsiteY1"/>
                </a:cxn>
                <a:cxn ang="0">
                  <a:pos x="connsiteX2" y="connsiteY2"/>
                </a:cxn>
              </a:cxnLst>
              <a:rect l="l" t="t" r="r" b="b"/>
              <a:pathLst>
                <a:path w="132294" h="553792">
                  <a:moveTo>
                    <a:pt x="132294" y="0"/>
                  </a:moveTo>
                  <a:cubicBezTo>
                    <a:pt x="85071" y="69760"/>
                    <a:pt x="37849" y="139521"/>
                    <a:pt x="16384" y="231820"/>
                  </a:cubicBezTo>
                  <a:cubicBezTo>
                    <a:pt x="-5081" y="324119"/>
                    <a:pt x="-788" y="438955"/>
                    <a:pt x="3506" y="553792"/>
                  </a:cubicBezTo>
                </a:path>
              </a:pathLst>
            </a:cu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p:cNvGrpSpPr/>
          <p:nvPr/>
        </p:nvGrpSpPr>
        <p:grpSpPr>
          <a:xfrm>
            <a:off x="5399491" y="566620"/>
            <a:ext cx="864697" cy="830772"/>
            <a:chOff x="5190186" y="978794"/>
            <a:chExt cx="1403797" cy="1370086"/>
          </a:xfrm>
        </p:grpSpPr>
        <p:sp>
          <p:nvSpPr>
            <p:cNvPr id="28" name="Freeform 27"/>
            <p:cNvSpPr/>
            <p:nvPr/>
          </p:nvSpPr>
          <p:spPr>
            <a:xfrm>
              <a:off x="5190186" y="978794"/>
              <a:ext cx="669701" cy="1262130"/>
            </a:xfrm>
            <a:custGeom>
              <a:avLst/>
              <a:gdLst>
                <a:gd name="connsiteX0" fmla="*/ 669701 w 669701"/>
                <a:gd name="connsiteY0" fmla="*/ 0 h 1262130"/>
                <a:gd name="connsiteX1" fmla="*/ 218941 w 669701"/>
                <a:gd name="connsiteY1" fmla="*/ 528034 h 1262130"/>
                <a:gd name="connsiteX2" fmla="*/ 0 w 669701"/>
                <a:gd name="connsiteY2" fmla="*/ 1262130 h 1262130"/>
              </a:gdLst>
              <a:ahLst/>
              <a:cxnLst>
                <a:cxn ang="0">
                  <a:pos x="connsiteX0" y="connsiteY0"/>
                </a:cxn>
                <a:cxn ang="0">
                  <a:pos x="connsiteX1" y="connsiteY1"/>
                </a:cxn>
                <a:cxn ang="0">
                  <a:pos x="connsiteX2" y="connsiteY2"/>
                </a:cxn>
              </a:cxnLst>
              <a:rect l="l" t="t" r="r" b="b"/>
              <a:pathLst>
                <a:path w="669701" h="1262130">
                  <a:moveTo>
                    <a:pt x="669701" y="0"/>
                  </a:moveTo>
                  <a:cubicBezTo>
                    <a:pt x="500129" y="158839"/>
                    <a:pt x="330558" y="317679"/>
                    <a:pt x="218941" y="528034"/>
                  </a:cubicBezTo>
                  <a:cubicBezTo>
                    <a:pt x="107324" y="738389"/>
                    <a:pt x="53662" y="1000259"/>
                    <a:pt x="0" y="1262130"/>
                  </a:cubicBezTo>
                </a:path>
              </a:pathLst>
            </a:cu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Freeform 32"/>
            <p:cNvSpPr/>
            <p:nvPr/>
          </p:nvSpPr>
          <p:spPr>
            <a:xfrm>
              <a:off x="5847008" y="991673"/>
              <a:ext cx="746975" cy="1313645"/>
            </a:xfrm>
            <a:custGeom>
              <a:avLst/>
              <a:gdLst>
                <a:gd name="connsiteX0" fmla="*/ 0 w 746975"/>
                <a:gd name="connsiteY0" fmla="*/ 0 h 1313645"/>
                <a:gd name="connsiteX1" fmla="*/ 180305 w 746975"/>
                <a:gd name="connsiteY1" fmla="*/ 437882 h 1313645"/>
                <a:gd name="connsiteX2" fmla="*/ 566671 w 746975"/>
                <a:gd name="connsiteY2" fmla="*/ 759854 h 1313645"/>
                <a:gd name="connsiteX3" fmla="*/ 746975 w 746975"/>
                <a:gd name="connsiteY3" fmla="*/ 1313645 h 1313645"/>
              </a:gdLst>
              <a:ahLst/>
              <a:cxnLst>
                <a:cxn ang="0">
                  <a:pos x="connsiteX0" y="connsiteY0"/>
                </a:cxn>
                <a:cxn ang="0">
                  <a:pos x="connsiteX1" y="connsiteY1"/>
                </a:cxn>
                <a:cxn ang="0">
                  <a:pos x="connsiteX2" y="connsiteY2"/>
                </a:cxn>
                <a:cxn ang="0">
                  <a:pos x="connsiteX3" y="connsiteY3"/>
                </a:cxn>
              </a:cxnLst>
              <a:rect l="l" t="t" r="r" b="b"/>
              <a:pathLst>
                <a:path w="746975" h="1313645">
                  <a:moveTo>
                    <a:pt x="0" y="0"/>
                  </a:moveTo>
                  <a:cubicBezTo>
                    <a:pt x="42930" y="155620"/>
                    <a:pt x="85860" y="311240"/>
                    <a:pt x="180305" y="437882"/>
                  </a:cubicBezTo>
                  <a:cubicBezTo>
                    <a:pt x="274750" y="564524"/>
                    <a:pt x="472226" y="613894"/>
                    <a:pt x="566671" y="759854"/>
                  </a:cubicBezTo>
                  <a:cubicBezTo>
                    <a:pt x="661116" y="905814"/>
                    <a:pt x="704045" y="1109729"/>
                    <a:pt x="746975" y="1313645"/>
                  </a:cubicBezTo>
                </a:path>
              </a:pathLst>
            </a:cu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Freeform 33"/>
            <p:cNvSpPr/>
            <p:nvPr/>
          </p:nvSpPr>
          <p:spPr>
            <a:xfrm>
              <a:off x="5550794" y="1287887"/>
              <a:ext cx="386367" cy="1004552"/>
            </a:xfrm>
            <a:custGeom>
              <a:avLst/>
              <a:gdLst>
                <a:gd name="connsiteX0" fmla="*/ 386367 w 386367"/>
                <a:gd name="connsiteY0" fmla="*/ 0 h 1004552"/>
                <a:gd name="connsiteX1" fmla="*/ 90152 w 386367"/>
                <a:gd name="connsiteY1" fmla="*/ 360609 h 1004552"/>
                <a:gd name="connsiteX2" fmla="*/ 64395 w 386367"/>
                <a:gd name="connsiteY2" fmla="*/ 746975 h 1004552"/>
                <a:gd name="connsiteX3" fmla="*/ 0 w 386367"/>
                <a:gd name="connsiteY3" fmla="*/ 1004552 h 1004552"/>
              </a:gdLst>
              <a:ahLst/>
              <a:cxnLst>
                <a:cxn ang="0">
                  <a:pos x="connsiteX0" y="connsiteY0"/>
                </a:cxn>
                <a:cxn ang="0">
                  <a:pos x="connsiteX1" y="connsiteY1"/>
                </a:cxn>
                <a:cxn ang="0">
                  <a:pos x="connsiteX2" y="connsiteY2"/>
                </a:cxn>
                <a:cxn ang="0">
                  <a:pos x="connsiteX3" y="connsiteY3"/>
                </a:cxn>
              </a:cxnLst>
              <a:rect l="l" t="t" r="r" b="b"/>
              <a:pathLst>
                <a:path w="386367" h="1004552">
                  <a:moveTo>
                    <a:pt x="386367" y="0"/>
                  </a:moveTo>
                  <a:cubicBezTo>
                    <a:pt x="265090" y="118056"/>
                    <a:pt x="143814" y="236113"/>
                    <a:pt x="90152" y="360609"/>
                  </a:cubicBezTo>
                  <a:cubicBezTo>
                    <a:pt x="36490" y="485105"/>
                    <a:pt x="79420" y="639651"/>
                    <a:pt x="64395" y="746975"/>
                  </a:cubicBezTo>
                  <a:cubicBezTo>
                    <a:pt x="49370" y="854299"/>
                    <a:pt x="24685" y="929425"/>
                    <a:pt x="0" y="1004552"/>
                  </a:cubicBezTo>
                </a:path>
              </a:pathLst>
            </a:cu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34"/>
            <p:cNvSpPr/>
            <p:nvPr/>
          </p:nvSpPr>
          <p:spPr>
            <a:xfrm>
              <a:off x="5769735" y="1460238"/>
              <a:ext cx="600783" cy="888642"/>
            </a:xfrm>
            <a:custGeom>
              <a:avLst/>
              <a:gdLst>
                <a:gd name="connsiteX0" fmla="*/ 0 w 600783"/>
                <a:gd name="connsiteY0" fmla="*/ 0 h 888642"/>
                <a:gd name="connsiteX1" fmla="*/ 231820 w 600783"/>
                <a:gd name="connsiteY1" fmla="*/ 296214 h 888642"/>
                <a:gd name="connsiteX2" fmla="*/ 553792 w 600783"/>
                <a:gd name="connsiteY2" fmla="*/ 476518 h 888642"/>
                <a:gd name="connsiteX3" fmla="*/ 592428 w 600783"/>
                <a:gd name="connsiteY3" fmla="*/ 888642 h 888642"/>
              </a:gdLst>
              <a:ahLst/>
              <a:cxnLst>
                <a:cxn ang="0">
                  <a:pos x="connsiteX0" y="connsiteY0"/>
                </a:cxn>
                <a:cxn ang="0">
                  <a:pos x="connsiteX1" y="connsiteY1"/>
                </a:cxn>
                <a:cxn ang="0">
                  <a:pos x="connsiteX2" y="connsiteY2"/>
                </a:cxn>
                <a:cxn ang="0">
                  <a:pos x="connsiteX3" y="connsiteY3"/>
                </a:cxn>
              </a:cxnLst>
              <a:rect l="l" t="t" r="r" b="b"/>
              <a:pathLst>
                <a:path w="600783" h="888642">
                  <a:moveTo>
                    <a:pt x="0" y="0"/>
                  </a:moveTo>
                  <a:cubicBezTo>
                    <a:pt x="69760" y="108397"/>
                    <a:pt x="139521" y="216794"/>
                    <a:pt x="231820" y="296214"/>
                  </a:cubicBezTo>
                  <a:cubicBezTo>
                    <a:pt x="324119" y="375634"/>
                    <a:pt x="493691" y="377780"/>
                    <a:pt x="553792" y="476518"/>
                  </a:cubicBezTo>
                  <a:cubicBezTo>
                    <a:pt x="613893" y="575256"/>
                    <a:pt x="603160" y="731949"/>
                    <a:pt x="592428" y="888642"/>
                  </a:cubicBezTo>
                </a:path>
              </a:pathLst>
            </a:cu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Freeform 35"/>
            <p:cNvSpPr/>
            <p:nvPr/>
          </p:nvSpPr>
          <p:spPr>
            <a:xfrm>
              <a:off x="5782614" y="1751527"/>
              <a:ext cx="193183" cy="579549"/>
            </a:xfrm>
            <a:custGeom>
              <a:avLst/>
              <a:gdLst>
                <a:gd name="connsiteX0" fmla="*/ 193183 w 193183"/>
                <a:gd name="connsiteY0" fmla="*/ 0 h 579549"/>
                <a:gd name="connsiteX1" fmla="*/ 38637 w 193183"/>
                <a:gd name="connsiteY1" fmla="*/ 218941 h 579549"/>
                <a:gd name="connsiteX2" fmla="*/ 0 w 193183"/>
                <a:gd name="connsiteY2" fmla="*/ 579549 h 579549"/>
              </a:gdLst>
              <a:ahLst/>
              <a:cxnLst>
                <a:cxn ang="0">
                  <a:pos x="connsiteX0" y="connsiteY0"/>
                </a:cxn>
                <a:cxn ang="0">
                  <a:pos x="connsiteX1" y="connsiteY1"/>
                </a:cxn>
                <a:cxn ang="0">
                  <a:pos x="connsiteX2" y="connsiteY2"/>
                </a:cxn>
              </a:cxnLst>
              <a:rect l="l" t="t" r="r" b="b"/>
              <a:pathLst>
                <a:path w="193183" h="579549">
                  <a:moveTo>
                    <a:pt x="193183" y="0"/>
                  </a:moveTo>
                  <a:cubicBezTo>
                    <a:pt x="132008" y="61175"/>
                    <a:pt x="70834" y="122350"/>
                    <a:pt x="38637" y="218941"/>
                  </a:cubicBezTo>
                  <a:cubicBezTo>
                    <a:pt x="6440" y="315532"/>
                    <a:pt x="3220" y="447540"/>
                    <a:pt x="0" y="579549"/>
                  </a:cubicBezTo>
                </a:path>
              </a:pathLst>
            </a:cu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Freeform 36"/>
            <p:cNvSpPr/>
            <p:nvPr/>
          </p:nvSpPr>
          <p:spPr>
            <a:xfrm>
              <a:off x="5859887" y="1931831"/>
              <a:ext cx="309093" cy="373487"/>
            </a:xfrm>
            <a:custGeom>
              <a:avLst/>
              <a:gdLst>
                <a:gd name="connsiteX0" fmla="*/ 0 w 309093"/>
                <a:gd name="connsiteY0" fmla="*/ 0 h 373487"/>
                <a:gd name="connsiteX1" fmla="*/ 180305 w 309093"/>
                <a:gd name="connsiteY1" fmla="*/ 141668 h 373487"/>
                <a:gd name="connsiteX2" fmla="*/ 309093 w 309093"/>
                <a:gd name="connsiteY2" fmla="*/ 373487 h 373487"/>
              </a:gdLst>
              <a:ahLst/>
              <a:cxnLst>
                <a:cxn ang="0">
                  <a:pos x="connsiteX0" y="connsiteY0"/>
                </a:cxn>
                <a:cxn ang="0">
                  <a:pos x="connsiteX1" y="connsiteY1"/>
                </a:cxn>
                <a:cxn ang="0">
                  <a:pos x="connsiteX2" y="connsiteY2"/>
                </a:cxn>
              </a:cxnLst>
              <a:rect l="l" t="t" r="r" b="b"/>
              <a:pathLst>
                <a:path w="309093" h="373487">
                  <a:moveTo>
                    <a:pt x="0" y="0"/>
                  </a:moveTo>
                  <a:cubicBezTo>
                    <a:pt x="64395" y="39710"/>
                    <a:pt x="128790" y="79420"/>
                    <a:pt x="180305" y="141668"/>
                  </a:cubicBezTo>
                  <a:cubicBezTo>
                    <a:pt x="231821" y="203916"/>
                    <a:pt x="270457" y="288701"/>
                    <a:pt x="309093" y="373487"/>
                  </a:cubicBezTo>
                </a:path>
              </a:pathLst>
            </a:cu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7" name="Oval 56"/>
          <p:cNvSpPr/>
          <p:nvPr/>
        </p:nvSpPr>
        <p:spPr>
          <a:xfrm>
            <a:off x="2499772" y="3136166"/>
            <a:ext cx="1451379" cy="1516970"/>
          </a:xfrm>
          <a:prstGeom prst="ellipse">
            <a:avLst/>
          </a:prstGeom>
          <a:solidFill>
            <a:schemeClr val="accent6">
              <a:lumMod val="60000"/>
              <a:lumOff val="4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2195736" y="2423702"/>
            <a:ext cx="1371600" cy="1374244"/>
          </a:xfrm>
          <a:prstGeom prst="ellipse">
            <a:avLst/>
          </a:prstGeom>
          <a:solidFill>
            <a:schemeClr val="accent4">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937950" y="2976932"/>
            <a:ext cx="1280160" cy="1280160"/>
          </a:xfrm>
          <a:prstGeom prst="ellipse">
            <a:avLst/>
          </a:prstGeom>
          <a:solidFill>
            <a:srgbClr val="00B05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2466573" y="2312876"/>
            <a:ext cx="2588654" cy="2105696"/>
            <a:chOff x="2314712" y="2256151"/>
            <a:chExt cx="3078051" cy="2446986"/>
          </a:xfrm>
        </p:grpSpPr>
        <p:sp>
          <p:nvSpPr>
            <p:cNvPr id="78" name="Freeform 77"/>
            <p:cNvSpPr/>
            <p:nvPr/>
          </p:nvSpPr>
          <p:spPr>
            <a:xfrm>
              <a:off x="2804109" y="3247824"/>
              <a:ext cx="697767" cy="1326524"/>
            </a:xfrm>
            <a:custGeom>
              <a:avLst/>
              <a:gdLst>
                <a:gd name="connsiteX0" fmla="*/ 579549 w 697767"/>
                <a:gd name="connsiteY0" fmla="*/ 0 h 1326524"/>
                <a:gd name="connsiteX1" fmla="*/ 579549 w 697767"/>
                <a:gd name="connsiteY1" fmla="*/ 231820 h 1326524"/>
                <a:gd name="connsiteX2" fmla="*/ 682580 w 697767"/>
                <a:gd name="connsiteY2" fmla="*/ 592429 h 1326524"/>
                <a:gd name="connsiteX3" fmla="*/ 206062 w 697767"/>
                <a:gd name="connsiteY3" fmla="*/ 991674 h 1326524"/>
                <a:gd name="connsiteX4" fmla="*/ 0 w 697767"/>
                <a:gd name="connsiteY4" fmla="*/ 1326524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767" h="1326524">
                  <a:moveTo>
                    <a:pt x="579549" y="0"/>
                  </a:moveTo>
                  <a:cubicBezTo>
                    <a:pt x="570963" y="66541"/>
                    <a:pt x="562377" y="133082"/>
                    <a:pt x="579549" y="231820"/>
                  </a:cubicBezTo>
                  <a:cubicBezTo>
                    <a:pt x="596721" y="330558"/>
                    <a:pt x="744828" y="465787"/>
                    <a:pt x="682580" y="592429"/>
                  </a:cubicBezTo>
                  <a:cubicBezTo>
                    <a:pt x="620332" y="719071"/>
                    <a:pt x="319825" y="869325"/>
                    <a:pt x="206062" y="991674"/>
                  </a:cubicBezTo>
                  <a:cubicBezTo>
                    <a:pt x="92299" y="1114023"/>
                    <a:pt x="46149" y="1220273"/>
                    <a:pt x="0" y="1326524"/>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Freeform 78"/>
            <p:cNvSpPr/>
            <p:nvPr/>
          </p:nvSpPr>
          <p:spPr>
            <a:xfrm>
              <a:off x="3370779" y="3981920"/>
              <a:ext cx="476519" cy="515155"/>
            </a:xfrm>
            <a:custGeom>
              <a:avLst/>
              <a:gdLst>
                <a:gd name="connsiteX0" fmla="*/ 0 w 476519"/>
                <a:gd name="connsiteY0" fmla="*/ 0 h 515155"/>
                <a:gd name="connsiteX1" fmla="*/ 283336 w 476519"/>
                <a:gd name="connsiteY1" fmla="*/ 193183 h 515155"/>
                <a:gd name="connsiteX2" fmla="*/ 476519 w 476519"/>
                <a:gd name="connsiteY2" fmla="*/ 515155 h 515155"/>
              </a:gdLst>
              <a:ahLst/>
              <a:cxnLst>
                <a:cxn ang="0">
                  <a:pos x="connsiteX0" y="connsiteY0"/>
                </a:cxn>
                <a:cxn ang="0">
                  <a:pos x="connsiteX1" y="connsiteY1"/>
                </a:cxn>
                <a:cxn ang="0">
                  <a:pos x="connsiteX2" y="connsiteY2"/>
                </a:cxn>
              </a:cxnLst>
              <a:rect l="l" t="t" r="r" b="b"/>
              <a:pathLst>
                <a:path w="476519" h="515155">
                  <a:moveTo>
                    <a:pt x="0" y="0"/>
                  </a:moveTo>
                  <a:cubicBezTo>
                    <a:pt x="101958" y="53662"/>
                    <a:pt x="203916" y="107324"/>
                    <a:pt x="283336" y="193183"/>
                  </a:cubicBezTo>
                  <a:cubicBezTo>
                    <a:pt x="362756" y="279042"/>
                    <a:pt x="419637" y="397098"/>
                    <a:pt x="476519" y="515155"/>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Freeform 79"/>
            <p:cNvSpPr/>
            <p:nvPr/>
          </p:nvSpPr>
          <p:spPr>
            <a:xfrm>
              <a:off x="2533653" y="4059193"/>
              <a:ext cx="450760" cy="180305"/>
            </a:xfrm>
            <a:custGeom>
              <a:avLst/>
              <a:gdLst>
                <a:gd name="connsiteX0" fmla="*/ 450760 w 450760"/>
                <a:gd name="connsiteY0" fmla="*/ 180305 h 180305"/>
                <a:gd name="connsiteX1" fmla="*/ 167425 w 450760"/>
                <a:gd name="connsiteY1" fmla="*/ 115910 h 180305"/>
                <a:gd name="connsiteX2" fmla="*/ 0 w 450760"/>
                <a:gd name="connsiteY2" fmla="*/ 0 h 180305"/>
              </a:gdLst>
              <a:ahLst/>
              <a:cxnLst>
                <a:cxn ang="0">
                  <a:pos x="connsiteX0" y="connsiteY0"/>
                </a:cxn>
                <a:cxn ang="0">
                  <a:pos x="connsiteX1" y="connsiteY1"/>
                </a:cxn>
                <a:cxn ang="0">
                  <a:pos x="connsiteX2" y="connsiteY2"/>
                </a:cxn>
              </a:cxnLst>
              <a:rect l="l" t="t" r="r" b="b"/>
              <a:pathLst>
                <a:path w="450760" h="180305">
                  <a:moveTo>
                    <a:pt x="450760" y="180305"/>
                  </a:moveTo>
                  <a:cubicBezTo>
                    <a:pt x="346656" y="163133"/>
                    <a:pt x="242552" y="145961"/>
                    <a:pt x="167425" y="115910"/>
                  </a:cubicBezTo>
                  <a:cubicBezTo>
                    <a:pt x="92298" y="85859"/>
                    <a:pt x="46149" y="42929"/>
                    <a:pt x="0" y="0"/>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Freeform 80"/>
            <p:cNvSpPr/>
            <p:nvPr/>
          </p:nvSpPr>
          <p:spPr>
            <a:xfrm>
              <a:off x="3216233" y="4149346"/>
              <a:ext cx="412124" cy="553791"/>
            </a:xfrm>
            <a:custGeom>
              <a:avLst/>
              <a:gdLst>
                <a:gd name="connsiteX0" fmla="*/ 412124 w 412124"/>
                <a:gd name="connsiteY0" fmla="*/ 0 h 553791"/>
                <a:gd name="connsiteX1" fmla="*/ 77273 w 412124"/>
                <a:gd name="connsiteY1" fmla="*/ 206062 h 553791"/>
                <a:gd name="connsiteX2" fmla="*/ 0 w 412124"/>
                <a:gd name="connsiteY2" fmla="*/ 553791 h 553791"/>
              </a:gdLst>
              <a:ahLst/>
              <a:cxnLst>
                <a:cxn ang="0">
                  <a:pos x="connsiteX0" y="connsiteY0"/>
                </a:cxn>
                <a:cxn ang="0">
                  <a:pos x="connsiteX1" y="connsiteY1"/>
                </a:cxn>
                <a:cxn ang="0">
                  <a:pos x="connsiteX2" y="connsiteY2"/>
                </a:cxn>
              </a:cxnLst>
              <a:rect l="l" t="t" r="r" b="b"/>
              <a:pathLst>
                <a:path w="412124" h="553791">
                  <a:moveTo>
                    <a:pt x="412124" y="0"/>
                  </a:moveTo>
                  <a:cubicBezTo>
                    <a:pt x="279042" y="56881"/>
                    <a:pt x="145960" y="113763"/>
                    <a:pt x="77273" y="206062"/>
                  </a:cubicBezTo>
                  <a:cubicBezTo>
                    <a:pt x="8586" y="298361"/>
                    <a:pt x="4293" y="426076"/>
                    <a:pt x="0" y="553791"/>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Freeform 81"/>
            <p:cNvSpPr/>
            <p:nvPr/>
          </p:nvSpPr>
          <p:spPr>
            <a:xfrm>
              <a:off x="2314712" y="3222067"/>
              <a:ext cx="1056067" cy="129367"/>
            </a:xfrm>
            <a:custGeom>
              <a:avLst/>
              <a:gdLst>
                <a:gd name="connsiteX0" fmla="*/ 1056067 w 1056067"/>
                <a:gd name="connsiteY0" fmla="*/ 38636 h 129367"/>
                <a:gd name="connsiteX1" fmla="*/ 540913 w 1056067"/>
                <a:gd name="connsiteY1" fmla="*/ 128788 h 129367"/>
                <a:gd name="connsiteX2" fmla="*/ 0 w 1056067"/>
                <a:gd name="connsiteY2" fmla="*/ 0 h 129367"/>
              </a:gdLst>
              <a:ahLst/>
              <a:cxnLst>
                <a:cxn ang="0">
                  <a:pos x="connsiteX0" y="connsiteY0"/>
                </a:cxn>
                <a:cxn ang="0">
                  <a:pos x="connsiteX1" y="connsiteY1"/>
                </a:cxn>
                <a:cxn ang="0">
                  <a:pos x="connsiteX2" y="connsiteY2"/>
                </a:cxn>
              </a:cxnLst>
              <a:rect l="l" t="t" r="r" b="b"/>
              <a:pathLst>
                <a:path w="1056067" h="129367">
                  <a:moveTo>
                    <a:pt x="1056067" y="38636"/>
                  </a:moveTo>
                  <a:cubicBezTo>
                    <a:pt x="886495" y="86931"/>
                    <a:pt x="716924" y="135227"/>
                    <a:pt x="540913" y="128788"/>
                  </a:cubicBezTo>
                  <a:cubicBezTo>
                    <a:pt x="364902" y="122349"/>
                    <a:pt x="182451" y="61174"/>
                    <a:pt x="0" y="0"/>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Freeform 82"/>
            <p:cNvSpPr/>
            <p:nvPr/>
          </p:nvSpPr>
          <p:spPr>
            <a:xfrm>
              <a:off x="2404864" y="2809943"/>
              <a:ext cx="528034" cy="553791"/>
            </a:xfrm>
            <a:custGeom>
              <a:avLst/>
              <a:gdLst>
                <a:gd name="connsiteX0" fmla="*/ 528034 w 528034"/>
                <a:gd name="connsiteY0" fmla="*/ 553791 h 553791"/>
                <a:gd name="connsiteX1" fmla="*/ 347730 w 528034"/>
                <a:gd name="connsiteY1" fmla="*/ 218941 h 553791"/>
                <a:gd name="connsiteX2" fmla="*/ 0 w 528034"/>
                <a:gd name="connsiteY2" fmla="*/ 0 h 553791"/>
              </a:gdLst>
              <a:ahLst/>
              <a:cxnLst>
                <a:cxn ang="0">
                  <a:pos x="connsiteX0" y="connsiteY0"/>
                </a:cxn>
                <a:cxn ang="0">
                  <a:pos x="connsiteX1" y="connsiteY1"/>
                </a:cxn>
                <a:cxn ang="0">
                  <a:pos x="connsiteX2" y="connsiteY2"/>
                </a:cxn>
              </a:cxnLst>
              <a:rect l="l" t="t" r="r" b="b"/>
              <a:pathLst>
                <a:path w="528034" h="553791">
                  <a:moveTo>
                    <a:pt x="528034" y="553791"/>
                  </a:moveTo>
                  <a:cubicBezTo>
                    <a:pt x="481885" y="432515"/>
                    <a:pt x="435736" y="311239"/>
                    <a:pt x="347730" y="218941"/>
                  </a:cubicBezTo>
                  <a:cubicBezTo>
                    <a:pt x="259724" y="126643"/>
                    <a:pt x="129862" y="63321"/>
                    <a:pt x="0" y="0"/>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Freeform 83"/>
            <p:cNvSpPr/>
            <p:nvPr/>
          </p:nvSpPr>
          <p:spPr>
            <a:xfrm>
              <a:off x="2623805" y="3337977"/>
              <a:ext cx="528034" cy="386366"/>
            </a:xfrm>
            <a:custGeom>
              <a:avLst/>
              <a:gdLst>
                <a:gd name="connsiteX0" fmla="*/ 528034 w 528034"/>
                <a:gd name="connsiteY0" fmla="*/ 0 h 386366"/>
                <a:gd name="connsiteX1" fmla="*/ 154546 w 528034"/>
                <a:gd name="connsiteY1" fmla="*/ 167425 h 386366"/>
                <a:gd name="connsiteX2" fmla="*/ 0 w 528034"/>
                <a:gd name="connsiteY2" fmla="*/ 386366 h 386366"/>
              </a:gdLst>
              <a:ahLst/>
              <a:cxnLst>
                <a:cxn ang="0">
                  <a:pos x="connsiteX0" y="connsiteY0"/>
                </a:cxn>
                <a:cxn ang="0">
                  <a:pos x="connsiteX1" y="connsiteY1"/>
                </a:cxn>
                <a:cxn ang="0">
                  <a:pos x="connsiteX2" y="connsiteY2"/>
                </a:cxn>
              </a:cxnLst>
              <a:rect l="l" t="t" r="r" b="b"/>
              <a:pathLst>
                <a:path w="528034" h="386366">
                  <a:moveTo>
                    <a:pt x="528034" y="0"/>
                  </a:moveTo>
                  <a:cubicBezTo>
                    <a:pt x="385293" y="51515"/>
                    <a:pt x="242552" y="103031"/>
                    <a:pt x="154546" y="167425"/>
                  </a:cubicBezTo>
                  <a:cubicBezTo>
                    <a:pt x="66540" y="231819"/>
                    <a:pt x="33270" y="309092"/>
                    <a:pt x="0" y="386366"/>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Freeform 84"/>
            <p:cNvSpPr/>
            <p:nvPr/>
          </p:nvSpPr>
          <p:spPr>
            <a:xfrm>
              <a:off x="2881382" y="3466765"/>
              <a:ext cx="12879" cy="309093"/>
            </a:xfrm>
            <a:custGeom>
              <a:avLst/>
              <a:gdLst>
                <a:gd name="connsiteX0" fmla="*/ 0 w 12879"/>
                <a:gd name="connsiteY0" fmla="*/ 0 h 309093"/>
                <a:gd name="connsiteX1" fmla="*/ 12879 w 12879"/>
                <a:gd name="connsiteY1" fmla="*/ 309093 h 309093"/>
              </a:gdLst>
              <a:ahLst/>
              <a:cxnLst>
                <a:cxn ang="0">
                  <a:pos x="connsiteX0" y="connsiteY0"/>
                </a:cxn>
                <a:cxn ang="0">
                  <a:pos x="connsiteX1" y="connsiteY1"/>
                </a:cxn>
              </a:cxnLst>
              <a:rect l="l" t="t" r="r" b="b"/>
              <a:pathLst>
                <a:path w="12879" h="309093">
                  <a:moveTo>
                    <a:pt x="0" y="0"/>
                  </a:moveTo>
                  <a:lnTo>
                    <a:pt x="12879" y="309093"/>
                  </a:ln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Freeform 85"/>
            <p:cNvSpPr/>
            <p:nvPr/>
          </p:nvSpPr>
          <p:spPr>
            <a:xfrm>
              <a:off x="3383658" y="2655396"/>
              <a:ext cx="1366591" cy="605307"/>
            </a:xfrm>
            <a:custGeom>
              <a:avLst/>
              <a:gdLst>
                <a:gd name="connsiteX0" fmla="*/ 0 w 1366591"/>
                <a:gd name="connsiteY0" fmla="*/ 605307 h 605307"/>
                <a:gd name="connsiteX1" fmla="*/ 463640 w 1366591"/>
                <a:gd name="connsiteY1" fmla="*/ 270457 h 605307"/>
                <a:gd name="connsiteX2" fmla="*/ 1223493 w 1366591"/>
                <a:gd name="connsiteY2" fmla="*/ 115910 h 605307"/>
                <a:gd name="connsiteX3" fmla="*/ 1365161 w 1366591"/>
                <a:gd name="connsiteY3" fmla="*/ 0 h 605307"/>
              </a:gdLst>
              <a:ahLst/>
              <a:cxnLst>
                <a:cxn ang="0">
                  <a:pos x="connsiteX0" y="connsiteY0"/>
                </a:cxn>
                <a:cxn ang="0">
                  <a:pos x="connsiteX1" y="connsiteY1"/>
                </a:cxn>
                <a:cxn ang="0">
                  <a:pos x="connsiteX2" y="connsiteY2"/>
                </a:cxn>
                <a:cxn ang="0">
                  <a:pos x="connsiteX3" y="connsiteY3"/>
                </a:cxn>
              </a:cxnLst>
              <a:rect l="l" t="t" r="r" b="b"/>
              <a:pathLst>
                <a:path w="1366591" h="605307">
                  <a:moveTo>
                    <a:pt x="0" y="605307"/>
                  </a:moveTo>
                  <a:cubicBezTo>
                    <a:pt x="129862" y="478665"/>
                    <a:pt x="259725" y="352023"/>
                    <a:pt x="463640" y="270457"/>
                  </a:cubicBezTo>
                  <a:cubicBezTo>
                    <a:pt x="667555" y="188891"/>
                    <a:pt x="1073240" y="160986"/>
                    <a:pt x="1223493" y="115910"/>
                  </a:cubicBezTo>
                  <a:cubicBezTo>
                    <a:pt x="1373746" y="70834"/>
                    <a:pt x="1369453" y="35417"/>
                    <a:pt x="1365161" y="0"/>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Freeform 86"/>
            <p:cNvSpPr/>
            <p:nvPr/>
          </p:nvSpPr>
          <p:spPr>
            <a:xfrm>
              <a:off x="3803793" y="2256151"/>
              <a:ext cx="236688" cy="682580"/>
            </a:xfrm>
            <a:custGeom>
              <a:avLst/>
              <a:gdLst>
                <a:gd name="connsiteX0" fmla="*/ 4868 w 236688"/>
                <a:gd name="connsiteY0" fmla="*/ 682580 h 682580"/>
                <a:gd name="connsiteX1" fmla="*/ 30626 w 236688"/>
                <a:gd name="connsiteY1" fmla="*/ 334851 h 682580"/>
                <a:gd name="connsiteX2" fmla="*/ 236688 w 236688"/>
                <a:gd name="connsiteY2" fmla="*/ 0 h 682580"/>
              </a:gdLst>
              <a:ahLst/>
              <a:cxnLst>
                <a:cxn ang="0">
                  <a:pos x="connsiteX0" y="connsiteY0"/>
                </a:cxn>
                <a:cxn ang="0">
                  <a:pos x="connsiteX1" y="connsiteY1"/>
                </a:cxn>
                <a:cxn ang="0">
                  <a:pos x="connsiteX2" y="connsiteY2"/>
                </a:cxn>
              </a:cxnLst>
              <a:rect l="l" t="t" r="r" b="b"/>
              <a:pathLst>
                <a:path w="236688" h="682580">
                  <a:moveTo>
                    <a:pt x="4868" y="682580"/>
                  </a:moveTo>
                  <a:cubicBezTo>
                    <a:pt x="-1572" y="565597"/>
                    <a:pt x="-8011" y="448614"/>
                    <a:pt x="30626" y="334851"/>
                  </a:cubicBezTo>
                  <a:cubicBezTo>
                    <a:pt x="69263" y="221088"/>
                    <a:pt x="152975" y="110544"/>
                    <a:pt x="236688" y="0"/>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Freeform 87"/>
            <p:cNvSpPr/>
            <p:nvPr/>
          </p:nvSpPr>
          <p:spPr>
            <a:xfrm>
              <a:off x="3834419" y="2384940"/>
              <a:ext cx="605307" cy="270456"/>
            </a:xfrm>
            <a:custGeom>
              <a:avLst/>
              <a:gdLst>
                <a:gd name="connsiteX0" fmla="*/ 0 w 605307"/>
                <a:gd name="connsiteY0" fmla="*/ 270456 h 270456"/>
                <a:gd name="connsiteX1" fmla="*/ 437882 w 605307"/>
                <a:gd name="connsiteY1" fmla="*/ 193183 h 270456"/>
                <a:gd name="connsiteX2" fmla="*/ 605307 w 605307"/>
                <a:gd name="connsiteY2" fmla="*/ 0 h 270456"/>
              </a:gdLst>
              <a:ahLst/>
              <a:cxnLst>
                <a:cxn ang="0">
                  <a:pos x="connsiteX0" y="connsiteY0"/>
                </a:cxn>
                <a:cxn ang="0">
                  <a:pos x="connsiteX1" y="connsiteY1"/>
                </a:cxn>
                <a:cxn ang="0">
                  <a:pos x="connsiteX2" y="connsiteY2"/>
                </a:cxn>
              </a:cxnLst>
              <a:rect l="l" t="t" r="r" b="b"/>
              <a:pathLst>
                <a:path w="605307" h="270456">
                  <a:moveTo>
                    <a:pt x="0" y="270456"/>
                  </a:moveTo>
                  <a:cubicBezTo>
                    <a:pt x="168499" y="254357"/>
                    <a:pt x="336998" y="238259"/>
                    <a:pt x="437882" y="193183"/>
                  </a:cubicBezTo>
                  <a:cubicBezTo>
                    <a:pt x="538766" y="148107"/>
                    <a:pt x="572036" y="74053"/>
                    <a:pt x="605307" y="0"/>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Freeform 88"/>
            <p:cNvSpPr/>
            <p:nvPr/>
          </p:nvSpPr>
          <p:spPr>
            <a:xfrm>
              <a:off x="3628357" y="3067520"/>
              <a:ext cx="1506828" cy="1287888"/>
            </a:xfrm>
            <a:custGeom>
              <a:avLst/>
              <a:gdLst>
                <a:gd name="connsiteX0" fmla="*/ 0 w 1506828"/>
                <a:gd name="connsiteY0" fmla="*/ 0 h 1287888"/>
                <a:gd name="connsiteX1" fmla="*/ 450761 w 1506828"/>
                <a:gd name="connsiteY1" fmla="*/ 231820 h 1287888"/>
                <a:gd name="connsiteX2" fmla="*/ 1184856 w 1506828"/>
                <a:gd name="connsiteY2" fmla="*/ 759854 h 1287888"/>
                <a:gd name="connsiteX3" fmla="*/ 1506828 w 1506828"/>
                <a:gd name="connsiteY3" fmla="*/ 1287888 h 1287888"/>
              </a:gdLst>
              <a:ahLst/>
              <a:cxnLst>
                <a:cxn ang="0">
                  <a:pos x="connsiteX0" y="connsiteY0"/>
                </a:cxn>
                <a:cxn ang="0">
                  <a:pos x="connsiteX1" y="connsiteY1"/>
                </a:cxn>
                <a:cxn ang="0">
                  <a:pos x="connsiteX2" y="connsiteY2"/>
                </a:cxn>
                <a:cxn ang="0">
                  <a:pos x="connsiteX3" y="connsiteY3"/>
                </a:cxn>
              </a:cxnLst>
              <a:rect l="l" t="t" r="r" b="b"/>
              <a:pathLst>
                <a:path w="1506828" h="1287888">
                  <a:moveTo>
                    <a:pt x="0" y="0"/>
                  </a:moveTo>
                  <a:cubicBezTo>
                    <a:pt x="126642" y="52589"/>
                    <a:pt x="253285" y="105178"/>
                    <a:pt x="450761" y="231820"/>
                  </a:cubicBezTo>
                  <a:cubicBezTo>
                    <a:pt x="648237" y="358462"/>
                    <a:pt x="1008845" y="583843"/>
                    <a:pt x="1184856" y="759854"/>
                  </a:cubicBezTo>
                  <a:cubicBezTo>
                    <a:pt x="1360867" y="935865"/>
                    <a:pt x="1433847" y="1111876"/>
                    <a:pt x="1506828" y="1287888"/>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0" name="Freeform 89"/>
            <p:cNvSpPr/>
            <p:nvPr/>
          </p:nvSpPr>
          <p:spPr>
            <a:xfrm>
              <a:off x="4156391" y="3518281"/>
              <a:ext cx="231819" cy="489397"/>
            </a:xfrm>
            <a:custGeom>
              <a:avLst/>
              <a:gdLst>
                <a:gd name="connsiteX0" fmla="*/ 231819 w 231819"/>
                <a:gd name="connsiteY0" fmla="*/ 0 h 489397"/>
                <a:gd name="connsiteX1" fmla="*/ 90152 w 231819"/>
                <a:gd name="connsiteY1" fmla="*/ 206062 h 489397"/>
                <a:gd name="connsiteX2" fmla="*/ 0 w 231819"/>
                <a:gd name="connsiteY2" fmla="*/ 489397 h 489397"/>
              </a:gdLst>
              <a:ahLst/>
              <a:cxnLst>
                <a:cxn ang="0">
                  <a:pos x="connsiteX0" y="connsiteY0"/>
                </a:cxn>
                <a:cxn ang="0">
                  <a:pos x="connsiteX1" y="connsiteY1"/>
                </a:cxn>
                <a:cxn ang="0">
                  <a:pos x="connsiteX2" y="connsiteY2"/>
                </a:cxn>
              </a:cxnLst>
              <a:rect l="l" t="t" r="r" b="b"/>
              <a:pathLst>
                <a:path w="231819" h="489397">
                  <a:moveTo>
                    <a:pt x="231819" y="0"/>
                  </a:moveTo>
                  <a:cubicBezTo>
                    <a:pt x="180303" y="62248"/>
                    <a:pt x="128788" y="124496"/>
                    <a:pt x="90152" y="206062"/>
                  </a:cubicBezTo>
                  <a:cubicBezTo>
                    <a:pt x="51515" y="287628"/>
                    <a:pt x="25757" y="388512"/>
                    <a:pt x="0" y="489397"/>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Freeform 90"/>
            <p:cNvSpPr/>
            <p:nvPr/>
          </p:nvSpPr>
          <p:spPr>
            <a:xfrm>
              <a:off x="3911692" y="3093278"/>
              <a:ext cx="785611" cy="103031"/>
            </a:xfrm>
            <a:custGeom>
              <a:avLst/>
              <a:gdLst>
                <a:gd name="connsiteX0" fmla="*/ 0 w 785611"/>
                <a:gd name="connsiteY0" fmla="*/ 103031 h 103031"/>
                <a:gd name="connsiteX1" fmla="*/ 283335 w 785611"/>
                <a:gd name="connsiteY1" fmla="*/ 0 h 103031"/>
                <a:gd name="connsiteX2" fmla="*/ 785611 w 785611"/>
                <a:gd name="connsiteY2" fmla="*/ 103031 h 103031"/>
              </a:gdLst>
              <a:ahLst/>
              <a:cxnLst>
                <a:cxn ang="0">
                  <a:pos x="connsiteX0" y="connsiteY0"/>
                </a:cxn>
                <a:cxn ang="0">
                  <a:pos x="connsiteX1" y="connsiteY1"/>
                </a:cxn>
                <a:cxn ang="0">
                  <a:pos x="connsiteX2" y="connsiteY2"/>
                </a:cxn>
              </a:cxnLst>
              <a:rect l="l" t="t" r="r" b="b"/>
              <a:pathLst>
                <a:path w="785611" h="103031">
                  <a:moveTo>
                    <a:pt x="0" y="103031"/>
                  </a:moveTo>
                  <a:cubicBezTo>
                    <a:pt x="76200" y="51515"/>
                    <a:pt x="152400" y="0"/>
                    <a:pt x="283335" y="0"/>
                  </a:cubicBezTo>
                  <a:cubicBezTo>
                    <a:pt x="414270" y="0"/>
                    <a:pt x="599940" y="51515"/>
                    <a:pt x="785611" y="103031"/>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Freeform 91"/>
            <p:cNvSpPr/>
            <p:nvPr/>
          </p:nvSpPr>
          <p:spPr>
            <a:xfrm>
              <a:off x="4620030" y="3645129"/>
              <a:ext cx="772733" cy="195124"/>
            </a:xfrm>
            <a:custGeom>
              <a:avLst/>
              <a:gdLst>
                <a:gd name="connsiteX0" fmla="*/ 0 w 772733"/>
                <a:gd name="connsiteY0" fmla="*/ 1941 h 195124"/>
                <a:gd name="connsiteX1" fmla="*/ 476519 w 772733"/>
                <a:gd name="connsiteY1" fmla="*/ 27698 h 195124"/>
                <a:gd name="connsiteX2" fmla="*/ 772733 w 772733"/>
                <a:gd name="connsiteY2" fmla="*/ 195124 h 195124"/>
              </a:gdLst>
              <a:ahLst/>
              <a:cxnLst>
                <a:cxn ang="0">
                  <a:pos x="connsiteX0" y="connsiteY0"/>
                </a:cxn>
                <a:cxn ang="0">
                  <a:pos x="connsiteX1" y="connsiteY1"/>
                </a:cxn>
                <a:cxn ang="0">
                  <a:pos x="connsiteX2" y="connsiteY2"/>
                </a:cxn>
              </a:cxnLst>
              <a:rect l="l" t="t" r="r" b="b"/>
              <a:pathLst>
                <a:path w="772733" h="195124">
                  <a:moveTo>
                    <a:pt x="0" y="1941"/>
                  </a:moveTo>
                  <a:cubicBezTo>
                    <a:pt x="173865" y="-1279"/>
                    <a:pt x="347730" y="-4499"/>
                    <a:pt x="476519" y="27698"/>
                  </a:cubicBezTo>
                  <a:cubicBezTo>
                    <a:pt x="605308" y="59895"/>
                    <a:pt x="689020" y="127509"/>
                    <a:pt x="772733" y="195124"/>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Freeform 92"/>
            <p:cNvSpPr/>
            <p:nvPr/>
          </p:nvSpPr>
          <p:spPr>
            <a:xfrm>
              <a:off x="5057912" y="3672827"/>
              <a:ext cx="141667" cy="373488"/>
            </a:xfrm>
            <a:custGeom>
              <a:avLst/>
              <a:gdLst>
                <a:gd name="connsiteX0" fmla="*/ 0 w 141667"/>
                <a:gd name="connsiteY0" fmla="*/ 0 h 373488"/>
                <a:gd name="connsiteX1" fmla="*/ 141667 w 141667"/>
                <a:gd name="connsiteY1" fmla="*/ 373488 h 373488"/>
              </a:gdLst>
              <a:ahLst/>
              <a:cxnLst>
                <a:cxn ang="0">
                  <a:pos x="connsiteX0" y="connsiteY0"/>
                </a:cxn>
                <a:cxn ang="0">
                  <a:pos x="connsiteX1" y="connsiteY1"/>
                </a:cxn>
              </a:cxnLst>
              <a:rect l="l" t="t" r="r" b="b"/>
              <a:pathLst>
                <a:path w="141667" h="373488">
                  <a:moveTo>
                    <a:pt x="0" y="0"/>
                  </a:moveTo>
                  <a:lnTo>
                    <a:pt x="141667" y="373488"/>
                  </a:ln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38" name="AutoShape 5"/>
          <p:cNvSpPr>
            <a:spLocks noChangeArrowheads="1"/>
          </p:cNvSpPr>
          <p:nvPr/>
        </p:nvSpPr>
        <p:spPr bwMode="auto">
          <a:xfrm>
            <a:off x="6336196" y="1882350"/>
            <a:ext cx="2452321" cy="640080"/>
          </a:xfrm>
          <a:prstGeom prst="roundRect">
            <a:avLst>
              <a:gd name="adj" fmla="val 16667"/>
            </a:avLst>
          </a:prstGeom>
          <a:solidFill>
            <a:srgbClr val="FF0000">
              <a:alpha val="20000"/>
            </a:srgbClr>
          </a:solidFill>
          <a:ln w="34925">
            <a:solidFill>
              <a:schemeClr val="tx2"/>
            </a:solidFill>
            <a:round/>
            <a:headEnd/>
            <a:tailEnd/>
          </a:ln>
          <a:effectLst>
            <a:outerShdw blurRad="50800" dist="38100" dir="18900000" algn="b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sp>
        <p:nvSpPr>
          <p:cNvPr id="154" name="TextBox 153"/>
          <p:cNvSpPr txBox="1"/>
          <p:nvPr/>
        </p:nvSpPr>
        <p:spPr>
          <a:xfrm>
            <a:off x="7742457" y="1967318"/>
            <a:ext cx="468876" cy="492443"/>
          </a:xfrm>
          <a:prstGeom prst="rect">
            <a:avLst/>
          </a:prstGeom>
          <a:noFill/>
        </p:spPr>
        <p:txBody>
          <a:bodyPr wrap="square" rtlCol="0">
            <a:spAutoFit/>
          </a:bodyPr>
          <a:lstStyle/>
          <a:p>
            <a:r>
              <a:rPr lang="en-US" sz="2600" dirty="0" smtClean="0"/>
              <a:t>…</a:t>
            </a:r>
            <a:endParaRPr lang="en-US" sz="2600" dirty="0"/>
          </a:p>
        </p:txBody>
      </p:sp>
      <p:sp>
        <p:nvSpPr>
          <p:cNvPr id="172" name="AutoShape 5"/>
          <p:cNvSpPr>
            <a:spLocks noChangeArrowheads="1"/>
          </p:cNvSpPr>
          <p:nvPr/>
        </p:nvSpPr>
        <p:spPr bwMode="auto">
          <a:xfrm>
            <a:off x="6368151" y="2672916"/>
            <a:ext cx="2452321" cy="640080"/>
          </a:xfrm>
          <a:prstGeom prst="roundRect">
            <a:avLst>
              <a:gd name="adj" fmla="val 16667"/>
            </a:avLst>
          </a:prstGeom>
          <a:solidFill>
            <a:srgbClr val="00B050">
              <a:alpha val="26000"/>
            </a:srgbClr>
          </a:solidFill>
          <a:ln w="34925">
            <a:solidFill>
              <a:schemeClr val="tx2"/>
            </a:solidFill>
            <a:round/>
            <a:headEnd/>
            <a:tailEnd/>
          </a:ln>
          <a:effectLst>
            <a:outerShdw blurRad="50800" dist="38100" dir="2700000" algn="t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grpSp>
        <p:nvGrpSpPr>
          <p:cNvPr id="173" name="Group 172"/>
          <p:cNvGrpSpPr/>
          <p:nvPr/>
        </p:nvGrpSpPr>
        <p:grpSpPr>
          <a:xfrm>
            <a:off x="7268251" y="2757884"/>
            <a:ext cx="512064" cy="457200"/>
            <a:chOff x="971600" y="4149700"/>
            <a:chExt cx="621852" cy="467432"/>
          </a:xfrm>
        </p:grpSpPr>
        <p:cxnSp>
          <p:nvCxnSpPr>
            <p:cNvPr id="174" name="Straight Connector 173"/>
            <p:cNvCxnSpPr/>
            <p:nvPr/>
          </p:nvCxnSpPr>
          <p:spPr>
            <a:xfrm flipV="1">
              <a:off x="971600" y="4149700"/>
              <a:ext cx="281395" cy="464416"/>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089396" y="4452764"/>
              <a:ext cx="121444" cy="164368"/>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52995" y="4149700"/>
              <a:ext cx="340457" cy="449847"/>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176337" y="4329100"/>
              <a:ext cx="219093" cy="270447"/>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p:nvGrpSpPr>
        <p:grpSpPr>
          <a:xfrm>
            <a:off x="6540163" y="2757264"/>
            <a:ext cx="512064" cy="457200"/>
            <a:chOff x="971600" y="3104964"/>
            <a:chExt cx="621852" cy="647452"/>
          </a:xfrm>
        </p:grpSpPr>
        <p:cxnSp>
          <p:nvCxnSpPr>
            <p:cNvPr id="179" name="Straight Connector 178"/>
            <p:cNvCxnSpPr/>
            <p:nvPr/>
          </p:nvCxnSpPr>
          <p:spPr>
            <a:xfrm flipV="1">
              <a:off x="971600" y="3104964"/>
              <a:ext cx="281395" cy="643274"/>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089396" y="3524746"/>
              <a:ext cx="121444" cy="227670"/>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52995" y="3104964"/>
              <a:ext cx="340457" cy="623094"/>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H="1">
              <a:off x="1341424" y="3524746"/>
              <a:ext cx="108013" cy="227670"/>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8164392" y="2767496"/>
            <a:ext cx="512064" cy="457200"/>
            <a:chOff x="1916088" y="4725764"/>
            <a:chExt cx="621852" cy="467432"/>
          </a:xfrm>
        </p:grpSpPr>
        <p:cxnSp>
          <p:nvCxnSpPr>
            <p:cNvPr id="184" name="Straight Connector 183"/>
            <p:cNvCxnSpPr/>
            <p:nvPr/>
          </p:nvCxnSpPr>
          <p:spPr>
            <a:xfrm flipV="1">
              <a:off x="1916088" y="4725764"/>
              <a:ext cx="281395" cy="464416"/>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2197483" y="4725764"/>
              <a:ext cx="340457" cy="449847"/>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H="1">
              <a:off x="2105726" y="4898031"/>
              <a:ext cx="198440" cy="292149"/>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H="1">
              <a:off x="2303748" y="5047122"/>
              <a:ext cx="99220" cy="146074"/>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88" name="TextBox 187"/>
          <p:cNvSpPr txBox="1"/>
          <p:nvPr/>
        </p:nvSpPr>
        <p:spPr>
          <a:xfrm>
            <a:off x="7772307" y="2757884"/>
            <a:ext cx="468876" cy="492443"/>
          </a:xfrm>
          <a:prstGeom prst="rect">
            <a:avLst/>
          </a:prstGeom>
          <a:noFill/>
        </p:spPr>
        <p:txBody>
          <a:bodyPr wrap="square" rtlCol="0">
            <a:spAutoFit/>
          </a:bodyPr>
          <a:lstStyle/>
          <a:p>
            <a:r>
              <a:rPr lang="en-US" sz="2600" dirty="0" smtClean="0"/>
              <a:t>…</a:t>
            </a:r>
            <a:endParaRPr lang="en-US" sz="2600" dirty="0"/>
          </a:p>
        </p:txBody>
      </p:sp>
      <p:sp>
        <p:nvSpPr>
          <p:cNvPr id="206" name="TextBox 205"/>
          <p:cNvSpPr txBox="1"/>
          <p:nvPr/>
        </p:nvSpPr>
        <p:spPr>
          <a:xfrm>
            <a:off x="4568902" y="933728"/>
            <a:ext cx="468876" cy="492443"/>
          </a:xfrm>
          <a:prstGeom prst="rect">
            <a:avLst/>
          </a:prstGeom>
          <a:noFill/>
        </p:spPr>
        <p:txBody>
          <a:bodyPr wrap="square" rtlCol="0">
            <a:spAutoFit/>
          </a:bodyPr>
          <a:lstStyle/>
          <a:p>
            <a:r>
              <a:rPr lang="en-US" sz="2600" dirty="0" smtClean="0"/>
              <a:t>…</a:t>
            </a:r>
            <a:endParaRPr lang="en-US" sz="2600" dirty="0"/>
          </a:p>
        </p:txBody>
      </p:sp>
      <p:sp>
        <p:nvSpPr>
          <p:cNvPr id="207" name="AutoShape 5"/>
          <p:cNvSpPr>
            <a:spLocks noChangeArrowheads="1"/>
          </p:cNvSpPr>
          <p:nvPr/>
        </p:nvSpPr>
        <p:spPr bwMode="auto">
          <a:xfrm>
            <a:off x="6372200" y="3465004"/>
            <a:ext cx="2452321" cy="640080"/>
          </a:xfrm>
          <a:prstGeom prst="roundRect">
            <a:avLst>
              <a:gd name="adj" fmla="val 16667"/>
            </a:avLst>
          </a:prstGeom>
          <a:solidFill>
            <a:schemeClr val="accent6">
              <a:lumMod val="60000"/>
              <a:lumOff val="40000"/>
              <a:alpha val="41000"/>
            </a:schemeClr>
          </a:solidFill>
          <a:ln w="34925">
            <a:solidFill>
              <a:schemeClr val="tx2"/>
            </a:solidFill>
            <a:round/>
            <a:headEnd/>
            <a:tailEnd/>
          </a:ln>
          <a:effectLst>
            <a:outerShdw blurRad="50800" dist="38100" dir="2700000" algn="t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grpSp>
        <p:nvGrpSpPr>
          <p:cNvPr id="208" name="Group 207"/>
          <p:cNvGrpSpPr/>
          <p:nvPr/>
        </p:nvGrpSpPr>
        <p:grpSpPr>
          <a:xfrm>
            <a:off x="7272300" y="3549972"/>
            <a:ext cx="512064" cy="457200"/>
            <a:chOff x="971600" y="4149700"/>
            <a:chExt cx="621852" cy="467432"/>
          </a:xfrm>
        </p:grpSpPr>
        <p:cxnSp>
          <p:nvCxnSpPr>
            <p:cNvPr id="209" name="Straight Connector 208"/>
            <p:cNvCxnSpPr/>
            <p:nvPr/>
          </p:nvCxnSpPr>
          <p:spPr>
            <a:xfrm flipV="1">
              <a:off x="971600" y="4149700"/>
              <a:ext cx="281395" cy="464416"/>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1089396" y="4452764"/>
              <a:ext cx="121444" cy="164368"/>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a:off x="1252995" y="4149700"/>
              <a:ext cx="340457" cy="449847"/>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1176337" y="4329100"/>
              <a:ext cx="219093" cy="270447"/>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8212453" y="3549352"/>
            <a:ext cx="512064" cy="457200"/>
            <a:chOff x="971600" y="3104964"/>
            <a:chExt cx="621852" cy="647452"/>
          </a:xfrm>
        </p:grpSpPr>
        <p:cxnSp>
          <p:nvCxnSpPr>
            <p:cNvPr id="214" name="Straight Connector 213"/>
            <p:cNvCxnSpPr/>
            <p:nvPr/>
          </p:nvCxnSpPr>
          <p:spPr>
            <a:xfrm flipV="1">
              <a:off x="971600" y="3104964"/>
              <a:ext cx="281395" cy="643274"/>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1089396" y="3524746"/>
              <a:ext cx="121444" cy="227670"/>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1252995" y="3104964"/>
              <a:ext cx="340457" cy="623094"/>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1341424" y="3524746"/>
              <a:ext cx="108013" cy="227670"/>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18" name="Group 217"/>
          <p:cNvGrpSpPr/>
          <p:nvPr/>
        </p:nvGrpSpPr>
        <p:grpSpPr>
          <a:xfrm>
            <a:off x="6556269" y="3559584"/>
            <a:ext cx="512064" cy="457200"/>
            <a:chOff x="1916088" y="4725764"/>
            <a:chExt cx="621852" cy="467432"/>
          </a:xfrm>
        </p:grpSpPr>
        <p:cxnSp>
          <p:nvCxnSpPr>
            <p:cNvPr id="219" name="Straight Connector 218"/>
            <p:cNvCxnSpPr/>
            <p:nvPr/>
          </p:nvCxnSpPr>
          <p:spPr>
            <a:xfrm flipV="1">
              <a:off x="1916088" y="4725764"/>
              <a:ext cx="281395" cy="464416"/>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2197483" y="4725764"/>
              <a:ext cx="340457" cy="449847"/>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flipH="1">
              <a:off x="2105726" y="4898031"/>
              <a:ext cx="198440" cy="292149"/>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flipH="1">
              <a:off x="2303748" y="5047122"/>
              <a:ext cx="99220" cy="146074"/>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23" name="TextBox 222"/>
          <p:cNvSpPr txBox="1"/>
          <p:nvPr/>
        </p:nvSpPr>
        <p:spPr>
          <a:xfrm>
            <a:off x="7776356" y="3549972"/>
            <a:ext cx="468876" cy="492443"/>
          </a:xfrm>
          <a:prstGeom prst="rect">
            <a:avLst/>
          </a:prstGeom>
          <a:noFill/>
        </p:spPr>
        <p:txBody>
          <a:bodyPr wrap="square" rtlCol="0">
            <a:spAutoFit/>
          </a:bodyPr>
          <a:lstStyle/>
          <a:p>
            <a:r>
              <a:rPr lang="en-US" sz="2600" dirty="0" smtClean="0"/>
              <a:t>…</a:t>
            </a:r>
            <a:endParaRPr lang="en-US" sz="2600" dirty="0"/>
          </a:p>
        </p:txBody>
      </p:sp>
      <p:sp>
        <p:nvSpPr>
          <p:cNvPr id="224" name="AutoShape 5"/>
          <p:cNvSpPr>
            <a:spLocks noChangeArrowheads="1"/>
          </p:cNvSpPr>
          <p:nvPr/>
        </p:nvSpPr>
        <p:spPr bwMode="auto">
          <a:xfrm>
            <a:off x="6404155" y="4293096"/>
            <a:ext cx="2452321" cy="640080"/>
          </a:xfrm>
          <a:prstGeom prst="roundRect">
            <a:avLst>
              <a:gd name="adj" fmla="val 16667"/>
            </a:avLst>
          </a:prstGeom>
          <a:solidFill>
            <a:schemeClr val="tx2">
              <a:lumMod val="60000"/>
              <a:lumOff val="40000"/>
              <a:alpha val="26000"/>
            </a:schemeClr>
          </a:solidFill>
          <a:ln w="34925">
            <a:solidFill>
              <a:schemeClr val="tx2"/>
            </a:solidFill>
            <a:round/>
            <a:headEnd/>
            <a:tailEnd/>
          </a:ln>
          <a:effectLst>
            <a:outerShdw blurRad="50800" dist="38100" dir="2700000" algn="t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grpSp>
        <p:nvGrpSpPr>
          <p:cNvPr id="225" name="Group 224"/>
          <p:cNvGrpSpPr/>
          <p:nvPr/>
        </p:nvGrpSpPr>
        <p:grpSpPr>
          <a:xfrm>
            <a:off x="7304255" y="4378064"/>
            <a:ext cx="512064" cy="457200"/>
            <a:chOff x="971600" y="4149700"/>
            <a:chExt cx="621852" cy="467432"/>
          </a:xfrm>
        </p:grpSpPr>
        <p:cxnSp>
          <p:nvCxnSpPr>
            <p:cNvPr id="226" name="Straight Connector 225"/>
            <p:cNvCxnSpPr/>
            <p:nvPr/>
          </p:nvCxnSpPr>
          <p:spPr>
            <a:xfrm flipV="1">
              <a:off x="971600" y="4149700"/>
              <a:ext cx="281395" cy="464416"/>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a:off x="1089396" y="4452764"/>
              <a:ext cx="121444" cy="164368"/>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1252995" y="4149700"/>
              <a:ext cx="340457" cy="449847"/>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a:off x="1176337" y="4329100"/>
              <a:ext cx="219093" cy="270447"/>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30" name="Group 229"/>
          <p:cNvGrpSpPr/>
          <p:nvPr/>
        </p:nvGrpSpPr>
        <p:grpSpPr>
          <a:xfrm>
            <a:off x="8244408" y="4377444"/>
            <a:ext cx="512064" cy="457200"/>
            <a:chOff x="971600" y="3104964"/>
            <a:chExt cx="621852" cy="647452"/>
          </a:xfrm>
        </p:grpSpPr>
        <p:cxnSp>
          <p:nvCxnSpPr>
            <p:cNvPr id="231" name="Straight Connector 230"/>
            <p:cNvCxnSpPr/>
            <p:nvPr/>
          </p:nvCxnSpPr>
          <p:spPr>
            <a:xfrm flipV="1">
              <a:off x="971600" y="3104964"/>
              <a:ext cx="281395" cy="643274"/>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1089396" y="3524746"/>
              <a:ext cx="121444" cy="227670"/>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1252995" y="3104964"/>
              <a:ext cx="340457" cy="623094"/>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H="1">
              <a:off x="1341424" y="3524746"/>
              <a:ext cx="108013" cy="227670"/>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35" name="Group 234"/>
          <p:cNvGrpSpPr/>
          <p:nvPr/>
        </p:nvGrpSpPr>
        <p:grpSpPr>
          <a:xfrm>
            <a:off x="6588224" y="4387676"/>
            <a:ext cx="512064" cy="457200"/>
            <a:chOff x="1916088" y="4725764"/>
            <a:chExt cx="621852" cy="467432"/>
          </a:xfrm>
        </p:grpSpPr>
        <p:cxnSp>
          <p:nvCxnSpPr>
            <p:cNvPr id="236" name="Straight Connector 235"/>
            <p:cNvCxnSpPr/>
            <p:nvPr/>
          </p:nvCxnSpPr>
          <p:spPr>
            <a:xfrm flipV="1">
              <a:off x="1916088" y="4725764"/>
              <a:ext cx="281395" cy="464416"/>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2197483" y="4725764"/>
              <a:ext cx="340457" cy="449847"/>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H="1">
              <a:off x="2105726" y="4898031"/>
              <a:ext cx="198440" cy="292149"/>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flipH="1">
              <a:off x="2303748" y="5047122"/>
              <a:ext cx="99220" cy="146074"/>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40" name="TextBox 239"/>
          <p:cNvSpPr txBox="1"/>
          <p:nvPr/>
        </p:nvSpPr>
        <p:spPr>
          <a:xfrm>
            <a:off x="7808311" y="4378064"/>
            <a:ext cx="468876" cy="492443"/>
          </a:xfrm>
          <a:prstGeom prst="rect">
            <a:avLst/>
          </a:prstGeom>
          <a:noFill/>
        </p:spPr>
        <p:txBody>
          <a:bodyPr wrap="square" rtlCol="0">
            <a:spAutoFit/>
          </a:bodyPr>
          <a:lstStyle/>
          <a:p>
            <a:r>
              <a:rPr lang="en-US" sz="2600" dirty="0" smtClean="0"/>
              <a:t>…</a:t>
            </a:r>
            <a:endParaRPr lang="en-US" sz="2600" dirty="0"/>
          </a:p>
        </p:txBody>
      </p:sp>
      <p:sp>
        <p:nvSpPr>
          <p:cNvPr id="2" name="Bent Arrow 1"/>
          <p:cNvSpPr/>
          <p:nvPr/>
        </p:nvSpPr>
        <p:spPr>
          <a:xfrm rot="10800000">
            <a:off x="6015138" y="5409219"/>
            <a:ext cx="2000311" cy="1044116"/>
          </a:xfrm>
          <a:prstGeom prst="bentArrow">
            <a:avLst>
              <a:gd name="adj1" fmla="val 25000"/>
              <a:gd name="adj2" fmla="val 24421"/>
              <a:gd name="adj3" fmla="val 25000"/>
              <a:gd name="adj4" fmla="val 43750"/>
            </a:avLst>
          </a:prstGeom>
          <a:solidFill>
            <a:srgbClr val="FF0000"/>
          </a:solidFill>
          <a:ln w="412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6" name="TextBox 115"/>
          <p:cNvSpPr txBox="1"/>
          <p:nvPr/>
        </p:nvSpPr>
        <p:spPr>
          <a:xfrm>
            <a:off x="6588369" y="4967880"/>
            <a:ext cx="2375973" cy="369332"/>
          </a:xfrm>
          <a:prstGeom prst="rect">
            <a:avLst/>
          </a:prstGeom>
          <a:noFill/>
        </p:spPr>
        <p:txBody>
          <a:bodyPr wrap="square" rtlCol="0">
            <a:spAutoFit/>
          </a:bodyPr>
          <a:lstStyle/>
          <a:p>
            <a:r>
              <a:rPr lang="en-US" b="1" i="1" dirty="0" smtClean="0">
                <a:solidFill>
                  <a:srgbClr val="FF0000"/>
                </a:solidFill>
                <a:latin typeface="Book Antiqua" pitchFamily="18" charset="0"/>
              </a:rPr>
              <a:t>Restricted </a:t>
            </a:r>
            <a:r>
              <a:rPr lang="en-US" b="1" i="1" dirty="0" smtClean="0">
                <a:latin typeface="Book Antiqua" pitchFamily="18" charset="0"/>
              </a:rPr>
              <a:t>gene trees</a:t>
            </a:r>
            <a:endParaRPr lang="en-US" baseline="-25000" dirty="0">
              <a:latin typeface="Georgia" pitchFamily="18" charset="0"/>
            </a:endParaRPr>
          </a:p>
        </p:txBody>
      </p:sp>
      <p:sp>
        <p:nvSpPr>
          <p:cNvPr id="117" name="AutoShape 34"/>
          <p:cNvSpPr>
            <a:spLocks noChangeArrowheads="1"/>
          </p:cNvSpPr>
          <p:nvPr/>
        </p:nvSpPr>
        <p:spPr bwMode="auto">
          <a:xfrm>
            <a:off x="5321191" y="3243816"/>
            <a:ext cx="914400" cy="410774"/>
          </a:xfrm>
          <a:prstGeom prst="rightArrow">
            <a:avLst>
              <a:gd name="adj1" fmla="val 50185"/>
              <a:gd name="adj2" fmla="val 97561"/>
            </a:avLst>
          </a:prstGeom>
          <a:solidFill>
            <a:srgbClr val="FF0000"/>
          </a:solidFill>
          <a:ln w="38100">
            <a:solidFill>
              <a:schemeClr val="tx1"/>
            </a:solidFill>
            <a:miter lim="800000"/>
            <a:headEnd/>
            <a:tailEnd/>
          </a:ln>
          <a:effectLst>
            <a:outerShdw blurRad="50800" dist="38100" dir="18900000" algn="bl" rotWithShape="0">
              <a:prstClr val="black">
                <a:alpha val="40000"/>
              </a:prstClr>
            </a:outerShdw>
          </a:effectLst>
        </p:spPr>
        <p:txBody>
          <a:bodyPr vert="eaVert" wrap="square" anchor="ctr">
            <a:spAutoFit/>
          </a:bodyPr>
          <a:lstStyle/>
          <a:p>
            <a:pPr eaLnBrk="1" hangingPunct="1">
              <a:defRPr/>
            </a:pPr>
            <a:endParaRPr lang="en-US" sz="1800"/>
          </a:p>
        </p:txBody>
      </p:sp>
      <p:sp>
        <p:nvSpPr>
          <p:cNvPr id="120" name="Oval 119"/>
          <p:cNvSpPr/>
          <p:nvPr/>
        </p:nvSpPr>
        <p:spPr>
          <a:xfrm>
            <a:off x="3204952" y="1937956"/>
            <a:ext cx="1527048" cy="1527048"/>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2501734" y="3136166"/>
            <a:ext cx="1451379" cy="1516970"/>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2197698" y="2423702"/>
            <a:ext cx="1371600" cy="1374244"/>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3939912" y="2976932"/>
            <a:ext cx="1280160" cy="1280160"/>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AutoShape 34"/>
          <p:cNvSpPr>
            <a:spLocks noChangeArrowheads="1"/>
          </p:cNvSpPr>
          <p:nvPr/>
        </p:nvSpPr>
        <p:spPr bwMode="auto">
          <a:xfrm rot="5400000">
            <a:off x="3187844" y="2075128"/>
            <a:ext cx="685800" cy="365760"/>
          </a:xfrm>
          <a:prstGeom prst="rightArrow">
            <a:avLst>
              <a:gd name="adj1" fmla="val 50185"/>
              <a:gd name="adj2" fmla="val 97561"/>
            </a:avLst>
          </a:prstGeom>
          <a:solidFill>
            <a:srgbClr val="FF0000"/>
          </a:solidFill>
          <a:ln w="38100">
            <a:solidFill>
              <a:schemeClr val="tx1"/>
            </a:solidFill>
            <a:miter lim="800000"/>
            <a:headEnd/>
            <a:tailEnd/>
          </a:ln>
          <a:effectLst>
            <a:outerShdw blurRad="50800" dist="38100" dir="18900000" algn="bl" rotWithShape="0">
              <a:prstClr val="black">
                <a:alpha val="40000"/>
              </a:prstClr>
            </a:outerShdw>
          </a:effectLst>
        </p:spPr>
        <p:txBody>
          <a:bodyPr vert="eaVert" wrap="square" anchor="ctr">
            <a:spAutoFit/>
          </a:bodyPr>
          <a:lstStyle/>
          <a:p>
            <a:pPr eaLnBrk="1" hangingPunct="1">
              <a:defRPr/>
            </a:pPr>
            <a:endParaRPr lang="en-US" sz="1800"/>
          </a:p>
        </p:txBody>
      </p:sp>
      <p:sp>
        <p:nvSpPr>
          <p:cNvPr id="171" name="TextBox 170"/>
          <p:cNvSpPr txBox="1"/>
          <p:nvPr/>
        </p:nvSpPr>
        <p:spPr>
          <a:xfrm>
            <a:off x="124083" y="863424"/>
            <a:ext cx="1387577" cy="369332"/>
          </a:xfrm>
          <a:prstGeom prst="rect">
            <a:avLst/>
          </a:prstGeom>
          <a:noFill/>
        </p:spPr>
        <p:txBody>
          <a:bodyPr wrap="square" rtlCol="0">
            <a:spAutoFit/>
          </a:bodyPr>
          <a:lstStyle/>
          <a:p>
            <a:r>
              <a:rPr lang="en-US" b="1" i="1" dirty="0">
                <a:latin typeface="Book Antiqua" pitchFamily="18" charset="0"/>
              </a:rPr>
              <a:t>G</a:t>
            </a:r>
            <a:r>
              <a:rPr lang="en-US" b="1" i="1" dirty="0" smtClean="0">
                <a:latin typeface="Book Antiqua" pitchFamily="18" charset="0"/>
              </a:rPr>
              <a:t>ene trees</a:t>
            </a:r>
            <a:endParaRPr lang="en-US" baseline="-25000" dirty="0">
              <a:latin typeface="Georgia" pitchFamily="18" charset="0"/>
            </a:endParaRPr>
          </a:p>
        </p:txBody>
      </p:sp>
      <p:sp>
        <p:nvSpPr>
          <p:cNvPr id="189" name="TextBox 188"/>
          <p:cNvSpPr txBox="1"/>
          <p:nvPr/>
        </p:nvSpPr>
        <p:spPr>
          <a:xfrm>
            <a:off x="264560" y="2949217"/>
            <a:ext cx="1387577" cy="369332"/>
          </a:xfrm>
          <a:prstGeom prst="rect">
            <a:avLst/>
          </a:prstGeom>
          <a:noFill/>
        </p:spPr>
        <p:txBody>
          <a:bodyPr wrap="square" rtlCol="0">
            <a:spAutoFit/>
          </a:bodyPr>
          <a:lstStyle/>
          <a:p>
            <a:r>
              <a:rPr lang="en-US" b="1" i="1" dirty="0" smtClean="0">
                <a:latin typeface="Book Antiqua" pitchFamily="18" charset="0"/>
              </a:rPr>
              <a:t>Species tree</a:t>
            </a:r>
            <a:endParaRPr lang="en-US" baseline="-25000" dirty="0">
              <a:latin typeface="Georgia" pitchFamily="18" charset="0"/>
            </a:endParaRPr>
          </a:p>
        </p:txBody>
      </p:sp>
      <p:sp>
        <p:nvSpPr>
          <p:cNvPr id="190" name="TextBox 189"/>
          <p:cNvSpPr txBox="1"/>
          <p:nvPr/>
        </p:nvSpPr>
        <p:spPr>
          <a:xfrm>
            <a:off x="1709420" y="1511496"/>
            <a:ext cx="494417" cy="369332"/>
          </a:xfrm>
          <a:prstGeom prst="rect">
            <a:avLst/>
          </a:prstGeom>
          <a:noFill/>
        </p:spPr>
        <p:txBody>
          <a:bodyPr wrap="square" rtlCol="0">
            <a:spAutoFit/>
          </a:bodyPr>
          <a:lstStyle/>
          <a:p>
            <a:r>
              <a:rPr lang="en-US" b="1" i="1" dirty="0" smtClean="0">
                <a:latin typeface="Book Antiqua" pitchFamily="18" charset="0"/>
              </a:rPr>
              <a:t>gt</a:t>
            </a:r>
            <a:r>
              <a:rPr lang="en-US" b="1" i="1" baseline="-25000" dirty="0" smtClean="0">
                <a:latin typeface="Book Antiqua" pitchFamily="18" charset="0"/>
              </a:rPr>
              <a:t>1</a:t>
            </a:r>
            <a:endParaRPr lang="en-US" baseline="-25000" dirty="0">
              <a:latin typeface="Georgia" pitchFamily="18" charset="0"/>
            </a:endParaRPr>
          </a:p>
        </p:txBody>
      </p:sp>
      <p:sp>
        <p:nvSpPr>
          <p:cNvPr id="191" name="TextBox 190"/>
          <p:cNvSpPr txBox="1"/>
          <p:nvPr/>
        </p:nvSpPr>
        <p:spPr>
          <a:xfrm>
            <a:off x="3347864" y="1502204"/>
            <a:ext cx="494417" cy="369332"/>
          </a:xfrm>
          <a:prstGeom prst="rect">
            <a:avLst/>
          </a:prstGeom>
          <a:noFill/>
        </p:spPr>
        <p:txBody>
          <a:bodyPr wrap="square" rtlCol="0">
            <a:spAutoFit/>
          </a:bodyPr>
          <a:lstStyle/>
          <a:p>
            <a:r>
              <a:rPr lang="en-US" b="1" i="1" dirty="0" smtClean="0">
                <a:latin typeface="Book Antiqua" pitchFamily="18" charset="0"/>
              </a:rPr>
              <a:t>gt</a:t>
            </a:r>
            <a:r>
              <a:rPr lang="en-US" b="1" i="1" baseline="-25000" dirty="0">
                <a:latin typeface="Book Antiqua" pitchFamily="18" charset="0"/>
              </a:rPr>
              <a:t>2</a:t>
            </a:r>
            <a:endParaRPr lang="en-US" baseline="-25000" dirty="0">
              <a:latin typeface="Georgia" pitchFamily="18" charset="0"/>
            </a:endParaRPr>
          </a:p>
        </p:txBody>
      </p:sp>
      <p:sp>
        <p:nvSpPr>
          <p:cNvPr id="192" name="TextBox 191"/>
          <p:cNvSpPr txBox="1"/>
          <p:nvPr/>
        </p:nvSpPr>
        <p:spPr>
          <a:xfrm>
            <a:off x="5625755" y="1466200"/>
            <a:ext cx="494417" cy="369332"/>
          </a:xfrm>
          <a:prstGeom prst="rect">
            <a:avLst/>
          </a:prstGeom>
          <a:noFill/>
        </p:spPr>
        <p:txBody>
          <a:bodyPr wrap="square" rtlCol="0">
            <a:spAutoFit/>
          </a:bodyPr>
          <a:lstStyle/>
          <a:p>
            <a:r>
              <a:rPr lang="en-US" b="1" i="1" dirty="0" err="1" smtClean="0">
                <a:latin typeface="Book Antiqua" pitchFamily="18" charset="0"/>
              </a:rPr>
              <a:t>gt</a:t>
            </a:r>
            <a:r>
              <a:rPr lang="en-US" b="1" i="1" baseline="-25000" dirty="0" err="1">
                <a:latin typeface="Book Antiqua" pitchFamily="18" charset="0"/>
              </a:rPr>
              <a:t>k</a:t>
            </a:r>
            <a:endParaRPr lang="en-US" baseline="-25000" dirty="0">
              <a:latin typeface="Georgia" pitchFamily="18" charset="0"/>
            </a:endParaRPr>
          </a:p>
        </p:txBody>
      </p:sp>
      <p:grpSp>
        <p:nvGrpSpPr>
          <p:cNvPr id="193" name="Group 192"/>
          <p:cNvGrpSpPr/>
          <p:nvPr/>
        </p:nvGrpSpPr>
        <p:grpSpPr>
          <a:xfrm>
            <a:off x="2653377" y="184574"/>
            <a:ext cx="5735047" cy="400110"/>
            <a:chOff x="3238136" y="1158454"/>
            <a:chExt cx="3920134" cy="312287"/>
          </a:xfrm>
        </p:grpSpPr>
        <p:sp>
          <p:nvSpPr>
            <p:cNvPr id="194" name="Oval 193"/>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2000" b="0" u="sng" dirty="0"/>
            </a:p>
          </p:txBody>
        </p:sp>
        <p:sp>
          <p:nvSpPr>
            <p:cNvPr id="195" name="TextBox 194"/>
            <p:cNvSpPr txBox="1"/>
            <p:nvPr/>
          </p:nvSpPr>
          <p:spPr>
            <a:xfrm>
              <a:off x="3336577" y="1158454"/>
              <a:ext cx="3821693" cy="312287"/>
            </a:xfrm>
            <a:prstGeom prst="rect">
              <a:avLst/>
            </a:prstGeom>
            <a:noFill/>
          </p:spPr>
          <p:txBody>
            <a:bodyPr wrap="square" rtlCol="0">
              <a:spAutoFit/>
            </a:bodyPr>
            <a:lstStyle/>
            <a:p>
              <a:r>
                <a:rPr lang="en-US" sz="2000" u="sng" dirty="0" smtClean="0"/>
                <a:t>  </a:t>
              </a:r>
              <a:r>
                <a:rPr lang="en-US" sz="2000" u="sng" dirty="0" smtClean="0">
                  <a:solidFill>
                    <a:srgbClr val="FF0000"/>
                  </a:solidFill>
                  <a:latin typeface="Georgia" pitchFamily="18" charset="0"/>
                </a:rPr>
                <a:t>Estimate</a:t>
              </a:r>
              <a:r>
                <a:rPr lang="en-US" sz="2000" u="sng" dirty="0" smtClean="0">
                  <a:latin typeface="Georgia" pitchFamily="18" charset="0"/>
                </a:rPr>
                <a:t> the </a:t>
              </a:r>
              <a:r>
                <a:rPr lang="en-US" sz="2000" u="sng" dirty="0" smtClean="0">
                  <a:solidFill>
                    <a:srgbClr val="531FE7"/>
                  </a:solidFill>
                  <a:latin typeface="Georgia" pitchFamily="18" charset="0"/>
                </a:rPr>
                <a:t>species tree</a:t>
              </a:r>
              <a:endParaRPr lang="en-US" sz="2000" u="sng" dirty="0">
                <a:solidFill>
                  <a:srgbClr val="531FE7"/>
                </a:solidFill>
                <a:latin typeface="Georgia" pitchFamily="18" charset="0"/>
              </a:endParaRPr>
            </a:p>
          </p:txBody>
        </p:sp>
      </p:grpSp>
      <p:grpSp>
        <p:nvGrpSpPr>
          <p:cNvPr id="196" name="Group 195"/>
          <p:cNvGrpSpPr/>
          <p:nvPr/>
        </p:nvGrpSpPr>
        <p:grpSpPr>
          <a:xfrm>
            <a:off x="2670304" y="188640"/>
            <a:ext cx="4349968" cy="400110"/>
            <a:chOff x="3238136" y="1158454"/>
            <a:chExt cx="2973377" cy="312287"/>
          </a:xfrm>
        </p:grpSpPr>
        <p:sp>
          <p:nvSpPr>
            <p:cNvPr id="197" name="Oval 196"/>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2000" b="0" u="sng" dirty="0"/>
            </a:p>
          </p:txBody>
        </p:sp>
        <p:sp>
          <p:nvSpPr>
            <p:cNvPr id="198" name="TextBox 197"/>
            <p:cNvSpPr txBox="1"/>
            <p:nvPr/>
          </p:nvSpPr>
          <p:spPr>
            <a:xfrm>
              <a:off x="3336576" y="1158454"/>
              <a:ext cx="2874937" cy="312287"/>
            </a:xfrm>
            <a:prstGeom prst="rect">
              <a:avLst/>
            </a:prstGeom>
            <a:noFill/>
          </p:spPr>
          <p:txBody>
            <a:bodyPr wrap="square" rtlCol="0">
              <a:spAutoFit/>
            </a:bodyPr>
            <a:lstStyle/>
            <a:p>
              <a:r>
                <a:rPr lang="en-US" sz="2000" u="sng" dirty="0" smtClean="0"/>
                <a:t>  </a:t>
              </a:r>
              <a:r>
                <a:rPr lang="en-US" sz="2000" u="sng" dirty="0" smtClean="0">
                  <a:solidFill>
                    <a:srgbClr val="FF0000"/>
                  </a:solidFill>
                  <a:latin typeface="Georgia" pitchFamily="18" charset="0"/>
                </a:rPr>
                <a:t>Decompose</a:t>
              </a:r>
              <a:r>
                <a:rPr lang="en-US" sz="2000" u="sng" dirty="0" smtClean="0">
                  <a:latin typeface="Georgia" pitchFamily="18" charset="0"/>
                </a:rPr>
                <a:t> the </a:t>
              </a:r>
              <a:r>
                <a:rPr lang="en-US" sz="2000" u="sng" dirty="0" smtClean="0">
                  <a:solidFill>
                    <a:srgbClr val="FF0000"/>
                  </a:solidFill>
                  <a:latin typeface="Georgia" pitchFamily="18" charset="0"/>
                </a:rPr>
                <a:t>guide</a:t>
              </a:r>
              <a:r>
                <a:rPr lang="en-US" sz="2000" u="sng" dirty="0" smtClean="0">
                  <a:latin typeface="Georgia" pitchFamily="18" charset="0"/>
                </a:rPr>
                <a:t> tree</a:t>
              </a:r>
              <a:endParaRPr lang="en-US" sz="2000" u="sng" dirty="0">
                <a:solidFill>
                  <a:srgbClr val="000099"/>
                </a:solidFill>
                <a:latin typeface="Georgia" pitchFamily="18" charset="0"/>
              </a:endParaRPr>
            </a:p>
          </p:txBody>
        </p:sp>
      </p:grpSp>
      <p:grpSp>
        <p:nvGrpSpPr>
          <p:cNvPr id="199" name="Group 198"/>
          <p:cNvGrpSpPr/>
          <p:nvPr/>
        </p:nvGrpSpPr>
        <p:grpSpPr>
          <a:xfrm>
            <a:off x="2670304" y="188640"/>
            <a:ext cx="4349968" cy="400110"/>
            <a:chOff x="3238136" y="1158454"/>
            <a:chExt cx="2973377" cy="312287"/>
          </a:xfrm>
        </p:grpSpPr>
        <p:sp>
          <p:nvSpPr>
            <p:cNvPr id="200" name="Oval 199"/>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2000" b="0" u="sng" dirty="0"/>
            </a:p>
          </p:txBody>
        </p:sp>
        <p:sp>
          <p:nvSpPr>
            <p:cNvPr id="201" name="TextBox 200"/>
            <p:cNvSpPr txBox="1"/>
            <p:nvPr/>
          </p:nvSpPr>
          <p:spPr>
            <a:xfrm>
              <a:off x="3336576" y="1158454"/>
              <a:ext cx="2874937" cy="312287"/>
            </a:xfrm>
            <a:prstGeom prst="rect">
              <a:avLst/>
            </a:prstGeom>
            <a:noFill/>
          </p:spPr>
          <p:txBody>
            <a:bodyPr wrap="square" rtlCol="0">
              <a:spAutoFit/>
            </a:bodyPr>
            <a:lstStyle/>
            <a:p>
              <a:r>
                <a:rPr lang="en-US" sz="2000" u="sng" dirty="0" smtClean="0"/>
                <a:t>  </a:t>
              </a:r>
              <a:r>
                <a:rPr lang="en-US" sz="2000" u="sng" dirty="0" smtClean="0">
                  <a:solidFill>
                    <a:srgbClr val="FF0000"/>
                  </a:solidFill>
                  <a:latin typeface="Georgia" pitchFamily="18" charset="0"/>
                </a:rPr>
                <a:t>Restrict</a:t>
              </a:r>
              <a:r>
                <a:rPr lang="en-US" sz="2000" u="sng" dirty="0" smtClean="0">
                  <a:latin typeface="Georgia" pitchFamily="18" charset="0"/>
                </a:rPr>
                <a:t> the gene trees</a:t>
              </a:r>
              <a:endParaRPr lang="en-US" sz="2000" u="sng" dirty="0">
                <a:solidFill>
                  <a:srgbClr val="000099"/>
                </a:solidFill>
                <a:latin typeface="Georgia" pitchFamily="18" charset="0"/>
              </a:endParaRPr>
            </a:p>
          </p:txBody>
        </p:sp>
      </p:grpSp>
      <p:grpSp>
        <p:nvGrpSpPr>
          <p:cNvPr id="202" name="Group 201"/>
          <p:cNvGrpSpPr/>
          <p:nvPr/>
        </p:nvGrpSpPr>
        <p:grpSpPr>
          <a:xfrm>
            <a:off x="1582947" y="1002908"/>
            <a:ext cx="512064" cy="457200"/>
            <a:chOff x="971600" y="4149700"/>
            <a:chExt cx="621852" cy="467432"/>
          </a:xfrm>
        </p:grpSpPr>
        <p:cxnSp>
          <p:nvCxnSpPr>
            <p:cNvPr id="203" name="Straight Connector 202"/>
            <p:cNvCxnSpPr/>
            <p:nvPr/>
          </p:nvCxnSpPr>
          <p:spPr>
            <a:xfrm flipV="1">
              <a:off x="971600" y="4149700"/>
              <a:ext cx="281395" cy="464416"/>
            </a:xfrm>
            <a:prstGeom prst="line">
              <a:avLst/>
            </a:prstGeom>
            <a:ln w="28575"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1089396" y="4452764"/>
              <a:ext cx="121444" cy="164368"/>
            </a:xfrm>
            <a:prstGeom prst="line">
              <a:avLst/>
            </a:prstGeom>
            <a:ln w="28575"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1252995" y="4149700"/>
              <a:ext cx="340457" cy="449847"/>
            </a:xfrm>
            <a:prstGeom prst="line">
              <a:avLst/>
            </a:prstGeom>
            <a:ln w="28575"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1176337" y="4329100"/>
              <a:ext cx="219093" cy="270447"/>
            </a:xfrm>
            <a:prstGeom prst="line">
              <a:avLst/>
            </a:prstGeom>
            <a:ln w="28575"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42" name="Group 241"/>
          <p:cNvGrpSpPr/>
          <p:nvPr/>
        </p:nvGrpSpPr>
        <p:grpSpPr>
          <a:xfrm>
            <a:off x="3048227" y="949781"/>
            <a:ext cx="512064" cy="457200"/>
            <a:chOff x="971600" y="3104964"/>
            <a:chExt cx="621852" cy="647452"/>
          </a:xfrm>
        </p:grpSpPr>
        <p:cxnSp>
          <p:nvCxnSpPr>
            <p:cNvPr id="243" name="Straight Connector 242"/>
            <p:cNvCxnSpPr/>
            <p:nvPr/>
          </p:nvCxnSpPr>
          <p:spPr>
            <a:xfrm flipV="1">
              <a:off x="971600" y="3104964"/>
              <a:ext cx="281395" cy="643274"/>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1089396" y="3524746"/>
              <a:ext cx="121444" cy="227670"/>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1252995" y="3104964"/>
              <a:ext cx="340457" cy="623094"/>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H="1">
              <a:off x="1341424" y="3524746"/>
              <a:ext cx="108013" cy="227670"/>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47" name="Group 246"/>
          <p:cNvGrpSpPr/>
          <p:nvPr/>
        </p:nvGrpSpPr>
        <p:grpSpPr>
          <a:xfrm>
            <a:off x="5441040" y="921267"/>
            <a:ext cx="512064" cy="457200"/>
            <a:chOff x="1916088" y="4725764"/>
            <a:chExt cx="621852" cy="467432"/>
          </a:xfrm>
        </p:grpSpPr>
        <p:cxnSp>
          <p:nvCxnSpPr>
            <p:cNvPr id="248" name="Straight Connector 247"/>
            <p:cNvCxnSpPr/>
            <p:nvPr/>
          </p:nvCxnSpPr>
          <p:spPr>
            <a:xfrm flipV="1">
              <a:off x="1916088" y="4725764"/>
              <a:ext cx="281395" cy="464416"/>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2197483" y="4725764"/>
              <a:ext cx="340457" cy="449847"/>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flipH="1">
              <a:off x="2105726" y="4898031"/>
              <a:ext cx="198440" cy="292149"/>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flipH="1">
              <a:off x="2303748" y="5047122"/>
              <a:ext cx="99220" cy="146074"/>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52" name="Group 251"/>
          <p:cNvGrpSpPr/>
          <p:nvPr/>
        </p:nvGrpSpPr>
        <p:grpSpPr>
          <a:xfrm>
            <a:off x="1969017" y="184574"/>
            <a:ext cx="5951355" cy="400110"/>
            <a:chOff x="3238136" y="1158454"/>
            <a:chExt cx="4067989" cy="312287"/>
          </a:xfrm>
        </p:grpSpPr>
        <p:sp>
          <p:nvSpPr>
            <p:cNvPr id="253" name="Oval 252"/>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u="sng" dirty="0"/>
            </a:p>
          </p:txBody>
        </p:sp>
        <p:sp>
          <p:nvSpPr>
            <p:cNvPr id="254" name="TextBox 253"/>
            <p:cNvSpPr txBox="1"/>
            <p:nvPr/>
          </p:nvSpPr>
          <p:spPr>
            <a:xfrm>
              <a:off x="3336576" y="1158454"/>
              <a:ext cx="3969549" cy="312287"/>
            </a:xfrm>
            <a:prstGeom prst="rect">
              <a:avLst/>
            </a:prstGeom>
            <a:noFill/>
          </p:spPr>
          <p:txBody>
            <a:bodyPr wrap="square" rtlCol="0">
              <a:spAutoFit/>
            </a:bodyPr>
            <a:lstStyle/>
            <a:p>
              <a:r>
                <a:rPr lang="en-US" u="sng" dirty="0" smtClean="0"/>
                <a:t>  </a:t>
              </a:r>
              <a:r>
                <a:rPr lang="en-US" u="sng" dirty="0" smtClean="0">
                  <a:latin typeface="Georgia" pitchFamily="18" charset="0"/>
                </a:rPr>
                <a:t>Estimate </a:t>
              </a:r>
              <a:r>
                <a:rPr lang="en-US" u="sng" dirty="0" smtClean="0">
                  <a:solidFill>
                    <a:schemeClr val="tx2"/>
                  </a:solidFill>
                  <a:latin typeface="Georgia" pitchFamily="18" charset="0"/>
                </a:rPr>
                <a:t>species </a:t>
              </a:r>
              <a:r>
                <a:rPr lang="en-US" sz="2000" u="sng" dirty="0" smtClean="0">
                  <a:solidFill>
                    <a:schemeClr val="tx2"/>
                  </a:solidFill>
                  <a:latin typeface="Georgia" pitchFamily="18" charset="0"/>
                </a:rPr>
                <a:t>trees</a:t>
              </a:r>
              <a:r>
                <a:rPr lang="en-US" u="sng" dirty="0" smtClean="0">
                  <a:solidFill>
                    <a:schemeClr val="tx2"/>
                  </a:solidFill>
                  <a:latin typeface="Georgia" pitchFamily="18" charset="0"/>
                </a:rPr>
                <a:t> </a:t>
              </a:r>
              <a:r>
                <a:rPr lang="en-US" u="sng" dirty="0" smtClean="0">
                  <a:latin typeface="Georgia" pitchFamily="18" charset="0"/>
                </a:rPr>
                <a:t>from the </a:t>
              </a:r>
              <a:r>
                <a:rPr lang="en-US" u="sng" dirty="0" smtClean="0">
                  <a:solidFill>
                    <a:srgbClr val="FF0000"/>
                  </a:solidFill>
                  <a:latin typeface="Georgia" pitchFamily="18" charset="0"/>
                </a:rPr>
                <a:t>restricted</a:t>
              </a:r>
              <a:r>
                <a:rPr lang="en-US" u="sng" dirty="0" smtClean="0">
                  <a:latin typeface="Georgia" pitchFamily="18" charset="0"/>
                </a:rPr>
                <a:t> gene trees</a:t>
              </a:r>
              <a:endParaRPr lang="en-US" u="sng" dirty="0">
                <a:latin typeface="Georgia" pitchFamily="18" charset="0"/>
              </a:endParaRPr>
            </a:p>
          </p:txBody>
        </p:sp>
      </p:grpSp>
      <p:grpSp>
        <p:nvGrpSpPr>
          <p:cNvPr id="255" name="Group 254"/>
          <p:cNvGrpSpPr/>
          <p:nvPr/>
        </p:nvGrpSpPr>
        <p:grpSpPr>
          <a:xfrm>
            <a:off x="468052" y="152636"/>
            <a:ext cx="8784468" cy="400111"/>
            <a:chOff x="3238136" y="1158454"/>
            <a:chExt cx="6004534" cy="312288"/>
          </a:xfrm>
        </p:grpSpPr>
        <p:sp>
          <p:nvSpPr>
            <p:cNvPr id="256" name="Oval 255"/>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2000" b="0" u="sng" dirty="0"/>
            </a:p>
          </p:txBody>
        </p:sp>
        <p:sp>
          <p:nvSpPr>
            <p:cNvPr id="257" name="TextBox 256"/>
            <p:cNvSpPr txBox="1"/>
            <p:nvPr/>
          </p:nvSpPr>
          <p:spPr>
            <a:xfrm>
              <a:off x="3336575" y="1158454"/>
              <a:ext cx="5906095" cy="312288"/>
            </a:xfrm>
            <a:prstGeom prst="rect">
              <a:avLst/>
            </a:prstGeom>
            <a:noFill/>
          </p:spPr>
          <p:txBody>
            <a:bodyPr wrap="square" rtlCol="0">
              <a:spAutoFit/>
            </a:bodyPr>
            <a:lstStyle/>
            <a:p>
              <a:r>
                <a:rPr lang="en-US" sz="2000" u="sng" dirty="0" smtClean="0"/>
                <a:t>  </a:t>
              </a:r>
              <a:r>
                <a:rPr lang="en-US" sz="2000" u="sng" dirty="0" smtClean="0">
                  <a:solidFill>
                    <a:srgbClr val="FF0000"/>
                  </a:solidFill>
                  <a:latin typeface="Georgia" pitchFamily="18" charset="0"/>
                </a:rPr>
                <a:t>Combine </a:t>
              </a:r>
              <a:r>
                <a:rPr lang="en-US" sz="2000" u="sng" dirty="0" smtClean="0">
                  <a:solidFill>
                    <a:schemeClr val="tx2"/>
                  </a:solidFill>
                  <a:latin typeface="Georgia" pitchFamily="18" charset="0"/>
                </a:rPr>
                <a:t>the species trees</a:t>
              </a:r>
              <a:r>
                <a:rPr lang="en-US" sz="2000" u="sng" dirty="0" smtClean="0">
                  <a:solidFill>
                    <a:srgbClr val="FF0000"/>
                  </a:solidFill>
                  <a:latin typeface="Georgia" pitchFamily="18" charset="0"/>
                </a:rPr>
                <a:t> </a:t>
              </a:r>
              <a:r>
                <a:rPr lang="en-US" sz="2000" u="sng" dirty="0" smtClean="0">
                  <a:latin typeface="Georgia" pitchFamily="18" charset="0"/>
                </a:rPr>
                <a:t>into</a:t>
              </a:r>
              <a:r>
                <a:rPr lang="en-US" sz="2000" u="sng" dirty="0" smtClean="0">
                  <a:solidFill>
                    <a:srgbClr val="FF0000"/>
                  </a:solidFill>
                  <a:latin typeface="Georgia" pitchFamily="18" charset="0"/>
                </a:rPr>
                <a:t> a single </a:t>
              </a:r>
              <a:r>
                <a:rPr lang="en-US" sz="2000" u="sng" dirty="0" smtClean="0">
                  <a:latin typeface="Georgia" pitchFamily="18" charset="0"/>
                </a:rPr>
                <a:t>species tree on the </a:t>
              </a:r>
              <a:r>
                <a:rPr lang="en-US" sz="2000" u="sng" dirty="0" smtClean="0">
                  <a:solidFill>
                    <a:srgbClr val="FF0000"/>
                  </a:solidFill>
                  <a:latin typeface="Georgia" pitchFamily="18" charset="0"/>
                </a:rPr>
                <a:t>full </a:t>
              </a:r>
              <a:r>
                <a:rPr lang="en-US" sz="2000" u="sng" dirty="0" smtClean="0">
                  <a:latin typeface="Georgia" pitchFamily="18" charset="0"/>
                </a:rPr>
                <a:t>set of taxa </a:t>
              </a:r>
              <a:endParaRPr lang="en-US" sz="2000" u="sng" dirty="0">
                <a:latin typeface="Georgia" pitchFamily="18" charset="0"/>
              </a:endParaRPr>
            </a:p>
          </p:txBody>
        </p:sp>
      </p:grpSp>
      <p:sp>
        <p:nvSpPr>
          <p:cNvPr id="159" name="AutoShape 5"/>
          <p:cNvSpPr>
            <a:spLocks noChangeArrowheads="1"/>
          </p:cNvSpPr>
          <p:nvPr/>
        </p:nvSpPr>
        <p:spPr bwMode="auto">
          <a:xfrm>
            <a:off x="1815771" y="5132680"/>
            <a:ext cx="1892133" cy="727721"/>
          </a:xfrm>
          <a:prstGeom prst="roundRect">
            <a:avLst>
              <a:gd name="adj" fmla="val 16667"/>
            </a:avLst>
          </a:prstGeom>
          <a:solidFill>
            <a:schemeClr val="tx2">
              <a:lumMod val="60000"/>
              <a:lumOff val="40000"/>
              <a:alpha val="26000"/>
            </a:schemeClr>
          </a:solidFill>
          <a:ln w="34925">
            <a:solidFill>
              <a:schemeClr val="tx2">
                <a:lumMod val="50000"/>
              </a:schemeClr>
            </a:solidFill>
            <a:round/>
            <a:headEnd/>
            <a:tailEnd/>
          </a:ln>
          <a:effectLst>
            <a:outerShdw blurRad="50800" dist="38100" dir="2700000" algn="t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sp>
        <p:nvSpPr>
          <p:cNvPr id="160" name="AutoShape 5"/>
          <p:cNvSpPr>
            <a:spLocks noChangeArrowheads="1"/>
          </p:cNvSpPr>
          <p:nvPr/>
        </p:nvSpPr>
        <p:spPr bwMode="auto">
          <a:xfrm>
            <a:off x="1800685" y="6021288"/>
            <a:ext cx="1907219" cy="773784"/>
          </a:xfrm>
          <a:prstGeom prst="roundRect">
            <a:avLst>
              <a:gd name="adj" fmla="val 16667"/>
            </a:avLst>
          </a:prstGeom>
          <a:solidFill>
            <a:srgbClr val="F2DCDB">
              <a:alpha val="26000"/>
            </a:srgbClr>
          </a:solidFill>
          <a:ln w="34925">
            <a:solidFill>
              <a:schemeClr val="tx2">
                <a:lumMod val="50000"/>
              </a:schemeClr>
            </a:solidFill>
            <a:round/>
            <a:headEnd/>
            <a:tailEnd/>
          </a:ln>
          <a:effectLst>
            <a:outerShdw blurRad="50800" dist="38100" dir="2700000" algn="t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grpSp>
        <p:nvGrpSpPr>
          <p:cNvPr id="161" name="Group 160"/>
          <p:cNvGrpSpPr/>
          <p:nvPr/>
        </p:nvGrpSpPr>
        <p:grpSpPr>
          <a:xfrm>
            <a:off x="4015432" y="5246222"/>
            <a:ext cx="1663467" cy="489530"/>
            <a:chOff x="5422900" y="3429000"/>
            <a:chExt cx="1638300" cy="749300"/>
          </a:xfrm>
        </p:grpSpPr>
        <p:sp>
          <p:nvSpPr>
            <p:cNvPr id="162" name="Freeform 161"/>
            <p:cNvSpPr/>
            <p:nvPr/>
          </p:nvSpPr>
          <p:spPr>
            <a:xfrm>
              <a:off x="5473700" y="3746500"/>
              <a:ext cx="508000" cy="431800"/>
            </a:xfrm>
            <a:custGeom>
              <a:avLst/>
              <a:gdLst>
                <a:gd name="connsiteX0" fmla="*/ 508000 w 508000"/>
                <a:gd name="connsiteY0" fmla="*/ 0 h 431800"/>
                <a:gd name="connsiteX1" fmla="*/ 292100 w 508000"/>
                <a:gd name="connsiteY1" fmla="*/ 266700 h 431800"/>
                <a:gd name="connsiteX2" fmla="*/ 0 w 508000"/>
                <a:gd name="connsiteY2" fmla="*/ 431800 h 431800"/>
              </a:gdLst>
              <a:ahLst/>
              <a:cxnLst>
                <a:cxn ang="0">
                  <a:pos x="connsiteX0" y="connsiteY0"/>
                </a:cxn>
                <a:cxn ang="0">
                  <a:pos x="connsiteX1" y="connsiteY1"/>
                </a:cxn>
                <a:cxn ang="0">
                  <a:pos x="connsiteX2" y="connsiteY2"/>
                </a:cxn>
              </a:cxnLst>
              <a:rect l="l" t="t" r="r" b="b"/>
              <a:pathLst>
                <a:path w="508000" h="431800">
                  <a:moveTo>
                    <a:pt x="508000" y="0"/>
                  </a:moveTo>
                  <a:cubicBezTo>
                    <a:pt x="442383" y="97366"/>
                    <a:pt x="376767" y="194733"/>
                    <a:pt x="292100" y="266700"/>
                  </a:cubicBezTo>
                  <a:cubicBezTo>
                    <a:pt x="207433" y="338667"/>
                    <a:pt x="103716" y="385233"/>
                    <a:pt x="0" y="431800"/>
                  </a:cubicBezTo>
                </a:path>
              </a:pathLst>
            </a:custGeom>
            <a:ln w="19050">
              <a:solidFill>
                <a:srgbClr val="FF0000">
                  <a:alpha val="52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3" name="Freeform 162"/>
            <p:cNvSpPr/>
            <p:nvPr/>
          </p:nvSpPr>
          <p:spPr>
            <a:xfrm>
              <a:off x="5422900" y="3492500"/>
              <a:ext cx="546100" cy="266700"/>
            </a:xfrm>
            <a:custGeom>
              <a:avLst/>
              <a:gdLst>
                <a:gd name="connsiteX0" fmla="*/ 546100 w 546100"/>
                <a:gd name="connsiteY0" fmla="*/ 266700 h 266700"/>
                <a:gd name="connsiteX1" fmla="*/ 330200 w 546100"/>
                <a:gd name="connsiteY1" fmla="*/ 127000 h 266700"/>
                <a:gd name="connsiteX2" fmla="*/ 0 w 546100"/>
                <a:gd name="connsiteY2" fmla="*/ 0 h 266700"/>
              </a:gdLst>
              <a:ahLst/>
              <a:cxnLst>
                <a:cxn ang="0">
                  <a:pos x="connsiteX0" y="connsiteY0"/>
                </a:cxn>
                <a:cxn ang="0">
                  <a:pos x="connsiteX1" y="connsiteY1"/>
                </a:cxn>
                <a:cxn ang="0">
                  <a:pos x="connsiteX2" y="connsiteY2"/>
                </a:cxn>
              </a:cxnLst>
              <a:rect l="l" t="t" r="r" b="b"/>
              <a:pathLst>
                <a:path w="546100" h="266700">
                  <a:moveTo>
                    <a:pt x="546100" y="266700"/>
                  </a:moveTo>
                  <a:cubicBezTo>
                    <a:pt x="483658" y="219075"/>
                    <a:pt x="421217" y="171450"/>
                    <a:pt x="330200" y="127000"/>
                  </a:cubicBezTo>
                  <a:cubicBezTo>
                    <a:pt x="239183" y="82550"/>
                    <a:pt x="119591" y="41275"/>
                    <a:pt x="0" y="0"/>
                  </a:cubicBezTo>
                </a:path>
              </a:pathLst>
            </a:custGeom>
            <a:ln w="19050">
              <a:solidFill>
                <a:srgbClr val="FF0000">
                  <a:alpha val="52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4" name="Freeform 163"/>
            <p:cNvSpPr/>
            <p:nvPr/>
          </p:nvSpPr>
          <p:spPr>
            <a:xfrm>
              <a:off x="5473700" y="3632200"/>
              <a:ext cx="266700" cy="292100"/>
            </a:xfrm>
            <a:custGeom>
              <a:avLst/>
              <a:gdLst>
                <a:gd name="connsiteX0" fmla="*/ 266700 w 266700"/>
                <a:gd name="connsiteY0" fmla="*/ 0 h 292100"/>
                <a:gd name="connsiteX1" fmla="*/ 190500 w 266700"/>
                <a:gd name="connsiteY1" fmla="*/ 152400 h 292100"/>
                <a:gd name="connsiteX2" fmla="*/ 0 w 266700"/>
                <a:gd name="connsiteY2" fmla="*/ 292100 h 292100"/>
              </a:gdLst>
              <a:ahLst/>
              <a:cxnLst>
                <a:cxn ang="0">
                  <a:pos x="connsiteX0" y="connsiteY0"/>
                </a:cxn>
                <a:cxn ang="0">
                  <a:pos x="connsiteX1" y="connsiteY1"/>
                </a:cxn>
                <a:cxn ang="0">
                  <a:pos x="connsiteX2" y="connsiteY2"/>
                </a:cxn>
              </a:cxnLst>
              <a:rect l="l" t="t" r="r" b="b"/>
              <a:pathLst>
                <a:path w="266700" h="292100">
                  <a:moveTo>
                    <a:pt x="266700" y="0"/>
                  </a:moveTo>
                  <a:cubicBezTo>
                    <a:pt x="250825" y="51858"/>
                    <a:pt x="234950" y="103717"/>
                    <a:pt x="190500" y="152400"/>
                  </a:cubicBezTo>
                  <a:cubicBezTo>
                    <a:pt x="146050" y="201083"/>
                    <a:pt x="73025" y="246591"/>
                    <a:pt x="0" y="292100"/>
                  </a:cubicBezTo>
                </a:path>
              </a:pathLst>
            </a:custGeom>
            <a:ln w="19050">
              <a:solidFill>
                <a:srgbClr val="FF0000">
                  <a:alpha val="52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5" name="Freeform 164"/>
            <p:cNvSpPr/>
            <p:nvPr/>
          </p:nvSpPr>
          <p:spPr>
            <a:xfrm>
              <a:off x="5981700" y="3676891"/>
              <a:ext cx="1079500" cy="450609"/>
            </a:xfrm>
            <a:custGeom>
              <a:avLst/>
              <a:gdLst>
                <a:gd name="connsiteX0" fmla="*/ 0 w 1079500"/>
                <a:gd name="connsiteY0" fmla="*/ 69609 h 450609"/>
                <a:gd name="connsiteX1" fmla="*/ 355600 w 1079500"/>
                <a:gd name="connsiteY1" fmla="*/ 18809 h 450609"/>
                <a:gd name="connsiteX2" fmla="*/ 800100 w 1079500"/>
                <a:gd name="connsiteY2" fmla="*/ 349009 h 450609"/>
                <a:gd name="connsiteX3" fmla="*/ 1079500 w 1079500"/>
                <a:gd name="connsiteY3" fmla="*/ 450609 h 450609"/>
              </a:gdLst>
              <a:ahLst/>
              <a:cxnLst>
                <a:cxn ang="0">
                  <a:pos x="connsiteX0" y="connsiteY0"/>
                </a:cxn>
                <a:cxn ang="0">
                  <a:pos x="connsiteX1" y="connsiteY1"/>
                </a:cxn>
                <a:cxn ang="0">
                  <a:pos x="connsiteX2" y="connsiteY2"/>
                </a:cxn>
                <a:cxn ang="0">
                  <a:pos x="connsiteX3" y="connsiteY3"/>
                </a:cxn>
              </a:cxnLst>
              <a:rect l="l" t="t" r="r" b="b"/>
              <a:pathLst>
                <a:path w="1079500" h="450609">
                  <a:moveTo>
                    <a:pt x="0" y="69609"/>
                  </a:moveTo>
                  <a:cubicBezTo>
                    <a:pt x="111125" y="20925"/>
                    <a:pt x="222250" y="-27758"/>
                    <a:pt x="355600" y="18809"/>
                  </a:cubicBezTo>
                  <a:cubicBezTo>
                    <a:pt x="488950" y="65376"/>
                    <a:pt x="679450" y="277042"/>
                    <a:pt x="800100" y="349009"/>
                  </a:cubicBezTo>
                  <a:cubicBezTo>
                    <a:pt x="920750" y="420976"/>
                    <a:pt x="1000125" y="435792"/>
                    <a:pt x="1079500" y="450609"/>
                  </a:cubicBezTo>
                </a:path>
              </a:pathLst>
            </a:custGeom>
            <a:ln w="19050">
              <a:solidFill>
                <a:srgbClr val="FF0000">
                  <a:alpha val="52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6" name="Freeform 165"/>
            <p:cNvSpPr/>
            <p:nvPr/>
          </p:nvSpPr>
          <p:spPr>
            <a:xfrm>
              <a:off x="6426200" y="3429000"/>
              <a:ext cx="596900" cy="292100"/>
            </a:xfrm>
            <a:custGeom>
              <a:avLst/>
              <a:gdLst>
                <a:gd name="connsiteX0" fmla="*/ 0 w 596900"/>
                <a:gd name="connsiteY0" fmla="*/ 292100 h 292100"/>
                <a:gd name="connsiteX1" fmla="*/ 190500 w 596900"/>
                <a:gd name="connsiteY1" fmla="*/ 139700 h 292100"/>
                <a:gd name="connsiteX2" fmla="*/ 596900 w 596900"/>
                <a:gd name="connsiteY2" fmla="*/ 0 h 292100"/>
              </a:gdLst>
              <a:ahLst/>
              <a:cxnLst>
                <a:cxn ang="0">
                  <a:pos x="connsiteX0" y="connsiteY0"/>
                </a:cxn>
                <a:cxn ang="0">
                  <a:pos x="connsiteX1" y="connsiteY1"/>
                </a:cxn>
                <a:cxn ang="0">
                  <a:pos x="connsiteX2" y="connsiteY2"/>
                </a:cxn>
              </a:cxnLst>
              <a:rect l="l" t="t" r="r" b="b"/>
              <a:pathLst>
                <a:path w="596900" h="292100">
                  <a:moveTo>
                    <a:pt x="0" y="292100"/>
                  </a:moveTo>
                  <a:cubicBezTo>
                    <a:pt x="45508" y="240241"/>
                    <a:pt x="91017" y="188383"/>
                    <a:pt x="190500" y="139700"/>
                  </a:cubicBezTo>
                  <a:cubicBezTo>
                    <a:pt x="289983" y="91017"/>
                    <a:pt x="443441" y="45508"/>
                    <a:pt x="596900" y="0"/>
                  </a:cubicBezTo>
                </a:path>
              </a:pathLst>
            </a:custGeom>
            <a:ln w="19050">
              <a:solidFill>
                <a:srgbClr val="FF0000">
                  <a:alpha val="52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7" name="Freeform 166"/>
            <p:cNvSpPr/>
            <p:nvPr/>
          </p:nvSpPr>
          <p:spPr>
            <a:xfrm>
              <a:off x="6680200" y="3683000"/>
              <a:ext cx="317500" cy="266700"/>
            </a:xfrm>
            <a:custGeom>
              <a:avLst/>
              <a:gdLst>
                <a:gd name="connsiteX0" fmla="*/ 0 w 317500"/>
                <a:gd name="connsiteY0" fmla="*/ 266700 h 266700"/>
                <a:gd name="connsiteX1" fmla="*/ 203200 w 317500"/>
                <a:gd name="connsiteY1" fmla="*/ 152400 h 266700"/>
                <a:gd name="connsiteX2" fmla="*/ 317500 w 317500"/>
                <a:gd name="connsiteY2" fmla="*/ 0 h 266700"/>
              </a:gdLst>
              <a:ahLst/>
              <a:cxnLst>
                <a:cxn ang="0">
                  <a:pos x="connsiteX0" y="connsiteY0"/>
                </a:cxn>
                <a:cxn ang="0">
                  <a:pos x="connsiteX1" y="connsiteY1"/>
                </a:cxn>
                <a:cxn ang="0">
                  <a:pos x="connsiteX2" y="connsiteY2"/>
                </a:cxn>
              </a:cxnLst>
              <a:rect l="l" t="t" r="r" b="b"/>
              <a:pathLst>
                <a:path w="317500" h="266700">
                  <a:moveTo>
                    <a:pt x="0" y="266700"/>
                  </a:moveTo>
                  <a:cubicBezTo>
                    <a:pt x="75141" y="231775"/>
                    <a:pt x="150283" y="196850"/>
                    <a:pt x="203200" y="152400"/>
                  </a:cubicBezTo>
                  <a:cubicBezTo>
                    <a:pt x="256117" y="107950"/>
                    <a:pt x="286808" y="53975"/>
                    <a:pt x="317500" y="0"/>
                  </a:cubicBezTo>
                </a:path>
              </a:pathLst>
            </a:custGeom>
            <a:ln w="19050">
              <a:solidFill>
                <a:srgbClr val="FF0000">
                  <a:alpha val="52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68" name="Group 167"/>
          <p:cNvGrpSpPr/>
          <p:nvPr/>
        </p:nvGrpSpPr>
        <p:grpSpPr>
          <a:xfrm>
            <a:off x="1927523" y="5249829"/>
            <a:ext cx="1635192" cy="519431"/>
            <a:chOff x="2806700" y="4533900"/>
            <a:chExt cx="1727200" cy="774700"/>
          </a:xfrm>
        </p:grpSpPr>
        <p:sp>
          <p:nvSpPr>
            <p:cNvPr id="169" name="Freeform 168"/>
            <p:cNvSpPr/>
            <p:nvPr/>
          </p:nvSpPr>
          <p:spPr>
            <a:xfrm>
              <a:off x="2806700" y="4805318"/>
              <a:ext cx="635000" cy="185782"/>
            </a:xfrm>
            <a:custGeom>
              <a:avLst/>
              <a:gdLst>
                <a:gd name="connsiteX0" fmla="*/ 0 w 635000"/>
                <a:gd name="connsiteY0" fmla="*/ 7982 h 185782"/>
                <a:gd name="connsiteX1" fmla="*/ 342900 w 635000"/>
                <a:gd name="connsiteY1" fmla="*/ 20682 h 185782"/>
                <a:gd name="connsiteX2" fmla="*/ 635000 w 635000"/>
                <a:gd name="connsiteY2" fmla="*/ 185782 h 185782"/>
              </a:gdLst>
              <a:ahLst/>
              <a:cxnLst>
                <a:cxn ang="0">
                  <a:pos x="connsiteX0" y="connsiteY0"/>
                </a:cxn>
                <a:cxn ang="0">
                  <a:pos x="connsiteX1" y="connsiteY1"/>
                </a:cxn>
                <a:cxn ang="0">
                  <a:pos x="connsiteX2" y="connsiteY2"/>
                </a:cxn>
              </a:cxnLst>
              <a:rect l="l" t="t" r="r" b="b"/>
              <a:pathLst>
                <a:path w="635000" h="185782">
                  <a:moveTo>
                    <a:pt x="0" y="7982"/>
                  </a:moveTo>
                  <a:cubicBezTo>
                    <a:pt x="118533" y="-485"/>
                    <a:pt x="237067" y="-8951"/>
                    <a:pt x="342900" y="20682"/>
                  </a:cubicBezTo>
                  <a:cubicBezTo>
                    <a:pt x="448733" y="50315"/>
                    <a:pt x="541866" y="118048"/>
                    <a:pt x="635000" y="185782"/>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8" name="Freeform 257"/>
            <p:cNvSpPr/>
            <p:nvPr/>
          </p:nvSpPr>
          <p:spPr>
            <a:xfrm>
              <a:off x="2844800" y="5003800"/>
              <a:ext cx="584200" cy="208830"/>
            </a:xfrm>
            <a:custGeom>
              <a:avLst/>
              <a:gdLst>
                <a:gd name="connsiteX0" fmla="*/ 584200 w 584200"/>
                <a:gd name="connsiteY0" fmla="*/ 0 h 208830"/>
                <a:gd name="connsiteX1" fmla="*/ 254000 w 584200"/>
                <a:gd name="connsiteY1" fmla="*/ 190500 h 208830"/>
                <a:gd name="connsiteX2" fmla="*/ 0 w 584200"/>
                <a:gd name="connsiteY2" fmla="*/ 190500 h 208830"/>
              </a:gdLst>
              <a:ahLst/>
              <a:cxnLst>
                <a:cxn ang="0">
                  <a:pos x="connsiteX0" y="connsiteY0"/>
                </a:cxn>
                <a:cxn ang="0">
                  <a:pos x="connsiteX1" y="connsiteY1"/>
                </a:cxn>
                <a:cxn ang="0">
                  <a:pos x="connsiteX2" y="connsiteY2"/>
                </a:cxn>
              </a:cxnLst>
              <a:rect l="l" t="t" r="r" b="b"/>
              <a:pathLst>
                <a:path w="584200" h="208830">
                  <a:moveTo>
                    <a:pt x="584200" y="0"/>
                  </a:moveTo>
                  <a:cubicBezTo>
                    <a:pt x="467783" y="79375"/>
                    <a:pt x="351367" y="158750"/>
                    <a:pt x="254000" y="190500"/>
                  </a:cubicBezTo>
                  <a:cubicBezTo>
                    <a:pt x="156633" y="222250"/>
                    <a:pt x="78316" y="206375"/>
                    <a:pt x="0" y="19050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9" name="Freeform 258"/>
            <p:cNvSpPr/>
            <p:nvPr/>
          </p:nvSpPr>
          <p:spPr>
            <a:xfrm>
              <a:off x="3429000" y="4533900"/>
              <a:ext cx="939800" cy="477974"/>
            </a:xfrm>
            <a:custGeom>
              <a:avLst/>
              <a:gdLst>
                <a:gd name="connsiteX0" fmla="*/ 0 w 939800"/>
                <a:gd name="connsiteY0" fmla="*/ 457200 h 477974"/>
                <a:gd name="connsiteX1" fmla="*/ 431800 w 939800"/>
                <a:gd name="connsiteY1" fmla="*/ 457200 h 477974"/>
                <a:gd name="connsiteX2" fmla="*/ 609600 w 939800"/>
                <a:gd name="connsiteY2" fmla="*/ 241300 h 477974"/>
                <a:gd name="connsiteX3" fmla="*/ 939800 w 939800"/>
                <a:gd name="connsiteY3" fmla="*/ 0 h 477974"/>
              </a:gdLst>
              <a:ahLst/>
              <a:cxnLst>
                <a:cxn ang="0">
                  <a:pos x="connsiteX0" y="connsiteY0"/>
                </a:cxn>
                <a:cxn ang="0">
                  <a:pos x="connsiteX1" y="connsiteY1"/>
                </a:cxn>
                <a:cxn ang="0">
                  <a:pos x="connsiteX2" y="connsiteY2"/>
                </a:cxn>
                <a:cxn ang="0">
                  <a:pos x="connsiteX3" y="connsiteY3"/>
                </a:cxn>
              </a:cxnLst>
              <a:rect l="l" t="t" r="r" b="b"/>
              <a:pathLst>
                <a:path w="939800" h="477974">
                  <a:moveTo>
                    <a:pt x="0" y="457200"/>
                  </a:moveTo>
                  <a:cubicBezTo>
                    <a:pt x="165100" y="475191"/>
                    <a:pt x="330200" y="493183"/>
                    <a:pt x="431800" y="457200"/>
                  </a:cubicBezTo>
                  <a:cubicBezTo>
                    <a:pt x="533400" y="421217"/>
                    <a:pt x="524933" y="317500"/>
                    <a:pt x="609600" y="241300"/>
                  </a:cubicBezTo>
                  <a:cubicBezTo>
                    <a:pt x="694267" y="165100"/>
                    <a:pt x="817033" y="82550"/>
                    <a:pt x="939800" y="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0" name="Freeform 259"/>
            <p:cNvSpPr/>
            <p:nvPr/>
          </p:nvSpPr>
          <p:spPr>
            <a:xfrm>
              <a:off x="4127500" y="4699000"/>
              <a:ext cx="304800" cy="125298"/>
            </a:xfrm>
            <a:custGeom>
              <a:avLst/>
              <a:gdLst>
                <a:gd name="connsiteX0" fmla="*/ 0 w 304800"/>
                <a:gd name="connsiteY0" fmla="*/ 0 h 125298"/>
                <a:gd name="connsiteX1" fmla="*/ 177800 w 304800"/>
                <a:gd name="connsiteY1" fmla="*/ 114300 h 125298"/>
                <a:gd name="connsiteX2" fmla="*/ 304800 w 304800"/>
                <a:gd name="connsiteY2" fmla="*/ 114300 h 125298"/>
              </a:gdLst>
              <a:ahLst/>
              <a:cxnLst>
                <a:cxn ang="0">
                  <a:pos x="connsiteX0" y="connsiteY0"/>
                </a:cxn>
                <a:cxn ang="0">
                  <a:pos x="connsiteX1" y="connsiteY1"/>
                </a:cxn>
                <a:cxn ang="0">
                  <a:pos x="connsiteX2" y="connsiteY2"/>
                </a:cxn>
              </a:cxnLst>
              <a:rect l="l" t="t" r="r" b="b"/>
              <a:pathLst>
                <a:path w="304800" h="125298">
                  <a:moveTo>
                    <a:pt x="0" y="0"/>
                  </a:moveTo>
                  <a:cubicBezTo>
                    <a:pt x="63500" y="47625"/>
                    <a:pt x="127000" y="95250"/>
                    <a:pt x="177800" y="114300"/>
                  </a:cubicBezTo>
                  <a:cubicBezTo>
                    <a:pt x="228600" y="133350"/>
                    <a:pt x="266700" y="123825"/>
                    <a:pt x="304800" y="11430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1" name="Freeform 260"/>
            <p:cNvSpPr/>
            <p:nvPr/>
          </p:nvSpPr>
          <p:spPr>
            <a:xfrm>
              <a:off x="3911600" y="4965700"/>
              <a:ext cx="622300" cy="342900"/>
            </a:xfrm>
            <a:custGeom>
              <a:avLst/>
              <a:gdLst>
                <a:gd name="connsiteX0" fmla="*/ 0 w 622300"/>
                <a:gd name="connsiteY0" fmla="*/ 0 h 342900"/>
                <a:gd name="connsiteX1" fmla="*/ 304800 w 622300"/>
                <a:gd name="connsiteY1" fmla="*/ 254000 h 342900"/>
                <a:gd name="connsiteX2" fmla="*/ 622300 w 622300"/>
                <a:gd name="connsiteY2" fmla="*/ 342900 h 342900"/>
              </a:gdLst>
              <a:ahLst/>
              <a:cxnLst>
                <a:cxn ang="0">
                  <a:pos x="connsiteX0" y="connsiteY0"/>
                </a:cxn>
                <a:cxn ang="0">
                  <a:pos x="connsiteX1" y="connsiteY1"/>
                </a:cxn>
                <a:cxn ang="0">
                  <a:pos x="connsiteX2" y="connsiteY2"/>
                </a:cxn>
              </a:cxnLst>
              <a:rect l="l" t="t" r="r" b="b"/>
              <a:pathLst>
                <a:path w="622300" h="342900">
                  <a:moveTo>
                    <a:pt x="0" y="0"/>
                  </a:moveTo>
                  <a:cubicBezTo>
                    <a:pt x="100541" y="98425"/>
                    <a:pt x="201083" y="196850"/>
                    <a:pt x="304800" y="254000"/>
                  </a:cubicBezTo>
                  <a:cubicBezTo>
                    <a:pt x="408517" y="311150"/>
                    <a:pt x="515408" y="327025"/>
                    <a:pt x="622300" y="34290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2" name="Freeform 261"/>
            <p:cNvSpPr/>
            <p:nvPr/>
          </p:nvSpPr>
          <p:spPr>
            <a:xfrm>
              <a:off x="4076700" y="5036640"/>
              <a:ext cx="457200" cy="94160"/>
            </a:xfrm>
            <a:custGeom>
              <a:avLst/>
              <a:gdLst>
                <a:gd name="connsiteX0" fmla="*/ 0 w 457200"/>
                <a:gd name="connsiteY0" fmla="*/ 94160 h 94160"/>
                <a:gd name="connsiteX1" fmla="*/ 279400 w 457200"/>
                <a:gd name="connsiteY1" fmla="*/ 5260 h 94160"/>
                <a:gd name="connsiteX2" fmla="*/ 457200 w 457200"/>
                <a:gd name="connsiteY2" fmla="*/ 17960 h 94160"/>
              </a:gdLst>
              <a:ahLst/>
              <a:cxnLst>
                <a:cxn ang="0">
                  <a:pos x="connsiteX0" y="connsiteY0"/>
                </a:cxn>
                <a:cxn ang="0">
                  <a:pos x="connsiteX1" y="connsiteY1"/>
                </a:cxn>
                <a:cxn ang="0">
                  <a:pos x="connsiteX2" y="connsiteY2"/>
                </a:cxn>
              </a:cxnLst>
              <a:rect l="l" t="t" r="r" b="b"/>
              <a:pathLst>
                <a:path w="457200" h="94160">
                  <a:moveTo>
                    <a:pt x="0" y="94160"/>
                  </a:moveTo>
                  <a:cubicBezTo>
                    <a:pt x="101600" y="56060"/>
                    <a:pt x="203200" y="17960"/>
                    <a:pt x="279400" y="5260"/>
                  </a:cubicBezTo>
                  <a:cubicBezTo>
                    <a:pt x="355600" y="-7440"/>
                    <a:pt x="406400" y="5260"/>
                    <a:pt x="457200" y="1796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3" name="Group 262"/>
          <p:cNvGrpSpPr/>
          <p:nvPr/>
        </p:nvGrpSpPr>
        <p:grpSpPr>
          <a:xfrm>
            <a:off x="1987759" y="6102890"/>
            <a:ext cx="1555046" cy="576235"/>
            <a:chOff x="5219700" y="4864769"/>
            <a:chExt cx="1714500" cy="748631"/>
          </a:xfrm>
        </p:grpSpPr>
        <p:sp>
          <p:nvSpPr>
            <p:cNvPr id="264" name="Freeform 263"/>
            <p:cNvSpPr/>
            <p:nvPr/>
          </p:nvSpPr>
          <p:spPr>
            <a:xfrm>
              <a:off x="6184900" y="4940300"/>
              <a:ext cx="749300" cy="330200"/>
            </a:xfrm>
            <a:custGeom>
              <a:avLst/>
              <a:gdLst>
                <a:gd name="connsiteX0" fmla="*/ 0 w 749300"/>
                <a:gd name="connsiteY0" fmla="*/ 330200 h 330200"/>
                <a:gd name="connsiteX1" fmla="*/ 279400 w 749300"/>
                <a:gd name="connsiteY1" fmla="*/ 101600 h 330200"/>
                <a:gd name="connsiteX2" fmla="*/ 749300 w 749300"/>
                <a:gd name="connsiteY2" fmla="*/ 0 h 330200"/>
              </a:gdLst>
              <a:ahLst/>
              <a:cxnLst>
                <a:cxn ang="0">
                  <a:pos x="connsiteX0" y="connsiteY0"/>
                </a:cxn>
                <a:cxn ang="0">
                  <a:pos x="connsiteX1" y="connsiteY1"/>
                </a:cxn>
                <a:cxn ang="0">
                  <a:pos x="connsiteX2" y="connsiteY2"/>
                </a:cxn>
              </a:cxnLst>
              <a:rect l="l" t="t" r="r" b="b"/>
              <a:pathLst>
                <a:path w="749300" h="330200">
                  <a:moveTo>
                    <a:pt x="0" y="330200"/>
                  </a:moveTo>
                  <a:cubicBezTo>
                    <a:pt x="77258" y="243416"/>
                    <a:pt x="154517" y="156633"/>
                    <a:pt x="279400" y="101600"/>
                  </a:cubicBezTo>
                  <a:cubicBezTo>
                    <a:pt x="404283" y="46567"/>
                    <a:pt x="576791" y="23283"/>
                    <a:pt x="749300" y="0"/>
                  </a:cubicBezTo>
                </a:path>
              </a:pathLst>
            </a:custGeom>
            <a:ln w="19050">
              <a:solidFill>
                <a:schemeClr val="accent4">
                  <a:lumMod val="75000"/>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5" name="Freeform 264"/>
            <p:cNvSpPr/>
            <p:nvPr/>
          </p:nvSpPr>
          <p:spPr>
            <a:xfrm>
              <a:off x="6197600" y="5257800"/>
              <a:ext cx="736600" cy="292100"/>
            </a:xfrm>
            <a:custGeom>
              <a:avLst/>
              <a:gdLst>
                <a:gd name="connsiteX0" fmla="*/ 0 w 736600"/>
                <a:gd name="connsiteY0" fmla="*/ 0 h 292100"/>
                <a:gd name="connsiteX1" fmla="*/ 469900 w 736600"/>
                <a:gd name="connsiteY1" fmla="*/ 114300 h 292100"/>
                <a:gd name="connsiteX2" fmla="*/ 736600 w 736600"/>
                <a:gd name="connsiteY2" fmla="*/ 292100 h 292100"/>
              </a:gdLst>
              <a:ahLst/>
              <a:cxnLst>
                <a:cxn ang="0">
                  <a:pos x="connsiteX0" y="connsiteY0"/>
                </a:cxn>
                <a:cxn ang="0">
                  <a:pos x="connsiteX1" y="connsiteY1"/>
                </a:cxn>
                <a:cxn ang="0">
                  <a:pos x="connsiteX2" y="connsiteY2"/>
                </a:cxn>
              </a:cxnLst>
              <a:rect l="l" t="t" r="r" b="b"/>
              <a:pathLst>
                <a:path w="736600" h="292100">
                  <a:moveTo>
                    <a:pt x="0" y="0"/>
                  </a:moveTo>
                  <a:cubicBezTo>
                    <a:pt x="173566" y="32808"/>
                    <a:pt x="347133" y="65617"/>
                    <a:pt x="469900" y="114300"/>
                  </a:cubicBezTo>
                  <a:cubicBezTo>
                    <a:pt x="592667" y="162983"/>
                    <a:pt x="664633" y="227541"/>
                    <a:pt x="736600" y="292100"/>
                  </a:cubicBezTo>
                </a:path>
              </a:pathLst>
            </a:custGeom>
            <a:ln w="19050">
              <a:solidFill>
                <a:schemeClr val="accent4">
                  <a:lumMod val="75000"/>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6" name="Freeform 265"/>
            <p:cNvSpPr/>
            <p:nvPr/>
          </p:nvSpPr>
          <p:spPr>
            <a:xfrm>
              <a:off x="5219700" y="4864769"/>
              <a:ext cx="977900" cy="413326"/>
            </a:xfrm>
            <a:custGeom>
              <a:avLst/>
              <a:gdLst>
                <a:gd name="connsiteX0" fmla="*/ 977900 w 977900"/>
                <a:gd name="connsiteY0" fmla="*/ 380331 h 413326"/>
                <a:gd name="connsiteX1" fmla="*/ 647700 w 977900"/>
                <a:gd name="connsiteY1" fmla="*/ 380331 h 413326"/>
                <a:gd name="connsiteX2" fmla="*/ 292100 w 977900"/>
                <a:gd name="connsiteY2" fmla="*/ 37431 h 413326"/>
                <a:gd name="connsiteX3" fmla="*/ 0 w 977900"/>
                <a:gd name="connsiteY3" fmla="*/ 24731 h 413326"/>
              </a:gdLst>
              <a:ahLst/>
              <a:cxnLst>
                <a:cxn ang="0">
                  <a:pos x="connsiteX0" y="connsiteY0"/>
                </a:cxn>
                <a:cxn ang="0">
                  <a:pos x="connsiteX1" y="connsiteY1"/>
                </a:cxn>
                <a:cxn ang="0">
                  <a:pos x="connsiteX2" y="connsiteY2"/>
                </a:cxn>
                <a:cxn ang="0">
                  <a:pos x="connsiteX3" y="connsiteY3"/>
                </a:cxn>
              </a:cxnLst>
              <a:rect l="l" t="t" r="r" b="b"/>
              <a:pathLst>
                <a:path w="977900" h="413326">
                  <a:moveTo>
                    <a:pt x="977900" y="380331"/>
                  </a:moveTo>
                  <a:cubicBezTo>
                    <a:pt x="869950" y="408906"/>
                    <a:pt x="762000" y="437481"/>
                    <a:pt x="647700" y="380331"/>
                  </a:cubicBezTo>
                  <a:cubicBezTo>
                    <a:pt x="533400" y="323181"/>
                    <a:pt x="400050" y="96698"/>
                    <a:pt x="292100" y="37431"/>
                  </a:cubicBezTo>
                  <a:cubicBezTo>
                    <a:pt x="184150" y="-21836"/>
                    <a:pt x="92075" y="1447"/>
                    <a:pt x="0" y="24731"/>
                  </a:cubicBezTo>
                </a:path>
              </a:pathLst>
            </a:custGeom>
            <a:ln w="19050">
              <a:solidFill>
                <a:schemeClr val="accent4">
                  <a:lumMod val="75000"/>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7" name="Freeform 266"/>
            <p:cNvSpPr/>
            <p:nvPr/>
          </p:nvSpPr>
          <p:spPr>
            <a:xfrm>
              <a:off x="5308600" y="5232400"/>
              <a:ext cx="508000" cy="381000"/>
            </a:xfrm>
            <a:custGeom>
              <a:avLst/>
              <a:gdLst>
                <a:gd name="connsiteX0" fmla="*/ 508000 w 508000"/>
                <a:gd name="connsiteY0" fmla="*/ 0 h 381000"/>
                <a:gd name="connsiteX1" fmla="*/ 292100 w 508000"/>
                <a:gd name="connsiteY1" fmla="*/ 241300 h 381000"/>
                <a:gd name="connsiteX2" fmla="*/ 0 w 508000"/>
                <a:gd name="connsiteY2" fmla="*/ 381000 h 381000"/>
              </a:gdLst>
              <a:ahLst/>
              <a:cxnLst>
                <a:cxn ang="0">
                  <a:pos x="connsiteX0" y="connsiteY0"/>
                </a:cxn>
                <a:cxn ang="0">
                  <a:pos x="connsiteX1" y="connsiteY1"/>
                </a:cxn>
                <a:cxn ang="0">
                  <a:pos x="connsiteX2" y="connsiteY2"/>
                </a:cxn>
              </a:cxnLst>
              <a:rect l="l" t="t" r="r" b="b"/>
              <a:pathLst>
                <a:path w="508000" h="381000">
                  <a:moveTo>
                    <a:pt x="508000" y="0"/>
                  </a:moveTo>
                  <a:cubicBezTo>
                    <a:pt x="442383" y="88900"/>
                    <a:pt x="376767" y="177800"/>
                    <a:pt x="292100" y="241300"/>
                  </a:cubicBezTo>
                  <a:cubicBezTo>
                    <a:pt x="207433" y="304800"/>
                    <a:pt x="103716" y="342900"/>
                    <a:pt x="0" y="381000"/>
                  </a:cubicBezTo>
                </a:path>
              </a:pathLst>
            </a:custGeom>
            <a:ln w="19050">
              <a:solidFill>
                <a:schemeClr val="accent4">
                  <a:lumMod val="75000"/>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8" name="Freeform 267"/>
            <p:cNvSpPr/>
            <p:nvPr/>
          </p:nvSpPr>
          <p:spPr>
            <a:xfrm>
              <a:off x="5295900" y="5078808"/>
              <a:ext cx="419100" cy="255192"/>
            </a:xfrm>
            <a:custGeom>
              <a:avLst/>
              <a:gdLst>
                <a:gd name="connsiteX0" fmla="*/ 419100 w 419100"/>
                <a:gd name="connsiteY0" fmla="*/ 255192 h 255192"/>
                <a:gd name="connsiteX1" fmla="*/ 215900 w 419100"/>
                <a:gd name="connsiteY1" fmla="*/ 26592 h 255192"/>
                <a:gd name="connsiteX2" fmla="*/ 0 w 419100"/>
                <a:gd name="connsiteY2" fmla="*/ 13892 h 255192"/>
              </a:gdLst>
              <a:ahLst/>
              <a:cxnLst>
                <a:cxn ang="0">
                  <a:pos x="connsiteX0" y="connsiteY0"/>
                </a:cxn>
                <a:cxn ang="0">
                  <a:pos x="connsiteX1" y="connsiteY1"/>
                </a:cxn>
                <a:cxn ang="0">
                  <a:pos x="connsiteX2" y="connsiteY2"/>
                </a:cxn>
              </a:cxnLst>
              <a:rect l="l" t="t" r="r" b="b"/>
              <a:pathLst>
                <a:path w="419100" h="255192">
                  <a:moveTo>
                    <a:pt x="419100" y="255192"/>
                  </a:moveTo>
                  <a:cubicBezTo>
                    <a:pt x="352425" y="161000"/>
                    <a:pt x="285750" y="66809"/>
                    <a:pt x="215900" y="26592"/>
                  </a:cubicBezTo>
                  <a:cubicBezTo>
                    <a:pt x="146050" y="-13625"/>
                    <a:pt x="73025" y="133"/>
                    <a:pt x="0" y="13892"/>
                  </a:cubicBezTo>
                </a:path>
              </a:pathLst>
            </a:custGeom>
            <a:ln w="19050">
              <a:solidFill>
                <a:schemeClr val="accent4">
                  <a:lumMod val="75000"/>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9" name="Freeform 268"/>
            <p:cNvSpPr/>
            <p:nvPr/>
          </p:nvSpPr>
          <p:spPr>
            <a:xfrm>
              <a:off x="5334000" y="5219700"/>
              <a:ext cx="279400" cy="178892"/>
            </a:xfrm>
            <a:custGeom>
              <a:avLst/>
              <a:gdLst>
                <a:gd name="connsiteX0" fmla="*/ 279400 w 279400"/>
                <a:gd name="connsiteY0" fmla="*/ 0 h 178892"/>
                <a:gd name="connsiteX1" fmla="*/ 165100 w 279400"/>
                <a:gd name="connsiteY1" fmla="*/ 152400 h 178892"/>
                <a:gd name="connsiteX2" fmla="*/ 0 w 279400"/>
                <a:gd name="connsiteY2" fmla="*/ 177800 h 178892"/>
              </a:gdLst>
              <a:ahLst/>
              <a:cxnLst>
                <a:cxn ang="0">
                  <a:pos x="connsiteX0" y="connsiteY0"/>
                </a:cxn>
                <a:cxn ang="0">
                  <a:pos x="connsiteX1" y="connsiteY1"/>
                </a:cxn>
                <a:cxn ang="0">
                  <a:pos x="connsiteX2" y="connsiteY2"/>
                </a:cxn>
              </a:cxnLst>
              <a:rect l="l" t="t" r="r" b="b"/>
              <a:pathLst>
                <a:path w="279400" h="178892">
                  <a:moveTo>
                    <a:pt x="279400" y="0"/>
                  </a:moveTo>
                  <a:cubicBezTo>
                    <a:pt x="245533" y="61383"/>
                    <a:pt x="211667" y="122767"/>
                    <a:pt x="165100" y="152400"/>
                  </a:cubicBezTo>
                  <a:cubicBezTo>
                    <a:pt x="118533" y="182033"/>
                    <a:pt x="59266" y="179916"/>
                    <a:pt x="0" y="177800"/>
                  </a:cubicBezTo>
                </a:path>
              </a:pathLst>
            </a:custGeom>
            <a:ln w="19050">
              <a:solidFill>
                <a:schemeClr val="accent4">
                  <a:lumMod val="75000"/>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70" name="Group 269"/>
          <p:cNvGrpSpPr/>
          <p:nvPr/>
        </p:nvGrpSpPr>
        <p:grpSpPr>
          <a:xfrm>
            <a:off x="4015433" y="6087596"/>
            <a:ext cx="1636687" cy="617768"/>
            <a:chOff x="304800" y="4506505"/>
            <a:chExt cx="1778000" cy="878295"/>
          </a:xfrm>
        </p:grpSpPr>
        <p:sp>
          <p:nvSpPr>
            <p:cNvPr id="271" name="Freeform 270"/>
            <p:cNvSpPr/>
            <p:nvPr/>
          </p:nvSpPr>
          <p:spPr>
            <a:xfrm>
              <a:off x="1231900" y="4506505"/>
              <a:ext cx="850900" cy="433795"/>
            </a:xfrm>
            <a:custGeom>
              <a:avLst/>
              <a:gdLst>
                <a:gd name="connsiteX0" fmla="*/ 0 w 850900"/>
                <a:gd name="connsiteY0" fmla="*/ 433795 h 433795"/>
                <a:gd name="connsiteX1" fmla="*/ 355600 w 850900"/>
                <a:gd name="connsiteY1" fmla="*/ 65495 h 433795"/>
                <a:gd name="connsiteX2" fmla="*/ 850900 w 850900"/>
                <a:gd name="connsiteY2" fmla="*/ 1995 h 433795"/>
              </a:gdLst>
              <a:ahLst/>
              <a:cxnLst>
                <a:cxn ang="0">
                  <a:pos x="connsiteX0" y="connsiteY0"/>
                </a:cxn>
                <a:cxn ang="0">
                  <a:pos x="connsiteX1" y="connsiteY1"/>
                </a:cxn>
                <a:cxn ang="0">
                  <a:pos x="connsiteX2" y="connsiteY2"/>
                </a:cxn>
              </a:cxnLst>
              <a:rect l="l" t="t" r="r" b="b"/>
              <a:pathLst>
                <a:path w="850900" h="433795">
                  <a:moveTo>
                    <a:pt x="0" y="433795"/>
                  </a:moveTo>
                  <a:cubicBezTo>
                    <a:pt x="106892" y="285628"/>
                    <a:pt x="213784" y="137462"/>
                    <a:pt x="355600" y="65495"/>
                  </a:cubicBezTo>
                  <a:cubicBezTo>
                    <a:pt x="497416" y="-6472"/>
                    <a:pt x="674158" y="-2239"/>
                    <a:pt x="850900" y="1995"/>
                  </a:cubicBezTo>
                </a:path>
              </a:pathLst>
            </a:custGeom>
            <a:ln w="19050">
              <a:solidFill>
                <a:srgbClr val="00B050">
                  <a:alpha val="8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2" name="Freeform 271"/>
            <p:cNvSpPr/>
            <p:nvPr/>
          </p:nvSpPr>
          <p:spPr>
            <a:xfrm>
              <a:off x="1244600" y="4940300"/>
              <a:ext cx="825500" cy="228600"/>
            </a:xfrm>
            <a:custGeom>
              <a:avLst/>
              <a:gdLst>
                <a:gd name="connsiteX0" fmla="*/ 0 w 825500"/>
                <a:gd name="connsiteY0" fmla="*/ 0 h 228600"/>
                <a:gd name="connsiteX1" fmla="*/ 292100 w 825500"/>
                <a:gd name="connsiteY1" fmla="*/ 165100 h 228600"/>
                <a:gd name="connsiteX2" fmla="*/ 825500 w 825500"/>
                <a:gd name="connsiteY2" fmla="*/ 228600 h 228600"/>
              </a:gdLst>
              <a:ahLst/>
              <a:cxnLst>
                <a:cxn ang="0">
                  <a:pos x="connsiteX0" y="connsiteY0"/>
                </a:cxn>
                <a:cxn ang="0">
                  <a:pos x="connsiteX1" y="connsiteY1"/>
                </a:cxn>
                <a:cxn ang="0">
                  <a:pos x="connsiteX2" y="connsiteY2"/>
                </a:cxn>
              </a:cxnLst>
              <a:rect l="l" t="t" r="r" b="b"/>
              <a:pathLst>
                <a:path w="825500" h="228600">
                  <a:moveTo>
                    <a:pt x="0" y="0"/>
                  </a:moveTo>
                  <a:cubicBezTo>
                    <a:pt x="77258" y="63500"/>
                    <a:pt x="154517" y="127000"/>
                    <a:pt x="292100" y="165100"/>
                  </a:cubicBezTo>
                  <a:cubicBezTo>
                    <a:pt x="429683" y="203200"/>
                    <a:pt x="627591" y="215900"/>
                    <a:pt x="825500" y="228600"/>
                  </a:cubicBezTo>
                </a:path>
              </a:pathLst>
            </a:custGeom>
            <a:ln w="19050">
              <a:solidFill>
                <a:srgbClr val="00B050">
                  <a:alpha val="8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3" name="Freeform 272"/>
            <p:cNvSpPr/>
            <p:nvPr/>
          </p:nvSpPr>
          <p:spPr>
            <a:xfrm>
              <a:off x="1536700" y="4610100"/>
              <a:ext cx="533400" cy="279400"/>
            </a:xfrm>
            <a:custGeom>
              <a:avLst/>
              <a:gdLst>
                <a:gd name="connsiteX0" fmla="*/ 0 w 533400"/>
                <a:gd name="connsiteY0" fmla="*/ 0 h 279400"/>
                <a:gd name="connsiteX1" fmla="*/ 203200 w 533400"/>
                <a:gd name="connsiteY1" fmla="*/ 228600 h 279400"/>
                <a:gd name="connsiteX2" fmla="*/ 533400 w 533400"/>
                <a:gd name="connsiteY2" fmla="*/ 279400 h 279400"/>
              </a:gdLst>
              <a:ahLst/>
              <a:cxnLst>
                <a:cxn ang="0">
                  <a:pos x="connsiteX0" y="connsiteY0"/>
                </a:cxn>
                <a:cxn ang="0">
                  <a:pos x="connsiteX1" y="connsiteY1"/>
                </a:cxn>
                <a:cxn ang="0">
                  <a:pos x="connsiteX2" y="connsiteY2"/>
                </a:cxn>
              </a:cxnLst>
              <a:rect l="l" t="t" r="r" b="b"/>
              <a:pathLst>
                <a:path w="533400" h="279400">
                  <a:moveTo>
                    <a:pt x="0" y="0"/>
                  </a:moveTo>
                  <a:cubicBezTo>
                    <a:pt x="57150" y="91016"/>
                    <a:pt x="114300" y="182033"/>
                    <a:pt x="203200" y="228600"/>
                  </a:cubicBezTo>
                  <a:cubicBezTo>
                    <a:pt x="292100" y="275167"/>
                    <a:pt x="412750" y="277283"/>
                    <a:pt x="533400" y="279400"/>
                  </a:cubicBezTo>
                </a:path>
              </a:pathLst>
            </a:custGeom>
            <a:ln w="19050">
              <a:solidFill>
                <a:srgbClr val="00B050">
                  <a:alpha val="8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4" name="Freeform 273"/>
            <p:cNvSpPr/>
            <p:nvPr/>
          </p:nvSpPr>
          <p:spPr>
            <a:xfrm>
              <a:off x="304800" y="4597400"/>
              <a:ext cx="939800" cy="389817"/>
            </a:xfrm>
            <a:custGeom>
              <a:avLst/>
              <a:gdLst>
                <a:gd name="connsiteX0" fmla="*/ 939800 w 939800"/>
                <a:gd name="connsiteY0" fmla="*/ 355600 h 389817"/>
                <a:gd name="connsiteX1" fmla="*/ 546100 w 939800"/>
                <a:gd name="connsiteY1" fmla="*/ 355600 h 389817"/>
                <a:gd name="connsiteX2" fmla="*/ 0 w 939800"/>
                <a:gd name="connsiteY2" fmla="*/ 0 h 389817"/>
              </a:gdLst>
              <a:ahLst/>
              <a:cxnLst>
                <a:cxn ang="0">
                  <a:pos x="connsiteX0" y="connsiteY0"/>
                </a:cxn>
                <a:cxn ang="0">
                  <a:pos x="connsiteX1" y="connsiteY1"/>
                </a:cxn>
                <a:cxn ang="0">
                  <a:pos x="connsiteX2" y="connsiteY2"/>
                </a:cxn>
              </a:cxnLst>
              <a:rect l="l" t="t" r="r" b="b"/>
              <a:pathLst>
                <a:path w="939800" h="389817">
                  <a:moveTo>
                    <a:pt x="939800" y="355600"/>
                  </a:moveTo>
                  <a:cubicBezTo>
                    <a:pt x="821266" y="385233"/>
                    <a:pt x="702733" y="414867"/>
                    <a:pt x="546100" y="355600"/>
                  </a:cubicBezTo>
                  <a:cubicBezTo>
                    <a:pt x="389467" y="296333"/>
                    <a:pt x="194733" y="148166"/>
                    <a:pt x="0" y="0"/>
                  </a:cubicBezTo>
                </a:path>
              </a:pathLst>
            </a:custGeom>
            <a:ln w="19050">
              <a:solidFill>
                <a:srgbClr val="00B050">
                  <a:alpha val="8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5" name="Freeform 274"/>
            <p:cNvSpPr/>
            <p:nvPr/>
          </p:nvSpPr>
          <p:spPr>
            <a:xfrm>
              <a:off x="355600" y="4851400"/>
              <a:ext cx="254000" cy="114300"/>
            </a:xfrm>
            <a:custGeom>
              <a:avLst/>
              <a:gdLst>
                <a:gd name="connsiteX0" fmla="*/ 254000 w 254000"/>
                <a:gd name="connsiteY0" fmla="*/ 0 h 114300"/>
                <a:gd name="connsiteX1" fmla="*/ 0 w 254000"/>
                <a:gd name="connsiteY1" fmla="*/ 114300 h 114300"/>
              </a:gdLst>
              <a:ahLst/>
              <a:cxnLst>
                <a:cxn ang="0">
                  <a:pos x="connsiteX0" y="connsiteY0"/>
                </a:cxn>
                <a:cxn ang="0">
                  <a:pos x="connsiteX1" y="connsiteY1"/>
                </a:cxn>
              </a:cxnLst>
              <a:rect l="l" t="t" r="r" b="b"/>
              <a:pathLst>
                <a:path w="254000" h="114300">
                  <a:moveTo>
                    <a:pt x="254000" y="0"/>
                  </a:moveTo>
                  <a:lnTo>
                    <a:pt x="0" y="114300"/>
                  </a:lnTo>
                </a:path>
              </a:pathLst>
            </a:custGeom>
            <a:ln w="19050">
              <a:solidFill>
                <a:srgbClr val="00B050">
                  <a:alpha val="8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6" name="Freeform 275"/>
            <p:cNvSpPr/>
            <p:nvPr/>
          </p:nvSpPr>
          <p:spPr>
            <a:xfrm>
              <a:off x="330200" y="4953000"/>
              <a:ext cx="482600" cy="203200"/>
            </a:xfrm>
            <a:custGeom>
              <a:avLst/>
              <a:gdLst>
                <a:gd name="connsiteX0" fmla="*/ 482600 w 482600"/>
                <a:gd name="connsiteY0" fmla="*/ 0 h 203200"/>
                <a:gd name="connsiteX1" fmla="*/ 215900 w 482600"/>
                <a:gd name="connsiteY1" fmla="*/ 139700 h 203200"/>
                <a:gd name="connsiteX2" fmla="*/ 0 w 482600"/>
                <a:gd name="connsiteY2" fmla="*/ 203200 h 203200"/>
              </a:gdLst>
              <a:ahLst/>
              <a:cxnLst>
                <a:cxn ang="0">
                  <a:pos x="connsiteX0" y="connsiteY0"/>
                </a:cxn>
                <a:cxn ang="0">
                  <a:pos x="connsiteX1" y="connsiteY1"/>
                </a:cxn>
                <a:cxn ang="0">
                  <a:pos x="connsiteX2" y="connsiteY2"/>
                </a:cxn>
              </a:cxnLst>
              <a:rect l="l" t="t" r="r" b="b"/>
              <a:pathLst>
                <a:path w="482600" h="203200">
                  <a:moveTo>
                    <a:pt x="482600" y="0"/>
                  </a:moveTo>
                  <a:cubicBezTo>
                    <a:pt x="389466" y="52916"/>
                    <a:pt x="296333" y="105833"/>
                    <a:pt x="215900" y="139700"/>
                  </a:cubicBezTo>
                  <a:cubicBezTo>
                    <a:pt x="135467" y="173567"/>
                    <a:pt x="67733" y="188383"/>
                    <a:pt x="0" y="203200"/>
                  </a:cubicBezTo>
                </a:path>
              </a:pathLst>
            </a:custGeom>
            <a:ln w="19050">
              <a:solidFill>
                <a:srgbClr val="00B050">
                  <a:alpha val="8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7" name="Freeform 276"/>
            <p:cNvSpPr/>
            <p:nvPr/>
          </p:nvSpPr>
          <p:spPr>
            <a:xfrm>
              <a:off x="342900" y="5003800"/>
              <a:ext cx="685800" cy="381000"/>
            </a:xfrm>
            <a:custGeom>
              <a:avLst/>
              <a:gdLst>
                <a:gd name="connsiteX0" fmla="*/ 685800 w 685800"/>
                <a:gd name="connsiteY0" fmla="*/ 0 h 381000"/>
                <a:gd name="connsiteX1" fmla="*/ 419100 w 685800"/>
                <a:gd name="connsiteY1" fmla="*/ 228600 h 381000"/>
                <a:gd name="connsiteX2" fmla="*/ 0 w 685800"/>
                <a:gd name="connsiteY2" fmla="*/ 381000 h 381000"/>
              </a:gdLst>
              <a:ahLst/>
              <a:cxnLst>
                <a:cxn ang="0">
                  <a:pos x="connsiteX0" y="connsiteY0"/>
                </a:cxn>
                <a:cxn ang="0">
                  <a:pos x="connsiteX1" y="connsiteY1"/>
                </a:cxn>
                <a:cxn ang="0">
                  <a:pos x="connsiteX2" y="connsiteY2"/>
                </a:cxn>
              </a:cxnLst>
              <a:rect l="l" t="t" r="r" b="b"/>
              <a:pathLst>
                <a:path w="685800" h="381000">
                  <a:moveTo>
                    <a:pt x="685800" y="0"/>
                  </a:moveTo>
                  <a:cubicBezTo>
                    <a:pt x="609600" y="82550"/>
                    <a:pt x="533400" y="165100"/>
                    <a:pt x="419100" y="228600"/>
                  </a:cubicBezTo>
                  <a:cubicBezTo>
                    <a:pt x="304800" y="292100"/>
                    <a:pt x="152400" y="336550"/>
                    <a:pt x="0" y="381000"/>
                  </a:cubicBezTo>
                </a:path>
              </a:pathLst>
            </a:custGeom>
            <a:ln w="19050">
              <a:solidFill>
                <a:srgbClr val="00B050">
                  <a:alpha val="8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78" name="AutoShape 5"/>
          <p:cNvSpPr>
            <a:spLocks noChangeArrowheads="1"/>
          </p:cNvSpPr>
          <p:nvPr/>
        </p:nvSpPr>
        <p:spPr bwMode="auto">
          <a:xfrm>
            <a:off x="3919572" y="5132680"/>
            <a:ext cx="1804555" cy="744592"/>
          </a:xfrm>
          <a:prstGeom prst="roundRect">
            <a:avLst>
              <a:gd name="adj" fmla="val 16667"/>
            </a:avLst>
          </a:prstGeom>
          <a:solidFill>
            <a:srgbClr val="FF0000">
              <a:alpha val="20000"/>
            </a:srgbClr>
          </a:solidFill>
          <a:ln w="34925">
            <a:solidFill>
              <a:schemeClr val="tx2">
                <a:lumMod val="50000"/>
              </a:schemeClr>
            </a:solidFill>
            <a:round/>
            <a:headEnd/>
            <a:tailEnd/>
          </a:ln>
          <a:effectLst>
            <a:outerShdw blurRad="50800" dist="38100" dir="18900000" algn="b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sp>
        <p:nvSpPr>
          <p:cNvPr id="279" name="AutoShape 5"/>
          <p:cNvSpPr>
            <a:spLocks noChangeArrowheads="1"/>
          </p:cNvSpPr>
          <p:nvPr/>
        </p:nvSpPr>
        <p:spPr bwMode="auto">
          <a:xfrm>
            <a:off x="3917952" y="6021288"/>
            <a:ext cx="1806175" cy="756083"/>
          </a:xfrm>
          <a:prstGeom prst="roundRect">
            <a:avLst>
              <a:gd name="adj" fmla="val 16667"/>
            </a:avLst>
          </a:prstGeom>
          <a:solidFill>
            <a:srgbClr val="00B050">
              <a:alpha val="26000"/>
            </a:srgbClr>
          </a:solidFill>
          <a:ln w="34925">
            <a:solidFill>
              <a:schemeClr val="tx2">
                <a:lumMod val="50000"/>
              </a:schemeClr>
            </a:solidFill>
            <a:round/>
            <a:headEnd/>
            <a:tailEnd/>
          </a:ln>
          <a:effectLst>
            <a:outerShdw blurRad="50800" dist="38100" dir="2700000" algn="t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sp>
        <p:nvSpPr>
          <p:cNvPr id="280" name="Curved Down Arrow 279"/>
          <p:cNvSpPr/>
          <p:nvPr/>
        </p:nvSpPr>
        <p:spPr>
          <a:xfrm rot="16200000">
            <a:off x="68271" y="3893823"/>
            <a:ext cx="2115219" cy="1059590"/>
          </a:xfrm>
          <a:prstGeom prst="curvedDownArrow">
            <a:avLst/>
          </a:prstGeom>
          <a:solidFill>
            <a:srgbClr val="FF0000"/>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81" name="Group 280"/>
          <p:cNvGrpSpPr/>
          <p:nvPr/>
        </p:nvGrpSpPr>
        <p:grpSpPr>
          <a:xfrm>
            <a:off x="2451398" y="2312876"/>
            <a:ext cx="2588654" cy="2105696"/>
            <a:chOff x="2314712" y="2256151"/>
            <a:chExt cx="3078051" cy="2446986"/>
          </a:xfrm>
        </p:grpSpPr>
        <p:sp>
          <p:nvSpPr>
            <p:cNvPr id="282" name="Freeform 281"/>
            <p:cNvSpPr/>
            <p:nvPr/>
          </p:nvSpPr>
          <p:spPr>
            <a:xfrm>
              <a:off x="2804109" y="3247824"/>
              <a:ext cx="697767" cy="1326524"/>
            </a:xfrm>
            <a:custGeom>
              <a:avLst/>
              <a:gdLst>
                <a:gd name="connsiteX0" fmla="*/ 579549 w 697767"/>
                <a:gd name="connsiteY0" fmla="*/ 0 h 1326524"/>
                <a:gd name="connsiteX1" fmla="*/ 579549 w 697767"/>
                <a:gd name="connsiteY1" fmla="*/ 231820 h 1326524"/>
                <a:gd name="connsiteX2" fmla="*/ 682580 w 697767"/>
                <a:gd name="connsiteY2" fmla="*/ 592429 h 1326524"/>
                <a:gd name="connsiteX3" fmla="*/ 206062 w 697767"/>
                <a:gd name="connsiteY3" fmla="*/ 991674 h 1326524"/>
                <a:gd name="connsiteX4" fmla="*/ 0 w 697767"/>
                <a:gd name="connsiteY4" fmla="*/ 1326524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767" h="1326524">
                  <a:moveTo>
                    <a:pt x="579549" y="0"/>
                  </a:moveTo>
                  <a:cubicBezTo>
                    <a:pt x="570963" y="66541"/>
                    <a:pt x="562377" y="133082"/>
                    <a:pt x="579549" y="231820"/>
                  </a:cubicBezTo>
                  <a:cubicBezTo>
                    <a:pt x="596721" y="330558"/>
                    <a:pt x="744828" y="465787"/>
                    <a:pt x="682580" y="592429"/>
                  </a:cubicBezTo>
                  <a:cubicBezTo>
                    <a:pt x="620332" y="719071"/>
                    <a:pt x="319825" y="869325"/>
                    <a:pt x="206062" y="991674"/>
                  </a:cubicBezTo>
                  <a:cubicBezTo>
                    <a:pt x="92299" y="1114023"/>
                    <a:pt x="46149" y="1220273"/>
                    <a:pt x="0" y="1326524"/>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3" name="Freeform 282"/>
            <p:cNvSpPr/>
            <p:nvPr/>
          </p:nvSpPr>
          <p:spPr>
            <a:xfrm>
              <a:off x="3370779" y="3981920"/>
              <a:ext cx="476519" cy="515155"/>
            </a:xfrm>
            <a:custGeom>
              <a:avLst/>
              <a:gdLst>
                <a:gd name="connsiteX0" fmla="*/ 0 w 476519"/>
                <a:gd name="connsiteY0" fmla="*/ 0 h 515155"/>
                <a:gd name="connsiteX1" fmla="*/ 283336 w 476519"/>
                <a:gd name="connsiteY1" fmla="*/ 193183 h 515155"/>
                <a:gd name="connsiteX2" fmla="*/ 476519 w 476519"/>
                <a:gd name="connsiteY2" fmla="*/ 515155 h 515155"/>
              </a:gdLst>
              <a:ahLst/>
              <a:cxnLst>
                <a:cxn ang="0">
                  <a:pos x="connsiteX0" y="connsiteY0"/>
                </a:cxn>
                <a:cxn ang="0">
                  <a:pos x="connsiteX1" y="connsiteY1"/>
                </a:cxn>
                <a:cxn ang="0">
                  <a:pos x="connsiteX2" y="connsiteY2"/>
                </a:cxn>
              </a:cxnLst>
              <a:rect l="l" t="t" r="r" b="b"/>
              <a:pathLst>
                <a:path w="476519" h="515155">
                  <a:moveTo>
                    <a:pt x="0" y="0"/>
                  </a:moveTo>
                  <a:cubicBezTo>
                    <a:pt x="101958" y="53662"/>
                    <a:pt x="203916" y="107324"/>
                    <a:pt x="283336" y="193183"/>
                  </a:cubicBezTo>
                  <a:cubicBezTo>
                    <a:pt x="362756" y="279042"/>
                    <a:pt x="419637" y="397098"/>
                    <a:pt x="476519" y="515155"/>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4" name="Freeform 283"/>
            <p:cNvSpPr/>
            <p:nvPr/>
          </p:nvSpPr>
          <p:spPr>
            <a:xfrm>
              <a:off x="2533653" y="4059193"/>
              <a:ext cx="450760" cy="180305"/>
            </a:xfrm>
            <a:custGeom>
              <a:avLst/>
              <a:gdLst>
                <a:gd name="connsiteX0" fmla="*/ 450760 w 450760"/>
                <a:gd name="connsiteY0" fmla="*/ 180305 h 180305"/>
                <a:gd name="connsiteX1" fmla="*/ 167425 w 450760"/>
                <a:gd name="connsiteY1" fmla="*/ 115910 h 180305"/>
                <a:gd name="connsiteX2" fmla="*/ 0 w 450760"/>
                <a:gd name="connsiteY2" fmla="*/ 0 h 180305"/>
              </a:gdLst>
              <a:ahLst/>
              <a:cxnLst>
                <a:cxn ang="0">
                  <a:pos x="connsiteX0" y="connsiteY0"/>
                </a:cxn>
                <a:cxn ang="0">
                  <a:pos x="connsiteX1" y="connsiteY1"/>
                </a:cxn>
                <a:cxn ang="0">
                  <a:pos x="connsiteX2" y="connsiteY2"/>
                </a:cxn>
              </a:cxnLst>
              <a:rect l="l" t="t" r="r" b="b"/>
              <a:pathLst>
                <a:path w="450760" h="180305">
                  <a:moveTo>
                    <a:pt x="450760" y="180305"/>
                  </a:moveTo>
                  <a:cubicBezTo>
                    <a:pt x="346656" y="163133"/>
                    <a:pt x="242552" y="145961"/>
                    <a:pt x="167425" y="115910"/>
                  </a:cubicBezTo>
                  <a:cubicBezTo>
                    <a:pt x="92298" y="85859"/>
                    <a:pt x="46149" y="42929"/>
                    <a:pt x="0" y="0"/>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5" name="Freeform 284"/>
            <p:cNvSpPr/>
            <p:nvPr/>
          </p:nvSpPr>
          <p:spPr>
            <a:xfrm>
              <a:off x="3216233" y="4149346"/>
              <a:ext cx="412124" cy="553791"/>
            </a:xfrm>
            <a:custGeom>
              <a:avLst/>
              <a:gdLst>
                <a:gd name="connsiteX0" fmla="*/ 412124 w 412124"/>
                <a:gd name="connsiteY0" fmla="*/ 0 h 553791"/>
                <a:gd name="connsiteX1" fmla="*/ 77273 w 412124"/>
                <a:gd name="connsiteY1" fmla="*/ 206062 h 553791"/>
                <a:gd name="connsiteX2" fmla="*/ 0 w 412124"/>
                <a:gd name="connsiteY2" fmla="*/ 553791 h 553791"/>
              </a:gdLst>
              <a:ahLst/>
              <a:cxnLst>
                <a:cxn ang="0">
                  <a:pos x="connsiteX0" y="connsiteY0"/>
                </a:cxn>
                <a:cxn ang="0">
                  <a:pos x="connsiteX1" y="connsiteY1"/>
                </a:cxn>
                <a:cxn ang="0">
                  <a:pos x="connsiteX2" y="connsiteY2"/>
                </a:cxn>
              </a:cxnLst>
              <a:rect l="l" t="t" r="r" b="b"/>
              <a:pathLst>
                <a:path w="412124" h="553791">
                  <a:moveTo>
                    <a:pt x="412124" y="0"/>
                  </a:moveTo>
                  <a:cubicBezTo>
                    <a:pt x="279042" y="56881"/>
                    <a:pt x="145960" y="113763"/>
                    <a:pt x="77273" y="206062"/>
                  </a:cubicBezTo>
                  <a:cubicBezTo>
                    <a:pt x="8586" y="298361"/>
                    <a:pt x="4293" y="426076"/>
                    <a:pt x="0" y="553791"/>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6" name="Freeform 285"/>
            <p:cNvSpPr/>
            <p:nvPr/>
          </p:nvSpPr>
          <p:spPr>
            <a:xfrm>
              <a:off x="2314712" y="3222067"/>
              <a:ext cx="1056067" cy="129367"/>
            </a:xfrm>
            <a:custGeom>
              <a:avLst/>
              <a:gdLst>
                <a:gd name="connsiteX0" fmla="*/ 1056067 w 1056067"/>
                <a:gd name="connsiteY0" fmla="*/ 38636 h 129367"/>
                <a:gd name="connsiteX1" fmla="*/ 540913 w 1056067"/>
                <a:gd name="connsiteY1" fmla="*/ 128788 h 129367"/>
                <a:gd name="connsiteX2" fmla="*/ 0 w 1056067"/>
                <a:gd name="connsiteY2" fmla="*/ 0 h 129367"/>
              </a:gdLst>
              <a:ahLst/>
              <a:cxnLst>
                <a:cxn ang="0">
                  <a:pos x="connsiteX0" y="connsiteY0"/>
                </a:cxn>
                <a:cxn ang="0">
                  <a:pos x="connsiteX1" y="connsiteY1"/>
                </a:cxn>
                <a:cxn ang="0">
                  <a:pos x="connsiteX2" y="connsiteY2"/>
                </a:cxn>
              </a:cxnLst>
              <a:rect l="l" t="t" r="r" b="b"/>
              <a:pathLst>
                <a:path w="1056067" h="129367">
                  <a:moveTo>
                    <a:pt x="1056067" y="38636"/>
                  </a:moveTo>
                  <a:cubicBezTo>
                    <a:pt x="886495" y="86931"/>
                    <a:pt x="716924" y="135227"/>
                    <a:pt x="540913" y="128788"/>
                  </a:cubicBezTo>
                  <a:cubicBezTo>
                    <a:pt x="364902" y="122349"/>
                    <a:pt x="182451" y="61174"/>
                    <a:pt x="0" y="0"/>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7" name="Freeform 286"/>
            <p:cNvSpPr/>
            <p:nvPr/>
          </p:nvSpPr>
          <p:spPr>
            <a:xfrm>
              <a:off x="2404864" y="2809943"/>
              <a:ext cx="528034" cy="553791"/>
            </a:xfrm>
            <a:custGeom>
              <a:avLst/>
              <a:gdLst>
                <a:gd name="connsiteX0" fmla="*/ 528034 w 528034"/>
                <a:gd name="connsiteY0" fmla="*/ 553791 h 553791"/>
                <a:gd name="connsiteX1" fmla="*/ 347730 w 528034"/>
                <a:gd name="connsiteY1" fmla="*/ 218941 h 553791"/>
                <a:gd name="connsiteX2" fmla="*/ 0 w 528034"/>
                <a:gd name="connsiteY2" fmla="*/ 0 h 553791"/>
              </a:gdLst>
              <a:ahLst/>
              <a:cxnLst>
                <a:cxn ang="0">
                  <a:pos x="connsiteX0" y="connsiteY0"/>
                </a:cxn>
                <a:cxn ang="0">
                  <a:pos x="connsiteX1" y="connsiteY1"/>
                </a:cxn>
                <a:cxn ang="0">
                  <a:pos x="connsiteX2" y="connsiteY2"/>
                </a:cxn>
              </a:cxnLst>
              <a:rect l="l" t="t" r="r" b="b"/>
              <a:pathLst>
                <a:path w="528034" h="553791">
                  <a:moveTo>
                    <a:pt x="528034" y="553791"/>
                  </a:moveTo>
                  <a:cubicBezTo>
                    <a:pt x="481885" y="432515"/>
                    <a:pt x="435736" y="311239"/>
                    <a:pt x="347730" y="218941"/>
                  </a:cubicBezTo>
                  <a:cubicBezTo>
                    <a:pt x="259724" y="126643"/>
                    <a:pt x="129862" y="63321"/>
                    <a:pt x="0" y="0"/>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8" name="Freeform 287"/>
            <p:cNvSpPr/>
            <p:nvPr/>
          </p:nvSpPr>
          <p:spPr>
            <a:xfrm>
              <a:off x="2623805" y="3337977"/>
              <a:ext cx="528034" cy="386366"/>
            </a:xfrm>
            <a:custGeom>
              <a:avLst/>
              <a:gdLst>
                <a:gd name="connsiteX0" fmla="*/ 528034 w 528034"/>
                <a:gd name="connsiteY0" fmla="*/ 0 h 386366"/>
                <a:gd name="connsiteX1" fmla="*/ 154546 w 528034"/>
                <a:gd name="connsiteY1" fmla="*/ 167425 h 386366"/>
                <a:gd name="connsiteX2" fmla="*/ 0 w 528034"/>
                <a:gd name="connsiteY2" fmla="*/ 386366 h 386366"/>
              </a:gdLst>
              <a:ahLst/>
              <a:cxnLst>
                <a:cxn ang="0">
                  <a:pos x="connsiteX0" y="connsiteY0"/>
                </a:cxn>
                <a:cxn ang="0">
                  <a:pos x="connsiteX1" y="connsiteY1"/>
                </a:cxn>
                <a:cxn ang="0">
                  <a:pos x="connsiteX2" y="connsiteY2"/>
                </a:cxn>
              </a:cxnLst>
              <a:rect l="l" t="t" r="r" b="b"/>
              <a:pathLst>
                <a:path w="528034" h="386366">
                  <a:moveTo>
                    <a:pt x="528034" y="0"/>
                  </a:moveTo>
                  <a:cubicBezTo>
                    <a:pt x="385293" y="51515"/>
                    <a:pt x="242552" y="103031"/>
                    <a:pt x="154546" y="167425"/>
                  </a:cubicBezTo>
                  <a:cubicBezTo>
                    <a:pt x="66540" y="231819"/>
                    <a:pt x="33270" y="309092"/>
                    <a:pt x="0" y="386366"/>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9" name="Freeform 288"/>
            <p:cNvSpPr/>
            <p:nvPr/>
          </p:nvSpPr>
          <p:spPr>
            <a:xfrm>
              <a:off x="2881382" y="3466765"/>
              <a:ext cx="12879" cy="309093"/>
            </a:xfrm>
            <a:custGeom>
              <a:avLst/>
              <a:gdLst>
                <a:gd name="connsiteX0" fmla="*/ 0 w 12879"/>
                <a:gd name="connsiteY0" fmla="*/ 0 h 309093"/>
                <a:gd name="connsiteX1" fmla="*/ 12879 w 12879"/>
                <a:gd name="connsiteY1" fmla="*/ 309093 h 309093"/>
              </a:gdLst>
              <a:ahLst/>
              <a:cxnLst>
                <a:cxn ang="0">
                  <a:pos x="connsiteX0" y="connsiteY0"/>
                </a:cxn>
                <a:cxn ang="0">
                  <a:pos x="connsiteX1" y="connsiteY1"/>
                </a:cxn>
              </a:cxnLst>
              <a:rect l="l" t="t" r="r" b="b"/>
              <a:pathLst>
                <a:path w="12879" h="309093">
                  <a:moveTo>
                    <a:pt x="0" y="0"/>
                  </a:moveTo>
                  <a:lnTo>
                    <a:pt x="12879" y="309093"/>
                  </a:ln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0" name="Freeform 289"/>
            <p:cNvSpPr/>
            <p:nvPr/>
          </p:nvSpPr>
          <p:spPr>
            <a:xfrm>
              <a:off x="3383658" y="2655396"/>
              <a:ext cx="1366591" cy="605307"/>
            </a:xfrm>
            <a:custGeom>
              <a:avLst/>
              <a:gdLst>
                <a:gd name="connsiteX0" fmla="*/ 0 w 1366591"/>
                <a:gd name="connsiteY0" fmla="*/ 605307 h 605307"/>
                <a:gd name="connsiteX1" fmla="*/ 463640 w 1366591"/>
                <a:gd name="connsiteY1" fmla="*/ 270457 h 605307"/>
                <a:gd name="connsiteX2" fmla="*/ 1223493 w 1366591"/>
                <a:gd name="connsiteY2" fmla="*/ 115910 h 605307"/>
                <a:gd name="connsiteX3" fmla="*/ 1365161 w 1366591"/>
                <a:gd name="connsiteY3" fmla="*/ 0 h 605307"/>
              </a:gdLst>
              <a:ahLst/>
              <a:cxnLst>
                <a:cxn ang="0">
                  <a:pos x="connsiteX0" y="connsiteY0"/>
                </a:cxn>
                <a:cxn ang="0">
                  <a:pos x="connsiteX1" y="connsiteY1"/>
                </a:cxn>
                <a:cxn ang="0">
                  <a:pos x="connsiteX2" y="connsiteY2"/>
                </a:cxn>
                <a:cxn ang="0">
                  <a:pos x="connsiteX3" y="connsiteY3"/>
                </a:cxn>
              </a:cxnLst>
              <a:rect l="l" t="t" r="r" b="b"/>
              <a:pathLst>
                <a:path w="1366591" h="605307">
                  <a:moveTo>
                    <a:pt x="0" y="605307"/>
                  </a:moveTo>
                  <a:cubicBezTo>
                    <a:pt x="129862" y="478665"/>
                    <a:pt x="259725" y="352023"/>
                    <a:pt x="463640" y="270457"/>
                  </a:cubicBezTo>
                  <a:cubicBezTo>
                    <a:pt x="667555" y="188891"/>
                    <a:pt x="1073240" y="160986"/>
                    <a:pt x="1223493" y="115910"/>
                  </a:cubicBezTo>
                  <a:cubicBezTo>
                    <a:pt x="1373746" y="70834"/>
                    <a:pt x="1369453" y="35417"/>
                    <a:pt x="1365161" y="0"/>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1" name="Freeform 290"/>
            <p:cNvSpPr/>
            <p:nvPr/>
          </p:nvSpPr>
          <p:spPr>
            <a:xfrm>
              <a:off x="3803793" y="2256151"/>
              <a:ext cx="236688" cy="682580"/>
            </a:xfrm>
            <a:custGeom>
              <a:avLst/>
              <a:gdLst>
                <a:gd name="connsiteX0" fmla="*/ 4868 w 236688"/>
                <a:gd name="connsiteY0" fmla="*/ 682580 h 682580"/>
                <a:gd name="connsiteX1" fmla="*/ 30626 w 236688"/>
                <a:gd name="connsiteY1" fmla="*/ 334851 h 682580"/>
                <a:gd name="connsiteX2" fmla="*/ 236688 w 236688"/>
                <a:gd name="connsiteY2" fmla="*/ 0 h 682580"/>
              </a:gdLst>
              <a:ahLst/>
              <a:cxnLst>
                <a:cxn ang="0">
                  <a:pos x="connsiteX0" y="connsiteY0"/>
                </a:cxn>
                <a:cxn ang="0">
                  <a:pos x="connsiteX1" y="connsiteY1"/>
                </a:cxn>
                <a:cxn ang="0">
                  <a:pos x="connsiteX2" y="connsiteY2"/>
                </a:cxn>
              </a:cxnLst>
              <a:rect l="l" t="t" r="r" b="b"/>
              <a:pathLst>
                <a:path w="236688" h="682580">
                  <a:moveTo>
                    <a:pt x="4868" y="682580"/>
                  </a:moveTo>
                  <a:cubicBezTo>
                    <a:pt x="-1572" y="565597"/>
                    <a:pt x="-8011" y="448614"/>
                    <a:pt x="30626" y="334851"/>
                  </a:cubicBezTo>
                  <a:cubicBezTo>
                    <a:pt x="69263" y="221088"/>
                    <a:pt x="152975" y="110544"/>
                    <a:pt x="236688" y="0"/>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2" name="Freeform 291"/>
            <p:cNvSpPr/>
            <p:nvPr/>
          </p:nvSpPr>
          <p:spPr>
            <a:xfrm>
              <a:off x="3834419" y="2384940"/>
              <a:ext cx="605307" cy="270456"/>
            </a:xfrm>
            <a:custGeom>
              <a:avLst/>
              <a:gdLst>
                <a:gd name="connsiteX0" fmla="*/ 0 w 605307"/>
                <a:gd name="connsiteY0" fmla="*/ 270456 h 270456"/>
                <a:gd name="connsiteX1" fmla="*/ 437882 w 605307"/>
                <a:gd name="connsiteY1" fmla="*/ 193183 h 270456"/>
                <a:gd name="connsiteX2" fmla="*/ 605307 w 605307"/>
                <a:gd name="connsiteY2" fmla="*/ 0 h 270456"/>
              </a:gdLst>
              <a:ahLst/>
              <a:cxnLst>
                <a:cxn ang="0">
                  <a:pos x="connsiteX0" y="connsiteY0"/>
                </a:cxn>
                <a:cxn ang="0">
                  <a:pos x="connsiteX1" y="connsiteY1"/>
                </a:cxn>
                <a:cxn ang="0">
                  <a:pos x="connsiteX2" y="connsiteY2"/>
                </a:cxn>
              </a:cxnLst>
              <a:rect l="l" t="t" r="r" b="b"/>
              <a:pathLst>
                <a:path w="605307" h="270456">
                  <a:moveTo>
                    <a:pt x="0" y="270456"/>
                  </a:moveTo>
                  <a:cubicBezTo>
                    <a:pt x="168499" y="254357"/>
                    <a:pt x="336998" y="238259"/>
                    <a:pt x="437882" y="193183"/>
                  </a:cubicBezTo>
                  <a:cubicBezTo>
                    <a:pt x="538766" y="148107"/>
                    <a:pt x="572036" y="74053"/>
                    <a:pt x="605307" y="0"/>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3" name="Freeform 292"/>
            <p:cNvSpPr/>
            <p:nvPr/>
          </p:nvSpPr>
          <p:spPr>
            <a:xfrm>
              <a:off x="3628357" y="3067520"/>
              <a:ext cx="1506828" cy="1287888"/>
            </a:xfrm>
            <a:custGeom>
              <a:avLst/>
              <a:gdLst>
                <a:gd name="connsiteX0" fmla="*/ 0 w 1506828"/>
                <a:gd name="connsiteY0" fmla="*/ 0 h 1287888"/>
                <a:gd name="connsiteX1" fmla="*/ 450761 w 1506828"/>
                <a:gd name="connsiteY1" fmla="*/ 231820 h 1287888"/>
                <a:gd name="connsiteX2" fmla="*/ 1184856 w 1506828"/>
                <a:gd name="connsiteY2" fmla="*/ 759854 h 1287888"/>
                <a:gd name="connsiteX3" fmla="*/ 1506828 w 1506828"/>
                <a:gd name="connsiteY3" fmla="*/ 1287888 h 1287888"/>
              </a:gdLst>
              <a:ahLst/>
              <a:cxnLst>
                <a:cxn ang="0">
                  <a:pos x="connsiteX0" y="connsiteY0"/>
                </a:cxn>
                <a:cxn ang="0">
                  <a:pos x="connsiteX1" y="connsiteY1"/>
                </a:cxn>
                <a:cxn ang="0">
                  <a:pos x="connsiteX2" y="connsiteY2"/>
                </a:cxn>
                <a:cxn ang="0">
                  <a:pos x="connsiteX3" y="connsiteY3"/>
                </a:cxn>
              </a:cxnLst>
              <a:rect l="l" t="t" r="r" b="b"/>
              <a:pathLst>
                <a:path w="1506828" h="1287888">
                  <a:moveTo>
                    <a:pt x="0" y="0"/>
                  </a:moveTo>
                  <a:cubicBezTo>
                    <a:pt x="126642" y="52589"/>
                    <a:pt x="253285" y="105178"/>
                    <a:pt x="450761" y="231820"/>
                  </a:cubicBezTo>
                  <a:cubicBezTo>
                    <a:pt x="648237" y="358462"/>
                    <a:pt x="1008845" y="583843"/>
                    <a:pt x="1184856" y="759854"/>
                  </a:cubicBezTo>
                  <a:cubicBezTo>
                    <a:pt x="1360867" y="935865"/>
                    <a:pt x="1433847" y="1111876"/>
                    <a:pt x="1506828" y="1287888"/>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4" name="Freeform 293"/>
            <p:cNvSpPr/>
            <p:nvPr/>
          </p:nvSpPr>
          <p:spPr>
            <a:xfrm>
              <a:off x="4156391" y="3518281"/>
              <a:ext cx="231819" cy="489397"/>
            </a:xfrm>
            <a:custGeom>
              <a:avLst/>
              <a:gdLst>
                <a:gd name="connsiteX0" fmla="*/ 231819 w 231819"/>
                <a:gd name="connsiteY0" fmla="*/ 0 h 489397"/>
                <a:gd name="connsiteX1" fmla="*/ 90152 w 231819"/>
                <a:gd name="connsiteY1" fmla="*/ 206062 h 489397"/>
                <a:gd name="connsiteX2" fmla="*/ 0 w 231819"/>
                <a:gd name="connsiteY2" fmla="*/ 489397 h 489397"/>
              </a:gdLst>
              <a:ahLst/>
              <a:cxnLst>
                <a:cxn ang="0">
                  <a:pos x="connsiteX0" y="connsiteY0"/>
                </a:cxn>
                <a:cxn ang="0">
                  <a:pos x="connsiteX1" y="connsiteY1"/>
                </a:cxn>
                <a:cxn ang="0">
                  <a:pos x="connsiteX2" y="connsiteY2"/>
                </a:cxn>
              </a:cxnLst>
              <a:rect l="l" t="t" r="r" b="b"/>
              <a:pathLst>
                <a:path w="231819" h="489397">
                  <a:moveTo>
                    <a:pt x="231819" y="0"/>
                  </a:moveTo>
                  <a:cubicBezTo>
                    <a:pt x="180303" y="62248"/>
                    <a:pt x="128788" y="124496"/>
                    <a:pt x="90152" y="206062"/>
                  </a:cubicBezTo>
                  <a:cubicBezTo>
                    <a:pt x="51515" y="287628"/>
                    <a:pt x="25757" y="388512"/>
                    <a:pt x="0" y="489397"/>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5" name="Freeform 294"/>
            <p:cNvSpPr/>
            <p:nvPr/>
          </p:nvSpPr>
          <p:spPr>
            <a:xfrm>
              <a:off x="3911692" y="3093278"/>
              <a:ext cx="785611" cy="103031"/>
            </a:xfrm>
            <a:custGeom>
              <a:avLst/>
              <a:gdLst>
                <a:gd name="connsiteX0" fmla="*/ 0 w 785611"/>
                <a:gd name="connsiteY0" fmla="*/ 103031 h 103031"/>
                <a:gd name="connsiteX1" fmla="*/ 283335 w 785611"/>
                <a:gd name="connsiteY1" fmla="*/ 0 h 103031"/>
                <a:gd name="connsiteX2" fmla="*/ 785611 w 785611"/>
                <a:gd name="connsiteY2" fmla="*/ 103031 h 103031"/>
              </a:gdLst>
              <a:ahLst/>
              <a:cxnLst>
                <a:cxn ang="0">
                  <a:pos x="connsiteX0" y="connsiteY0"/>
                </a:cxn>
                <a:cxn ang="0">
                  <a:pos x="connsiteX1" y="connsiteY1"/>
                </a:cxn>
                <a:cxn ang="0">
                  <a:pos x="connsiteX2" y="connsiteY2"/>
                </a:cxn>
              </a:cxnLst>
              <a:rect l="l" t="t" r="r" b="b"/>
              <a:pathLst>
                <a:path w="785611" h="103031">
                  <a:moveTo>
                    <a:pt x="0" y="103031"/>
                  </a:moveTo>
                  <a:cubicBezTo>
                    <a:pt x="76200" y="51515"/>
                    <a:pt x="152400" y="0"/>
                    <a:pt x="283335" y="0"/>
                  </a:cubicBezTo>
                  <a:cubicBezTo>
                    <a:pt x="414270" y="0"/>
                    <a:pt x="599940" y="51515"/>
                    <a:pt x="785611" y="103031"/>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6" name="Freeform 295"/>
            <p:cNvSpPr/>
            <p:nvPr/>
          </p:nvSpPr>
          <p:spPr>
            <a:xfrm>
              <a:off x="4620030" y="3645129"/>
              <a:ext cx="772733" cy="195124"/>
            </a:xfrm>
            <a:custGeom>
              <a:avLst/>
              <a:gdLst>
                <a:gd name="connsiteX0" fmla="*/ 0 w 772733"/>
                <a:gd name="connsiteY0" fmla="*/ 1941 h 195124"/>
                <a:gd name="connsiteX1" fmla="*/ 476519 w 772733"/>
                <a:gd name="connsiteY1" fmla="*/ 27698 h 195124"/>
                <a:gd name="connsiteX2" fmla="*/ 772733 w 772733"/>
                <a:gd name="connsiteY2" fmla="*/ 195124 h 195124"/>
              </a:gdLst>
              <a:ahLst/>
              <a:cxnLst>
                <a:cxn ang="0">
                  <a:pos x="connsiteX0" y="connsiteY0"/>
                </a:cxn>
                <a:cxn ang="0">
                  <a:pos x="connsiteX1" y="connsiteY1"/>
                </a:cxn>
                <a:cxn ang="0">
                  <a:pos x="connsiteX2" y="connsiteY2"/>
                </a:cxn>
              </a:cxnLst>
              <a:rect l="l" t="t" r="r" b="b"/>
              <a:pathLst>
                <a:path w="772733" h="195124">
                  <a:moveTo>
                    <a:pt x="0" y="1941"/>
                  </a:moveTo>
                  <a:cubicBezTo>
                    <a:pt x="173865" y="-1279"/>
                    <a:pt x="347730" y="-4499"/>
                    <a:pt x="476519" y="27698"/>
                  </a:cubicBezTo>
                  <a:cubicBezTo>
                    <a:pt x="605308" y="59895"/>
                    <a:pt x="689020" y="127509"/>
                    <a:pt x="772733" y="195124"/>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7" name="Freeform 296"/>
            <p:cNvSpPr/>
            <p:nvPr/>
          </p:nvSpPr>
          <p:spPr>
            <a:xfrm>
              <a:off x="5057912" y="3672827"/>
              <a:ext cx="141667" cy="373488"/>
            </a:xfrm>
            <a:custGeom>
              <a:avLst/>
              <a:gdLst>
                <a:gd name="connsiteX0" fmla="*/ 0 w 141667"/>
                <a:gd name="connsiteY0" fmla="*/ 0 h 373488"/>
                <a:gd name="connsiteX1" fmla="*/ 141667 w 141667"/>
                <a:gd name="connsiteY1" fmla="*/ 373488 h 373488"/>
              </a:gdLst>
              <a:ahLst/>
              <a:cxnLst>
                <a:cxn ang="0">
                  <a:pos x="connsiteX0" y="connsiteY0"/>
                </a:cxn>
                <a:cxn ang="0">
                  <a:pos x="connsiteX1" y="connsiteY1"/>
                </a:cxn>
              </a:cxnLst>
              <a:rect l="l" t="t" r="r" b="b"/>
              <a:pathLst>
                <a:path w="141667" h="373488">
                  <a:moveTo>
                    <a:pt x="0" y="0"/>
                  </a:moveTo>
                  <a:lnTo>
                    <a:pt x="141667" y="373488"/>
                  </a:ln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8" name="Group 297"/>
          <p:cNvGrpSpPr/>
          <p:nvPr/>
        </p:nvGrpSpPr>
        <p:grpSpPr>
          <a:xfrm>
            <a:off x="467544" y="152636"/>
            <a:ext cx="7856484" cy="400110"/>
            <a:chOff x="3238136" y="1158454"/>
            <a:chExt cx="5370220" cy="312287"/>
          </a:xfrm>
        </p:grpSpPr>
        <p:sp>
          <p:nvSpPr>
            <p:cNvPr id="299" name="Oval 298"/>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2000" b="0" u="sng" dirty="0"/>
            </a:p>
          </p:txBody>
        </p:sp>
        <p:sp>
          <p:nvSpPr>
            <p:cNvPr id="300" name="TextBox 299"/>
            <p:cNvSpPr txBox="1"/>
            <p:nvPr/>
          </p:nvSpPr>
          <p:spPr>
            <a:xfrm>
              <a:off x="3336575" y="1158454"/>
              <a:ext cx="5271781" cy="312287"/>
            </a:xfrm>
            <a:prstGeom prst="rect">
              <a:avLst/>
            </a:prstGeom>
            <a:noFill/>
          </p:spPr>
          <p:txBody>
            <a:bodyPr wrap="square" rtlCol="0">
              <a:spAutoFit/>
            </a:bodyPr>
            <a:lstStyle/>
            <a:p>
              <a:r>
                <a:rPr lang="en-US" sz="2000" u="sng" dirty="0" smtClean="0"/>
                <a:t>  </a:t>
              </a:r>
              <a:r>
                <a:rPr lang="en-US" sz="2000" u="sng" dirty="0" smtClean="0">
                  <a:solidFill>
                    <a:srgbClr val="FF0000"/>
                  </a:solidFill>
                  <a:latin typeface="Georgia" pitchFamily="18" charset="0"/>
                </a:rPr>
                <a:t>Repeat the </a:t>
              </a:r>
              <a:r>
                <a:rPr lang="en-US" sz="2000" u="sng" dirty="0" smtClean="0">
                  <a:latin typeface="Georgia" pitchFamily="18" charset="0"/>
                </a:rPr>
                <a:t>process for a </a:t>
              </a:r>
              <a:r>
                <a:rPr lang="en-US" sz="2000" u="sng" dirty="0" smtClean="0">
                  <a:solidFill>
                    <a:srgbClr val="531FE7"/>
                  </a:solidFill>
                  <a:latin typeface="Georgia" pitchFamily="18" charset="0"/>
                </a:rPr>
                <a:t>user specified </a:t>
              </a:r>
              <a:r>
                <a:rPr lang="en-US" sz="2000" u="sng" dirty="0" smtClean="0">
                  <a:latin typeface="Georgia" pitchFamily="18" charset="0"/>
                </a:rPr>
                <a:t>number of iterations</a:t>
              </a:r>
              <a:endParaRPr lang="en-US" sz="2000" u="sng" dirty="0">
                <a:latin typeface="Georgia" pitchFamily="18" charset="0"/>
              </a:endParaRPr>
            </a:p>
          </p:txBody>
        </p:sp>
      </p:grpSp>
      <p:sp>
        <p:nvSpPr>
          <p:cNvPr id="325" name="Oval 324"/>
          <p:cNvSpPr>
            <a:spLocks noChangeArrowheads="1"/>
          </p:cNvSpPr>
          <p:nvPr/>
        </p:nvSpPr>
        <p:spPr bwMode="auto">
          <a:xfrm>
            <a:off x="4860032" y="382504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26" name="Oval 325"/>
          <p:cNvSpPr>
            <a:spLocks noChangeArrowheads="1"/>
          </p:cNvSpPr>
          <p:nvPr/>
        </p:nvSpPr>
        <p:spPr bwMode="auto">
          <a:xfrm>
            <a:off x="4966328" y="357301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27" name="Oval 326"/>
          <p:cNvSpPr>
            <a:spLocks noChangeArrowheads="1"/>
          </p:cNvSpPr>
          <p:nvPr/>
        </p:nvSpPr>
        <p:spPr bwMode="auto">
          <a:xfrm>
            <a:off x="4752020" y="403935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28" name="Oval 327"/>
          <p:cNvSpPr>
            <a:spLocks noChangeArrowheads="1"/>
          </p:cNvSpPr>
          <p:nvPr/>
        </p:nvSpPr>
        <p:spPr bwMode="auto">
          <a:xfrm>
            <a:off x="3958216" y="375132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29" name="Oval 328"/>
          <p:cNvSpPr>
            <a:spLocks noChangeArrowheads="1"/>
          </p:cNvSpPr>
          <p:nvPr/>
        </p:nvSpPr>
        <p:spPr bwMode="auto">
          <a:xfrm>
            <a:off x="3671900" y="418508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30" name="Oval 329"/>
          <p:cNvSpPr>
            <a:spLocks noChangeArrowheads="1"/>
          </p:cNvSpPr>
          <p:nvPr/>
        </p:nvSpPr>
        <p:spPr bwMode="auto">
          <a:xfrm>
            <a:off x="2806088" y="425537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31" name="Oval 330"/>
          <p:cNvSpPr>
            <a:spLocks noChangeArrowheads="1"/>
          </p:cNvSpPr>
          <p:nvPr/>
        </p:nvSpPr>
        <p:spPr bwMode="auto">
          <a:xfrm>
            <a:off x="3886208" y="224086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32" name="Oval 331"/>
          <p:cNvSpPr>
            <a:spLocks noChangeArrowheads="1"/>
          </p:cNvSpPr>
          <p:nvPr/>
        </p:nvSpPr>
        <p:spPr bwMode="auto">
          <a:xfrm>
            <a:off x="4210244" y="238488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33" name="Oval 332"/>
          <p:cNvSpPr>
            <a:spLocks noChangeArrowheads="1"/>
          </p:cNvSpPr>
          <p:nvPr/>
        </p:nvSpPr>
        <p:spPr bwMode="auto">
          <a:xfrm>
            <a:off x="4467751" y="259919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34" name="Oval 333"/>
          <p:cNvSpPr>
            <a:spLocks noChangeArrowheads="1"/>
          </p:cNvSpPr>
          <p:nvPr/>
        </p:nvSpPr>
        <p:spPr bwMode="auto">
          <a:xfrm>
            <a:off x="4366152" y="307375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35" name="Oval 334"/>
          <p:cNvSpPr>
            <a:spLocks noChangeArrowheads="1"/>
          </p:cNvSpPr>
          <p:nvPr/>
        </p:nvSpPr>
        <p:spPr bwMode="auto">
          <a:xfrm>
            <a:off x="2619863" y="3784923"/>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36" name="Oval 335"/>
          <p:cNvSpPr>
            <a:spLocks noChangeArrowheads="1"/>
          </p:cNvSpPr>
          <p:nvPr/>
        </p:nvSpPr>
        <p:spPr bwMode="auto">
          <a:xfrm>
            <a:off x="2493898" y="278092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37" name="Oval 336"/>
          <p:cNvSpPr>
            <a:spLocks noChangeArrowheads="1"/>
          </p:cNvSpPr>
          <p:nvPr/>
        </p:nvSpPr>
        <p:spPr bwMode="auto">
          <a:xfrm>
            <a:off x="2879812" y="353529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38" name="Oval 337"/>
          <p:cNvSpPr>
            <a:spLocks noChangeArrowheads="1"/>
          </p:cNvSpPr>
          <p:nvPr/>
        </p:nvSpPr>
        <p:spPr bwMode="auto">
          <a:xfrm>
            <a:off x="2416141" y="305957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39" name="Oval 338"/>
          <p:cNvSpPr>
            <a:spLocks noChangeArrowheads="1"/>
          </p:cNvSpPr>
          <p:nvPr/>
        </p:nvSpPr>
        <p:spPr bwMode="auto">
          <a:xfrm>
            <a:off x="3166128" y="436510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40" name="Oval 339"/>
          <p:cNvSpPr>
            <a:spLocks noChangeArrowheads="1"/>
          </p:cNvSpPr>
          <p:nvPr/>
        </p:nvSpPr>
        <p:spPr bwMode="auto">
          <a:xfrm>
            <a:off x="2674876" y="3588649"/>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Tree>
    <p:extLst>
      <p:ext uri="{BB962C8B-B14F-4D97-AF65-F5344CB8AC3E}">
        <p14:creationId xmlns:p14="http://schemas.microsoft.com/office/powerpoint/2010/main" val="130776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93"/>
                                        </p:tgtEl>
                                        <p:attrNameLst>
                                          <p:attrName>style.visibility</p:attrName>
                                        </p:attrNameLst>
                                      </p:cBhvr>
                                      <p:to>
                                        <p:strVal val="visible"/>
                                      </p:to>
                                    </p:set>
                                    <p:anim calcmode="lin" valueType="num">
                                      <p:cBhvr additive="base">
                                        <p:cTn id="7" dur="500"/>
                                        <p:tgtEl>
                                          <p:spTgt spid="193"/>
                                        </p:tgtEl>
                                        <p:attrNameLst>
                                          <p:attrName>ppt_y</p:attrName>
                                        </p:attrNameLst>
                                      </p:cBhvr>
                                      <p:tavLst>
                                        <p:tav tm="0">
                                          <p:val>
                                            <p:strVal val="#ppt_y+#ppt_h*1.125000"/>
                                          </p:val>
                                        </p:tav>
                                        <p:tav tm="100000">
                                          <p:val>
                                            <p:strVal val="#ppt_y"/>
                                          </p:val>
                                        </p:tav>
                                      </p:tavLst>
                                    </p:anim>
                                    <p:animEffect transition="in" filter="wipe(up)">
                                      <p:cBhvr>
                                        <p:cTn id="8" dur="500"/>
                                        <p:tgtEl>
                                          <p:spTgt spid="193"/>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70"/>
                                        </p:tgtEl>
                                        <p:attrNameLst>
                                          <p:attrName>style.visibility</p:attrName>
                                        </p:attrNameLst>
                                      </p:cBhvr>
                                      <p:to>
                                        <p:strVal val="visible"/>
                                      </p:to>
                                    </p:set>
                                    <p:animEffect transition="in" filter="wipe(up)">
                                      <p:cBhvr>
                                        <p:cTn id="12" dur="500"/>
                                        <p:tgtEl>
                                          <p:spTgt spid="170"/>
                                        </p:tgtEl>
                                      </p:cBhvr>
                                    </p:animEffect>
                                  </p:childTnLst>
                                </p:cTn>
                              </p:par>
                            </p:childTnLst>
                          </p:cTn>
                        </p:par>
                        <p:par>
                          <p:cTn id="13" fill="hold">
                            <p:stCondLst>
                              <p:cond delay="1000"/>
                            </p:stCondLst>
                            <p:childTnLst>
                              <p:par>
                                <p:cTn id="14" presetID="16" presetClass="entr" presetSubtype="21" fill="hold" nodeType="after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barn(inVertical)">
                                      <p:cBhvr>
                                        <p:cTn id="16" dur="500"/>
                                        <p:tgtEl>
                                          <p:spTgt spid="7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9"/>
                                        </p:tgtEl>
                                        <p:attrNameLst>
                                          <p:attrName>style.visibility</p:attrName>
                                        </p:attrNameLst>
                                      </p:cBhvr>
                                      <p:to>
                                        <p:strVal val="visible"/>
                                      </p:to>
                                    </p:set>
                                    <p:animEffect transition="in" filter="wipe(left)">
                                      <p:cBhvr>
                                        <p:cTn id="19" dur="500"/>
                                        <p:tgtEl>
                                          <p:spTgt spid="18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25"/>
                                        </p:tgtEl>
                                        <p:attrNameLst>
                                          <p:attrName>style.visibility</p:attrName>
                                        </p:attrNameLst>
                                      </p:cBhvr>
                                      <p:to>
                                        <p:strVal val="visible"/>
                                      </p:to>
                                    </p:set>
                                    <p:anim calcmode="lin" valueType="num">
                                      <p:cBhvr>
                                        <p:cTn id="22" dur="500" fill="hold"/>
                                        <p:tgtEl>
                                          <p:spTgt spid="325"/>
                                        </p:tgtEl>
                                        <p:attrNameLst>
                                          <p:attrName>ppt_w</p:attrName>
                                        </p:attrNameLst>
                                      </p:cBhvr>
                                      <p:tavLst>
                                        <p:tav tm="0">
                                          <p:val>
                                            <p:fltVal val="0"/>
                                          </p:val>
                                        </p:tav>
                                        <p:tav tm="100000">
                                          <p:val>
                                            <p:strVal val="#ppt_w"/>
                                          </p:val>
                                        </p:tav>
                                      </p:tavLst>
                                    </p:anim>
                                    <p:anim calcmode="lin" valueType="num">
                                      <p:cBhvr>
                                        <p:cTn id="23" dur="500" fill="hold"/>
                                        <p:tgtEl>
                                          <p:spTgt spid="325"/>
                                        </p:tgtEl>
                                        <p:attrNameLst>
                                          <p:attrName>ppt_h</p:attrName>
                                        </p:attrNameLst>
                                      </p:cBhvr>
                                      <p:tavLst>
                                        <p:tav tm="0">
                                          <p:val>
                                            <p:fltVal val="0"/>
                                          </p:val>
                                        </p:tav>
                                        <p:tav tm="100000">
                                          <p:val>
                                            <p:strVal val="#ppt_h"/>
                                          </p:val>
                                        </p:tav>
                                      </p:tavLst>
                                    </p:anim>
                                    <p:animEffect transition="in" filter="fade">
                                      <p:cBhvr>
                                        <p:cTn id="24" dur="500"/>
                                        <p:tgtEl>
                                          <p:spTgt spid="32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26"/>
                                        </p:tgtEl>
                                        <p:attrNameLst>
                                          <p:attrName>style.visibility</p:attrName>
                                        </p:attrNameLst>
                                      </p:cBhvr>
                                      <p:to>
                                        <p:strVal val="visible"/>
                                      </p:to>
                                    </p:set>
                                    <p:anim calcmode="lin" valueType="num">
                                      <p:cBhvr>
                                        <p:cTn id="27" dur="500" fill="hold"/>
                                        <p:tgtEl>
                                          <p:spTgt spid="326"/>
                                        </p:tgtEl>
                                        <p:attrNameLst>
                                          <p:attrName>ppt_w</p:attrName>
                                        </p:attrNameLst>
                                      </p:cBhvr>
                                      <p:tavLst>
                                        <p:tav tm="0">
                                          <p:val>
                                            <p:fltVal val="0"/>
                                          </p:val>
                                        </p:tav>
                                        <p:tav tm="100000">
                                          <p:val>
                                            <p:strVal val="#ppt_w"/>
                                          </p:val>
                                        </p:tav>
                                      </p:tavLst>
                                    </p:anim>
                                    <p:anim calcmode="lin" valueType="num">
                                      <p:cBhvr>
                                        <p:cTn id="28" dur="500" fill="hold"/>
                                        <p:tgtEl>
                                          <p:spTgt spid="326"/>
                                        </p:tgtEl>
                                        <p:attrNameLst>
                                          <p:attrName>ppt_h</p:attrName>
                                        </p:attrNameLst>
                                      </p:cBhvr>
                                      <p:tavLst>
                                        <p:tav tm="0">
                                          <p:val>
                                            <p:fltVal val="0"/>
                                          </p:val>
                                        </p:tav>
                                        <p:tav tm="100000">
                                          <p:val>
                                            <p:strVal val="#ppt_h"/>
                                          </p:val>
                                        </p:tav>
                                      </p:tavLst>
                                    </p:anim>
                                    <p:animEffect transition="in" filter="fade">
                                      <p:cBhvr>
                                        <p:cTn id="29" dur="500"/>
                                        <p:tgtEl>
                                          <p:spTgt spid="32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27"/>
                                        </p:tgtEl>
                                        <p:attrNameLst>
                                          <p:attrName>style.visibility</p:attrName>
                                        </p:attrNameLst>
                                      </p:cBhvr>
                                      <p:to>
                                        <p:strVal val="visible"/>
                                      </p:to>
                                    </p:set>
                                    <p:anim calcmode="lin" valueType="num">
                                      <p:cBhvr>
                                        <p:cTn id="32" dur="500" fill="hold"/>
                                        <p:tgtEl>
                                          <p:spTgt spid="327"/>
                                        </p:tgtEl>
                                        <p:attrNameLst>
                                          <p:attrName>ppt_w</p:attrName>
                                        </p:attrNameLst>
                                      </p:cBhvr>
                                      <p:tavLst>
                                        <p:tav tm="0">
                                          <p:val>
                                            <p:fltVal val="0"/>
                                          </p:val>
                                        </p:tav>
                                        <p:tav tm="100000">
                                          <p:val>
                                            <p:strVal val="#ppt_w"/>
                                          </p:val>
                                        </p:tav>
                                      </p:tavLst>
                                    </p:anim>
                                    <p:anim calcmode="lin" valueType="num">
                                      <p:cBhvr>
                                        <p:cTn id="33" dur="500" fill="hold"/>
                                        <p:tgtEl>
                                          <p:spTgt spid="327"/>
                                        </p:tgtEl>
                                        <p:attrNameLst>
                                          <p:attrName>ppt_h</p:attrName>
                                        </p:attrNameLst>
                                      </p:cBhvr>
                                      <p:tavLst>
                                        <p:tav tm="0">
                                          <p:val>
                                            <p:fltVal val="0"/>
                                          </p:val>
                                        </p:tav>
                                        <p:tav tm="100000">
                                          <p:val>
                                            <p:strVal val="#ppt_h"/>
                                          </p:val>
                                        </p:tav>
                                      </p:tavLst>
                                    </p:anim>
                                    <p:animEffect transition="in" filter="fade">
                                      <p:cBhvr>
                                        <p:cTn id="34" dur="500"/>
                                        <p:tgtEl>
                                          <p:spTgt spid="327"/>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28"/>
                                        </p:tgtEl>
                                        <p:attrNameLst>
                                          <p:attrName>style.visibility</p:attrName>
                                        </p:attrNameLst>
                                      </p:cBhvr>
                                      <p:to>
                                        <p:strVal val="visible"/>
                                      </p:to>
                                    </p:set>
                                    <p:anim calcmode="lin" valueType="num">
                                      <p:cBhvr>
                                        <p:cTn id="37" dur="500" fill="hold"/>
                                        <p:tgtEl>
                                          <p:spTgt spid="328"/>
                                        </p:tgtEl>
                                        <p:attrNameLst>
                                          <p:attrName>ppt_w</p:attrName>
                                        </p:attrNameLst>
                                      </p:cBhvr>
                                      <p:tavLst>
                                        <p:tav tm="0">
                                          <p:val>
                                            <p:fltVal val="0"/>
                                          </p:val>
                                        </p:tav>
                                        <p:tav tm="100000">
                                          <p:val>
                                            <p:strVal val="#ppt_w"/>
                                          </p:val>
                                        </p:tav>
                                      </p:tavLst>
                                    </p:anim>
                                    <p:anim calcmode="lin" valueType="num">
                                      <p:cBhvr>
                                        <p:cTn id="38" dur="500" fill="hold"/>
                                        <p:tgtEl>
                                          <p:spTgt spid="328"/>
                                        </p:tgtEl>
                                        <p:attrNameLst>
                                          <p:attrName>ppt_h</p:attrName>
                                        </p:attrNameLst>
                                      </p:cBhvr>
                                      <p:tavLst>
                                        <p:tav tm="0">
                                          <p:val>
                                            <p:fltVal val="0"/>
                                          </p:val>
                                        </p:tav>
                                        <p:tav tm="100000">
                                          <p:val>
                                            <p:strVal val="#ppt_h"/>
                                          </p:val>
                                        </p:tav>
                                      </p:tavLst>
                                    </p:anim>
                                    <p:animEffect transition="in" filter="fade">
                                      <p:cBhvr>
                                        <p:cTn id="39" dur="500"/>
                                        <p:tgtEl>
                                          <p:spTgt spid="328"/>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329"/>
                                        </p:tgtEl>
                                        <p:attrNameLst>
                                          <p:attrName>style.visibility</p:attrName>
                                        </p:attrNameLst>
                                      </p:cBhvr>
                                      <p:to>
                                        <p:strVal val="visible"/>
                                      </p:to>
                                    </p:set>
                                    <p:anim calcmode="lin" valueType="num">
                                      <p:cBhvr>
                                        <p:cTn id="42" dur="500" fill="hold"/>
                                        <p:tgtEl>
                                          <p:spTgt spid="329"/>
                                        </p:tgtEl>
                                        <p:attrNameLst>
                                          <p:attrName>ppt_w</p:attrName>
                                        </p:attrNameLst>
                                      </p:cBhvr>
                                      <p:tavLst>
                                        <p:tav tm="0">
                                          <p:val>
                                            <p:fltVal val="0"/>
                                          </p:val>
                                        </p:tav>
                                        <p:tav tm="100000">
                                          <p:val>
                                            <p:strVal val="#ppt_w"/>
                                          </p:val>
                                        </p:tav>
                                      </p:tavLst>
                                    </p:anim>
                                    <p:anim calcmode="lin" valueType="num">
                                      <p:cBhvr>
                                        <p:cTn id="43" dur="500" fill="hold"/>
                                        <p:tgtEl>
                                          <p:spTgt spid="329"/>
                                        </p:tgtEl>
                                        <p:attrNameLst>
                                          <p:attrName>ppt_h</p:attrName>
                                        </p:attrNameLst>
                                      </p:cBhvr>
                                      <p:tavLst>
                                        <p:tav tm="0">
                                          <p:val>
                                            <p:fltVal val="0"/>
                                          </p:val>
                                        </p:tav>
                                        <p:tav tm="100000">
                                          <p:val>
                                            <p:strVal val="#ppt_h"/>
                                          </p:val>
                                        </p:tav>
                                      </p:tavLst>
                                    </p:anim>
                                    <p:animEffect transition="in" filter="fade">
                                      <p:cBhvr>
                                        <p:cTn id="44" dur="500"/>
                                        <p:tgtEl>
                                          <p:spTgt spid="329"/>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30"/>
                                        </p:tgtEl>
                                        <p:attrNameLst>
                                          <p:attrName>style.visibility</p:attrName>
                                        </p:attrNameLst>
                                      </p:cBhvr>
                                      <p:to>
                                        <p:strVal val="visible"/>
                                      </p:to>
                                    </p:set>
                                    <p:anim calcmode="lin" valueType="num">
                                      <p:cBhvr>
                                        <p:cTn id="47" dur="500" fill="hold"/>
                                        <p:tgtEl>
                                          <p:spTgt spid="330"/>
                                        </p:tgtEl>
                                        <p:attrNameLst>
                                          <p:attrName>ppt_w</p:attrName>
                                        </p:attrNameLst>
                                      </p:cBhvr>
                                      <p:tavLst>
                                        <p:tav tm="0">
                                          <p:val>
                                            <p:fltVal val="0"/>
                                          </p:val>
                                        </p:tav>
                                        <p:tav tm="100000">
                                          <p:val>
                                            <p:strVal val="#ppt_w"/>
                                          </p:val>
                                        </p:tav>
                                      </p:tavLst>
                                    </p:anim>
                                    <p:anim calcmode="lin" valueType="num">
                                      <p:cBhvr>
                                        <p:cTn id="48" dur="500" fill="hold"/>
                                        <p:tgtEl>
                                          <p:spTgt spid="330"/>
                                        </p:tgtEl>
                                        <p:attrNameLst>
                                          <p:attrName>ppt_h</p:attrName>
                                        </p:attrNameLst>
                                      </p:cBhvr>
                                      <p:tavLst>
                                        <p:tav tm="0">
                                          <p:val>
                                            <p:fltVal val="0"/>
                                          </p:val>
                                        </p:tav>
                                        <p:tav tm="100000">
                                          <p:val>
                                            <p:strVal val="#ppt_h"/>
                                          </p:val>
                                        </p:tav>
                                      </p:tavLst>
                                    </p:anim>
                                    <p:animEffect transition="in" filter="fade">
                                      <p:cBhvr>
                                        <p:cTn id="49" dur="500"/>
                                        <p:tgtEl>
                                          <p:spTgt spid="33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31"/>
                                        </p:tgtEl>
                                        <p:attrNameLst>
                                          <p:attrName>style.visibility</p:attrName>
                                        </p:attrNameLst>
                                      </p:cBhvr>
                                      <p:to>
                                        <p:strVal val="visible"/>
                                      </p:to>
                                    </p:set>
                                    <p:anim calcmode="lin" valueType="num">
                                      <p:cBhvr>
                                        <p:cTn id="52" dur="500" fill="hold"/>
                                        <p:tgtEl>
                                          <p:spTgt spid="331"/>
                                        </p:tgtEl>
                                        <p:attrNameLst>
                                          <p:attrName>ppt_w</p:attrName>
                                        </p:attrNameLst>
                                      </p:cBhvr>
                                      <p:tavLst>
                                        <p:tav tm="0">
                                          <p:val>
                                            <p:fltVal val="0"/>
                                          </p:val>
                                        </p:tav>
                                        <p:tav tm="100000">
                                          <p:val>
                                            <p:strVal val="#ppt_w"/>
                                          </p:val>
                                        </p:tav>
                                      </p:tavLst>
                                    </p:anim>
                                    <p:anim calcmode="lin" valueType="num">
                                      <p:cBhvr>
                                        <p:cTn id="53" dur="500" fill="hold"/>
                                        <p:tgtEl>
                                          <p:spTgt spid="331"/>
                                        </p:tgtEl>
                                        <p:attrNameLst>
                                          <p:attrName>ppt_h</p:attrName>
                                        </p:attrNameLst>
                                      </p:cBhvr>
                                      <p:tavLst>
                                        <p:tav tm="0">
                                          <p:val>
                                            <p:fltVal val="0"/>
                                          </p:val>
                                        </p:tav>
                                        <p:tav tm="100000">
                                          <p:val>
                                            <p:strVal val="#ppt_h"/>
                                          </p:val>
                                        </p:tav>
                                      </p:tavLst>
                                    </p:anim>
                                    <p:animEffect transition="in" filter="fade">
                                      <p:cBhvr>
                                        <p:cTn id="54" dur="500"/>
                                        <p:tgtEl>
                                          <p:spTgt spid="331"/>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32"/>
                                        </p:tgtEl>
                                        <p:attrNameLst>
                                          <p:attrName>style.visibility</p:attrName>
                                        </p:attrNameLst>
                                      </p:cBhvr>
                                      <p:to>
                                        <p:strVal val="visible"/>
                                      </p:to>
                                    </p:set>
                                    <p:anim calcmode="lin" valueType="num">
                                      <p:cBhvr>
                                        <p:cTn id="57" dur="500" fill="hold"/>
                                        <p:tgtEl>
                                          <p:spTgt spid="332"/>
                                        </p:tgtEl>
                                        <p:attrNameLst>
                                          <p:attrName>ppt_w</p:attrName>
                                        </p:attrNameLst>
                                      </p:cBhvr>
                                      <p:tavLst>
                                        <p:tav tm="0">
                                          <p:val>
                                            <p:fltVal val="0"/>
                                          </p:val>
                                        </p:tav>
                                        <p:tav tm="100000">
                                          <p:val>
                                            <p:strVal val="#ppt_w"/>
                                          </p:val>
                                        </p:tav>
                                      </p:tavLst>
                                    </p:anim>
                                    <p:anim calcmode="lin" valueType="num">
                                      <p:cBhvr>
                                        <p:cTn id="58" dur="500" fill="hold"/>
                                        <p:tgtEl>
                                          <p:spTgt spid="332"/>
                                        </p:tgtEl>
                                        <p:attrNameLst>
                                          <p:attrName>ppt_h</p:attrName>
                                        </p:attrNameLst>
                                      </p:cBhvr>
                                      <p:tavLst>
                                        <p:tav tm="0">
                                          <p:val>
                                            <p:fltVal val="0"/>
                                          </p:val>
                                        </p:tav>
                                        <p:tav tm="100000">
                                          <p:val>
                                            <p:strVal val="#ppt_h"/>
                                          </p:val>
                                        </p:tav>
                                      </p:tavLst>
                                    </p:anim>
                                    <p:animEffect transition="in" filter="fade">
                                      <p:cBhvr>
                                        <p:cTn id="59" dur="500"/>
                                        <p:tgtEl>
                                          <p:spTgt spid="332"/>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333"/>
                                        </p:tgtEl>
                                        <p:attrNameLst>
                                          <p:attrName>style.visibility</p:attrName>
                                        </p:attrNameLst>
                                      </p:cBhvr>
                                      <p:to>
                                        <p:strVal val="visible"/>
                                      </p:to>
                                    </p:set>
                                    <p:anim calcmode="lin" valueType="num">
                                      <p:cBhvr>
                                        <p:cTn id="62" dur="500" fill="hold"/>
                                        <p:tgtEl>
                                          <p:spTgt spid="333"/>
                                        </p:tgtEl>
                                        <p:attrNameLst>
                                          <p:attrName>ppt_w</p:attrName>
                                        </p:attrNameLst>
                                      </p:cBhvr>
                                      <p:tavLst>
                                        <p:tav tm="0">
                                          <p:val>
                                            <p:fltVal val="0"/>
                                          </p:val>
                                        </p:tav>
                                        <p:tav tm="100000">
                                          <p:val>
                                            <p:strVal val="#ppt_w"/>
                                          </p:val>
                                        </p:tav>
                                      </p:tavLst>
                                    </p:anim>
                                    <p:anim calcmode="lin" valueType="num">
                                      <p:cBhvr>
                                        <p:cTn id="63" dur="500" fill="hold"/>
                                        <p:tgtEl>
                                          <p:spTgt spid="333"/>
                                        </p:tgtEl>
                                        <p:attrNameLst>
                                          <p:attrName>ppt_h</p:attrName>
                                        </p:attrNameLst>
                                      </p:cBhvr>
                                      <p:tavLst>
                                        <p:tav tm="0">
                                          <p:val>
                                            <p:fltVal val="0"/>
                                          </p:val>
                                        </p:tav>
                                        <p:tav tm="100000">
                                          <p:val>
                                            <p:strVal val="#ppt_h"/>
                                          </p:val>
                                        </p:tav>
                                      </p:tavLst>
                                    </p:anim>
                                    <p:animEffect transition="in" filter="fade">
                                      <p:cBhvr>
                                        <p:cTn id="64" dur="500"/>
                                        <p:tgtEl>
                                          <p:spTgt spid="333"/>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334"/>
                                        </p:tgtEl>
                                        <p:attrNameLst>
                                          <p:attrName>style.visibility</p:attrName>
                                        </p:attrNameLst>
                                      </p:cBhvr>
                                      <p:to>
                                        <p:strVal val="visible"/>
                                      </p:to>
                                    </p:set>
                                    <p:anim calcmode="lin" valueType="num">
                                      <p:cBhvr>
                                        <p:cTn id="67" dur="500" fill="hold"/>
                                        <p:tgtEl>
                                          <p:spTgt spid="334"/>
                                        </p:tgtEl>
                                        <p:attrNameLst>
                                          <p:attrName>ppt_w</p:attrName>
                                        </p:attrNameLst>
                                      </p:cBhvr>
                                      <p:tavLst>
                                        <p:tav tm="0">
                                          <p:val>
                                            <p:fltVal val="0"/>
                                          </p:val>
                                        </p:tav>
                                        <p:tav tm="100000">
                                          <p:val>
                                            <p:strVal val="#ppt_w"/>
                                          </p:val>
                                        </p:tav>
                                      </p:tavLst>
                                    </p:anim>
                                    <p:anim calcmode="lin" valueType="num">
                                      <p:cBhvr>
                                        <p:cTn id="68" dur="500" fill="hold"/>
                                        <p:tgtEl>
                                          <p:spTgt spid="334"/>
                                        </p:tgtEl>
                                        <p:attrNameLst>
                                          <p:attrName>ppt_h</p:attrName>
                                        </p:attrNameLst>
                                      </p:cBhvr>
                                      <p:tavLst>
                                        <p:tav tm="0">
                                          <p:val>
                                            <p:fltVal val="0"/>
                                          </p:val>
                                        </p:tav>
                                        <p:tav tm="100000">
                                          <p:val>
                                            <p:strVal val="#ppt_h"/>
                                          </p:val>
                                        </p:tav>
                                      </p:tavLst>
                                    </p:anim>
                                    <p:animEffect transition="in" filter="fade">
                                      <p:cBhvr>
                                        <p:cTn id="69" dur="500"/>
                                        <p:tgtEl>
                                          <p:spTgt spid="334"/>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335"/>
                                        </p:tgtEl>
                                        <p:attrNameLst>
                                          <p:attrName>style.visibility</p:attrName>
                                        </p:attrNameLst>
                                      </p:cBhvr>
                                      <p:to>
                                        <p:strVal val="visible"/>
                                      </p:to>
                                    </p:set>
                                    <p:anim calcmode="lin" valueType="num">
                                      <p:cBhvr>
                                        <p:cTn id="72" dur="500" fill="hold"/>
                                        <p:tgtEl>
                                          <p:spTgt spid="335"/>
                                        </p:tgtEl>
                                        <p:attrNameLst>
                                          <p:attrName>ppt_w</p:attrName>
                                        </p:attrNameLst>
                                      </p:cBhvr>
                                      <p:tavLst>
                                        <p:tav tm="0">
                                          <p:val>
                                            <p:fltVal val="0"/>
                                          </p:val>
                                        </p:tav>
                                        <p:tav tm="100000">
                                          <p:val>
                                            <p:strVal val="#ppt_w"/>
                                          </p:val>
                                        </p:tav>
                                      </p:tavLst>
                                    </p:anim>
                                    <p:anim calcmode="lin" valueType="num">
                                      <p:cBhvr>
                                        <p:cTn id="73" dur="500" fill="hold"/>
                                        <p:tgtEl>
                                          <p:spTgt spid="335"/>
                                        </p:tgtEl>
                                        <p:attrNameLst>
                                          <p:attrName>ppt_h</p:attrName>
                                        </p:attrNameLst>
                                      </p:cBhvr>
                                      <p:tavLst>
                                        <p:tav tm="0">
                                          <p:val>
                                            <p:fltVal val="0"/>
                                          </p:val>
                                        </p:tav>
                                        <p:tav tm="100000">
                                          <p:val>
                                            <p:strVal val="#ppt_h"/>
                                          </p:val>
                                        </p:tav>
                                      </p:tavLst>
                                    </p:anim>
                                    <p:animEffect transition="in" filter="fade">
                                      <p:cBhvr>
                                        <p:cTn id="74" dur="500"/>
                                        <p:tgtEl>
                                          <p:spTgt spid="335"/>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336"/>
                                        </p:tgtEl>
                                        <p:attrNameLst>
                                          <p:attrName>style.visibility</p:attrName>
                                        </p:attrNameLst>
                                      </p:cBhvr>
                                      <p:to>
                                        <p:strVal val="visible"/>
                                      </p:to>
                                    </p:set>
                                    <p:anim calcmode="lin" valueType="num">
                                      <p:cBhvr>
                                        <p:cTn id="77" dur="500" fill="hold"/>
                                        <p:tgtEl>
                                          <p:spTgt spid="336"/>
                                        </p:tgtEl>
                                        <p:attrNameLst>
                                          <p:attrName>ppt_w</p:attrName>
                                        </p:attrNameLst>
                                      </p:cBhvr>
                                      <p:tavLst>
                                        <p:tav tm="0">
                                          <p:val>
                                            <p:fltVal val="0"/>
                                          </p:val>
                                        </p:tav>
                                        <p:tav tm="100000">
                                          <p:val>
                                            <p:strVal val="#ppt_w"/>
                                          </p:val>
                                        </p:tav>
                                      </p:tavLst>
                                    </p:anim>
                                    <p:anim calcmode="lin" valueType="num">
                                      <p:cBhvr>
                                        <p:cTn id="78" dur="500" fill="hold"/>
                                        <p:tgtEl>
                                          <p:spTgt spid="336"/>
                                        </p:tgtEl>
                                        <p:attrNameLst>
                                          <p:attrName>ppt_h</p:attrName>
                                        </p:attrNameLst>
                                      </p:cBhvr>
                                      <p:tavLst>
                                        <p:tav tm="0">
                                          <p:val>
                                            <p:fltVal val="0"/>
                                          </p:val>
                                        </p:tav>
                                        <p:tav tm="100000">
                                          <p:val>
                                            <p:strVal val="#ppt_h"/>
                                          </p:val>
                                        </p:tav>
                                      </p:tavLst>
                                    </p:anim>
                                    <p:animEffect transition="in" filter="fade">
                                      <p:cBhvr>
                                        <p:cTn id="79" dur="500"/>
                                        <p:tgtEl>
                                          <p:spTgt spid="336"/>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337"/>
                                        </p:tgtEl>
                                        <p:attrNameLst>
                                          <p:attrName>style.visibility</p:attrName>
                                        </p:attrNameLst>
                                      </p:cBhvr>
                                      <p:to>
                                        <p:strVal val="visible"/>
                                      </p:to>
                                    </p:set>
                                    <p:anim calcmode="lin" valueType="num">
                                      <p:cBhvr>
                                        <p:cTn id="82" dur="500" fill="hold"/>
                                        <p:tgtEl>
                                          <p:spTgt spid="337"/>
                                        </p:tgtEl>
                                        <p:attrNameLst>
                                          <p:attrName>ppt_w</p:attrName>
                                        </p:attrNameLst>
                                      </p:cBhvr>
                                      <p:tavLst>
                                        <p:tav tm="0">
                                          <p:val>
                                            <p:fltVal val="0"/>
                                          </p:val>
                                        </p:tav>
                                        <p:tav tm="100000">
                                          <p:val>
                                            <p:strVal val="#ppt_w"/>
                                          </p:val>
                                        </p:tav>
                                      </p:tavLst>
                                    </p:anim>
                                    <p:anim calcmode="lin" valueType="num">
                                      <p:cBhvr>
                                        <p:cTn id="83" dur="500" fill="hold"/>
                                        <p:tgtEl>
                                          <p:spTgt spid="337"/>
                                        </p:tgtEl>
                                        <p:attrNameLst>
                                          <p:attrName>ppt_h</p:attrName>
                                        </p:attrNameLst>
                                      </p:cBhvr>
                                      <p:tavLst>
                                        <p:tav tm="0">
                                          <p:val>
                                            <p:fltVal val="0"/>
                                          </p:val>
                                        </p:tav>
                                        <p:tav tm="100000">
                                          <p:val>
                                            <p:strVal val="#ppt_h"/>
                                          </p:val>
                                        </p:tav>
                                      </p:tavLst>
                                    </p:anim>
                                    <p:animEffect transition="in" filter="fade">
                                      <p:cBhvr>
                                        <p:cTn id="84" dur="500"/>
                                        <p:tgtEl>
                                          <p:spTgt spid="337"/>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338"/>
                                        </p:tgtEl>
                                        <p:attrNameLst>
                                          <p:attrName>style.visibility</p:attrName>
                                        </p:attrNameLst>
                                      </p:cBhvr>
                                      <p:to>
                                        <p:strVal val="visible"/>
                                      </p:to>
                                    </p:set>
                                    <p:anim calcmode="lin" valueType="num">
                                      <p:cBhvr>
                                        <p:cTn id="87" dur="500" fill="hold"/>
                                        <p:tgtEl>
                                          <p:spTgt spid="338"/>
                                        </p:tgtEl>
                                        <p:attrNameLst>
                                          <p:attrName>ppt_w</p:attrName>
                                        </p:attrNameLst>
                                      </p:cBhvr>
                                      <p:tavLst>
                                        <p:tav tm="0">
                                          <p:val>
                                            <p:fltVal val="0"/>
                                          </p:val>
                                        </p:tav>
                                        <p:tav tm="100000">
                                          <p:val>
                                            <p:strVal val="#ppt_w"/>
                                          </p:val>
                                        </p:tav>
                                      </p:tavLst>
                                    </p:anim>
                                    <p:anim calcmode="lin" valueType="num">
                                      <p:cBhvr>
                                        <p:cTn id="88" dur="500" fill="hold"/>
                                        <p:tgtEl>
                                          <p:spTgt spid="338"/>
                                        </p:tgtEl>
                                        <p:attrNameLst>
                                          <p:attrName>ppt_h</p:attrName>
                                        </p:attrNameLst>
                                      </p:cBhvr>
                                      <p:tavLst>
                                        <p:tav tm="0">
                                          <p:val>
                                            <p:fltVal val="0"/>
                                          </p:val>
                                        </p:tav>
                                        <p:tav tm="100000">
                                          <p:val>
                                            <p:strVal val="#ppt_h"/>
                                          </p:val>
                                        </p:tav>
                                      </p:tavLst>
                                    </p:anim>
                                    <p:animEffect transition="in" filter="fade">
                                      <p:cBhvr>
                                        <p:cTn id="89" dur="500"/>
                                        <p:tgtEl>
                                          <p:spTgt spid="338"/>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339"/>
                                        </p:tgtEl>
                                        <p:attrNameLst>
                                          <p:attrName>style.visibility</p:attrName>
                                        </p:attrNameLst>
                                      </p:cBhvr>
                                      <p:to>
                                        <p:strVal val="visible"/>
                                      </p:to>
                                    </p:set>
                                    <p:anim calcmode="lin" valueType="num">
                                      <p:cBhvr>
                                        <p:cTn id="92" dur="500" fill="hold"/>
                                        <p:tgtEl>
                                          <p:spTgt spid="339"/>
                                        </p:tgtEl>
                                        <p:attrNameLst>
                                          <p:attrName>ppt_w</p:attrName>
                                        </p:attrNameLst>
                                      </p:cBhvr>
                                      <p:tavLst>
                                        <p:tav tm="0">
                                          <p:val>
                                            <p:fltVal val="0"/>
                                          </p:val>
                                        </p:tav>
                                        <p:tav tm="100000">
                                          <p:val>
                                            <p:strVal val="#ppt_w"/>
                                          </p:val>
                                        </p:tav>
                                      </p:tavLst>
                                    </p:anim>
                                    <p:anim calcmode="lin" valueType="num">
                                      <p:cBhvr>
                                        <p:cTn id="93" dur="500" fill="hold"/>
                                        <p:tgtEl>
                                          <p:spTgt spid="339"/>
                                        </p:tgtEl>
                                        <p:attrNameLst>
                                          <p:attrName>ppt_h</p:attrName>
                                        </p:attrNameLst>
                                      </p:cBhvr>
                                      <p:tavLst>
                                        <p:tav tm="0">
                                          <p:val>
                                            <p:fltVal val="0"/>
                                          </p:val>
                                        </p:tav>
                                        <p:tav tm="100000">
                                          <p:val>
                                            <p:strVal val="#ppt_h"/>
                                          </p:val>
                                        </p:tav>
                                      </p:tavLst>
                                    </p:anim>
                                    <p:animEffect transition="in" filter="fade">
                                      <p:cBhvr>
                                        <p:cTn id="94" dur="500"/>
                                        <p:tgtEl>
                                          <p:spTgt spid="339"/>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340"/>
                                        </p:tgtEl>
                                        <p:attrNameLst>
                                          <p:attrName>style.visibility</p:attrName>
                                        </p:attrNameLst>
                                      </p:cBhvr>
                                      <p:to>
                                        <p:strVal val="visible"/>
                                      </p:to>
                                    </p:set>
                                    <p:anim calcmode="lin" valueType="num">
                                      <p:cBhvr>
                                        <p:cTn id="97" dur="500" fill="hold"/>
                                        <p:tgtEl>
                                          <p:spTgt spid="340"/>
                                        </p:tgtEl>
                                        <p:attrNameLst>
                                          <p:attrName>ppt_w</p:attrName>
                                        </p:attrNameLst>
                                      </p:cBhvr>
                                      <p:tavLst>
                                        <p:tav tm="0">
                                          <p:val>
                                            <p:fltVal val="0"/>
                                          </p:val>
                                        </p:tav>
                                        <p:tav tm="100000">
                                          <p:val>
                                            <p:strVal val="#ppt_w"/>
                                          </p:val>
                                        </p:tav>
                                      </p:tavLst>
                                    </p:anim>
                                    <p:anim calcmode="lin" valueType="num">
                                      <p:cBhvr>
                                        <p:cTn id="98" dur="500" fill="hold"/>
                                        <p:tgtEl>
                                          <p:spTgt spid="340"/>
                                        </p:tgtEl>
                                        <p:attrNameLst>
                                          <p:attrName>ppt_h</p:attrName>
                                        </p:attrNameLst>
                                      </p:cBhvr>
                                      <p:tavLst>
                                        <p:tav tm="0">
                                          <p:val>
                                            <p:fltVal val="0"/>
                                          </p:val>
                                        </p:tav>
                                        <p:tav tm="100000">
                                          <p:val>
                                            <p:strVal val="#ppt_h"/>
                                          </p:val>
                                        </p:tav>
                                      </p:tavLst>
                                    </p:anim>
                                    <p:animEffect transition="in" filter="fade">
                                      <p:cBhvr>
                                        <p:cTn id="99" dur="500"/>
                                        <p:tgtEl>
                                          <p:spTgt spid="340"/>
                                        </p:tgtEl>
                                      </p:cBhvr>
                                    </p:animEffect>
                                  </p:childTnLst>
                                </p:cTn>
                              </p:par>
                            </p:childTnLst>
                          </p:cTn>
                        </p:par>
                      </p:childTnLst>
                    </p:cTn>
                  </p:par>
                  <p:par>
                    <p:cTn id="100" fill="hold">
                      <p:stCondLst>
                        <p:cond delay="indefinite"/>
                      </p:stCondLst>
                      <p:childTnLst>
                        <p:par>
                          <p:cTn id="101" fill="hold">
                            <p:stCondLst>
                              <p:cond delay="0"/>
                            </p:stCondLst>
                            <p:childTnLst>
                              <p:par>
                                <p:cTn id="102" presetID="16" presetClass="exit" presetSubtype="21" fill="hold" grpId="1" nodeType="clickEffect">
                                  <p:stCondLst>
                                    <p:cond delay="0"/>
                                  </p:stCondLst>
                                  <p:childTnLst>
                                    <p:animEffect transition="out" filter="barn(inVertical)">
                                      <p:cBhvr>
                                        <p:cTn id="103" dur="500"/>
                                        <p:tgtEl>
                                          <p:spTgt spid="170"/>
                                        </p:tgtEl>
                                      </p:cBhvr>
                                    </p:animEffect>
                                    <p:set>
                                      <p:cBhvr>
                                        <p:cTn id="104" dur="1" fill="hold">
                                          <p:stCondLst>
                                            <p:cond delay="499"/>
                                          </p:stCondLst>
                                        </p:cTn>
                                        <p:tgtEl>
                                          <p:spTgt spid="170"/>
                                        </p:tgtEl>
                                        <p:attrNameLst>
                                          <p:attrName>style.visibility</p:attrName>
                                        </p:attrNameLst>
                                      </p:cBhvr>
                                      <p:to>
                                        <p:strVal val="hidden"/>
                                      </p:to>
                                    </p:set>
                                  </p:childTnLst>
                                </p:cTn>
                              </p:par>
                            </p:childTnLst>
                          </p:cTn>
                        </p:par>
                        <p:par>
                          <p:cTn id="105" fill="hold">
                            <p:stCondLst>
                              <p:cond delay="500"/>
                            </p:stCondLst>
                            <p:childTnLst>
                              <p:par>
                                <p:cTn id="106" presetID="12" presetClass="exit" presetSubtype="4" fill="hold" nodeType="afterEffect">
                                  <p:stCondLst>
                                    <p:cond delay="0"/>
                                  </p:stCondLst>
                                  <p:childTnLst>
                                    <p:anim calcmode="lin" valueType="num">
                                      <p:cBhvr additive="base">
                                        <p:cTn id="107" dur="500"/>
                                        <p:tgtEl>
                                          <p:spTgt spid="193"/>
                                        </p:tgtEl>
                                        <p:attrNameLst>
                                          <p:attrName>ppt_y</p:attrName>
                                        </p:attrNameLst>
                                      </p:cBhvr>
                                      <p:tavLst>
                                        <p:tav tm="0">
                                          <p:val>
                                            <p:strVal val="#ppt_y"/>
                                          </p:val>
                                        </p:tav>
                                        <p:tav tm="100000">
                                          <p:val>
                                            <p:strVal val="#ppt_y+#ppt_h*1.125000"/>
                                          </p:val>
                                        </p:tav>
                                      </p:tavLst>
                                    </p:anim>
                                    <p:animEffect transition="out" filter="wipe(down)">
                                      <p:cBhvr>
                                        <p:cTn id="108" dur="500"/>
                                        <p:tgtEl>
                                          <p:spTgt spid="193"/>
                                        </p:tgtEl>
                                      </p:cBhvr>
                                    </p:animEffect>
                                    <p:set>
                                      <p:cBhvr>
                                        <p:cTn id="109" dur="1" fill="hold">
                                          <p:stCondLst>
                                            <p:cond delay="499"/>
                                          </p:stCondLst>
                                        </p:cTn>
                                        <p:tgtEl>
                                          <p:spTgt spid="193"/>
                                        </p:tgtEl>
                                        <p:attrNameLst>
                                          <p:attrName>style.visibility</p:attrName>
                                        </p:attrNameLst>
                                      </p:cBhvr>
                                      <p:to>
                                        <p:strVal val="hidden"/>
                                      </p:to>
                                    </p:set>
                                  </p:childTnLst>
                                </p:cTn>
                              </p:par>
                              <p:par>
                                <p:cTn id="110" presetID="12" presetClass="entr" presetSubtype="4" fill="hold" nodeType="withEffect">
                                  <p:stCondLst>
                                    <p:cond delay="0"/>
                                  </p:stCondLst>
                                  <p:childTnLst>
                                    <p:set>
                                      <p:cBhvr>
                                        <p:cTn id="111" dur="1" fill="hold">
                                          <p:stCondLst>
                                            <p:cond delay="0"/>
                                          </p:stCondLst>
                                        </p:cTn>
                                        <p:tgtEl>
                                          <p:spTgt spid="196"/>
                                        </p:tgtEl>
                                        <p:attrNameLst>
                                          <p:attrName>style.visibility</p:attrName>
                                        </p:attrNameLst>
                                      </p:cBhvr>
                                      <p:to>
                                        <p:strVal val="visible"/>
                                      </p:to>
                                    </p:set>
                                    <p:anim calcmode="lin" valueType="num">
                                      <p:cBhvr additive="base">
                                        <p:cTn id="112" dur="500"/>
                                        <p:tgtEl>
                                          <p:spTgt spid="196"/>
                                        </p:tgtEl>
                                        <p:attrNameLst>
                                          <p:attrName>ppt_y</p:attrName>
                                        </p:attrNameLst>
                                      </p:cBhvr>
                                      <p:tavLst>
                                        <p:tav tm="0">
                                          <p:val>
                                            <p:strVal val="#ppt_y+#ppt_h*1.125000"/>
                                          </p:val>
                                        </p:tav>
                                        <p:tav tm="100000">
                                          <p:val>
                                            <p:strVal val="#ppt_y"/>
                                          </p:val>
                                        </p:tav>
                                      </p:tavLst>
                                    </p:anim>
                                    <p:animEffect transition="in" filter="wipe(up)">
                                      <p:cBhvr>
                                        <p:cTn id="113" dur="500"/>
                                        <p:tgtEl>
                                          <p:spTgt spid="196"/>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4" fill="hold" grpId="0" nodeType="clickEffect">
                                  <p:stCondLst>
                                    <p:cond delay="0"/>
                                  </p:stCondLst>
                                  <p:childTnLst>
                                    <p:set>
                                      <p:cBhvr>
                                        <p:cTn id="117" dur="1" fill="hold">
                                          <p:stCondLst>
                                            <p:cond delay="0"/>
                                          </p:stCondLst>
                                        </p:cTn>
                                        <p:tgtEl>
                                          <p:spTgt spid="58"/>
                                        </p:tgtEl>
                                        <p:attrNameLst>
                                          <p:attrName>style.visibility</p:attrName>
                                        </p:attrNameLst>
                                      </p:cBhvr>
                                      <p:to>
                                        <p:strVal val="visible"/>
                                      </p:to>
                                    </p:set>
                                    <p:animEffect transition="in" filter="wipe(down)">
                                      <p:cBhvr>
                                        <p:cTn id="118" dur="500"/>
                                        <p:tgtEl>
                                          <p:spTgt spid="58"/>
                                        </p:tgtEl>
                                      </p:cBhvr>
                                    </p:animEffect>
                                  </p:childTnLst>
                                </p:cTn>
                              </p:par>
                            </p:childTnLst>
                          </p:cTn>
                        </p:par>
                        <p:par>
                          <p:cTn id="119" fill="hold">
                            <p:stCondLst>
                              <p:cond delay="500"/>
                            </p:stCondLst>
                            <p:childTnLst>
                              <p:par>
                                <p:cTn id="120" presetID="22" presetClass="entr" presetSubtype="4" fill="hold" grpId="0" nodeType="afterEffect">
                                  <p:stCondLst>
                                    <p:cond delay="0"/>
                                  </p:stCondLst>
                                  <p:childTnLst>
                                    <p:set>
                                      <p:cBhvr>
                                        <p:cTn id="121" dur="1" fill="hold">
                                          <p:stCondLst>
                                            <p:cond delay="0"/>
                                          </p:stCondLst>
                                        </p:cTn>
                                        <p:tgtEl>
                                          <p:spTgt spid="94"/>
                                        </p:tgtEl>
                                        <p:attrNameLst>
                                          <p:attrName>style.visibility</p:attrName>
                                        </p:attrNameLst>
                                      </p:cBhvr>
                                      <p:to>
                                        <p:strVal val="visible"/>
                                      </p:to>
                                    </p:set>
                                    <p:animEffect transition="in" filter="wipe(down)">
                                      <p:cBhvr>
                                        <p:cTn id="122" dur="500"/>
                                        <p:tgtEl>
                                          <p:spTgt spid="94"/>
                                        </p:tgtEl>
                                      </p:cBhvr>
                                    </p:animEffect>
                                  </p:childTnLst>
                                </p:cTn>
                              </p:par>
                            </p:childTnLst>
                          </p:cTn>
                        </p:par>
                        <p:par>
                          <p:cTn id="123" fill="hold">
                            <p:stCondLst>
                              <p:cond delay="1000"/>
                            </p:stCondLst>
                            <p:childTnLst>
                              <p:par>
                                <p:cTn id="124" presetID="22" presetClass="entr" presetSubtype="4" fill="hold" grpId="0" nodeType="afterEffect">
                                  <p:stCondLst>
                                    <p:cond delay="0"/>
                                  </p:stCondLst>
                                  <p:childTnLst>
                                    <p:set>
                                      <p:cBhvr>
                                        <p:cTn id="125" dur="1" fill="hold">
                                          <p:stCondLst>
                                            <p:cond delay="0"/>
                                          </p:stCondLst>
                                        </p:cTn>
                                        <p:tgtEl>
                                          <p:spTgt spid="60"/>
                                        </p:tgtEl>
                                        <p:attrNameLst>
                                          <p:attrName>style.visibility</p:attrName>
                                        </p:attrNameLst>
                                      </p:cBhvr>
                                      <p:to>
                                        <p:strVal val="visible"/>
                                      </p:to>
                                    </p:set>
                                    <p:animEffect transition="in" filter="wipe(down)">
                                      <p:cBhvr>
                                        <p:cTn id="126" dur="500"/>
                                        <p:tgtEl>
                                          <p:spTgt spid="60"/>
                                        </p:tgtEl>
                                      </p:cBhvr>
                                    </p:animEffect>
                                  </p:childTnLst>
                                </p:cTn>
                              </p:par>
                            </p:childTnLst>
                          </p:cTn>
                        </p:par>
                        <p:par>
                          <p:cTn id="127" fill="hold">
                            <p:stCondLst>
                              <p:cond delay="1500"/>
                            </p:stCondLst>
                            <p:childTnLst>
                              <p:par>
                                <p:cTn id="128" presetID="22" presetClass="entr" presetSubtype="4" fill="hold" grpId="0" nodeType="afterEffect">
                                  <p:stCondLst>
                                    <p:cond delay="0"/>
                                  </p:stCondLst>
                                  <p:childTnLst>
                                    <p:set>
                                      <p:cBhvr>
                                        <p:cTn id="129" dur="1" fill="hold">
                                          <p:stCondLst>
                                            <p:cond delay="0"/>
                                          </p:stCondLst>
                                        </p:cTn>
                                        <p:tgtEl>
                                          <p:spTgt spid="57"/>
                                        </p:tgtEl>
                                        <p:attrNameLst>
                                          <p:attrName>style.visibility</p:attrName>
                                        </p:attrNameLst>
                                      </p:cBhvr>
                                      <p:to>
                                        <p:strVal val="visible"/>
                                      </p:to>
                                    </p:set>
                                    <p:animEffect transition="in" filter="wipe(down)">
                                      <p:cBhvr>
                                        <p:cTn id="130" dur="500"/>
                                        <p:tgtEl>
                                          <p:spTgt spid="57"/>
                                        </p:tgtEl>
                                      </p:cBhvr>
                                    </p:animEffect>
                                  </p:childTnLst>
                                </p:cTn>
                              </p:par>
                            </p:childTnLst>
                          </p:cTn>
                        </p:par>
                      </p:childTnLst>
                    </p:cTn>
                  </p:par>
                  <p:par>
                    <p:cTn id="131" fill="hold">
                      <p:stCondLst>
                        <p:cond delay="indefinite"/>
                      </p:stCondLst>
                      <p:childTnLst>
                        <p:par>
                          <p:cTn id="132" fill="hold">
                            <p:stCondLst>
                              <p:cond delay="0"/>
                            </p:stCondLst>
                            <p:childTnLst>
                              <p:par>
                                <p:cTn id="133" presetID="12" presetClass="exit" presetSubtype="4" fill="hold" nodeType="clickEffect">
                                  <p:stCondLst>
                                    <p:cond delay="0"/>
                                  </p:stCondLst>
                                  <p:childTnLst>
                                    <p:anim calcmode="lin" valueType="num">
                                      <p:cBhvr additive="base">
                                        <p:cTn id="134" dur="500"/>
                                        <p:tgtEl>
                                          <p:spTgt spid="196"/>
                                        </p:tgtEl>
                                        <p:attrNameLst>
                                          <p:attrName>ppt_y</p:attrName>
                                        </p:attrNameLst>
                                      </p:cBhvr>
                                      <p:tavLst>
                                        <p:tav tm="0">
                                          <p:val>
                                            <p:strVal val="#ppt_y"/>
                                          </p:val>
                                        </p:tav>
                                        <p:tav tm="100000">
                                          <p:val>
                                            <p:strVal val="#ppt_y+#ppt_h*1.125000"/>
                                          </p:val>
                                        </p:tav>
                                      </p:tavLst>
                                    </p:anim>
                                    <p:animEffect transition="out" filter="wipe(down)">
                                      <p:cBhvr>
                                        <p:cTn id="135" dur="500"/>
                                        <p:tgtEl>
                                          <p:spTgt spid="196"/>
                                        </p:tgtEl>
                                      </p:cBhvr>
                                    </p:animEffect>
                                    <p:set>
                                      <p:cBhvr>
                                        <p:cTn id="136" dur="1" fill="hold">
                                          <p:stCondLst>
                                            <p:cond delay="499"/>
                                          </p:stCondLst>
                                        </p:cTn>
                                        <p:tgtEl>
                                          <p:spTgt spid="196"/>
                                        </p:tgtEl>
                                        <p:attrNameLst>
                                          <p:attrName>style.visibility</p:attrName>
                                        </p:attrNameLst>
                                      </p:cBhvr>
                                      <p:to>
                                        <p:strVal val="hidden"/>
                                      </p:to>
                                    </p:set>
                                  </p:childTnLst>
                                </p:cTn>
                              </p:par>
                              <p:par>
                                <p:cTn id="137" presetID="12" presetClass="entr" presetSubtype="4" fill="hold" nodeType="withEffect">
                                  <p:stCondLst>
                                    <p:cond delay="0"/>
                                  </p:stCondLst>
                                  <p:childTnLst>
                                    <p:set>
                                      <p:cBhvr>
                                        <p:cTn id="138" dur="1" fill="hold">
                                          <p:stCondLst>
                                            <p:cond delay="0"/>
                                          </p:stCondLst>
                                        </p:cTn>
                                        <p:tgtEl>
                                          <p:spTgt spid="199"/>
                                        </p:tgtEl>
                                        <p:attrNameLst>
                                          <p:attrName>style.visibility</p:attrName>
                                        </p:attrNameLst>
                                      </p:cBhvr>
                                      <p:to>
                                        <p:strVal val="visible"/>
                                      </p:to>
                                    </p:set>
                                    <p:anim calcmode="lin" valueType="num">
                                      <p:cBhvr additive="base">
                                        <p:cTn id="139" dur="500"/>
                                        <p:tgtEl>
                                          <p:spTgt spid="199"/>
                                        </p:tgtEl>
                                        <p:attrNameLst>
                                          <p:attrName>ppt_y</p:attrName>
                                        </p:attrNameLst>
                                      </p:cBhvr>
                                      <p:tavLst>
                                        <p:tav tm="0">
                                          <p:val>
                                            <p:strVal val="#ppt_y+#ppt_h*1.125000"/>
                                          </p:val>
                                        </p:tav>
                                        <p:tav tm="100000">
                                          <p:val>
                                            <p:strVal val="#ppt_y"/>
                                          </p:val>
                                        </p:tav>
                                      </p:tavLst>
                                    </p:anim>
                                    <p:animEffect transition="in" filter="wipe(up)">
                                      <p:cBhvr>
                                        <p:cTn id="140" dur="500"/>
                                        <p:tgtEl>
                                          <p:spTgt spid="199"/>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grpId="0" nodeType="clickEffect">
                                  <p:stCondLst>
                                    <p:cond delay="0"/>
                                  </p:stCondLst>
                                  <p:childTnLst>
                                    <p:set>
                                      <p:cBhvr>
                                        <p:cTn id="144" dur="1" fill="hold">
                                          <p:stCondLst>
                                            <p:cond delay="0"/>
                                          </p:stCondLst>
                                        </p:cTn>
                                        <p:tgtEl>
                                          <p:spTgt spid="120"/>
                                        </p:tgtEl>
                                        <p:attrNameLst>
                                          <p:attrName>style.visibility</p:attrName>
                                        </p:attrNameLst>
                                      </p:cBhvr>
                                      <p:to>
                                        <p:strVal val="visible"/>
                                      </p:to>
                                    </p:set>
                                    <p:animEffect transition="in" filter="wipe(down)">
                                      <p:cBhvr>
                                        <p:cTn id="145" dur="500"/>
                                        <p:tgtEl>
                                          <p:spTgt spid="120"/>
                                        </p:tgtEl>
                                      </p:cBhvr>
                                    </p:animEffec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nodeType="clickEffect">
                                  <p:stCondLst>
                                    <p:cond delay="0"/>
                                  </p:stCondLst>
                                  <p:childTnLst>
                                    <p:set>
                                      <p:cBhvr>
                                        <p:cTn id="149" dur="1" fill="hold">
                                          <p:stCondLst>
                                            <p:cond delay="0"/>
                                          </p:stCondLst>
                                        </p:cTn>
                                        <p:tgtEl>
                                          <p:spTgt spid="242"/>
                                        </p:tgtEl>
                                        <p:attrNameLst>
                                          <p:attrName>style.visibility</p:attrName>
                                        </p:attrNameLst>
                                      </p:cBhvr>
                                      <p:to>
                                        <p:strVal val="visible"/>
                                      </p:to>
                                    </p:set>
                                  </p:childTnLst>
                                </p:cTn>
                              </p:par>
                              <p:par>
                                <p:cTn id="150" presetID="1" presetClass="entr" presetSubtype="0" fill="hold" nodeType="withEffect">
                                  <p:stCondLst>
                                    <p:cond delay="0"/>
                                  </p:stCondLst>
                                  <p:childTnLst>
                                    <p:set>
                                      <p:cBhvr>
                                        <p:cTn id="151" dur="1" fill="hold">
                                          <p:stCondLst>
                                            <p:cond delay="0"/>
                                          </p:stCondLst>
                                        </p:cTn>
                                        <p:tgtEl>
                                          <p:spTgt spid="247"/>
                                        </p:tgtEl>
                                        <p:attrNameLst>
                                          <p:attrName>style.visibility</p:attrName>
                                        </p:attrNameLst>
                                      </p:cBhvr>
                                      <p:to>
                                        <p:strVal val="visible"/>
                                      </p:to>
                                    </p:set>
                                  </p:childTnLst>
                                </p:cTn>
                              </p:par>
                              <p:par>
                                <p:cTn id="152" presetID="1" presetClass="entr" presetSubtype="0" fill="hold" nodeType="withEffect">
                                  <p:stCondLst>
                                    <p:cond delay="0"/>
                                  </p:stCondLst>
                                  <p:childTnLst>
                                    <p:set>
                                      <p:cBhvr>
                                        <p:cTn id="153" dur="1" fill="hold">
                                          <p:stCondLst>
                                            <p:cond delay="0"/>
                                          </p:stCondLst>
                                        </p:cTn>
                                        <p:tgtEl>
                                          <p:spTgt spid="202"/>
                                        </p:tgtEl>
                                        <p:attrNameLst>
                                          <p:attrName>style.visibility</p:attrName>
                                        </p:attrNameLst>
                                      </p:cBhvr>
                                      <p:to>
                                        <p:strVal val="visible"/>
                                      </p:to>
                                    </p:set>
                                  </p:childTnLst>
                                </p:cTn>
                              </p:par>
                              <p:par>
                                <p:cTn id="154" presetID="42" presetClass="path" presetSubtype="0" accel="50000" decel="50000" fill="hold" nodeType="withEffect">
                                  <p:stCondLst>
                                    <p:cond delay="0"/>
                                  </p:stCondLst>
                                  <p:childTnLst>
                                    <p:animMotion origin="layout" path="M -1.66667E-6 -3.7037E-7 L 0.54306 0.13542 " pathEditMode="relative" rAng="0" ptsTypes="AA">
                                      <p:cBhvr>
                                        <p:cTn id="155" dur="2000" fill="hold"/>
                                        <p:tgtEl>
                                          <p:spTgt spid="202"/>
                                        </p:tgtEl>
                                        <p:attrNameLst>
                                          <p:attrName>ppt_x</p:attrName>
                                          <p:attrName>ppt_y</p:attrName>
                                        </p:attrNameLst>
                                      </p:cBhvr>
                                      <p:rCtr x="27153" y="6759"/>
                                    </p:animMotion>
                                  </p:childTnLst>
                                </p:cTn>
                              </p:par>
                              <p:par>
                                <p:cTn id="156" presetID="42" presetClass="path" presetSubtype="0" accel="50000" decel="50000" fill="hold" nodeType="withEffect">
                                  <p:stCondLst>
                                    <p:cond delay="0"/>
                                  </p:stCondLst>
                                  <p:childTnLst>
                                    <p:animMotion origin="layout" path="M -4.72222E-6 -1.48148E-6 L 0.45764 0.14306 " pathEditMode="relative" rAng="0" ptsTypes="AA">
                                      <p:cBhvr>
                                        <p:cTn id="157" dur="2000" fill="hold"/>
                                        <p:tgtEl>
                                          <p:spTgt spid="242"/>
                                        </p:tgtEl>
                                        <p:attrNameLst>
                                          <p:attrName>ppt_x</p:attrName>
                                          <p:attrName>ppt_y</p:attrName>
                                        </p:attrNameLst>
                                      </p:cBhvr>
                                      <p:rCtr x="22882" y="7153"/>
                                    </p:animMotion>
                                  </p:childTnLst>
                                </p:cTn>
                              </p:par>
                              <p:par>
                                <p:cTn id="158" presetID="42" presetClass="path" presetSubtype="0" accel="50000" decel="50000" fill="hold" nodeType="withEffect">
                                  <p:stCondLst>
                                    <p:cond delay="0"/>
                                  </p:stCondLst>
                                  <p:childTnLst>
                                    <p:animMotion origin="layout" path="M 3.33333E-6 -2.59259E-6 L 0.29444 0.14722 " pathEditMode="relative" rAng="0" ptsTypes="AA">
                                      <p:cBhvr>
                                        <p:cTn id="159" dur="2000" fill="hold"/>
                                        <p:tgtEl>
                                          <p:spTgt spid="247"/>
                                        </p:tgtEl>
                                        <p:attrNameLst>
                                          <p:attrName>ppt_x</p:attrName>
                                          <p:attrName>ppt_y</p:attrName>
                                        </p:attrNameLst>
                                      </p:cBhvr>
                                      <p:rCtr x="14722" y="7361"/>
                                    </p:animMotion>
                                  </p:childTnLst>
                                </p:cTn>
                              </p:par>
                            </p:childTnLst>
                          </p:cTn>
                        </p:par>
                        <p:par>
                          <p:cTn id="160" fill="hold">
                            <p:stCondLst>
                              <p:cond delay="2000"/>
                            </p:stCondLst>
                            <p:childTnLst>
                              <p:par>
                                <p:cTn id="161" presetID="22" presetClass="entr" presetSubtype="4" fill="hold" grpId="0" nodeType="afterEffect">
                                  <p:stCondLst>
                                    <p:cond delay="0"/>
                                  </p:stCondLst>
                                  <p:childTnLst>
                                    <p:set>
                                      <p:cBhvr>
                                        <p:cTn id="162" dur="1" fill="hold">
                                          <p:stCondLst>
                                            <p:cond delay="0"/>
                                          </p:stCondLst>
                                        </p:cTn>
                                        <p:tgtEl>
                                          <p:spTgt spid="154"/>
                                        </p:tgtEl>
                                        <p:attrNameLst>
                                          <p:attrName>style.visibility</p:attrName>
                                        </p:attrNameLst>
                                      </p:cBhvr>
                                      <p:to>
                                        <p:strVal val="visible"/>
                                      </p:to>
                                    </p:set>
                                    <p:animEffect transition="in" filter="wipe(down)">
                                      <p:cBhvr>
                                        <p:cTn id="163" dur="500"/>
                                        <p:tgtEl>
                                          <p:spTgt spid="154"/>
                                        </p:tgtEl>
                                      </p:cBhvr>
                                    </p:animEffect>
                                  </p:childTnLst>
                                </p:cTn>
                              </p:par>
                            </p:childTnLst>
                          </p:cTn>
                        </p:par>
                        <p:par>
                          <p:cTn id="164" fill="hold">
                            <p:stCondLst>
                              <p:cond delay="2500"/>
                            </p:stCondLst>
                            <p:childTnLst>
                              <p:par>
                                <p:cTn id="165" presetID="16" presetClass="entr" presetSubtype="21" fill="hold" grpId="0" nodeType="afterEffect">
                                  <p:stCondLst>
                                    <p:cond delay="0"/>
                                  </p:stCondLst>
                                  <p:childTnLst>
                                    <p:set>
                                      <p:cBhvr>
                                        <p:cTn id="166" dur="1" fill="hold">
                                          <p:stCondLst>
                                            <p:cond delay="0"/>
                                          </p:stCondLst>
                                        </p:cTn>
                                        <p:tgtEl>
                                          <p:spTgt spid="138"/>
                                        </p:tgtEl>
                                        <p:attrNameLst>
                                          <p:attrName>style.visibility</p:attrName>
                                        </p:attrNameLst>
                                      </p:cBhvr>
                                      <p:to>
                                        <p:strVal val="visible"/>
                                      </p:to>
                                    </p:set>
                                    <p:animEffect transition="in" filter="barn(inVertical)">
                                      <p:cBhvr>
                                        <p:cTn id="167" dur="500"/>
                                        <p:tgtEl>
                                          <p:spTgt spid="138"/>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grpId="0" nodeType="clickEffect">
                                  <p:stCondLst>
                                    <p:cond delay="0"/>
                                  </p:stCondLst>
                                  <p:childTnLst>
                                    <p:set>
                                      <p:cBhvr>
                                        <p:cTn id="171" dur="1" fill="hold">
                                          <p:stCondLst>
                                            <p:cond delay="0"/>
                                          </p:stCondLst>
                                        </p:cTn>
                                        <p:tgtEl>
                                          <p:spTgt spid="123"/>
                                        </p:tgtEl>
                                        <p:attrNameLst>
                                          <p:attrName>style.visibility</p:attrName>
                                        </p:attrNameLst>
                                      </p:cBhvr>
                                      <p:to>
                                        <p:strVal val="visible"/>
                                      </p:to>
                                    </p:set>
                                    <p:animEffect transition="in" filter="wipe(down)">
                                      <p:cBhvr>
                                        <p:cTn id="172" dur="500"/>
                                        <p:tgtEl>
                                          <p:spTgt spid="123"/>
                                        </p:tgtEl>
                                      </p:cBhvr>
                                    </p:animEffect>
                                  </p:childTnLst>
                                </p:cTn>
                              </p:par>
                            </p:childTnLst>
                          </p:cTn>
                        </p:par>
                        <p:par>
                          <p:cTn id="173" fill="hold">
                            <p:stCondLst>
                              <p:cond delay="500"/>
                            </p:stCondLst>
                            <p:childTnLst>
                              <p:par>
                                <p:cTn id="174" presetID="22" presetClass="entr" presetSubtype="1" fill="hold" nodeType="afterEffect">
                                  <p:stCondLst>
                                    <p:cond delay="0"/>
                                  </p:stCondLst>
                                  <p:childTnLst>
                                    <p:set>
                                      <p:cBhvr>
                                        <p:cTn id="175" dur="1" fill="hold">
                                          <p:stCondLst>
                                            <p:cond delay="0"/>
                                          </p:stCondLst>
                                        </p:cTn>
                                        <p:tgtEl>
                                          <p:spTgt spid="178"/>
                                        </p:tgtEl>
                                        <p:attrNameLst>
                                          <p:attrName>style.visibility</p:attrName>
                                        </p:attrNameLst>
                                      </p:cBhvr>
                                      <p:to>
                                        <p:strVal val="visible"/>
                                      </p:to>
                                    </p:set>
                                    <p:animEffect transition="in" filter="wipe(up)">
                                      <p:cBhvr>
                                        <p:cTn id="176" dur="500"/>
                                        <p:tgtEl>
                                          <p:spTgt spid="178"/>
                                        </p:tgtEl>
                                      </p:cBhvr>
                                    </p:animEffect>
                                  </p:childTnLst>
                                </p:cTn>
                              </p:par>
                              <p:par>
                                <p:cTn id="177" presetID="22" presetClass="entr" presetSubtype="1" fill="hold" nodeType="withEffect">
                                  <p:stCondLst>
                                    <p:cond delay="0"/>
                                  </p:stCondLst>
                                  <p:childTnLst>
                                    <p:set>
                                      <p:cBhvr>
                                        <p:cTn id="178" dur="1" fill="hold">
                                          <p:stCondLst>
                                            <p:cond delay="0"/>
                                          </p:stCondLst>
                                        </p:cTn>
                                        <p:tgtEl>
                                          <p:spTgt spid="173"/>
                                        </p:tgtEl>
                                        <p:attrNameLst>
                                          <p:attrName>style.visibility</p:attrName>
                                        </p:attrNameLst>
                                      </p:cBhvr>
                                      <p:to>
                                        <p:strVal val="visible"/>
                                      </p:to>
                                    </p:set>
                                    <p:animEffect transition="in" filter="wipe(up)">
                                      <p:cBhvr>
                                        <p:cTn id="179" dur="500"/>
                                        <p:tgtEl>
                                          <p:spTgt spid="173"/>
                                        </p:tgtEl>
                                      </p:cBhvr>
                                    </p:animEffect>
                                  </p:childTnLst>
                                </p:cTn>
                              </p:par>
                              <p:par>
                                <p:cTn id="180" presetID="22" presetClass="entr" presetSubtype="1" fill="hold" nodeType="withEffect">
                                  <p:stCondLst>
                                    <p:cond delay="0"/>
                                  </p:stCondLst>
                                  <p:childTnLst>
                                    <p:set>
                                      <p:cBhvr>
                                        <p:cTn id="181" dur="1" fill="hold">
                                          <p:stCondLst>
                                            <p:cond delay="0"/>
                                          </p:stCondLst>
                                        </p:cTn>
                                        <p:tgtEl>
                                          <p:spTgt spid="183"/>
                                        </p:tgtEl>
                                        <p:attrNameLst>
                                          <p:attrName>style.visibility</p:attrName>
                                        </p:attrNameLst>
                                      </p:cBhvr>
                                      <p:to>
                                        <p:strVal val="visible"/>
                                      </p:to>
                                    </p:set>
                                    <p:animEffect transition="in" filter="wipe(up)">
                                      <p:cBhvr>
                                        <p:cTn id="182" dur="500"/>
                                        <p:tgtEl>
                                          <p:spTgt spid="183"/>
                                        </p:tgtEl>
                                      </p:cBhvr>
                                    </p:animEffect>
                                  </p:childTnLst>
                                </p:cTn>
                              </p:par>
                              <p:par>
                                <p:cTn id="183" presetID="22" presetClass="entr" presetSubtype="1" fill="hold" grpId="0" nodeType="withEffect">
                                  <p:stCondLst>
                                    <p:cond delay="0"/>
                                  </p:stCondLst>
                                  <p:childTnLst>
                                    <p:set>
                                      <p:cBhvr>
                                        <p:cTn id="184" dur="1" fill="hold">
                                          <p:stCondLst>
                                            <p:cond delay="0"/>
                                          </p:stCondLst>
                                        </p:cTn>
                                        <p:tgtEl>
                                          <p:spTgt spid="188"/>
                                        </p:tgtEl>
                                        <p:attrNameLst>
                                          <p:attrName>style.visibility</p:attrName>
                                        </p:attrNameLst>
                                      </p:cBhvr>
                                      <p:to>
                                        <p:strVal val="visible"/>
                                      </p:to>
                                    </p:set>
                                    <p:animEffect transition="in" filter="wipe(up)">
                                      <p:cBhvr>
                                        <p:cTn id="185" dur="500"/>
                                        <p:tgtEl>
                                          <p:spTgt spid="188"/>
                                        </p:tgtEl>
                                      </p:cBhvr>
                                    </p:animEffect>
                                  </p:childTnLst>
                                </p:cTn>
                              </p:par>
                              <p:par>
                                <p:cTn id="186" presetID="16" presetClass="entr" presetSubtype="21" fill="hold" grpId="0" nodeType="withEffect">
                                  <p:stCondLst>
                                    <p:cond delay="0"/>
                                  </p:stCondLst>
                                  <p:childTnLst>
                                    <p:set>
                                      <p:cBhvr>
                                        <p:cTn id="187" dur="1" fill="hold">
                                          <p:stCondLst>
                                            <p:cond delay="0"/>
                                          </p:stCondLst>
                                        </p:cTn>
                                        <p:tgtEl>
                                          <p:spTgt spid="172"/>
                                        </p:tgtEl>
                                        <p:attrNameLst>
                                          <p:attrName>style.visibility</p:attrName>
                                        </p:attrNameLst>
                                      </p:cBhvr>
                                      <p:to>
                                        <p:strVal val="visible"/>
                                      </p:to>
                                    </p:set>
                                    <p:animEffect transition="in" filter="barn(inVertical)">
                                      <p:cBhvr>
                                        <p:cTn id="188" dur="500"/>
                                        <p:tgtEl>
                                          <p:spTgt spid="172"/>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ntr" presetSubtype="4" fill="hold" grpId="0" nodeType="clickEffect">
                                  <p:stCondLst>
                                    <p:cond delay="0"/>
                                  </p:stCondLst>
                                  <p:childTnLst>
                                    <p:set>
                                      <p:cBhvr>
                                        <p:cTn id="192" dur="1" fill="hold">
                                          <p:stCondLst>
                                            <p:cond delay="0"/>
                                          </p:stCondLst>
                                        </p:cTn>
                                        <p:tgtEl>
                                          <p:spTgt spid="121"/>
                                        </p:tgtEl>
                                        <p:attrNameLst>
                                          <p:attrName>style.visibility</p:attrName>
                                        </p:attrNameLst>
                                      </p:cBhvr>
                                      <p:to>
                                        <p:strVal val="visible"/>
                                      </p:to>
                                    </p:set>
                                    <p:animEffect transition="in" filter="wipe(down)">
                                      <p:cBhvr>
                                        <p:cTn id="193" dur="500"/>
                                        <p:tgtEl>
                                          <p:spTgt spid="121"/>
                                        </p:tgtEl>
                                      </p:cBhvr>
                                    </p:animEffect>
                                  </p:childTnLst>
                                </p:cTn>
                              </p:par>
                            </p:childTnLst>
                          </p:cTn>
                        </p:par>
                        <p:par>
                          <p:cTn id="194" fill="hold">
                            <p:stCondLst>
                              <p:cond delay="500"/>
                            </p:stCondLst>
                            <p:childTnLst>
                              <p:par>
                                <p:cTn id="195" presetID="22" presetClass="entr" presetSubtype="1" fill="hold" nodeType="afterEffect">
                                  <p:stCondLst>
                                    <p:cond delay="0"/>
                                  </p:stCondLst>
                                  <p:childTnLst>
                                    <p:set>
                                      <p:cBhvr>
                                        <p:cTn id="196" dur="1" fill="hold">
                                          <p:stCondLst>
                                            <p:cond delay="0"/>
                                          </p:stCondLst>
                                        </p:cTn>
                                        <p:tgtEl>
                                          <p:spTgt spid="218"/>
                                        </p:tgtEl>
                                        <p:attrNameLst>
                                          <p:attrName>style.visibility</p:attrName>
                                        </p:attrNameLst>
                                      </p:cBhvr>
                                      <p:to>
                                        <p:strVal val="visible"/>
                                      </p:to>
                                    </p:set>
                                    <p:animEffect transition="in" filter="wipe(up)">
                                      <p:cBhvr>
                                        <p:cTn id="197" dur="500"/>
                                        <p:tgtEl>
                                          <p:spTgt spid="218"/>
                                        </p:tgtEl>
                                      </p:cBhvr>
                                    </p:animEffect>
                                  </p:childTnLst>
                                </p:cTn>
                              </p:par>
                              <p:par>
                                <p:cTn id="198" presetID="22" presetClass="entr" presetSubtype="1" fill="hold" nodeType="withEffect">
                                  <p:stCondLst>
                                    <p:cond delay="0"/>
                                  </p:stCondLst>
                                  <p:childTnLst>
                                    <p:set>
                                      <p:cBhvr>
                                        <p:cTn id="199" dur="1" fill="hold">
                                          <p:stCondLst>
                                            <p:cond delay="0"/>
                                          </p:stCondLst>
                                        </p:cTn>
                                        <p:tgtEl>
                                          <p:spTgt spid="208"/>
                                        </p:tgtEl>
                                        <p:attrNameLst>
                                          <p:attrName>style.visibility</p:attrName>
                                        </p:attrNameLst>
                                      </p:cBhvr>
                                      <p:to>
                                        <p:strVal val="visible"/>
                                      </p:to>
                                    </p:set>
                                    <p:animEffect transition="in" filter="wipe(up)">
                                      <p:cBhvr>
                                        <p:cTn id="200" dur="500"/>
                                        <p:tgtEl>
                                          <p:spTgt spid="208"/>
                                        </p:tgtEl>
                                      </p:cBhvr>
                                    </p:animEffect>
                                  </p:childTnLst>
                                </p:cTn>
                              </p:par>
                              <p:par>
                                <p:cTn id="201" presetID="22" presetClass="entr" presetSubtype="1" fill="hold" grpId="0" nodeType="withEffect">
                                  <p:stCondLst>
                                    <p:cond delay="0"/>
                                  </p:stCondLst>
                                  <p:childTnLst>
                                    <p:set>
                                      <p:cBhvr>
                                        <p:cTn id="202" dur="1" fill="hold">
                                          <p:stCondLst>
                                            <p:cond delay="0"/>
                                          </p:stCondLst>
                                        </p:cTn>
                                        <p:tgtEl>
                                          <p:spTgt spid="223"/>
                                        </p:tgtEl>
                                        <p:attrNameLst>
                                          <p:attrName>style.visibility</p:attrName>
                                        </p:attrNameLst>
                                      </p:cBhvr>
                                      <p:to>
                                        <p:strVal val="visible"/>
                                      </p:to>
                                    </p:set>
                                    <p:animEffect transition="in" filter="wipe(up)">
                                      <p:cBhvr>
                                        <p:cTn id="203" dur="500"/>
                                        <p:tgtEl>
                                          <p:spTgt spid="223"/>
                                        </p:tgtEl>
                                      </p:cBhvr>
                                    </p:animEffect>
                                  </p:childTnLst>
                                </p:cTn>
                              </p:par>
                              <p:par>
                                <p:cTn id="204" presetID="22" presetClass="entr" presetSubtype="1" fill="hold" nodeType="withEffect">
                                  <p:stCondLst>
                                    <p:cond delay="0"/>
                                  </p:stCondLst>
                                  <p:childTnLst>
                                    <p:set>
                                      <p:cBhvr>
                                        <p:cTn id="205" dur="1" fill="hold">
                                          <p:stCondLst>
                                            <p:cond delay="0"/>
                                          </p:stCondLst>
                                        </p:cTn>
                                        <p:tgtEl>
                                          <p:spTgt spid="213"/>
                                        </p:tgtEl>
                                        <p:attrNameLst>
                                          <p:attrName>style.visibility</p:attrName>
                                        </p:attrNameLst>
                                      </p:cBhvr>
                                      <p:to>
                                        <p:strVal val="visible"/>
                                      </p:to>
                                    </p:set>
                                    <p:animEffect transition="in" filter="wipe(up)">
                                      <p:cBhvr>
                                        <p:cTn id="206" dur="500"/>
                                        <p:tgtEl>
                                          <p:spTgt spid="213"/>
                                        </p:tgtEl>
                                      </p:cBhvr>
                                    </p:animEffect>
                                  </p:childTnLst>
                                </p:cTn>
                              </p:par>
                              <p:par>
                                <p:cTn id="207" presetID="16" presetClass="entr" presetSubtype="21" fill="hold" grpId="0" nodeType="withEffect">
                                  <p:stCondLst>
                                    <p:cond delay="0"/>
                                  </p:stCondLst>
                                  <p:childTnLst>
                                    <p:set>
                                      <p:cBhvr>
                                        <p:cTn id="208" dur="1" fill="hold">
                                          <p:stCondLst>
                                            <p:cond delay="0"/>
                                          </p:stCondLst>
                                        </p:cTn>
                                        <p:tgtEl>
                                          <p:spTgt spid="207"/>
                                        </p:tgtEl>
                                        <p:attrNameLst>
                                          <p:attrName>style.visibility</p:attrName>
                                        </p:attrNameLst>
                                      </p:cBhvr>
                                      <p:to>
                                        <p:strVal val="visible"/>
                                      </p:to>
                                    </p:set>
                                    <p:animEffect transition="in" filter="barn(inVertical)">
                                      <p:cBhvr>
                                        <p:cTn id="209" dur="500"/>
                                        <p:tgtEl>
                                          <p:spTgt spid="207"/>
                                        </p:tgtEl>
                                      </p:cBhvr>
                                    </p:animEffect>
                                  </p:childTnLst>
                                </p:cTn>
                              </p:par>
                            </p:childTnLst>
                          </p:cTn>
                        </p:par>
                      </p:childTnLst>
                    </p:cTn>
                  </p:par>
                  <p:par>
                    <p:cTn id="210" fill="hold">
                      <p:stCondLst>
                        <p:cond delay="indefinite"/>
                      </p:stCondLst>
                      <p:childTnLst>
                        <p:par>
                          <p:cTn id="211" fill="hold">
                            <p:stCondLst>
                              <p:cond delay="0"/>
                            </p:stCondLst>
                            <p:childTnLst>
                              <p:par>
                                <p:cTn id="212" presetID="22" presetClass="entr" presetSubtype="4" fill="hold" grpId="0" nodeType="clickEffect">
                                  <p:stCondLst>
                                    <p:cond delay="0"/>
                                  </p:stCondLst>
                                  <p:childTnLst>
                                    <p:set>
                                      <p:cBhvr>
                                        <p:cTn id="213" dur="1" fill="hold">
                                          <p:stCondLst>
                                            <p:cond delay="0"/>
                                          </p:stCondLst>
                                        </p:cTn>
                                        <p:tgtEl>
                                          <p:spTgt spid="122"/>
                                        </p:tgtEl>
                                        <p:attrNameLst>
                                          <p:attrName>style.visibility</p:attrName>
                                        </p:attrNameLst>
                                      </p:cBhvr>
                                      <p:to>
                                        <p:strVal val="visible"/>
                                      </p:to>
                                    </p:set>
                                    <p:animEffect transition="in" filter="wipe(down)">
                                      <p:cBhvr>
                                        <p:cTn id="214" dur="500"/>
                                        <p:tgtEl>
                                          <p:spTgt spid="122"/>
                                        </p:tgtEl>
                                      </p:cBhvr>
                                    </p:animEffect>
                                  </p:childTnLst>
                                </p:cTn>
                              </p:par>
                            </p:childTnLst>
                          </p:cTn>
                        </p:par>
                        <p:par>
                          <p:cTn id="215" fill="hold">
                            <p:stCondLst>
                              <p:cond delay="500"/>
                            </p:stCondLst>
                            <p:childTnLst>
                              <p:par>
                                <p:cTn id="216" presetID="22" presetClass="entr" presetSubtype="1" fill="hold" nodeType="afterEffect">
                                  <p:stCondLst>
                                    <p:cond delay="0"/>
                                  </p:stCondLst>
                                  <p:childTnLst>
                                    <p:set>
                                      <p:cBhvr>
                                        <p:cTn id="217" dur="1" fill="hold">
                                          <p:stCondLst>
                                            <p:cond delay="0"/>
                                          </p:stCondLst>
                                        </p:cTn>
                                        <p:tgtEl>
                                          <p:spTgt spid="235"/>
                                        </p:tgtEl>
                                        <p:attrNameLst>
                                          <p:attrName>style.visibility</p:attrName>
                                        </p:attrNameLst>
                                      </p:cBhvr>
                                      <p:to>
                                        <p:strVal val="visible"/>
                                      </p:to>
                                    </p:set>
                                    <p:animEffect transition="in" filter="wipe(up)">
                                      <p:cBhvr>
                                        <p:cTn id="218" dur="500"/>
                                        <p:tgtEl>
                                          <p:spTgt spid="235"/>
                                        </p:tgtEl>
                                      </p:cBhvr>
                                    </p:animEffect>
                                  </p:childTnLst>
                                </p:cTn>
                              </p:par>
                              <p:par>
                                <p:cTn id="219" presetID="22" presetClass="entr" presetSubtype="1" fill="hold" nodeType="withEffect">
                                  <p:stCondLst>
                                    <p:cond delay="0"/>
                                  </p:stCondLst>
                                  <p:childTnLst>
                                    <p:set>
                                      <p:cBhvr>
                                        <p:cTn id="220" dur="1" fill="hold">
                                          <p:stCondLst>
                                            <p:cond delay="0"/>
                                          </p:stCondLst>
                                        </p:cTn>
                                        <p:tgtEl>
                                          <p:spTgt spid="225"/>
                                        </p:tgtEl>
                                        <p:attrNameLst>
                                          <p:attrName>style.visibility</p:attrName>
                                        </p:attrNameLst>
                                      </p:cBhvr>
                                      <p:to>
                                        <p:strVal val="visible"/>
                                      </p:to>
                                    </p:set>
                                    <p:animEffect transition="in" filter="wipe(up)">
                                      <p:cBhvr>
                                        <p:cTn id="221" dur="500"/>
                                        <p:tgtEl>
                                          <p:spTgt spid="225"/>
                                        </p:tgtEl>
                                      </p:cBhvr>
                                    </p:animEffect>
                                  </p:childTnLst>
                                </p:cTn>
                              </p:par>
                              <p:par>
                                <p:cTn id="222" presetID="22" presetClass="entr" presetSubtype="1" fill="hold" nodeType="withEffect">
                                  <p:stCondLst>
                                    <p:cond delay="0"/>
                                  </p:stCondLst>
                                  <p:childTnLst>
                                    <p:set>
                                      <p:cBhvr>
                                        <p:cTn id="223" dur="1" fill="hold">
                                          <p:stCondLst>
                                            <p:cond delay="0"/>
                                          </p:stCondLst>
                                        </p:cTn>
                                        <p:tgtEl>
                                          <p:spTgt spid="230"/>
                                        </p:tgtEl>
                                        <p:attrNameLst>
                                          <p:attrName>style.visibility</p:attrName>
                                        </p:attrNameLst>
                                      </p:cBhvr>
                                      <p:to>
                                        <p:strVal val="visible"/>
                                      </p:to>
                                    </p:set>
                                    <p:animEffect transition="in" filter="wipe(up)">
                                      <p:cBhvr>
                                        <p:cTn id="224" dur="500"/>
                                        <p:tgtEl>
                                          <p:spTgt spid="230"/>
                                        </p:tgtEl>
                                      </p:cBhvr>
                                    </p:animEffect>
                                  </p:childTnLst>
                                </p:cTn>
                              </p:par>
                              <p:par>
                                <p:cTn id="225" presetID="22" presetClass="entr" presetSubtype="1" fill="hold" grpId="0" nodeType="withEffect">
                                  <p:stCondLst>
                                    <p:cond delay="0"/>
                                  </p:stCondLst>
                                  <p:childTnLst>
                                    <p:set>
                                      <p:cBhvr>
                                        <p:cTn id="226" dur="1" fill="hold">
                                          <p:stCondLst>
                                            <p:cond delay="0"/>
                                          </p:stCondLst>
                                        </p:cTn>
                                        <p:tgtEl>
                                          <p:spTgt spid="240"/>
                                        </p:tgtEl>
                                        <p:attrNameLst>
                                          <p:attrName>style.visibility</p:attrName>
                                        </p:attrNameLst>
                                      </p:cBhvr>
                                      <p:to>
                                        <p:strVal val="visible"/>
                                      </p:to>
                                    </p:set>
                                    <p:animEffect transition="in" filter="wipe(up)">
                                      <p:cBhvr>
                                        <p:cTn id="227" dur="500"/>
                                        <p:tgtEl>
                                          <p:spTgt spid="240"/>
                                        </p:tgtEl>
                                      </p:cBhvr>
                                    </p:animEffect>
                                  </p:childTnLst>
                                </p:cTn>
                              </p:par>
                              <p:par>
                                <p:cTn id="228" presetID="22" presetClass="entr" presetSubtype="1" fill="hold" grpId="0" nodeType="withEffect">
                                  <p:stCondLst>
                                    <p:cond delay="0"/>
                                  </p:stCondLst>
                                  <p:childTnLst>
                                    <p:set>
                                      <p:cBhvr>
                                        <p:cTn id="229" dur="1" fill="hold">
                                          <p:stCondLst>
                                            <p:cond delay="0"/>
                                          </p:stCondLst>
                                        </p:cTn>
                                        <p:tgtEl>
                                          <p:spTgt spid="224"/>
                                        </p:tgtEl>
                                        <p:attrNameLst>
                                          <p:attrName>style.visibility</p:attrName>
                                        </p:attrNameLst>
                                      </p:cBhvr>
                                      <p:to>
                                        <p:strVal val="visible"/>
                                      </p:to>
                                    </p:set>
                                    <p:animEffect transition="in" filter="wipe(up)">
                                      <p:cBhvr>
                                        <p:cTn id="230" dur="500"/>
                                        <p:tgtEl>
                                          <p:spTgt spid="224"/>
                                        </p:tgtEl>
                                      </p:cBhvr>
                                    </p:animEffect>
                                  </p:childTnLst>
                                </p:cTn>
                              </p:par>
                              <p:par>
                                <p:cTn id="231" presetID="16" presetClass="entr" presetSubtype="21" fill="hold" grpId="1" nodeType="withEffect">
                                  <p:stCondLst>
                                    <p:cond delay="0"/>
                                  </p:stCondLst>
                                  <p:childTnLst>
                                    <p:set>
                                      <p:cBhvr>
                                        <p:cTn id="232" dur="1" fill="hold">
                                          <p:stCondLst>
                                            <p:cond delay="0"/>
                                          </p:stCondLst>
                                        </p:cTn>
                                        <p:tgtEl>
                                          <p:spTgt spid="224"/>
                                        </p:tgtEl>
                                        <p:attrNameLst>
                                          <p:attrName>style.visibility</p:attrName>
                                        </p:attrNameLst>
                                      </p:cBhvr>
                                      <p:to>
                                        <p:strVal val="visible"/>
                                      </p:to>
                                    </p:set>
                                    <p:animEffect transition="in" filter="barn(inVertical)">
                                      <p:cBhvr>
                                        <p:cTn id="233" dur="500"/>
                                        <p:tgtEl>
                                          <p:spTgt spid="224"/>
                                        </p:tgtEl>
                                      </p:cBhvr>
                                    </p:animEffect>
                                  </p:childTnLst>
                                </p:cTn>
                              </p:par>
                            </p:childTnLst>
                          </p:cTn>
                        </p:par>
                      </p:childTnLst>
                    </p:cTn>
                  </p:par>
                  <p:par>
                    <p:cTn id="234" fill="hold">
                      <p:stCondLst>
                        <p:cond delay="indefinite"/>
                      </p:stCondLst>
                      <p:childTnLst>
                        <p:par>
                          <p:cTn id="235" fill="hold">
                            <p:stCondLst>
                              <p:cond delay="0"/>
                            </p:stCondLst>
                            <p:childTnLst>
                              <p:par>
                                <p:cTn id="236" presetID="22" presetClass="entr" presetSubtype="8" fill="hold" grpId="0" nodeType="clickEffect">
                                  <p:stCondLst>
                                    <p:cond delay="0"/>
                                  </p:stCondLst>
                                  <p:childTnLst>
                                    <p:set>
                                      <p:cBhvr>
                                        <p:cTn id="237" dur="1" fill="hold">
                                          <p:stCondLst>
                                            <p:cond delay="0"/>
                                          </p:stCondLst>
                                        </p:cTn>
                                        <p:tgtEl>
                                          <p:spTgt spid="117"/>
                                        </p:tgtEl>
                                        <p:attrNameLst>
                                          <p:attrName>style.visibility</p:attrName>
                                        </p:attrNameLst>
                                      </p:cBhvr>
                                      <p:to>
                                        <p:strVal val="visible"/>
                                      </p:to>
                                    </p:set>
                                    <p:animEffect transition="in" filter="wipe(left)">
                                      <p:cBhvr>
                                        <p:cTn id="238" dur="500"/>
                                        <p:tgtEl>
                                          <p:spTgt spid="117"/>
                                        </p:tgtEl>
                                      </p:cBhvr>
                                    </p:animEffect>
                                  </p:childTnLst>
                                </p:cTn>
                              </p:par>
                              <p:par>
                                <p:cTn id="239" presetID="22" presetClass="entr" presetSubtype="4" fill="hold" grpId="0" nodeType="withEffect">
                                  <p:stCondLst>
                                    <p:cond delay="0"/>
                                  </p:stCondLst>
                                  <p:childTnLst>
                                    <p:set>
                                      <p:cBhvr>
                                        <p:cTn id="240" dur="1" fill="hold">
                                          <p:stCondLst>
                                            <p:cond delay="0"/>
                                          </p:stCondLst>
                                        </p:cTn>
                                        <p:tgtEl>
                                          <p:spTgt spid="116"/>
                                        </p:tgtEl>
                                        <p:attrNameLst>
                                          <p:attrName>style.visibility</p:attrName>
                                        </p:attrNameLst>
                                      </p:cBhvr>
                                      <p:to>
                                        <p:strVal val="visible"/>
                                      </p:to>
                                    </p:set>
                                    <p:animEffect transition="in" filter="wipe(down)">
                                      <p:cBhvr>
                                        <p:cTn id="241" dur="500"/>
                                        <p:tgtEl>
                                          <p:spTgt spid="116"/>
                                        </p:tgtEl>
                                      </p:cBhvr>
                                    </p:animEffect>
                                  </p:childTnLst>
                                </p:cTn>
                              </p:par>
                            </p:childTnLst>
                          </p:cTn>
                        </p:par>
                      </p:childTnLst>
                    </p:cTn>
                  </p:par>
                  <p:par>
                    <p:cTn id="242" fill="hold">
                      <p:stCondLst>
                        <p:cond delay="indefinite"/>
                      </p:stCondLst>
                      <p:childTnLst>
                        <p:par>
                          <p:cTn id="243" fill="hold">
                            <p:stCondLst>
                              <p:cond delay="0"/>
                            </p:stCondLst>
                            <p:childTnLst>
                              <p:par>
                                <p:cTn id="244" presetID="12" presetClass="exit" presetSubtype="4" fill="hold" nodeType="clickEffect">
                                  <p:stCondLst>
                                    <p:cond delay="0"/>
                                  </p:stCondLst>
                                  <p:childTnLst>
                                    <p:anim calcmode="lin" valueType="num">
                                      <p:cBhvr additive="base">
                                        <p:cTn id="245" dur="500"/>
                                        <p:tgtEl>
                                          <p:spTgt spid="199"/>
                                        </p:tgtEl>
                                        <p:attrNameLst>
                                          <p:attrName>ppt_y</p:attrName>
                                        </p:attrNameLst>
                                      </p:cBhvr>
                                      <p:tavLst>
                                        <p:tav tm="0">
                                          <p:val>
                                            <p:strVal val="#ppt_y"/>
                                          </p:val>
                                        </p:tav>
                                        <p:tav tm="100000">
                                          <p:val>
                                            <p:strVal val="#ppt_y+#ppt_h*1.125000"/>
                                          </p:val>
                                        </p:tav>
                                      </p:tavLst>
                                    </p:anim>
                                    <p:animEffect transition="out" filter="wipe(down)">
                                      <p:cBhvr>
                                        <p:cTn id="246" dur="500"/>
                                        <p:tgtEl>
                                          <p:spTgt spid="199"/>
                                        </p:tgtEl>
                                      </p:cBhvr>
                                    </p:animEffect>
                                    <p:set>
                                      <p:cBhvr>
                                        <p:cTn id="247" dur="1" fill="hold">
                                          <p:stCondLst>
                                            <p:cond delay="499"/>
                                          </p:stCondLst>
                                        </p:cTn>
                                        <p:tgtEl>
                                          <p:spTgt spid="199"/>
                                        </p:tgtEl>
                                        <p:attrNameLst>
                                          <p:attrName>style.visibility</p:attrName>
                                        </p:attrNameLst>
                                      </p:cBhvr>
                                      <p:to>
                                        <p:strVal val="hidden"/>
                                      </p:to>
                                    </p:set>
                                  </p:childTnLst>
                                </p:cTn>
                              </p:par>
                              <p:par>
                                <p:cTn id="248" presetID="12" presetClass="entr" presetSubtype="4" fill="hold" nodeType="withEffect">
                                  <p:stCondLst>
                                    <p:cond delay="0"/>
                                  </p:stCondLst>
                                  <p:childTnLst>
                                    <p:set>
                                      <p:cBhvr>
                                        <p:cTn id="249" dur="1" fill="hold">
                                          <p:stCondLst>
                                            <p:cond delay="0"/>
                                          </p:stCondLst>
                                        </p:cTn>
                                        <p:tgtEl>
                                          <p:spTgt spid="252"/>
                                        </p:tgtEl>
                                        <p:attrNameLst>
                                          <p:attrName>style.visibility</p:attrName>
                                        </p:attrNameLst>
                                      </p:cBhvr>
                                      <p:to>
                                        <p:strVal val="visible"/>
                                      </p:to>
                                    </p:set>
                                    <p:anim calcmode="lin" valueType="num">
                                      <p:cBhvr additive="base">
                                        <p:cTn id="250" dur="500"/>
                                        <p:tgtEl>
                                          <p:spTgt spid="252"/>
                                        </p:tgtEl>
                                        <p:attrNameLst>
                                          <p:attrName>ppt_y</p:attrName>
                                        </p:attrNameLst>
                                      </p:cBhvr>
                                      <p:tavLst>
                                        <p:tav tm="0">
                                          <p:val>
                                            <p:strVal val="#ppt_y+#ppt_h*1.125000"/>
                                          </p:val>
                                        </p:tav>
                                        <p:tav tm="100000">
                                          <p:val>
                                            <p:strVal val="#ppt_y"/>
                                          </p:val>
                                        </p:tav>
                                      </p:tavLst>
                                    </p:anim>
                                    <p:animEffect transition="in" filter="wipe(up)">
                                      <p:cBhvr>
                                        <p:cTn id="251" dur="500"/>
                                        <p:tgtEl>
                                          <p:spTgt spid="252"/>
                                        </p:tgtEl>
                                      </p:cBhvr>
                                    </p:animEffect>
                                  </p:childTnLst>
                                </p:cTn>
                              </p:par>
                            </p:childTnLst>
                          </p:cTn>
                        </p:par>
                      </p:childTnLst>
                    </p:cTn>
                  </p:par>
                  <p:par>
                    <p:cTn id="252" fill="hold">
                      <p:stCondLst>
                        <p:cond delay="indefinite"/>
                      </p:stCondLst>
                      <p:childTnLst>
                        <p:par>
                          <p:cTn id="253" fill="hold">
                            <p:stCondLst>
                              <p:cond delay="0"/>
                            </p:stCondLst>
                            <p:childTnLst>
                              <p:par>
                                <p:cTn id="254" presetID="22" presetClass="entr" presetSubtype="2" fill="hold" grpId="0" nodeType="clickEffect">
                                  <p:stCondLst>
                                    <p:cond delay="0"/>
                                  </p:stCondLst>
                                  <p:childTnLst>
                                    <p:set>
                                      <p:cBhvr>
                                        <p:cTn id="255" dur="1" fill="hold">
                                          <p:stCondLst>
                                            <p:cond delay="0"/>
                                          </p:stCondLst>
                                        </p:cTn>
                                        <p:tgtEl>
                                          <p:spTgt spid="2"/>
                                        </p:tgtEl>
                                        <p:attrNameLst>
                                          <p:attrName>style.visibility</p:attrName>
                                        </p:attrNameLst>
                                      </p:cBhvr>
                                      <p:to>
                                        <p:strVal val="visible"/>
                                      </p:to>
                                    </p:set>
                                    <p:animEffect transition="in" filter="wipe(right)">
                                      <p:cBhvr>
                                        <p:cTn id="256" dur="500"/>
                                        <p:tgtEl>
                                          <p:spTgt spid="2"/>
                                        </p:tgtEl>
                                      </p:cBhvr>
                                    </p:animEffect>
                                  </p:childTnLst>
                                </p:cTn>
                              </p:par>
                            </p:childTnLst>
                          </p:cTn>
                        </p:par>
                        <p:par>
                          <p:cTn id="257" fill="hold">
                            <p:stCondLst>
                              <p:cond delay="500"/>
                            </p:stCondLst>
                            <p:childTnLst>
                              <p:par>
                                <p:cTn id="258" presetID="16" presetClass="entr" presetSubtype="21" fill="hold" nodeType="afterEffect">
                                  <p:stCondLst>
                                    <p:cond delay="0"/>
                                  </p:stCondLst>
                                  <p:childTnLst>
                                    <p:set>
                                      <p:cBhvr>
                                        <p:cTn id="259" dur="1" fill="hold">
                                          <p:stCondLst>
                                            <p:cond delay="0"/>
                                          </p:stCondLst>
                                        </p:cTn>
                                        <p:tgtEl>
                                          <p:spTgt spid="161"/>
                                        </p:tgtEl>
                                        <p:attrNameLst>
                                          <p:attrName>style.visibility</p:attrName>
                                        </p:attrNameLst>
                                      </p:cBhvr>
                                      <p:to>
                                        <p:strVal val="visible"/>
                                      </p:to>
                                    </p:set>
                                    <p:animEffect transition="in" filter="barn(inVertical)">
                                      <p:cBhvr>
                                        <p:cTn id="260" dur="500"/>
                                        <p:tgtEl>
                                          <p:spTgt spid="161"/>
                                        </p:tgtEl>
                                      </p:cBhvr>
                                    </p:animEffect>
                                  </p:childTnLst>
                                </p:cTn>
                              </p:par>
                              <p:par>
                                <p:cTn id="261" presetID="16" presetClass="entr" presetSubtype="21" fill="hold" nodeType="withEffect">
                                  <p:stCondLst>
                                    <p:cond delay="0"/>
                                  </p:stCondLst>
                                  <p:childTnLst>
                                    <p:set>
                                      <p:cBhvr>
                                        <p:cTn id="262" dur="1" fill="hold">
                                          <p:stCondLst>
                                            <p:cond delay="0"/>
                                          </p:stCondLst>
                                        </p:cTn>
                                        <p:tgtEl>
                                          <p:spTgt spid="168"/>
                                        </p:tgtEl>
                                        <p:attrNameLst>
                                          <p:attrName>style.visibility</p:attrName>
                                        </p:attrNameLst>
                                      </p:cBhvr>
                                      <p:to>
                                        <p:strVal val="visible"/>
                                      </p:to>
                                    </p:set>
                                    <p:animEffect transition="in" filter="barn(inVertical)">
                                      <p:cBhvr>
                                        <p:cTn id="263" dur="500"/>
                                        <p:tgtEl>
                                          <p:spTgt spid="168"/>
                                        </p:tgtEl>
                                      </p:cBhvr>
                                    </p:animEffect>
                                  </p:childTnLst>
                                </p:cTn>
                              </p:par>
                              <p:par>
                                <p:cTn id="264" presetID="16" presetClass="entr" presetSubtype="21" fill="hold" nodeType="withEffect">
                                  <p:stCondLst>
                                    <p:cond delay="0"/>
                                  </p:stCondLst>
                                  <p:childTnLst>
                                    <p:set>
                                      <p:cBhvr>
                                        <p:cTn id="265" dur="1" fill="hold">
                                          <p:stCondLst>
                                            <p:cond delay="0"/>
                                          </p:stCondLst>
                                        </p:cTn>
                                        <p:tgtEl>
                                          <p:spTgt spid="263"/>
                                        </p:tgtEl>
                                        <p:attrNameLst>
                                          <p:attrName>style.visibility</p:attrName>
                                        </p:attrNameLst>
                                      </p:cBhvr>
                                      <p:to>
                                        <p:strVal val="visible"/>
                                      </p:to>
                                    </p:set>
                                    <p:animEffect transition="in" filter="barn(inVertical)">
                                      <p:cBhvr>
                                        <p:cTn id="266" dur="500"/>
                                        <p:tgtEl>
                                          <p:spTgt spid="263"/>
                                        </p:tgtEl>
                                      </p:cBhvr>
                                    </p:animEffect>
                                  </p:childTnLst>
                                </p:cTn>
                              </p:par>
                              <p:par>
                                <p:cTn id="267" presetID="16" presetClass="entr" presetSubtype="21" fill="hold" nodeType="withEffect">
                                  <p:stCondLst>
                                    <p:cond delay="0"/>
                                  </p:stCondLst>
                                  <p:childTnLst>
                                    <p:set>
                                      <p:cBhvr>
                                        <p:cTn id="268" dur="1" fill="hold">
                                          <p:stCondLst>
                                            <p:cond delay="0"/>
                                          </p:stCondLst>
                                        </p:cTn>
                                        <p:tgtEl>
                                          <p:spTgt spid="270"/>
                                        </p:tgtEl>
                                        <p:attrNameLst>
                                          <p:attrName>style.visibility</p:attrName>
                                        </p:attrNameLst>
                                      </p:cBhvr>
                                      <p:to>
                                        <p:strVal val="visible"/>
                                      </p:to>
                                    </p:set>
                                    <p:animEffect transition="in" filter="barn(inVertical)">
                                      <p:cBhvr>
                                        <p:cTn id="269" dur="500"/>
                                        <p:tgtEl>
                                          <p:spTgt spid="270"/>
                                        </p:tgtEl>
                                      </p:cBhvr>
                                    </p:animEffect>
                                  </p:childTnLst>
                                </p:cTn>
                              </p:par>
                            </p:childTnLst>
                          </p:cTn>
                        </p:par>
                        <p:par>
                          <p:cTn id="270" fill="hold">
                            <p:stCondLst>
                              <p:cond delay="1000"/>
                            </p:stCondLst>
                            <p:childTnLst>
                              <p:par>
                                <p:cTn id="271" presetID="22" presetClass="entr" presetSubtype="8" fill="hold" grpId="0" nodeType="afterEffect">
                                  <p:stCondLst>
                                    <p:cond delay="0"/>
                                  </p:stCondLst>
                                  <p:childTnLst>
                                    <p:set>
                                      <p:cBhvr>
                                        <p:cTn id="272" dur="1" fill="hold">
                                          <p:stCondLst>
                                            <p:cond delay="0"/>
                                          </p:stCondLst>
                                        </p:cTn>
                                        <p:tgtEl>
                                          <p:spTgt spid="159"/>
                                        </p:tgtEl>
                                        <p:attrNameLst>
                                          <p:attrName>style.visibility</p:attrName>
                                        </p:attrNameLst>
                                      </p:cBhvr>
                                      <p:to>
                                        <p:strVal val="visible"/>
                                      </p:to>
                                    </p:set>
                                    <p:animEffect transition="in" filter="wipe(left)">
                                      <p:cBhvr>
                                        <p:cTn id="273" dur="500"/>
                                        <p:tgtEl>
                                          <p:spTgt spid="159"/>
                                        </p:tgtEl>
                                      </p:cBhvr>
                                    </p:animEffect>
                                  </p:childTnLst>
                                </p:cTn>
                              </p:par>
                              <p:par>
                                <p:cTn id="274" presetID="22" presetClass="entr" presetSubtype="2" fill="hold" grpId="0" nodeType="withEffect">
                                  <p:stCondLst>
                                    <p:cond delay="0"/>
                                  </p:stCondLst>
                                  <p:childTnLst>
                                    <p:set>
                                      <p:cBhvr>
                                        <p:cTn id="275" dur="1" fill="hold">
                                          <p:stCondLst>
                                            <p:cond delay="0"/>
                                          </p:stCondLst>
                                        </p:cTn>
                                        <p:tgtEl>
                                          <p:spTgt spid="278"/>
                                        </p:tgtEl>
                                        <p:attrNameLst>
                                          <p:attrName>style.visibility</p:attrName>
                                        </p:attrNameLst>
                                      </p:cBhvr>
                                      <p:to>
                                        <p:strVal val="visible"/>
                                      </p:to>
                                    </p:set>
                                    <p:animEffect transition="in" filter="wipe(right)">
                                      <p:cBhvr>
                                        <p:cTn id="276" dur="500"/>
                                        <p:tgtEl>
                                          <p:spTgt spid="278"/>
                                        </p:tgtEl>
                                      </p:cBhvr>
                                    </p:animEffect>
                                  </p:childTnLst>
                                </p:cTn>
                              </p:par>
                              <p:par>
                                <p:cTn id="277" presetID="22" presetClass="entr" presetSubtype="2" fill="hold" grpId="0" nodeType="withEffect">
                                  <p:stCondLst>
                                    <p:cond delay="0"/>
                                  </p:stCondLst>
                                  <p:childTnLst>
                                    <p:set>
                                      <p:cBhvr>
                                        <p:cTn id="278" dur="1" fill="hold">
                                          <p:stCondLst>
                                            <p:cond delay="0"/>
                                          </p:stCondLst>
                                        </p:cTn>
                                        <p:tgtEl>
                                          <p:spTgt spid="279"/>
                                        </p:tgtEl>
                                        <p:attrNameLst>
                                          <p:attrName>style.visibility</p:attrName>
                                        </p:attrNameLst>
                                      </p:cBhvr>
                                      <p:to>
                                        <p:strVal val="visible"/>
                                      </p:to>
                                    </p:set>
                                    <p:animEffect transition="in" filter="wipe(right)">
                                      <p:cBhvr>
                                        <p:cTn id="279" dur="500"/>
                                        <p:tgtEl>
                                          <p:spTgt spid="279"/>
                                        </p:tgtEl>
                                      </p:cBhvr>
                                    </p:animEffect>
                                  </p:childTnLst>
                                </p:cTn>
                              </p:par>
                              <p:par>
                                <p:cTn id="280" presetID="22" presetClass="entr" presetSubtype="8" fill="hold" grpId="0" nodeType="withEffect">
                                  <p:stCondLst>
                                    <p:cond delay="0"/>
                                  </p:stCondLst>
                                  <p:childTnLst>
                                    <p:set>
                                      <p:cBhvr>
                                        <p:cTn id="281" dur="1" fill="hold">
                                          <p:stCondLst>
                                            <p:cond delay="0"/>
                                          </p:stCondLst>
                                        </p:cTn>
                                        <p:tgtEl>
                                          <p:spTgt spid="160"/>
                                        </p:tgtEl>
                                        <p:attrNameLst>
                                          <p:attrName>style.visibility</p:attrName>
                                        </p:attrNameLst>
                                      </p:cBhvr>
                                      <p:to>
                                        <p:strVal val="visible"/>
                                      </p:to>
                                    </p:set>
                                    <p:animEffect transition="in" filter="wipe(left)">
                                      <p:cBhvr>
                                        <p:cTn id="282" dur="500"/>
                                        <p:tgtEl>
                                          <p:spTgt spid="160"/>
                                        </p:tgtEl>
                                      </p:cBhvr>
                                    </p:animEffect>
                                  </p:childTnLst>
                                </p:cTn>
                              </p:par>
                            </p:childTnLst>
                          </p:cTn>
                        </p:par>
                      </p:childTnLst>
                    </p:cTn>
                  </p:par>
                  <p:par>
                    <p:cTn id="283" fill="hold">
                      <p:stCondLst>
                        <p:cond delay="indefinite"/>
                      </p:stCondLst>
                      <p:childTnLst>
                        <p:par>
                          <p:cTn id="284" fill="hold">
                            <p:stCondLst>
                              <p:cond delay="0"/>
                            </p:stCondLst>
                            <p:childTnLst>
                              <p:par>
                                <p:cTn id="285" presetID="12" presetClass="exit" presetSubtype="4" fill="hold" nodeType="clickEffect">
                                  <p:stCondLst>
                                    <p:cond delay="0"/>
                                  </p:stCondLst>
                                  <p:childTnLst>
                                    <p:anim calcmode="lin" valueType="num">
                                      <p:cBhvr additive="base">
                                        <p:cTn id="286" dur="500"/>
                                        <p:tgtEl>
                                          <p:spTgt spid="252"/>
                                        </p:tgtEl>
                                        <p:attrNameLst>
                                          <p:attrName>ppt_y</p:attrName>
                                        </p:attrNameLst>
                                      </p:cBhvr>
                                      <p:tavLst>
                                        <p:tav tm="0">
                                          <p:val>
                                            <p:strVal val="#ppt_y"/>
                                          </p:val>
                                        </p:tav>
                                        <p:tav tm="100000">
                                          <p:val>
                                            <p:strVal val="#ppt_y+#ppt_h*1.125000"/>
                                          </p:val>
                                        </p:tav>
                                      </p:tavLst>
                                    </p:anim>
                                    <p:animEffect transition="out" filter="wipe(down)">
                                      <p:cBhvr>
                                        <p:cTn id="287" dur="500"/>
                                        <p:tgtEl>
                                          <p:spTgt spid="252"/>
                                        </p:tgtEl>
                                      </p:cBhvr>
                                    </p:animEffect>
                                    <p:set>
                                      <p:cBhvr>
                                        <p:cTn id="288" dur="1" fill="hold">
                                          <p:stCondLst>
                                            <p:cond delay="499"/>
                                          </p:stCondLst>
                                        </p:cTn>
                                        <p:tgtEl>
                                          <p:spTgt spid="252"/>
                                        </p:tgtEl>
                                        <p:attrNameLst>
                                          <p:attrName>style.visibility</p:attrName>
                                        </p:attrNameLst>
                                      </p:cBhvr>
                                      <p:to>
                                        <p:strVal val="hidden"/>
                                      </p:to>
                                    </p:set>
                                  </p:childTnLst>
                                </p:cTn>
                              </p:par>
                              <p:par>
                                <p:cTn id="289" presetID="12" presetClass="entr" presetSubtype="4" fill="hold" nodeType="withEffect">
                                  <p:stCondLst>
                                    <p:cond delay="0"/>
                                  </p:stCondLst>
                                  <p:childTnLst>
                                    <p:set>
                                      <p:cBhvr>
                                        <p:cTn id="290" dur="1" fill="hold">
                                          <p:stCondLst>
                                            <p:cond delay="0"/>
                                          </p:stCondLst>
                                        </p:cTn>
                                        <p:tgtEl>
                                          <p:spTgt spid="255"/>
                                        </p:tgtEl>
                                        <p:attrNameLst>
                                          <p:attrName>style.visibility</p:attrName>
                                        </p:attrNameLst>
                                      </p:cBhvr>
                                      <p:to>
                                        <p:strVal val="visible"/>
                                      </p:to>
                                    </p:set>
                                    <p:anim calcmode="lin" valueType="num">
                                      <p:cBhvr additive="base">
                                        <p:cTn id="291" dur="500"/>
                                        <p:tgtEl>
                                          <p:spTgt spid="255"/>
                                        </p:tgtEl>
                                        <p:attrNameLst>
                                          <p:attrName>ppt_y</p:attrName>
                                        </p:attrNameLst>
                                      </p:cBhvr>
                                      <p:tavLst>
                                        <p:tav tm="0">
                                          <p:val>
                                            <p:strVal val="#ppt_y+#ppt_h*1.125000"/>
                                          </p:val>
                                        </p:tav>
                                        <p:tav tm="100000">
                                          <p:val>
                                            <p:strVal val="#ppt_y"/>
                                          </p:val>
                                        </p:tav>
                                      </p:tavLst>
                                    </p:anim>
                                    <p:animEffect transition="in" filter="wipe(up)">
                                      <p:cBhvr>
                                        <p:cTn id="292" dur="500"/>
                                        <p:tgtEl>
                                          <p:spTgt spid="255"/>
                                        </p:tgtEl>
                                      </p:cBhvr>
                                    </p:animEffect>
                                  </p:childTnLst>
                                </p:cTn>
                              </p:par>
                            </p:childTnLst>
                          </p:cTn>
                        </p:par>
                      </p:childTnLst>
                    </p:cTn>
                  </p:par>
                  <p:par>
                    <p:cTn id="293" fill="hold">
                      <p:stCondLst>
                        <p:cond delay="indefinite"/>
                      </p:stCondLst>
                      <p:childTnLst>
                        <p:par>
                          <p:cTn id="294" fill="hold">
                            <p:stCondLst>
                              <p:cond delay="0"/>
                            </p:stCondLst>
                            <p:childTnLst>
                              <p:par>
                                <p:cTn id="295" presetID="22" presetClass="entr" presetSubtype="4" fill="hold" grpId="0" nodeType="clickEffect">
                                  <p:stCondLst>
                                    <p:cond delay="0"/>
                                  </p:stCondLst>
                                  <p:childTnLst>
                                    <p:set>
                                      <p:cBhvr>
                                        <p:cTn id="296" dur="1" fill="hold">
                                          <p:stCondLst>
                                            <p:cond delay="0"/>
                                          </p:stCondLst>
                                        </p:cTn>
                                        <p:tgtEl>
                                          <p:spTgt spid="280"/>
                                        </p:tgtEl>
                                        <p:attrNameLst>
                                          <p:attrName>style.visibility</p:attrName>
                                        </p:attrNameLst>
                                      </p:cBhvr>
                                      <p:to>
                                        <p:strVal val="visible"/>
                                      </p:to>
                                    </p:set>
                                    <p:animEffect transition="in" filter="wipe(down)">
                                      <p:cBhvr>
                                        <p:cTn id="297" dur="500"/>
                                        <p:tgtEl>
                                          <p:spTgt spid="280"/>
                                        </p:tgtEl>
                                      </p:cBhvr>
                                    </p:animEffect>
                                  </p:childTnLst>
                                </p:cTn>
                              </p:par>
                            </p:childTnLst>
                          </p:cTn>
                        </p:par>
                        <p:par>
                          <p:cTn id="298" fill="hold">
                            <p:stCondLst>
                              <p:cond delay="500"/>
                            </p:stCondLst>
                            <p:childTnLst>
                              <p:par>
                                <p:cTn id="299" presetID="23" presetClass="exit" presetSubtype="32" fill="hold" nodeType="afterEffect">
                                  <p:stCondLst>
                                    <p:cond delay="0"/>
                                  </p:stCondLst>
                                  <p:childTnLst>
                                    <p:anim calcmode="lin" valueType="num">
                                      <p:cBhvr>
                                        <p:cTn id="300" dur="500"/>
                                        <p:tgtEl>
                                          <p:spTgt spid="77"/>
                                        </p:tgtEl>
                                        <p:attrNameLst>
                                          <p:attrName>ppt_w</p:attrName>
                                        </p:attrNameLst>
                                      </p:cBhvr>
                                      <p:tavLst>
                                        <p:tav tm="0">
                                          <p:val>
                                            <p:strVal val="ppt_w"/>
                                          </p:val>
                                        </p:tav>
                                        <p:tav tm="100000">
                                          <p:val>
                                            <p:fltVal val="0"/>
                                          </p:val>
                                        </p:tav>
                                      </p:tavLst>
                                    </p:anim>
                                    <p:anim calcmode="lin" valueType="num">
                                      <p:cBhvr>
                                        <p:cTn id="301" dur="500"/>
                                        <p:tgtEl>
                                          <p:spTgt spid="77"/>
                                        </p:tgtEl>
                                        <p:attrNameLst>
                                          <p:attrName>ppt_h</p:attrName>
                                        </p:attrNameLst>
                                      </p:cBhvr>
                                      <p:tavLst>
                                        <p:tav tm="0">
                                          <p:val>
                                            <p:strVal val="ppt_h"/>
                                          </p:val>
                                        </p:tav>
                                        <p:tav tm="100000">
                                          <p:val>
                                            <p:fltVal val="0"/>
                                          </p:val>
                                        </p:tav>
                                      </p:tavLst>
                                    </p:anim>
                                    <p:set>
                                      <p:cBhvr>
                                        <p:cTn id="302" dur="1" fill="hold">
                                          <p:stCondLst>
                                            <p:cond delay="499"/>
                                          </p:stCondLst>
                                        </p:cTn>
                                        <p:tgtEl>
                                          <p:spTgt spid="77"/>
                                        </p:tgtEl>
                                        <p:attrNameLst>
                                          <p:attrName>style.visibility</p:attrName>
                                        </p:attrNameLst>
                                      </p:cBhvr>
                                      <p:to>
                                        <p:strVal val="hidden"/>
                                      </p:to>
                                    </p:set>
                                  </p:childTnLst>
                                </p:cTn>
                              </p:par>
                              <p:par>
                                <p:cTn id="303" presetID="23" presetClass="exit" presetSubtype="32" fill="hold" grpId="1" nodeType="withEffect">
                                  <p:stCondLst>
                                    <p:cond delay="0"/>
                                  </p:stCondLst>
                                  <p:childTnLst>
                                    <p:anim calcmode="lin" valueType="num">
                                      <p:cBhvr>
                                        <p:cTn id="304" dur="500"/>
                                        <p:tgtEl>
                                          <p:spTgt spid="58"/>
                                        </p:tgtEl>
                                        <p:attrNameLst>
                                          <p:attrName>ppt_w</p:attrName>
                                        </p:attrNameLst>
                                      </p:cBhvr>
                                      <p:tavLst>
                                        <p:tav tm="0">
                                          <p:val>
                                            <p:strVal val="ppt_w"/>
                                          </p:val>
                                        </p:tav>
                                        <p:tav tm="100000">
                                          <p:val>
                                            <p:fltVal val="0"/>
                                          </p:val>
                                        </p:tav>
                                      </p:tavLst>
                                    </p:anim>
                                    <p:anim calcmode="lin" valueType="num">
                                      <p:cBhvr>
                                        <p:cTn id="305" dur="500"/>
                                        <p:tgtEl>
                                          <p:spTgt spid="58"/>
                                        </p:tgtEl>
                                        <p:attrNameLst>
                                          <p:attrName>ppt_h</p:attrName>
                                        </p:attrNameLst>
                                      </p:cBhvr>
                                      <p:tavLst>
                                        <p:tav tm="0">
                                          <p:val>
                                            <p:strVal val="ppt_h"/>
                                          </p:val>
                                        </p:tav>
                                        <p:tav tm="100000">
                                          <p:val>
                                            <p:fltVal val="0"/>
                                          </p:val>
                                        </p:tav>
                                      </p:tavLst>
                                    </p:anim>
                                    <p:set>
                                      <p:cBhvr>
                                        <p:cTn id="306" dur="1" fill="hold">
                                          <p:stCondLst>
                                            <p:cond delay="499"/>
                                          </p:stCondLst>
                                        </p:cTn>
                                        <p:tgtEl>
                                          <p:spTgt spid="58"/>
                                        </p:tgtEl>
                                        <p:attrNameLst>
                                          <p:attrName>style.visibility</p:attrName>
                                        </p:attrNameLst>
                                      </p:cBhvr>
                                      <p:to>
                                        <p:strVal val="hidden"/>
                                      </p:to>
                                    </p:set>
                                  </p:childTnLst>
                                </p:cTn>
                              </p:par>
                              <p:par>
                                <p:cTn id="307" presetID="23" presetClass="exit" presetSubtype="32" fill="hold" grpId="1" nodeType="withEffect">
                                  <p:stCondLst>
                                    <p:cond delay="0"/>
                                  </p:stCondLst>
                                  <p:childTnLst>
                                    <p:anim calcmode="lin" valueType="num">
                                      <p:cBhvr>
                                        <p:cTn id="308" dur="500"/>
                                        <p:tgtEl>
                                          <p:spTgt spid="94"/>
                                        </p:tgtEl>
                                        <p:attrNameLst>
                                          <p:attrName>ppt_w</p:attrName>
                                        </p:attrNameLst>
                                      </p:cBhvr>
                                      <p:tavLst>
                                        <p:tav tm="0">
                                          <p:val>
                                            <p:strVal val="ppt_w"/>
                                          </p:val>
                                        </p:tav>
                                        <p:tav tm="100000">
                                          <p:val>
                                            <p:fltVal val="0"/>
                                          </p:val>
                                        </p:tav>
                                      </p:tavLst>
                                    </p:anim>
                                    <p:anim calcmode="lin" valueType="num">
                                      <p:cBhvr>
                                        <p:cTn id="309" dur="500"/>
                                        <p:tgtEl>
                                          <p:spTgt spid="94"/>
                                        </p:tgtEl>
                                        <p:attrNameLst>
                                          <p:attrName>ppt_h</p:attrName>
                                        </p:attrNameLst>
                                      </p:cBhvr>
                                      <p:tavLst>
                                        <p:tav tm="0">
                                          <p:val>
                                            <p:strVal val="ppt_h"/>
                                          </p:val>
                                        </p:tav>
                                        <p:tav tm="100000">
                                          <p:val>
                                            <p:fltVal val="0"/>
                                          </p:val>
                                        </p:tav>
                                      </p:tavLst>
                                    </p:anim>
                                    <p:set>
                                      <p:cBhvr>
                                        <p:cTn id="310" dur="1" fill="hold">
                                          <p:stCondLst>
                                            <p:cond delay="499"/>
                                          </p:stCondLst>
                                        </p:cTn>
                                        <p:tgtEl>
                                          <p:spTgt spid="94"/>
                                        </p:tgtEl>
                                        <p:attrNameLst>
                                          <p:attrName>style.visibility</p:attrName>
                                        </p:attrNameLst>
                                      </p:cBhvr>
                                      <p:to>
                                        <p:strVal val="hidden"/>
                                      </p:to>
                                    </p:set>
                                  </p:childTnLst>
                                </p:cTn>
                              </p:par>
                              <p:par>
                                <p:cTn id="311" presetID="23" presetClass="exit" presetSubtype="32" fill="hold" grpId="1" nodeType="withEffect">
                                  <p:stCondLst>
                                    <p:cond delay="0"/>
                                  </p:stCondLst>
                                  <p:childTnLst>
                                    <p:anim calcmode="lin" valueType="num">
                                      <p:cBhvr>
                                        <p:cTn id="312" dur="500"/>
                                        <p:tgtEl>
                                          <p:spTgt spid="60"/>
                                        </p:tgtEl>
                                        <p:attrNameLst>
                                          <p:attrName>ppt_w</p:attrName>
                                        </p:attrNameLst>
                                      </p:cBhvr>
                                      <p:tavLst>
                                        <p:tav tm="0">
                                          <p:val>
                                            <p:strVal val="ppt_w"/>
                                          </p:val>
                                        </p:tav>
                                        <p:tav tm="100000">
                                          <p:val>
                                            <p:fltVal val="0"/>
                                          </p:val>
                                        </p:tav>
                                      </p:tavLst>
                                    </p:anim>
                                    <p:anim calcmode="lin" valueType="num">
                                      <p:cBhvr>
                                        <p:cTn id="313" dur="500"/>
                                        <p:tgtEl>
                                          <p:spTgt spid="60"/>
                                        </p:tgtEl>
                                        <p:attrNameLst>
                                          <p:attrName>ppt_h</p:attrName>
                                        </p:attrNameLst>
                                      </p:cBhvr>
                                      <p:tavLst>
                                        <p:tav tm="0">
                                          <p:val>
                                            <p:strVal val="ppt_h"/>
                                          </p:val>
                                        </p:tav>
                                        <p:tav tm="100000">
                                          <p:val>
                                            <p:fltVal val="0"/>
                                          </p:val>
                                        </p:tav>
                                      </p:tavLst>
                                    </p:anim>
                                    <p:set>
                                      <p:cBhvr>
                                        <p:cTn id="314" dur="1" fill="hold">
                                          <p:stCondLst>
                                            <p:cond delay="499"/>
                                          </p:stCondLst>
                                        </p:cTn>
                                        <p:tgtEl>
                                          <p:spTgt spid="60"/>
                                        </p:tgtEl>
                                        <p:attrNameLst>
                                          <p:attrName>style.visibility</p:attrName>
                                        </p:attrNameLst>
                                      </p:cBhvr>
                                      <p:to>
                                        <p:strVal val="hidden"/>
                                      </p:to>
                                    </p:set>
                                  </p:childTnLst>
                                </p:cTn>
                              </p:par>
                              <p:par>
                                <p:cTn id="315" presetID="23" presetClass="exit" presetSubtype="32" fill="hold" grpId="1" nodeType="withEffect">
                                  <p:stCondLst>
                                    <p:cond delay="0"/>
                                  </p:stCondLst>
                                  <p:childTnLst>
                                    <p:anim calcmode="lin" valueType="num">
                                      <p:cBhvr>
                                        <p:cTn id="316" dur="500"/>
                                        <p:tgtEl>
                                          <p:spTgt spid="57"/>
                                        </p:tgtEl>
                                        <p:attrNameLst>
                                          <p:attrName>ppt_w</p:attrName>
                                        </p:attrNameLst>
                                      </p:cBhvr>
                                      <p:tavLst>
                                        <p:tav tm="0">
                                          <p:val>
                                            <p:strVal val="ppt_w"/>
                                          </p:val>
                                        </p:tav>
                                        <p:tav tm="100000">
                                          <p:val>
                                            <p:fltVal val="0"/>
                                          </p:val>
                                        </p:tav>
                                      </p:tavLst>
                                    </p:anim>
                                    <p:anim calcmode="lin" valueType="num">
                                      <p:cBhvr>
                                        <p:cTn id="317" dur="500"/>
                                        <p:tgtEl>
                                          <p:spTgt spid="57"/>
                                        </p:tgtEl>
                                        <p:attrNameLst>
                                          <p:attrName>ppt_h</p:attrName>
                                        </p:attrNameLst>
                                      </p:cBhvr>
                                      <p:tavLst>
                                        <p:tav tm="0">
                                          <p:val>
                                            <p:strVal val="ppt_h"/>
                                          </p:val>
                                        </p:tav>
                                        <p:tav tm="100000">
                                          <p:val>
                                            <p:fltVal val="0"/>
                                          </p:val>
                                        </p:tav>
                                      </p:tavLst>
                                    </p:anim>
                                    <p:set>
                                      <p:cBhvr>
                                        <p:cTn id="318" dur="1" fill="hold">
                                          <p:stCondLst>
                                            <p:cond delay="499"/>
                                          </p:stCondLst>
                                        </p:cTn>
                                        <p:tgtEl>
                                          <p:spTgt spid="57"/>
                                        </p:tgtEl>
                                        <p:attrNameLst>
                                          <p:attrName>style.visibility</p:attrName>
                                        </p:attrNameLst>
                                      </p:cBhvr>
                                      <p:to>
                                        <p:strVal val="hidden"/>
                                      </p:to>
                                    </p:set>
                                  </p:childTnLst>
                                </p:cTn>
                              </p:par>
                              <p:par>
                                <p:cTn id="319" presetID="23" presetClass="exit" presetSubtype="32" fill="hold" grpId="1" nodeType="withEffect">
                                  <p:stCondLst>
                                    <p:cond delay="0"/>
                                  </p:stCondLst>
                                  <p:childTnLst>
                                    <p:anim calcmode="lin" valueType="num">
                                      <p:cBhvr>
                                        <p:cTn id="320" dur="500"/>
                                        <p:tgtEl>
                                          <p:spTgt spid="120"/>
                                        </p:tgtEl>
                                        <p:attrNameLst>
                                          <p:attrName>ppt_w</p:attrName>
                                        </p:attrNameLst>
                                      </p:cBhvr>
                                      <p:tavLst>
                                        <p:tav tm="0">
                                          <p:val>
                                            <p:strVal val="ppt_w"/>
                                          </p:val>
                                        </p:tav>
                                        <p:tav tm="100000">
                                          <p:val>
                                            <p:fltVal val="0"/>
                                          </p:val>
                                        </p:tav>
                                      </p:tavLst>
                                    </p:anim>
                                    <p:anim calcmode="lin" valueType="num">
                                      <p:cBhvr>
                                        <p:cTn id="321" dur="500"/>
                                        <p:tgtEl>
                                          <p:spTgt spid="120"/>
                                        </p:tgtEl>
                                        <p:attrNameLst>
                                          <p:attrName>ppt_h</p:attrName>
                                        </p:attrNameLst>
                                      </p:cBhvr>
                                      <p:tavLst>
                                        <p:tav tm="0">
                                          <p:val>
                                            <p:strVal val="ppt_h"/>
                                          </p:val>
                                        </p:tav>
                                        <p:tav tm="100000">
                                          <p:val>
                                            <p:fltVal val="0"/>
                                          </p:val>
                                        </p:tav>
                                      </p:tavLst>
                                    </p:anim>
                                    <p:set>
                                      <p:cBhvr>
                                        <p:cTn id="322" dur="1" fill="hold">
                                          <p:stCondLst>
                                            <p:cond delay="499"/>
                                          </p:stCondLst>
                                        </p:cTn>
                                        <p:tgtEl>
                                          <p:spTgt spid="120"/>
                                        </p:tgtEl>
                                        <p:attrNameLst>
                                          <p:attrName>style.visibility</p:attrName>
                                        </p:attrNameLst>
                                      </p:cBhvr>
                                      <p:to>
                                        <p:strVal val="hidden"/>
                                      </p:to>
                                    </p:set>
                                  </p:childTnLst>
                                </p:cTn>
                              </p:par>
                              <p:par>
                                <p:cTn id="323" presetID="23" presetClass="exit" presetSubtype="32" fill="hold" grpId="1" nodeType="withEffect">
                                  <p:stCondLst>
                                    <p:cond delay="0"/>
                                  </p:stCondLst>
                                  <p:childTnLst>
                                    <p:anim calcmode="lin" valueType="num">
                                      <p:cBhvr>
                                        <p:cTn id="324" dur="500"/>
                                        <p:tgtEl>
                                          <p:spTgt spid="123"/>
                                        </p:tgtEl>
                                        <p:attrNameLst>
                                          <p:attrName>ppt_w</p:attrName>
                                        </p:attrNameLst>
                                      </p:cBhvr>
                                      <p:tavLst>
                                        <p:tav tm="0">
                                          <p:val>
                                            <p:strVal val="ppt_w"/>
                                          </p:val>
                                        </p:tav>
                                        <p:tav tm="100000">
                                          <p:val>
                                            <p:fltVal val="0"/>
                                          </p:val>
                                        </p:tav>
                                      </p:tavLst>
                                    </p:anim>
                                    <p:anim calcmode="lin" valueType="num">
                                      <p:cBhvr>
                                        <p:cTn id="325" dur="500"/>
                                        <p:tgtEl>
                                          <p:spTgt spid="123"/>
                                        </p:tgtEl>
                                        <p:attrNameLst>
                                          <p:attrName>ppt_h</p:attrName>
                                        </p:attrNameLst>
                                      </p:cBhvr>
                                      <p:tavLst>
                                        <p:tav tm="0">
                                          <p:val>
                                            <p:strVal val="ppt_h"/>
                                          </p:val>
                                        </p:tav>
                                        <p:tav tm="100000">
                                          <p:val>
                                            <p:fltVal val="0"/>
                                          </p:val>
                                        </p:tav>
                                      </p:tavLst>
                                    </p:anim>
                                    <p:set>
                                      <p:cBhvr>
                                        <p:cTn id="326" dur="1" fill="hold">
                                          <p:stCondLst>
                                            <p:cond delay="499"/>
                                          </p:stCondLst>
                                        </p:cTn>
                                        <p:tgtEl>
                                          <p:spTgt spid="123"/>
                                        </p:tgtEl>
                                        <p:attrNameLst>
                                          <p:attrName>style.visibility</p:attrName>
                                        </p:attrNameLst>
                                      </p:cBhvr>
                                      <p:to>
                                        <p:strVal val="hidden"/>
                                      </p:to>
                                    </p:set>
                                  </p:childTnLst>
                                </p:cTn>
                              </p:par>
                              <p:par>
                                <p:cTn id="327" presetID="23" presetClass="exit" presetSubtype="32" fill="hold" grpId="1" nodeType="withEffect">
                                  <p:stCondLst>
                                    <p:cond delay="0"/>
                                  </p:stCondLst>
                                  <p:childTnLst>
                                    <p:anim calcmode="lin" valueType="num">
                                      <p:cBhvr>
                                        <p:cTn id="328" dur="500"/>
                                        <p:tgtEl>
                                          <p:spTgt spid="121"/>
                                        </p:tgtEl>
                                        <p:attrNameLst>
                                          <p:attrName>ppt_w</p:attrName>
                                        </p:attrNameLst>
                                      </p:cBhvr>
                                      <p:tavLst>
                                        <p:tav tm="0">
                                          <p:val>
                                            <p:strVal val="ppt_w"/>
                                          </p:val>
                                        </p:tav>
                                        <p:tav tm="100000">
                                          <p:val>
                                            <p:fltVal val="0"/>
                                          </p:val>
                                        </p:tav>
                                      </p:tavLst>
                                    </p:anim>
                                    <p:anim calcmode="lin" valueType="num">
                                      <p:cBhvr>
                                        <p:cTn id="329" dur="500"/>
                                        <p:tgtEl>
                                          <p:spTgt spid="121"/>
                                        </p:tgtEl>
                                        <p:attrNameLst>
                                          <p:attrName>ppt_h</p:attrName>
                                        </p:attrNameLst>
                                      </p:cBhvr>
                                      <p:tavLst>
                                        <p:tav tm="0">
                                          <p:val>
                                            <p:strVal val="ppt_h"/>
                                          </p:val>
                                        </p:tav>
                                        <p:tav tm="100000">
                                          <p:val>
                                            <p:fltVal val="0"/>
                                          </p:val>
                                        </p:tav>
                                      </p:tavLst>
                                    </p:anim>
                                    <p:set>
                                      <p:cBhvr>
                                        <p:cTn id="330" dur="1" fill="hold">
                                          <p:stCondLst>
                                            <p:cond delay="499"/>
                                          </p:stCondLst>
                                        </p:cTn>
                                        <p:tgtEl>
                                          <p:spTgt spid="121"/>
                                        </p:tgtEl>
                                        <p:attrNameLst>
                                          <p:attrName>style.visibility</p:attrName>
                                        </p:attrNameLst>
                                      </p:cBhvr>
                                      <p:to>
                                        <p:strVal val="hidden"/>
                                      </p:to>
                                    </p:set>
                                  </p:childTnLst>
                                </p:cTn>
                              </p:par>
                              <p:par>
                                <p:cTn id="331" presetID="23" presetClass="exit" presetSubtype="32" fill="hold" grpId="1" nodeType="withEffect">
                                  <p:stCondLst>
                                    <p:cond delay="0"/>
                                  </p:stCondLst>
                                  <p:childTnLst>
                                    <p:anim calcmode="lin" valueType="num">
                                      <p:cBhvr>
                                        <p:cTn id="332" dur="500"/>
                                        <p:tgtEl>
                                          <p:spTgt spid="122"/>
                                        </p:tgtEl>
                                        <p:attrNameLst>
                                          <p:attrName>ppt_w</p:attrName>
                                        </p:attrNameLst>
                                      </p:cBhvr>
                                      <p:tavLst>
                                        <p:tav tm="0">
                                          <p:val>
                                            <p:strVal val="ppt_w"/>
                                          </p:val>
                                        </p:tav>
                                        <p:tav tm="100000">
                                          <p:val>
                                            <p:fltVal val="0"/>
                                          </p:val>
                                        </p:tav>
                                      </p:tavLst>
                                    </p:anim>
                                    <p:anim calcmode="lin" valueType="num">
                                      <p:cBhvr>
                                        <p:cTn id="333" dur="500"/>
                                        <p:tgtEl>
                                          <p:spTgt spid="122"/>
                                        </p:tgtEl>
                                        <p:attrNameLst>
                                          <p:attrName>ppt_h</p:attrName>
                                        </p:attrNameLst>
                                      </p:cBhvr>
                                      <p:tavLst>
                                        <p:tav tm="0">
                                          <p:val>
                                            <p:strVal val="ppt_h"/>
                                          </p:val>
                                        </p:tav>
                                        <p:tav tm="100000">
                                          <p:val>
                                            <p:fltVal val="0"/>
                                          </p:val>
                                        </p:tav>
                                      </p:tavLst>
                                    </p:anim>
                                    <p:set>
                                      <p:cBhvr>
                                        <p:cTn id="334" dur="1" fill="hold">
                                          <p:stCondLst>
                                            <p:cond delay="499"/>
                                          </p:stCondLst>
                                        </p:cTn>
                                        <p:tgtEl>
                                          <p:spTgt spid="122"/>
                                        </p:tgtEl>
                                        <p:attrNameLst>
                                          <p:attrName>style.visibility</p:attrName>
                                        </p:attrNameLst>
                                      </p:cBhvr>
                                      <p:to>
                                        <p:strVal val="hidden"/>
                                      </p:to>
                                    </p:set>
                                  </p:childTnLst>
                                </p:cTn>
                              </p:par>
                              <p:par>
                                <p:cTn id="335" presetID="1" presetClass="exit" presetSubtype="0" fill="hold" grpId="1" nodeType="withEffect">
                                  <p:stCondLst>
                                    <p:cond delay="0"/>
                                  </p:stCondLst>
                                  <p:childTnLst>
                                    <p:set>
                                      <p:cBhvr>
                                        <p:cTn id="336" dur="1" fill="hold">
                                          <p:stCondLst>
                                            <p:cond delay="0"/>
                                          </p:stCondLst>
                                        </p:cTn>
                                        <p:tgtEl>
                                          <p:spTgt spid="325"/>
                                        </p:tgtEl>
                                        <p:attrNameLst>
                                          <p:attrName>style.visibility</p:attrName>
                                        </p:attrNameLst>
                                      </p:cBhvr>
                                      <p:to>
                                        <p:strVal val="hidden"/>
                                      </p:to>
                                    </p:set>
                                  </p:childTnLst>
                                </p:cTn>
                              </p:par>
                              <p:par>
                                <p:cTn id="337" presetID="1" presetClass="exit" presetSubtype="0" fill="hold" grpId="1" nodeType="withEffect">
                                  <p:stCondLst>
                                    <p:cond delay="0"/>
                                  </p:stCondLst>
                                  <p:childTnLst>
                                    <p:set>
                                      <p:cBhvr>
                                        <p:cTn id="338" dur="1" fill="hold">
                                          <p:stCondLst>
                                            <p:cond delay="0"/>
                                          </p:stCondLst>
                                        </p:cTn>
                                        <p:tgtEl>
                                          <p:spTgt spid="326"/>
                                        </p:tgtEl>
                                        <p:attrNameLst>
                                          <p:attrName>style.visibility</p:attrName>
                                        </p:attrNameLst>
                                      </p:cBhvr>
                                      <p:to>
                                        <p:strVal val="hidden"/>
                                      </p:to>
                                    </p:set>
                                  </p:childTnLst>
                                </p:cTn>
                              </p:par>
                              <p:par>
                                <p:cTn id="339" presetID="1" presetClass="exit" presetSubtype="0" fill="hold" grpId="1" nodeType="withEffect">
                                  <p:stCondLst>
                                    <p:cond delay="0"/>
                                  </p:stCondLst>
                                  <p:childTnLst>
                                    <p:set>
                                      <p:cBhvr>
                                        <p:cTn id="340" dur="1" fill="hold">
                                          <p:stCondLst>
                                            <p:cond delay="0"/>
                                          </p:stCondLst>
                                        </p:cTn>
                                        <p:tgtEl>
                                          <p:spTgt spid="327"/>
                                        </p:tgtEl>
                                        <p:attrNameLst>
                                          <p:attrName>style.visibility</p:attrName>
                                        </p:attrNameLst>
                                      </p:cBhvr>
                                      <p:to>
                                        <p:strVal val="hidden"/>
                                      </p:to>
                                    </p:set>
                                  </p:childTnLst>
                                </p:cTn>
                              </p:par>
                              <p:par>
                                <p:cTn id="341" presetID="1" presetClass="exit" presetSubtype="0" fill="hold" grpId="1" nodeType="withEffect">
                                  <p:stCondLst>
                                    <p:cond delay="0"/>
                                  </p:stCondLst>
                                  <p:childTnLst>
                                    <p:set>
                                      <p:cBhvr>
                                        <p:cTn id="342" dur="1" fill="hold">
                                          <p:stCondLst>
                                            <p:cond delay="0"/>
                                          </p:stCondLst>
                                        </p:cTn>
                                        <p:tgtEl>
                                          <p:spTgt spid="328"/>
                                        </p:tgtEl>
                                        <p:attrNameLst>
                                          <p:attrName>style.visibility</p:attrName>
                                        </p:attrNameLst>
                                      </p:cBhvr>
                                      <p:to>
                                        <p:strVal val="hidden"/>
                                      </p:to>
                                    </p:set>
                                  </p:childTnLst>
                                </p:cTn>
                              </p:par>
                              <p:par>
                                <p:cTn id="343" presetID="1" presetClass="exit" presetSubtype="0" fill="hold" grpId="1" nodeType="withEffect">
                                  <p:stCondLst>
                                    <p:cond delay="0"/>
                                  </p:stCondLst>
                                  <p:childTnLst>
                                    <p:set>
                                      <p:cBhvr>
                                        <p:cTn id="344" dur="1" fill="hold">
                                          <p:stCondLst>
                                            <p:cond delay="0"/>
                                          </p:stCondLst>
                                        </p:cTn>
                                        <p:tgtEl>
                                          <p:spTgt spid="329"/>
                                        </p:tgtEl>
                                        <p:attrNameLst>
                                          <p:attrName>style.visibility</p:attrName>
                                        </p:attrNameLst>
                                      </p:cBhvr>
                                      <p:to>
                                        <p:strVal val="hidden"/>
                                      </p:to>
                                    </p:set>
                                  </p:childTnLst>
                                </p:cTn>
                              </p:par>
                              <p:par>
                                <p:cTn id="345" presetID="1" presetClass="exit" presetSubtype="0" fill="hold" grpId="1" nodeType="withEffect">
                                  <p:stCondLst>
                                    <p:cond delay="0"/>
                                  </p:stCondLst>
                                  <p:childTnLst>
                                    <p:set>
                                      <p:cBhvr>
                                        <p:cTn id="346" dur="1" fill="hold">
                                          <p:stCondLst>
                                            <p:cond delay="0"/>
                                          </p:stCondLst>
                                        </p:cTn>
                                        <p:tgtEl>
                                          <p:spTgt spid="330"/>
                                        </p:tgtEl>
                                        <p:attrNameLst>
                                          <p:attrName>style.visibility</p:attrName>
                                        </p:attrNameLst>
                                      </p:cBhvr>
                                      <p:to>
                                        <p:strVal val="hidden"/>
                                      </p:to>
                                    </p:set>
                                  </p:childTnLst>
                                </p:cTn>
                              </p:par>
                              <p:par>
                                <p:cTn id="347" presetID="1" presetClass="exit" presetSubtype="0" fill="hold" grpId="1" nodeType="withEffect">
                                  <p:stCondLst>
                                    <p:cond delay="0"/>
                                  </p:stCondLst>
                                  <p:childTnLst>
                                    <p:set>
                                      <p:cBhvr>
                                        <p:cTn id="348" dur="1" fill="hold">
                                          <p:stCondLst>
                                            <p:cond delay="0"/>
                                          </p:stCondLst>
                                        </p:cTn>
                                        <p:tgtEl>
                                          <p:spTgt spid="331"/>
                                        </p:tgtEl>
                                        <p:attrNameLst>
                                          <p:attrName>style.visibility</p:attrName>
                                        </p:attrNameLst>
                                      </p:cBhvr>
                                      <p:to>
                                        <p:strVal val="hidden"/>
                                      </p:to>
                                    </p:set>
                                  </p:childTnLst>
                                </p:cTn>
                              </p:par>
                              <p:par>
                                <p:cTn id="349" presetID="1" presetClass="exit" presetSubtype="0" fill="hold" grpId="1" nodeType="withEffect">
                                  <p:stCondLst>
                                    <p:cond delay="0"/>
                                  </p:stCondLst>
                                  <p:childTnLst>
                                    <p:set>
                                      <p:cBhvr>
                                        <p:cTn id="350" dur="1" fill="hold">
                                          <p:stCondLst>
                                            <p:cond delay="0"/>
                                          </p:stCondLst>
                                        </p:cTn>
                                        <p:tgtEl>
                                          <p:spTgt spid="332"/>
                                        </p:tgtEl>
                                        <p:attrNameLst>
                                          <p:attrName>style.visibility</p:attrName>
                                        </p:attrNameLst>
                                      </p:cBhvr>
                                      <p:to>
                                        <p:strVal val="hidden"/>
                                      </p:to>
                                    </p:set>
                                  </p:childTnLst>
                                </p:cTn>
                              </p:par>
                              <p:par>
                                <p:cTn id="351" presetID="1" presetClass="exit" presetSubtype="0" fill="hold" grpId="1" nodeType="withEffect">
                                  <p:stCondLst>
                                    <p:cond delay="0"/>
                                  </p:stCondLst>
                                  <p:childTnLst>
                                    <p:set>
                                      <p:cBhvr>
                                        <p:cTn id="352" dur="1" fill="hold">
                                          <p:stCondLst>
                                            <p:cond delay="0"/>
                                          </p:stCondLst>
                                        </p:cTn>
                                        <p:tgtEl>
                                          <p:spTgt spid="333"/>
                                        </p:tgtEl>
                                        <p:attrNameLst>
                                          <p:attrName>style.visibility</p:attrName>
                                        </p:attrNameLst>
                                      </p:cBhvr>
                                      <p:to>
                                        <p:strVal val="hidden"/>
                                      </p:to>
                                    </p:set>
                                  </p:childTnLst>
                                </p:cTn>
                              </p:par>
                              <p:par>
                                <p:cTn id="353" presetID="1" presetClass="exit" presetSubtype="0" fill="hold" grpId="1" nodeType="withEffect">
                                  <p:stCondLst>
                                    <p:cond delay="0"/>
                                  </p:stCondLst>
                                  <p:childTnLst>
                                    <p:set>
                                      <p:cBhvr>
                                        <p:cTn id="354" dur="1" fill="hold">
                                          <p:stCondLst>
                                            <p:cond delay="0"/>
                                          </p:stCondLst>
                                        </p:cTn>
                                        <p:tgtEl>
                                          <p:spTgt spid="334"/>
                                        </p:tgtEl>
                                        <p:attrNameLst>
                                          <p:attrName>style.visibility</p:attrName>
                                        </p:attrNameLst>
                                      </p:cBhvr>
                                      <p:to>
                                        <p:strVal val="hidden"/>
                                      </p:to>
                                    </p:set>
                                  </p:childTnLst>
                                </p:cTn>
                              </p:par>
                              <p:par>
                                <p:cTn id="355" presetID="1" presetClass="exit" presetSubtype="0" fill="hold" grpId="1" nodeType="withEffect">
                                  <p:stCondLst>
                                    <p:cond delay="0"/>
                                  </p:stCondLst>
                                  <p:childTnLst>
                                    <p:set>
                                      <p:cBhvr>
                                        <p:cTn id="356" dur="1" fill="hold">
                                          <p:stCondLst>
                                            <p:cond delay="0"/>
                                          </p:stCondLst>
                                        </p:cTn>
                                        <p:tgtEl>
                                          <p:spTgt spid="335"/>
                                        </p:tgtEl>
                                        <p:attrNameLst>
                                          <p:attrName>style.visibility</p:attrName>
                                        </p:attrNameLst>
                                      </p:cBhvr>
                                      <p:to>
                                        <p:strVal val="hidden"/>
                                      </p:to>
                                    </p:set>
                                  </p:childTnLst>
                                </p:cTn>
                              </p:par>
                              <p:par>
                                <p:cTn id="357" presetID="1" presetClass="exit" presetSubtype="0" fill="hold" grpId="1" nodeType="withEffect">
                                  <p:stCondLst>
                                    <p:cond delay="0"/>
                                  </p:stCondLst>
                                  <p:childTnLst>
                                    <p:set>
                                      <p:cBhvr>
                                        <p:cTn id="358" dur="1" fill="hold">
                                          <p:stCondLst>
                                            <p:cond delay="0"/>
                                          </p:stCondLst>
                                        </p:cTn>
                                        <p:tgtEl>
                                          <p:spTgt spid="336"/>
                                        </p:tgtEl>
                                        <p:attrNameLst>
                                          <p:attrName>style.visibility</p:attrName>
                                        </p:attrNameLst>
                                      </p:cBhvr>
                                      <p:to>
                                        <p:strVal val="hidden"/>
                                      </p:to>
                                    </p:set>
                                  </p:childTnLst>
                                </p:cTn>
                              </p:par>
                              <p:par>
                                <p:cTn id="359" presetID="1" presetClass="exit" presetSubtype="0" fill="hold" grpId="1" nodeType="withEffect">
                                  <p:stCondLst>
                                    <p:cond delay="0"/>
                                  </p:stCondLst>
                                  <p:childTnLst>
                                    <p:set>
                                      <p:cBhvr>
                                        <p:cTn id="360" dur="1" fill="hold">
                                          <p:stCondLst>
                                            <p:cond delay="0"/>
                                          </p:stCondLst>
                                        </p:cTn>
                                        <p:tgtEl>
                                          <p:spTgt spid="337"/>
                                        </p:tgtEl>
                                        <p:attrNameLst>
                                          <p:attrName>style.visibility</p:attrName>
                                        </p:attrNameLst>
                                      </p:cBhvr>
                                      <p:to>
                                        <p:strVal val="hidden"/>
                                      </p:to>
                                    </p:set>
                                  </p:childTnLst>
                                </p:cTn>
                              </p:par>
                              <p:par>
                                <p:cTn id="361" presetID="1" presetClass="exit" presetSubtype="0" fill="hold" grpId="1" nodeType="withEffect">
                                  <p:stCondLst>
                                    <p:cond delay="0"/>
                                  </p:stCondLst>
                                  <p:childTnLst>
                                    <p:set>
                                      <p:cBhvr>
                                        <p:cTn id="362" dur="1" fill="hold">
                                          <p:stCondLst>
                                            <p:cond delay="0"/>
                                          </p:stCondLst>
                                        </p:cTn>
                                        <p:tgtEl>
                                          <p:spTgt spid="338"/>
                                        </p:tgtEl>
                                        <p:attrNameLst>
                                          <p:attrName>style.visibility</p:attrName>
                                        </p:attrNameLst>
                                      </p:cBhvr>
                                      <p:to>
                                        <p:strVal val="hidden"/>
                                      </p:to>
                                    </p:set>
                                  </p:childTnLst>
                                </p:cTn>
                              </p:par>
                              <p:par>
                                <p:cTn id="363" presetID="1" presetClass="exit" presetSubtype="0" fill="hold" grpId="1" nodeType="withEffect">
                                  <p:stCondLst>
                                    <p:cond delay="0"/>
                                  </p:stCondLst>
                                  <p:childTnLst>
                                    <p:set>
                                      <p:cBhvr>
                                        <p:cTn id="364" dur="1" fill="hold">
                                          <p:stCondLst>
                                            <p:cond delay="0"/>
                                          </p:stCondLst>
                                        </p:cTn>
                                        <p:tgtEl>
                                          <p:spTgt spid="339"/>
                                        </p:tgtEl>
                                        <p:attrNameLst>
                                          <p:attrName>style.visibility</p:attrName>
                                        </p:attrNameLst>
                                      </p:cBhvr>
                                      <p:to>
                                        <p:strVal val="hidden"/>
                                      </p:to>
                                    </p:set>
                                  </p:childTnLst>
                                </p:cTn>
                              </p:par>
                              <p:par>
                                <p:cTn id="365" presetID="1" presetClass="exit" presetSubtype="0" fill="hold" grpId="1" nodeType="withEffect">
                                  <p:stCondLst>
                                    <p:cond delay="0"/>
                                  </p:stCondLst>
                                  <p:childTnLst>
                                    <p:set>
                                      <p:cBhvr>
                                        <p:cTn id="366" dur="1" fill="hold">
                                          <p:stCondLst>
                                            <p:cond delay="0"/>
                                          </p:stCondLst>
                                        </p:cTn>
                                        <p:tgtEl>
                                          <p:spTgt spid="340"/>
                                        </p:tgtEl>
                                        <p:attrNameLst>
                                          <p:attrName>style.visibility</p:attrName>
                                        </p:attrNameLst>
                                      </p:cBhvr>
                                      <p:to>
                                        <p:strVal val="hidden"/>
                                      </p:to>
                                    </p:set>
                                  </p:childTnLst>
                                </p:cTn>
                              </p:par>
                            </p:childTnLst>
                          </p:cTn>
                        </p:par>
                        <p:par>
                          <p:cTn id="367" fill="hold">
                            <p:stCondLst>
                              <p:cond delay="1000"/>
                            </p:stCondLst>
                            <p:childTnLst>
                              <p:par>
                                <p:cTn id="368" presetID="16" presetClass="entr" presetSubtype="21" fill="hold" nodeType="afterEffect">
                                  <p:stCondLst>
                                    <p:cond delay="0"/>
                                  </p:stCondLst>
                                  <p:childTnLst>
                                    <p:set>
                                      <p:cBhvr>
                                        <p:cTn id="369" dur="1" fill="hold">
                                          <p:stCondLst>
                                            <p:cond delay="0"/>
                                          </p:stCondLst>
                                        </p:cTn>
                                        <p:tgtEl>
                                          <p:spTgt spid="281"/>
                                        </p:tgtEl>
                                        <p:attrNameLst>
                                          <p:attrName>style.visibility</p:attrName>
                                        </p:attrNameLst>
                                      </p:cBhvr>
                                      <p:to>
                                        <p:strVal val="visible"/>
                                      </p:to>
                                    </p:set>
                                    <p:animEffect transition="in" filter="barn(inVertical)">
                                      <p:cBhvr>
                                        <p:cTn id="370" dur="500"/>
                                        <p:tgtEl>
                                          <p:spTgt spid="281"/>
                                        </p:tgtEl>
                                      </p:cBhvr>
                                    </p:animEffect>
                                  </p:childTnLst>
                                </p:cTn>
                              </p:par>
                              <p:par>
                                <p:cTn id="371" presetID="1" presetClass="entr" presetSubtype="0" fill="hold" grpId="2" nodeType="withEffect">
                                  <p:stCondLst>
                                    <p:cond delay="0"/>
                                  </p:stCondLst>
                                  <p:childTnLst>
                                    <p:set>
                                      <p:cBhvr>
                                        <p:cTn id="372" dur="1" fill="hold">
                                          <p:stCondLst>
                                            <p:cond delay="0"/>
                                          </p:stCondLst>
                                        </p:cTn>
                                        <p:tgtEl>
                                          <p:spTgt spid="325"/>
                                        </p:tgtEl>
                                        <p:attrNameLst>
                                          <p:attrName>style.visibility</p:attrName>
                                        </p:attrNameLst>
                                      </p:cBhvr>
                                      <p:to>
                                        <p:strVal val="visible"/>
                                      </p:to>
                                    </p:set>
                                  </p:childTnLst>
                                </p:cTn>
                              </p:par>
                              <p:par>
                                <p:cTn id="373" presetID="1" presetClass="entr" presetSubtype="0" fill="hold" grpId="2" nodeType="withEffect">
                                  <p:stCondLst>
                                    <p:cond delay="0"/>
                                  </p:stCondLst>
                                  <p:childTnLst>
                                    <p:set>
                                      <p:cBhvr>
                                        <p:cTn id="374" dur="1" fill="hold">
                                          <p:stCondLst>
                                            <p:cond delay="0"/>
                                          </p:stCondLst>
                                        </p:cTn>
                                        <p:tgtEl>
                                          <p:spTgt spid="326"/>
                                        </p:tgtEl>
                                        <p:attrNameLst>
                                          <p:attrName>style.visibility</p:attrName>
                                        </p:attrNameLst>
                                      </p:cBhvr>
                                      <p:to>
                                        <p:strVal val="visible"/>
                                      </p:to>
                                    </p:set>
                                  </p:childTnLst>
                                </p:cTn>
                              </p:par>
                              <p:par>
                                <p:cTn id="375" presetID="1" presetClass="entr" presetSubtype="0" fill="hold" grpId="2" nodeType="withEffect">
                                  <p:stCondLst>
                                    <p:cond delay="0"/>
                                  </p:stCondLst>
                                  <p:childTnLst>
                                    <p:set>
                                      <p:cBhvr>
                                        <p:cTn id="376" dur="1" fill="hold">
                                          <p:stCondLst>
                                            <p:cond delay="0"/>
                                          </p:stCondLst>
                                        </p:cTn>
                                        <p:tgtEl>
                                          <p:spTgt spid="327"/>
                                        </p:tgtEl>
                                        <p:attrNameLst>
                                          <p:attrName>style.visibility</p:attrName>
                                        </p:attrNameLst>
                                      </p:cBhvr>
                                      <p:to>
                                        <p:strVal val="visible"/>
                                      </p:to>
                                    </p:set>
                                  </p:childTnLst>
                                </p:cTn>
                              </p:par>
                              <p:par>
                                <p:cTn id="377" presetID="1" presetClass="entr" presetSubtype="0" fill="hold" grpId="2" nodeType="withEffect">
                                  <p:stCondLst>
                                    <p:cond delay="0"/>
                                  </p:stCondLst>
                                  <p:childTnLst>
                                    <p:set>
                                      <p:cBhvr>
                                        <p:cTn id="378" dur="1" fill="hold">
                                          <p:stCondLst>
                                            <p:cond delay="0"/>
                                          </p:stCondLst>
                                        </p:cTn>
                                        <p:tgtEl>
                                          <p:spTgt spid="328"/>
                                        </p:tgtEl>
                                        <p:attrNameLst>
                                          <p:attrName>style.visibility</p:attrName>
                                        </p:attrNameLst>
                                      </p:cBhvr>
                                      <p:to>
                                        <p:strVal val="visible"/>
                                      </p:to>
                                    </p:set>
                                  </p:childTnLst>
                                </p:cTn>
                              </p:par>
                              <p:par>
                                <p:cTn id="379" presetID="1" presetClass="entr" presetSubtype="0" fill="hold" grpId="2" nodeType="withEffect">
                                  <p:stCondLst>
                                    <p:cond delay="0"/>
                                  </p:stCondLst>
                                  <p:childTnLst>
                                    <p:set>
                                      <p:cBhvr>
                                        <p:cTn id="380" dur="1" fill="hold">
                                          <p:stCondLst>
                                            <p:cond delay="0"/>
                                          </p:stCondLst>
                                        </p:cTn>
                                        <p:tgtEl>
                                          <p:spTgt spid="329"/>
                                        </p:tgtEl>
                                        <p:attrNameLst>
                                          <p:attrName>style.visibility</p:attrName>
                                        </p:attrNameLst>
                                      </p:cBhvr>
                                      <p:to>
                                        <p:strVal val="visible"/>
                                      </p:to>
                                    </p:set>
                                  </p:childTnLst>
                                </p:cTn>
                              </p:par>
                              <p:par>
                                <p:cTn id="381" presetID="1" presetClass="entr" presetSubtype="0" fill="hold" grpId="2" nodeType="withEffect">
                                  <p:stCondLst>
                                    <p:cond delay="0"/>
                                  </p:stCondLst>
                                  <p:childTnLst>
                                    <p:set>
                                      <p:cBhvr>
                                        <p:cTn id="382" dur="1" fill="hold">
                                          <p:stCondLst>
                                            <p:cond delay="0"/>
                                          </p:stCondLst>
                                        </p:cTn>
                                        <p:tgtEl>
                                          <p:spTgt spid="330"/>
                                        </p:tgtEl>
                                        <p:attrNameLst>
                                          <p:attrName>style.visibility</p:attrName>
                                        </p:attrNameLst>
                                      </p:cBhvr>
                                      <p:to>
                                        <p:strVal val="visible"/>
                                      </p:to>
                                    </p:set>
                                  </p:childTnLst>
                                </p:cTn>
                              </p:par>
                              <p:par>
                                <p:cTn id="383" presetID="1" presetClass="entr" presetSubtype="0" fill="hold" grpId="2" nodeType="withEffect">
                                  <p:stCondLst>
                                    <p:cond delay="0"/>
                                  </p:stCondLst>
                                  <p:childTnLst>
                                    <p:set>
                                      <p:cBhvr>
                                        <p:cTn id="384" dur="1" fill="hold">
                                          <p:stCondLst>
                                            <p:cond delay="0"/>
                                          </p:stCondLst>
                                        </p:cTn>
                                        <p:tgtEl>
                                          <p:spTgt spid="331"/>
                                        </p:tgtEl>
                                        <p:attrNameLst>
                                          <p:attrName>style.visibility</p:attrName>
                                        </p:attrNameLst>
                                      </p:cBhvr>
                                      <p:to>
                                        <p:strVal val="visible"/>
                                      </p:to>
                                    </p:set>
                                  </p:childTnLst>
                                </p:cTn>
                              </p:par>
                              <p:par>
                                <p:cTn id="385" presetID="1" presetClass="entr" presetSubtype="0" fill="hold" grpId="2" nodeType="withEffect">
                                  <p:stCondLst>
                                    <p:cond delay="0"/>
                                  </p:stCondLst>
                                  <p:childTnLst>
                                    <p:set>
                                      <p:cBhvr>
                                        <p:cTn id="386" dur="1" fill="hold">
                                          <p:stCondLst>
                                            <p:cond delay="0"/>
                                          </p:stCondLst>
                                        </p:cTn>
                                        <p:tgtEl>
                                          <p:spTgt spid="332"/>
                                        </p:tgtEl>
                                        <p:attrNameLst>
                                          <p:attrName>style.visibility</p:attrName>
                                        </p:attrNameLst>
                                      </p:cBhvr>
                                      <p:to>
                                        <p:strVal val="visible"/>
                                      </p:to>
                                    </p:set>
                                  </p:childTnLst>
                                </p:cTn>
                              </p:par>
                              <p:par>
                                <p:cTn id="387" presetID="1" presetClass="entr" presetSubtype="0" fill="hold" grpId="2" nodeType="withEffect">
                                  <p:stCondLst>
                                    <p:cond delay="0"/>
                                  </p:stCondLst>
                                  <p:childTnLst>
                                    <p:set>
                                      <p:cBhvr>
                                        <p:cTn id="388" dur="1" fill="hold">
                                          <p:stCondLst>
                                            <p:cond delay="0"/>
                                          </p:stCondLst>
                                        </p:cTn>
                                        <p:tgtEl>
                                          <p:spTgt spid="333"/>
                                        </p:tgtEl>
                                        <p:attrNameLst>
                                          <p:attrName>style.visibility</p:attrName>
                                        </p:attrNameLst>
                                      </p:cBhvr>
                                      <p:to>
                                        <p:strVal val="visible"/>
                                      </p:to>
                                    </p:set>
                                  </p:childTnLst>
                                </p:cTn>
                              </p:par>
                              <p:par>
                                <p:cTn id="389" presetID="1" presetClass="entr" presetSubtype="0" fill="hold" grpId="2" nodeType="withEffect">
                                  <p:stCondLst>
                                    <p:cond delay="0"/>
                                  </p:stCondLst>
                                  <p:childTnLst>
                                    <p:set>
                                      <p:cBhvr>
                                        <p:cTn id="390" dur="1" fill="hold">
                                          <p:stCondLst>
                                            <p:cond delay="0"/>
                                          </p:stCondLst>
                                        </p:cTn>
                                        <p:tgtEl>
                                          <p:spTgt spid="334"/>
                                        </p:tgtEl>
                                        <p:attrNameLst>
                                          <p:attrName>style.visibility</p:attrName>
                                        </p:attrNameLst>
                                      </p:cBhvr>
                                      <p:to>
                                        <p:strVal val="visible"/>
                                      </p:to>
                                    </p:set>
                                  </p:childTnLst>
                                </p:cTn>
                              </p:par>
                              <p:par>
                                <p:cTn id="391" presetID="1" presetClass="entr" presetSubtype="0" fill="hold" grpId="2" nodeType="withEffect">
                                  <p:stCondLst>
                                    <p:cond delay="0"/>
                                  </p:stCondLst>
                                  <p:childTnLst>
                                    <p:set>
                                      <p:cBhvr>
                                        <p:cTn id="392" dur="1" fill="hold">
                                          <p:stCondLst>
                                            <p:cond delay="0"/>
                                          </p:stCondLst>
                                        </p:cTn>
                                        <p:tgtEl>
                                          <p:spTgt spid="335"/>
                                        </p:tgtEl>
                                        <p:attrNameLst>
                                          <p:attrName>style.visibility</p:attrName>
                                        </p:attrNameLst>
                                      </p:cBhvr>
                                      <p:to>
                                        <p:strVal val="visible"/>
                                      </p:to>
                                    </p:set>
                                  </p:childTnLst>
                                </p:cTn>
                              </p:par>
                              <p:par>
                                <p:cTn id="393" presetID="1" presetClass="entr" presetSubtype="0" fill="hold" grpId="2" nodeType="withEffect">
                                  <p:stCondLst>
                                    <p:cond delay="0"/>
                                  </p:stCondLst>
                                  <p:childTnLst>
                                    <p:set>
                                      <p:cBhvr>
                                        <p:cTn id="394" dur="1" fill="hold">
                                          <p:stCondLst>
                                            <p:cond delay="0"/>
                                          </p:stCondLst>
                                        </p:cTn>
                                        <p:tgtEl>
                                          <p:spTgt spid="336"/>
                                        </p:tgtEl>
                                        <p:attrNameLst>
                                          <p:attrName>style.visibility</p:attrName>
                                        </p:attrNameLst>
                                      </p:cBhvr>
                                      <p:to>
                                        <p:strVal val="visible"/>
                                      </p:to>
                                    </p:set>
                                  </p:childTnLst>
                                </p:cTn>
                              </p:par>
                              <p:par>
                                <p:cTn id="395" presetID="1" presetClass="entr" presetSubtype="0" fill="hold" grpId="2" nodeType="withEffect">
                                  <p:stCondLst>
                                    <p:cond delay="0"/>
                                  </p:stCondLst>
                                  <p:childTnLst>
                                    <p:set>
                                      <p:cBhvr>
                                        <p:cTn id="396" dur="1" fill="hold">
                                          <p:stCondLst>
                                            <p:cond delay="0"/>
                                          </p:stCondLst>
                                        </p:cTn>
                                        <p:tgtEl>
                                          <p:spTgt spid="337"/>
                                        </p:tgtEl>
                                        <p:attrNameLst>
                                          <p:attrName>style.visibility</p:attrName>
                                        </p:attrNameLst>
                                      </p:cBhvr>
                                      <p:to>
                                        <p:strVal val="visible"/>
                                      </p:to>
                                    </p:set>
                                  </p:childTnLst>
                                </p:cTn>
                              </p:par>
                              <p:par>
                                <p:cTn id="397" presetID="1" presetClass="entr" presetSubtype="0" fill="hold" grpId="2" nodeType="withEffect">
                                  <p:stCondLst>
                                    <p:cond delay="0"/>
                                  </p:stCondLst>
                                  <p:childTnLst>
                                    <p:set>
                                      <p:cBhvr>
                                        <p:cTn id="398" dur="1" fill="hold">
                                          <p:stCondLst>
                                            <p:cond delay="0"/>
                                          </p:stCondLst>
                                        </p:cTn>
                                        <p:tgtEl>
                                          <p:spTgt spid="338"/>
                                        </p:tgtEl>
                                        <p:attrNameLst>
                                          <p:attrName>style.visibility</p:attrName>
                                        </p:attrNameLst>
                                      </p:cBhvr>
                                      <p:to>
                                        <p:strVal val="visible"/>
                                      </p:to>
                                    </p:set>
                                  </p:childTnLst>
                                </p:cTn>
                              </p:par>
                              <p:par>
                                <p:cTn id="399" presetID="1" presetClass="entr" presetSubtype="0" fill="hold" grpId="2" nodeType="withEffect">
                                  <p:stCondLst>
                                    <p:cond delay="0"/>
                                  </p:stCondLst>
                                  <p:childTnLst>
                                    <p:set>
                                      <p:cBhvr>
                                        <p:cTn id="400" dur="1" fill="hold">
                                          <p:stCondLst>
                                            <p:cond delay="0"/>
                                          </p:stCondLst>
                                        </p:cTn>
                                        <p:tgtEl>
                                          <p:spTgt spid="339"/>
                                        </p:tgtEl>
                                        <p:attrNameLst>
                                          <p:attrName>style.visibility</p:attrName>
                                        </p:attrNameLst>
                                      </p:cBhvr>
                                      <p:to>
                                        <p:strVal val="visible"/>
                                      </p:to>
                                    </p:set>
                                  </p:childTnLst>
                                </p:cTn>
                              </p:par>
                              <p:par>
                                <p:cTn id="401" presetID="1" presetClass="entr" presetSubtype="0" fill="hold" grpId="2" nodeType="withEffect">
                                  <p:stCondLst>
                                    <p:cond delay="0"/>
                                  </p:stCondLst>
                                  <p:childTnLst>
                                    <p:set>
                                      <p:cBhvr>
                                        <p:cTn id="402" dur="1" fill="hold">
                                          <p:stCondLst>
                                            <p:cond delay="0"/>
                                          </p:stCondLst>
                                        </p:cTn>
                                        <p:tgtEl>
                                          <p:spTgt spid="340"/>
                                        </p:tgtEl>
                                        <p:attrNameLst>
                                          <p:attrName>style.visibility</p:attrName>
                                        </p:attrNameLst>
                                      </p:cBhvr>
                                      <p:to>
                                        <p:strVal val="visible"/>
                                      </p:to>
                                    </p:set>
                                  </p:childTnLst>
                                </p:cTn>
                              </p:par>
                            </p:childTnLst>
                          </p:cTn>
                        </p:par>
                      </p:childTnLst>
                    </p:cTn>
                  </p:par>
                  <p:par>
                    <p:cTn id="403" fill="hold">
                      <p:stCondLst>
                        <p:cond delay="indefinite"/>
                      </p:stCondLst>
                      <p:childTnLst>
                        <p:par>
                          <p:cTn id="404" fill="hold">
                            <p:stCondLst>
                              <p:cond delay="0"/>
                            </p:stCondLst>
                            <p:childTnLst>
                              <p:par>
                                <p:cTn id="405" presetID="12" presetClass="exit" presetSubtype="4" fill="hold" nodeType="clickEffect">
                                  <p:stCondLst>
                                    <p:cond delay="0"/>
                                  </p:stCondLst>
                                  <p:childTnLst>
                                    <p:anim calcmode="lin" valueType="num">
                                      <p:cBhvr additive="base">
                                        <p:cTn id="406" dur="500"/>
                                        <p:tgtEl>
                                          <p:spTgt spid="255"/>
                                        </p:tgtEl>
                                        <p:attrNameLst>
                                          <p:attrName>ppt_y</p:attrName>
                                        </p:attrNameLst>
                                      </p:cBhvr>
                                      <p:tavLst>
                                        <p:tav tm="0">
                                          <p:val>
                                            <p:strVal val="#ppt_y"/>
                                          </p:val>
                                        </p:tav>
                                        <p:tav tm="100000">
                                          <p:val>
                                            <p:strVal val="#ppt_y+#ppt_h*1.125000"/>
                                          </p:val>
                                        </p:tav>
                                      </p:tavLst>
                                    </p:anim>
                                    <p:animEffect transition="out" filter="wipe(down)">
                                      <p:cBhvr>
                                        <p:cTn id="407" dur="500"/>
                                        <p:tgtEl>
                                          <p:spTgt spid="255"/>
                                        </p:tgtEl>
                                      </p:cBhvr>
                                    </p:animEffect>
                                    <p:set>
                                      <p:cBhvr>
                                        <p:cTn id="408" dur="1" fill="hold">
                                          <p:stCondLst>
                                            <p:cond delay="499"/>
                                          </p:stCondLst>
                                        </p:cTn>
                                        <p:tgtEl>
                                          <p:spTgt spid="255"/>
                                        </p:tgtEl>
                                        <p:attrNameLst>
                                          <p:attrName>style.visibility</p:attrName>
                                        </p:attrNameLst>
                                      </p:cBhvr>
                                      <p:to>
                                        <p:strVal val="hidden"/>
                                      </p:to>
                                    </p:set>
                                  </p:childTnLst>
                                </p:cTn>
                              </p:par>
                              <p:par>
                                <p:cTn id="409" presetID="12" presetClass="entr" presetSubtype="4" fill="hold" nodeType="withEffect">
                                  <p:stCondLst>
                                    <p:cond delay="0"/>
                                  </p:stCondLst>
                                  <p:childTnLst>
                                    <p:set>
                                      <p:cBhvr>
                                        <p:cTn id="410" dur="1" fill="hold">
                                          <p:stCondLst>
                                            <p:cond delay="0"/>
                                          </p:stCondLst>
                                        </p:cTn>
                                        <p:tgtEl>
                                          <p:spTgt spid="298"/>
                                        </p:tgtEl>
                                        <p:attrNameLst>
                                          <p:attrName>style.visibility</p:attrName>
                                        </p:attrNameLst>
                                      </p:cBhvr>
                                      <p:to>
                                        <p:strVal val="visible"/>
                                      </p:to>
                                    </p:set>
                                    <p:anim calcmode="lin" valueType="num">
                                      <p:cBhvr additive="base">
                                        <p:cTn id="411" dur="500"/>
                                        <p:tgtEl>
                                          <p:spTgt spid="298"/>
                                        </p:tgtEl>
                                        <p:attrNameLst>
                                          <p:attrName>ppt_y</p:attrName>
                                        </p:attrNameLst>
                                      </p:cBhvr>
                                      <p:tavLst>
                                        <p:tav tm="0">
                                          <p:val>
                                            <p:strVal val="#ppt_y+#ppt_h*1.125000"/>
                                          </p:val>
                                        </p:tav>
                                        <p:tav tm="100000">
                                          <p:val>
                                            <p:strVal val="#ppt_y"/>
                                          </p:val>
                                        </p:tav>
                                      </p:tavLst>
                                    </p:anim>
                                    <p:animEffect transition="in" filter="wipe(up)">
                                      <p:cBhvr>
                                        <p:cTn id="412" dur="500"/>
                                        <p:tgtEl>
                                          <p:spTgt spid="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4" grpId="1" animBg="1"/>
      <p:bldP spid="57" grpId="0" animBg="1"/>
      <p:bldP spid="57" grpId="1" animBg="1"/>
      <p:bldP spid="58" grpId="0" animBg="1"/>
      <p:bldP spid="58" grpId="1" animBg="1"/>
      <p:bldP spid="60" grpId="0" animBg="1"/>
      <p:bldP spid="60" grpId="1" animBg="1"/>
      <p:bldP spid="138" grpId="0" animBg="1"/>
      <p:bldP spid="154" grpId="0"/>
      <p:bldP spid="172" grpId="0" animBg="1"/>
      <p:bldP spid="188" grpId="0"/>
      <p:bldP spid="207" grpId="0" animBg="1"/>
      <p:bldP spid="223" grpId="0"/>
      <p:bldP spid="224" grpId="0" animBg="1"/>
      <p:bldP spid="224" grpId="1" animBg="1"/>
      <p:bldP spid="240" grpId="0"/>
      <p:bldP spid="2" grpId="0" animBg="1"/>
      <p:bldP spid="116" grpId="0"/>
      <p:bldP spid="117" grpId="0" animBg="1"/>
      <p:bldP spid="120" grpId="0" animBg="1"/>
      <p:bldP spid="120" grpId="1" animBg="1"/>
      <p:bldP spid="121" grpId="0" animBg="1"/>
      <p:bldP spid="121" grpId="1" animBg="1"/>
      <p:bldP spid="122" grpId="0" animBg="1"/>
      <p:bldP spid="122" grpId="1" animBg="1"/>
      <p:bldP spid="123" grpId="0" animBg="1"/>
      <p:bldP spid="123" grpId="1" animBg="1"/>
      <p:bldP spid="170" grpId="0" animBg="1"/>
      <p:bldP spid="170" grpId="1" animBg="1"/>
      <p:bldP spid="189" grpId="0"/>
      <p:bldP spid="159" grpId="0" animBg="1"/>
      <p:bldP spid="160" grpId="0" animBg="1"/>
      <p:bldP spid="278" grpId="0" animBg="1"/>
      <p:bldP spid="279" grpId="0" animBg="1"/>
      <p:bldP spid="280" grpId="0" animBg="1"/>
      <p:bldP spid="325" grpId="0" animBg="1"/>
      <p:bldP spid="325" grpId="1" animBg="1"/>
      <p:bldP spid="325" grpId="2" animBg="1"/>
      <p:bldP spid="326" grpId="0" animBg="1"/>
      <p:bldP spid="326" grpId="1" animBg="1"/>
      <p:bldP spid="326" grpId="2" animBg="1"/>
      <p:bldP spid="327" grpId="0" animBg="1"/>
      <p:bldP spid="327" grpId="1" animBg="1"/>
      <p:bldP spid="327" grpId="2" animBg="1"/>
      <p:bldP spid="328" grpId="0" animBg="1"/>
      <p:bldP spid="328" grpId="1" animBg="1"/>
      <p:bldP spid="328" grpId="2" animBg="1"/>
      <p:bldP spid="329" grpId="0" animBg="1"/>
      <p:bldP spid="329" grpId="1" animBg="1"/>
      <p:bldP spid="329" grpId="2" animBg="1"/>
      <p:bldP spid="330" grpId="0" animBg="1"/>
      <p:bldP spid="330" grpId="1" animBg="1"/>
      <p:bldP spid="330" grpId="2" animBg="1"/>
      <p:bldP spid="331" grpId="0" animBg="1"/>
      <p:bldP spid="331" grpId="1" animBg="1"/>
      <p:bldP spid="331" grpId="2" animBg="1"/>
      <p:bldP spid="332" grpId="0" animBg="1"/>
      <p:bldP spid="332" grpId="1" animBg="1"/>
      <p:bldP spid="332" grpId="2" animBg="1"/>
      <p:bldP spid="333" grpId="0" animBg="1"/>
      <p:bldP spid="333" grpId="1" animBg="1"/>
      <p:bldP spid="333" grpId="2" animBg="1"/>
      <p:bldP spid="334" grpId="0" animBg="1"/>
      <p:bldP spid="334" grpId="1" animBg="1"/>
      <p:bldP spid="334" grpId="2" animBg="1"/>
      <p:bldP spid="335" grpId="0" animBg="1"/>
      <p:bldP spid="335" grpId="1" animBg="1"/>
      <p:bldP spid="335" grpId="2" animBg="1"/>
      <p:bldP spid="336" grpId="0" animBg="1"/>
      <p:bldP spid="336" grpId="1" animBg="1"/>
      <p:bldP spid="336" grpId="2" animBg="1"/>
      <p:bldP spid="337" grpId="0" animBg="1"/>
      <p:bldP spid="337" grpId="1" animBg="1"/>
      <p:bldP spid="337" grpId="2" animBg="1"/>
      <p:bldP spid="338" grpId="0" animBg="1"/>
      <p:bldP spid="338" grpId="1" animBg="1"/>
      <p:bldP spid="338" grpId="2" animBg="1"/>
      <p:bldP spid="339" grpId="0" animBg="1"/>
      <p:bldP spid="339" grpId="1" animBg="1"/>
      <p:bldP spid="339" grpId="2" animBg="1"/>
      <p:bldP spid="340" grpId="0" animBg="1"/>
      <p:bldP spid="340" grpId="1" animBg="1"/>
      <p:bldP spid="340" grpId="2"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Oval 93"/>
          <p:cNvSpPr/>
          <p:nvPr/>
        </p:nvSpPr>
        <p:spPr>
          <a:xfrm>
            <a:off x="3202990" y="1937956"/>
            <a:ext cx="1527048" cy="1527048"/>
          </a:xfrm>
          <a:prstGeom prst="ellipse">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1577309" y="629335"/>
            <a:ext cx="871126" cy="846157"/>
            <a:chOff x="2859110" y="1081825"/>
            <a:chExt cx="1712890" cy="1416676"/>
          </a:xfrm>
        </p:grpSpPr>
        <p:sp>
          <p:nvSpPr>
            <p:cNvPr id="6" name="Freeform 5"/>
            <p:cNvSpPr/>
            <p:nvPr/>
          </p:nvSpPr>
          <p:spPr>
            <a:xfrm>
              <a:off x="2859110" y="1081825"/>
              <a:ext cx="643944" cy="1416676"/>
            </a:xfrm>
            <a:custGeom>
              <a:avLst/>
              <a:gdLst>
                <a:gd name="connsiteX0" fmla="*/ 643944 w 643944"/>
                <a:gd name="connsiteY0" fmla="*/ 0 h 1416676"/>
                <a:gd name="connsiteX1" fmla="*/ 373487 w 643944"/>
                <a:gd name="connsiteY1" fmla="*/ 463640 h 1416676"/>
                <a:gd name="connsiteX2" fmla="*/ 218941 w 643944"/>
                <a:gd name="connsiteY2" fmla="*/ 1107583 h 1416676"/>
                <a:gd name="connsiteX3" fmla="*/ 0 w 643944"/>
                <a:gd name="connsiteY3" fmla="*/ 1416676 h 1416676"/>
              </a:gdLst>
              <a:ahLst/>
              <a:cxnLst>
                <a:cxn ang="0">
                  <a:pos x="connsiteX0" y="connsiteY0"/>
                </a:cxn>
                <a:cxn ang="0">
                  <a:pos x="connsiteX1" y="connsiteY1"/>
                </a:cxn>
                <a:cxn ang="0">
                  <a:pos x="connsiteX2" y="connsiteY2"/>
                </a:cxn>
                <a:cxn ang="0">
                  <a:pos x="connsiteX3" y="connsiteY3"/>
                </a:cxn>
              </a:cxnLst>
              <a:rect l="l" t="t" r="r" b="b"/>
              <a:pathLst>
                <a:path w="643944" h="1416676">
                  <a:moveTo>
                    <a:pt x="643944" y="0"/>
                  </a:moveTo>
                  <a:cubicBezTo>
                    <a:pt x="544132" y="139521"/>
                    <a:pt x="444321" y="279043"/>
                    <a:pt x="373487" y="463640"/>
                  </a:cubicBezTo>
                  <a:cubicBezTo>
                    <a:pt x="302653" y="648237"/>
                    <a:pt x="281189" y="948744"/>
                    <a:pt x="218941" y="1107583"/>
                  </a:cubicBezTo>
                  <a:cubicBezTo>
                    <a:pt x="156693" y="1266422"/>
                    <a:pt x="78346" y="1341549"/>
                    <a:pt x="0" y="1416676"/>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6"/>
            <p:cNvSpPr/>
            <p:nvPr/>
          </p:nvSpPr>
          <p:spPr>
            <a:xfrm>
              <a:off x="3090930" y="2137893"/>
              <a:ext cx="127062" cy="360608"/>
            </a:xfrm>
            <a:custGeom>
              <a:avLst/>
              <a:gdLst>
                <a:gd name="connsiteX0" fmla="*/ 0 w 127062"/>
                <a:gd name="connsiteY0" fmla="*/ 0 h 360608"/>
                <a:gd name="connsiteX1" fmla="*/ 115909 w 127062"/>
                <a:gd name="connsiteY1" fmla="*/ 231820 h 360608"/>
                <a:gd name="connsiteX2" fmla="*/ 115909 w 127062"/>
                <a:gd name="connsiteY2" fmla="*/ 360608 h 360608"/>
              </a:gdLst>
              <a:ahLst/>
              <a:cxnLst>
                <a:cxn ang="0">
                  <a:pos x="connsiteX0" y="connsiteY0"/>
                </a:cxn>
                <a:cxn ang="0">
                  <a:pos x="connsiteX1" y="connsiteY1"/>
                </a:cxn>
                <a:cxn ang="0">
                  <a:pos x="connsiteX2" y="connsiteY2"/>
                </a:cxn>
              </a:cxnLst>
              <a:rect l="l" t="t" r="r" b="b"/>
              <a:pathLst>
                <a:path w="127062" h="360608">
                  <a:moveTo>
                    <a:pt x="0" y="0"/>
                  </a:moveTo>
                  <a:cubicBezTo>
                    <a:pt x="48295" y="85859"/>
                    <a:pt x="96591" y="171719"/>
                    <a:pt x="115909" y="231820"/>
                  </a:cubicBezTo>
                  <a:cubicBezTo>
                    <a:pt x="135227" y="291921"/>
                    <a:pt x="125568" y="326264"/>
                    <a:pt x="115909" y="360608"/>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Freeform 7"/>
            <p:cNvSpPr/>
            <p:nvPr/>
          </p:nvSpPr>
          <p:spPr>
            <a:xfrm>
              <a:off x="3232597" y="1558344"/>
              <a:ext cx="553792" cy="927279"/>
            </a:xfrm>
            <a:custGeom>
              <a:avLst/>
              <a:gdLst>
                <a:gd name="connsiteX0" fmla="*/ 0 w 553792"/>
                <a:gd name="connsiteY0" fmla="*/ 0 h 927279"/>
                <a:gd name="connsiteX1" fmla="*/ 257578 w 553792"/>
                <a:gd name="connsiteY1" fmla="*/ 373487 h 927279"/>
                <a:gd name="connsiteX2" fmla="*/ 553792 w 553792"/>
                <a:gd name="connsiteY2" fmla="*/ 927279 h 927279"/>
              </a:gdLst>
              <a:ahLst/>
              <a:cxnLst>
                <a:cxn ang="0">
                  <a:pos x="connsiteX0" y="connsiteY0"/>
                </a:cxn>
                <a:cxn ang="0">
                  <a:pos x="connsiteX1" y="connsiteY1"/>
                </a:cxn>
                <a:cxn ang="0">
                  <a:pos x="connsiteX2" y="connsiteY2"/>
                </a:cxn>
              </a:cxnLst>
              <a:rect l="l" t="t" r="r" b="b"/>
              <a:pathLst>
                <a:path w="553792" h="927279">
                  <a:moveTo>
                    <a:pt x="0" y="0"/>
                  </a:moveTo>
                  <a:cubicBezTo>
                    <a:pt x="82639" y="109470"/>
                    <a:pt x="165279" y="218940"/>
                    <a:pt x="257578" y="373487"/>
                  </a:cubicBezTo>
                  <a:cubicBezTo>
                    <a:pt x="349877" y="528034"/>
                    <a:pt x="451834" y="727656"/>
                    <a:pt x="553792" y="927279"/>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Freeform 8"/>
            <p:cNvSpPr/>
            <p:nvPr/>
          </p:nvSpPr>
          <p:spPr>
            <a:xfrm>
              <a:off x="3477296" y="2099256"/>
              <a:ext cx="115910" cy="373488"/>
            </a:xfrm>
            <a:custGeom>
              <a:avLst/>
              <a:gdLst>
                <a:gd name="connsiteX0" fmla="*/ 115910 w 115910"/>
                <a:gd name="connsiteY0" fmla="*/ 0 h 373488"/>
                <a:gd name="connsiteX1" fmla="*/ 90152 w 115910"/>
                <a:gd name="connsiteY1" fmla="*/ 206062 h 373488"/>
                <a:gd name="connsiteX2" fmla="*/ 0 w 115910"/>
                <a:gd name="connsiteY2" fmla="*/ 373488 h 373488"/>
              </a:gdLst>
              <a:ahLst/>
              <a:cxnLst>
                <a:cxn ang="0">
                  <a:pos x="connsiteX0" y="connsiteY0"/>
                </a:cxn>
                <a:cxn ang="0">
                  <a:pos x="connsiteX1" y="connsiteY1"/>
                </a:cxn>
                <a:cxn ang="0">
                  <a:pos x="connsiteX2" y="connsiteY2"/>
                </a:cxn>
              </a:cxnLst>
              <a:rect l="l" t="t" r="r" b="b"/>
              <a:pathLst>
                <a:path w="115910" h="373488">
                  <a:moveTo>
                    <a:pt x="115910" y="0"/>
                  </a:moveTo>
                  <a:cubicBezTo>
                    <a:pt x="112690" y="71907"/>
                    <a:pt x="109470" y="143814"/>
                    <a:pt x="90152" y="206062"/>
                  </a:cubicBezTo>
                  <a:cubicBezTo>
                    <a:pt x="70834" y="268310"/>
                    <a:pt x="35417" y="320899"/>
                    <a:pt x="0" y="373488"/>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Freeform 11"/>
            <p:cNvSpPr/>
            <p:nvPr/>
          </p:nvSpPr>
          <p:spPr>
            <a:xfrm>
              <a:off x="3490175" y="1081825"/>
              <a:ext cx="1081825" cy="1378040"/>
            </a:xfrm>
            <a:custGeom>
              <a:avLst/>
              <a:gdLst>
                <a:gd name="connsiteX0" fmla="*/ 0 w 1081825"/>
                <a:gd name="connsiteY0" fmla="*/ 0 h 1378040"/>
                <a:gd name="connsiteX1" fmla="*/ 643943 w 1081825"/>
                <a:gd name="connsiteY1" fmla="*/ 631065 h 1378040"/>
                <a:gd name="connsiteX2" fmla="*/ 953036 w 1081825"/>
                <a:gd name="connsiteY2" fmla="*/ 1043189 h 1378040"/>
                <a:gd name="connsiteX3" fmla="*/ 1081825 w 1081825"/>
                <a:gd name="connsiteY3" fmla="*/ 1378040 h 1378040"/>
              </a:gdLst>
              <a:ahLst/>
              <a:cxnLst>
                <a:cxn ang="0">
                  <a:pos x="connsiteX0" y="connsiteY0"/>
                </a:cxn>
                <a:cxn ang="0">
                  <a:pos x="connsiteX1" y="connsiteY1"/>
                </a:cxn>
                <a:cxn ang="0">
                  <a:pos x="connsiteX2" y="connsiteY2"/>
                </a:cxn>
                <a:cxn ang="0">
                  <a:pos x="connsiteX3" y="connsiteY3"/>
                </a:cxn>
              </a:cxnLst>
              <a:rect l="l" t="t" r="r" b="b"/>
              <a:pathLst>
                <a:path w="1081825" h="1378040">
                  <a:moveTo>
                    <a:pt x="0" y="0"/>
                  </a:moveTo>
                  <a:cubicBezTo>
                    <a:pt x="242552" y="228600"/>
                    <a:pt x="485104" y="457200"/>
                    <a:pt x="643943" y="631065"/>
                  </a:cubicBezTo>
                  <a:cubicBezTo>
                    <a:pt x="802782" y="804930"/>
                    <a:pt x="880056" y="918693"/>
                    <a:pt x="953036" y="1043189"/>
                  </a:cubicBezTo>
                  <a:cubicBezTo>
                    <a:pt x="1026016" y="1167685"/>
                    <a:pt x="1053920" y="1272862"/>
                    <a:pt x="1081825" y="137804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3979572" y="1712890"/>
              <a:ext cx="179839" cy="772733"/>
            </a:xfrm>
            <a:custGeom>
              <a:avLst/>
              <a:gdLst>
                <a:gd name="connsiteX0" fmla="*/ 154546 w 179839"/>
                <a:gd name="connsiteY0" fmla="*/ 0 h 772733"/>
                <a:gd name="connsiteX1" fmla="*/ 167425 w 179839"/>
                <a:gd name="connsiteY1" fmla="*/ 373487 h 772733"/>
                <a:gd name="connsiteX2" fmla="*/ 0 w 179839"/>
                <a:gd name="connsiteY2" fmla="*/ 772733 h 772733"/>
              </a:gdLst>
              <a:ahLst/>
              <a:cxnLst>
                <a:cxn ang="0">
                  <a:pos x="connsiteX0" y="connsiteY0"/>
                </a:cxn>
                <a:cxn ang="0">
                  <a:pos x="connsiteX1" y="connsiteY1"/>
                </a:cxn>
                <a:cxn ang="0">
                  <a:pos x="connsiteX2" y="connsiteY2"/>
                </a:cxn>
              </a:cxnLst>
              <a:rect l="l" t="t" r="r" b="b"/>
              <a:pathLst>
                <a:path w="179839" h="772733">
                  <a:moveTo>
                    <a:pt x="154546" y="0"/>
                  </a:moveTo>
                  <a:cubicBezTo>
                    <a:pt x="173864" y="122349"/>
                    <a:pt x="193183" y="244698"/>
                    <a:pt x="167425" y="373487"/>
                  </a:cubicBezTo>
                  <a:cubicBezTo>
                    <a:pt x="141667" y="502276"/>
                    <a:pt x="70833" y="637504"/>
                    <a:pt x="0" y="772733"/>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Freeform 14"/>
            <p:cNvSpPr/>
            <p:nvPr/>
          </p:nvSpPr>
          <p:spPr>
            <a:xfrm>
              <a:off x="4121239" y="2163651"/>
              <a:ext cx="202464" cy="321972"/>
            </a:xfrm>
            <a:custGeom>
              <a:avLst/>
              <a:gdLst>
                <a:gd name="connsiteX0" fmla="*/ 0 w 202464"/>
                <a:gd name="connsiteY0" fmla="*/ 0 h 321972"/>
                <a:gd name="connsiteX1" fmla="*/ 180305 w 202464"/>
                <a:gd name="connsiteY1" fmla="*/ 180304 h 321972"/>
                <a:gd name="connsiteX2" fmla="*/ 193184 w 202464"/>
                <a:gd name="connsiteY2" fmla="*/ 321972 h 321972"/>
              </a:gdLst>
              <a:ahLst/>
              <a:cxnLst>
                <a:cxn ang="0">
                  <a:pos x="connsiteX0" y="connsiteY0"/>
                </a:cxn>
                <a:cxn ang="0">
                  <a:pos x="connsiteX1" y="connsiteY1"/>
                </a:cxn>
                <a:cxn ang="0">
                  <a:pos x="connsiteX2" y="connsiteY2"/>
                </a:cxn>
              </a:cxnLst>
              <a:rect l="l" t="t" r="r" b="b"/>
              <a:pathLst>
                <a:path w="202464" h="321972">
                  <a:moveTo>
                    <a:pt x="0" y="0"/>
                  </a:moveTo>
                  <a:cubicBezTo>
                    <a:pt x="74054" y="63321"/>
                    <a:pt x="148108" y="126642"/>
                    <a:pt x="180305" y="180304"/>
                  </a:cubicBezTo>
                  <a:cubicBezTo>
                    <a:pt x="212502" y="233966"/>
                    <a:pt x="202843" y="277969"/>
                    <a:pt x="193184" y="321972"/>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7" name="Group 26"/>
          <p:cNvGrpSpPr/>
          <p:nvPr/>
        </p:nvGrpSpPr>
        <p:grpSpPr>
          <a:xfrm>
            <a:off x="3023227" y="629336"/>
            <a:ext cx="887855" cy="830772"/>
            <a:chOff x="5254580" y="1004552"/>
            <a:chExt cx="1442434" cy="1468192"/>
          </a:xfrm>
        </p:grpSpPr>
        <p:sp>
          <p:nvSpPr>
            <p:cNvPr id="18" name="Freeform 17"/>
            <p:cNvSpPr/>
            <p:nvPr/>
          </p:nvSpPr>
          <p:spPr>
            <a:xfrm>
              <a:off x="5254580" y="1004552"/>
              <a:ext cx="669702" cy="1403797"/>
            </a:xfrm>
            <a:custGeom>
              <a:avLst/>
              <a:gdLst>
                <a:gd name="connsiteX0" fmla="*/ 669702 w 669702"/>
                <a:gd name="connsiteY0" fmla="*/ 0 h 1403797"/>
                <a:gd name="connsiteX1" fmla="*/ 321972 w 669702"/>
                <a:gd name="connsiteY1" fmla="*/ 592428 h 1403797"/>
                <a:gd name="connsiteX2" fmla="*/ 193183 w 669702"/>
                <a:gd name="connsiteY2" fmla="*/ 1146220 h 1403797"/>
                <a:gd name="connsiteX3" fmla="*/ 0 w 669702"/>
                <a:gd name="connsiteY3" fmla="*/ 1403797 h 1403797"/>
              </a:gdLst>
              <a:ahLst/>
              <a:cxnLst>
                <a:cxn ang="0">
                  <a:pos x="connsiteX0" y="connsiteY0"/>
                </a:cxn>
                <a:cxn ang="0">
                  <a:pos x="connsiteX1" y="connsiteY1"/>
                </a:cxn>
                <a:cxn ang="0">
                  <a:pos x="connsiteX2" y="connsiteY2"/>
                </a:cxn>
                <a:cxn ang="0">
                  <a:pos x="connsiteX3" y="connsiteY3"/>
                </a:cxn>
              </a:cxnLst>
              <a:rect l="l" t="t" r="r" b="b"/>
              <a:pathLst>
                <a:path w="669702" h="1403797">
                  <a:moveTo>
                    <a:pt x="669702" y="0"/>
                  </a:moveTo>
                  <a:cubicBezTo>
                    <a:pt x="535547" y="200695"/>
                    <a:pt x="401392" y="401391"/>
                    <a:pt x="321972" y="592428"/>
                  </a:cubicBezTo>
                  <a:cubicBezTo>
                    <a:pt x="242552" y="783465"/>
                    <a:pt x="246845" y="1010992"/>
                    <a:pt x="193183" y="1146220"/>
                  </a:cubicBezTo>
                  <a:cubicBezTo>
                    <a:pt x="139521" y="1281448"/>
                    <a:pt x="69760" y="1342622"/>
                    <a:pt x="0" y="1403797"/>
                  </a:cubicBezTo>
                </a:path>
              </a:pathLst>
            </a:cu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Freeform 18"/>
            <p:cNvSpPr/>
            <p:nvPr/>
          </p:nvSpPr>
          <p:spPr>
            <a:xfrm>
              <a:off x="5628068" y="1455313"/>
              <a:ext cx="631064" cy="965915"/>
            </a:xfrm>
            <a:custGeom>
              <a:avLst/>
              <a:gdLst>
                <a:gd name="connsiteX0" fmla="*/ 0 w 631064"/>
                <a:gd name="connsiteY0" fmla="*/ 0 h 965915"/>
                <a:gd name="connsiteX1" fmla="*/ 437881 w 631064"/>
                <a:gd name="connsiteY1" fmla="*/ 515155 h 965915"/>
                <a:gd name="connsiteX2" fmla="*/ 631064 w 631064"/>
                <a:gd name="connsiteY2" fmla="*/ 965915 h 965915"/>
              </a:gdLst>
              <a:ahLst/>
              <a:cxnLst>
                <a:cxn ang="0">
                  <a:pos x="connsiteX0" y="connsiteY0"/>
                </a:cxn>
                <a:cxn ang="0">
                  <a:pos x="connsiteX1" y="connsiteY1"/>
                </a:cxn>
                <a:cxn ang="0">
                  <a:pos x="connsiteX2" y="connsiteY2"/>
                </a:cxn>
              </a:cxnLst>
              <a:rect l="l" t="t" r="r" b="b"/>
              <a:pathLst>
                <a:path w="631064" h="965915">
                  <a:moveTo>
                    <a:pt x="0" y="0"/>
                  </a:moveTo>
                  <a:cubicBezTo>
                    <a:pt x="166352" y="177084"/>
                    <a:pt x="332704" y="354169"/>
                    <a:pt x="437881" y="515155"/>
                  </a:cubicBezTo>
                  <a:cubicBezTo>
                    <a:pt x="543058" y="676141"/>
                    <a:pt x="587061" y="821028"/>
                    <a:pt x="631064" y="965915"/>
                  </a:cubicBezTo>
                </a:path>
              </a:pathLst>
            </a:cu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Freeform 20"/>
            <p:cNvSpPr/>
            <p:nvPr/>
          </p:nvSpPr>
          <p:spPr>
            <a:xfrm>
              <a:off x="5589431" y="1648496"/>
              <a:ext cx="218941" cy="798490"/>
            </a:xfrm>
            <a:custGeom>
              <a:avLst/>
              <a:gdLst>
                <a:gd name="connsiteX0" fmla="*/ 218941 w 218941"/>
                <a:gd name="connsiteY0" fmla="*/ 0 h 798490"/>
                <a:gd name="connsiteX1" fmla="*/ 103031 w 218941"/>
                <a:gd name="connsiteY1" fmla="*/ 386366 h 798490"/>
                <a:gd name="connsiteX2" fmla="*/ 0 w 218941"/>
                <a:gd name="connsiteY2" fmla="*/ 798490 h 798490"/>
              </a:gdLst>
              <a:ahLst/>
              <a:cxnLst>
                <a:cxn ang="0">
                  <a:pos x="connsiteX0" y="connsiteY0"/>
                </a:cxn>
                <a:cxn ang="0">
                  <a:pos x="connsiteX1" y="connsiteY1"/>
                </a:cxn>
                <a:cxn ang="0">
                  <a:pos x="connsiteX2" y="connsiteY2"/>
                </a:cxn>
              </a:cxnLst>
              <a:rect l="l" t="t" r="r" b="b"/>
              <a:pathLst>
                <a:path w="218941" h="798490">
                  <a:moveTo>
                    <a:pt x="218941" y="0"/>
                  </a:moveTo>
                  <a:cubicBezTo>
                    <a:pt x="179231" y="126642"/>
                    <a:pt x="139521" y="253284"/>
                    <a:pt x="103031" y="386366"/>
                  </a:cubicBezTo>
                  <a:cubicBezTo>
                    <a:pt x="66541" y="519448"/>
                    <a:pt x="33270" y="658969"/>
                    <a:pt x="0" y="798490"/>
                  </a:cubicBezTo>
                </a:path>
              </a:pathLst>
            </a:cu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Freeform 21"/>
            <p:cNvSpPr/>
            <p:nvPr/>
          </p:nvSpPr>
          <p:spPr>
            <a:xfrm>
              <a:off x="5731099" y="1893194"/>
              <a:ext cx="322271" cy="553792"/>
            </a:xfrm>
            <a:custGeom>
              <a:avLst/>
              <a:gdLst>
                <a:gd name="connsiteX0" fmla="*/ 0 w 322271"/>
                <a:gd name="connsiteY0" fmla="*/ 0 h 553792"/>
                <a:gd name="connsiteX1" fmla="*/ 270456 w 322271"/>
                <a:gd name="connsiteY1" fmla="*/ 296214 h 553792"/>
                <a:gd name="connsiteX2" fmla="*/ 321971 w 322271"/>
                <a:gd name="connsiteY2" fmla="*/ 553792 h 553792"/>
              </a:gdLst>
              <a:ahLst/>
              <a:cxnLst>
                <a:cxn ang="0">
                  <a:pos x="connsiteX0" y="connsiteY0"/>
                </a:cxn>
                <a:cxn ang="0">
                  <a:pos x="connsiteX1" y="connsiteY1"/>
                </a:cxn>
                <a:cxn ang="0">
                  <a:pos x="connsiteX2" y="connsiteY2"/>
                </a:cxn>
              </a:cxnLst>
              <a:rect l="l" t="t" r="r" b="b"/>
              <a:pathLst>
                <a:path w="322271" h="553792">
                  <a:moveTo>
                    <a:pt x="0" y="0"/>
                  </a:moveTo>
                  <a:cubicBezTo>
                    <a:pt x="108397" y="101957"/>
                    <a:pt x="216794" y="203915"/>
                    <a:pt x="270456" y="296214"/>
                  </a:cubicBezTo>
                  <a:cubicBezTo>
                    <a:pt x="324118" y="388513"/>
                    <a:pt x="323044" y="471152"/>
                    <a:pt x="321971" y="553792"/>
                  </a:cubicBezTo>
                </a:path>
              </a:pathLst>
            </a:cu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Freeform 22"/>
            <p:cNvSpPr/>
            <p:nvPr/>
          </p:nvSpPr>
          <p:spPr>
            <a:xfrm>
              <a:off x="5801889" y="2086377"/>
              <a:ext cx="109514" cy="373488"/>
            </a:xfrm>
            <a:custGeom>
              <a:avLst/>
              <a:gdLst>
                <a:gd name="connsiteX0" fmla="*/ 109514 w 109514"/>
                <a:gd name="connsiteY0" fmla="*/ 0 h 373488"/>
                <a:gd name="connsiteX1" fmla="*/ 6483 w 109514"/>
                <a:gd name="connsiteY1" fmla="*/ 180305 h 373488"/>
                <a:gd name="connsiteX2" fmla="*/ 19362 w 109514"/>
                <a:gd name="connsiteY2" fmla="*/ 373488 h 373488"/>
              </a:gdLst>
              <a:ahLst/>
              <a:cxnLst>
                <a:cxn ang="0">
                  <a:pos x="connsiteX0" y="connsiteY0"/>
                </a:cxn>
                <a:cxn ang="0">
                  <a:pos x="connsiteX1" y="connsiteY1"/>
                </a:cxn>
                <a:cxn ang="0">
                  <a:pos x="connsiteX2" y="connsiteY2"/>
                </a:cxn>
              </a:cxnLst>
              <a:rect l="l" t="t" r="r" b="b"/>
              <a:pathLst>
                <a:path w="109514" h="373488">
                  <a:moveTo>
                    <a:pt x="109514" y="0"/>
                  </a:moveTo>
                  <a:cubicBezTo>
                    <a:pt x="65511" y="59028"/>
                    <a:pt x="21508" y="118057"/>
                    <a:pt x="6483" y="180305"/>
                  </a:cubicBezTo>
                  <a:cubicBezTo>
                    <a:pt x="-8542" y="242553"/>
                    <a:pt x="5410" y="308020"/>
                    <a:pt x="19362" y="373488"/>
                  </a:cubicBezTo>
                </a:path>
              </a:pathLst>
            </a:cu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Freeform 24"/>
            <p:cNvSpPr/>
            <p:nvPr/>
          </p:nvSpPr>
          <p:spPr>
            <a:xfrm>
              <a:off x="5924282" y="1017431"/>
              <a:ext cx="772732" cy="1442434"/>
            </a:xfrm>
            <a:custGeom>
              <a:avLst/>
              <a:gdLst>
                <a:gd name="connsiteX0" fmla="*/ 0 w 772732"/>
                <a:gd name="connsiteY0" fmla="*/ 0 h 1442434"/>
                <a:gd name="connsiteX1" fmla="*/ 566670 w 772732"/>
                <a:gd name="connsiteY1" fmla="*/ 746975 h 1442434"/>
                <a:gd name="connsiteX2" fmla="*/ 772732 w 772732"/>
                <a:gd name="connsiteY2" fmla="*/ 1442434 h 1442434"/>
              </a:gdLst>
              <a:ahLst/>
              <a:cxnLst>
                <a:cxn ang="0">
                  <a:pos x="connsiteX0" y="connsiteY0"/>
                </a:cxn>
                <a:cxn ang="0">
                  <a:pos x="connsiteX1" y="connsiteY1"/>
                </a:cxn>
                <a:cxn ang="0">
                  <a:pos x="connsiteX2" y="connsiteY2"/>
                </a:cxn>
              </a:cxnLst>
              <a:rect l="l" t="t" r="r" b="b"/>
              <a:pathLst>
                <a:path w="772732" h="1442434">
                  <a:moveTo>
                    <a:pt x="0" y="0"/>
                  </a:moveTo>
                  <a:cubicBezTo>
                    <a:pt x="218940" y="253284"/>
                    <a:pt x="437881" y="506569"/>
                    <a:pt x="566670" y="746975"/>
                  </a:cubicBezTo>
                  <a:cubicBezTo>
                    <a:pt x="695459" y="987381"/>
                    <a:pt x="734095" y="1214907"/>
                    <a:pt x="772732" y="1442434"/>
                  </a:cubicBezTo>
                </a:path>
              </a:pathLst>
            </a:cu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Freeform 25"/>
            <p:cNvSpPr/>
            <p:nvPr/>
          </p:nvSpPr>
          <p:spPr>
            <a:xfrm>
              <a:off x="6435931" y="1918952"/>
              <a:ext cx="132294" cy="553792"/>
            </a:xfrm>
            <a:custGeom>
              <a:avLst/>
              <a:gdLst>
                <a:gd name="connsiteX0" fmla="*/ 132294 w 132294"/>
                <a:gd name="connsiteY0" fmla="*/ 0 h 553792"/>
                <a:gd name="connsiteX1" fmla="*/ 16384 w 132294"/>
                <a:gd name="connsiteY1" fmla="*/ 231820 h 553792"/>
                <a:gd name="connsiteX2" fmla="*/ 3506 w 132294"/>
                <a:gd name="connsiteY2" fmla="*/ 553792 h 553792"/>
              </a:gdLst>
              <a:ahLst/>
              <a:cxnLst>
                <a:cxn ang="0">
                  <a:pos x="connsiteX0" y="connsiteY0"/>
                </a:cxn>
                <a:cxn ang="0">
                  <a:pos x="connsiteX1" y="connsiteY1"/>
                </a:cxn>
                <a:cxn ang="0">
                  <a:pos x="connsiteX2" y="connsiteY2"/>
                </a:cxn>
              </a:cxnLst>
              <a:rect l="l" t="t" r="r" b="b"/>
              <a:pathLst>
                <a:path w="132294" h="553792">
                  <a:moveTo>
                    <a:pt x="132294" y="0"/>
                  </a:moveTo>
                  <a:cubicBezTo>
                    <a:pt x="85071" y="69760"/>
                    <a:pt x="37849" y="139521"/>
                    <a:pt x="16384" y="231820"/>
                  </a:cubicBezTo>
                  <a:cubicBezTo>
                    <a:pt x="-5081" y="324119"/>
                    <a:pt x="-788" y="438955"/>
                    <a:pt x="3506" y="553792"/>
                  </a:cubicBezTo>
                </a:path>
              </a:pathLst>
            </a:cu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p:cNvGrpSpPr/>
          <p:nvPr/>
        </p:nvGrpSpPr>
        <p:grpSpPr>
          <a:xfrm>
            <a:off x="5399491" y="566620"/>
            <a:ext cx="864697" cy="830772"/>
            <a:chOff x="5190186" y="978794"/>
            <a:chExt cx="1403797" cy="1370086"/>
          </a:xfrm>
        </p:grpSpPr>
        <p:sp>
          <p:nvSpPr>
            <p:cNvPr id="28" name="Freeform 27"/>
            <p:cNvSpPr/>
            <p:nvPr/>
          </p:nvSpPr>
          <p:spPr>
            <a:xfrm>
              <a:off x="5190186" y="978794"/>
              <a:ext cx="669701" cy="1262130"/>
            </a:xfrm>
            <a:custGeom>
              <a:avLst/>
              <a:gdLst>
                <a:gd name="connsiteX0" fmla="*/ 669701 w 669701"/>
                <a:gd name="connsiteY0" fmla="*/ 0 h 1262130"/>
                <a:gd name="connsiteX1" fmla="*/ 218941 w 669701"/>
                <a:gd name="connsiteY1" fmla="*/ 528034 h 1262130"/>
                <a:gd name="connsiteX2" fmla="*/ 0 w 669701"/>
                <a:gd name="connsiteY2" fmla="*/ 1262130 h 1262130"/>
              </a:gdLst>
              <a:ahLst/>
              <a:cxnLst>
                <a:cxn ang="0">
                  <a:pos x="connsiteX0" y="connsiteY0"/>
                </a:cxn>
                <a:cxn ang="0">
                  <a:pos x="connsiteX1" y="connsiteY1"/>
                </a:cxn>
                <a:cxn ang="0">
                  <a:pos x="connsiteX2" y="connsiteY2"/>
                </a:cxn>
              </a:cxnLst>
              <a:rect l="l" t="t" r="r" b="b"/>
              <a:pathLst>
                <a:path w="669701" h="1262130">
                  <a:moveTo>
                    <a:pt x="669701" y="0"/>
                  </a:moveTo>
                  <a:cubicBezTo>
                    <a:pt x="500129" y="158839"/>
                    <a:pt x="330558" y="317679"/>
                    <a:pt x="218941" y="528034"/>
                  </a:cubicBezTo>
                  <a:cubicBezTo>
                    <a:pt x="107324" y="738389"/>
                    <a:pt x="53662" y="1000259"/>
                    <a:pt x="0" y="1262130"/>
                  </a:cubicBezTo>
                </a:path>
              </a:pathLst>
            </a:cu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Freeform 32"/>
            <p:cNvSpPr/>
            <p:nvPr/>
          </p:nvSpPr>
          <p:spPr>
            <a:xfrm>
              <a:off x="5847008" y="991673"/>
              <a:ext cx="746975" cy="1313645"/>
            </a:xfrm>
            <a:custGeom>
              <a:avLst/>
              <a:gdLst>
                <a:gd name="connsiteX0" fmla="*/ 0 w 746975"/>
                <a:gd name="connsiteY0" fmla="*/ 0 h 1313645"/>
                <a:gd name="connsiteX1" fmla="*/ 180305 w 746975"/>
                <a:gd name="connsiteY1" fmla="*/ 437882 h 1313645"/>
                <a:gd name="connsiteX2" fmla="*/ 566671 w 746975"/>
                <a:gd name="connsiteY2" fmla="*/ 759854 h 1313645"/>
                <a:gd name="connsiteX3" fmla="*/ 746975 w 746975"/>
                <a:gd name="connsiteY3" fmla="*/ 1313645 h 1313645"/>
              </a:gdLst>
              <a:ahLst/>
              <a:cxnLst>
                <a:cxn ang="0">
                  <a:pos x="connsiteX0" y="connsiteY0"/>
                </a:cxn>
                <a:cxn ang="0">
                  <a:pos x="connsiteX1" y="connsiteY1"/>
                </a:cxn>
                <a:cxn ang="0">
                  <a:pos x="connsiteX2" y="connsiteY2"/>
                </a:cxn>
                <a:cxn ang="0">
                  <a:pos x="connsiteX3" y="connsiteY3"/>
                </a:cxn>
              </a:cxnLst>
              <a:rect l="l" t="t" r="r" b="b"/>
              <a:pathLst>
                <a:path w="746975" h="1313645">
                  <a:moveTo>
                    <a:pt x="0" y="0"/>
                  </a:moveTo>
                  <a:cubicBezTo>
                    <a:pt x="42930" y="155620"/>
                    <a:pt x="85860" y="311240"/>
                    <a:pt x="180305" y="437882"/>
                  </a:cubicBezTo>
                  <a:cubicBezTo>
                    <a:pt x="274750" y="564524"/>
                    <a:pt x="472226" y="613894"/>
                    <a:pt x="566671" y="759854"/>
                  </a:cubicBezTo>
                  <a:cubicBezTo>
                    <a:pt x="661116" y="905814"/>
                    <a:pt x="704045" y="1109729"/>
                    <a:pt x="746975" y="1313645"/>
                  </a:cubicBezTo>
                </a:path>
              </a:pathLst>
            </a:cu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Freeform 33"/>
            <p:cNvSpPr/>
            <p:nvPr/>
          </p:nvSpPr>
          <p:spPr>
            <a:xfrm>
              <a:off x="5550794" y="1287887"/>
              <a:ext cx="386367" cy="1004552"/>
            </a:xfrm>
            <a:custGeom>
              <a:avLst/>
              <a:gdLst>
                <a:gd name="connsiteX0" fmla="*/ 386367 w 386367"/>
                <a:gd name="connsiteY0" fmla="*/ 0 h 1004552"/>
                <a:gd name="connsiteX1" fmla="*/ 90152 w 386367"/>
                <a:gd name="connsiteY1" fmla="*/ 360609 h 1004552"/>
                <a:gd name="connsiteX2" fmla="*/ 64395 w 386367"/>
                <a:gd name="connsiteY2" fmla="*/ 746975 h 1004552"/>
                <a:gd name="connsiteX3" fmla="*/ 0 w 386367"/>
                <a:gd name="connsiteY3" fmla="*/ 1004552 h 1004552"/>
              </a:gdLst>
              <a:ahLst/>
              <a:cxnLst>
                <a:cxn ang="0">
                  <a:pos x="connsiteX0" y="connsiteY0"/>
                </a:cxn>
                <a:cxn ang="0">
                  <a:pos x="connsiteX1" y="connsiteY1"/>
                </a:cxn>
                <a:cxn ang="0">
                  <a:pos x="connsiteX2" y="connsiteY2"/>
                </a:cxn>
                <a:cxn ang="0">
                  <a:pos x="connsiteX3" y="connsiteY3"/>
                </a:cxn>
              </a:cxnLst>
              <a:rect l="l" t="t" r="r" b="b"/>
              <a:pathLst>
                <a:path w="386367" h="1004552">
                  <a:moveTo>
                    <a:pt x="386367" y="0"/>
                  </a:moveTo>
                  <a:cubicBezTo>
                    <a:pt x="265090" y="118056"/>
                    <a:pt x="143814" y="236113"/>
                    <a:pt x="90152" y="360609"/>
                  </a:cubicBezTo>
                  <a:cubicBezTo>
                    <a:pt x="36490" y="485105"/>
                    <a:pt x="79420" y="639651"/>
                    <a:pt x="64395" y="746975"/>
                  </a:cubicBezTo>
                  <a:cubicBezTo>
                    <a:pt x="49370" y="854299"/>
                    <a:pt x="24685" y="929425"/>
                    <a:pt x="0" y="1004552"/>
                  </a:cubicBezTo>
                </a:path>
              </a:pathLst>
            </a:cu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34"/>
            <p:cNvSpPr/>
            <p:nvPr/>
          </p:nvSpPr>
          <p:spPr>
            <a:xfrm>
              <a:off x="5769735" y="1460238"/>
              <a:ext cx="600783" cy="888642"/>
            </a:xfrm>
            <a:custGeom>
              <a:avLst/>
              <a:gdLst>
                <a:gd name="connsiteX0" fmla="*/ 0 w 600783"/>
                <a:gd name="connsiteY0" fmla="*/ 0 h 888642"/>
                <a:gd name="connsiteX1" fmla="*/ 231820 w 600783"/>
                <a:gd name="connsiteY1" fmla="*/ 296214 h 888642"/>
                <a:gd name="connsiteX2" fmla="*/ 553792 w 600783"/>
                <a:gd name="connsiteY2" fmla="*/ 476518 h 888642"/>
                <a:gd name="connsiteX3" fmla="*/ 592428 w 600783"/>
                <a:gd name="connsiteY3" fmla="*/ 888642 h 888642"/>
              </a:gdLst>
              <a:ahLst/>
              <a:cxnLst>
                <a:cxn ang="0">
                  <a:pos x="connsiteX0" y="connsiteY0"/>
                </a:cxn>
                <a:cxn ang="0">
                  <a:pos x="connsiteX1" y="connsiteY1"/>
                </a:cxn>
                <a:cxn ang="0">
                  <a:pos x="connsiteX2" y="connsiteY2"/>
                </a:cxn>
                <a:cxn ang="0">
                  <a:pos x="connsiteX3" y="connsiteY3"/>
                </a:cxn>
              </a:cxnLst>
              <a:rect l="l" t="t" r="r" b="b"/>
              <a:pathLst>
                <a:path w="600783" h="888642">
                  <a:moveTo>
                    <a:pt x="0" y="0"/>
                  </a:moveTo>
                  <a:cubicBezTo>
                    <a:pt x="69760" y="108397"/>
                    <a:pt x="139521" y="216794"/>
                    <a:pt x="231820" y="296214"/>
                  </a:cubicBezTo>
                  <a:cubicBezTo>
                    <a:pt x="324119" y="375634"/>
                    <a:pt x="493691" y="377780"/>
                    <a:pt x="553792" y="476518"/>
                  </a:cubicBezTo>
                  <a:cubicBezTo>
                    <a:pt x="613893" y="575256"/>
                    <a:pt x="603160" y="731949"/>
                    <a:pt x="592428" y="888642"/>
                  </a:cubicBezTo>
                </a:path>
              </a:pathLst>
            </a:cu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Freeform 35"/>
            <p:cNvSpPr/>
            <p:nvPr/>
          </p:nvSpPr>
          <p:spPr>
            <a:xfrm>
              <a:off x="5782614" y="1751527"/>
              <a:ext cx="193183" cy="579549"/>
            </a:xfrm>
            <a:custGeom>
              <a:avLst/>
              <a:gdLst>
                <a:gd name="connsiteX0" fmla="*/ 193183 w 193183"/>
                <a:gd name="connsiteY0" fmla="*/ 0 h 579549"/>
                <a:gd name="connsiteX1" fmla="*/ 38637 w 193183"/>
                <a:gd name="connsiteY1" fmla="*/ 218941 h 579549"/>
                <a:gd name="connsiteX2" fmla="*/ 0 w 193183"/>
                <a:gd name="connsiteY2" fmla="*/ 579549 h 579549"/>
              </a:gdLst>
              <a:ahLst/>
              <a:cxnLst>
                <a:cxn ang="0">
                  <a:pos x="connsiteX0" y="connsiteY0"/>
                </a:cxn>
                <a:cxn ang="0">
                  <a:pos x="connsiteX1" y="connsiteY1"/>
                </a:cxn>
                <a:cxn ang="0">
                  <a:pos x="connsiteX2" y="connsiteY2"/>
                </a:cxn>
              </a:cxnLst>
              <a:rect l="l" t="t" r="r" b="b"/>
              <a:pathLst>
                <a:path w="193183" h="579549">
                  <a:moveTo>
                    <a:pt x="193183" y="0"/>
                  </a:moveTo>
                  <a:cubicBezTo>
                    <a:pt x="132008" y="61175"/>
                    <a:pt x="70834" y="122350"/>
                    <a:pt x="38637" y="218941"/>
                  </a:cubicBezTo>
                  <a:cubicBezTo>
                    <a:pt x="6440" y="315532"/>
                    <a:pt x="3220" y="447540"/>
                    <a:pt x="0" y="579549"/>
                  </a:cubicBezTo>
                </a:path>
              </a:pathLst>
            </a:cu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Freeform 36"/>
            <p:cNvSpPr/>
            <p:nvPr/>
          </p:nvSpPr>
          <p:spPr>
            <a:xfrm>
              <a:off x="5859887" y="1931831"/>
              <a:ext cx="309093" cy="373487"/>
            </a:xfrm>
            <a:custGeom>
              <a:avLst/>
              <a:gdLst>
                <a:gd name="connsiteX0" fmla="*/ 0 w 309093"/>
                <a:gd name="connsiteY0" fmla="*/ 0 h 373487"/>
                <a:gd name="connsiteX1" fmla="*/ 180305 w 309093"/>
                <a:gd name="connsiteY1" fmla="*/ 141668 h 373487"/>
                <a:gd name="connsiteX2" fmla="*/ 309093 w 309093"/>
                <a:gd name="connsiteY2" fmla="*/ 373487 h 373487"/>
              </a:gdLst>
              <a:ahLst/>
              <a:cxnLst>
                <a:cxn ang="0">
                  <a:pos x="connsiteX0" y="connsiteY0"/>
                </a:cxn>
                <a:cxn ang="0">
                  <a:pos x="connsiteX1" y="connsiteY1"/>
                </a:cxn>
                <a:cxn ang="0">
                  <a:pos x="connsiteX2" y="connsiteY2"/>
                </a:cxn>
              </a:cxnLst>
              <a:rect l="l" t="t" r="r" b="b"/>
              <a:pathLst>
                <a:path w="309093" h="373487">
                  <a:moveTo>
                    <a:pt x="0" y="0"/>
                  </a:moveTo>
                  <a:cubicBezTo>
                    <a:pt x="64395" y="39710"/>
                    <a:pt x="128790" y="79420"/>
                    <a:pt x="180305" y="141668"/>
                  </a:cubicBezTo>
                  <a:cubicBezTo>
                    <a:pt x="231821" y="203916"/>
                    <a:pt x="270457" y="288701"/>
                    <a:pt x="309093" y="373487"/>
                  </a:cubicBezTo>
                </a:path>
              </a:pathLst>
            </a:cu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7" name="Oval 56"/>
          <p:cNvSpPr/>
          <p:nvPr/>
        </p:nvSpPr>
        <p:spPr>
          <a:xfrm>
            <a:off x="2499772" y="3136166"/>
            <a:ext cx="1451379" cy="1516970"/>
          </a:xfrm>
          <a:prstGeom prst="ellipse">
            <a:avLst/>
          </a:prstGeom>
          <a:solidFill>
            <a:schemeClr val="accent6">
              <a:lumMod val="60000"/>
              <a:lumOff val="4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2195736" y="2423702"/>
            <a:ext cx="1371600" cy="1374244"/>
          </a:xfrm>
          <a:prstGeom prst="ellipse">
            <a:avLst/>
          </a:prstGeom>
          <a:solidFill>
            <a:schemeClr val="accent4">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937950" y="2976932"/>
            <a:ext cx="1280160" cy="1280160"/>
          </a:xfrm>
          <a:prstGeom prst="ellipse">
            <a:avLst/>
          </a:prstGeom>
          <a:solidFill>
            <a:srgbClr val="00B05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2466573" y="2312876"/>
            <a:ext cx="2588654" cy="2105696"/>
            <a:chOff x="2314712" y="2256151"/>
            <a:chExt cx="3078051" cy="2446986"/>
          </a:xfrm>
        </p:grpSpPr>
        <p:sp>
          <p:nvSpPr>
            <p:cNvPr id="78" name="Freeform 77"/>
            <p:cNvSpPr/>
            <p:nvPr/>
          </p:nvSpPr>
          <p:spPr>
            <a:xfrm>
              <a:off x="2804109" y="3247824"/>
              <a:ext cx="697767" cy="1326524"/>
            </a:xfrm>
            <a:custGeom>
              <a:avLst/>
              <a:gdLst>
                <a:gd name="connsiteX0" fmla="*/ 579549 w 697767"/>
                <a:gd name="connsiteY0" fmla="*/ 0 h 1326524"/>
                <a:gd name="connsiteX1" fmla="*/ 579549 w 697767"/>
                <a:gd name="connsiteY1" fmla="*/ 231820 h 1326524"/>
                <a:gd name="connsiteX2" fmla="*/ 682580 w 697767"/>
                <a:gd name="connsiteY2" fmla="*/ 592429 h 1326524"/>
                <a:gd name="connsiteX3" fmla="*/ 206062 w 697767"/>
                <a:gd name="connsiteY3" fmla="*/ 991674 h 1326524"/>
                <a:gd name="connsiteX4" fmla="*/ 0 w 697767"/>
                <a:gd name="connsiteY4" fmla="*/ 1326524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767" h="1326524">
                  <a:moveTo>
                    <a:pt x="579549" y="0"/>
                  </a:moveTo>
                  <a:cubicBezTo>
                    <a:pt x="570963" y="66541"/>
                    <a:pt x="562377" y="133082"/>
                    <a:pt x="579549" y="231820"/>
                  </a:cubicBezTo>
                  <a:cubicBezTo>
                    <a:pt x="596721" y="330558"/>
                    <a:pt x="744828" y="465787"/>
                    <a:pt x="682580" y="592429"/>
                  </a:cubicBezTo>
                  <a:cubicBezTo>
                    <a:pt x="620332" y="719071"/>
                    <a:pt x="319825" y="869325"/>
                    <a:pt x="206062" y="991674"/>
                  </a:cubicBezTo>
                  <a:cubicBezTo>
                    <a:pt x="92299" y="1114023"/>
                    <a:pt x="46149" y="1220273"/>
                    <a:pt x="0" y="1326524"/>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Freeform 78"/>
            <p:cNvSpPr/>
            <p:nvPr/>
          </p:nvSpPr>
          <p:spPr>
            <a:xfrm>
              <a:off x="3370779" y="3981920"/>
              <a:ext cx="476519" cy="515155"/>
            </a:xfrm>
            <a:custGeom>
              <a:avLst/>
              <a:gdLst>
                <a:gd name="connsiteX0" fmla="*/ 0 w 476519"/>
                <a:gd name="connsiteY0" fmla="*/ 0 h 515155"/>
                <a:gd name="connsiteX1" fmla="*/ 283336 w 476519"/>
                <a:gd name="connsiteY1" fmla="*/ 193183 h 515155"/>
                <a:gd name="connsiteX2" fmla="*/ 476519 w 476519"/>
                <a:gd name="connsiteY2" fmla="*/ 515155 h 515155"/>
              </a:gdLst>
              <a:ahLst/>
              <a:cxnLst>
                <a:cxn ang="0">
                  <a:pos x="connsiteX0" y="connsiteY0"/>
                </a:cxn>
                <a:cxn ang="0">
                  <a:pos x="connsiteX1" y="connsiteY1"/>
                </a:cxn>
                <a:cxn ang="0">
                  <a:pos x="connsiteX2" y="connsiteY2"/>
                </a:cxn>
              </a:cxnLst>
              <a:rect l="l" t="t" r="r" b="b"/>
              <a:pathLst>
                <a:path w="476519" h="515155">
                  <a:moveTo>
                    <a:pt x="0" y="0"/>
                  </a:moveTo>
                  <a:cubicBezTo>
                    <a:pt x="101958" y="53662"/>
                    <a:pt x="203916" y="107324"/>
                    <a:pt x="283336" y="193183"/>
                  </a:cubicBezTo>
                  <a:cubicBezTo>
                    <a:pt x="362756" y="279042"/>
                    <a:pt x="419637" y="397098"/>
                    <a:pt x="476519" y="515155"/>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Freeform 79"/>
            <p:cNvSpPr/>
            <p:nvPr/>
          </p:nvSpPr>
          <p:spPr>
            <a:xfrm>
              <a:off x="2533653" y="4059193"/>
              <a:ext cx="450760" cy="180305"/>
            </a:xfrm>
            <a:custGeom>
              <a:avLst/>
              <a:gdLst>
                <a:gd name="connsiteX0" fmla="*/ 450760 w 450760"/>
                <a:gd name="connsiteY0" fmla="*/ 180305 h 180305"/>
                <a:gd name="connsiteX1" fmla="*/ 167425 w 450760"/>
                <a:gd name="connsiteY1" fmla="*/ 115910 h 180305"/>
                <a:gd name="connsiteX2" fmla="*/ 0 w 450760"/>
                <a:gd name="connsiteY2" fmla="*/ 0 h 180305"/>
              </a:gdLst>
              <a:ahLst/>
              <a:cxnLst>
                <a:cxn ang="0">
                  <a:pos x="connsiteX0" y="connsiteY0"/>
                </a:cxn>
                <a:cxn ang="0">
                  <a:pos x="connsiteX1" y="connsiteY1"/>
                </a:cxn>
                <a:cxn ang="0">
                  <a:pos x="connsiteX2" y="connsiteY2"/>
                </a:cxn>
              </a:cxnLst>
              <a:rect l="l" t="t" r="r" b="b"/>
              <a:pathLst>
                <a:path w="450760" h="180305">
                  <a:moveTo>
                    <a:pt x="450760" y="180305"/>
                  </a:moveTo>
                  <a:cubicBezTo>
                    <a:pt x="346656" y="163133"/>
                    <a:pt x="242552" y="145961"/>
                    <a:pt x="167425" y="115910"/>
                  </a:cubicBezTo>
                  <a:cubicBezTo>
                    <a:pt x="92298" y="85859"/>
                    <a:pt x="46149" y="42929"/>
                    <a:pt x="0" y="0"/>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Freeform 80"/>
            <p:cNvSpPr/>
            <p:nvPr/>
          </p:nvSpPr>
          <p:spPr>
            <a:xfrm>
              <a:off x="3216233" y="4149346"/>
              <a:ext cx="412124" cy="553791"/>
            </a:xfrm>
            <a:custGeom>
              <a:avLst/>
              <a:gdLst>
                <a:gd name="connsiteX0" fmla="*/ 412124 w 412124"/>
                <a:gd name="connsiteY0" fmla="*/ 0 h 553791"/>
                <a:gd name="connsiteX1" fmla="*/ 77273 w 412124"/>
                <a:gd name="connsiteY1" fmla="*/ 206062 h 553791"/>
                <a:gd name="connsiteX2" fmla="*/ 0 w 412124"/>
                <a:gd name="connsiteY2" fmla="*/ 553791 h 553791"/>
              </a:gdLst>
              <a:ahLst/>
              <a:cxnLst>
                <a:cxn ang="0">
                  <a:pos x="connsiteX0" y="connsiteY0"/>
                </a:cxn>
                <a:cxn ang="0">
                  <a:pos x="connsiteX1" y="connsiteY1"/>
                </a:cxn>
                <a:cxn ang="0">
                  <a:pos x="connsiteX2" y="connsiteY2"/>
                </a:cxn>
              </a:cxnLst>
              <a:rect l="l" t="t" r="r" b="b"/>
              <a:pathLst>
                <a:path w="412124" h="553791">
                  <a:moveTo>
                    <a:pt x="412124" y="0"/>
                  </a:moveTo>
                  <a:cubicBezTo>
                    <a:pt x="279042" y="56881"/>
                    <a:pt x="145960" y="113763"/>
                    <a:pt x="77273" y="206062"/>
                  </a:cubicBezTo>
                  <a:cubicBezTo>
                    <a:pt x="8586" y="298361"/>
                    <a:pt x="4293" y="426076"/>
                    <a:pt x="0" y="553791"/>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Freeform 81"/>
            <p:cNvSpPr/>
            <p:nvPr/>
          </p:nvSpPr>
          <p:spPr>
            <a:xfrm>
              <a:off x="2314712" y="3222067"/>
              <a:ext cx="1056067" cy="129367"/>
            </a:xfrm>
            <a:custGeom>
              <a:avLst/>
              <a:gdLst>
                <a:gd name="connsiteX0" fmla="*/ 1056067 w 1056067"/>
                <a:gd name="connsiteY0" fmla="*/ 38636 h 129367"/>
                <a:gd name="connsiteX1" fmla="*/ 540913 w 1056067"/>
                <a:gd name="connsiteY1" fmla="*/ 128788 h 129367"/>
                <a:gd name="connsiteX2" fmla="*/ 0 w 1056067"/>
                <a:gd name="connsiteY2" fmla="*/ 0 h 129367"/>
              </a:gdLst>
              <a:ahLst/>
              <a:cxnLst>
                <a:cxn ang="0">
                  <a:pos x="connsiteX0" y="connsiteY0"/>
                </a:cxn>
                <a:cxn ang="0">
                  <a:pos x="connsiteX1" y="connsiteY1"/>
                </a:cxn>
                <a:cxn ang="0">
                  <a:pos x="connsiteX2" y="connsiteY2"/>
                </a:cxn>
              </a:cxnLst>
              <a:rect l="l" t="t" r="r" b="b"/>
              <a:pathLst>
                <a:path w="1056067" h="129367">
                  <a:moveTo>
                    <a:pt x="1056067" y="38636"/>
                  </a:moveTo>
                  <a:cubicBezTo>
                    <a:pt x="886495" y="86931"/>
                    <a:pt x="716924" y="135227"/>
                    <a:pt x="540913" y="128788"/>
                  </a:cubicBezTo>
                  <a:cubicBezTo>
                    <a:pt x="364902" y="122349"/>
                    <a:pt x="182451" y="61174"/>
                    <a:pt x="0" y="0"/>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Freeform 82"/>
            <p:cNvSpPr/>
            <p:nvPr/>
          </p:nvSpPr>
          <p:spPr>
            <a:xfrm>
              <a:off x="2404864" y="2809943"/>
              <a:ext cx="528034" cy="553791"/>
            </a:xfrm>
            <a:custGeom>
              <a:avLst/>
              <a:gdLst>
                <a:gd name="connsiteX0" fmla="*/ 528034 w 528034"/>
                <a:gd name="connsiteY0" fmla="*/ 553791 h 553791"/>
                <a:gd name="connsiteX1" fmla="*/ 347730 w 528034"/>
                <a:gd name="connsiteY1" fmla="*/ 218941 h 553791"/>
                <a:gd name="connsiteX2" fmla="*/ 0 w 528034"/>
                <a:gd name="connsiteY2" fmla="*/ 0 h 553791"/>
              </a:gdLst>
              <a:ahLst/>
              <a:cxnLst>
                <a:cxn ang="0">
                  <a:pos x="connsiteX0" y="connsiteY0"/>
                </a:cxn>
                <a:cxn ang="0">
                  <a:pos x="connsiteX1" y="connsiteY1"/>
                </a:cxn>
                <a:cxn ang="0">
                  <a:pos x="connsiteX2" y="connsiteY2"/>
                </a:cxn>
              </a:cxnLst>
              <a:rect l="l" t="t" r="r" b="b"/>
              <a:pathLst>
                <a:path w="528034" h="553791">
                  <a:moveTo>
                    <a:pt x="528034" y="553791"/>
                  </a:moveTo>
                  <a:cubicBezTo>
                    <a:pt x="481885" y="432515"/>
                    <a:pt x="435736" y="311239"/>
                    <a:pt x="347730" y="218941"/>
                  </a:cubicBezTo>
                  <a:cubicBezTo>
                    <a:pt x="259724" y="126643"/>
                    <a:pt x="129862" y="63321"/>
                    <a:pt x="0" y="0"/>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Freeform 83"/>
            <p:cNvSpPr/>
            <p:nvPr/>
          </p:nvSpPr>
          <p:spPr>
            <a:xfrm>
              <a:off x="2623805" y="3337977"/>
              <a:ext cx="528034" cy="386366"/>
            </a:xfrm>
            <a:custGeom>
              <a:avLst/>
              <a:gdLst>
                <a:gd name="connsiteX0" fmla="*/ 528034 w 528034"/>
                <a:gd name="connsiteY0" fmla="*/ 0 h 386366"/>
                <a:gd name="connsiteX1" fmla="*/ 154546 w 528034"/>
                <a:gd name="connsiteY1" fmla="*/ 167425 h 386366"/>
                <a:gd name="connsiteX2" fmla="*/ 0 w 528034"/>
                <a:gd name="connsiteY2" fmla="*/ 386366 h 386366"/>
              </a:gdLst>
              <a:ahLst/>
              <a:cxnLst>
                <a:cxn ang="0">
                  <a:pos x="connsiteX0" y="connsiteY0"/>
                </a:cxn>
                <a:cxn ang="0">
                  <a:pos x="connsiteX1" y="connsiteY1"/>
                </a:cxn>
                <a:cxn ang="0">
                  <a:pos x="connsiteX2" y="connsiteY2"/>
                </a:cxn>
              </a:cxnLst>
              <a:rect l="l" t="t" r="r" b="b"/>
              <a:pathLst>
                <a:path w="528034" h="386366">
                  <a:moveTo>
                    <a:pt x="528034" y="0"/>
                  </a:moveTo>
                  <a:cubicBezTo>
                    <a:pt x="385293" y="51515"/>
                    <a:pt x="242552" y="103031"/>
                    <a:pt x="154546" y="167425"/>
                  </a:cubicBezTo>
                  <a:cubicBezTo>
                    <a:pt x="66540" y="231819"/>
                    <a:pt x="33270" y="309092"/>
                    <a:pt x="0" y="386366"/>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Freeform 84"/>
            <p:cNvSpPr/>
            <p:nvPr/>
          </p:nvSpPr>
          <p:spPr>
            <a:xfrm>
              <a:off x="2881382" y="3466765"/>
              <a:ext cx="12879" cy="309093"/>
            </a:xfrm>
            <a:custGeom>
              <a:avLst/>
              <a:gdLst>
                <a:gd name="connsiteX0" fmla="*/ 0 w 12879"/>
                <a:gd name="connsiteY0" fmla="*/ 0 h 309093"/>
                <a:gd name="connsiteX1" fmla="*/ 12879 w 12879"/>
                <a:gd name="connsiteY1" fmla="*/ 309093 h 309093"/>
              </a:gdLst>
              <a:ahLst/>
              <a:cxnLst>
                <a:cxn ang="0">
                  <a:pos x="connsiteX0" y="connsiteY0"/>
                </a:cxn>
                <a:cxn ang="0">
                  <a:pos x="connsiteX1" y="connsiteY1"/>
                </a:cxn>
              </a:cxnLst>
              <a:rect l="l" t="t" r="r" b="b"/>
              <a:pathLst>
                <a:path w="12879" h="309093">
                  <a:moveTo>
                    <a:pt x="0" y="0"/>
                  </a:moveTo>
                  <a:lnTo>
                    <a:pt x="12879" y="309093"/>
                  </a:ln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Freeform 85"/>
            <p:cNvSpPr/>
            <p:nvPr/>
          </p:nvSpPr>
          <p:spPr>
            <a:xfrm>
              <a:off x="3383658" y="2655396"/>
              <a:ext cx="1366591" cy="605307"/>
            </a:xfrm>
            <a:custGeom>
              <a:avLst/>
              <a:gdLst>
                <a:gd name="connsiteX0" fmla="*/ 0 w 1366591"/>
                <a:gd name="connsiteY0" fmla="*/ 605307 h 605307"/>
                <a:gd name="connsiteX1" fmla="*/ 463640 w 1366591"/>
                <a:gd name="connsiteY1" fmla="*/ 270457 h 605307"/>
                <a:gd name="connsiteX2" fmla="*/ 1223493 w 1366591"/>
                <a:gd name="connsiteY2" fmla="*/ 115910 h 605307"/>
                <a:gd name="connsiteX3" fmla="*/ 1365161 w 1366591"/>
                <a:gd name="connsiteY3" fmla="*/ 0 h 605307"/>
              </a:gdLst>
              <a:ahLst/>
              <a:cxnLst>
                <a:cxn ang="0">
                  <a:pos x="connsiteX0" y="connsiteY0"/>
                </a:cxn>
                <a:cxn ang="0">
                  <a:pos x="connsiteX1" y="connsiteY1"/>
                </a:cxn>
                <a:cxn ang="0">
                  <a:pos x="connsiteX2" y="connsiteY2"/>
                </a:cxn>
                <a:cxn ang="0">
                  <a:pos x="connsiteX3" y="connsiteY3"/>
                </a:cxn>
              </a:cxnLst>
              <a:rect l="l" t="t" r="r" b="b"/>
              <a:pathLst>
                <a:path w="1366591" h="605307">
                  <a:moveTo>
                    <a:pt x="0" y="605307"/>
                  </a:moveTo>
                  <a:cubicBezTo>
                    <a:pt x="129862" y="478665"/>
                    <a:pt x="259725" y="352023"/>
                    <a:pt x="463640" y="270457"/>
                  </a:cubicBezTo>
                  <a:cubicBezTo>
                    <a:pt x="667555" y="188891"/>
                    <a:pt x="1073240" y="160986"/>
                    <a:pt x="1223493" y="115910"/>
                  </a:cubicBezTo>
                  <a:cubicBezTo>
                    <a:pt x="1373746" y="70834"/>
                    <a:pt x="1369453" y="35417"/>
                    <a:pt x="1365161" y="0"/>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Freeform 86"/>
            <p:cNvSpPr/>
            <p:nvPr/>
          </p:nvSpPr>
          <p:spPr>
            <a:xfrm>
              <a:off x="3803793" y="2256151"/>
              <a:ext cx="236688" cy="682580"/>
            </a:xfrm>
            <a:custGeom>
              <a:avLst/>
              <a:gdLst>
                <a:gd name="connsiteX0" fmla="*/ 4868 w 236688"/>
                <a:gd name="connsiteY0" fmla="*/ 682580 h 682580"/>
                <a:gd name="connsiteX1" fmla="*/ 30626 w 236688"/>
                <a:gd name="connsiteY1" fmla="*/ 334851 h 682580"/>
                <a:gd name="connsiteX2" fmla="*/ 236688 w 236688"/>
                <a:gd name="connsiteY2" fmla="*/ 0 h 682580"/>
              </a:gdLst>
              <a:ahLst/>
              <a:cxnLst>
                <a:cxn ang="0">
                  <a:pos x="connsiteX0" y="connsiteY0"/>
                </a:cxn>
                <a:cxn ang="0">
                  <a:pos x="connsiteX1" y="connsiteY1"/>
                </a:cxn>
                <a:cxn ang="0">
                  <a:pos x="connsiteX2" y="connsiteY2"/>
                </a:cxn>
              </a:cxnLst>
              <a:rect l="l" t="t" r="r" b="b"/>
              <a:pathLst>
                <a:path w="236688" h="682580">
                  <a:moveTo>
                    <a:pt x="4868" y="682580"/>
                  </a:moveTo>
                  <a:cubicBezTo>
                    <a:pt x="-1572" y="565597"/>
                    <a:pt x="-8011" y="448614"/>
                    <a:pt x="30626" y="334851"/>
                  </a:cubicBezTo>
                  <a:cubicBezTo>
                    <a:pt x="69263" y="221088"/>
                    <a:pt x="152975" y="110544"/>
                    <a:pt x="236688" y="0"/>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Freeform 87"/>
            <p:cNvSpPr/>
            <p:nvPr/>
          </p:nvSpPr>
          <p:spPr>
            <a:xfrm>
              <a:off x="3834419" y="2384940"/>
              <a:ext cx="605307" cy="270456"/>
            </a:xfrm>
            <a:custGeom>
              <a:avLst/>
              <a:gdLst>
                <a:gd name="connsiteX0" fmla="*/ 0 w 605307"/>
                <a:gd name="connsiteY0" fmla="*/ 270456 h 270456"/>
                <a:gd name="connsiteX1" fmla="*/ 437882 w 605307"/>
                <a:gd name="connsiteY1" fmla="*/ 193183 h 270456"/>
                <a:gd name="connsiteX2" fmla="*/ 605307 w 605307"/>
                <a:gd name="connsiteY2" fmla="*/ 0 h 270456"/>
              </a:gdLst>
              <a:ahLst/>
              <a:cxnLst>
                <a:cxn ang="0">
                  <a:pos x="connsiteX0" y="connsiteY0"/>
                </a:cxn>
                <a:cxn ang="0">
                  <a:pos x="connsiteX1" y="connsiteY1"/>
                </a:cxn>
                <a:cxn ang="0">
                  <a:pos x="connsiteX2" y="connsiteY2"/>
                </a:cxn>
              </a:cxnLst>
              <a:rect l="l" t="t" r="r" b="b"/>
              <a:pathLst>
                <a:path w="605307" h="270456">
                  <a:moveTo>
                    <a:pt x="0" y="270456"/>
                  </a:moveTo>
                  <a:cubicBezTo>
                    <a:pt x="168499" y="254357"/>
                    <a:pt x="336998" y="238259"/>
                    <a:pt x="437882" y="193183"/>
                  </a:cubicBezTo>
                  <a:cubicBezTo>
                    <a:pt x="538766" y="148107"/>
                    <a:pt x="572036" y="74053"/>
                    <a:pt x="605307" y="0"/>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Freeform 88"/>
            <p:cNvSpPr/>
            <p:nvPr/>
          </p:nvSpPr>
          <p:spPr>
            <a:xfrm>
              <a:off x="3628357" y="3067520"/>
              <a:ext cx="1506828" cy="1287888"/>
            </a:xfrm>
            <a:custGeom>
              <a:avLst/>
              <a:gdLst>
                <a:gd name="connsiteX0" fmla="*/ 0 w 1506828"/>
                <a:gd name="connsiteY0" fmla="*/ 0 h 1287888"/>
                <a:gd name="connsiteX1" fmla="*/ 450761 w 1506828"/>
                <a:gd name="connsiteY1" fmla="*/ 231820 h 1287888"/>
                <a:gd name="connsiteX2" fmla="*/ 1184856 w 1506828"/>
                <a:gd name="connsiteY2" fmla="*/ 759854 h 1287888"/>
                <a:gd name="connsiteX3" fmla="*/ 1506828 w 1506828"/>
                <a:gd name="connsiteY3" fmla="*/ 1287888 h 1287888"/>
              </a:gdLst>
              <a:ahLst/>
              <a:cxnLst>
                <a:cxn ang="0">
                  <a:pos x="connsiteX0" y="connsiteY0"/>
                </a:cxn>
                <a:cxn ang="0">
                  <a:pos x="connsiteX1" y="connsiteY1"/>
                </a:cxn>
                <a:cxn ang="0">
                  <a:pos x="connsiteX2" y="connsiteY2"/>
                </a:cxn>
                <a:cxn ang="0">
                  <a:pos x="connsiteX3" y="connsiteY3"/>
                </a:cxn>
              </a:cxnLst>
              <a:rect l="l" t="t" r="r" b="b"/>
              <a:pathLst>
                <a:path w="1506828" h="1287888">
                  <a:moveTo>
                    <a:pt x="0" y="0"/>
                  </a:moveTo>
                  <a:cubicBezTo>
                    <a:pt x="126642" y="52589"/>
                    <a:pt x="253285" y="105178"/>
                    <a:pt x="450761" y="231820"/>
                  </a:cubicBezTo>
                  <a:cubicBezTo>
                    <a:pt x="648237" y="358462"/>
                    <a:pt x="1008845" y="583843"/>
                    <a:pt x="1184856" y="759854"/>
                  </a:cubicBezTo>
                  <a:cubicBezTo>
                    <a:pt x="1360867" y="935865"/>
                    <a:pt x="1433847" y="1111876"/>
                    <a:pt x="1506828" y="1287888"/>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0" name="Freeform 89"/>
            <p:cNvSpPr/>
            <p:nvPr/>
          </p:nvSpPr>
          <p:spPr>
            <a:xfrm>
              <a:off x="4156391" y="3518281"/>
              <a:ext cx="231819" cy="489397"/>
            </a:xfrm>
            <a:custGeom>
              <a:avLst/>
              <a:gdLst>
                <a:gd name="connsiteX0" fmla="*/ 231819 w 231819"/>
                <a:gd name="connsiteY0" fmla="*/ 0 h 489397"/>
                <a:gd name="connsiteX1" fmla="*/ 90152 w 231819"/>
                <a:gd name="connsiteY1" fmla="*/ 206062 h 489397"/>
                <a:gd name="connsiteX2" fmla="*/ 0 w 231819"/>
                <a:gd name="connsiteY2" fmla="*/ 489397 h 489397"/>
              </a:gdLst>
              <a:ahLst/>
              <a:cxnLst>
                <a:cxn ang="0">
                  <a:pos x="connsiteX0" y="connsiteY0"/>
                </a:cxn>
                <a:cxn ang="0">
                  <a:pos x="connsiteX1" y="connsiteY1"/>
                </a:cxn>
                <a:cxn ang="0">
                  <a:pos x="connsiteX2" y="connsiteY2"/>
                </a:cxn>
              </a:cxnLst>
              <a:rect l="l" t="t" r="r" b="b"/>
              <a:pathLst>
                <a:path w="231819" h="489397">
                  <a:moveTo>
                    <a:pt x="231819" y="0"/>
                  </a:moveTo>
                  <a:cubicBezTo>
                    <a:pt x="180303" y="62248"/>
                    <a:pt x="128788" y="124496"/>
                    <a:pt x="90152" y="206062"/>
                  </a:cubicBezTo>
                  <a:cubicBezTo>
                    <a:pt x="51515" y="287628"/>
                    <a:pt x="25757" y="388512"/>
                    <a:pt x="0" y="489397"/>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Freeform 90"/>
            <p:cNvSpPr/>
            <p:nvPr/>
          </p:nvSpPr>
          <p:spPr>
            <a:xfrm>
              <a:off x="3911692" y="3093278"/>
              <a:ext cx="785611" cy="103031"/>
            </a:xfrm>
            <a:custGeom>
              <a:avLst/>
              <a:gdLst>
                <a:gd name="connsiteX0" fmla="*/ 0 w 785611"/>
                <a:gd name="connsiteY0" fmla="*/ 103031 h 103031"/>
                <a:gd name="connsiteX1" fmla="*/ 283335 w 785611"/>
                <a:gd name="connsiteY1" fmla="*/ 0 h 103031"/>
                <a:gd name="connsiteX2" fmla="*/ 785611 w 785611"/>
                <a:gd name="connsiteY2" fmla="*/ 103031 h 103031"/>
              </a:gdLst>
              <a:ahLst/>
              <a:cxnLst>
                <a:cxn ang="0">
                  <a:pos x="connsiteX0" y="connsiteY0"/>
                </a:cxn>
                <a:cxn ang="0">
                  <a:pos x="connsiteX1" y="connsiteY1"/>
                </a:cxn>
                <a:cxn ang="0">
                  <a:pos x="connsiteX2" y="connsiteY2"/>
                </a:cxn>
              </a:cxnLst>
              <a:rect l="l" t="t" r="r" b="b"/>
              <a:pathLst>
                <a:path w="785611" h="103031">
                  <a:moveTo>
                    <a:pt x="0" y="103031"/>
                  </a:moveTo>
                  <a:cubicBezTo>
                    <a:pt x="76200" y="51515"/>
                    <a:pt x="152400" y="0"/>
                    <a:pt x="283335" y="0"/>
                  </a:cubicBezTo>
                  <a:cubicBezTo>
                    <a:pt x="414270" y="0"/>
                    <a:pt x="599940" y="51515"/>
                    <a:pt x="785611" y="103031"/>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Freeform 91"/>
            <p:cNvSpPr/>
            <p:nvPr/>
          </p:nvSpPr>
          <p:spPr>
            <a:xfrm>
              <a:off x="4620030" y="3645129"/>
              <a:ext cx="772733" cy="195124"/>
            </a:xfrm>
            <a:custGeom>
              <a:avLst/>
              <a:gdLst>
                <a:gd name="connsiteX0" fmla="*/ 0 w 772733"/>
                <a:gd name="connsiteY0" fmla="*/ 1941 h 195124"/>
                <a:gd name="connsiteX1" fmla="*/ 476519 w 772733"/>
                <a:gd name="connsiteY1" fmla="*/ 27698 h 195124"/>
                <a:gd name="connsiteX2" fmla="*/ 772733 w 772733"/>
                <a:gd name="connsiteY2" fmla="*/ 195124 h 195124"/>
              </a:gdLst>
              <a:ahLst/>
              <a:cxnLst>
                <a:cxn ang="0">
                  <a:pos x="connsiteX0" y="connsiteY0"/>
                </a:cxn>
                <a:cxn ang="0">
                  <a:pos x="connsiteX1" y="connsiteY1"/>
                </a:cxn>
                <a:cxn ang="0">
                  <a:pos x="connsiteX2" y="connsiteY2"/>
                </a:cxn>
              </a:cxnLst>
              <a:rect l="l" t="t" r="r" b="b"/>
              <a:pathLst>
                <a:path w="772733" h="195124">
                  <a:moveTo>
                    <a:pt x="0" y="1941"/>
                  </a:moveTo>
                  <a:cubicBezTo>
                    <a:pt x="173865" y="-1279"/>
                    <a:pt x="347730" y="-4499"/>
                    <a:pt x="476519" y="27698"/>
                  </a:cubicBezTo>
                  <a:cubicBezTo>
                    <a:pt x="605308" y="59895"/>
                    <a:pt x="689020" y="127509"/>
                    <a:pt x="772733" y="195124"/>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Freeform 92"/>
            <p:cNvSpPr/>
            <p:nvPr/>
          </p:nvSpPr>
          <p:spPr>
            <a:xfrm>
              <a:off x="5057912" y="3672827"/>
              <a:ext cx="141667" cy="373488"/>
            </a:xfrm>
            <a:custGeom>
              <a:avLst/>
              <a:gdLst>
                <a:gd name="connsiteX0" fmla="*/ 0 w 141667"/>
                <a:gd name="connsiteY0" fmla="*/ 0 h 373488"/>
                <a:gd name="connsiteX1" fmla="*/ 141667 w 141667"/>
                <a:gd name="connsiteY1" fmla="*/ 373488 h 373488"/>
              </a:gdLst>
              <a:ahLst/>
              <a:cxnLst>
                <a:cxn ang="0">
                  <a:pos x="connsiteX0" y="connsiteY0"/>
                </a:cxn>
                <a:cxn ang="0">
                  <a:pos x="connsiteX1" y="connsiteY1"/>
                </a:cxn>
              </a:cxnLst>
              <a:rect l="l" t="t" r="r" b="b"/>
              <a:pathLst>
                <a:path w="141667" h="373488">
                  <a:moveTo>
                    <a:pt x="0" y="0"/>
                  </a:moveTo>
                  <a:lnTo>
                    <a:pt x="141667" y="373488"/>
                  </a:ln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38" name="AutoShape 5"/>
          <p:cNvSpPr>
            <a:spLocks noChangeArrowheads="1"/>
          </p:cNvSpPr>
          <p:nvPr/>
        </p:nvSpPr>
        <p:spPr bwMode="auto">
          <a:xfrm>
            <a:off x="6336196" y="1882350"/>
            <a:ext cx="2452321" cy="640080"/>
          </a:xfrm>
          <a:prstGeom prst="roundRect">
            <a:avLst>
              <a:gd name="adj" fmla="val 16667"/>
            </a:avLst>
          </a:prstGeom>
          <a:solidFill>
            <a:srgbClr val="FF0000">
              <a:alpha val="20000"/>
            </a:srgbClr>
          </a:solidFill>
          <a:ln w="34925">
            <a:solidFill>
              <a:schemeClr val="tx2"/>
            </a:solidFill>
            <a:round/>
            <a:headEnd/>
            <a:tailEnd/>
          </a:ln>
          <a:effectLst>
            <a:outerShdw blurRad="50800" dist="38100" dir="18900000" algn="b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sp>
        <p:nvSpPr>
          <p:cNvPr id="154" name="TextBox 153"/>
          <p:cNvSpPr txBox="1"/>
          <p:nvPr/>
        </p:nvSpPr>
        <p:spPr>
          <a:xfrm>
            <a:off x="7742457" y="1967318"/>
            <a:ext cx="468876" cy="492443"/>
          </a:xfrm>
          <a:prstGeom prst="rect">
            <a:avLst/>
          </a:prstGeom>
          <a:noFill/>
        </p:spPr>
        <p:txBody>
          <a:bodyPr wrap="square" rtlCol="0">
            <a:spAutoFit/>
          </a:bodyPr>
          <a:lstStyle/>
          <a:p>
            <a:r>
              <a:rPr lang="en-US" sz="2600" dirty="0" smtClean="0"/>
              <a:t>…</a:t>
            </a:r>
            <a:endParaRPr lang="en-US" sz="2600" dirty="0"/>
          </a:p>
        </p:txBody>
      </p:sp>
      <p:sp>
        <p:nvSpPr>
          <p:cNvPr id="172" name="AutoShape 5"/>
          <p:cNvSpPr>
            <a:spLocks noChangeArrowheads="1"/>
          </p:cNvSpPr>
          <p:nvPr/>
        </p:nvSpPr>
        <p:spPr bwMode="auto">
          <a:xfrm>
            <a:off x="6368151" y="2672916"/>
            <a:ext cx="2452321" cy="640080"/>
          </a:xfrm>
          <a:prstGeom prst="roundRect">
            <a:avLst>
              <a:gd name="adj" fmla="val 16667"/>
            </a:avLst>
          </a:prstGeom>
          <a:solidFill>
            <a:srgbClr val="00B050">
              <a:alpha val="26000"/>
            </a:srgbClr>
          </a:solidFill>
          <a:ln w="34925">
            <a:solidFill>
              <a:schemeClr val="tx2"/>
            </a:solidFill>
            <a:round/>
            <a:headEnd/>
            <a:tailEnd/>
          </a:ln>
          <a:effectLst>
            <a:outerShdw blurRad="50800" dist="38100" dir="2700000" algn="t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grpSp>
        <p:nvGrpSpPr>
          <p:cNvPr id="173" name="Group 172"/>
          <p:cNvGrpSpPr/>
          <p:nvPr/>
        </p:nvGrpSpPr>
        <p:grpSpPr>
          <a:xfrm>
            <a:off x="7268251" y="2757884"/>
            <a:ext cx="512064" cy="457200"/>
            <a:chOff x="971600" y="4149700"/>
            <a:chExt cx="621852" cy="467432"/>
          </a:xfrm>
        </p:grpSpPr>
        <p:cxnSp>
          <p:nvCxnSpPr>
            <p:cNvPr id="174" name="Straight Connector 173"/>
            <p:cNvCxnSpPr/>
            <p:nvPr/>
          </p:nvCxnSpPr>
          <p:spPr>
            <a:xfrm flipV="1">
              <a:off x="971600" y="4149700"/>
              <a:ext cx="281395" cy="464416"/>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089396" y="4452764"/>
              <a:ext cx="121444" cy="164368"/>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52995" y="4149700"/>
              <a:ext cx="340457" cy="449847"/>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176337" y="4329100"/>
              <a:ext cx="219093" cy="270447"/>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p:nvGrpSpPr>
        <p:grpSpPr>
          <a:xfrm>
            <a:off x="6540163" y="2757264"/>
            <a:ext cx="512064" cy="457200"/>
            <a:chOff x="971600" y="3104964"/>
            <a:chExt cx="621852" cy="647452"/>
          </a:xfrm>
        </p:grpSpPr>
        <p:cxnSp>
          <p:nvCxnSpPr>
            <p:cNvPr id="179" name="Straight Connector 178"/>
            <p:cNvCxnSpPr/>
            <p:nvPr/>
          </p:nvCxnSpPr>
          <p:spPr>
            <a:xfrm flipV="1">
              <a:off x="971600" y="3104964"/>
              <a:ext cx="281395" cy="643274"/>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089396" y="3524746"/>
              <a:ext cx="121444" cy="227670"/>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52995" y="3104964"/>
              <a:ext cx="340457" cy="623094"/>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H="1">
              <a:off x="1341424" y="3524746"/>
              <a:ext cx="108013" cy="227670"/>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8164392" y="2767496"/>
            <a:ext cx="512064" cy="457200"/>
            <a:chOff x="1916088" y="4725764"/>
            <a:chExt cx="621852" cy="467432"/>
          </a:xfrm>
        </p:grpSpPr>
        <p:cxnSp>
          <p:nvCxnSpPr>
            <p:cNvPr id="184" name="Straight Connector 183"/>
            <p:cNvCxnSpPr/>
            <p:nvPr/>
          </p:nvCxnSpPr>
          <p:spPr>
            <a:xfrm flipV="1">
              <a:off x="1916088" y="4725764"/>
              <a:ext cx="281395" cy="464416"/>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2197483" y="4725764"/>
              <a:ext cx="340457" cy="449847"/>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H="1">
              <a:off x="2105726" y="4898031"/>
              <a:ext cx="198440" cy="292149"/>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H="1">
              <a:off x="2303748" y="5047122"/>
              <a:ext cx="99220" cy="146074"/>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88" name="TextBox 187"/>
          <p:cNvSpPr txBox="1"/>
          <p:nvPr/>
        </p:nvSpPr>
        <p:spPr>
          <a:xfrm>
            <a:off x="7772307" y="2757884"/>
            <a:ext cx="468876" cy="492443"/>
          </a:xfrm>
          <a:prstGeom prst="rect">
            <a:avLst/>
          </a:prstGeom>
          <a:noFill/>
        </p:spPr>
        <p:txBody>
          <a:bodyPr wrap="square" rtlCol="0">
            <a:spAutoFit/>
          </a:bodyPr>
          <a:lstStyle/>
          <a:p>
            <a:r>
              <a:rPr lang="en-US" sz="2600" dirty="0" smtClean="0"/>
              <a:t>…</a:t>
            </a:r>
            <a:endParaRPr lang="en-US" sz="2600" dirty="0"/>
          </a:p>
        </p:txBody>
      </p:sp>
      <p:sp>
        <p:nvSpPr>
          <p:cNvPr id="206" name="TextBox 205"/>
          <p:cNvSpPr txBox="1"/>
          <p:nvPr/>
        </p:nvSpPr>
        <p:spPr>
          <a:xfrm>
            <a:off x="4568902" y="933728"/>
            <a:ext cx="468876" cy="492443"/>
          </a:xfrm>
          <a:prstGeom prst="rect">
            <a:avLst/>
          </a:prstGeom>
          <a:noFill/>
        </p:spPr>
        <p:txBody>
          <a:bodyPr wrap="square" rtlCol="0">
            <a:spAutoFit/>
          </a:bodyPr>
          <a:lstStyle/>
          <a:p>
            <a:r>
              <a:rPr lang="en-US" sz="2600" dirty="0" smtClean="0"/>
              <a:t>…</a:t>
            </a:r>
            <a:endParaRPr lang="en-US" sz="2600" dirty="0"/>
          </a:p>
        </p:txBody>
      </p:sp>
      <p:sp>
        <p:nvSpPr>
          <p:cNvPr id="207" name="AutoShape 5"/>
          <p:cNvSpPr>
            <a:spLocks noChangeArrowheads="1"/>
          </p:cNvSpPr>
          <p:nvPr/>
        </p:nvSpPr>
        <p:spPr bwMode="auto">
          <a:xfrm>
            <a:off x="6372200" y="3465004"/>
            <a:ext cx="2452321" cy="640080"/>
          </a:xfrm>
          <a:prstGeom prst="roundRect">
            <a:avLst>
              <a:gd name="adj" fmla="val 16667"/>
            </a:avLst>
          </a:prstGeom>
          <a:solidFill>
            <a:schemeClr val="accent6">
              <a:lumMod val="60000"/>
              <a:lumOff val="40000"/>
              <a:alpha val="41000"/>
            </a:schemeClr>
          </a:solidFill>
          <a:ln w="34925">
            <a:solidFill>
              <a:schemeClr val="tx2"/>
            </a:solidFill>
            <a:round/>
            <a:headEnd/>
            <a:tailEnd/>
          </a:ln>
          <a:effectLst>
            <a:outerShdw blurRad="50800" dist="38100" dir="2700000" algn="t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grpSp>
        <p:nvGrpSpPr>
          <p:cNvPr id="208" name="Group 207"/>
          <p:cNvGrpSpPr/>
          <p:nvPr/>
        </p:nvGrpSpPr>
        <p:grpSpPr>
          <a:xfrm>
            <a:off x="7272300" y="3549972"/>
            <a:ext cx="512064" cy="457200"/>
            <a:chOff x="971600" y="4149700"/>
            <a:chExt cx="621852" cy="467432"/>
          </a:xfrm>
        </p:grpSpPr>
        <p:cxnSp>
          <p:nvCxnSpPr>
            <p:cNvPr id="209" name="Straight Connector 208"/>
            <p:cNvCxnSpPr/>
            <p:nvPr/>
          </p:nvCxnSpPr>
          <p:spPr>
            <a:xfrm flipV="1">
              <a:off x="971600" y="4149700"/>
              <a:ext cx="281395" cy="464416"/>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1089396" y="4452764"/>
              <a:ext cx="121444" cy="164368"/>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a:off x="1252995" y="4149700"/>
              <a:ext cx="340457" cy="449847"/>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1176337" y="4329100"/>
              <a:ext cx="219093" cy="270447"/>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8212453" y="3549352"/>
            <a:ext cx="512064" cy="457200"/>
            <a:chOff x="971600" y="3104964"/>
            <a:chExt cx="621852" cy="647452"/>
          </a:xfrm>
        </p:grpSpPr>
        <p:cxnSp>
          <p:nvCxnSpPr>
            <p:cNvPr id="214" name="Straight Connector 213"/>
            <p:cNvCxnSpPr/>
            <p:nvPr/>
          </p:nvCxnSpPr>
          <p:spPr>
            <a:xfrm flipV="1">
              <a:off x="971600" y="3104964"/>
              <a:ext cx="281395" cy="643274"/>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1089396" y="3524746"/>
              <a:ext cx="121444" cy="227670"/>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1252995" y="3104964"/>
              <a:ext cx="340457" cy="623094"/>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1341424" y="3524746"/>
              <a:ext cx="108013" cy="227670"/>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18" name="Group 217"/>
          <p:cNvGrpSpPr/>
          <p:nvPr/>
        </p:nvGrpSpPr>
        <p:grpSpPr>
          <a:xfrm>
            <a:off x="6556269" y="3559584"/>
            <a:ext cx="512064" cy="457200"/>
            <a:chOff x="1916088" y="4725764"/>
            <a:chExt cx="621852" cy="467432"/>
          </a:xfrm>
        </p:grpSpPr>
        <p:cxnSp>
          <p:nvCxnSpPr>
            <p:cNvPr id="219" name="Straight Connector 218"/>
            <p:cNvCxnSpPr/>
            <p:nvPr/>
          </p:nvCxnSpPr>
          <p:spPr>
            <a:xfrm flipV="1">
              <a:off x="1916088" y="4725764"/>
              <a:ext cx="281395" cy="464416"/>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2197483" y="4725764"/>
              <a:ext cx="340457" cy="449847"/>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flipH="1">
              <a:off x="2105726" y="4898031"/>
              <a:ext cx="198440" cy="292149"/>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flipH="1">
              <a:off x="2303748" y="5047122"/>
              <a:ext cx="99220" cy="146074"/>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23" name="TextBox 222"/>
          <p:cNvSpPr txBox="1"/>
          <p:nvPr/>
        </p:nvSpPr>
        <p:spPr>
          <a:xfrm>
            <a:off x="7776356" y="3549972"/>
            <a:ext cx="468876" cy="492443"/>
          </a:xfrm>
          <a:prstGeom prst="rect">
            <a:avLst/>
          </a:prstGeom>
          <a:noFill/>
        </p:spPr>
        <p:txBody>
          <a:bodyPr wrap="square" rtlCol="0">
            <a:spAutoFit/>
          </a:bodyPr>
          <a:lstStyle/>
          <a:p>
            <a:r>
              <a:rPr lang="en-US" sz="2600" dirty="0" smtClean="0"/>
              <a:t>…</a:t>
            </a:r>
            <a:endParaRPr lang="en-US" sz="2600" dirty="0"/>
          </a:p>
        </p:txBody>
      </p:sp>
      <p:sp>
        <p:nvSpPr>
          <p:cNvPr id="224" name="AutoShape 5"/>
          <p:cNvSpPr>
            <a:spLocks noChangeArrowheads="1"/>
          </p:cNvSpPr>
          <p:nvPr/>
        </p:nvSpPr>
        <p:spPr bwMode="auto">
          <a:xfrm>
            <a:off x="6404155" y="4293096"/>
            <a:ext cx="2452321" cy="640080"/>
          </a:xfrm>
          <a:prstGeom prst="roundRect">
            <a:avLst>
              <a:gd name="adj" fmla="val 16667"/>
            </a:avLst>
          </a:prstGeom>
          <a:solidFill>
            <a:schemeClr val="tx2">
              <a:lumMod val="60000"/>
              <a:lumOff val="40000"/>
              <a:alpha val="26000"/>
            </a:schemeClr>
          </a:solidFill>
          <a:ln w="34925">
            <a:solidFill>
              <a:schemeClr val="tx2"/>
            </a:solidFill>
            <a:round/>
            <a:headEnd/>
            <a:tailEnd/>
          </a:ln>
          <a:effectLst>
            <a:outerShdw blurRad="50800" dist="38100" dir="2700000" algn="t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grpSp>
        <p:nvGrpSpPr>
          <p:cNvPr id="225" name="Group 224"/>
          <p:cNvGrpSpPr/>
          <p:nvPr/>
        </p:nvGrpSpPr>
        <p:grpSpPr>
          <a:xfrm>
            <a:off x="7304255" y="4378064"/>
            <a:ext cx="512064" cy="457200"/>
            <a:chOff x="971600" y="4149700"/>
            <a:chExt cx="621852" cy="467432"/>
          </a:xfrm>
        </p:grpSpPr>
        <p:cxnSp>
          <p:nvCxnSpPr>
            <p:cNvPr id="226" name="Straight Connector 225"/>
            <p:cNvCxnSpPr/>
            <p:nvPr/>
          </p:nvCxnSpPr>
          <p:spPr>
            <a:xfrm flipV="1">
              <a:off x="971600" y="4149700"/>
              <a:ext cx="281395" cy="464416"/>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a:off x="1089396" y="4452764"/>
              <a:ext cx="121444" cy="164368"/>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1252995" y="4149700"/>
              <a:ext cx="340457" cy="449847"/>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a:off x="1176337" y="4329100"/>
              <a:ext cx="219093" cy="270447"/>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30" name="Group 229"/>
          <p:cNvGrpSpPr/>
          <p:nvPr/>
        </p:nvGrpSpPr>
        <p:grpSpPr>
          <a:xfrm>
            <a:off x="8244408" y="4377444"/>
            <a:ext cx="512064" cy="457200"/>
            <a:chOff x="971600" y="3104964"/>
            <a:chExt cx="621852" cy="647452"/>
          </a:xfrm>
        </p:grpSpPr>
        <p:cxnSp>
          <p:nvCxnSpPr>
            <p:cNvPr id="231" name="Straight Connector 230"/>
            <p:cNvCxnSpPr/>
            <p:nvPr/>
          </p:nvCxnSpPr>
          <p:spPr>
            <a:xfrm flipV="1">
              <a:off x="971600" y="3104964"/>
              <a:ext cx="281395" cy="643274"/>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1089396" y="3524746"/>
              <a:ext cx="121444" cy="227670"/>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1252995" y="3104964"/>
              <a:ext cx="340457" cy="623094"/>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H="1">
              <a:off x="1341424" y="3524746"/>
              <a:ext cx="108013" cy="227670"/>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35" name="Group 234"/>
          <p:cNvGrpSpPr/>
          <p:nvPr/>
        </p:nvGrpSpPr>
        <p:grpSpPr>
          <a:xfrm>
            <a:off x="6588224" y="4387676"/>
            <a:ext cx="512064" cy="457200"/>
            <a:chOff x="1916088" y="4725764"/>
            <a:chExt cx="621852" cy="467432"/>
          </a:xfrm>
        </p:grpSpPr>
        <p:cxnSp>
          <p:nvCxnSpPr>
            <p:cNvPr id="236" name="Straight Connector 235"/>
            <p:cNvCxnSpPr/>
            <p:nvPr/>
          </p:nvCxnSpPr>
          <p:spPr>
            <a:xfrm flipV="1">
              <a:off x="1916088" y="4725764"/>
              <a:ext cx="281395" cy="464416"/>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2197483" y="4725764"/>
              <a:ext cx="340457" cy="449847"/>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H="1">
              <a:off x="2105726" y="4898031"/>
              <a:ext cx="198440" cy="292149"/>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flipH="1">
              <a:off x="2303748" y="5047122"/>
              <a:ext cx="99220" cy="146074"/>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40" name="TextBox 239"/>
          <p:cNvSpPr txBox="1"/>
          <p:nvPr/>
        </p:nvSpPr>
        <p:spPr>
          <a:xfrm>
            <a:off x="7808311" y="4378064"/>
            <a:ext cx="468876" cy="492443"/>
          </a:xfrm>
          <a:prstGeom prst="rect">
            <a:avLst/>
          </a:prstGeom>
          <a:noFill/>
        </p:spPr>
        <p:txBody>
          <a:bodyPr wrap="square" rtlCol="0">
            <a:spAutoFit/>
          </a:bodyPr>
          <a:lstStyle/>
          <a:p>
            <a:r>
              <a:rPr lang="en-US" sz="2600" dirty="0" smtClean="0"/>
              <a:t>…</a:t>
            </a:r>
            <a:endParaRPr lang="en-US" sz="2600" dirty="0"/>
          </a:p>
        </p:txBody>
      </p:sp>
      <p:sp>
        <p:nvSpPr>
          <p:cNvPr id="2" name="Bent Arrow 1"/>
          <p:cNvSpPr/>
          <p:nvPr/>
        </p:nvSpPr>
        <p:spPr>
          <a:xfrm rot="10800000">
            <a:off x="6015138" y="5409219"/>
            <a:ext cx="2000311" cy="1044116"/>
          </a:xfrm>
          <a:prstGeom prst="bentArrow">
            <a:avLst>
              <a:gd name="adj1" fmla="val 25000"/>
              <a:gd name="adj2" fmla="val 24421"/>
              <a:gd name="adj3" fmla="val 25000"/>
              <a:gd name="adj4" fmla="val 43750"/>
            </a:avLst>
          </a:prstGeom>
          <a:solidFill>
            <a:srgbClr val="FF0000"/>
          </a:solidFill>
          <a:ln w="412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6" name="TextBox 115"/>
          <p:cNvSpPr txBox="1"/>
          <p:nvPr/>
        </p:nvSpPr>
        <p:spPr>
          <a:xfrm>
            <a:off x="6588369" y="4967880"/>
            <a:ext cx="2375973" cy="369332"/>
          </a:xfrm>
          <a:prstGeom prst="rect">
            <a:avLst/>
          </a:prstGeom>
          <a:noFill/>
        </p:spPr>
        <p:txBody>
          <a:bodyPr wrap="square" rtlCol="0">
            <a:spAutoFit/>
          </a:bodyPr>
          <a:lstStyle/>
          <a:p>
            <a:r>
              <a:rPr lang="en-US" b="1" i="1" dirty="0" smtClean="0">
                <a:solidFill>
                  <a:srgbClr val="FF0000"/>
                </a:solidFill>
                <a:latin typeface="Book Antiqua" pitchFamily="18" charset="0"/>
              </a:rPr>
              <a:t>Restricted </a:t>
            </a:r>
            <a:r>
              <a:rPr lang="en-US" b="1" i="1" dirty="0" smtClean="0">
                <a:latin typeface="Book Antiqua" pitchFamily="18" charset="0"/>
              </a:rPr>
              <a:t>gene trees</a:t>
            </a:r>
            <a:endParaRPr lang="en-US" baseline="-25000" dirty="0">
              <a:latin typeface="Georgia" pitchFamily="18" charset="0"/>
            </a:endParaRPr>
          </a:p>
        </p:txBody>
      </p:sp>
      <p:sp>
        <p:nvSpPr>
          <p:cNvPr id="117" name="AutoShape 34"/>
          <p:cNvSpPr>
            <a:spLocks noChangeArrowheads="1"/>
          </p:cNvSpPr>
          <p:nvPr/>
        </p:nvSpPr>
        <p:spPr bwMode="auto">
          <a:xfrm>
            <a:off x="5321191" y="3243816"/>
            <a:ext cx="914400" cy="410774"/>
          </a:xfrm>
          <a:prstGeom prst="rightArrow">
            <a:avLst>
              <a:gd name="adj1" fmla="val 50185"/>
              <a:gd name="adj2" fmla="val 97561"/>
            </a:avLst>
          </a:prstGeom>
          <a:solidFill>
            <a:srgbClr val="FF0000"/>
          </a:solidFill>
          <a:ln w="38100">
            <a:solidFill>
              <a:schemeClr val="tx1"/>
            </a:solidFill>
            <a:miter lim="800000"/>
            <a:headEnd/>
            <a:tailEnd/>
          </a:ln>
          <a:effectLst>
            <a:outerShdw blurRad="50800" dist="38100" dir="18900000" algn="bl" rotWithShape="0">
              <a:prstClr val="black">
                <a:alpha val="40000"/>
              </a:prstClr>
            </a:outerShdw>
          </a:effectLst>
        </p:spPr>
        <p:txBody>
          <a:bodyPr vert="eaVert" wrap="square" anchor="ctr">
            <a:spAutoFit/>
          </a:bodyPr>
          <a:lstStyle/>
          <a:p>
            <a:pPr eaLnBrk="1" hangingPunct="1">
              <a:defRPr/>
            </a:pPr>
            <a:endParaRPr lang="en-US" sz="1800"/>
          </a:p>
        </p:txBody>
      </p:sp>
      <p:sp>
        <p:nvSpPr>
          <p:cNvPr id="120" name="Oval 119"/>
          <p:cNvSpPr/>
          <p:nvPr/>
        </p:nvSpPr>
        <p:spPr>
          <a:xfrm>
            <a:off x="3204952" y="1937956"/>
            <a:ext cx="1527048" cy="1527048"/>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2501734" y="3136166"/>
            <a:ext cx="1451379" cy="1516970"/>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2197698" y="2423702"/>
            <a:ext cx="1371600" cy="1374244"/>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3939912" y="2976932"/>
            <a:ext cx="1280160" cy="1280160"/>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AutoShape 34"/>
          <p:cNvSpPr>
            <a:spLocks noChangeArrowheads="1"/>
          </p:cNvSpPr>
          <p:nvPr/>
        </p:nvSpPr>
        <p:spPr bwMode="auto">
          <a:xfrm rot="5400000">
            <a:off x="3187844" y="2075128"/>
            <a:ext cx="685800" cy="365760"/>
          </a:xfrm>
          <a:prstGeom prst="rightArrow">
            <a:avLst>
              <a:gd name="adj1" fmla="val 50185"/>
              <a:gd name="adj2" fmla="val 97561"/>
            </a:avLst>
          </a:prstGeom>
          <a:solidFill>
            <a:srgbClr val="FF0000"/>
          </a:solidFill>
          <a:ln w="38100">
            <a:solidFill>
              <a:schemeClr val="tx1"/>
            </a:solidFill>
            <a:miter lim="800000"/>
            <a:headEnd/>
            <a:tailEnd/>
          </a:ln>
          <a:effectLst>
            <a:outerShdw blurRad="50800" dist="38100" dir="18900000" algn="bl" rotWithShape="0">
              <a:prstClr val="black">
                <a:alpha val="40000"/>
              </a:prstClr>
            </a:outerShdw>
          </a:effectLst>
        </p:spPr>
        <p:txBody>
          <a:bodyPr vert="eaVert" wrap="square" anchor="ctr">
            <a:spAutoFit/>
          </a:bodyPr>
          <a:lstStyle/>
          <a:p>
            <a:pPr eaLnBrk="1" hangingPunct="1">
              <a:defRPr/>
            </a:pPr>
            <a:endParaRPr lang="en-US" sz="1800"/>
          </a:p>
        </p:txBody>
      </p:sp>
      <p:sp>
        <p:nvSpPr>
          <p:cNvPr id="171" name="TextBox 170"/>
          <p:cNvSpPr txBox="1"/>
          <p:nvPr/>
        </p:nvSpPr>
        <p:spPr>
          <a:xfrm>
            <a:off x="124083" y="863424"/>
            <a:ext cx="1387577" cy="369332"/>
          </a:xfrm>
          <a:prstGeom prst="rect">
            <a:avLst/>
          </a:prstGeom>
          <a:noFill/>
        </p:spPr>
        <p:txBody>
          <a:bodyPr wrap="square" rtlCol="0">
            <a:spAutoFit/>
          </a:bodyPr>
          <a:lstStyle/>
          <a:p>
            <a:r>
              <a:rPr lang="en-US" b="1" i="1" dirty="0">
                <a:latin typeface="Book Antiqua" pitchFamily="18" charset="0"/>
              </a:rPr>
              <a:t>G</a:t>
            </a:r>
            <a:r>
              <a:rPr lang="en-US" b="1" i="1" dirty="0" smtClean="0">
                <a:latin typeface="Book Antiqua" pitchFamily="18" charset="0"/>
              </a:rPr>
              <a:t>ene trees</a:t>
            </a:r>
            <a:endParaRPr lang="en-US" baseline="-25000" dirty="0">
              <a:latin typeface="Georgia" pitchFamily="18" charset="0"/>
            </a:endParaRPr>
          </a:p>
        </p:txBody>
      </p:sp>
      <p:sp>
        <p:nvSpPr>
          <p:cNvPr id="189" name="TextBox 188"/>
          <p:cNvSpPr txBox="1"/>
          <p:nvPr/>
        </p:nvSpPr>
        <p:spPr>
          <a:xfrm>
            <a:off x="264560" y="2949217"/>
            <a:ext cx="1387577" cy="369332"/>
          </a:xfrm>
          <a:prstGeom prst="rect">
            <a:avLst/>
          </a:prstGeom>
          <a:noFill/>
        </p:spPr>
        <p:txBody>
          <a:bodyPr wrap="square" rtlCol="0">
            <a:spAutoFit/>
          </a:bodyPr>
          <a:lstStyle/>
          <a:p>
            <a:r>
              <a:rPr lang="en-US" b="1" i="1" dirty="0" smtClean="0">
                <a:latin typeface="Book Antiqua" pitchFamily="18" charset="0"/>
              </a:rPr>
              <a:t>Species tree</a:t>
            </a:r>
            <a:endParaRPr lang="en-US" baseline="-25000" dirty="0">
              <a:latin typeface="Georgia" pitchFamily="18" charset="0"/>
            </a:endParaRPr>
          </a:p>
        </p:txBody>
      </p:sp>
      <p:sp>
        <p:nvSpPr>
          <p:cNvPr id="190" name="TextBox 189"/>
          <p:cNvSpPr txBox="1"/>
          <p:nvPr/>
        </p:nvSpPr>
        <p:spPr>
          <a:xfrm>
            <a:off x="1709420" y="1511496"/>
            <a:ext cx="494417" cy="369332"/>
          </a:xfrm>
          <a:prstGeom prst="rect">
            <a:avLst/>
          </a:prstGeom>
          <a:noFill/>
        </p:spPr>
        <p:txBody>
          <a:bodyPr wrap="square" rtlCol="0">
            <a:spAutoFit/>
          </a:bodyPr>
          <a:lstStyle/>
          <a:p>
            <a:r>
              <a:rPr lang="en-US" b="1" i="1" dirty="0" smtClean="0">
                <a:latin typeface="Book Antiqua" pitchFamily="18" charset="0"/>
              </a:rPr>
              <a:t>gt</a:t>
            </a:r>
            <a:r>
              <a:rPr lang="en-US" b="1" i="1" baseline="-25000" dirty="0" smtClean="0">
                <a:latin typeface="Book Antiqua" pitchFamily="18" charset="0"/>
              </a:rPr>
              <a:t>1</a:t>
            </a:r>
            <a:endParaRPr lang="en-US" baseline="-25000" dirty="0">
              <a:latin typeface="Georgia" pitchFamily="18" charset="0"/>
            </a:endParaRPr>
          </a:p>
        </p:txBody>
      </p:sp>
      <p:sp>
        <p:nvSpPr>
          <p:cNvPr id="191" name="TextBox 190"/>
          <p:cNvSpPr txBox="1"/>
          <p:nvPr/>
        </p:nvSpPr>
        <p:spPr>
          <a:xfrm>
            <a:off x="3347864" y="1502204"/>
            <a:ext cx="494417" cy="369332"/>
          </a:xfrm>
          <a:prstGeom prst="rect">
            <a:avLst/>
          </a:prstGeom>
          <a:noFill/>
        </p:spPr>
        <p:txBody>
          <a:bodyPr wrap="square" rtlCol="0">
            <a:spAutoFit/>
          </a:bodyPr>
          <a:lstStyle/>
          <a:p>
            <a:r>
              <a:rPr lang="en-US" b="1" i="1" dirty="0" smtClean="0">
                <a:latin typeface="Book Antiqua" pitchFamily="18" charset="0"/>
              </a:rPr>
              <a:t>gt</a:t>
            </a:r>
            <a:r>
              <a:rPr lang="en-US" b="1" i="1" baseline="-25000" dirty="0">
                <a:latin typeface="Book Antiqua" pitchFamily="18" charset="0"/>
              </a:rPr>
              <a:t>2</a:t>
            </a:r>
            <a:endParaRPr lang="en-US" baseline="-25000" dirty="0">
              <a:latin typeface="Georgia" pitchFamily="18" charset="0"/>
            </a:endParaRPr>
          </a:p>
        </p:txBody>
      </p:sp>
      <p:sp>
        <p:nvSpPr>
          <p:cNvPr id="192" name="TextBox 191"/>
          <p:cNvSpPr txBox="1"/>
          <p:nvPr/>
        </p:nvSpPr>
        <p:spPr>
          <a:xfrm>
            <a:off x="5625755" y="1466200"/>
            <a:ext cx="494417" cy="369332"/>
          </a:xfrm>
          <a:prstGeom prst="rect">
            <a:avLst/>
          </a:prstGeom>
          <a:noFill/>
        </p:spPr>
        <p:txBody>
          <a:bodyPr wrap="square" rtlCol="0">
            <a:spAutoFit/>
          </a:bodyPr>
          <a:lstStyle/>
          <a:p>
            <a:r>
              <a:rPr lang="en-US" b="1" i="1" dirty="0" err="1" smtClean="0">
                <a:latin typeface="Book Antiqua" pitchFamily="18" charset="0"/>
              </a:rPr>
              <a:t>gt</a:t>
            </a:r>
            <a:r>
              <a:rPr lang="en-US" b="1" i="1" baseline="-25000" dirty="0" err="1">
                <a:latin typeface="Book Antiqua" pitchFamily="18" charset="0"/>
              </a:rPr>
              <a:t>k</a:t>
            </a:r>
            <a:endParaRPr lang="en-US" baseline="-25000" dirty="0">
              <a:latin typeface="Georgia" pitchFamily="18" charset="0"/>
            </a:endParaRPr>
          </a:p>
        </p:txBody>
      </p:sp>
      <p:grpSp>
        <p:nvGrpSpPr>
          <p:cNvPr id="193" name="Group 192"/>
          <p:cNvGrpSpPr/>
          <p:nvPr/>
        </p:nvGrpSpPr>
        <p:grpSpPr>
          <a:xfrm>
            <a:off x="2653377" y="184574"/>
            <a:ext cx="5735047" cy="400110"/>
            <a:chOff x="3238136" y="1158454"/>
            <a:chExt cx="3920134" cy="312287"/>
          </a:xfrm>
        </p:grpSpPr>
        <p:sp>
          <p:nvSpPr>
            <p:cNvPr id="194" name="Oval 193"/>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2000" b="0" u="sng" dirty="0"/>
            </a:p>
          </p:txBody>
        </p:sp>
        <p:sp>
          <p:nvSpPr>
            <p:cNvPr id="195" name="TextBox 194"/>
            <p:cNvSpPr txBox="1"/>
            <p:nvPr/>
          </p:nvSpPr>
          <p:spPr>
            <a:xfrm>
              <a:off x="3336577" y="1158454"/>
              <a:ext cx="3821693" cy="312287"/>
            </a:xfrm>
            <a:prstGeom prst="rect">
              <a:avLst/>
            </a:prstGeom>
            <a:noFill/>
          </p:spPr>
          <p:txBody>
            <a:bodyPr wrap="square" rtlCol="0">
              <a:spAutoFit/>
            </a:bodyPr>
            <a:lstStyle/>
            <a:p>
              <a:r>
                <a:rPr lang="en-US" sz="2000" u="sng" dirty="0" smtClean="0"/>
                <a:t>  </a:t>
              </a:r>
              <a:r>
                <a:rPr lang="en-US" sz="2000" u="sng" dirty="0" smtClean="0">
                  <a:solidFill>
                    <a:srgbClr val="FF0000"/>
                  </a:solidFill>
                  <a:latin typeface="Georgia" pitchFamily="18" charset="0"/>
                </a:rPr>
                <a:t>Estimate</a:t>
              </a:r>
              <a:r>
                <a:rPr lang="en-US" sz="2000" u="sng" dirty="0" smtClean="0">
                  <a:latin typeface="Georgia" pitchFamily="18" charset="0"/>
                </a:rPr>
                <a:t> the </a:t>
              </a:r>
              <a:r>
                <a:rPr lang="en-US" sz="2000" u="sng" dirty="0" smtClean="0">
                  <a:solidFill>
                    <a:srgbClr val="531FE7"/>
                  </a:solidFill>
                  <a:latin typeface="Georgia" pitchFamily="18" charset="0"/>
                </a:rPr>
                <a:t>species tree</a:t>
              </a:r>
              <a:endParaRPr lang="en-US" sz="2000" u="sng" dirty="0">
                <a:solidFill>
                  <a:srgbClr val="531FE7"/>
                </a:solidFill>
                <a:latin typeface="Georgia" pitchFamily="18" charset="0"/>
              </a:endParaRPr>
            </a:p>
          </p:txBody>
        </p:sp>
      </p:grpSp>
      <p:grpSp>
        <p:nvGrpSpPr>
          <p:cNvPr id="196" name="Group 195"/>
          <p:cNvGrpSpPr/>
          <p:nvPr/>
        </p:nvGrpSpPr>
        <p:grpSpPr>
          <a:xfrm>
            <a:off x="2670304" y="188640"/>
            <a:ext cx="4349968" cy="400110"/>
            <a:chOff x="3238136" y="1158454"/>
            <a:chExt cx="2973377" cy="312287"/>
          </a:xfrm>
        </p:grpSpPr>
        <p:sp>
          <p:nvSpPr>
            <p:cNvPr id="197" name="Oval 196"/>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2000" b="0" u="sng" dirty="0"/>
            </a:p>
          </p:txBody>
        </p:sp>
        <p:sp>
          <p:nvSpPr>
            <p:cNvPr id="198" name="TextBox 197"/>
            <p:cNvSpPr txBox="1"/>
            <p:nvPr/>
          </p:nvSpPr>
          <p:spPr>
            <a:xfrm>
              <a:off x="3336576" y="1158454"/>
              <a:ext cx="2874937" cy="312287"/>
            </a:xfrm>
            <a:prstGeom prst="rect">
              <a:avLst/>
            </a:prstGeom>
            <a:noFill/>
          </p:spPr>
          <p:txBody>
            <a:bodyPr wrap="square" rtlCol="0">
              <a:spAutoFit/>
            </a:bodyPr>
            <a:lstStyle/>
            <a:p>
              <a:r>
                <a:rPr lang="en-US" sz="2000" u="sng" dirty="0" smtClean="0"/>
                <a:t>  </a:t>
              </a:r>
              <a:r>
                <a:rPr lang="en-US" sz="2000" u="sng" dirty="0" smtClean="0">
                  <a:solidFill>
                    <a:srgbClr val="FF0000"/>
                  </a:solidFill>
                  <a:latin typeface="Georgia" pitchFamily="18" charset="0"/>
                </a:rPr>
                <a:t>Decompose</a:t>
              </a:r>
              <a:r>
                <a:rPr lang="en-US" sz="2000" u="sng" dirty="0" smtClean="0">
                  <a:latin typeface="Georgia" pitchFamily="18" charset="0"/>
                </a:rPr>
                <a:t> the </a:t>
              </a:r>
              <a:r>
                <a:rPr lang="en-US" sz="2000" u="sng" dirty="0" smtClean="0">
                  <a:solidFill>
                    <a:srgbClr val="FF0000"/>
                  </a:solidFill>
                  <a:latin typeface="Georgia" pitchFamily="18" charset="0"/>
                </a:rPr>
                <a:t>guide</a:t>
              </a:r>
              <a:r>
                <a:rPr lang="en-US" sz="2000" u="sng" dirty="0" smtClean="0">
                  <a:latin typeface="Georgia" pitchFamily="18" charset="0"/>
                </a:rPr>
                <a:t> tree</a:t>
              </a:r>
              <a:endParaRPr lang="en-US" sz="2000" u="sng" dirty="0">
                <a:solidFill>
                  <a:srgbClr val="000099"/>
                </a:solidFill>
                <a:latin typeface="Georgia" pitchFamily="18" charset="0"/>
              </a:endParaRPr>
            </a:p>
          </p:txBody>
        </p:sp>
      </p:grpSp>
      <p:grpSp>
        <p:nvGrpSpPr>
          <p:cNvPr id="199" name="Group 198"/>
          <p:cNvGrpSpPr/>
          <p:nvPr/>
        </p:nvGrpSpPr>
        <p:grpSpPr>
          <a:xfrm>
            <a:off x="2670304" y="188640"/>
            <a:ext cx="4349968" cy="400110"/>
            <a:chOff x="3238136" y="1158454"/>
            <a:chExt cx="2973377" cy="312287"/>
          </a:xfrm>
        </p:grpSpPr>
        <p:sp>
          <p:nvSpPr>
            <p:cNvPr id="200" name="Oval 199"/>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2000" b="0" u="sng" dirty="0"/>
            </a:p>
          </p:txBody>
        </p:sp>
        <p:sp>
          <p:nvSpPr>
            <p:cNvPr id="201" name="TextBox 200"/>
            <p:cNvSpPr txBox="1"/>
            <p:nvPr/>
          </p:nvSpPr>
          <p:spPr>
            <a:xfrm>
              <a:off x="3336576" y="1158454"/>
              <a:ext cx="2874937" cy="312287"/>
            </a:xfrm>
            <a:prstGeom prst="rect">
              <a:avLst/>
            </a:prstGeom>
            <a:noFill/>
          </p:spPr>
          <p:txBody>
            <a:bodyPr wrap="square" rtlCol="0">
              <a:spAutoFit/>
            </a:bodyPr>
            <a:lstStyle/>
            <a:p>
              <a:r>
                <a:rPr lang="en-US" sz="2000" u="sng" dirty="0" smtClean="0"/>
                <a:t>  </a:t>
              </a:r>
              <a:r>
                <a:rPr lang="en-US" sz="2000" u="sng" dirty="0" smtClean="0">
                  <a:solidFill>
                    <a:srgbClr val="FF0000"/>
                  </a:solidFill>
                  <a:latin typeface="Georgia" pitchFamily="18" charset="0"/>
                </a:rPr>
                <a:t>Restrict</a:t>
              </a:r>
              <a:r>
                <a:rPr lang="en-US" sz="2000" u="sng" dirty="0" smtClean="0">
                  <a:latin typeface="Georgia" pitchFamily="18" charset="0"/>
                </a:rPr>
                <a:t> the gene trees</a:t>
              </a:r>
              <a:endParaRPr lang="en-US" sz="2000" u="sng" dirty="0">
                <a:solidFill>
                  <a:srgbClr val="000099"/>
                </a:solidFill>
                <a:latin typeface="Georgia" pitchFamily="18" charset="0"/>
              </a:endParaRPr>
            </a:p>
          </p:txBody>
        </p:sp>
      </p:grpSp>
      <p:grpSp>
        <p:nvGrpSpPr>
          <p:cNvPr id="202" name="Group 201"/>
          <p:cNvGrpSpPr/>
          <p:nvPr/>
        </p:nvGrpSpPr>
        <p:grpSpPr>
          <a:xfrm>
            <a:off x="1582947" y="1002908"/>
            <a:ext cx="512064" cy="457200"/>
            <a:chOff x="971600" y="4149700"/>
            <a:chExt cx="621852" cy="467432"/>
          </a:xfrm>
        </p:grpSpPr>
        <p:cxnSp>
          <p:nvCxnSpPr>
            <p:cNvPr id="203" name="Straight Connector 202"/>
            <p:cNvCxnSpPr/>
            <p:nvPr/>
          </p:nvCxnSpPr>
          <p:spPr>
            <a:xfrm flipV="1">
              <a:off x="971600" y="4149700"/>
              <a:ext cx="281395" cy="464416"/>
            </a:xfrm>
            <a:prstGeom prst="line">
              <a:avLst/>
            </a:prstGeom>
            <a:ln w="28575"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1089396" y="4452764"/>
              <a:ext cx="121444" cy="164368"/>
            </a:xfrm>
            <a:prstGeom prst="line">
              <a:avLst/>
            </a:prstGeom>
            <a:ln w="28575"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1252995" y="4149700"/>
              <a:ext cx="340457" cy="449847"/>
            </a:xfrm>
            <a:prstGeom prst="line">
              <a:avLst/>
            </a:prstGeom>
            <a:ln w="28575"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1176337" y="4329100"/>
              <a:ext cx="219093" cy="270447"/>
            </a:xfrm>
            <a:prstGeom prst="line">
              <a:avLst/>
            </a:prstGeom>
            <a:ln w="28575"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42" name="Group 241"/>
          <p:cNvGrpSpPr/>
          <p:nvPr/>
        </p:nvGrpSpPr>
        <p:grpSpPr>
          <a:xfrm>
            <a:off x="3048227" y="949781"/>
            <a:ext cx="512064" cy="457200"/>
            <a:chOff x="971600" y="3104964"/>
            <a:chExt cx="621852" cy="647452"/>
          </a:xfrm>
        </p:grpSpPr>
        <p:cxnSp>
          <p:nvCxnSpPr>
            <p:cNvPr id="243" name="Straight Connector 242"/>
            <p:cNvCxnSpPr/>
            <p:nvPr/>
          </p:nvCxnSpPr>
          <p:spPr>
            <a:xfrm flipV="1">
              <a:off x="971600" y="3104964"/>
              <a:ext cx="281395" cy="643274"/>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1089396" y="3524746"/>
              <a:ext cx="121444" cy="227670"/>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1252995" y="3104964"/>
              <a:ext cx="340457" cy="623094"/>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H="1">
              <a:off x="1341424" y="3524746"/>
              <a:ext cx="108013" cy="227670"/>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47" name="Group 246"/>
          <p:cNvGrpSpPr/>
          <p:nvPr/>
        </p:nvGrpSpPr>
        <p:grpSpPr>
          <a:xfrm>
            <a:off x="5441040" y="921267"/>
            <a:ext cx="512064" cy="457200"/>
            <a:chOff x="1916088" y="4725764"/>
            <a:chExt cx="621852" cy="467432"/>
          </a:xfrm>
        </p:grpSpPr>
        <p:cxnSp>
          <p:nvCxnSpPr>
            <p:cNvPr id="248" name="Straight Connector 247"/>
            <p:cNvCxnSpPr/>
            <p:nvPr/>
          </p:nvCxnSpPr>
          <p:spPr>
            <a:xfrm flipV="1">
              <a:off x="1916088" y="4725764"/>
              <a:ext cx="281395" cy="464416"/>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2197483" y="4725764"/>
              <a:ext cx="340457" cy="449847"/>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flipH="1">
              <a:off x="2105726" y="4898031"/>
              <a:ext cx="198440" cy="292149"/>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flipH="1">
              <a:off x="2303748" y="5047122"/>
              <a:ext cx="99220" cy="146074"/>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52" name="Group 251"/>
          <p:cNvGrpSpPr/>
          <p:nvPr/>
        </p:nvGrpSpPr>
        <p:grpSpPr>
          <a:xfrm>
            <a:off x="1969017" y="184574"/>
            <a:ext cx="5951355" cy="400110"/>
            <a:chOff x="3238136" y="1158454"/>
            <a:chExt cx="4067989" cy="312287"/>
          </a:xfrm>
        </p:grpSpPr>
        <p:sp>
          <p:nvSpPr>
            <p:cNvPr id="253" name="Oval 252"/>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u="sng" dirty="0"/>
            </a:p>
          </p:txBody>
        </p:sp>
        <p:sp>
          <p:nvSpPr>
            <p:cNvPr id="254" name="TextBox 253"/>
            <p:cNvSpPr txBox="1"/>
            <p:nvPr/>
          </p:nvSpPr>
          <p:spPr>
            <a:xfrm>
              <a:off x="3336576" y="1158454"/>
              <a:ext cx="3969549" cy="312287"/>
            </a:xfrm>
            <a:prstGeom prst="rect">
              <a:avLst/>
            </a:prstGeom>
            <a:noFill/>
          </p:spPr>
          <p:txBody>
            <a:bodyPr wrap="square" rtlCol="0">
              <a:spAutoFit/>
            </a:bodyPr>
            <a:lstStyle/>
            <a:p>
              <a:r>
                <a:rPr lang="en-US" u="sng" dirty="0" smtClean="0"/>
                <a:t>  </a:t>
              </a:r>
              <a:r>
                <a:rPr lang="en-US" u="sng" dirty="0" smtClean="0">
                  <a:latin typeface="Georgia" pitchFamily="18" charset="0"/>
                </a:rPr>
                <a:t>Estimate </a:t>
              </a:r>
              <a:r>
                <a:rPr lang="en-US" u="sng" dirty="0" smtClean="0">
                  <a:solidFill>
                    <a:schemeClr val="tx2"/>
                  </a:solidFill>
                  <a:latin typeface="Georgia" pitchFamily="18" charset="0"/>
                </a:rPr>
                <a:t>species </a:t>
              </a:r>
              <a:r>
                <a:rPr lang="en-US" sz="2000" u="sng" dirty="0" smtClean="0">
                  <a:solidFill>
                    <a:schemeClr val="tx2"/>
                  </a:solidFill>
                  <a:latin typeface="Georgia" pitchFamily="18" charset="0"/>
                </a:rPr>
                <a:t>trees</a:t>
              </a:r>
              <a:r>
                <a:rPr lang="en-US" u="sng" dirty="0" smtClean="0">
                  <a:solidFill>
                    <a:schemeClr val="tx2"/>
                  </a:solidFill>
                  <a:latin typeface="Georgia" pitchFamily="18" charset="0"/>
                </a:rPr>
                <a:t> </a:t>
              </a:r>
              <a:r>
                <a:rPr lang="en-US" u="sng" dirty="0" smtClean="0">
                  <a:latin typeface="Georgia" pitchFamily="18" charset="0"/>
                </a:rPr>
                <a:t>from the </a:t>
              </a:r>
              <a:r>
                <a:rPr lang="en-US" u="sng" dirty="0" smtClean="0">
                  <a:solidFill>
                    <a:srgbClr val="FF0000"/>
                  </a:solidFill>
                  <a:latin typeface="Georgia" pitchFamily="18" charset="0"/>
                </a:rPr>
                <a:t>restricted</a:t>
              </a:r>
              <a:r>
                <a:rPr lang="en-US" u="sng" dirty="0" smtClean="0">
                  <a:latin typeface="Georgia" pitchFamily="18" charset="0"/>
                </a:rPr>
                <a:t> gene trees</a:t>
              </a:r>
              <a:endParaRPr lang="en-US" u="sng" dirty="0">
                <a:latin typeface="Georgia" pitchFamily="18" charset="0"/>
              </a:endParaRPr>
            </a:p>
          </p:txBody>
        </p:sp>
      </p:grpSp>
      <p:grpSp>
        <p:nvGrpSpPr>
          <p:cNvPr id="255" name="Group 254"/>
          <p:cNvGrpSpPr/>
          <p:nvPr/>
        </p:nvGrpSpPr>
        <p:grpSpPr>
          <a:xfrm>
            <a:off x="468052" y="152636"/>
            <a:ext cx="8784468" cy="400111"/>
            <a:chOff x="3238136" y="1158454"/>
            <a:chExt cx="6004534" cy="312288"/>
          </a:xfrm>
        </p:grpSpPr>
        <p:sp>
          <p:nvSpPr>
            <p:cNvPr id="256" name="Oval 255"/>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2000" b="0" u="sng" dirty="0"/>
            </a:p>
          </p:txBody>
        </p:sp>
        <p:sp>
          <p:nvSpPr>
            <p:cNvPr id="257" name="TextBox 256"/>
            <p:cNvSpPr txBox="1"/>
            <p:nvPr/>
          </p:nvSpPr>
          <p:spPr>
            <a:xfrm>
              <a:off x="3336575" y="1158454"/>
              <a:ext cx="5906095" cy="312288"/>
            </a:xfrm>
            <a:prstGeom prst="rect">
              <a:avLst/>
            </a:prstGeom>
            <a:noFill/>
          </p:spPr>
          <p:txBody>
            <a:bodyPr wrap="square" rtlCol="0">
              <a:spAutoFit/>
            </a:bodyPr>
            <a:lstStyle/>
            <a:p>
              <a:r>
                <a:rPr lang="en-US" sz="2000" u="sng" dirty="0" smtClean="0"/>
                <a:t>  </a:t>
              </a:r>
              <a:r>
                <a:rPr lang="en-US" sz="2000" u="sng" dirty="0" smtClean="0">
                  <a:solidFill>
                    <a:srgbClr val="FF0000"/>
                  </a:solidFill>
                  <a:latin typeface="Georgia" pitchFamily="18" charset="0"/>
                </a:rPr>
                <a:t>Combine </a:t>
              </a:r>
              <a:r>
                <a:rPr lang="en-US" sz="2000" u="sng" dirty="0" smtClean="0">
                  <a:solidFill>
                    <a:schemeClr val="tx2"/>
                  </a:solidFill>
                  <a:latin typeface="Georgia" pitchFamily="18" charset="0"/>
                </a:rPr>
                <a:t>the species trees</a:t>
              </a:r>
              <a:r>
                <a:rPr lang="en-US" sz="2000" u="sng" dirty="0" smtClean="0">
                  <a:solidFill>
                    <a:srgbClr val="FF0000"/>
                  </a:solidFill>
                  <a:latin typeface="Georgia" pitchFamily="18" charset="0"/>
                </a:rPr>
                <a:t> </a:t>
              </a:r>
              <a:r>
                <a:rPr lang="en-US" sz="2000" u="sng" dirty="0" smtClean="0">
                  <a:latin typeface="Georgia" pitchFamily="18" charset="0"/>
                </a:rPr>
                <a:t>into</a:t>
              </a:r>
              <a:r>
                <a:rPr lang="en-US" sz="2000" u="sng" dirty="0" smtClean="0">
                  <a:solidFill>
                    <a:srgbClr val="FF0000"/>
                  </a:solidFill>
                  <a:latin typeface="Georgia" pitchFamily="18" charset="0"/>
                </a:rPr>
                <a:t> a single </a:t>
              </a:r>
              <a:r>
                <a:rPr lang="en-US" sz="2000" u="sng" dirty="0" smtClean="0">
                  <a:latin typeface="Georgia" pitchFamily="18" charset="0"/>
                </a:rPr>
                <a:t>species tree on the </a:t>
              </a:r>
              <a:r>
                <a:rPr lang="en-US" sz="2000" u="sng" dirty="0" smtClean="0">
                  <a:solidFill>
                    <a:srgbClr val="FF0000"/>
                  </a:solidFill>
                  <a:latin typeface="Georgia" pitchFamily="18" charset="0"/>
                </a:rPr>
                <a:t>full </a:t>
              </a:r>
              <a:r>
                <a:rPr lang="en-US" sz="2000" u="sng" dirty="0" smtClean="0">
                  <a:latin typeface="Georgia" pitchFamily="18" charset="0"/>
                </a:rPr>
                <a:t>set of taxa </a:t>
              </a:r>
              <a:endParaRPr lang="en-US" sz="2000" u="sng" dirty="0">
                <a:latin typeface="Georgia" pitchFamily="18" charset="0"/>
              </a:endParaRPr>
            </a:p>
          </p:txBody>
        </p:sp>
      </p:grpSp>
      <p:sp>
        <p:nvSpPr>
          <p:cNvPr id="159" name="AutoShape 5"/>
          <p:cNvSpPr>
            <a:spLocks noChangeArrowheads="1"/>
          </p:cNvSpPr>
          <p:nvPr/>
        </p:nvSpPr>
        <p:spPr bwMode="auto">
          <a:xfrm>
            <a:off x="1815771" y="5132680"/>
            <a:ext cx="1892133" cy="727721"/>
          </a:xfrm>
          <a:prstGeom prst="roundRect">
            <a:avLst>
              <a:gd name="adj" fmla="val 16667"/>
            </a:avLst>
          </a:prstGeom>
          <a:solidFill>
            <a:schemeClr val="tx2">
              <a:lumMod val="60000"/>
              <a:lumOff val="40000"/>
              <a:alpha val="26000"/>
            </a:schemeClr>
          </a:solidFill>
          <a:ln w="34925">
            <a:solidFill>
              <a:schemeClr val="tx2">
                <a:lumMod val="50000"/>
              </a:schemeClr>
            </a:solidFill>
            <a:round/>
            <a:headEnd/>
            <a:tailEnd/>
          </a:ln>
          <a:effectLst>
            <a:outerShdw blurRad="50800" dist="38100" dir="2700000" algn="t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sp>
        <p:nvSpPr>
          <p:cNvPr id="160" name="AutoShape 5"/>
          <p:cNvSpPr>
            <a:spLocks noChangeArrowheads="1"/>
          </p:cNvSpPr>
          <p:nvPr/>
        </p:nvSpPr>
        <p:spPr bwMode="auto">
          <a:xfrm>
            <a:off x="1800685" y="6021288"/>
            <a:ext cx="1907219" cy="773784"/>
          </a:xfrm>
          <a:prstGeom prst="roundRect">
            <a:avLst>
              <a:gd name="adj" fmla="val 16667"/>
            </a:avLst>
          </a:prstGeom>
          <a:solidFill>
            <a:srgbClr val="F2DCDB">
              <a:alpha val="26000"/>
            </a:srgbClr>
          </a:solidFill>
          <a:ln w="34925">
            <a:solidFill>
              <a:schemeClr val="tx2">
                <a:lumMod val="50000"/>
              </a:schemeClr>
            </a:solidFill>
            <a:round/>
            <a:headEnd/>
            <a:tailEnd/>
          </a:ln>
          <a:effectLst>
            <a:outerShdw blurRad="50800" dist="38100" dir="2700000" algn="t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grpSp>
        <p:nvGrpSpPr>
          <p:cNvPr id="161" name="Group 160"/>
          <p:cNvGrpSpPr/>
          <p:nvPr/>
        </p:nvGrpSpPr>
        <p:grpSpPr>
          <a:xfrm>
            <a:off x="4015432" y="5246222"/>
            <a:ext cx="1663467" cy="489530"/>
            <a:chOff x="5422900" y="3429000"/>
            <a:chExt cx="1638300" cy="749300"/>
          </a:xfrm>
        </p:grpSpPr>
        <p:sp>
          <p:nvSpPr>
            <p:cNvPr id="162" name="Freeform 161"/>
            <p:cNvSpPr/>
            <p:nvPr/>
          </p:nvSpPr>
          <p:spPr>
            <a:xfrm>
              <a:off x="5473700" y="3746500"/>
              <a:ext cx="508000" cy="431800"/>
            </a:xfrm>
            <a:custGeom>
              <a:avLst/>
              <a:gdLst>
                <a:gd name="connsiteX0" fmla="*/ 508000 w 508000"/>
                <a:gd name="connsiteY0" fmla="*/ 0 h 431800"/>
                <a:gd name="connsiteX1" fmla="*/ 292100 w 508000"/>
                <a:gd name="connsiteY1" fmla="*/ 266700 h 431800"/>
                <a:gd name="connsiteX2" fmla="*/ 0 w 508000"/>
                <a:gd name="connsiteY2" fmla="*/ 431800 h 431800"/>
              </a:gdLst>
              <a:ahLst/>
              <a:cxnLst>
                <a:cxn ang="0">
                  <a:pos x="connsiteX0" y="connsiteY0"/>
                </a:cxn>
                <a:cxn ang="0">
                  <a:pos x="connsiteX1" y="connsiteY1"/>
                </a:cxn>
                <a:cxn ang="0">
                  <a:pos x="connsiteX2" y="connsiteY2"/>
                </a:cxn>
              </a:cxnLst>
              <a:rect l="l" t="t" r="r" b="b"/>
              <a:pathLst>
                <a:path w="508000" h="431800">
                  <a:moveTo>
                    <a:pt x="508000" y="0"/>
                  </a:moveTo>
                  <a:cubicBezTo>
                    <a:pt x="442383" y="97366"/>
                    <a:pt x="376767" y="194733"/>
                    <a:pt x="292100" y="266700"/>
                  </a:cubicBezTo>
                  <a:cubicBezTo>
                    <a:pt x="207433" y="338667"/>
                    <a:pt x="103716" y="385233"/>
                    <a:pt x="0" y="431800"/>
                  </a:cubicBezTo>
                </a:path>
              </a:pathLst>
            </a:custGeom>
            <a:ln w="19050">
              <a:solidFill>
                <a:srgbClr val="FF0000">
                  <a:alpha val="52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3" name="Freeform 162"/>
            <p:cNvSpPr/>
            <p:nvPr/>
          </p:nvSpPr>
          <p:spPr>
            <a:xfrm>
              <a:off x="5422900" y="3492500"/>
              <a:ext cx="546100" cy="266700"/>
            </a:xfrm>
            <a:custGeom>
              <a:avLst/>
              <a:gdLst>
                <a:gd name="connsiteX0" fmla="*/ 546100 w 546100"/>
                <a:gd name="connsiteY0" fmla="*/ 266700 h 266700"/>
                <a:gd name="connsiteX1" fmla="*/ 330200 w 546100"/>
                <a:gd name="connsiteY1" fmla="*/ 127000 h 266700"/>
                <a:gd name="connsiteX2" fmla="*/ 0 w 546100"/>
                <a:gd name="connsiteY2" fmla="*/ 0 h 266700"/>
              </a:gdLst>
              <a:ahLst/>
              <a:cxnLst>
                <a:cxn ang="0">
                  <a:pos x="connsiteX0" y="connsiteY0"/>
                </a:cxn>
                <a:cxn ang="0">
                  <a:pos x="connsiteX1" y="connsiteY1"/>
                </a:cxn>
                <a:cxn ang="0">
                  <a:pos x="connsiteX2" y="connsiteY2"/>
                </a:cxn>
              </a:cxnLst>
              <a:rect l="l" t="t" r="r" b="b"/>
              <a:pathLst>
                <a:path w="546100" h="266700">
                  <a:moveTo>
                    <a:pt x="546100" y="266700"/>
                  </a:moveTo>
                  <a:cubicBezTo>
                    <a:pt x="483658" y="219075"/>
                    <a:pt x="421217" y="171450"/>
                    <a:pt x="330200" y="127000"/>
                  </a:cubicBezTo>
                  <a:cubicBezTo>
                    <a:pt x="239183" y="82550"/>
                    <a:pt x="119591" y="41275"/>
                    <a:pt x="0" y="0"/>
                  </a:cubicBezTo>
                </a:path>
              </a:pathLst>
            </a:custGeom>
            <a:ln w="19050">
              <a:solidFill>
                <a:srgbClr val="FF0000">
                  <a:alpha val="52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4" name="Freeform 163"/>
            <p:cNvSpPr/>
            <p:nvPr/>
          </p:nvSpPr>
          <p:spPr>
            <a:xfrm>
              <a:off x="5473700" y="3632200"/>
              <a:ext cx="266700" cy="292100"/>
            </a:xfrm>
            <a:custGeom>
              <a:avLst/>
              <a:gdLst>
                <a:gd name="connsiteX0" fmla="*/ 266700 w 266700"/>
                <a:gd name="connsiteY0" fmla="*/ 0 h 292100"/>
                <a:gd name="connsiteX1" fmla="*/ 190500 w 266700"/>
                <a:gd name="connsiteY1" fmla="*/ 152400 h 292100"/>
                <a:gd name="connsiteX2" fmla="*/ 0 w 266700"/>
                <a:gd name="connsiteY2" fmla="*/ 292100 h 292100"/>
              </a:gdLst>
              <a:ahLst/>
              <a:cxnLst>
                <a:cxn ang="0">
                  <a:pos x="connsiteX0" y="connsiteY0"/>
                </a:cxn>
                <a:cxn ang="0">
                  <a:pos x="connsiteX1" y="connsiteY1"/>
                </a:cxn>
                <a:cxn ang="0">
                  <a:pos x="connsiteX2" y="connsiteY2"/>
                </a:cxn>
              </a:cxnLst>
              <a:rect l="l" t="t" r="r" b="b"/>
              <a:pathLst>
                <a:path w="266700" h="292100">
                  <a:moveTo>
                    <a:pt x="266700" y="0"/>
                  </a:moveTo>
                  <a:cubicBezTo>
                    <a:pt x="250825" y="51858"/>
                    <a:pt x="234950" y="103717"/>
                    <a:pt x="190500" y="152400"/>
                  </a:cubicBezTo>
                  <a:cubicBezTo>
                    <a:pt x="146050" y="201083"/>
                    <a:pt x="73025" y="246591"/>
                    <a:pt x="0" y="292100"/>
                  </a:cubicBezTo>
                </a:path>
              </a:pathLst>
            </a:custGeom>
            <a:ln w="19050">
              <a:solidFill>
                <a:srgbClr val="FF0000">
                  <a:alpha val="52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5" name="Freeform 164"/>
            <p:cNvSpPr/>
            <p:nvPr/>
          </p:nvSpPr>
          <p:spPr>
            <a:xfrm>
              <a:off x="5981700" y="3676891"/>
              <a:ext cx="1079500" cy="450609"/>
            </a:xfrm>
            <a:custGeom>
              <a:avLst/>
              <a:gdLst>
                <a:gd name="connsiteX0" fmla="*/ 0 w 1079500"/>
                <a:gd name="connsiteY0" fmla="*/ 69609 h 450609"/>
                <a:gd name="connsiteX1" fmla="*/ 355600 w 1079500"/>
                <a:gd name="connsiteY1" fmla="*/ 18809 h 450609"/>
                <a:gd name="connsiteX2" fmla="*/ 800100 w 1079500"/>
                <a:gd name="connsiteY2" fmla="*/ 349009 h 450609"/>
                <a:gd name="connsiteX3" fmla="*/ 1079500 w 1079500"/>
                <a:gd name="connsiteY3" fmla="*/ 450609 h 450609"/>
              </a:gdLst>
              <a:ahLst/>
              <a:cxnLst>
                <a:cxn ang="0">
                  <a:pos x="connsiteX0" y="connsiteY0"/>
                </a:cxn>
                <a:cxn ang="0">
                  <a:pos x="connsiteX1" y="connsiteY1"/>
                </a:cxn>
                <a:cxn ang="0">
                  <a:pos x="connsiteX2" y="connsiteY2"/>
                </a:cxn>
                <a:cxn ang="0">
                  <a:pos x="connsiteX3" y="connsiteY3"/>
                </a:cxn>
              </a:cxnLst>
              <a:rect l="l" t="t" r="r" b="b"/>
              <a:pathLst>
                <a:path w="1079500" h="450609">
                  <a:moveTo>
                    <a:pt x="0" y="69609"/>
                  </a:moveTo>
                  <a:cubicBezTo>
                    <a:pt x="111125" y="20925"/>
                    <a:pt x="222250" y="-27758"/>
                    <a:pt x="355600" y="18809"/>
                  </a:cubicBezTo>
                  <a:cubicBezTo>
                    <a:pt x="488950" y="65376"/>
                    <a:pt x="679450" y="277042"/>
                    <a:pt x="800100" y="349009"/>
                  </a:cubicBezTo>
                  <a:cubicBezTo>
                    <a:pt x="920750" y="420976"/>
                    <a:pt x="1000125" y="435792"/>
                    <a:pt x="1079500" y="450609"/>
                  </a:cubicBezTo>
                </a:path>
              </a:pathLst>
            </a:custGeom>
            <a:ln w="19050">
              <a:solidFill>
                <a:srgbClr val="FF0000">
                  <a:alpha val="52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6" name="Freeform 165"/>
            <p:cNvSpPr/>
            <p:nvPr/>
          </p:nvSpPr>
          <p:spPr>
            <a:xfrm>
              <a:off x="6426200" y="3429000"/>
              <a:ext cx="596900" cy="292100"/>
            </a:xfrm>
            <a:custGeom>
              <a:avLst/>
              <a:gdLst>
                <a:gd name="connsiteX0" fmla="*/ 0 w 596900"/>
                <a:gd name="connsiteY0" fmla="*/ 292100 h 292100"/>
                <a:gd name="connsiteX1" fmla="*/ 190500 w 596900"/>
                <a:gd name="connsiteY1" fmla="*/ 139700 h 292100"/>
                <a:gd name="connsiteX2" fmla="*/ 596900 w 596900"/>
                <a:gd name="connsiteY2" fmla="*/ 0 h 292100"/>
              </a:gdLst>
              <a:ahLst/>
              <a:cxnLst>
                <a:cxn ang="0">
                  <a:pos x="connsiteX0" y="connsiteY0"/>
                </a:cxn>
                <a:cxn ang="0">
                  <a:pos x="connsiteX1" y="connsiteY1"/>
                </a:cxn>
                <a:cxn ang="0">
                  <a:pos x="connsiteX2" y="connsiteY2"/>
                </a:cxn>
              </a:cxnLst>
              <a:rect l="l" t="t" r="r" b="b"/>
              <a:pathLst>
                <a:path w="596900" h="292100">
                  <a:moveTo>
                    <a:pt x="0" y="292100"/>
                  </a:moveTo>
                  <a:cubicBezTo>
                    <a:pt x="45508" y="240241"/>
                    <a:pt x="91017" y="188383"/>
                    <a:pt x="190500" y="139700"/>
                  </a:cubicBezTo>
                  <a:cubicBezTo>
                    <a:pt x="289983" y="91017"/>
                    <a:pt x="443441" y="45508"/>
                    <a:pt x="596900" y="0"/>
                  </a:cubicBezTo>
                </a:path>
              </a:pathLst>
            </a:custGeom>
            <a:ln w="19050">
              <a:solidFill>
                <a:srgbClr val="FF0000">
                  <a:alpha val="52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7" name="Freeform 166"/>
            <p:cNvSpPr/>
            <p:nvPr/>
          </p:nvSpPr>
          <p:spPr>
            <a:xfrm>
              <a:off x="6680200" y="3683000"/>
              <a:ext cx="317500" cy="266700"/>
            </a:xfrm>
            <a:custGeom>
              <a:avLst/>
              <a:gdLst>
                <a:gd name="connsiteX0" fmla="*/ 0 w 317500"/>
                <a:gd name="connsiteY0" fmla="*/ 266700 h 266700"/>
                <a:gd name="connsiteX1" fmla="*/ 203200 w 317500"/>
                <a:gd name="connsiteY1" fmla="*/ 152400 h 266700"/>
                <a:gd name="connsiteX2" fmla="*/ 317500 w 317500"/>
                <a:gd name="connsiteY2" fmla="*/ 0 h 266700"/>
              </a:gdLst>
              <a:ahLst/>
              <a:cxnLst>
                <a:cxn ang="0">
                  <a:pos x="connsiteX0" y="connsiteY0"/>
                </a:cxn>
                <a:cxn ang="0">
                  <a:pos x="connsiteX1" y="connsiteY1"/>
                </a:cxn>
                <a:cxn ang="0">
                  <a:pos x="connsiteX2" y="connsiteY2"/>
                </a:cxn>
              </a:cxnLst>
              <a:rect l="l" t="t" r="r" b="b"/>
              <a:pathLst>
                <a:path w="317500" h="266700">
                  <a:moveTo>
                    <a:pt x="0" y="266700"/>
                  </a:moveTo>
                  <a:cubicBezTo>
                    <a:pt x="75141" y="231775"/>
                    <a:pt x="150283" y="196850"/>
                    <a:pt x="203200" y="152400"/>
                  </a:cubicBezTo>
                  <a:cubicBezTo>
                    <a:pt x="256117" y="107950"/>
                    <a:pt x="286808" y="53975"/>
                    <a:pt x="317500" y="0"/>
                  </a:cubicBezTo>
                </a:path>
              </a:pathLst>
            </a:custGeom>
            <a:ln w="19050">
              <a:solidFill>
                <a:srgbClr val="FF0000">
                  <a:alpha val="52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68" name="Group 167"/>
          <p:cNvGrpSpPr/>
          <p:nvPr/>
        </p:nvGrpSpPr>
        <p:grpSpPr>
          <a:xfrm>
            <a:off x="1927523" y="5249829"/>
            <a:ext cx="1635192" cy="519431"/>
            <a:chOff x="2806700" y="4533900"/>
            <a:chExt cx="1727200" cy="774700"/>
          </a:xfrm>
        </p:grpSpPr>
        <p:sp>
          <p:nvSpPr>
            <p:cNvPr id="169" name="Freeform 168"/>
            <p:cNvSpPr/>
            <p:nvPr/>
          </p:nvSpPr>
          <p:spPr>
            <a:xfrm>
              <a:off x="2806700" y="4805318"/>
              <a:ext cx="635000" cy="185782"/>
            </a:xfrm>
            <a:custGeom>
              <a:avLst/>
              <a:gdLst>
                <a:gd name="connsiteX0" fmla="*/ 0 w 635000"/>
                <a:gd name="connsiteY0" fmla="*/ 7982 h 185782"/>
                <a:gd name="connsiteX1" fmla="*/ 342900 w 635000"/>
                <a:gd name="connsiteY1" fmla="*/ 20682 h 185782"/>
                <a:gd name="connsiteX2" fmla="*/ 635000 w 635000"/>
                <a:gd name="connsiteY2" fmla="*/ 185782 h 185782"/>
              </a:gdLst>
              <a:ahLst/>
              <a:cxnLst>
                <a:cxn ang="0">
                  <a:pos x="connsiteX0" y="connsiteY0"/>
                </a:cxn>
                <a:cxn ang="0">
                  <a:pos x="connsiteX1" y="connsiteY1"/>
                </a:cxn>
                <a:cxn ang="0">
                  <a:pos x="connsiteX2" y="connsiteY2"/>
                </a:cxn>
              </a:cxnLst>
              <a:rect l="l" t="t" r="r" b="b"/>
              <a:pathLst>
                <a:path w="635000" h="185782">
                  <a:moveTo>
                    <a:pt x="0" y="7982"/>
                  </a:moveTo>
                  <a:cubicBezTo>
                    <a:pt x="118533" y="-485"/>
                    <a:pt x="237067" y="-8951"/>
                    <a:pt x="342900" y="20682"/>
                  </a:cubicBezTo>
                  <a:cubicBezTo>
                    <a:pt x="448733" y="50315"/>
                    <a:pt x="541866" y="118048"/>
                    <a:pt x="635000" y="185782"/>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8" name="Freeform 257"/>
            <p:cNvSpPr/>
            <p:nvPr/>
          </p:nvSpPr>
          <p:spPr>
            <a:xfrm>
              <a:off x="2844800" y="5003800"/>
              <a:ext cx="584200" cy="208830"/>
            </a:xfrm>
            <a:custGeom>
              <a:avLst/>
              <a:gdLst>
                <a:gd name="connsiteX0" fmla="*/ 584200 w 584200"/>
                <a:gd name="connsiteY0" fmla="*/ 0 h 208830"/>
                <a:gd name="connsiteX1" fmla="*/ 254000 w 584200"/>
                <a:gd name="connsiteY1" fmla="*/ 190500 h 208830"/>
                <a:gd name="connsiteX2" fmla="*/ 0 w 584200"/>
                <a:gd name="connsiteY2" fmla="*/ 190500 h 208830"/>
              </a:gdLst>
              <a:ahLst/>
              <a:cxnLst>
                <a:cxn ang="0">
                  <a:pos x="connsiteX0" y="connsiteY0"/>
                </a:cxn>
                <a:cxn ang="0">
                  <a:pos x="connsiteX1" y="connsiteY1"/>
                </a:cxn>
                <a:cxn ang="0">
                  <a:pos x="connsiteX2" y="connsiteY2"/>
                </a:cxn>
              </a:cxnLst>
              <a:rect l="l" t="t" r="r" b="b"/>
              <a:pathLst>
                <a:path w="584200" h="208830">
                  <a:moveTo>
                    <a:pt x="584200" y="0"/>
                  </a:moveTo>
                  <a:cubicBezTo>
                    <a:pt x="467783" y="79375"/>
                    <a:pt x="351367" y="158750"/>
                    <a:pt x="254000" y="190500"/>
                  </a:cubicBezTo>
                  <a:cubicBezTo>
                    <a:pt x="156633" y="222250"/>
                    <a:pt x="78316" y="206375"/>
                    <a:pt x="0" y="19050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9" name="Freeform 258"/>
            <p:cNvSpPr/>
            <p:nvPr/>
          </p:nvSpPr>
          <p:spPr>
            <a:xfrm>
              <a:off x="3429000" y="4533900"/>
              <a:ext cx="939800" cy="477974"/>
            </a:xfrm>
            <a:custGeom>
              <a:avLst/>
              <a:gdLst>
                <a:gd name="connsiteX0" fmla="*/ 0 w 939800"/>
                <a:gd name="connsiteY0" fmla="*/ 457200 h 477974"/>
                <a:gd name="connsiteX1" fmla="*/ 431800 w 939800"/>
                <a:gd name="connsiteY1" fmla="*/ 457200 h 477974"/>
                <a:gd name="connsiteX2" fmla="*/ 609600 w 939800"/>
                <a:gd name="connsiteY2" fmla="*/ 241300 h 477974"/>
                <a:gd name="connsiteX3" fmla="*/ 939800 w 939800"/>
                <a:gd name="connsiteY3" fmla="*/ 0 h 477974"/>
              </a:gdLst>
              <a:ahLst/>
              <a:cxnLst>
                <a:cxn ang="0">
                  <a:pos x="connsiteX0" y="connsiteY0"/>
                </a:cxn>
                <a:cxn ang="0">
                  <a:pos x="connsiteX1" y="connsiteY1"/>
                </a:cxn>
                <a:cxn ang="0">
                  <a:pos x="connsiteX2" y="connsiteY2"/>
                </a:cxn>
                <a:cxn ang="0">
                  <a:pos x="connsiteX3" y="connsiteY3"/>
                </a:cxn>
              </a:cxnLst>
              <a:rect l="l" t="t" r="r" b="b"/>
              <a:pathLst>
                <a:path w="939800" h="477974">
                  <a:moveTo>
                    <a:pt x="0" y="457200"/>
                  </a:moveTo>
                  <a:cubicBezTo>
                    <a:pt x="165100" y="475191"/>
                    <a:pt x="330200" y="493183"/>
                    <a:pt x="431800" y="457200"/>
                  </a:cubicBezTo>
                  <a:cubicBezTo>
                    <a:pt x="533400" y="421217"/>
                    <a:pt x="524933" y="317500"/>
                    <a:pt x="609600" y="241300"/>
                  </a:cubicBezTo>
                  <a:cubicBezTo>
                    <a:pt x="694267" y="165100"/>
                    <a:pt x="817033" y="82550"/>
                    <a:pt x="939800" y="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0" name="Freeform 259"/>
            <p:cNvSpPr/>
            <p:nvPr/>
          </p:nvSpPr>
          <p:spPr>
            <a:xfrm>
              <a:off x="4127500" y="4699000"/>
              <a:ext cx="304800" cy="125298"/>
            </a:xfrm>
            <a:custGeom>
              <a:avLst/>
              <a:gdLst>
                <a:gd name="connsiteX0" fmla="*/ 0 w 304800"/>
                <a:gd name="connsiteY0" fmla="*/ 0 h 125298"/>
                <a:gd name="connsiteX1" fmla="*/ 177800 w 304800"/>
                <a:gd name="connsiteY1" fmla="*/ 114300 h 125298"/>
                <a:gd name="connsiteX2" fmla="*/ 304800 w 304800"/>
                <a:gd name="connsiteY2" fmla="*/ 114300 h 125298"/>
              </a:gdLst>
              <a:ahLst/>
              <a:cxnLst>
                <a:cxn ang="0">
                  <a:pos x="connsiteX0" y="connsiteY0"/>
                </a:cxn>
                <a:cxn ang="0">
                  <a:pos x="connsiteX1" y="connsiteY1"/>
                </a:cxn>
                <a:cxn ang="0">
                  <a:pos x="connsiteX2" y="connsiteY2"/>
                </a:cxn>
              </a:cxnLst>
              <a:rect l="l" t="t" r="r" b="b"/>
              <a:pathLst>
                <a:path w="304800" h="125298">
                  <a:moveTo>
                    <a:pt x="0" y="0"/>
                  </a:moveTo>
                  <a:cubicBezTo>
                    <a:pt x="63500" y="47625"/>
                    <a:pt x="127000" y="95250"/>
                    <a:pt x="177800" y="114300"/>
                  </a:cubicBezTo>
                  <a:cubicBezTo>
                    <a:pt x="228600" y="133350"/>
                    <a:pt x="266700" y="123825"/>
                    <a:pt x="304800" y="11430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1" name="Freeform 260"/>
            <p:cNvSpPr/>
            <p:nvPr/>
          </p:nvSpPr>
          <p:spPr>
            <a:xfrm>
              <a:off x="3911600" y="4965700"/>
              <a:ext cx="622300" cy="342900"/>
            </a:xfrm>
            <a:custGeom>
              <a:avLst/>
              <a:gdLst>
                <a:gd name="connsiteX0" fmla="*/ 0 w 622300"/>
                <a:gd name="connsiteY0" fmla="*/ 0 h 342900"/>
                <a:gd name="connsiteX1" fmla="*/ 304800 w 622300"/>
                <a:gd name="connsiteY1" fmla="*/ 254000 h 342900"/>
                <a:gd name="connsiteX2" fmla="*/ 622300 w 622300"/>
                <a:gd name="connsiteY2" fmla="*/ 342900 h 342900"/>
              </a:gdLst>
              <a:ahLst/>
              <a:cxnLst>
                <a:cxn ang="0">
                  <a:pos x="connsiteX0" y="connsiteY0"/>
                </a:cxn>
                <a:cxn ang="0">
                  <a:pos x="connsiteX1" y="connsiteY1"/>
                </a:cxn>
                <a:cxn ang="0">
                  <a:pos x="connsiteX2" y="connsiteY2"/>
                </a:cxn>
              </a:cxnLst>
              <a:rect l="l" t="t" r="r" b="b"/>
              <a:pathLst>
                <a:path w="622300" h="342900">
                  <a:moveTo>
                    <a:pt x="0" y="0"/>
                  </a:moveTo>
                  <a:cubicBezTo>
                    <a:pt x="100541" y="98425"/>
                    <a:pt x="201083" y="196850"/>
                    <a:pt x="304800" y="254000"/>
                  </a:cubicBezTo>
                  <a:cubicBezTo>
                    <a:pt x="408517" y="311150"/>
                    <a:pt x="515408" y="327025"/>
                    <a:pt x="622300" y="34290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2" name="Freeform 261"/>
            <p:cNvSpPr/>
            <p:nvPr/>
          </p:nvSpPr>
          <p:spPr>
            <a:xfrm>
              <a:off x="4076700" y="5036640"/>
              <a:ext cx="457200" cy="94160"/>
            </a:xfrm>
            <a:custGeom>
              <a:avLst/>
              <a:gdLst>
                <a:gd name="connsiteX0" fmla="*/ 0 w 457200"/>
                <a:gd name="connsiteY0" fmla="*/ 94160 h 94160"/>
                <a:gd name="connsiteX1" fmla="*/ 279400 w 457200"/>
                <a:gd name="connsiteY1" fmla="*/ 5260 h 94160"/>
                <a:gd name="connsiteX2" fmla="*/ 457200 w 457200"/>
                <a:gd name="connsiteY2" fmla="*/ 17960 h 94160"/>
              </a:gdLst>
              <a:ahLst/>
              <a:cxnLst>
                <a:cxn ang="0">
                  <a:pos x="connsiteX0" y="connsiteY0"/>
                </a:cxn>
                <a:cxn ang="0">
                  <a:pos x="connsiteX1" y="connsiteY1"/>
                </a:cxn>
                <a:cxn ang="0">
                  <a:pos x="connsiteX2" y="connsiteY2"/>
                </a:cxn>
              </a:cxnLst>
              <a:rect l="l" t="t" r="r" b="b"/>
              <a:pathLst>
                <a:path w="457200" h="94160">
                  <a:moveTo>
                    <a:pt x="0" y="94160"/>
                  </a:moveTo>
                  <a:cubicBezTo>
                    <a:pt x="101600" y="56060"/>
                    <a:pt x="203200" y="17960"/>
                    <a:pt x="279400" y="5260"/>
                  </a:cubicBezTo>
                  <a:cubicBezTo>
                    <a:pt x="355600" y="-7440"/>
                    <a:pt x="406400" y="5260"/>
                    <a:pt x="457200" y="1796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3" name="Group 262"/>
          <p:cNvGrpSpPr/>
          <p:nvPr/>
        </p:nvGrpSpPr>
        <p:grpSpPr>
          <a:xfrm>
            <a:off x="1987759" y="6102890"/>
            <a:ext cx="1555046" cy="576235"/>
            <a:chOff x="5219700" y="4864769"/>
            <a:chExt cx="1714500" cy="748631"/>
          </a:xfrm>
        </p:grpSpPr>
        <p:sp>
          <p:nvSpPr>
            <p:cNvPr id="264" name="Freeform 263"/>
            <p:cNvSpPr/>
            <p:nvPr/>
          </p:nvSpPr>
          <p:spPr>
            <a:xfrm>
              <a:off x="6184900" y="4940300"/>
              <a:ext cx="749300" cy="330200"/>
            </a:xfrm>
            <a:custGeom>
              <a:avLst/>
              <a:gdLst>
                <a:gd name="connsiteX0" fmla="*/ 0 w 749300"/>
                <a:gd name="connsiteY0" fmla="*/ 330200 h 330200"/>
                <a:gd name="connsiteX1" fmla="*/ 279400 w 749300"/>
                <a:gd name="connsiteY1" fmla="*/ 101600 h 330200"/>
                <a:gd name="connsiteX2" fmla="*/ 749300 w 749300"/>
                <a:gd name="connsiteY2" fmla="*/ 0 h 330200"/>
              </a:gdLst>
              <a:ahLst/>
              <a:cxnLst>
                <a:cxn ang="0">
                  <a:pos x="connsiteX0" y="connsiteY0"/>
                </a:cxn>
                <a:cxn ang="0">
                  <a:pos x="connsiteX1" y="connsiteY1"/>
                </a:cxn>
                <a:cxn ang="0">
                  <a:pos x="connsiteX2" y="connsiteY2"/>
                </a:cxn>
              </a:cxnLst>
              <a:rect l="l" t="t" r="r" b="b"/>
              <a:pathLst>
                <a:path w="749300" h="330200">
                  <a:moveTo>
                    <a:pt x="0" y="330200"/>
                  </a:moveTo>
                  <a:cubicBezTo>
                    <a:pt x="77258" y="243416"/>
                    <a:pt x="154517" y="156633"/>
                    <a:pt x="279400" y="101600"/>
                  </a:cubicBezTo>
                  <a:cubicBezTo>
                    <a:pt x="404283" y="46567"/>
                    <a:pt x="576791" y="23283"/>
                    <a:pt x="749300" y="0"/>
                  </a:cubicBezTo>
                </a:path>
              </a:pathLst>
            </a:custGeom>
            <a:ln w="19050">
              <a:solidFill>
                <a:schemeClr val="accent4">
                  <a:lumMod val="75000"/>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5" name="Freeform 264"/>
            <p:cNvSpPr/>
            <p:nvPr/>
          </p:nvSpPr>
          <p:spPr>
            <a:xfrm>
              <a:off x="6197600" y="5257800"/>
              <a:ext cx="736600" cy="292100"/>
            </a:xfrm>
            <a:custGeom>
              <a:avLst/>
              <a:gdLst>
                <a:gd name="connsiteX0" fmla="*/ 0 w 736600"/>
                <a:gd name="connsiteY0" fmla="*/ 0 h 292100"/>
                <a:gd name="connsiteX1" fmla="*/ 469900 w 736600"/>
                <a:gd name="connsiteY1" fmla="*/ 114300 h 292100"/>
                <a:gd name="connsiteX2" fmla="*/ 736600 w 736600"/>
                <a:gd name="connsiteY2" fmla="*/ 292100 h 292100"/>
              </a:gdLst>
              <a:ahLst/>
              <a:cxnLst>
                <a:cxn ang="0">
                  <a:pos x="connsiteX0" y="connsiteY0"/>
                </a:cxn>
                <a:cxn ang="0">
                  <a:pos x="connsiteX1" y="connsiteY1"/>
                </a:cxn>
                <a:cxn ang="0">
                  <a:pos x="connsiteX2" y="connsiteY2"/>
                </a:cxn>
              </a:cxnLst>
              <a:rect l="l" t="t" r="r" b="b"/>
              <a:pathLst>
                <a:path w="736600" h="292100">
                  <a:moveTo>
                    <a:pt x="0" y="0"/>
                  </a:moveTo>
                  <a:cubicBezTo>
                    <a:pt x="173566" y="32808"/>
                    <a:pt x="347133" y="65617"/>
                    <a:pt x="469900" y="114300"/>
                  </a:cubicBezTo>
                  <a:cubicBezTo>
                    <a:pt x="592667" y="162983"/>
                    <a:pt x="664633" y="227541"/>
                    <a:pt x="736600" y="292100"/>
                  </a:cubicBezTo>
                </a:path>
              </a:pathLst>
            </a:custGeom>
            <a:ln w="19050">
              <a:solidFill>
                <a:schemeClr val="accent4">
                  <a:lumMod val="75000"/>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6" name="Freeform 265"/>
            <p:cNvSpPr/>
            <p:nvPr/>
          </p:nvSpPr>
          <p:spPr>
            <a:xfrm>
              <a:off x="5219700" y="4864769"/>
              <a:ext cx="977900" cy="413326"/>
            </a:xfrm>
            <a:custGeom>
              <a:avLst/>
              <a:gdLst>
                <a:gd name="connsiteX0" fmla="*/ 977900 w 977900"/>
                <a:gd name="connsiteY0" fmla="*/ 380331 h 413326"/>
                <a:gd name="connsiteX1" fmla="*/ 647700 w 977900"/>
                <a:gd name="connsiteY1" fmla="*/ 380331 h 413326"/>
                <a:gd name="connsiteX2" fmla="*/ 292100 w 977900"/>
                <a:gd name="connsiteY2" fmla="*/ 37431 h 413326"/>
                <a:gd name="connsiteX3" fmla="*/ 0 w 977900"/>
                <a:gd name="connsiteY3" fmla="*/ 24731 h 413326"/>
              </a:gdLst>
              <a:ahLst/>
              <a:cxnLst>
                <a:cxn ang="0">
                  <a:pos x="connsiteX0" y="connsiteY0"/>
                </a:cxn>
                <a:cxn ang="0">
                  <a:pos x="connsiteX1" y="connsiteY1"/>
                </a:cxn>
                <a:cxn ang="0">
                  <a:pos x="connsiteX2" y="connsiteY2"/>
                </a:cxn>
                <a:cxn ang="0">
                  <a:pos x="connsiteX3" y="connsiteY3"/>
                </a:cxn>
              </a:cxnLst>
              <a:rect l="l" t="t" r="r" b="b"/>
              <a:pathLst>
                <a:path w="977900" h="413326">
                  <a:moveTo>
                    <a:pt x="977900" y="380331"/>
                  </a:moveTo>
                  <a:cubicBezTo>
                    <a:pt x="869950" y="408906"/>
                    <a:pt x="762000" y="437481"/>
                    <a:pt x="647700" y="380331"/>
                  </a:cubicBezTo>
                  <a:cubicBezTo>
                    <a:pt x="533400" y="323181"/>
                    <a:pt x="400050" y="96698"/>
                    <a:pt x="292100" y="37431"/>
                  </a:cubicBezTo>
                  <a:cubicBezTo>
                    <a:pt x="184150" y="-21836"/>
                    <a:pt x="92075" y="1447"/>
                    <a:pt x="0" y="24731"/>
                  </a:cubicBezTo>
                </a:path>
              </a:pathLst>
            </a:custGeom>
            <a:ln w="19050">
              <a:solidFill>
                <a:schemeClr val="accent4">
                  <a:lumMod val="75000"/>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7" name="Freeform 266"/>
            <p:cNvSpPr/>
            <p:nvPr/>
          </p:nvSpPr>
          <p:spPr>
            <a:xfrm>
              <a:off x="5308600" y="5232400"/>
              <a:ext cx="508000" cy="381000"/>
            </a:xfrm>
            <a:custGeom>
              <a:avLst/>
              <a:gdLst>
                <a:gd name="connsiteX0" fmla="*/ 508000 w 508000"/>
                <a:gd name="connsiteY0" fmla="*/ 0 h 381000"/>
                <a:gd name="connsiteX1" fmla="*/ 292100 w 508000"/>
                <a:gd name="connsiteY1" fmla="*/ 241300 h 381000"/>
                <a:gd name="connsiteX2" fmla="*/ 0 w 508000"/>
                <a:gd name="connsiteY2" fmla="*/ 381000 h 381000"/>
              </a:gdLst>
              <a:ahLst/>
              <a:cxnLst>
                <a:cxn ang="0">
                  <a:pos x="connsiteX0" y="connsiteY0"/>
                </a:cxn>
                <a:cxn ang="0">
                  <a:pos x="connsiteX1" y="connsiteY1"/>
                </a:cxn>
                <a:cxn ang="0">
                  <a:pos x="connsiteX2" y="connsiteY2"/>
                </a:cxn>
              </a:cxnLst>
              <a:rect l="l" t="t" r="r" b="b"/>
              <a:pathLst>
                <a:path w="508000" h="381000">
                  <a:moveTo>
                    <a:pt x="508000" y="0"/>
                  </a:moveTo>
                  <a:cubicBezTo>
                    <a:pt x="442383" y="88900"/>
                    <a:pt x="376767" y="177800"/>
                    <a:pt x="292100" y="241300"/>
                  </a:cubicBezTo>
                  <a:cubicBezTo>
                    <a:pt x="207433" y="304800"/>
                    <a:pt x="103716" y="342900"/>
                    <a:pt x="0" y="381000"/>
                  </a:cubicBezTo>
                </a:path>
              </a:pathLst>
            </a:custGeom>
            <a:ln w="19050">
              <a:solidFill>
                <a:schemeClr val="accent4">
                  <a:lumMod val="75000"/>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8" name="Freeform 267"/>
            <p:cNvSpPr/>
            <p:nvPr/>
          </p:nvSpPr>
          <p:spPr>
            <a:xfrm>
              <a:off x="5295900" y="5078808"/>
              <a:ext cx="419100" cy="255192"/>
            </a:xfrm>
            <a:custGeom>
              <a:avLst/>
              <a:gdLst>
                <a:gd name="connsiteX0" fmla="*/ 419100 w 419100"/>
                <a:gd name="connsiteY0" fmla="*/ 255192 h 255192"/>
                <a:gd name="connsiteX1" fmla="*/ 215900 w 419100"/>
                <a:gd name="connsiteY1" fmla="*/ 26592 h 255192"/>
                <a:gd name="connsiteX2" fmla="*/ 0 w 419100"/>
                <a:gd name="connsiteY2" fmla="*/ 13892 h 255192"/>
              </a:gdLst>
              <a:ahLst/>
              <a:cxnLst>
                <a:cxn ang="0">
                  <a:pos x="connsiteX0" y="connsiteY0"/>
                </a:cxn>
                <a:cxn ang="0">
                  <a:pos x="connsiteX1" y="connsiteY1"/>
                </a:cxn>
                <a:cxn ang="0">
                  <a:pos x="connsiteX2" y="connsiteY2"/>
                </a:cxn>
              </a:cxnLst>
              <a:rect l="l" t="t" r="r" b="b"/>
              <a:pathLst>
                <a:path w="419100" h="255192">
                  <a:moveTo>
                    <a:pt x="419100" y="255192"/>
                  </a:moveTo>
                  <a:cubicBezTo>
                    <a:pt x="352425" y="161000"/>
                    <a:pt x="285750" y="66809"/>
                    <a:pt x="215900" y="26592"/>
                  </a:cubicBezTo>
                  <a:cubicBezTo>
                    <a:pt x="146050" y="-13625"/>
                    <a:pt x="73025" y="133"/>
                    <a:pt x="0" y="13892"/>
                  </a:cubicBezTo>
                </a:path>
              </a:pathLst>
            </a:custGeom>
            <a:ln w="19050">
              <a:solidFill>
                <a:schemeClr val="accent4">
                  <a:lumMod val="75000"/>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9" name="Freeform 268"/>
            <p:cNvSpPr/>
            <p:nvPr/>
          </p:nvSpPr>
          <p:spPr>
            <a:xfrm>
              <a:off x="5334000" y="5219700"/>
              <a:ext cx="279400" cy="178892"/>
            </a:xfrm>
            <a:custGeom>
              <a:avLst/>
              <a:gdLst>
                <a:gd name="connsiteX0" fmla="*/ 279400 w 279400"/>
                <a:gd name="connsiteY0" fmla="*/ 0 h 178892"/>
                <a:gd name="connsiteX1" fmla="*/ 165100 w 279400"/>
                <a:gd name="connsiteY1" fmla="*/ 152400 h 178892"/>
                <a:gd name="connsiteX2" fmla="*/ 0 w 279400"/>
                <a:gd name="connsiteY2" fmla="*/ 177800 h 178892"/>
              </a:gdLst>
              <a:ahLst/>
              <a:cxnLst>
                <a:cxn ang="0">
                  <a:pos x="connsiteX0" y="connsiteY0"/>
                </a:cxn>
                <a:cxn ang="0">
                  <a:pos x="connsiteX1" y="connsiteY1"/>
                </a:cxn>
                <a:cxn ang="0">
                  <a:pos x="connsiteX2" y="connsiteY2"/>
                </a:cxn>
              </a:cxnLst>
              <a:rect l="l" t="t" r="r" b="b"/>
              <a:pathLst>
                <a:path w="279400" h="178892">
                  <a:moveTo>
                    <a:pt x="279400" y="0"/>
                  </a:moveTo>
                  <a:cubicBezTo>
                    <a:pt x="245533" y="61383"/>
                    <a:pt x="211667" y="122767"/>
                    <a:pt x="165100" y="152400"/>
                  </a:cubicBezTo>
                  <a:cubicBezTo>
                    <a:pt x="118533" y="182033"/>
                    <a:pt x="59266" y="179916"/>
                    <a:pt x="0" y="177800"/>
                  </a:cubicBezTo>
                </a:path>
              </a:pathLst>
            </a:custGeom>
            <a:ln w="19050">
              <a:solidFill>
                <a:schemeClr val="accent4">
                  <a:lumMod val="75000"/>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70" name="Group 269"/>
          <p:cNvGrpSpPr/>
          <p:nvPr/>
        </p:nvGrpSpPr>
        <p:grpSpPr>
          <a:xfrm>
            <a:off x="4015433" y="6087596"/>
            <a:ext cx="1636687" cy="617768"/>
            <a:chOff x="304800" y="4506505"/>
            <a:chExt cx="1778000" cy="878295"/>
          </a:xfrm>
        </p:grpSpPr>
        <p:sp>
          <p:nvSpPr>
            <p:cNvPr id="271" name="Freeform 270"/>
            <p:cNvSpPr/>
            <p:nvPr/>
          </p:nvSpPr>
          <p:spPr>
            <a:xfrm>
              <a:off x="1231900" y="4506505"/>
              <a:ext cx="850900" cy="433795"/>
            </a:xfrm>
            <a:custGeom>
              <a:avLst/>
              <a:gdLst>
                <a:gd name="connsiteX0" fmla="*/ 0 w 850900"/>
                <a:gd name="connsiteY0" fmla="*/ 433795 h 433795"/>
                <a:gd name="connsiteX1" fmla="*/ 355600 w 850900"/>
                <a:gd name="connsiteY1" fmla="*/ 65495 h 433795"/>
                <a:gd name="connsiteX2" fmla="*/ 850900 w 850900"/>
                <a:gd name="connsiteY2" fmla="*/ 1995 h 433795"/>
              </a:gdLst>
              <a:ahLst/>
              <a:cxnLst>
                <a:cxn ang="0">
                  <a:pos x="connsiteX0" y="connsiteY0"/>
                </a:cxn>
                <a:cxn ang="0">
                  <a:pos x="connsiteX1" y="connsiteY1"/>
                </a:cxn>
                <a:cxn ang="0">
                  <a:pos x="connsiteX2" y="connsiteY2"/>
                </a:cxn>
              </a:cxnLst>
              <a:rect l="l" t="t" r="r" b="b"/>
              <a:pathLst>
                <a:path w="850900" h="433795">
                  <a:moveTo>
                    <a:pt x="0" y="433795"/>
                  </a:moveTo>
                  <a:cubicBezTo>
                    <a:pt x="106892" y="285628"/>
                    <a:pt x="213784" y="137462"/>
                    <a:pt x="355600" y="65495"/>
                  </a:cubicBezTo>
                  <a:cubicBezTo>
                    <a:pt x="497416" y="-6472"/>
                    <a:pt x="674158" y="-2239"/>
                    <a:pt x="850900" y="1995"/>
                  </a:cubicBezTo>
                </a:path>
              </a:pathLst>
            </a:custGeom>
            <a:ln w="19050">
              <a:solidFill>
                <a:srgbClr val="00B050">
                  <a:alpha val="8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2" name="Freeform 271"/>
            <p:cNvSpPr/>
            <p:nvPr/>
          </p:nvSpPr>
          <p:spPr>
            <a:xfrm>
              <a:off x="1244600" y="4940300"/>
              <a:ext cx="825500" cy="228600"/>
            </a:xfrm>
            <a:custGeom>
              <a:avLst/>
              <a:gdLst>
                <a:gd name="connsiteX0" fmla="*/ 0 w 825500"/>
                <a:gd name="connsiteY0" fmla="*/ 0 h 228600"/>
                <a:gd name="connsiteX1" fmla="*/ 292100 w 825500"/>
                <a:gd name="connsiteY1" fmla="*/ 165100 h 228600"/>
                <a:gd name="connsiteX2" fmla="*/ 825500 w 825500"/>
                <a:gd name="connsiteY2" fmla="*/ 228600 h 228600"/>
              </a:gdLst>
              <a:ahLst/>
              <a:cxnLst>
                <a:cxn ang="0">
                  <a:pos x="connsiteX0" y="connsiteY0"/>
                </a:cxn>
                <a:cxn ang="0">
                  <a:pos x="connsiteX1" y="connsiteY1"/>
                </a:cxn>
                <a:cxn ang="0">
                  <a:pos x="connsiteX2" y="connsiteY2"/>
                </a:cxn>
              </a:cxnLst>
              <a:rect l="l" t="t" r="r" b="b"/>
              <a:pathLst>
                <a:path w="825500" h="228600">
                  <a:moveTo>
                    <a:pt x="0" y="0"/>
                  </a:moveTo>
                  <a:cubicBezTo>
                    <a:pt x="77258" y="63500"/>
                    <a:pt x="154517" y="127000"/>
                    <a:pt x="292100" y="165100"/>
                  </a:cubicBezTo>
                  <a:cubicBezTo>
                    <a:pt x="429683" y="203200"/>
                    <a:pt x="627591" y="215900"/>
                    <a:pt x="825500" y="228600"/>
                  </a:cubicBezTo>
                </a:path>
              </a:pathLst>
            </a:custGeom>
            <a:ln w="19050">
              <a:solidFill>
                <a:srgbClr val="00B050">
                  <a:alpha val="8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3" name="Freeform 272"/>
            <p:cNvSpPr/>
            <p:nvPr/>
          </p:nvSpPr>
          <p:spPr>
            <a:xfrm>
              <a:off x="1536700" y="4610100"/>
              <a:ext cx="533400" cy="279400"/>
            </a:xfrm>
            <a:custGeom>
              <a:avLst/>
              <a:gdLst>
                <a:gd name="connsiteX0" fmla="*/ 0 w 533400"/>
                <a:gd name="connsiteY0" fmla="*/ 0 h 279400"/>
                <a:gd name="connsiteX1" fmla="*/ 203200 w 533400"/>
                <a:gd name="connsiteY1" fmla="*/ 228600 h 279400"/>
                <a:gd name="connsiteX2" fmla="*/ 533400 w 533400"/>
                <a:gd name="connsiteY2" fmla="*/ 279400 h 279400"/>
              </a:gdLst>
              <a:ahLst/>
              <a:cxnLst>
                <a:cxn ang="0">
                  <a:pos x="connsiteX0" y="connsiteY0"/>
                </a:cxn>
                <a:cxn ang="0">
                  <a:pos x="connsiteX1" y="connsiteY1"/>
                </a:cxn>
                <a:cxn ang="0">
                  <a:pos x="connsiteX2" y="connsiteY2"/>
                </a:cxn>
              </a:cxnLst>
              <a:rect l="l" t="t" r="r" b="b"/>
              <a:pathLst>
                <a:path w="533400" h="279400">
                  <a:moveTo>
                    <a:pt x="0" y="0"/>
                  </a:moveTo>
                  <a:cubicBezTo>
                    <a:pt x="57150" y="91016"/>
                    <a:pt x="114300" y="182033"/>
                    <a:pt x="203200" y="228600"/>
                  </a:cubicBezTo>
                  <a:cubicBezTo>
                    <a:pt x="292100" y="275167"/>
                    <a:pt x="412750" y="277283"/>
                    <a:pt x="533400" y="279400"/>
                  </a:cubicBezTo>
                </a:path>
              </a:pathLst>
            </a:custGeom>
            <a:ln w="19050">
              <a:solidFill>
                <a:srgbClr val="00B050">
                  <a:alpha val="8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4" name="Freeform 273"/>
            <p:cNvSpPr/>
            <p:nvPr/>
          </p:nvSpPr>
          <p:spPr>
            <a:xfrm>
              <a:off x="304800" y="4597400"/>
              <a:ext cx="939800" cy="389817"/>
            </a:xfrm>
            <a:custGeom>
              <a:avLst/>
              <a:gdLst>
                <a:gd name="connsiteX0" fmla="*/ 939800 w 939800"/>
                <a:gd name="connsiteY0" fmla="*/ 355600 h 389817"/>
                <a:gd name="connsiteX1" fmla="*/ 546100 w 939800"/>
                <a:gd name="connsiteY1" fmla="*/ 355600 h 389817"/>
                <a:gd name="connsiteX2" fmla="*/ 0 w 939800"/>
                <a:gd name="connsiteY2" fmla="*/ 0 h 389817"/>
              </a:gdLst>
              <a:ahLst/>
              <a:cxnLst>
                <a:cxn ang="0">
                  <a:pos x="connsiteX0" y="connsiteY0"/>
                </a:cxn>
                <a:cxn ang="0">
                  <a:pos x="connsiteX1" y="connsiteY1"/>
                </a:cxn>
                <a:cxn ang="0">
                  <a:pos x="connsiteX2" y="connsiteY2"/>
                </a:cxn>
              </a:cxnLst>
              <a:rect l="l" t="t" r="r" b="b"/>
              <a:pathLst>
                <a:path w="939800" h="389817">
                  <a:moveTo>
                    <a:pt x="939800" y="355600"/>
                  </a:moveTo>
                  <a:cubicBezTo>
                    <a:pt x="821266" y="385233"/>
                    <a:pt x="702733" y="414867"/>
                    <a:pt x="546100" y="355600"/>
                  </a:cubicBezTo>
                  <a:cubicBezTo>
                    <a:pt x="389467" y="296333"/>
                    <a:pt x="194733" y="148166"/>
                    <a:pt x="0" y="0"/>
                  </a:cubicBezTo>
                </a:path>
              </a:pathLst>
            </a:custGeom>
            <a:ln w="19050">
              <a:solidFill>
                <a:srgbClr val="00B050">
                  <a:alpha val="8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5" name="Freeform 274"/>
            <p:cNvSpPr/>
            <p:nvPr/>
          </p:nvSpPr>
          <p:spPr>
            <a:xfrm>
              <a:off x="355600" y="4851400"/>
              <a:ext cx="254000" cy="114300"/>
            </a:xfrm>
            <a:custGeom>
              <a:avLst/>
              <a:gdLst>
                <a:gd name="connsiteX0" fmla="*/ 254000 w 254000"/>
                <a:gd name="connsiteY0" fmla="*/ 0 h 114300"/>
                <a:gd name="connsiteX1" fmla="*/ 0 w 254000"/>
                <a:gd name="connsiteY1" fmla="*/ 114300 h 114300"/>
              </a:gdLst>
              <a:ahLst/>
              <a:cxnLst>
                <a:cxn ang="0">
                  <a:pos x="connsiteX0" y="connsiteY0"/>
                </a:cxn>
                <a:cxn ang="0">
                  <a:pos x="connsiteX1" y="connsiteY1"/>
                </a:cxn>
              </a:cxnLst>
              <a:rect l="l" t="t" r="r" b="b"/>
              <a:pathLst>
                <a:path w="254000" h="114300">
                  <a:moveTo>
                    <a:pt x="254000" y="0"/>
                  </a:moveTo>
                  <a:lnTo>
                    <a:pt x="0" y="114300"/>
                  </a:lnTo>
                </a:path>
              </a:pathLst>
            </a:custGeom>
            <a:ln w="19050">
              <a:solidFill>
                <a:srgbClr val="00B050">
                  <a:alpha val="8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6" name="Freeform 275"/>
            <p:cNvSpPr/>
            <p:nvPr/>
          </p:nvSpPr>
          <p:spPr>
            <a:xfrm>
              <a:off x="330200" y="4953000"/>
              <a:ext cx="482600" cy="203200"/>
            </a:xfrm>
            <a:custGeom>
              <a:avLst/>
              <a:gdLst>
                <a:gd name="connsiteX0" fmla="*/ 482600 w 482600"/>
                <a:gd name="connsiteY0" fmla="*/ 0 h 203200"/>
                <a:gd name="connsiteX1" fmla="*/ 215900 w 482600"/>
                <a:gd name="connsiteY1" fmla="*/ 139700 h 203200"/>
                <a:gd name="connsiteX2" fmla="*/ 0 w 482600"/>
                <a:gd name="connsiteY2" fmla="*/ 203200 h 203200"/>
              </a:gdLst>
              <a:ahLst/>
              <a:cxnLst>
                <a:cxn ang="0">
                  <a:pos x="connsiteX0" y="connsiteY0"/>
                </a:cxn>
                <a:cxn ang="0">
                  <a:pos x="connsiteX1" y="connsiteY1"/>
                </a:cxn>
                <a:cxn ang="0">
                  <a:pos x="connsiteX2" y="connsiteY2"/>
                </a:cxn>
              </a:cxnLst>
              <a:rect l="l" t="t" r="r" b="b"/>
              <a:pathLst>
                <a:path w="482600" h="203200">
                  <a:moveTo>
                    <a:pt x="482600" y="0"/>
                  </a:moveTo>
                  <a:cubicBezTo>
                    <a:pt x="389466" y="52916"/>
                    <a:pt x="296333" y="105833"/>
                    <a:pt x="215900" y="139700"/>
                  </a:cubicBezTo>
                  <a:cubicBezTo>
                    <a:pt x="135467" y="173567"/>
                    <a:pt x="67733" y="188383"/>
                    <a:pt x="0" y="203200"/>
                  </a:cubicBezTo>
                </a:path>
              </a:pathLst>
            </a:custGeom>
            <a:ln w="19050">
              <a:solidFill>
                <a:srgbClr val="00B050">
                  <a:alpha val="8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7" name="Freeform 276"/>
            <p:cNvSpPr/>
            <p:nvPr/>
          </p:nvSpPr>
          <p:spPr>
            <a:xfrm>
              <a:off x="342900" y="5003800"/>
              <a:ext cx="685800" cy="381000"/>
            </a:xfrm>
            <a:custGeom>
              <a:avLst/>
              <a:gdLst>
                <a:gd name="connsiteX0" fmla="*/ 685800 w 685800"/>
                <a:gd name="connsiteY0" fmla="*/ 0 h 381000"/>
                <a:gd name="connsiteX1" fmla="*/ 419100 w 685800"/>
                <a:gd name="connsiteY1" fmla="*/ 228600 h 381000"/>
                <a:gd name="connsiteX2" fmla="*/ 0 w 685800"/>
                <a:gd name="connsiteY2" fmla="*/ 381000 h 381000"/>
              </a:gdLst>
              <a:ahLst/>
              <a:cxnLst>
                <a:cxn ang="0">
                  <a:pos x="connsiteX0" y="connsiteY0"/>
                </a:cxn>
                <a:cxn ang="0">
                  <a:pos x="connsiteX1" y="connsiteY1"/>
                </a:cxn>
                <a:cxn ang="0">
                  <a:pos x="connsiteX2" y="connsiteY2"/>
                </a:cxn>
              </a:cxnLst>
              <a:rect l="l" t="t" r="r" b="b"/>
              <a:pathLst>
                <a:path w="685800" h="381000">
                  <a:moveTo>
                    <a:pt x="685800" y="0"/>
                  </a:moveTo>
                  <a:cubicBezTo>
                    <a:pt x="609600" y="82550"/>
                    <a:pt x="533400" y="165100"/>
                    <a:pt x="419100" y="228600"/>
                  </a:cubicBezTo>
                  <a:cubicBezTo>
                    <a:pt x="304800" y="292100"/>
                    <a:pt x="152400" y="336550"/>
                    <a:pt x="0" y="381000"/>
                  </a:cubicBezTo>
                </a:path>
              </a:pathLst>
            </a:custGeom>
            <a:ln w="19050">
              <a:solidFill>
                <a:srgbClr val="00B050">
                  <a:alpha val="8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78" name="AutoShape 5"/>
          <p:cNvSpPr>
            <a:spLocks noChangeArrowheads="1"/>
          </p:cNvSpPr>
          <p:nvPr/>
        </p:nvSpPr>
        <p:spPr bwMode="auto">
          <a:xfrm>
            <a:off x="3919572" y="5132680"/>
            <a:ext cx="1804555" cy="744592"/>
          </a:xfrm>
          <a:prstGeom prst="roundRect">
            <a:avLst>
              <a:gd name="adj" fmla="val 16667"/>
            </a:avLst>
          </a:prstGeom>
          <a:solidFill>
            <a:srgbClr val="FF0000">
              <a:alpha val="20000"/>
            </a:srgbClr>
          </a:solidFill>
          <a:ln w="34925">
            <a:solidFill>
              <a:schemeClr val="tx2">
                <a:lumMod val="50000"/>
              </a:schemeClr>
            </a:solidFill>
            <a:round/>
            <a:headEnd/>
            <a:tailEnd/>
          </a:ln>
          <a:effectLst>
            <a:outerShdw blurRad="50800" dist="38100" dir="18900000" algn="b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sp>
        <p:nvSpPr>
          <p:cNvPr id="279" name="AutoShape 5"/>
          <p:cNvSpPr>
            <a:spLocks noChangeArrowheads="1"/>
          </p:cNvSpPr>
          <p:nvPr/>
        </p:nvSpPr>
        <p:spPr bwMode="auto">
          <a:xfrm>
            <a:off x="3917952" y="6021288"/>
            <a:ext cx="1806175" cy="756083"/>
          </a:xfrm>
          <a:prstGeom prst="roundRect">
            <a:avLst>
              <a:gd name="adj" fmla="val 16667"/>
            </a:avLst>
          </a:prstGeom>
          <a:solidFill>
            <a:srgbClr val="00B050">
              <a:alpha val="26000"/>
            </a:srgbClr>
          </a:solidFill>
          <a:ln w="34925">
            <a:solidFill>
              <a:schemeClr val="tx2">
                <a:lumMod val="50000"/>
              </a:schemeClr>
            </a:solidFill>
            <a:round/>
            <a:headEnd/>
            <a:tailEnd/>
          </a:ln>
          <a:effectLst>
            <a:outerShdw blurRad="50800" dist="38100" dir="2700000" algn="t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sp>
        <p:nvSpPr>
          <p:cNvPr id="280" name="Curved Down Arrow 279"/>
          <p:cNvSpPr/>
          <p:nvPr/>
        </p:nvSpPr>
        <p:spPr>
          <a:xfrm rot="16200000">
            <a:off x="68271" y="3893823"/>
            <a:ext cx="2115219" cy="1059590"/>
          </a:xfrm>
          <a:prstGeom prst="curvedDownArrow">
            <a:avLst/>
          </a:prstGeom>
          <a:solidFill>
            <a:srgbClr val="FF0000"/>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81" name="Group 280"/>
          <p:cNvGrpSpPr/>
          <p:nvPr/>
        </p:nvGrpSpPr>
        <p:grpSpPr>
          <a:xfrm>
            <a:off x="2451398" y="2312876"/>
            <a:ext cx="2588654" cy="2105696"/>
            <a:chOff x="2314712" y="2256151"/>
            <a:chExt cx="3078051" cy="2446986"/>
          </a:xfrm>
        </p:grpSpPr>
        <p:sp>
          <p:nvSpPr>
            <p:cNvPr id="282" name="Freeform 281"/>
            <p:cNvSpPr/>
            <p:nvPr/>
          </p:nvSpPr>
          <p:spPr>
            <a:xfrm>
              <a:off x="2804109" y="3247824"/>
              <a:ext cx="697767" cy="1326524"/>
            </a:xfrm>
            <a:custGeom>
              <a:avLst/>
              <a:gdLst>
                <a:gd name="connsiteX0" fmla="*/ 579549 w 697767"/>
                <a:gd name="connsiteY0" fmla="*/ 0 h 1326524"/>
                <a:gd name="connsiteX1" fmla="*/ 579549 w 697767"/>
                <a:gd name="connsiteY1" fmla="*/ 231820 h 1326524"/>
                <a:gd name="connsiteX2" fmla="*/ 682580 w 697767"/>
                <a:gd name="connsiteY2" fmla="*/ 592429 h 1326524"/>
                <a:gd name="connsiteX3" fmla="*/ 206062 w 697767"/>
                <a:gd name="connsiteY3" fmla="*/ 991674 h 1326524"/>
                <a:gd name="connsiteX4" fmla="*/ 0 w 697767"/>
                <a:gd name="connsiteY4" fmla="*/ 1326524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767" h="1326524">
                  <a:moveTo>
                    <a:pt x="579549" y="0"/>
                  </a:moveTo>
                  <a:cubicBezTo>
                    <a:pt x="570963" y="66541"/>
                    <a:pt x="562377" y="133082"/>
                    <a:pt x="579549" y="231820"/>
                  </a:cubicBezTo>
                  <a:cubicBezTo>
                    <a:pt x="596721" y="330558"/>
                    <a:pt x="744828" y="465787"/>
                    <a:pt x="682580" y="592429"/>
                  </a:cubicBezTo>
                  <a:cubicBezTo>
                    <a:pt x="620332" y="719071"/>
                    <a:pt x="319825" y="869325"/>
                    <a:pt x="206062" y="991674"/>
                  </a:cubicBezTo>
                  <a:cubicBezTo>
                    <a:pt x="92299" y="1114023"/>
                    <a:pt x="46149" y="1220273"/>
                    <a:pt x="0" y="1326524"/>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3" name="Freeform 282"/>
            <p:cNvSpPr/>
            <p:nvPr/>
          </p:nvSpPr>
          <p:spPr>
            <a:xfrm>
              <a:off x="3370779" y="3981920"/>
              <a:ext cx="476519" cy="515155"/>
            </a:xfrm>
            <a:custGeom>
              <a:avLst/>
              <a:gdLst>
                <a:gd name="connsiteX0" fmla="*/ 0 w 476519"/>
                <a:gd name="connsiteY0" fmla="*/ 0 h 515155"/>
                <a:gd name="connsiteX1" fmla="*/ 283336 w 476519"/>
                <a:gd name="connsiteY1" fmla="*/ 193183 h 515155"/>
                <a:gd name="connsiteX2" fmla="*/ 476519 w 476519"/>
                <a:gd name="connsiteY2" fmla="*/ 515155 h 515155"/>
              </a:gdLst>
              <a:ahLst/>
              <a:cxnLst>
                <a:cxn ang="0">
                  <a:pos x="connsiteX0" y="connsiteY0"/>
                </a:cxn>
                <a:cxn ang="0">
                  <a:pos x="connsiteX1" y="connsiteY1"/>
                </a:cxn>
                <a:cxn ang="0">
                  <a:pos x="connsiteX2" y="connsiteY2"/>
                </a:cxn>
              </a:cxnLst>
              <a:rect l="l" t="t" r="r" b="b"/>
              <a:pathLst>
                <a:path w="476519" h="515155">
                  <a:moveTo>
                    <a:pt x="0" y="0"/>
                  </a:moveTo>
                  <a:cubicBezTo>
                    <a:pt x="101958" y="53662"/>
                    <a:pt x="203916" y="107324"/>
                    <a:pt x="283336" y="193183"/>
                  </a:cubicBezTo>
                  <a:cubicBezTo>
                    <a:pt x="362756" y="279042"/>
                    <a:pt x="419637" y="397098"/>
                    <a:pt x="476519" y="515155"/>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4" name="Freeform 283"/>
            <p:cNvSpPr/>
            <p:nvPr/>
          </p:nvSpPr>
          <p:spPr>
            <a:xfrm>
              <a:off x="2533653" y="4059193"/>
              <a:ext cx="450760" cy="180305"/>
            </a:xfrm>
            <a:custGeom>
              <a:avLst/>
              <a:gdLst>
                <a:gd name="connsiteX0" fmla="*/ 450760 w 450760"/>
                <a:gd name="connsiteY0" fmla="*/ 180305 h 180305"/>
                <a:gd name="connsiteX1" fmla="*/ 167425 w 450760"/>
                <a:gd name="connsiteY1" fmla="*/ 115910 h 180305"/>
                <a:gd name="connsiteX2" fmla="*/ 0 w 450760"/>
                <a:gd name="connsiteY2" fmla="*/ 0 h 180305"/>
              </a:gdLst>
              <a:ahLst/>
              <a:cxnLst>
                <a:cxn ang="0">
                  <a:pos x="connsiteX0" y="connsiteY0"/>
                </a:cxn>
                <a:cxn ang="0">
                  <a:pos x="connsiteX1" y="connsiteY1"/>
                </a:cxn>
                <a:cxn ang="0">
                  <a:pos x="connsiteX2" y="connsiteY2"/>
                </a:cxn>
              </a:cxnLst>
              <a:rect l="l" t="t" r="r" b="b"/>
              <a:pathLst>
                <a:path w="450760" h="180305">
                  <a:moveTo>
                    <a:pt x="450760" y="180305"/>
                  </a:moveTo>
                  <a:cubicBezTo>
                    <a:pt x="346656" y="163133"/>
                    <a:pt x="242552" y="145961"/>
                    <a:pt x="167425" y="115910"/>
                  </a:cubicBezTo>
                  <a:cubicBezTo>
                    <a:pt x="92298" y="85859"/>
                    <a:pt x="46149" y="42929"/>
                    <a:pt x="0" y="0"/>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5" name="Freeform 284"/>
            <p:cNvSpPr/>
            <p:nvPr/>
          </p:nvSpPr>
          <p:spPr>
            <a:xfrm>
              <a:off x="3216233" y="4149346"/>
              <a:ext cx="412124" cy="553791"/>
            </a:xfrm>
            <a:custGeom>
              <a:avLst/>
              <a:gdLst>
                <a:gd name="connsiteX0" fmla="*/ 412124 w 412124"/>
                <a:gd name="connsiteY0" fmla="*/ 0 h 553791"/>
                <a:gd name="connsiteX1" fmla="*/ 77273 w 412124"/>
                <a:gd name="connsiteY1" fmla="*/ 206062 h 553791"/>
                <a:gd name="connsiteX2" fmla="*/ 0 w 412124"/>
                <a:gd name="connsiteY2" fmla="*/ 553791 h 553791"/>
              </a:gdLst>
              <a:ahLst/>
              <a:cxnLst>
                <a:cxn ang="0">
                  <a:pos x="connsiteX0" y="connsiteY0"/>
                </a:cxn>
                <a:cxn ang="0">
                  <a:pos x="connsiteX1" y="connsiteY1"/>
                </a:cxn>
                <a:cxn ang="0">
                  <a:pos x="connsiteX2" y="connsiteY2"/>
                </a:cxn>
              </a:cxnLst>
              <a:rect l="l" t="t" r="r" b="b"/>
              <a:pathLst>
                <a:path w="412124" h="553791">
                  <a:moveTo>
                    <a:pt x="412124" y="0"/>
                  </a:moveTo>
                  <a:cubicBezTo>
                    <a:pt x="279042" y="56881"/>
                    <a:pt x="145960" y="113763"/>
                    <a:pt x="77273" y="206062"/>
                  </a:cubicBezTo>
                  <a:cubicBezTo>
                    <a:pt x="8586" y="298361"/>
                    <a:pt x="4293" y="426076"/>
                    <a:pt x="0" y="553791"/>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6" name="Freeform 285"/>
            <p:cNvSpPr/>
            <p:nvPr/>
          </p:nvSpPr>
          <p:spPr>
            <a:xfrm>
              <a:off x="2314712" y="3222067"/>
              <a:ext cx="1056067" cy="129367"/>
            </a:xfrm>
            <a:custGeom>
              <a:avLst/>
              <a:gdLst>
                <a:gd name="connsiteX0" fmla="*/ 1056067 w 1056067"/>
                <a:gd name="connsiteY0" fmla="*/ 38636 h 129367"/>
                <a:gd name="connsiteX1" fmla="*/ 540913 w 1056067"/>
                <a:gd name="connsiteY1" fmla="*/ 128788 h 129367"/>
                <a:gd name="connsiteX2" fmla="*/ 0 w 1056067"/>
                <a:gd name="connsiteY2" fmla="*/ 0 h 129367"/>
              </a:gdLst>
              <a:ahLst/>
              <a:cxnLst>
                <a:cxn ang="0">
                  <a:pos x="connsiteX0" y="connsiteY0"/>
                </a:cxn>
                <a:cxn ang="0">
                  <a:pos x="connsiteX1" y="connsiteY1"/>
                </a:cxn>
                <a:cxn ang="0">
                  <a:pos x="connsiteX2" y="connsiteY2"/>
                </a:cxn>
              </a:cxnLst>
              <a:rect l="l" t="t" r="r" b="b"/>
              <a:pathLst>
                <a:path w="1056067" h="129367">
                  <a:moveTo>
                    <a:pt x="1056067" y="38636"/>
                  </a:moveTo>
                  <a:cubicBezTo>
                    <a:pt x="886495" y="86931"/>
                    <a:pt x="716924" y="135227"/>
                    <a:pt x="540913" y="128788"/>
                  </a:cubicBezTo>
                  <a:cubicBezTo>
                    <a:pt x="364902" y="122349"/>
                    <a:pt x="182451" y="61174"/>
                    <a:pt x="0" y="0"/>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7" name="Freeform 286"/>
            <p:cNvSpPr/>
            <p:nvPr/>
          </p:nvSpPr>
          <p:spPr>
            <a:xfrm>
              <a:off x="2404864" y="2809943"/>
              <a:ext cx="528034" cy="553791"/>
            </a:xfrm>
            <a:custGeom>
              <a:avLst/>
              <a:gdLst>
                <a:gd name="connsiteX0" fmla="*/ 528034 w 528034"/>
                <a:gd name="connsiteY0" fmla="*/ 553791 h 553791"/>
                <a:gd name="connsiteX1" fmla="*/ 347730 w 528034"/>
                <a:gd name="connsiteY1" fmla="*/ 218941 h 553791"/>
                <a:gd name="connsiteX2" fmla="*/ 0 w 528034"/>
                <a:gd name="connsiteY2" fmla="*/ 0 h 553791"/>
              </a:gdLst>
              <a:ahLst/>
              <a:cxnLst>
                <a:cxn ang="0">
                  <a:pos x="connsiteX0" y="connsiteY0"/>
                </a:cxn>
                <a:cxn ang="0">
                  <a:pos x="connsiteX1" y="connsiteY1"/>
                </a:cxn>
                <a:cxn ang="0">
                  <a:pos x="connsiteX2" y="connsiteY2"/>
                </a:cxn>
              </a:cxnLst>
              <a:rect l="l" t="t" r="r" b="b"/>
              <a:pathLst>
                <a:path w="528034" h="553791">
                  <a:moveTo>
                    <a:pt x="528034" y="553791"/>
                  </a:moveTo>
                  <a:cubicBezTo>
                    <a:pt x="481885" y="432515"/>
                    <a:pt x="435736" y="311239"/>
                    <a:pt x="347730" y="218941"/>
                  </a:cubicBezTo>
                  <a:cubicBezTo>
                    <a:pt x="259724" y="126643"/>
                    <a:pt x="129862" y="63321"/>
                    <a:pt x="0" y="0"/>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8" name="Freeform 287"/>
            <p:cNvSpPr/>
            <p:nvPr/>
          </p:nvSpPr>
          <p:spPr>
            <a:xfrm>
              <a:off x="2623805" y="3337977"/>
              <a:ext cx="528034" cy="386366"/>
            </a:xfrm>
            <a:custGeom>
              <a:avLst/>
              <a:gdLst>
                <a:gd name="connsiteX0" fmla="*/ 528034 w 528034"/>
                <a:gd name="connsiteY0" fmla="*/ 0 h 386366"/>
                <a:gd name="connsiteX1" fmla="*/ 154546 w 528034"/>
                <a:gd name="connsiteY1" fmla="*/ 167425 h 386366"/>
                <a:gd name="connsiteX2" fmla="*/ 0 w 528034"/>
                <a:gd name="connsiteY2" fmla="*/ 386366 h 386366"/>
              </a:gdLst>
              <a:ahLst/>
              <a:cxnLst>
                <a:cxn ang="0">
                  <a:pos x="connsiteX0" y="connsiteY0"/>
                </a:cxn>
                <a:cxn ang="0">
                  <a:pos x="connsiteX1" y="connsiteY1"/>
                </a:cxn>
                <a:cxn ang="0">
                  <a:pos x="connsiteX2" y="connsiteY2"/>
                </a:cxn>
              </a:cxnLst>
              <a:rect l="l" t="t" r="r" b="b"/>
              <a:pathLst>
                <a:path w="528034" h="386366">
                  <a:moveTo>
                    <a:pt x="528034" y="0"/>
                  </a:moveTo>
                  <a:cubicBezTo>
                    <a:pt x="385293" y="51515"/>
                    <a:pt x="242552" y="103031"/>
                    <a:pt x="154546" y="167425"/>
                  </a:cubicBezTo>
                  <a:cubicBezTo>
                    <a:pt x="66540" y="231819"/>
                    <a:pt x="33270" y="309092"/>
                    <a:pt x="0" y="386366"/>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9" name="Freeform 288"/>
            <p:cNvSpPr/>
            <p:nvPr/>
          </p:nvSpPr>
          <p:spPr>
            <a:xfrm>
              <a:off x="2881382" y="3466765"/>
              <a:ext cx="12879" cy="309093"/>
            </a:xfrm>
            <a:custGeom>
              <a:avLst/>
              <a:gdLst>
                <a:gd name="connsiteX0" fmla="*/ 0 w 12879"/>
                <a:gd name="connsiteY0" fmla="*/ 0 h 309093"/>
                <a:gd name="connsiteX1" fmla="*/ 12879 w 12879"/>
                <a:gd name="connsiteY1" fmla="*/ 309093 h 309093"/>
              </a:gdLst>
              <a:ahLst/>
              <a:cxnLst>
                <a:cxn ang="0">
                  <a:pos x="connsiteX0" y="connsiteY0"/>
                </a:cxn>
                <a:cxn ang="0">
                  <a:pos x="connsiteX1" y="connsiteY1"/>
                </a:cxn>
              </a:cxnLst>
              <a:rect l="l" t="t" r="r" b="b"/>
              <a:pathLst>
                <a:path w="12879" h="309093">
                  <a:moveTo>
                    <a:pt x="0" y="0"/>
                  </a:moveTo>
                  <a:lnTo>
                    <a:pt x="12879" y="309093"/>
                  </a:ln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0" name="Freeform 289"/>
            <p:cNvSpPr/>
            <p:nvPr/>
          </p:nvSpPr>
          <p:spPr>
            <a:xfrm>
              <a:off x="3383658" y="2655396"/>
              <a:ext cx="1366591" cy="605307"/>
            </a:xfrm>
            <a:custGeom>
              <a:avLst/>
              <a:gdLst>
                <a:gd name="connsiteX0" fmla="*/ 0 w 1366591"/>
                <a:gd name="connsiteY0" fmla="*/ 605307 h 605307"/>
                <a:gd name="connsiteX1" fmla="*/ 463640 w 1366591"/>
                <a:gd name="connsiteY1" fmla="*/ 270457 h 605307"/>
                <a:gd name="connsiteX2" fmla="*/ 1223493 w 1366591"/>
                <a:gd name="connsiteY2" fmla="*/ 115910 h 605307"/>
                <a:gd name="connsiteX3" fmla="*/ 1365161 w 1366591"/>
                <a:gd name="connsiteY3" fmla="*/ 0 h 605307"/>
              </a:gdLst>
              <a:ahLst/>
              <a:cxnLst>
                <a:cxn ang="0">
                  <a:pos x="connsiteX0" y="connsiteY0"/>
                </a:cxn>
                <a:cxn ang="0">
                  <a:pos x="connsiteX1" y="connsiteY1"/>
                </a:cxn>
                <a:cxn ang="0">
                  <a:pos x="connsiteX2" y="connsiteY2"/>
                </a:cxn>
                <a:cxn ang="0">
                  <a:pos x="connsiteX3" y="connsiteY3"/>
                </a:cxn>
              </a:cxnLst>
              <a:rect l="l" t="t" r="r" b="b"/>
              <a:pathLst>
                <a:path w="1366591" h="605307">
                  <a:moveTo>
                    <a:pt x="0" y="605307"/>
                  </a:moveTo>
                  <a:cubicBezTo>
                    <a:pt x="129862" y="478665"/>
                    <a:pt x="259725" y="352023"/>
                    <a:pt x="463640" y="270457"/>
                  </a:cubicBezTo>
                  <a:cubicBezTo>
                    <a:pt x="667555" y="188891"/>
                    <a:pt x="1073240" y="160986"/>
                    <a:pt x="1223493" y="115910"/>
                  </a:cubicBezTo>
                  <a:cubicBezTo>
                    <a:pt x="1373746" y="70834"/>
                    <a:pt x="1369453" y="35417"/>
                    <a:pt x="1365161" y="0"/>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1" name="Freeform 290"/>
            <p:cNvSpPr/>
            <p:nvPr/>
          </p:nvSpPr>
          <p:spPr>
            <a:xfrm>
              <a:off x="3803793" y="2256151"/>
              <a:ext cx="236688" cy="682580"/>
            </a:xfrm>
            <a:custGeom>
              <a:avLst/>
              <a:gdLst>
                <a:gd name="connsiteX0" fmla="*/ 4868 w 236688"/>
                <a:gd name="connsiteY0" fmla="*/ 682580 h 682580"/>
                <a:gd name="connsiteX1" fmla="*/ 30626 w 236688"/>
                <a:gd name="connsiteY1" fmla="*/ 334851 h 682580"/>
                <a:gd name="connsiteX2" fmla="*/ 236688 w 236688"/>
                <a:gd name="connsiteY2" fmla="*/ 0 h 682580"/>
              </a:gdLst>
              <a:ahLst/>
              <a:cxnLst>
                <a:cxn ang="0">
                  <a:pos x="connsiteX0" y="connsiteY0"/>
                </a:cxn>
                <a:cxn ang="0">
                  <a:pos x="connsiteX1" y="connsiteY1"/>
                </a:cxn>
                <a:cxn ang="0">
                  <a:pos x="connsiteX2" y="connsiteY2"/>
                </a:cxn>
              </a:cxnLst>
              <a:rect l="l" t="t" r="r" b="b"/>
              <a:pathLst>
                <a:path w="236688" h="682580">
                  <a:moveTo>
                    <a:pt x="4868" y="682580"/>
                  </a:moveTo>
                  <a:cubicBezTo>
                    <a:pt x="-1572" y="565597"/>
                    <a:pt x="-8011" y="448614"/>
                    <a:pt x="30626" y="334851"/>
                  </a:cubicBezTo>
                  <a:cubicBezTo>
                    <a:pt x="69263" y="221088"/>
                    <a:pt x="152975" y="110544"/>
                    <a:pt x="236688" y="0"/>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2" name="Freeform 291"/>
            <p:cNvSpPr/>
            <p:nvPr/>
          </p:nvSpPr>
          <p:spPr>
            <a:xfrm>
              <a:off x="3834419" y="2384940"/>
              <a:ext cx="605307" cy="270456"/>
            </a:xfrm>
            <a:custGeom>
              <a:avLst/>
              <a:gdLst>
                <a:gd name="connsiteX0" fmla="*/ 0 w 605307"/>
                <a:gd name="connsiteY0" fmla="*/ 270456 h 270456"/>
                <a:gd name="connsiteX1" fmla="*/ 437882 w 605307"/>
                <a:gd name="connsiteY1" fmla="*/ 193183 h 270456"/>
                <a:gd name="connsiteX2" fmla="*/ 605307 w 605307"/>
                <a:gd name="connsiteY2" fmla="*/ 0 h 270456"/>
              </a:gdLst>
              <a:ahLst/>
              <a:cxnLst>
                <a:cxn ang="0">
                  <a:pos x="connsiteX0" y="connsiteY0"/>
                </a:cxn>
                <a:cxn ang="0">
                  <a:pos x="connsiteX1" y="connsiteY1"/>
                </a:cxn>
                <a:cxn ang="0">
                  <a:pos x="connsiteX2" y="connsiteY2"/>
                </a:cxn>
              </a:cxnLst>
              <a:rect l="l" t="t" r="r" b="b"/>
              <a:pathLst>
                <a:path w="605307" h="270456">
                  <a:moveTo>
                    <a:pt x="0" y="270456"/>
                  </a:moveTo>
                  <a:cubicBezTo>
                    <a:pt x="168499" y="254357"/>
                    <a:pt x="336998" y="238259"/>
                    <a:pt x="437882" y="193183"/>
                  </a:cubicBezTo>
                  <a:cubicBezTo>
                    <a:pt x="538766" y="148107"/>
                    <a:pt x="572036" y="74053"/>
                    <a:pt x="605307" y="0"/>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3" name="Freeform 292"/>
            <p:cNvSpPr/>
            <p:nvPr/>
          </p:nvSpPr>
          <p:spPr>
            <a:xfrm>
              <a:off x="3628357" y="3067520"/>
              <a:ext cx="1506828" cy="1287888"/>
            </a:xfrm>
            <a:custGeom>
              <a:avLst/>
              <a:gdLst>
                <a:gd name="connsiteX0" fmla="*/ 0 w 1506828"/>
                <a:gd name="connsiteY0" fmla="*/ 0 h 1287888"/>
                <a:gd name="connsiteX1" fmla="*/ 450761 w 1506828"/>
                <a:gd name="connsiteY1" fmla="*/ 231820 h 1287888"/>
                <a:gd name="connsiteX2" fmla="*/ 1184856 w 1506828"/>
                <a:gd name="connsiteY2" fmla="*/ 759854 h 1287888"/>
                <a:gd name="connsiteX3" fmla="*/ 1506828 w 1506828"/>
                <a:gd name="connsiteY3" fmla="*/ 1287888 h 1287888"/>
              </a:gdLst>
              <a:ahLst/>
              <a:cxnLst>
                <a:cxn ang="0">
                  <a:pos x="connsiteX0" y="connsiteY0"/>
                </a:cxn>
                <a:cxn ang="0">
                  <a:pos x="connsiteX1" y="connsiteY1"/>
                </a:cxn>
                <a:cxn ang="0">
                  <a:pos x="connsiteX2" y="connsiteY2"/>
                </a:cxn>
                <a:cxn ang="0">
                  <a:pos x="connsiteX3" y="connsiteY3"/>
                </a:cxn>
              </a:cxnLst>
              <a:rect l="l" t="t" r="r" b="b"/>
              <a:pathLst>
                <a:path w="1506828" h="1287888">
                  <a:moveTo>
                    <a:pt x="0" y="0"/>
                  </a:moveTo>
                  <a:cubicBezTo>
                    <a:pt x="126642" y="52589"/>
                    <a:pt x="253285" y="105178"/>
                    <a:pt x="450761" y="231820"/>
                  </a:cubicBezTo>
                  <a:cubicBezTo>
                    <a:pt x="648237" y="358462"/>
                    <a:pt x="1008845" y="583843"/>
                    <a:pt x="1184856" y="759854"/>
                  </a:cubicBezTo>
                  <a:cubicBezTo>
                    <a:pt x="1360867" y="935865"/>
                    <a:pt x="1433847" y="1111876"/>
                    <a:pt x="1506828" y="1287888"/>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4" name="Freeform 293"/>
            <p:cNvSpPr/>
            <p:nvPr/>
          </p:nvSpPr>
          <p:spPr>
            <a:xfrm>
              <a:off x="4156391" y="3518281"/>
              <a:ext cx="231819" cy="489397"/>
            </a:xfrm>
            <a:custGeom>
              <a:avLst/>
              <a:gdLst>
                <a:gd name="connsiteX0" fmla="*/ 231819 w 231819"/>
                <a:gd name="connsiteY0" fmla="*/ 0 h 489397"/>
                <a:gd name="connsiteX1" fmla="*/ 90152 w 231819"/>
                <a:gd name="connsiteY1" fmla="*/ 206062 h 489397"/>
                <a:gd name="connsiteX2" fmla="*/ 0 w 231819"/>
                <a:gd name="connsiteY2" fmla="*/ 489397 h 489397"/>
              </a:gdLst>
              <a:ahLst/>
              <a:cxnLst>
                <a:cxn ang="0">
                  <a:pos x="connsiteX0" y="connsiteY0"/>
                </a:cxn>
                <a:cxn ang="0">
                  <a:pos x="connsiteX1" y="connsiteY1"/>
                </a:cxn>
                <a:cxn ang="0">
                  <a:pos x="connsiteX2" y="connsiteY2"/>
                </a:cxn>
              </a:cxnLst>
              <a:rect l="l" t="t" r="r" b="b"/>
              <a:pathLst>
                <a:path w="231819" h="489397">
                  <a:moveTo>
                    <a:pt x="231819" y="0"/>
                  </a:moveTo>
                  <a:cubicBezTo>
                    <a:pt x="180303" y="62248"/>
                    <a:pt x="128788" y="124496"/>
                    <a:pt x="90152" y="206062"/>
                  </a:cubicBezTo>
                  <a:cubicBezTo>
                    <a:pt x="51515" y="287628"/>
                    <a:pt x="25757" y="388512"/>
                    <a:pt x="0" y="489397"/>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5" name="Freeform 294"/>
            <p:cNvSpPr/>
            <p:nvPr/>
          </p:nvSpPr>
          <p:spPr>
            <a:xfrm>
              <a:off x="3911692" y="3093278"/>
              <a:ext cx="785611" cy="103031"/>
            </a:xfrm>
            <a:custGeom>
              <a:avLst/>
              <a:gdLst>
                <a:gd name="connsiteX0" fmla="*/ 0 w 785611"/>
                <a:gd name="connsiteY0" fmla="*/ 103031 h 103031"/>
                <a:gd name="connsiteX1" fmla="*/ 283335 w 785611"/>
                <a:gd name="connsiteY1" fmla="*/ 0 h 103031"/>
                <a:gd name="connsiteX2" fmla="*/ 785611 w 785611"/>
                <a:gd name="connsiteY2" fmla="*/ 103031 h 103031"/>
              </a:gdLst>
              <a:ahLst/>
              <a:cxnLst>
                <a:cxn ang="0">
                  <a:pos x="connsiteX0" y="connsiteY0"/>
                </a:cxn>
                <a:cxn ang="0">
                  <a:pos x="connsiteX1" y="connsiteY1"/>
                </a:cxn>
                <a:cxn ang="0">
                  <a:pos x="connsiteX2" y="connsiteY2"/>
                </a:cxn>
              </a:cxnLst>
              <a:rect l="l" t="t" r="r" b="b"/>
              <a:pathLst>
                <a:path w="785611" h="103031">
                  <a:moveTo>
                    <a:pt x="0" y="103031"/>
                  </a:moveTo>
                  <a:cubicBezTo>
                    <a:pt x="76200" y="51515"/>
                    <a:pt x="152400" y="0"/>
                    <a:pt x="283335" y="0"/>
                  </a:cubicBezTo>
                  <a:cubicBezTo>
                    <a:pt x="414270" y="0"/>
                    <a:pt x="599940" y="51515"/>
                    <a:pt x="785611" y="103031"/>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6" name="Freeform 295"/>
            <p:cNvSpPr/>
            <p:nvPr/>
          </p:nvSpPr>
          <p:spPr>
            <a:xfrm>
              <a:off x="4620030" y="3645129"/>
              <a:ext cx="772733" cy="195124"/>
            </a:xfrm>
            <a:custGeom>
              <a:avLst/>
              <a:gdLst>
                <a:gd name="connsiteX0" fmla="*/ 0 w 772733"/>
                <a:gd name="connsiteY0" fmla="*/ 1941 h 195124"/>
                <a:gd name="connsiteX1" fmla="*/ 476519 w 772733"/>
                <a:gd name="connsiteY1" fmla="*/ 27698 h 195124"/>
                <a:gd name="connsiteX2" fmla="*/ 772733 w 772733"/>
                <a:gd name="connsiteY2" fmla="*/ 195124 h 195124"/>
              </a:gdLst>
              <a:ahLst/>
              <a:cxnLst>
                <a:cxn ang="0">
                  <a:pos x="connsiteX0" y="connsiteY0"/>
                </a:cxn>
                <a:cxn ang="0">
                  <a:pos x="connsiteX1" y="connsiteY1"/>
                </a:cxn>
                <a:cxn ang="0">
                  <a:pos x="connsiteX2" y="connsiteY2"/>
                </a:cxn>
              </a:cxnLst>
              <a:rect l="l" t="t" r="r" b="b"/>
              <a:pathLst>
                <a:path w="772733" h="195124">
                  <a:moveTo>
                    <a:pt x="0" y="1941"/>
                  </a:moveTo>
                  <a:cubicBezTo>
                    <a:pt x="173865" y="-1279"/>
                    <a:pt x="347730" y="-4499"/>
                    <a:pt x="476519" y="27698"/>
                  </a:cubicBezTo>
                  <a:cubicBezTo>
                    <a:pt x="605308" y="59895"/>
                    <a:pt x="689020" y="127509"/>
                    <a:pt x="772733" y="195124"/>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7" name="Freeform 296"/>
            <p:cNvSpPr/>
            <p:nvPr/>
          </p:nvSpPr>
          <p:spPr>
            <a:xfrm>
              <a:off x="5057912" y="3672827"/>
              <a:ext cx="141667" cy="373488"/>
            </a:xfrm>
            <a:custGeom>
              <a:avLst/>
              <a:gdLst>
                <a:gd name="connsiteX0" fmla="*/ 0 w 141667"/>
                <a:gd name="connsiteY0" fmla="*/ 0 h 373488"/>
                <a:gd name="connsiteX1" fmla="*/ 141667 w 141667"/>
                <a:gd name="connsiteY1" fmla="*/ 373488 h 373488"/>
              </a:gdLst>
              <a:ahLst/>
              <a:cxnLst>
                <a:cxn ang="0">
                  <a:pos x="connsiteX0" y="connsiteY0"/>
                </a:cxn>
                <a:cxn ang="0">
                  <a:pos x="connsiteX1" y="connsiteY1"/>
                </a:cxn>
              </a:cxnLst>
              <a:rect l="l" t="t" r="r" b="b"/>
              <a:pathLst>
                <a:path w="141667" h="373488">
                  <a:moveTo>
                    <a:pt x="0" y="0"/>
                  </a:moveTo>
                  <a:lnTo>
                    <a:pt x="141667" y="373488"/>
                  </a:ln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8" name="Group 297"/>
          <p:cNvGrpSpPr/>
          <p:nvPr/>
        </p:nvGrpSpPr>
        <p:grpSpPr>
          <a:xfrm>
            <a:off x="467544" y="152636"/>
            <a:ext cx="7856484" cy="400110"/>
            <a:chOff x="3238136" y="1158454"/>
            <a:chExt cx="5370220" cy="312287"/>
          </a:xfrm>
        </p:grpSpPr>
        <p:sp>
          <p:nvSpPr>
            <p:cNvPr id="299" name="Oval 298"/>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2000" b="0" u="sng" dirty="0"/>
            </a:p>
          </p:txBody>
        </p:sp>
        <p:sp>
          <p:nvSpPr>
            <p:cNvPr id="300" name="TextBox 299"/>
            <p:cNvSpPr txBox="1"/>
            <p:nvPr/>
          </p:nvSpPr>
          <p:spPr>
            <a:xfrm>
              <a:off x="3336575" y="1158454"/>
              <a:ext cx="5271781" cy="312287"/>
            </a:xfrm>
            <a:prstGeom prst="rect">
              <a:avLst/>
            </a:prstGeom>
            <a:noFill/>
          </p:spPr>
          <p:txBody>
            <a:bodyPr wrap="square" rtlCol="0">
              <a:spAutoFit/>
            </a:bodyPr>
            <a:lstStyle/>
            <a:p>
              <a:r>
                <a:rPr lang="en-US" sz="2000" u="sng" dirty="0" smtClean="0"/>
                <a:t>  </a:t>
              </a:r>
              <a:r>
                <a:rPr lang="en-US" sz="2000" u="sng" dirty="0" smtClean="0">
                  <a:solidFill>
                    <a:srgbClr val="FF0000"/>
                  </a:solidFill>
                  <a:latin typeface="Georgia" pitchFamily="18" charset="0"/>
                </a:rPr>
                <a:t>Repeat the </a:t>
              </a:r>
              <a:r>
                <a:rPr lang="en-US" sz="2000" u="sng" dirty="0" smtClean="0">
                  <a:latin typeface="Georgia" pitchFamily="18" charset="0"/>
                </a:rPr>
                <a:t>process for a </a:t>
              </a:r>
              <a:r>
                <a:rPr lang="en-US" sz="2000" u="sng" dirty="0" smtClean="0">
                  <a:solidFill>
                    <a:srgbClr val="531FE7"/>
                  </a:solidFill>
                  <a:latin typeface="Georgia" pitchFamily="18" charset="0"/>
                </a:rPr>
                <a:t>user specified </a:t>
              </a:r>
              <a:r>
                <a:rPr lang="en-US" sz="2000" u="sng" dirty="0" smtClean="0">
                  <a:latin typeface="Georgia" pitchFamily="18" charset="0"/>
                </a:rPr>
                <a:t>number of iterations</a:t>
              </a:r>
              <a:endParaRPr lang="en-US" sz="2000" u="sng" dirty="0">
                <a:latin typeface="Georgia" pitchFamily="18" charset="0"/>
              </a:endParaRPr>
            </a:p>
          </p:txBody>
        </p:sp>
      </p:grpSp>
    </p:spTree>
    <p:extLst>
      <p:ext uri="{BB962C8B-B14F-4D97-AF65-F5344CB8AC3E}">
        <p14:creationId xmlns:p14="http://schemas.microsoft.com/office/powerpoint/2010/main" val="117715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93"/>
                                        </p:tgtEl>
                                        <p:attrNameLst>
                                          <p:attrName>style.visibility</p:attrName>
                                        </p:attrNameLst>
                                      </p:cBhvr>
                                      <p:to>
                                        <p:strVal val="visible"/>
                                      </p:to>
                                    </p:set>
                                    <p:anim calcmode="lin" valueType="num">
                                      <p:cBhvr additive="base">
                                        <p:cTn id="7" dur="500"/>
                                        <p:tgtEl>
                                          <p:spTgt spid="193"/>
                                        </p:tgtEl>
                                        <p:attrNameLst>
                                          <p:attrName>ppt_y</p:attrName>
                                        </p:attrNameLst>
                                      </p:cBhvr>
                                      <p:tavLst>
                                        <p:tav tm="0">
                                          <p:val>
                                            <p:strVal val="#ppt_y+#ppt_h*1.125000"/>
                                          </p:val>
                                        </p:tav>
                                        <p:tav tm="100000">
                                          <p:val>
                                            <p:strVal val="#ppt_y"/>
                                          </p:val>
                                        </p:tav>
                                      </p:tavLst>
                                    </p:anim>
                                    <p:animEffect transition="in" filter="wipe(up)">
                                      <p:cBhvr>
                                        <p:cTn id="8" dur="500"/>
                                        <p:tgtEl>
                                          <p:spTgt spid="193"/>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70"/>
                                        </p:tgtEl>
                                        <p:attrNameLst>
                                          <p:attrName>style.visibility</p:attrName>
                                        </p:attrNameLst>
                                      </p:cBhvr>
                                      <p:to>
                                        <p:strVal val="visible"/>
                                      </p:to>
                                    </p:set>
                                    <p:animEffect transition="in" filter="wipe(up)">
                                      <p:cBhvr>
                                        <p:cTn id="12" dur="500"/>
                                        <p:tgtEl>
                                          <p:spTgt spid="170"/>
                                        </p:tgtEl>
                                      </p:cBhvr>
                                    </p:animEffect>
                                  </p:childTnLst>
                                </p:cTn>
                              </p:par>
                            </p:childTnLst>
                          </p:cTn>
                        </p:par>
                        <p:par>
                          <p:cTn id="13" fill="hold">
                            <p:stCondLst>
                              <p:cond delay="1000"/>
                            </p:stCondLst>
                            <p:childTnLst>
                              <p:par>
                                <p:cTn id="14" presetID="16" presetClass="entr" presetSubtype="21" fill="hold" nodeType="after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barn(inVertical)">
                                      <p:cBhvr>
                                        <p:cTn id="16" dur="500"/>
                                        <p:tgtEl>
                                          <p:spTgt spid="7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9"/>
                                        </p:tgtEl>
                                        <p:attrNameLst>
                                          <p:attrName>style.visibility</p:attrName>
                                        </p:attrNameLst>
                                      </p:cBhvr>
                                      <p:to>
                                        <p:strVal val="visible"/>
                                      </p:to>
                                    </p:set>
                                    <p:animEffect transition="in" filter="wipe(left)">
                                      <p:cBhvr>
                                        <p:cTn id="19" dur="500"/>
                                        <p:tgtEl>
                                          <p:spTgt spid="189"/>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xit" presetSubtype="21" fill="hold" grpId="1" nodeType="clickEffect">
                                  <p:stCondLst>
                                    <p:cond delay="0"/>
                                  </p:stCondLst>
                                  <p:childTnLst>
                                    <p:animEffect transition="out" filter="barn(inVertical)">
                                      <p:cBhvr>
                                        <p:cTn id="23" dur="500"/>
                                        <p:tgtEl>
                                          <p:spTgt spid="170"/>
                                        </p:tgtEl>
                                      </p:cBhvr>
                                    </p:animEffect>
                                    <p:set>
                                      <p:cBhvr>
                                        <p:cTn id="24" dur="1" fill="hold">
                                          <p:stCondLst>
                                            <p:cond delay="499"/>
                                          </p:stCondLst>
                                        </p:cTn>
                                        <p:tgtEl>
                                          <p:spTgt spid="170"/>
                                        </p:tgtEl>
                                        <p:attrNameLst>
                                          <p:attrName>style.visibility</p:attrName>
                                        </p:attrNameLst>
                                      </p:cBhvr>
                                      <p:to>
                                        <p:strVal val="hidden"/>
                                      </p:to>
                                    </p:set>
                                  </p:childTnLst>
                                </p:cTn>
                              </p:par>
                            </p:childTnLst>
                          </p:cTn>
                        </p:par>
                        <p:par>
                          <p:cTn id="25" fill="hold">
                            <p:stCondLst>
                              <p:cond delay="500"/>
                            </p:stCondLst>
                            <p:childTnLst>
                              <p:par>
                                <p:cTn id="26" presetID="12" presetClass="exit" presetSubtype="4" fill="hold" nodeType="afterEffect">
                                  <p:stCondLst>
                                    <p:cond delay="0"/>
                                  </p:stCondLst>
                                  <p:childTnLst>
                                    <p:anim calcmode="lin" valueType="num">
                                      <p:cBhvr additive="base">
                                        <p:cTn id="27" dur="500"/>
                                        <p:tgtEl>
                                          <p:spTgt spid="193"/>
                                        </p:tgtEl>
                                        <p:attrNameLst>
                                          <p:attrName>ppt_y</p:attrName>
                                        </p:attrNameLst>
                                      </p:cBhvr>
                                      <p:tavLst>
                                        <p:tav tm="0">
                                          <p:val>
                                            <p:strVal val="#ppt_y"/>
                                          </p:val>
                                        </p:tav>
                                        <p:tav tm="100000">
                                          <p:val>
                                            <p:strVal val="#ppt_y+#ppt_h*1.125000"/>
                                          </p:val>
                                        </p:tav>
                                      </p:tavLst>
                                    </p:anim>
                                    <p:animEffect transition="out" filter="wipe(down)">
                                      <p:cBhvr>
                                        <p:cTn id="28" dur="500"/>
                                        <p:tgtEl>
                                          <p:spTgt spid="193"/>
                                        </p:tgtEl>
                                      </p:cBhvr>
                                    </p:animEffect>
                                    <p:set>
                                      <p:cBhvr>
                                        <p:cTn id="29" dur="1" fill="hold">
                                          <p:stCondLst>
                                            <p:cond delay="499"/>
                                          </p:stCondLst>
                                        </p:cTn>
                                        <p:tgtEl>
                                          <p:spTgt spid="193"/>
                                        </p:tgtEl>
                                        <p:attrNameLst>
                                          <p:attrName>style.visibility</p:attrName>
                                        </p:attrNameLst>
                                      </p:cBhvr>
                                      <p:to>
                                        <p:strVal val="hidden"/>
                                      </p:to>
                                    </p:set>
                                  </p:childTnLst>
                                </p:cTn>
                              </p:par>
                              <p:par>
                                <p:cTn id="30" presetID="12" presetClass="entr" presetSubtype="4" fill="hold" nodeType="withEffect">
                                  <p:stCondLst>
                                    <p:cond delay="0"/>
                                  </p:stCondLst>
                                  <p:childTnLst>
                                    <p:set>
                                      <p:cBhvr>
                                        <p:cTn id="31" dur="1" fill="hold">
                                          <p:stCondLst>
                                            <p:cond delay="0"/>
                                          </p:stCondLst>
                                        </p:cTn>
                                        <p:tgtEl>
                                          <p:spTgt spid="196"/>
                                        </p:tgtEl>
                                        <p:attrNameLst>
                                          <p:attrName>style.visibility</p:attrName>
                                        </p:attrNameLst>
                                      </p:cBhvr>
                                      <p:to>
                                        <p:strVal val="visible"/>
                                      </p:to>
                                    </p:set>
                                    <p:anim calcmode="lin" valueType="num">
                                      <p:cBhvr additive="base">
                                        <p:cTn id="32" dur="500"/>
                                        <p:tgtEl>
                                          <p:spTgt spid="196"/>
                                        </p:tgtEl>
                                        <p:attrNameLst>
                                          <p:attrName>ppt_y</p:attrName>
                                        </p:attrNameLst>
                                      </p:cBhvr>
                                      <p:tavLst>
                                        <p:tav tm="0">
                                          <p:val>
                                            <p:strVal val="#ppt_y+#ppt_h*1.125000"/>
                                          </p:val>
                                        </p:tav>
                                        <p:tav tm="100000">
                                          <p:val>
                                            <p:strVal val="#ppt_y"/>
                                          </p:val>
                                        </p:tav>
                                      </p:tavLst>
                                    </p:anim>
                                    <p:animEffect transition="in" filter="wipe(up)">
                                      <p:cBhvr>
                                        <p:cTn id="33" dur="500"/>
                                        <p:tgtEl>
                                          <p:spTgt spid="19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58"/>
                                        </p:tgtEl>
                                        <p:attrNameLst>
                                          <p:attrName>style.visibility</p:attrName>
                                        </p:attrNameLst>
                                      </p:cBhvr>
                                      <p:to>
                                        <p:strVal val="visible"/>
                                      </p:to>
                                    </p:set>
                                    <p:animEffect transition="in" filter="wipe(down)">
                                      <p:cBhvr>
                                        <p:cTn id="38" dur="500"/>
                                        <p:tgtEl>
                                          <p:spTgt spid="58"/>
                                        </p:tgtEl>
                                      </p:cBhvr>
                                    </p:animEffect>
                                  </p:childTnLst>
                                </p:cTn>
                              </p:par>
                            </p:childTnLst>
                          </p:cTn>
                        </p:par>
                        <p:par>
                          <p:cTn id="39" fill="hold">
                            <p:stCondLst>
                              <p:cond delay="500"/>
                            </p:stCondLst>
                            <p:childTnLst>
                              <p:par>
                                <p:cTn id="40" presetID="22" presetClass="entr" presetSubtype="4" fill="hold" grpId="0" nodeType="afterEffect">
                                  <p:stCondLst>
                                    <p:cond delay="0"/>
                                  </p:stCondLst>
                                  <p:childTnLst>
                                    <p:set>
                                      <p:cBhvr>
                                        <p:cTn id="41" dur="1" fill="hold">
                                          <p:stCondLst>
                                            <p:cond delay="0"/>
                                          </p:stCondLst>
                                        </p:cTn>
                                        <p:tgtEl>
                                          <p:spTgt spid="94"/>
                                        </p:tgtEl>
                                        <p:attrNameLst>
                                          <p:attrName>style.visibility</p:attrName>
                                        </p:attrNameLst>
                                      </p:cBhvr>
                                      <p:to>
                                        <p:strVal val="visible"/>
                                      </p:to>
                                    </p:set>
                                    <p:animEffect transition="in" filter="wipe(down)">
                                      <p:cBhvr>
                                        <p:cTn id="42" dur="500"/>
                                        <p:tgtEl>
                                          <p:spTgt spid="94"/>
                                        </p:tgtEl>
                                      </p:cBhvr>
                                    </p:animEffect>
                                  </p:childTnLst>
                                </p:cTn>
                              </p:par>
                            </p:childTnLst>
                          </p:cTn>
                        </p:par>
                        <p:par>
                          <p:cTn id="43" fill="hold">
                            <p:stCondLst>
                              <p:cond delay="1000"/>
                            </p:stCondLst>
                            <p:childTnLst>
                              <p:par>
                                <p:cTn id="44" presetID="22" presetClass="entr" presetSubtype="4" fill="hold" grpId="0" nodeType="afterEffect">
                                  <p:stCondLst>
                                    <p:cond delay="0"/>
                                  </p:stCondLst>
                                  <p:childTnLst>
                                    <p:set>
                                      <p:cBhvr>
                                        <p:cTn id="45" dur="1" fill="hold">
                                          <p:stCondLst>
                                            <p:cond delay="0"/>
                                          </p:stCondLst>
                                        </p:cTn>
                                        <p:tgtEl>
                                          <p:spTgt spid="60"/>
                                        </p:tgtEl>
                                        <p:attrNameLst>
                                          <p:attrName>style.visibility</p:attrName>
                                        </p:attrNameLst>
                                      </p:cBhvr>
                                      <p:to>
                                        <p:strVal val="visible"/>
                                      </p:to>
                                    </p:set>
                                    <p:animEffect transition="in" filter="wipe(down)">
                                      <p:cBhvr>
                                        <p:cTn id="46" dur="500"/>
                                        <p:tgtEl>
                                          <p:spTgt spid="60"/>
                                        </p:tgtEl>
                                      </p:cBhvr>
                                    </p:animEffect>
                                  </p:childTnLst>
                                </p:cTn>
                              </p:par>
                            </p:childTnLst>
                          </p:cTn>
                        </p:par>
                        <p:par>
                          <p:cTn id="47" fill="hold">
                            <p:stCondLst>
                              <p:cond delay="1500"/>
                            </p:stCondLst>
                            <p:childTnLst>
                              <p:par>
                                <p:cTn id="48" presetID="22" presetClass="entr" presetSubtype="4" fill="hold" grpId="0" nodeType="afterEffect">
                                  <p:stCondLst>
                                    <p:cond delay="0"/>
                                  </p:stCondLst>
                                  <p:childTnLst>
                                    <p:set>
                                      <p:cBhvr>
                                        <p:cTn id="49" dur="1" fill="hold">
                                          <p:stCondLst>
                                            <p:cond delay="0"/>
                                          </p:stCondLst>
                                        </p:cTn>
                                        <p:tgtEl>
                                          <p:spTgt spid="57"/>
                                        </p:tgtEl>
                                        <p:attrNameLst>
                                          <p:attrName>style.visibility</p:attrName>
                                        </p:attrNameLst>
                                      </p:cBhvr>
                                      <p:to>
                                        <p:strVal val="visible"/>
                                      </p:to>
                                    </p:set>
                                    <p:animEffect transition="in" filter="wipe(down)">
                                      <p:cBhvr>
                                        <p:cTn id="50" dur="500"/>
                                        <p:tgtEl>
                                          <p:spTgt spid="57"/>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xit" presetSubtype="4" fill="hold" nodeType="clickEffect">
                                  <p:stCondLst>
                                    <p:cond delay="0"/>
                                  </p:stCondLst>
                                  <p:childTnLst>
                                    <p:anim calcmode="lin" valueType="num">
                                      <p:cBhvr additive="base">
                                        <p:cTn id="54" dur="500"/>
                                        <p:tgtEl>
                                          <p:spTgt spid="196"/>
                                        </p:tgtEl>
                                        <p:attrNameLst>
                                          <p:attrName>ppt_y</p:attrName>
                                        </p:attrNameLst>
                                      </p:cBhvr>
                                      <p:tavLst>
                                        <p:tav tm="0">
                                          <p:val>
                                            <p:strVal val="#ppt_y"/>
                                          </p:val>
                                        </p:tav>
                                        <p:tav tm="100000">
                                          <p:val>
                                            <p:strVal val="#ppt_y+#ppt_h*1.125000"/>
                                          </p:val>
                                        </p:tav>
                                      </p:tavLst>
                                    </p:anim>
                                    <p:animEffect transition="out" filter="wipe(down)">
                                      <p:cBhvr>
                                        <p:cTn id="55" dur="500"/>
                                        <p:tgtEl>
                                          <p:spTgt spid="196"/>
                                        </p:tgtEl>
                                      </p:cBhvr>
                                    </p:animEffect>
                                    <p:set>
                                      <p:cBhvr>
                                        <p:cTn id="56" dur="1" fill="hold">
                                          <p:stCondLst>
                                            <p:cond delay="499"/>
                                          </p:stCondLst>
                                        </p:cTn>
                                        <p:tgtEl>
                                          <p:spTgt spid="196"/>
                                        </p:tgtEl>
                                        <p:attrNameLst>
                                          <p:attrName>style.visibility</p:attrName>
                                        </p:attrNameLst>
                                      </p:cBhvr>
                                      <p:to>
                                        <p:strVal val="hidden"/>
                                      </p:to>
                                    </p:set>
                                  </p:childTnLst>
                                </p:cTn>
                              </p:par>
                              <p:par>
                                <p:cTn id="57" presetID="12" presetClass="entr" presetSubtype="4" fill="hold" nodeType="withEffect">
                                  <p:stCondLst>
                                    <p:cond delay="0"/>
                                  </p:stCondLst>
                                  <p:childTnLst>
                                    <p:set>
                                      <p:cBhvr>
                                        <p:cTn id="58" dur="1" fill="hold">
                                          <p:stCondLst>
                                            <p:cond delay="0"/>
                                          </p:stCondLst>
                                        </p:cTn>
                                        <p:tgtEl>
                                          <p:spTgt spid="199"/>
                                        </p:tgtEl>
                                        <p:attrNameLst>
                                          <p:attrName>style.visibility</p:attrName>
                                        </p:attrNameLst>
                                      </p:cBhvr>
                                      <p:to>
                                        <p:strVal val="visible"/>
                                      </p:to>
                                    </p:set>
                                    <p:anim calcmode="lin" valueType="num">
                                      <p:cBhvr additive="base">
                                        <p:cTn id="59" dur="500"/>
                                        <p:tgtEl>
                                          <p:spTgt spid="199"/>
                                        </p:tgtEl>
                                        <p:attrNameLst>
                                          <p:attrName>ppt_y</p:attrName>
                                        </p:attrNameLst>
                                      </p:cBhvr>
                                      <p:tavLst>
                                        <p:tav tm="0">
                                          <p:val>
                                            <p:strVal val="#ppt_y+#ppt_h*1.125000"/>
                                          </p:val>
                                        </p:tav>
                                        <p:tav tm="100000">
                                          <p:val>
                                            <p:strVal val="#ppt_y"/>
                                          </p:val>
                                        </p:tav>
                                      </p:tavLst>
                                    </p:anim>
                                    <p:animEffect transition="in" filter="wipe(up)">
                                      <p:cBhvr>
                                        <p:cTn id="60" dur="500"/>
                                        <p:tgtEl>
                                          <p:spTgt spid="19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120"/>
                                        </p:tgtEl>
                                        <p:attrNameLst>
                                          <p:attrName>style.visibility</p:attrName>
                                        </p:attrNameLst>
                                      </p:cBhvr>
                                      <p:to>
                                        <p:strVal val="visible"/>
                                      </p:to>
                                    </p:set>
                                    <p:animEffect transition="in" filter="wipe(down)">
                                      <p:cBhvr>
                                        <p:cTn id="65" dur="500"/>
                                        <p:tgtEl>
                                          <p:spTgt spid="120"/>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242"/>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247"/>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202"/>
                                        </p:tgtEl>
                                        <p:attrNameLst>
                                          <p:attrName>style.visibility</p:attrName>
                                        </p:attrNameLst>
                                      </p:cBhvr>
                                      <p:to>
                                        <p:strVal val="visible"/>
                                      </p:to>
                                    </p:set>
                                  </p:childTnLst>
                                </p:cTn>
                              </p:par>
                              <p:par>
                                <p:cTn id="74" presetID="42" presetClass="path" presetSubtype="0" accel="50000" decel="50000" fill="hold" nodeType="withEffect">
                                  <p:stCondLst>
                                    <p:cond delay="0"/>
                                  </p:stCondLst>
                                  <p:childTnLst>
                                    <p:animMotion origin="layout" path="M -1.66667E-6 -3.7037E-7 L 0.54306 0.13542 " pathEditMode="relative" rAng="0" ptsTypes="AA">
                                      <p:cBhvr>
                                        <p:cTn id="75" dur="2000" fill="hold"/>
                                        <p:tgtEl>
                                          <p:spTgt spid="202"/>
                                        </p:tgtEl>
                                        <p:attrNameLst>
                                          <p:attrName>ppt_x</p:attrName>
                                          <p:attrName>ppt_y</p:attrName>
                                        </p:attrNameLst>
                                      </p:cBhvr>
                                      <p:rCtr x="27153" y="6759"/>
                                    </p:animMotion>
                                  </p:childTnLst>
                                </p:cTn>
                              </p:par>
                              <p:par>
                                <p:cTn id="76" presetID="42" presetClass="path" presetSubtype="0" accel="50000" decel="50000" fill="hold" nodeType="withEffect">
                                  <p:stCondLst>
                                    <p:cond delay="0"/>
                                  </p:stCondLst>
                                  <p:childTnLst>
                                    <p:animMotion origin="layout" path="M -4.72222E-6 -1.48148E-6 L 0.45764 0.14306 " pathEditMode="relative" rAng="0" ptsTypes="AA">
                                      <p:cBhvr>
                                        <p:cTn id="77" dur="2000" fill="hold"/>
                                        <p:tgtEl>
                                          <p:spTgt spid="242"/>
                                        </p:tgtEl>
                                        <p:attrNameLst>
                                          <p:attrName>ppt_x</p:attrName>
                                          <p:attrName>ppt_y</p:attrName>
                                        </p:attrNameLst>
                                      </p:cBhvr>
                                      <p:rCtr x="22882" y="7153"/>
                                    </p:animMotion>
                                  </p:childTnLst>
                                </p:cTn>
                              </p:par>
                              <p:par>
                                <p:cTn id="78" presetID="42" presetClass="path" presetSubtype="0" accel="50000" decel="50000" fill="hold" nodeType="withEffect">
                                  <p:stCondLst>
                                    <p:cond delay="0"/>
                                  </p:stCondLst>
                                  <p:childTnLst>
                                    <p:animMotion origin="layout" path="M 3.33333E-6 -2.59259E-6 L 0.29444 0.14722 " pathEditMode="relative" rAng="0" ptsTypes="AA">
                                      <p:cBhvr>
                                        <p:cTn id="79" dur="2000" fill="hold"/>
                                        <p:tgtEl>
                                          <p:spTgt spid="247"/>
                                        </p:tgtEl>
                                        <p:attrNameLst>
                                          <p:attrName>ppt_x</p:attrName>
                                          <p:attrName>ppt_y</p:attrName>
                                        </p:attrNameLst>
                                      </p:cBhvr>
                                      <p:rCtr x="14722" y="7361"/>
                                    </p:animMotion>
                                  </p:childTnLst>
                                </p:cTn>
                              </p:par>
                            </p:childTnLst>
                          </p:cTn>
                        </p:par>
                        <p:par>
                          <p:cTn id="80" fill="hold">
                            <p:stCondLst>
                              <p:cond delay="2000"/>
                            </p:stCondLst>
                            <p:childTnLst>
                              <p:par>
                                <p:cTn id="81" presetID="22" presetClass="entr" presetSubtype="4" fill="hold" grpId="0" nodeType="afterEffect">
                                  <p:stCondLst>
                                    <p:cond delay="0"/>
                                  </p:stCondLst>
                                  <p:childTnLst>
                                    <p:set>
                                      <p:cBhvr>
                                        <p:cTn id="82" dur="1" fill="hold">
                                          <p:stCondLst>
                                            <p:cond delay="0"/>
                                          </p:stCondLst>
                                        </p:cTn>
                                        <p:tgtEl>
                                          <p:spTgt spid="154"/>
                                        </p:tgtEl>
                                        <p:attrNameLst>
                                          <p:attrName>style.visibility</p:attrName>
                                        </p:attrNameLst>
                                      </p:cBhvr>
                                      <p:to>
                                        <p:strVal val="visible"/>
                                      </p:to>
                                    </p:set>
                                    <p:animEffect transition="in" filter="wipe(down)">
                                      <p:cBhvr>
                                        <p:cTn id="83" dur="500"/>
                                        <p:tgtEl>
                                          <p:spTgt spid="154"/>
                                        </p:tgtEl>
                                      </p:cBhvr>
                                    </p:animEffect>
                                  </p:childTnLst>
                                </p:cTn>
                              </p:par>
                            </p:childTnLst>
                          </p:cTn>
                        </p:par>
                        <p:par>
                          <p:cTn id="84" fill="hold">
                            <p:stCondLst>
                              <p:cond delay="2500"/>
                            </p:stCondLst>
                            <p:childTnLst>
                              <p:par>
                                <p:cTn id="85" presetID="16" presetClass="entr" presetSubtype="21" fill="hold" grpId="0" nodeType="afterEffect">
                                  <p:stCondLst>
                                    <p:cond delay="0"/>
                                  </p:stCondLst>
                                  <p:childTnLst>
                                    <p:set>
                                      <p:cBhvr>
                                        <p:cTn id="86" dur="1" fill="hold">
                                          <p:stCondLst>
                                            <p:cond delay="0"/>
                                          </p:stCondLst>
                                        </p:cTn>
                                        <p:tgtEl>
                                          <p:spTgt spid="138"/>
                                        </p:tgtEl>
                                        <p:attrNameLst>
                                          <p:attrName>style.visibility</p:attrName>
                                        </p:attrNameLst>
                                      </p:cBhvr>
                                      <p:to>
                                        <p:strVal val="visible"/>
                                      </p:to>
                                    </p:set>
                                    <p:animEffect transition="in" filter="barn(inVertical)">
                                      <p:cBhvr>
                                        <p:cTn id="87" dur="500"/>
                                        <p:tgtEl>
                                          <p:spTgt spid="13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123"/>
                                        </p:tgtEl>
                                        <p:attrNameLst>
                                          <p:attrName>style.visibility</p:attrName>
                                        </p:attrNameLst>
                                      </p:cBhvr>
                                      <p:to>
                                        <p:strVal val="visible"/>
                                      </p:to>
                                    </p:set>
                                    <p:animEffect transition="in" filter="wipe(down)">
                                      <p:cBhvr>
                                        <p:cTn id="92" dur="500"/>
                                        <p:tgtEl>
                                          <p:spTgt spid="123"/>
                                        </p:tgtEl>
                                      </p:cBhvr>
                                    </p:animEffect>
                                  </p:childTnLst>
                                </p:cTn>
                              </p:par>
                            </p:childTnLst>
                          </p:cTn>
                        </p:par>
                        <p:par>
                          <p:cTn id="93" fill="hold">
                            <p:stCondLst>
                              <p:cond delay="500"/>
                            </p:stCondLst>
                            <p:childTnLst>
                              <p:par>
                                <p:cTn id="94" presetID="22" presetClass="entr" presetSubtype="1" fill="hold" nodeType="afterEffect">
                                  <p:stCondLst>
                                    <p:cond delay="0"/>
                                  </p:stCondLst>
                                  <p:childTnLst>
                                    <p:set>
                                      <p:cBhvr>
                                        <p:cTn id="95" dur="1" fill="hold">
                                          <p:stCondLst>
                                            <p:cond delay="0"/>
                                          </p:stCondLst>
                                        </p:cTn>
                                        <p:tgtEl>
                                          <p:spTgt spid="178"/>
                                        </p:tgtEl>
                                        <p:attrNameLst>
                                          <p:attrName>style.visibility</p:attrName>
                                        </p:attrNameLst>
                                      </p:cBhvr>
                                      <p:to>
                                        <p:strVal val="visible"/>
                                      </p:to>
                                    </p:set>
                                    <p:animEffect transition="in" filter="wipe(up)">
                                      <p:cBhvr>
                                        <p:cTn id="96" dur="500"/>
                                        <p:tgtEl>
                                          <p:spTgt spid="178"/>
                                        </p:tgtEl>
                                      </p:cBhvr>
                                    </p:animEffect>
                                  </p:childTnLst>
                                </p:cTn>
                              </p:par>
                              <p:par>
                                <p:cTn id="97" presetID="22" presetClass="entr" presetSubtype="1" fill="hold" nodeType="withEffect">
                                  <p:stCondLst>
                                    <p:cond delay="0"/>
                                  </p:stCondLst>
                                  <p:childTnLst>
                                    <p:set>
                                      <p:cBhvr>
                                        <p:cTn id="98" dur="1" fill="hold">
                                          <p:stCondLst>
                                            <p:cond delay="0"/>
                                          </p:stCondLst>
                                        </p:cTn>
                                        <p:tgtEl>
                                          <p:spTgt spid="173"/>
                                        </p:tgtEl>
                                        <p:attrNameLst>
                                          <p:attrName>style.visibility</p:attrName>
                                        </p:attrNameLst>
                                      </p:cBhvr>
                                      <p:to>
                                        <p:strVal val="visible"/>
                                      </p:to>
                                    </p:set>
                                    <p:animEffect transition="in" filter="wipe(up)">
                                      <p:cBhvr>
                                        <p:cTn id="99" dur="500"/>
                                        <p:tgtEl>
                                          <p:spTgt spid="173"/>
                                        </p:tgtEl>
                                      </p:cBhvr>
                                    </p:animEffect>
                                  </p:childTnLst>
                                </p:cTn>
                              </p:par>
                              <p:par>
                                <p:cTn id="100" presetID="22" presetClass="entr" presetSubtype="1" fill="hold" nodeType="withEffect">
                                  <p:stCondLst>
                                    <p:cond delay="0"/>
                                  </p:stCondLst>
                                  <p:childTnLst>
                                    <p:set>
                                      <p:cBhvr>
                                        <p:cTn id="101" dur="1" fill="hold">
                                          <p:stCondLst>
                                            <p:cond delay="0"/>
                                          </p:stCondLst>
                                        </p:cTn>
                                        <p:tgtEl>
                                          <p:spTgt spid="183"/>
                                        </p:tgtEl>
                                        <p:attrNameLst>
                                          <p:attrName>style.visibility</p:attrName>
                                        </p:attrNameLst>
                                      </p:cBhvr>
                                      <p:to>
                                        <p:strVal val="visible"/>
                                      </p:to>
                                    </p:set>
                                    <p:animEffect transition="in" filter="wipe(up)">
                                      <p:cBhvr>
                                        <p:cTn id="102" dur="500"/>
                                        <p:tgtEl>
                                          <p:spTgt spid="183"/>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188"/>
                                        </p:tgtEl>
                                        <p:attrNameLst>
                                          <p:attrName>style.visibility</p:attrName>
                                        </p:attrNameLst>
                                      </p:cBhvr>
                                      <p:to>
                                        <p:strVal val="visible"/>
                                      </p:to>
                                    </p:set>
                                    <p:animEffect transition="in" filter="wipe(up)">
                                      <p:cBhvr>
                                        <p:cTn id="105" dur="500"/>
                                        <p:tgtEl>
                                          <p:spTgt spid="188"/>
                                        </p:tgtEl>
                                      </p:cBhvr>
                                    </p:animEffect>
                                  </p:childTnLst>
                                </p:cTn>
                              </p:par>
                              <p:par>
                                <p:cTn id="106" presetID="16" presetClass="entr" presetSubtype="21" fill="hold" grpId="0" nodeType="withEffect">
                                  <p:stCondLst>
                                    <p:cond delay="0"/>
                                  </p:stCondLst>
                                  <p:childTnLst>
                                    <p:set>
                                      <p:cBhvr>
                                        <p:cTn id="107" dur="1" fill="hold">
                                          <p:stCondLst>
                                            <p:cond delay="0"/>
                                          </p:stCondLst>
                                        </p:cTn>
                                        <p:tgtEl>
                                          <p:spTgt spid="172"/>
                                        </p:tgtEl>
                                        <p:attrNameLst>
                                          <p:attrName>style.visibility</p:attrName>
                                        </p:attrNameLst>
                                      </p:cBhvr>
                                      <p:to>
                                        <p:strVal val="visible"/>
                                      </p:to>
                                    </p:set>
                                    <p:animEffect transition="in" filter="barn(inVertical)">
                                      <p:cBhvr>
                                        <p:cTn id="108" dur="500"/>
                                        <p:tgtEl>
                                          <p:spTgt spid="172"/>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grpId="0" nodeType="clickEffect">
                                  <p:stCondLst>
                                    <p:cond delay="0"/>
                                  </p:stCondLst>
                                  <p:childTnLst>
                                    <p:set>
                                      <p:cBhvr>
                                        <p:cTn id="112" dur="1" fill="hold">
                                          <p:stCondLst>
                                            <p:cond delay="0"/>
                                          </p:stCondLst>
                                        </p:cTn>
                                        <p:tgtEl>
                                          <p:spTgt spid="121"/>
                                        </p:tgtEl>
                                        <p:attrNameLst>
                                          <p:attrName>style.visibility</p:attrName>
                                        </p:attrNameLst>
                                      </p:cBhvr>
                                      <p:to>
                                        <p:strVal val="visible"/>
                                      </p:to>
                                    </p:set>
                                    <p:animEffect transition="in" filter="wipe(down)">
                                      <p:cBhvr>
                                        <p:cTn id="113" dur="500"/>
                                        <p:tgtEl>
                                          <p:spTgt spid="121"/>
                                        </p:tgtEl>
                                      </p:cBhvr>
                                    </p:animEffect>
                                  </p:childTnLst>
                                </p:cTn>
                              </p:par>
                            </p:childTnLst>
                          </p:cTn>
                        </p:par>
                        <p:par>
                          <p:cTn id="114" fill="hold">
                            <p:stCondLst>
                              <p:cond delay="500"/>
                            </p:stCondLst>
                            <p:childTnLst>
                              <p:par>
                                <p:cTn id="115" presetID="22" presetClass="entr" presetSubtype="1" fill="hold" nodeType="afterEffect">
                                  <p:stCondLst>
                                    <p:cond delay="0"/>
                                  </p:stCondLst>
                                  <p:childTnLst>
                                    <p:set>
                                      <p:cBhvr>
                                        <p:cTn id="116" dur="1" fill="hold">
                                          <p:stCondLst>
                                            <p:cond delay="0"/>
                                          </p:stCondLst>
                                        </p:cTn>
                                        <p:tgtEl>
                                          <p:spTgt spid="218"/>
                                        </p:tgtEl>
                                        <p:attrNameLst>
                                          <p:attrName>style.visibility</p:attrName>
                                        </p:attrNameLst>
                                      </p:cBhvr>
                                      <p:to>
                                        <p:strVal val="visible"/>
                                      </p:to>
                                    </p:set>
                                    <p:animEffect transition="in" filter="wipe(up)">
                                      <p:cBhvr>
                                        <p:cTn id="117" dur="500"/>
                                        <p:tgtEl>
                                          <p:spTgt spid="218"/>
                                        </p:tgtEl>
                                      </p:cBhvr>
                                    </p:animEffect>
                                  </p:childTnLst>
                                </p:cTn>
                              </p:par>
                              <p:par>
                                <p:cTn id="118" presetID="22" presetClass="entr" presetSubtype="1" fill="hold" nodeType="withEffect">
                                  <p:stCondLst>
                                    <p:cond delay="0"/>
                                  </p:stCondLst>
                                  <p:childTnLst>
                                    <p:set>
                                      <p:cBhvr>
                                        <p:cTn id="119" dur="1" fill="hold">
                                          <p:stCondLst>
                                            <p:cond delay="0"/>
                                          </p:stCondLst>
                                        </p:cTn>
                                        <p:tgtEl>
                                          <p:spTgt spid="208"/>
                                        </p:tgtEl>
                                        <p:attrNameLst>
                                          <p:attrName>style.visibility</p:attrName>
                                        </p:attrNameLst>
                                      </p:cBhvr>
                                      <p:to>
                                        <p:strVal val="visible"/>
                                      </p:to>
                                    </p:set>
                                    <p:animEffect transition="in" filter="wipe(up)">
                                      <p:cBhvr>
                                        <p:cTn id="120" dur="500"/>
                                        <p:tgtEl>
                                          <p:spTgt spid="208"/>
                                        </p:tgtEl>
                                      </p:cBhvr>
                                    </p:animEffect>
                                  </p:childTnLst>
                                </p:cTn>
                              </p:par>
                              <p:par>
                                <p:cTn id="121" presetID="22" presetClass="entr" presetSubtype="1" fill="hold" grpId="0" nodeType="withEffect">
                                  <p:stCondLst>
                                    <p:cond delay="0"/>
                                  </p:stCondLst>
                                  <p:childTnLst>
                                    <p:set>
                                      <p:cBhvr>
                                        <p:cTn id="122" dur="1" fill="hold">
                                          <p:stCondLst>
                                            <p:cond delay="0"/>
                                          </p:stCondLst>
                                        </p:cTn>
                                        <p:tgtEl>
                                          <p:spTgt spid="223"/>
                                        </p:tgtEl>
                                        <p:attrNameLst>
                                          <p:attrName>style.visibility</p:attrName>
                                        </p:attrNameLst>
                                      </p:cBhvr>
                                      <p:to>
                                        <p:strVal val="visible"/>
                                      </p:to>
                                    </p:set>
                                    <p:animEffect transition="in" filter="wipe(up)">
                                      <p:cBhvr>
                                        <p:cTn id="123" dur="500"/>
                                        <p:tgtEl>
                                          <p:spTgt spid="223"/>
                                        </p:tgtEl>
                                      </p:cBhvr>
                                    </p:animEffect>
                                  </p:childTnLst>
                                </p:cTn>
                              </p:par>
                              <p:par>
                                <p:cTn id="124" presetID="22" presetClass="entr" presetSubtype="1" fill="hold" nodeType="withEffect">
                                  <p:stCondLst>
                                    <p:cond delay="0"/>
                                  </p:stCondLst>
                                  <p:childTnLst>
                                    <p:set>
                                      <p:cBhvr>
                                        <p:cTn id="125" dur="1" fill="hold">
                                          <p:stCondLst>
                                            <p:cond delay="0"/>
                                          </p:stCondLst>
                                        </p:cTn>
                                        <p:tgtEl>
                                          <p:spTgt spid="213"/>
                                        </p:tgtEl>
                                        <p:attrNameLst>
                                          <p:attrName>style.visibility</p:attrName>
                                        </p:attrNameLst>
                                      </p:cBhvr>
                                      <p:to>
                                        <p:strVal val="visible"/>
                                      </p:to>
                                    </p:set>
                                    <p:animEffect transition="in" filter="wipe(up)">
                                      <p:cBhvr>
                                        <p:cTn id="126" dur="500"/>
                                        <p:tgtEl>
                                          <p:spTgt spid="213"/>
                                        </p:tgtEl>
                                      </p:cBhvr>
                                    </p:animEffect>
                                  </p:childTnLst>
                                </p:cTn>
                              </p:par>
                              <p:par>
                                <p:cTn id="127" presetID="16" presetClass="entr" presetSubtype="21" fill="hold" grpId="0" nodeType="withEffect">
                                  <p:stCondLst>
                                    <p:cond delay="0"/>
                                  </p:stCondLst>
                                  <p:childTnLst>
                                    <p:set>
                                      <p:cBhvr>
                                        <p:cTn id="128" dur="1" fill="hold">
                                          <p:stCondLst>
                                            <p:cond delay="0"/>
                                          </p:stCondLst>
                                        </p:cTn>
                                        <p:tgtEl>
                                          <p:spTgt spid="207"/>
                                        </p:tgtEl>
                                        <p:attrNameLst>
                                          <p:attrName>style.visibility</p:attrName>
                                        </p:attrNameLst>
                                      </p:cBhvr>
                                      <p:to>
                                        <p:strVal val="visible"/>
                                      </p:to>
                                    </p:set>
                                    <p:animEffect transition="in" filter="barn(inVertical)">
                                      <p:cBhvr>
                                        <p:cTn id="129" dur="500"/>
                                        <p:tgtEl>
                                          <p:spTgt spid="207"/>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4" fill="hold" grpId="0" nodeType="clickEffect">
                                  <p:stCondLst>
                                    <p:cond delay="0"/>
                                  </p:stCondLst>
                                  <p:childTnLst>
                                    <p:set>
                                      <p:cBhvr>
                                        <p:cTn id="133" dur="1" fill="hold">
                                          <p:stCondLst>
                                            <p:cond delay="0"/>
                                          </p:stCondLst>
                                        </p:cTn>
                                        <p:tgtEl>
                                          <p:spTgt spid="122"/>
                                        </p:tgtEl>
                                        <p:attrNameLst>
                                          <p:attrName>style.visibility</p:attrName>
                                        </p:attrNameLst>
                                      </p:cBhvr>
                                      <p:to>
                                        <p:strVal val="visible"/>
                                      </p:to>
                                    </p:set>
                                    <p:animEffect transition="in" filter="wipe(down)">
                                      <p:cBhvr>
                                        <p:cTn id="134" dur="500"/>
                                        <p:tgtEl>
                                          <p:spTgt spid="122"/>
                                        </p:tgtEl>
                                      </p:cBhvr>
                                    </p:animEffect>
                                  </p:childTnLst>
                                </p:cTn>
                              </p:par>
                            </p:childTnLst>
                          </p:cTn>
                        </p:par>
                        <p:par>
                          <p:cTn id="135" fill="hold">
                            <p:stCondLst>
                              <p:cond delay="500"/>
                            </p:stCondLst>
                            <p:childTnLst>
                              <p:par>
                                <p:cTn id="136" presetID="22" presetClass="entr" presetSubtype="1" fill="hold" nodeType="afterEffect">
                                  <p:stCondLst>
                                    <p:cond delay="0"/>
                                  </p:stCondLst>
                                  <p:childTnLst>
                                    <p:set>
                                      <p:cBhvr>
                                        <p:cTn id="137" dur="1" fill="hold">
                                          <p:stCondLst>
                                            <p:cond delay="0"/>
                                          </p:stCondLst>
                                        </p:cTn>
                                        <p:tgtEl>
                                          <p:spTgt spid="235"/>
                                        </p:tgtEl>
                                        <p:attrNameLst>
                                          <p:attrName>style.visibility</p:attrName>
                                        </p:attrNameLst>
                                      </p:cBhvr>
                                      <p:to>
                                        <p:strVal val="visible"/>
                                      </p:to>
                                    </p:set>
                                    <p:animEffect transition="in" filter="wipe(up)">
                                      <p:cBhvr>
                                        <p:cTn id="138" dur="500"/>
                                        <p:tgtEl>
                                          <p:spTgt spid="235"/>
                                        </p:tgtEl>
                                      </p:cBhvr>
                                    </p:animEffect>
                                  </p:childTnLst>
                                </p:cTn>
                              </p:par>
                              <p:par>
                                <p:cTn id="139" presetID="22" presetClass="entr" presetSubtype="1" fill="hold" nodeType="withEffect">
                                  <p:stCondLst>
                                    <p:cond delay="0"/>
                                  </p:stCondLst>
                                  <p:childTnLst>
                                    <p:set>
                                      <p:cBhvr>
                                        <p:cTn id="140" dur="1" fill="hold">
                                          <p:stCondLst>
                                            <p:cond delay="0"/>
                                          </p:stCondLst>
                                        </p:cTn>
                                        <p:tgtEl>
                                          <p:spTgt spid="225"/>
                                        </p:tgtEl>
                                        <p:attrNameLst>
                                          <p:attrName>style.visibility</p:attrName>
                                        </p:attrNameLst>
                                      </p:cBhvr>
                                      <p:to>
                                        <p:strVal val="visible"/>
                                      </p:to>
                                    </p:set>
                                    <p:animEffect transition="in" filter="wipe(up)">
                                      <p:cBhvr>
                                        <p:cTn id="141" dur="500"/>
                                        <p:tgtEl>
                                          <p:spTgt spid="225"/>
                                        </p:tgtEl>
                                      </p:cBhvr>
                                    </p:animEffect>
                                  </p:childTnLst>
                                </p:cTn>
                              </p:par>
                              <p:par>
                                <p:cTn id="142" presetID="22" presetClass="entr" presetSubtype="1" fill="hold" nodeType="withEffect">
                                  <p:stCondLst>
                                    <p:cond delay="0"/>
                                  </p:stCondLst>
                                  <p:childTnLst>
                                    <p:set>
                                      <p:cBhvr>
                                        <p:cTn id="143" dur="1" fill="hold">
                                          <p:stCondLst>
                                            <p:cond delay="0"/>
                                          </p:stCondLst>
                                        </p:cTn>
                                        <p:tgtEl>
                                          <p:spTgt spid="230"/>
                                        </p:tgtEl>
                                        <p:attrNameLst>
                                          <p:attrName>style.visibility</p:attrName>
                                        </p:attrNameLst>
                                      </p:cBhvr>
                                      <p:to>
                                        <p:strVal val="visible"/>
                                      </p:to>
                                    </p:set>
                                    <p:animEffect transition="in" filter="wipe(up)">
                                      <p:cBhvr>
                                        <p:cTn id="144" dur="500"/>
                                        <p:tgtEl>
                                          <p:spTgt spid="230"/>
                                        </p:tgtEl>
                                      </p:cBhvr>
                                    </p:animEffect>
                                  </p:childTnLst>
                                </p:cTn>
                              </p:par>
                              <p:par>
                                <p:cTn id="145" presetID="22" presetClass="entr" presetSubtype="1" fill="hold" grpId="0" nodeType="withEffect">
                                  <p:stCondLst>
                                    <p:cond delay="0"/>
                                  </p:stCondLst>
                                  <p:childTnLst>
                                    <p:set>
                                      <p:cBhvr>
                                        <p:cTn id="146" dur="1" fill="hold">
                                          <p:stCondLst>
                                            <p:cond delay="0"/>
                                          </p:stCondLst>
                                        </p:cTn>
                                        <p:tgtEl>
                                          <p:spTgt spid="240"/>
                                        </p:tgtEl>
                                        <p:attrNameLst>
                                          <p:attrName>style.visibility</p:attrName>
                                        </p:attrNameLst>
                                      </p:cBhvr>
                                      <p:to>
                                        <p:strVal val="visible"/>
                                      </p:to>
                                    </p:set>
                                    <p:animEffect transition="in" filter="wipe(up)">
                                      <p:cBhvr>
                                        <p:cTn id="147" dur="500"/>
                                        <p:tgtEl>
                                          <p:spTgt spid="240"/>
                                        </p:tgtEl>
                                      </p:cBhvr>
                                    </p:animEffect>
                                  </p:childTnLst>
                                </p:cTn>
                              </p:par>
                              <p:par>
                                <p:cTn id="148" presetID="22" presetClass="entr" presetSubtype="1" fill="hold" grpId="0" nodeType="withEffect">
                                  <p:stCondLst>
                                    <p:cond delay="0"/>
                                  </p:stCondLst>
                                  <p:childTnLst>
                                    <p:set>
                                      <p:cBhvr>
                                        <p:cTn id="149" dur="1" fill="hold">
                                          <p:stCondLst>
                                            <p:cond delay="0"/>
                                          </p:stCondLst>
                                        </p:cTn>
                                        <p:tgtEl>
                                          <p:spTgt spid="224"/>
                                        </p:tgtEl>
                                        <p:attrNameLst>
                                          <p:attrName>style.visibility</p:attrName>
                                        </p:attrNameLst>
                                      </p:cBhvr>
                                      <p:to>
                                        <p:strVal val="visible"/>
                                      </p:to>
                                    </p:set>
                                    <p:animEffect transition="in" filter="wipe(up)">
                                      <p:cBhvr>
                                        <p:cTn id="150" dur="500"/>
                                        <p:tgtEl>
                                          <p:spTgt spid="224"/>
                                        </p:tgtEl>
                                      </p:cBhvr>
                                    </p:animEffect>
                                  </p:childTnLst>
                                </p:cTn>
                              </p:par>
                              <p:par>
                                <p:cTn id="151" presetID="16" presetClass="entr" presetSubtype="21" fill="hold" grpId="1" nodeType="withEffect">
                                  <p:stCondLst>
                                    <p:cond delay="0"/>
                                  </p:stCondLst>
                                  <p:childTnLst>
                                    <p:set>
                                      <p:cBhvr>
                                        <p:cTn id="152" dur="1" fill="hold">
                                          <p:stCondLst>
                                            <p:cond delay="0"/>
                                          </p:stCondLst>
                                        </p:cTn>
                                        <p:tgtEl>
                                          <p:spTgt spid="224"/>
                                        </p:tgtEl>
                                        <p:attrNameLst>
                                          <p:attrName>style.visibility</p:attrName>
                                        </p:attrNameLst>
                                      </p:cBhvr>
                                      <p:to>
                                        <p:strVal val="visible"/>
                                      </p:to>
                                    </p:set>
                                    <p:animEffect transition="in" filter="barn(inVertical)">
                                      <p:cBhvr>
                                        <p:cTn id="153" dur="500"/>
                                        <p:tgtEl>
                                          <p:spTgt spid="224"/>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grpId="0" nodeType="clickEffect">
                                  <p:stCondLst>
                                    <p:cond delay="0"/>
                                  </p:stCondLst>
                                  <p:childTnLst>
                                    <p:set>
                                      <p:cBhvr>
                                        <p:cTn id="157" dur="1" fill="hold">
                                          <p:stCondLst>
                                            <p:cond delay="0"/>
                                          </p:stCondLst>
                                        </p:cTn>
                                        <p:tgtEl>
                                          <p:spTgt spid="117"/>
                                        </p:tgtEl>
                                        <p:attrNameLst>
                                          <p:attrName>style.visibility</p:attrName>
                                        </p:attrNameLst>
                                      </p:cBhvr>
                                      <p:to>
                                        <p:strVal val="visible"/>
                                      </p:to>
                                    </p:set>
                                    <p:animEffect transition="in" filter="wipe(left)">
                                      <p:cBhvr>
                                        <p:cTn id="158" dur="500"/>
                                        <p:tgtEl>
                                          <p:spTgt spid="117"/>
                                        </p:tgtEl>
                                      </p:cBhvr>
                                    </p:animEffect>
                                  </p:childTnLst>
                                </p:cTn>
                              </p:par>
                              <p:par>
                                <p:cTn id="159" presetID="22" presetClass="entr" presetSubtype="4" fill="hold" grpId="0" nodeType="withEffect">
                                  <p:stCondLst>
                                    <p:cond delay="0"/>
                                  </p:stCondLst>
                                  <p:childTnLst>
                                    <p:set>
                                      <p:cBhvr>
                                        <p:cTn id="160" dur="1" fill="hold">
                                          <p:stCondLst>
                                            <p:cond delay="0"/>
                                          </p:stCondLst>
                                        </p:cTn>
                                        <p:tgtEl>
                                          <p:spTgt spid="116"/>
                                        </p:tgtEl>
                                        <p:attrNameLst>
                                          <p:attrName>style.visibility</p:attrName>
                                        </p:attrNameLst>
                                      </p:cBhvr>
                                      <p:to>
                                        <p:strVal val="visible"/>
                                      </p:to>
                                    </p:set>
                                    <p:animEffect transition="in" filter="wipe(down)">
                                      <p:cBhvr>
                                        <p:cTn id="161" dur="500"/>
                                        <p:tgtEl>
                                          <p:spTgt spid="116"/>
                                        </p:tgtEl>
                                      </p:cBhvr>
                                    </p:animEffect>
                                  </p:childTnLst>
                                </p:cTn>
                              </p:par>
                            </p:childTnLst>
                          </p:cTn>
                        </p:par>
                      </p:childTnLst>
                    </p:cTn>
                  </p:par>
                  <p:par>
                    <p:cTn id="162" fill="hold">
                      <p:stCondLst>
                        <p:cond delay="indefinite"/>
                      </p:stCondLst>
                      <p:childTnLst>
                        <p:par>
                          <p:cTn id="163" fill="hold">
                            <p:stCondLst>
                              <p:cond delay="0"/>
                            </p:stCondLst>
                            <p:childTnLst>
                              <p:par>
                                <p:cTn id="164" presetID="12" presetClass="exit" presetSubtype="4" fill="hold" nodeType="clickEffect">
                                  <p:stCondLst>
                                    <p:cond delay="0"/>
                                  </p:stCondLst>
                                  <p:childTnLst>
                                    <p:anim calcmode="lin" valueType="num">
                                      <p:cBhvr additive="base">
                                        <p:cTn id="165" dur="500"/>
                                        <p:tgtEl>
                                          <p:spTgt spid="199"/>
                                        </p:tgtEl>
                                        <p:attrNameLst>
                                          <p:attrName>ppt_y</p:attrName>
                                        </p:attrNameLst>
                                      </p:cBhvr>
                                      <p:tavLst>
                                        <p:tav tm="0">
                                          <p:val>
                                            <p:strVal val="#ppt_y"/>
                                          </p:val>
                                        </p:tav>
                                        <p:tav tm="100000">
                                          <p:val>
                                            <p:strVal val="#ppt_y+#ppt_h*1.125000"/>
                                          </p:val>
                                        </p:tav>
                                      </p:tavLst>
                                    </p:anim>
                                    <p:animEffect transition="out" filter="wipe(down)">
                                      <p:cBhvr>
                                        <p:cTn id="166" dur="500"/>
                                        <p:tgtEl>
                                          <p:spTgt spid="199"/>
                                        </p:tgtEl>
                                      </p:cBhvr>
                                    </p:animEffect>
                                    <p:set>
                                      <p:cBhvr>
                                        <p:cTn id="167" dur="1" fill="hold">
                                          <p:stCondLst>
                                            <p:cond delay="499"/>
                                          </p:stCondLst>
                                        </p:cTn>
                                        <p:tgtEl>
                                          <p:spTgt spid="199"/>
                                        </p:tgtEl>
                                        <p:attrNameLst>
                                          <p:attrName>style.visibility</p:attrName>
                                        </p:attrNameLst>
                                      </p:cBhvr>
                                      <p:to>
                                        <p:strVal val="hidden"/>
                                      </p:to>
                                    </p:set>
                                  </p:childTnLst>
                                </p:cTn>
                              </p:par>
                              <p:par>
                                <p:cTn id="168" presetID="12" presetClass="entr" presetSubtype="4" fill="hold" nodeType="withEffect">
                                  <p:stCondLst>
                                    <p:cond delay="0"/>
                                  </p:stCondLst>
                                  <p:childTnLst>
                                    <p:set>
                                      <p:cBhvr>
                                        <p:cTn id="169" dur="1" fill="hold">
                                          <p:stCondLst>
                                            <p:cond delay="0"/>
                                          </p:stCondLst>
                                        </p:cTn>
                                        <p:tgtEl>
                                          <p:spTgt spid="252"/>
                                        </p:tgtEl>
                                        <p:attrNameLst>
                                          <p:attrName>style.visibility</p:attrName>
                                        </p:attrNameLst>
                                      </p:cBhvr>
                                      <p:to>
                                        <p:strVal val="visible"/>
                                      </p:to>
                                    </p:set>
                                    <p:anim calcmode="lin" valueType="num">
                                      <p:cBhvr additive="base">
                                        <p:cTn id="170" dur="500"/>
                                        <p:tgtEl>
                                          <p:spTgt spid="252"/>
                                        </p:tgtEl>
                                        <p:attrNameLst>
                                          <p:attrName>ppt_y</p:attrName>
                                        </p:attrNameLst>
                                      </p:cBhvr>
                                      <p:tavLst>
                                        <p:tav tm="0">
                                          <p:val>
                                            <p:strVal val="#ppt_y+#ppt_h*1.125000"/>
                                          </p:val>
                                        </p:tav>
                                        <p:tav tm="100000">
                                          <p:val>
                                            <p:strVal val="#ppt_y"/>
                                          </p:val>
                                        </p:tav>
                                      </p:tavLst>
                                    </p:anim>
                                    <p:animEffect transition="in" filter="wipe(up)">
                                      <p:cBhvr>
                                        <p:cTn id="171" dur="500"/>
                                        <p:tgtEl>
                                          <p:spTgt spid="252"/>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2" fill="hold" grpId="0" nodeType="clickEffect">
                                  <p:stCondLst>
                                    <p:cond delay="0"/>
                                  </p:stCondLst>
                                  <p:childTnLst>
                                    <p:set>
                                      <p:cBhvr>
                                        <p:cTn id="175" dur="1" fill="hold">
                                          <p:stCondLst>
                                            <p:cond delay="0"/>
                                          </p:stCondLst>
                                        </p:cTn>
                                        <p:tgtEl>
                                          <p:spTgt spid="2"/>
                                        </p:tgtEl>
                                        <p:attrNameLst>
                                          <p:attrName>style.visibility</p:attrName>
                                        </p:attrNameLst>
                                      </p:cBhvr>
                                      <p:to>
                                        <p:strVal val="visible"/>
                                      </p:to>
                                    </p:set>
                                    <p:animEffect transition="in" filter="wipe(right)">
                                      <p:cBhvr>
                                        <p:cTn id="176" dur="500"/>
                                        <p:tgtEl>
                                          <p:spTgt spid="2"/>
                                        </p:tgtEl>
                                      </p:cBhvr>
                                    </p:animEffect>
                                  </p:childTnLst>
                                </p:cTn>
                              </p:par>
                            </p:childTnLst>
                          </p:cTn>
                        </p:par>
                        <p:par>
                          <p:cTn id="177" fill="hold">
                            <p:stCondLst>
                              <p:cond delay="500"/>
                            </p:stCondLst>
                            <p:childTnLst>
                              <p:par>
                                <p:cTn id="178" presetID="16" presetClass="entr" presetSubtype="21" fill="hold" nodeType="afterEffect">
                                  <p:stCondLst>
                                    <p:cond delay="0"/>
                                  </p:stCondLst>
                                  <p:childTnLst>
                                    <p:set>
                                      <p:cBhvr>
                                        <p:cTn id="179" dur="1" fill="hold">
                                          <p:stCondLst>
                                            <p:cond delay="0"/>
                                          </p:stCondLst>
                                        </p:cTn>
                                        <p:tgtEl>
                                          <p:spTgt spid="161"/>
                                        </p:tgtEl>
                                        <p:attrNameLst>
                                          <p:attrName>style.visibility</p:attrName>
                                        </p:attrNameLst>
                                      </p:cBhvr>
                                      <p:to>
                                        <p:strVal val="visible"/>
                                      </p:to>
                                    </p:set>
                                    <p:animEffect transition="in" filter="barn(inVertical)">
                                      <p:cBhvr>
                                        <p:cTn id="180" dur="500"/>
                                        <p:tgtEl>
                                          <p:spTgt spid="161"/>
                                        </p:tgtEl>
                                      </p:cBhvr>
                                    </p:animEffect>
                                  </p:childTnLst>
                                </p:cTn>
                              </p:par>
                              <p:par>
                                <p:cTn id="181" presetID="16" presetClass="entr" presetSubtype="21" fill="hold" nodeType="withEffect">
                                  <p:stCondLst>
                                    <p:cond delay="0"/>
                                  </p:stCondLst>
                                  <p:childTnLst>
                                    <p:set>
                                      <p:cBhvr>
                                        <p:cTn id="182" dur="1" fill="hold">
                                          <p:stCondLst>
                                            <p:cond delay="0"/>
                                          </p:stCondLst>
                                        </p:cTn>
                                        <p:tgtEl>
                                          <p:spTgt spid="168"/>
                                        </p:tgtEl>
                                        <p:attrNameLst>
                                          <p:attrName>style.visibility</p:attrName>
                                        </p:attrNameLst>
                                      </p:cBhvr>
                                      <p:to>
                                        <p:strVal val="visible"/>
                                      </p:to>
                                    </p:set>
                                    <p:animEffect transition="in" filter="barn(inVertical)">
                                      <p:cBhvr>
                                        <p:cTn id="183" dur="500"/>
                                        <p:tgtEl>
                                          <p:spTgt spid="168"/>
                                        </p:tgtEl>
                                      </p:cBhvr>
                                    </p:animEffect>
                                  </p:childTnLst>
                                </p:cTn>
                              </p:par>
                              <p:par>
                                <p:cTn id="184" presetID="16" presetClass="entr" presetSubtype="21" fill="hold" nodeType="withEffect">
                                  <p:stCondLst>
                                    <p:cond delay="0"/>
                                  </p:stCondLst>
                                  <p:childTnLst>
                                    <p:set>
                                      <p:cBhvr>
                                        <p:cTn id="185" dur="1" fill="hold">
                                          <p:stCondLst>
                                            <p:cond delay="0"/>
                                          </p:stCondLst>
                                        </p:cTn>
                                        <p:tgtEl>
                                          <p:spTgt spid="263"/>
                                        </p:tgtEl>
                                        <p:attrNameLst>
                                          <p:attrName>style.visibility</p:attrName>
                                        </p:attrNameLst>
                                      </p:cBhvr>
                                      <p:to>
                                        <p:strVal val="visible"/>
                                      </p:to>
                                    </p:set>
                                    <p:animEffect transition="in" filter="barn(inVertical)">
                                      <p:cBhvr>
                                        <p:cTn id="186" dur="500"/>
                                        <p:tgtEl>
                                          <p:spTgt spid="263"/>
                                        </p:tgtEl>
                                      </p:cBhvr>
                                    </p:animEffect>
                                  </p:childTnLst>
                                </p:cTn>
                              </p:par>
                              <p:par>
                                <p:cTn id="187" presetID="16" presetClass="entr" presetSubtype="21" fill="hold" nodeType="withEffect">
                                  <p:stCondLst>
                                    <p:cond delay="0"/>
                                  </p:stCondLst>
                                  <p:childTnLst>
                                    <p:set>
                                      <p:cBhvr>
                                        <p:cTn id="188" dur="1" fill="hold">
                                          <p:stCondLst>
                                            <p:cond delay="0"/>
                                          </p:stCondLst>
                                        </p:cTn>
                                        <p:tgtEl>
                                          <p:spTgt spid="270"/>
                                        </p:tgtEl>
                                        <p:attrNameLst>
                                          <p:attrName>style.visibility</p:attrName>
                                        </p:attrNameLst>
                                      </p:cBhvr>
                                      <p:to>
                                        <p:strVal val="visible"/>
                                      </p:to>
                                    </p:set>
                                    <p:animEffect transition="in" filter="barn(inVertical)">
                                      <p:cBhvr>
                                        <p:cTn id="189" dur="500"/>
                                        <p:tgtEl>
                                          <p:spTgt spid="270"/>
                                        </p:tgtEl>
                                      </p:cBhvr>
                                    </p:animEffect>
                                  </p:childTnLst>
                                </p:cTn>
                              </p:par>
                            </p:childTnLst>
                          </p:cTn>
                        </p:par>
                        <p:par>
                          <p:cTn id="190" fill="hold">
                            <p:stCondLst>
                              <p:cond delay="1000"/>
                            </p:stCondLst>
                            <p:childTnLst>
                              <p:par>
                                <p:cTn id="191" presetID="22" presetClass="entr" presetSubtype="8" fill="hold" grpId="0" nodeType="afterEffect">
                                  <p:stCondLst>
                                    <p:cond delay="0"/>
                                  </p:stCondLst>
                                  <p:childTnLst>
                                    <p:set>
                                      <p:cBhvr>
                                        <p:cTn id="192" dur="1" fill="hold">
                                          <p:stCondLst>
                                            <p:cond delay="0"/>
                                          </p:stCondLst>
                                        </p:cTn>
                                        <p:tgtEl>
                                          <p:spTgt spid="159"/>
                                        </p:tgtEl>
                                        <p:attrNameLst>
                                          <p:attrName>style.visibility</p:attrName>
                                        </p:attrNameLst>
                                      </p:cBhvr>
                                      <p:to>
                                        <p:strVal val="visible"/>
                                      </p:to>
                                    </p:set>
                                    <p:animEffect transition="in" filter="wipe(left)">
                                      <p:cBhvr>
                                        <p:cTn id="193" dur="500"/>
                                        <p:tgtEl>
                                          <p:spTgt spid="159"/>
                                        </p:tgtEl>
                                      </p:cBhvr>
                                    </p:animEffect>
                                  </p:childTnLst>
                                </p:cTn>
                              </p:par>
                              <p:par>
                                <p:cTn id="194" presetID="22" presetClass="entr" presetSubtype="2" fill="hold" grpId="0" nodeType="withEffect">
                                  <p:stCondLst>
                                    <p:cond delay="0"/>
                                  </p:stCondLst>
                                  <p:childTnLst>
                                    <p:set>
                                      <p:cBhvr>
                                        <p:cTn id="195" dur="1" fill="hold">
                                          <p:stCondLst>
                                            <p:cond delay="0"/>
                                          </p:stCondLst>
                                        </p:cTn>
                                        <p:tgtEl>
                                          <p:spTgt spid="278"/>
                                        </p:tgtEl>
                                        <p:attrNameLst>
                                          <p:attrName>style.visibility</p:attrName>
                                        </p:attrNameLst>
                                      </p:cBhvr>
                                      <p:to>
                                        <p:strVal val="visible"/>
                                      </p:to>
                                    </p:set>
                                    <p:animEffect transition="in" filter="wipe(right)">
                                      <p:cBhvr>
                                        <p:cTn id="196" dur="500"/>
                                        <p:tgtEl>
                                          <p:spTgt spid="278"/>
                                        </p:tgtEl>
                                      </p:cBhvr>
                                    </p:animEffect>
                                  </p:childTnLst>
                                </p:cTn>
                              </p:par>
                              <p:par>
                                <p:cTn id="197" presetID="22" presetClass="entr" presetSubtype="2" fill="hold" grpId="0" nodeType="withEffect">
                                  <p:stCondLst>
                                    <p:cond delay="0"/>
                                  </p:stCondLst>
                                  <p:childTnLst>
                                    <p:set>
                                      <p:cBhvr>
                                        <p:cTn id="198" dur="1" fill="hold">
                                          <p:stCondLst>
                                            <p:cond delay="0"/>
                                          </p:stCondLst>
                                        </p:cTn>
                                        <p:tgtEl>
                                          <p:spTgt spid="279"/>
                                        </p:tgtEl>
                                        <p:attrNameLst>
                                          <p:attrName>style.visibility</p:attrName>
                                        </p:attrNameLst>
                                      </p:cBhvr>
                                      <p:to>
                                        <p:strVal val="visible"/>
                                      </p:to>
                                    </p:set>
                                    <p:animEffect transition="in" filter="wipe(right)">
                                      <p:cBhvr>
                                        <p:cTn id="199" dur="500"/>
                                        <p:tgtEl>
                                          <p:spTgt spid="279"/>
                                        </p:tgtEl>
                                      </p:cBhvr>
                                    </p:animEffect>
                                  </p:childTnLst>
                                </p:cTn>
                              </p:par>
                              <p:par>
                                <p:cTn id="200" presetID="22" presetClass="entr" presetSubtype="8" fill="hold" grpId="0" nodeType="withEffect">
                                  <p:stCondLst>
                                    <p:cond delay="0"/>
                                  </p:stCondLst>
                                  <p:childTnLst>
                                    <p:set>
                                      <p:cBhvr>
                                        <p:cTn id="201" dur="1" fill="hold">
                                          <p:stCondLst>
                                            <p:cond delay="0"/>
                                          </p:stCondLst>
                                        </p:cTn>
                                        <p:tgtEl>
                                          <p:spTgt spid="160"/>
                                        </p:tgtEl>
                                        <p:attrNameLst>
                                          <p:attrName>style.visibility</p:attrName>
                                        </p:attrNameLst>
                                      </p:cBhvr>
                                      <p:to>
                                        <p:strVal val="visible"/>
                                      </p:to>
                                    </p:set>
                                    <p:animEffect transition="in" filter="wipe(left)">
                                      <p:cBhvr>
                                        <p:cTn id="202" dur="500"/>
                                        <p:tgtEl>
                                          <p:spTgt spid="160"/>
                                        </p:tgtEl>
                                      </p:cBhvr>
                                    </p:animEffect>
                                  </p:childTnLst>
                                </p:cTn>
                              </p:par>
                            </p:childTnLst>
                          </p:cTn>
                        </p:par>
                      </p:childTnLst>
                    </p:cTn>
                  </p:par>
                  <p:par>
                    <p:cTn id="203" fill="hold">
                      <p:stCondLst>
                        <p:cond delay="indefinite"/>
                      </p:stCondLst>
                      <p:childTnLst>
                        <p:par>
                          <p:cTn id="204" fill="hold">
                            <p:stCondLst>
                              <p:cond delay="0"/>
                            </p:stCondLst>
                            <p:childTnLst>
                              <p:par>
                                <p:cTn id="205" presetID="12" presetClass="exit" presetSubtype="4" fill="hold" nodeType="clickEffect">
                                  <p:stCondLst>
                                    <p:cond delay="0"/>
                                  </p:stCondLst>
                                  <p:childTnLst>
                                    <p:anim calcmode="lin" valueType="num">
                                      <p:cBhvr additive="base">
                                        <p:cTn id="206" dur="500"/>
                                        <p:tgtEl>
                                          <p:spTgt spid="252"/>
                                        </p:tgtEl>
                                        <p:attrNameLst>
                                          <p:attrName>ppt_y</p:attrName>
                                        </p:attrNameLst>
                                      </p:cBhvr>
                                      <p:tavLst>
                                        <p:tav tm="0">
                                          <p:val>
                                            <p:strVal val="#ppt_y"/>
                                          </p:val>
                                        </p:tav>
                                        <p:tav tm="100000">
                                          <p:val>
                                            <p:strVal val="#ppt_y+#ppt_h*1.125000"/>
                                          </p:val>
                                        </p:tav>
                                      </p:tavLst>
                                    </p:anim>
                                    <p:animEffect transition="out" filter="wipe(down)">
                                      <p:cBhvr>
                                        <p:cTn id="207" dur="500"/>
                                        <p:tgtEl>
                                          <p:spTgt spid="252"/>
                                        </p:tgtEl>
                                      </p:cBhvr>
                                    </p:animEffect>
                                    <p:set>
                                      <p:cBhvr>
                                        <p:cTn id="208" dur="1" fill="hold">
                                          <p:stCondLst>
                                            <p:cond delay="499"/>
                                          </p:stCondLst>
                                        </p:cTn>
                                        <p:tgtEl>
                                          <p:spTgt spid="252"/>
                                        </p:tgtEl>
                                        <p:attrNameLst>
                                          <p:attrName>style.visibility</p:attrName>
                                        </p:attrNameLst>
                                      </p:cBhvr>
                                      <p:to>
                                        <p:strVal val="hidden"/>
                                      </p:to>
                                    </p:set>
                                  </p:childTnLst>
                                </p:cTn>
                              </p:par>
                              <p:par>
                                <p:cTn id="209" presetID="12" presetClass="entr" presetSubtype="4" fill="hold" nodeType="withEffect">
                                  <p:stCondLst>
                                    <p:cond delay="0"/>
                                  </p:stCondLst>
                                  <p:childTnLst>
                                    <p:set>
                                      <p:cBhvr>
                                        <p:cTn id="210" dur="1" fill="hold">
                                          <p:stCondLst>
                                            <p:cond delay="0"/>
                                          </p:stCondLst>
                                        </p:cTn>
                                        <p:tgtEl>
                                          <p:spTgt spid="255"/>
                                        </p:tgtEl>
                                        <p:attrNameLst>
                                          <p:attrName>style.visibility</p:attrName>
                                        </p:attrNameLst>
                                      </p:cBhvr>
                                      <p:to>
                                        <p:strVal val="visible"/>
                                      </p:to>
                                    </p:set>
                                    <p:anim calcmode="lin" valueType="num">
                                      <p:cBhvr additive="base">
                                        <p:cTn id="211" dur="500"/>
                                        <p:tgtEl>
                                          <p:spTgt spid="255"/>
                                        </p:tgtEl>
                                        <p:attrNameLst>
                                          <p:attrName>ppt_y</p:attrName>
                                        </p:attrNameLst>
                                      </p:cBhvr>
                                      <p:tavLst>
                                        <p:tav tm="0">
                                          <p:val>
                                            <p:strVal val="#ppt_y+#ppt_h*1.125000"/>
                                          </p:val>
                                        </p:tav>
                                        <p:tav tm="100000">
                                          <p:val>
                                            <p:strVal val="#ppt_y"/>
                                          </p:val>
                                        </p:tav>
                                      </p:tavLst>
                                    </p:anim>
                                    <p:animEffect transition="in" filter="wipe(up)">
                                      <p:cBhvr>
                                        <p:cTn id="212" dur="500"/>
                                        <p:tgtEl>
                                          <p:spTgt spid="255"/>
                                        </p:tgtEl>
                                      </p:cBhvr>
                                    </p:animEffect>
                                  </p:childTnLst>
                                </p:cTn>
                              </p:par>
                            </p:childTnLst>
                          </p:cTn>
                        </p:par>
                      </p:childTnLst>
                    </p:cTn>
                  </p:par>
                  <p:par>
                    <p:cTn id="213" fill="hold">
                      <p:stCondLst>
                        <p:cond delay="indefinite"/>
                      </p:stCondLst>
                      <p:childTnLst>
                        <p:par>
                          <p:cTn id="214" fill="hold">
                            <p:stCondLst>
                              <p:cond delay="0"/>
                            </p:stCondLst>
                            <p:childTnLst>
                              <p:par>
                                <p:cTn id="215" presetID="22" presetClass="entr" presetSubtype="4" fill="hold" grpId="0" nodeType="clickEffect">
                                  <p:stCondLst>
                                    <p:cond delay="0"/>
                                  </p:stCondLst>
                                  <p:childTnLst>
                                    <p:set>
                                      <p:cBhvr>
                                        <p:cTn id="216" dur="1" fill="hold">
                                          <p:stCondLst>
                                            <p:cond delay="0"/>
                                          </p:stCondLst>
                                        </p:cTn>
                                        <p:tgtEl>
                                          <p:spTgt spid="280"/>
                                        </p:tgtEl>
                                        <p:attrNameLst>
                                          <p:attrName>style.visibility</p:attrName>
                                        </p:attrNameLst>
                                      </p:cBhvr>
                                      <p:to>
                                        <p:strVal val="visible"/>
                                      </p:to>
                                    </p:set>
                                    <p:animEffect transition="in" filter="wipe(down)">
                                      <p:cBhvr>
                                        <p:cTn id="217" dur="500"/>
                                        <p:tgtEl>
                                          <p:spTgt spid="280"/>
                                        </p:tgtEl>
                                      </p:cBhvr>
                                    </p:animEffect>
                                  </p:childTnLst>
                                </p:cTn>
                              </p:par>
                            </p:childTnLst>
                          </p:cTn>
                        </p:par>
                        <p:par>
                          <p:cTn id="218" fill="hold">
                            <p:stCondLst>
                              <p:cond delay="500"/>
                            </p:stCondLst>
                            <p:childTnLst>
                              <p:par>
                                <p:cTn id="219" presetID="23" presetClass="exit" presetSubtype="32" fill="hold" nodeType="afterEffect">
                                  <p:stCondLst>
                                    <p:cond delay="0"/>
                                  </p:stCondLst>
                                  <p:childTnLst>
                                    <p:anim calcmode="lin" valueType="num">
                                      <p:cBhvr>
                                        <p:cTn id="220" dur="500"/>
                                        <p:tgtEl>
                                          <p:spTgt spid="77"/>
                                        </p:tgtEl>
                                        <p:attrNameLst>
                                          <p:attrName>ppt_w</p:attrName>
                                        </p:attrNameLst>
                                      </p:cBhvr>
                                      <p:tavLst>
                                        <p:tav tm="0">
                                          <p:val>
                                            <p:strVal val="ppt_w"/>
                                          </p:val>
                                        </p:tav>
                                        <p:tav tm="100000">
                                          <p:val>
                                            <p:fltVal val="0"/>
                                          </p:val>
                                        </p:tav>
                                      </p:tavLst>
                                    </p:anim>
                                    <p:anim calcmode="lin" valueType="num">
                                      <p:cBhvr>
                                        <p:cTn id="221" dur="500"/>
                                        <p:tgtEl>
                                          <p:spTgt spid="77"/>
                                        </p:tgtEl>
                                        <p:attrNameLst>
                                          <p:attrName>ppt_h</p:attrName>
                                        </p:attrNameLst>
                                      </p:cBhvr>
                                      <p:tavLst>
                                        <p:tav tm="0">
                                          <p:val>
                                            <p:strVal val="ppt_h"/>
                                          </p:val>
                                        </p:tav>
                                        <p:tav tm="100000">
                                          <p:val>
                                            <p:fltVal val="0"/>
                                          </p:val>
                                        </p:tav>
                                      </p:tavLst>
                                    </p:anim>
                                    <p:set>
                                      <p:cBhvr>
                                        <p:cTn id="222" dur="1" fill="hold">
                                          <p:stCondLst>
                                            <p:cond delay="499"/>
                                          </p:stCondLst>
                                        </p:cTn>
                                        <p:tgtEl>
                                          <p:spTgt spid="77"/>
                                        </p:tgtEl>
                                        <p:attrNameLst>
                                          <p:attrName>style.visibility</p:attrName>
                                        </p:attrNameLst>
                                      </p:cBhvr>
                                      <p:to>
                                        <p:strVal val="hidden"/>
                                      </p:to>
                                    </p:set>
                                  </p:childTnLst>
                                </p:cTn>
                              </p:par>
                              <p:par>
                                <p:cTn id="223" presetID="23" presetClass="exit" presetSubtype="32" fill="hold" grpId="1" nodeType="withEffect">
                                  <p:stCondLst>
                                    <p:cond delay="0"/>
                                  </p:stCondLst>
                                  <p:childTnLst>
                                    <p:anim calcmode="lin" valueType="num">
                                      <p:cBhvr>
                                        <p:cTn id="224" dur="500"/>
                                        <p:tgtEl>
                                          <p:spTgt spid="58"/>
                                        </p:tgtEl>
                                        <p:attrNameLst>
                                          <p:attrName>ppt_w</p:attrName>
                                        </p:attrNameLst>
                                      </p:cBhvr>
                                      <p:tavLst>
                                        <p:tav tm="0">
                                          <p:val>
                                            <p:strVal val="ppt_w"/>
                                          </p:val>
                                        </p:tav>
                                        <p:tav tm="100000">
                                          <p:val>
                                            <p:fltVal val="0"/>
                                          </p:val>
                                        </p:tav>
                                      </p:tavLst>
                                    </p:anim>
                                    <p:anim calcmode="lin" valueType="num">
                                      <p:cBhvr>
                                        <p:cTn id="225" dur="500"/>
                                        <p:tgtEl>
                                          <p:spTgt spid="58"/>
                                        </p:tgtEl>
                                        <p:attrNameLst>
                                          <p:attrName>ppt_h</p:attrName>
                                        </p:attrNameLst>
                                      </p:cBhvr>
                                      <p:tavLst>
                                        <p:tav tm="0">
                                          <p:val>
                                            <p:strVal val="ppt_h"/>
                                          </p:val>
                                        </p:tav>
                                        <p:tav tm="100000">
                                          <p:val>
                                            <p:fltVal val="0"/>
                                          </p:val>
                                        </p:tav>
                                      </p:tavLst>
                                    </p:anim>
                                    <p:set>
                                      <p:cBhvr>
                                        <p:cTn id="226" dur="1" fill="hold">
                                          <p:stCondLst>
                                            <p:cond delay="499"/>
                                          </p:stCondLst>
                                        </p:cTn>
                                        <p:tgtEl>
                                          <p:spTgt spid="58"/>
                                        </p:tgtEl>
                                        <p:attrNameLst>
                                          <p:attrName>style.visibility</p:attrName>
                                        </p:attrNameLst>
                                      </p:cBhvr>
                                      <p:to>
                                        <p:strVal val="hidden"/>
                                      </p:to>
                                    </p:set>
                                  </p:childTnLst>
                                </p:cTn>
                              </p:par>
                              <p:par>
                                <p:cTn id="227" presetID="23" presetClass="exit" presetSubtype="32" fill="hold" grpId="1" nodeType="withEffect">
                                  <p:stCondLst>
                                    <p:cond delay="0"/>
                                  </p:stCondLst>
                                  <p:childTnLst>
                                    <p:anim calcmode="lin" valueType="num">
                                      <p:cBhvr>
                                        <p:cTn id="228" dur="500"/>
                                        <p:tgtEl>
                                          <p:spTgt spid="94"/>
                                        </p:tgtEl>
                                        <p:attrNameLst>
                                          <p:attrName>ppt_w</p:attrName>
                                        </p:attrNameLst>
                                      </p:cBhvr>
                                      <p:tavLst>
                                        <p:tav tm="0">
                                          <p:val>
                                            <p:strVal val="ppt_w"/>
                                          </p:val>
                                        </p:tav>
                                        <p:tav tm="100000">
                                          <p:val>
                                            <p:fltVal val="0"/>
                                          </p:val>
                                        </p:tav>
                                      </p:tavLst>
                                    </p:anim>
                                    <p:anim calcmode="lin" valueType="num">
                                      <p:cBhvr>
                                        <p:cTn id="229" dur="500"/>
                                        <p:tgtEl>
                                          <p:spTgt spid="94"/>
                                        </p:tgtEl>
                                        <p:attrNameLst>
                                          <p:attrName>ppt_h</p:attrName>
                                        </p:attrNameLst>
                                      </p:cBhvr>
                                      <p:tavLst>
                                        <p:tav tm="0">
                                          <p:val>
                                            <p:strVal val="ppt_h"/>
                                          </p:val>
                                        </p:tav>
                                        <p:tav tm="100000">
                                          <p:val>
                                            <p:fltVal val="0"/>
                                          </p:val>
                                        </p:tav>
                                      </p:tavLst>
                                    </p:anim>
                                    <p:set>
                                      <p:cBhvr>
                                        <p:cTn id="230" dur="1" fill="hold">
                                          <p:stCondLst>
                                            <p:cond delay="499"/>
                                          </p:stCondLst>
                                        </p:cTn>
                                        <p:tgtEl>
                                          <p:spTgt spid="94"/>
                                        </p:tgtEl>
                                        <p:attrNameLst>
                                          <p:attrName>style.visibility</p:attrName>
                                        </p:attrNameLst>
                                      </p:cBhvr>
                                      <p:to>
                                        <p:strVal val="hidden"/>
                                      </p:to>
                                    </p:set>
                                  </p:childTnLst>
                                </p:cTn>
                              </p:par>
                              <p:par>
                                <p:cTn id="231" presetID="23" presetClass="exit" presetSubtype="32" fill="hold" grpId="1" nodeType="withEffect">
                                  <p:stCondLst>
                                    <p:cond delay="0"/>
                                  </p:stCondLst>
                                  <p:childTnLst>
                                    <p:anim calcmode="lin" valueType="num">
                                      <p:cBhvr>
                                        <p:cTn id="232" dur="500"/>
                                        <p:tgtEl>
                                          <p:spTgt spid="60"/>
                                        </p:tgtEl>
                                        <p:attrNameLst>
                                          <p:attrName>ppt_w</p:attrName>
                                        </p:attrNameLst>
                                      </p:cBhvr>
                                      <p:tavLst>
                                        <p:tav tm="0">
                                          <p:val>
                                            <p:strVal val="ppt_w"/>
                                          </p:val>
                                        </p:tav>
                                        <p:tav tm="100000">
                                          <p:val>
                                            <p:fltVal val="0"/>
                                          </p:val>
                                        </p:tav>
                                      </p:tavLst>
                                    </p:anim>
                                    <p:anim calcmode="lin" valueType="num">
                                      <p:cBhvr>
                                        <p:cTn id="233" dur="500"/>
                                        <p:tgtEl>
                                          <p:spTgt spid="60"/>
                                        </p:tgtEl>
                                        <p:attrNameLst>
                                          <p:attrName>ppt_h</p:attrName>
                                        </p:attrNameLst>
                                      </p:cBhvr>
                                      <p:tavLst>
                                        <p:tav tm="0">
                                          <p:val>
                                            <p:strVal val="ppt_h"/>
                                          </p:val>
                                        </p:tav>
                                        <p:tav tm="100000">
                                          <p:val>
                                            <p:fltVal val="0"/>
                                          </p:val>
                                        </p:tav>
                                      </p:tavLst>
                                    </p:anim>
                                    <p:set>
                                      <p:cBhvr>
                                        <p:cTn id="234" dur="1" fill="hold">
                                          <p:stCondLst>
                                            <p:cond delay="499"/>
                                          </p:stCondLst>
                                        </p:cTn>
                                        <p:tgtEl>
                                          <p:spTgt spid="60"/>
                                        </p:tgtEl>
                                        <p:attrNameLst>
                                          <p:attrName>style.visibility</p:attrName>
                                        </p:attrNameLst>
                                      </p:cBhvr>
                                      <p:to>
                                        <p:strVal val="hidden"/>
                                      </p:to>
                                    </p:set>
                                  </p:childTnLst>
                                </p:cTn>
                              </p:par>
                              <p:par>
                                <p:cTn id="235" presetID="23" presetClass="exit" presetSubtype="32" fill="hold" grpId="1" nodeType="withEffect">
                                  <p:stCondLst>
                                    <p:cond delay="0"/>
                                  </p:stCondLst>
                                  <p:childTnLst>
                                    <p:anim calcmode="lin" valueType="num">
                                      <p:cBhvr>
                                        <p:cTn id="236" dur="500"/>
                                        <p:tgtEl>
                                          <p:spTgt spid="57"/>
                                        </p:tgtEl>
                                        <p:attrNameLst>
                                          <p:attrName>ppt_w</p:attrName>
                                        </p:attrNameLst>
                                      </p:cBhvr>
                                      <p:tavLst>
                                        <p:tav tm="0">
                                          <p:val>
                                            <p:strVal val="ppt_w"/>
                                          </p:val>
                                        </p:tav>
                                        <p:tav tm="100000">
                                          <p:val>
                                            <p:fltVal val="0"/>
                                          </p:val>
                                        </p:tav>
                                      </p:tavLst>
                                    </p:anim>
                                    <p:anim calcmode="lin" valueType="num">
                                      <p:cBhvr>
                                        <p:cTn id="237" dur="500"/>
                                        <p:tgtEl>
                                          <p:spTgt spid="57"/>
                                        </p:tgtEl>
                                        <p:attrNameLst>
                                          <p:attrName>ppt_h</p:attrName>
                                        </p:attrNameLst>
                                      </p:cBhvr>
                                      <p:tavLst>
                                        <p:tav tm="0">
                                          <p:val>
                                            <p:strVal val="ppt_h"/>
                                          </p:val>
                                        </p:tav>
                                        <p:tav tm="100000">
                                          <p:val>
                                            <p:fltVal val="0"/>
                                          </p:val>
                                        </p:tav>
                                      </p:tavLst>
                                    </p:anim>
                                    <p:set>
                                      <p:cBhvr>
                                        <p:cTn id="238" dur="1" fill="hold">
                                          <p:stCondLst>
                                            <p:cond delay="499"/>
                                          </p:stCondLst>
                                        </p:cTn>
                                        <p:tgtEl>
                                          <p:spTgt spid="57"/>
                                        </p:tgtEl>
                                        <p:attrNameLst>
                                          <p:attrName>style.visibility</p:attrName>
                                        </p:attrNameLst>
                                      </p:cBhvr>
                                      <p:to>
                                        <p:strVal val="hidden"/>
                                      </p:to>
                                    </p:set>
                                  </p:childTnLst>
                                </p:cTn>
                              </p:par>
                              <p:par>
                                <p:cTn id="239" presetID="23" presetClass="exit" presetSubtype="32" fill="hold" grpId="1" nodeType="withEffect">
                                  <p:stCondLst>
                                    <p:cond delay="0"/>
                                  </p:stCondLst>
                                  <p:childTnLst>
                                    <p:anim calcmode="lin" valueType="num">
                                      <p:cBhvr>
                                        <p:cTn id="240" dur="500"/>
                                        <p:tgtEl>
                                          <p:spTgt spid="120"/>
                                        </p:tgtEl>
                                        <p:attrNameLst>
                                          <p:attrName>ppt_w</p:attrName>
                                        </p:attrNameLst>
                                      </p:cBhvr>
                                      <p:tavLst>
                                        <p:tav tm="0">
                                          <p:val>
                                            <p:strVal val="ppt_w"/>
                                          </p:val>
                                        </p:tav>
                                        <p:tav tm="100000">
                                          <p:val>
                                            <p:fltVal val="0"/>
                                          </p:val>
                                        </p:tav>
                                      </p:tavLst>
                                    </p:anim>
                                    <p:anim calcmode="lin" valueType="num">
                                      <p:cBhvr>
                                        <p:cTn id="241" dur="500"/>
                                        <p:tgtEl>
                                          <p:spTgt spid="120"/>
                                        </p:tgtEl>
                                        <p:attrNameLst>
                                          <p:attrName>ppt_h</p:attrName>
                                        </p:attrNameLst>
                                      </p:cBhvr>
                                      <p:tavLst>
                                        <p:tav tm="0">
                                          <p:val>
                                            <p:strVal val="ppt_h"/>
                                          </p:val>
                                        </p:tav>
                                        <p:tav tm="100000">
                                          <p:val>
                                            <p:fltVal val="0"/>
                                          </p:val>
                                        </p:tav>
                                      </p:tavLst>
                                    </p:anim>
                                    <p:set>
                                      <p:cBhvr>
                                        <p:cTn id="242" dur="1" fill="hold">
                                          <p:stCondLst>
                                            <p:cond delay="499"/>
                                          </p:stCondLst>
                                        </p:cTn>
                                        <p:tgtEl>
                                          <p:spTgt spid="120"/>
                                        </p:tgtEl>
                                        <p:attrNameLst>
                                          <p:attrName>style.visibility</p:attrName>
                                        </p:attrNameLst>
                                      </p:cBhvr>
                                      <p:to>
                                        <p:strVal val="hidden"/>
                                      </p:to>
                                    </p:set>
                                  </p:childTnLst>
                                </p:cTn>
                              </p:par>
                              <p:par>
                                <p:cTn id="243" presetID="23" presetClass="exit" presetSubtype="32" fill="hold" grpId="1" nodeType="withEffect">
                                  <p:stCondLst>
                                    <p:cond delay="0"/>
                                  </p:stCondLst>
                                  <p:childTnLst>
                                    <p:anim calcmode="lin" valueType="num">
                                      <p:cBhvr>
                                        <p:cTn id="244" dur="500"/>
                                        <p:tgtEl>
                                          <p:spTgt spid="123"/>
                                        </p:tgtEl>
                                        <p:attrNameLst>
                                          <p:attrName>ppt_w</p:attrName>
                                        </p:attrNameLst>
                                      </p:cBhvr>
                                      <p:tavLst>
                                        <p:tav tm="0">
                                          <p:val>
                                            <p:strVal val="ppt_w"/>
                                          </p:val>
                                        </p:tav>
                                        <p:tav tm="100000">
                                          <p:val>
                                            <p:fltVal val="0"/>
                                          </p:val>
                                        </p:tav>
                                      </p:tavLst>
                                    </p:anim>
                                    <p:anim calcmode="lin" valueType="num">
                                      <p:cBhvr>
                                        <p:cTn id="245" dur="500"/>
                                        <p:tgtEl>
                                          <p:spTgt spid="123"/>
                                        </p:tgtEl>
                                        <p:attrNameLst>
                                          <p:attrName>ppt_h</p:attrName>
                                        </p:attrNameLst>
                                      </p:cBhvr>
                                      <p:tavLst>
                                        <p:tav tm="0">
                                          <p:val>
                                            <p:strVal val="ppt_h"/>
                                          </p:val>
                                        </p:tav>
                                        <p:tav tm="100000">
                                          <p:val>
                                            <p:fltVal val="0"/>
                                          </p:val>
                                        </p:tav>
                                      </p:tavLst>
                                    </p:anim>
                                    <p:set>
                                      <p:cBhvr>
                                        <p:cTn id="246" dur="1" fill="hold">
                                          <p:stCondLst>
                                            <p:cond delay="499"/>
                                          </p:stCondLst>
                                        </p:cTn>
                                        <p:tgtEl>
                                          <p:spTgt spid="123"/>
                                        </p:tgtEl>
                                        <p:attrNameLst>
                                          <p:attrName>style.visibility</p:attrName>
                                        </p:attrNameLst>
                                      </p:cBhvr>
                                      <p:to>
                                        <p:strVal val="hidden"/>
                                      </p:to>
                                    </p:set>
                                  </p:childTnLst>
                                </p:cTn>
                              </p:par>
                              <p:par>
                                <p:cTn id="247" presetID="23" presetClass="exit" presetSubtype="32" fill="hold" grpId="1" nodeType="withEffect">
                                  <p:stCondLst>
                                    <p:cond delay="0"/>
                                  </p:stCondLst>
                                  <p:childTnLst>
                                    <p:anim calcmode="lin" valueType="num">
                                      <p:cBhvr>
                                        <p:cTn id="248" dur="500"/>
                                        <p:tgtEl>
                                          <p:spTgt spid="121"/>
                                        </p:tgtEl>
                                        <p:attrNameLst>
                                          <p:attrName>ppt_w</p:attrName>
                                        </p:attrNameLst>
                                      </p:cBhvr>
                                      <p:tavLst>
                                        <p:tav tm="0">
                                          <p:val>
                                            <p:strVal val="ppt_w"/>
                                          </p:val>
                                        </p:tav>
                                        <p:tav tm="100000">
                                          <p:val>
                                            <p:fltVal val="0"/>
                                          </p:val>
                                        </p:tav>
                                      </p:tavLst>
                                    </p:anim>
                                    <p:anim calcmode="lin" valueType="num">
                                      <p:cBhvr>
                                        <p:cTn id="249" dur="500"/>
                                        <p:tgtEl>
                                          <p:spTgt spid="121"/>
                                        </p:tgtEl>
                                        <p:attrNameLst>
                                          <p:attrName>ppt_h</p:attrName>
                                        </p:attrNameLst>
                                      </p:cBhvr>
                                      <p:tavLst>
                                        <p:tav tm="0">
                                          <p:val>
                                            <p:strVal val="ppt_h"/>
                                          </p:val>
                                        </p:tav>
                                        <p:tav tm="100000">
                                          <p:val>
                                            <p:fltVal val="0"/>
                                          </p:val>
                                        </p:tav>
                                      </p:tavLst>
                                    </p:anim>
                                    <p:set>
                                      <p:cBhvr>
                                        <p:cTn id="250" dur="1" fill="hold">
                                          <p:stCondLst>
                                            <p:cond delay="499"/>
                                          </p:stCondLst>
                                        </p:cTn>
                                        <p:tgtEl>
                                          <p:spTgt spid="121"/>
                                        </p:tgtEl>
                                        <p:attrNameLst>
                                          <p:attrName>style.visibility</p:attrName>
                                        </p:attrNameLst>
                                      </p:cBhvr>
                                      <p:to>
                                        <p:strVal val="hidden"/>
                                      </p:to>
                                    </p:set>
                                  </p:childTnLst>
                                </p:cTn>
                              </p:par>
                              <p:par>
                                <p:cTn id="251" presetID="23" presetClass="exit" presetSubtype="32" fill="hold" grpId="1" nodeType="withEffect">
                                  <p:stCondLst>
                                    <p:cond delay="0"/>
                                  </p:stCondLst>
                                  <p:childTnLst>
                                    <p:anim calcmode="lin" valueType="num">
                                      <p:cBhvr>
                                        <p:cTn id="252" dur="500"/>
                                        <p:tgtEl>
                                          <p:spTgt spid="122"/>
                                        </p:tgtEl>
                                        <p:attrNameLst>
                                          <p:attrName>ppt_w</p:attrName>
                                        </p:attrNameLst>
                                      </p:cBhvr>
                                      <p:tavLst>
                                        <p:tav tm="0">
                                          <p:val>
                                            <p:strVal val="ppt_w"/>
                                          </p:val>
                                        </p:tav>
                                        <p:tav tm="100000">
                                          <p:val>
                                            <p:fltVal val="0"/>
                                          </p:val>
                                        </p:tav>
                                      </p:tavLst>
                                    </p:anim>
                                    <p:anim calcmode="lin" valueType="num">
                                      <p:cBhvr>
                                        <p:cTn id="253" dur="500"/>
                                        <p:tgtEl>
                                          <p:spTgt spid="122"/>
                                        </p:tgtEl>
                                        <p:attrNameLst>
                                          <p:attrName>ppt_h</p:attrName>
                                        </p:attrNameLst>
                                      </p:cBhvr>
                                      <p:tavLst>
                                        <p:tav tm="0">
                                          <p:val>
                                            <p:strVal val="ppt_h"/>
                                          </p:val>
                                        </p:tav>
                                        <p:tav tm="100000">
                                          <p:val>
                                            <p:fltVal val="0"/>
                                          </p:val>
                                        </p:tav>
                                      </p:tavLst>
                                    </p:anim>
                                    <p:set>
                                      <p:cBhvr>
                                        <p:cTn id="254" dur="1" fill="hold">
                                          <p:stCondLst>
                                            <p:cond delay="499"/>
                                          </p:stCondLst>
                                        </p:cTn>
                                        <p:tgtEl>
                                          <p:spTgt spid="122"/>
                                        </p:tgtEl>
                                        <p:attrNameLst>
                                          <p:attrName>style.visibility</p:attrName>
                                        </p:attrNameLst>
                                      </p:cBhvr>
                                      <p:to>
                                        <p:strVal val="hidden"/>
                                      </p:to>
                                    </p:set>
                                  </p:childTnLst>
                                </p:cTn>
                              </p:par>
                            </p:childTnLst>
                          </p:cTn>
                        </p:par>
                        <p:par>
                          <p:cTn id="255" fill="hold">
                            <p:stCondLst>
                              <p:cond delay="1000"/>
                            </p:stCondLst>
                            <p:childTnLst>
                              <p:par>
                                <p:cTn id="256" presetID="16" presetClass="entr" presetSubtype="21" fill="hold" nodeType="afterEffect">
                                  <p:stCondLst>
                                    <p:cond delay="0"/>
                                  </p:stCondLst>
                                  <p:childTnLst>
                                    <p:set>
                                      <p:cBhvr>
                                        <p:cTn id="257" dur="1" fill="hold">
                                          <p:stCondLst>
                                            <p:cond delay="0"/>
                                          </p:stCondLst>
                                        </p:cTn>
                                        <p:tgtEl>
                                          <p:spTgt spid="281"/>
                                        </p:tgtEl>
                                        <p:attrNameLst>
                                          <p:attrName>style.visibility</p:attrName>
                                        </p:attrNameLst>
                                      </p:cBhvr>
                                      <p:to>
                                        <p:strVal val="visible"/>
                                      </p:to>
                                    </p:set>
                                    <p:animEffect transition="in" filter="barn(inVertical)">
                                      <p:cBhvr>
                                        <p:cTn id="258" dur="500"/>
                                        <p:tgtEl>
                                          <p:spTgt spid="281"/>
                                        </p:tgtEl>
                                      </p:cBhvr>
                                    </p:animEffect>
                                  </p:childTnLst>
                                </p:cTn>
                              </p:par>
                            </p:childTnLst>
                          </p:cTn>
                        </p:par>
                      </p:childTnLst>
                    </p:cTn>
                  </p:par>
                  <p:par>
                    <p:cTn id="259" fill="hold">
                      <p:stCondLst>
                        <p:cond delay="indefinite"/>
                      </p:stCondLst>
                      <p:childTnLst>
                        <p:par>
                          <p:cTn id="260" fill="hold">
                            <p:stCondLst>
                              <p:cond delay="0"/>
                            </p:stCondLst>
                            <p:childTnLst>
                              <p:par>
                                <p:cTn id="261" presetID="12" presetClass="exit" presetSubtype="4" fill="hold" nodeType="clickEffect">
                                  <p:stCondLst>
                                    <p:cond delay="0"/>
                                  </p:stCondLst>
                                  <p:childTnLst>
                                    <p:anim calcmode="lin" valueType="num">
                                      <p:cBhvr additive="base">
                                        <p:cTn id="262" dur="500"/>
                                        <p:tgtEl>
                                          <p:spTgt spid="255"/>
                                        </p:tgtEl>
                                        <p:attrNameLst>
                                          <p:attrName>ppt_y</p:attrName>
                                        </p:attrNameLst>
                                      </p:cBhvr>
                                      <p:tavLst>
                                        <p:tav tm="0">
                                          <p:val>
                                            <p:strVal val="#ppt_y"/>
                                          </p:val>
                                        </p:tav>
                                        <p:tav tm="100000">
                                          <p:val>
                                            <p:strVal val="#ppt_y+#ppt_h*1.125000"/>
                                          </p:val>
                                        </p:tav>
                                      </p:tavLst>
                                    </p:anim>
                                    <p:animEffect transition="out" filter="wipe(down)">
                                      <p:cBhvr>
                                        <p:cTn id="263" dur="500"/>
                                        <p:tgtEl>
                                          <p:spTgt spid="255"/>
                                        </p:tgtEl>
                                      </p:cBhvr>
                                    </p:animEffect>
                                    <p:set>
                                      <p:cBhvr>
                                        <p:cTn id="264" dur="1" fill="hold">
                                          <p:stCondLst>
                                            <p:cond delay="499"/>
                                          </p:stCondLst>
                                        </p:cTn>
                                        <p:tgtEl>
                                          <p:spTgt spid="255"/>
                                        </p:tgtEl>
                                        <p:attrNameLst>
                                          <p:attrName>style.visibility</p:attrName>
                                        </p:attrNameLst>
                                      </p:cBhvr>
                                      <p:to>
                                        <p:strVal val="hidden"/>
                                      </p:to>
                                    </p:set>
                                  </p:childTnLst>
                                </p:cTn>
                              </p:par>
                              <p:par>
                                <p:cTn id="265" presetID="12" presetClass="entr" presetSubtype="4" fill="hold" nodeType="withEffect">
                                  <p:stCondLst>
                                    <p:cond delay="0"/>
                                  </p:stCondLst>
                                  <p:childTnLst>
                                    <p:set>
                                      <p:cBhvr>
                                        <p:cTn id="266" dur="1" fill="hold">
                                          <p:stCondLst>
                                            <p:cond delay="0"/>
                                          </p:stCondLst>
                                        </p:cTn>
                                        <p:tgtEl>
                                          <p:spTgt spid="298"/>
                                        </p:tgtEl>
                                        <p:attrNameLst>
                                          <p:attrName>style.visibility</p:attrName>
                                        </p:attrNameLst>
                                      </p:cBhvr>
                                      <p:to>
                                        <p:strVal val="visible"/>
                                      </p:to>
                                    </p:set>
                                    <p:anim calcmode="lin" valueType="num">
                                      <p:cBhvr additive="base">
                                        <p:cTn id="267" dur="500"/>
                                        <p:tgtEl>
                                          <p:spTgt spid="298"/>
                                        </p:tgtEl>
                                        <p:attrNameLst>
                                          <p:attrName>ppt_y</p:attrName>
                                        </p:attrNameLst>
                                      </p:cBhvr>
                                      <p:tavLst>
                                        <p:tav tm="0">
                                          <p:val>
                                            <p:strVal val="#ppt_y+#ppt_h*1.125000"/>
                                          </p:val>
                                        </p:tav>
                                        <p:tav tm="100000">
                                          <p:val>
                                            <p:strVal val="#ppt_y"/>
                                          </p:val>
                                        </p:tav>
                                      </p:tavLst>
                                    </p:anim>
                                    <p:animEffect transition="in" filter="wipe(up)">
                                      <p:cBhvr>
                                        <p:cTn id="268" dur="500"/>
                                        <p:tgtEl>
                                          <p:spTgt spid="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4" grpId="1" animBg="1"/>
      <p:bldP spid="57" grpId="0" animBg="1"/>
      <p:bldP spid="57" grpId="1" animBg="1"/>
      <p:bldP spid="58" grpId="0" animBg="1"/>
      <p:bldP spid="58" grpId="1" animBg="1"/>
      <p:bldP spid="60" grpId="0" animBg="1"/>
      <p:bldP spid="60" grpId="1" animBg="1"/>
      <p:bldP spid="138" grpId="0" animBg="1"/>
      <p:bldP spid="154" grpId="0"/>
      <p:bldP spid="172" grpId="0" animBg="1"/>
      <p:bldP spid="188" grpId="0"/>
      <p:bldP spid="207" grpId="0" animBg="1"/>
      <p:bldP spid="223" grpId="0"/>
      <p:bldP spid="224" grpId="0" animBg="1"/>
      <p:bldP spid="224" grpId="1" animBg="1"/>
      <p:bldP spid="240" grpId="0"/>
      <p:bldP spid="2" grpId="0" animBg="1"/>
      <p:bldP spid="116" grpId="0"/>
      <p:bldP spid="117" grpId="0" animBg="1"/>
      <p:bldP spid="120" grpId="0" animBg="1"/>
      <p:bldP spid="120" grpId="1" animBg="1"/>
      <p:bldP spid="121" grpId="0" animBg="1"/>
      <p:bldP spid="121" grpId="1" animBg="1"/>
      <p:bldP spid="122" grpId="0" animBg="1"/>
      <p:bldP spid="122" grpId="1" animBg="1"/>
      <p:bldP spid="123" grpId="0" animBg="1"/>
      <p:bldP spid="123" grpId="1" animBg="1"/>
      <p:bldP spid="170" grpId="0" animBg="1"/>
      <p:bldP spid="170" grpId="1" animBg="1"/>
      <p:bldP spid="189" grpId="0"/>
      <p:bldP spid="159" grpId="0" animBg="1"/>
      <p:bldP spid="160" grpId="0" animBg="1"/>
      <p:bldP spid="278" grpId="0" animBg="1"/>
      <p:bldP spid="279" grpId="0" animBg="1"/>
      <p:bldP spid="28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Oval 93"/>
          <p:cNvSpPr/>
          <p:nvPr/>
        </p:nvSpPr>
        <p:spPr>
          <a:xfrm>
            <a:off x="3202990" y="1937956"/>
            <a:ext cx="1527048" cy="1527048"/>
          </a:xfrm>
          <a:prstGeom prst="ellipse">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1577309" y="566619"/>
            <a:ext cx="871126" cy="846157"/>
            <a:chOff x="2859110" y="1081825"/>
            <a:chExt cx="1712890" cy="1416676"/>
          </a:xfrm>
        </p:grpSpPr>
        <p:sp>
          <p:nvSpPr>
            <p:cNvPr id="6" name="Freeform 5"/>
            <p:cNvSpPr/>
            <p:nvPr/>
          </p:nvSpPr>
          <p:spPr>
            <a:xfrm>
              <a:off x="2859110" y="1081825"/>
              <a:ext cx="643944" cy="1416676"/>
            </a:xfrm>
            <a:custGeom>
              <a:avLst/>
              <a:gdLst>
                <a:gd name="connsiteX0" fmla="*/ 643944 w 643944"/>
                <a:gd name="connsiteY0" fmla="*/ 0 h 1416676"/>
                <a:gd name="connsiteX1" fmla="*/ 373487 w 643944"/>
                <a:gd name="connsiteY1" fmla="*/ 463640 h 1416676"/>
                <a:gd name="connsiteX2" fmla="*/ 218941 w 643944"/>
                <a:gd name="connsiteY2" fmla="*/ 1107583 h 1416676"/>
                <a:gd name="connsiteX3" fmla="*/ 0 w 643944"/>
                <a:gd name="connsiteY3" fmla="*/ 1416676 h 1416676"/>
              </a:gdLst>
              <a:ahLst/>
              <a:cxnLst>
                <a:cxn ang="0">
                  <a:pos x="connsiteX0" y="connsiteY0"/>
                </a:cxn>
                <a:cxn ang="0">
                  <a:pos x="connsiteX1" y="connsiteY1"/>
                </a:cxn>
                <a:cxn ang="0">
                  <a:pos x="connsiteX2" y="connsiteY2"/>
                </a:cxn>
                <a:cxn ang="0">
                  <a:pos x="connsiteX3" y="connsiteY3"/>
                </a:cxn>
              </a:cxnLst>
              <a:rect l="l" t="t" r="r" b="b"/>
              <a:pathLst>
                <a:path w="643944" h="1416676">
                  <a:moveTo>
                    <a:pt x="643944" y="0"/>
                  </a:moveTo>
                  <a:cubicBezTo>
                    <a:pt x="544132" y="139521"/>
                    <a:pt x="444321" y="279043"/>
                    <a:pt x="373487" y="463640"/>
                  </a:cubicBezTo>
                  <a:cubicBezTo>
                    <a:pt x="302653" y="648237"/>
                    <a:pt x="281189" y="948744"/>
                    <a:pt x="218941" y="1107583"/>
                  </a:cubicBezTo>
                  <a:cubicBezTo>
                    <a:pt x="156693" y="1266422"/>
                    <a:pt x="78346" y="1341549"/>
                    <a:pt x="0" y="1416676"/>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6"/>
            <p:cNvSpPr/>
            <p:nvPr/>
          </p:nvSpPr>
          <p:spPr>
            <a:xfrm>
              <a:off x="3090930" y="2137893"/>
              <a:ext cx="127062" cy="360608"/>
            </a:xfrm>
            <a:custGeom>
              <a:avLst/>
              <a:gdLst>
                <a:gd name="connsiteX0" fmla="*/ 0 w 127062"/>
                <a:gd name="connsiteY0" fmla="*/ 0 h 360608"/>
                <a:gd name="connsiteX1" fmla="*/ 115909 w 127062"/>
                <a:gd name="connsiteY1" fmla="*/ 231820 h 360608"/>
                <a:gd name="connsiteX2" fmla="*/ 115909 w 127062"/>
                <a:gd name="connsiteY2" fmla="*/ 360608 h 360608"/>
              </a:gdLst>
              <a:ahLst/>
              <a:cxnLst>
                <a:cxn ang="0">
                  <a:pos x="connsiteX0" y="connsiteY0"/>
                </a:cxn>
                <a:cxn ang="0">
                  <a:pos x="connsiteX1" y="connsiteY1"/>
                </a:cxn>
                <a:cxn ang="0">
                  <a:pos x="connsiteX2" y="connsiteY2"/>
                </a:cxn>
              </a:cxnLst>
              <a:rect l="l" t="t" r="r" b="b"/>
              <a:pathLst>
                <a:path w="127062" h="360608">
                  <a:moveTo>
                    <a:pt x="0" y="0"/>
                  </a:moveTo>
                  <a:cubicBezTo>
                    <a:pt x="48295" y="85859"/>
                    <a:pt x="96591" y="171719"/>
                    <a:pt x="115909" y="231820"/>
                  </a:cubicBezTo>
                  <a:cubicBezTo>
                    <a:pt x="135227" y="291921"/>
                    <a:pt x="125568" y="326264"/>
                    <a:pt x="115909" y="360608"/>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Freeform 7"/>
            <p:cNvSpPr/>
            <p:nvPr/>
          </p:nvSpPr>
          <p:spPr>
            <a:xfrm>
              <a:off x="3232597" y="1558344"/>
              <a:ext cx="553792" cy="927279"/>
            </a:xfrm>
            <a:custGeom>
              <a:avLst/>
              <a:gdLst>
                <a:gd name="connsiteX0" fmla="*/ 0 w 553792"/>
                <a:gd name="connsiteY0" fmla="*/ 0 h 927279"/>
                <a:gd name="connsiteX1" fmla="*/ 257578 w 553792"/>
                <a:gd name="connsiteY1" fmla="*/ 373487 h 927279"/>
                <a:gd name="connsiteX2" fmla="*/ 553792 w 553792"/>
                <a:gd name="connsiteY2" fmla="*/ 927279 h 927279"/>
              </a:gdLst>
              <a:ahLst/>
              <a:cxnLst>
                <a:cxn ang="0">
                  <a:pos x="connsiteX0" y="connsiteY0"/>
                </a:cxn>
                <a:cxn ang="0">
                  <a:pos x="connsiteX1" y="connsiteY1"/>
                </a:cxn>
                <a:cxn ang="0">
                  <a:pos x="connsiteX2" y="connsiteY2"/>
                </a:cxn>
              </a:cxnLst>
              <a:rect l="l" t="t" r="r" b="b"/>
              <a:pathLst>
                <a:path w="553792" h="927279">
                  <a:moveTo>
                    <a:pt x="0" y="0"/>
                  </a:moveTo>
                  <a:cubicBezTo>
                    <a:pt x="82639" y="109470"/>
                    <a:pt x="165279" y="218940"/>
                    <a:pt x="257578" y="373487"/>
                  </a:cubicBezTo>
                  <a:cubicBezTo>
                    <a:pt x="349877" y="528034"/>
                    <a:pt x="451834" y="727656"/>
                    <a:pt x="553792" y="927279"/>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Freeform 8"/>
            <p:cNvSpPr/>
            <p:nvPr/>
          </p:nvSpPr>
          <p:spPr>
            <a:xfrm>
              <a:off x="3477296" y="2099256"/>
              <a:ext cx="115910" cy="373488"/>
            </a:xfrm>
            <a:custGeom>
              <a:avLst/>
              <a:gdLst>
                <a:gd name="connsiteX0" fmla="*/ 115910 w 115910"/>
                <a:gd name="connsiteY0" fmla="*/ 0 h 373488"/>
                <a:gd name="connsiteX1" fmla="*/ 90152 w 115910"/>
                <a:gd name="connsiteY1" fmla="*/ 206062 h 373488"/>
                <a:gd name="connsiteX2" fmla="*/ 0 w 115910"/>
                <a:gd name="connsiteY2" fmla="*/ 373488 h 373488"/>
              </a:gdLst>
              <a:ahLst/>
              <a:cxnLst>
                <a:cxn ang="0">
                  <a:pos x="connsiteX0" y="connsiteY0"/>
                </a:cxn>
                <a:cxn ang="0">
                  <a:pos x="connsiteX1" y="connsiteY1"/>
                </a:cxn>
                <a:cxn ang="0">
                  <a:pos x="connsiteX2" y="connsiteY2"/>
                </a:cxn>
              </a:cxnLst>
              <a:rect l="l" t="t" r="r" b="b"/>
              <a:pathLst>
                <a:path w="115910" h="373488">
                  <a:moveTo>
                    <a:pt x="115910" y="0"/>
                  </a:moveTo>
                  <a:cubicBezTo>
                    <a:pt x="112690" y="71907"/>
                    <a:pt x="109470" y="143814"/>
                    <a:pt x="90152" y="206062"/>
                  </a:cubicBezTo>
                  <a:cubicBezTo>
                    <a:pt x="70834" y="268310"/>
                    <a:pt x="35417" y="320899"/>
                    <a:pt x="0" y="373488"/>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Freeform 11"/>
            <p:cNvSpPr/>
            <p:nvPr/>
          </p:nvSpPr>
          <p:spPr>
            <a:xfrm>
              <a:off x="3490175" y="1081825"/>
              <a:ext cx="1081825" cy="1378040"/>
            </a:xfrm>
            <a:custGeom>
              <a:avLst/>
              <a:gdLst>
                <a:gd name="connsiteX0" fmla="*/ 0 w 1081825"/>
                <a:gd name="connsiteY0" fmla="*/ 0 h 1378040"/>
                <a:gd name="connsiteX1" fmla="*/ 643943 w 1081825"/>
                <a:gd name="connsiteY1" fmla="*/ 631065 h 1378040"/>
                <a:gd name="connsiteX2" fmla="*/ 953036 w 1081825"/>
                <a:gd name="connsiteY2" fmla="*/ 1043189 h 1378040"/>
                <a:gd name="connsiteX3" fmla="*/ 1081825 w 1081825"/>
                <a:gd name="connsiteY3" fmla="*/ 1378040 h 1378040"/>
              </a:gdLst>
              <a:ahLst/>
              <a:cxnLst>
                <a:cxn ang="0">
                  <a:pos x="connsiteX0" y="connsiteY0"/>
                </a:cxn>
                <a:cxn ang="0">
                  <a:pos x="connsiteX1" y="connsiteY1"/>
                </a:cxn>
                <a:cxn ang="0">
                  <a:pos x="connsiteX2" y="connsiteY2"/>
                </a:cxn>
                <a:cxn ang="0">
                  <a:pos x="connsiteX3" y="connsiteY3"/>
                </a:cxn>
              </a:cxnLst>
              <a:rect l="l" t="t" r="r" b="b"/>
              <a:pathLst>
                <a:path w="1081825" h="1378040">
                  <a:moveTo>
                    <a:pt x="0" y="0"/>
                  </a:moveTo>
                  <a:cubicBezTo>
                    <a:pt x="242552" y="228600"/>
                    <a:pt x="485104" y="457200"/>
                    <a:pt x="643943" y="631065"/>
                  </a:cubicBezTo>
                  <a:cubicBezTo>
                    <a:pt x="802782" y="804930"/>
                    <a:pt x="880056" y="918693"/>
                    <a:pt x="953036" y="1043189"/>
                  </a:cubicBezTo>
                  <a:cubicBezTo>
                    <a:pt x="1026016" y="1167685"/>
                    <a:pt x="1053920" y="1272862"/>
                    <a:pt x="1081825" y="137804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3979572" y="1712890"/>
              <a:ext cx="179839" cy="772733"/>
            </a:xfrm>
            <a:custGeom>
              <a:avLst/>
              <a:gdLst>
                <a:gd name="connsiteX0" fmla="*/ 154546 w 179839"/>
                <a:gd name="connsiteY0" fmla="*/ 0 h 772733"/>
                <a:gd name="connsiteX1" fmla="*/ 167425 w 179839"/>
                <a:gd name="connsiteY1" fmla="*/ 373487 h 772733"/>
                <a:gd name="connsiteX2" fmla="*/ 0 w 179839"/>
                <a:gd name="connsiteY2" fmla="*/ 772733 h 772733"/>
              </a:gdLst>
              <a:ahLst/>
              <a:cxnLst>
                <a:cxn ang="0">
                  <a:pos x="connsiteX0" y="connsiteY0"/>
                </a:cxn>
                <a:cxn ang="0">
                  <a:pos x="connsiteX1" y="connsiteY1"/>
                </a:cxn>
                <a:cxn ang="0">
                  <a:pos x="connsiteX2" y="connsiteY2"/>
                </a:cxn>
              </a:cxnLst>
              <a:rect l="l" t="t" r="r" b="b"/>
              <a:pathLst>
                <a:path w="179839" h="772733">
                  <a:moveTo>
                    <a:pt x="154546" y="0"/>
                  </a:moveTo>
                  <a:cubicBezTo>
                    <a:pt x="173864" y="122349"/>
                    <a:pt x="193183" y="244698"/>
                    <a:pt x="167425" y="373487"/>
                  </a:cubicBezTo>
                  <a:cubicBezTo>
                    <a:pt x="141667" y="502276"/>
                    <a:pt x="70833" y="637504"/>
                    <a:pt x="0" y="772733"/>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Freeform 14"/>
            <p:cNvSpPr/>
            <p:nvPr/>
          </p:nvSpPr>
          <p:spPr>
            <a:xfrm>
              <a:off x="4121239" y="2163651"/>
              <a:ext cx="202464" cy="321972"/>
            </a:xfrm>
            <a:custGeom>
              <a:avLst/>
              <a:gdLst>
                <a:gd name="connsiteX0" fmla="*/ 0 w 202464"/>
                <a:gd name="connsiteY0" fmla="*/ 0 h 321972"/>
                <a:gd name="connsiteX1" fmla="*/ 180305 w 202464"/>
                <a:gd name="connsiteY1" fmla="*/ 180304 h 321972"/>
                <a:gd name="connsiteX2" fmla="*/ 193184 w 202464"/>
                <a:gd name="connsiteY2" fmla="*/ 321972 h 321972"/>
              </a:gdLst>
              <a:ahLst/>
              <a:cxnLst>
                <a:cxn ang="0">
                  <a:pos x="connsiteX0" y="connsiteY0"/>
                </a:cxn>
                <a:cxn ang="0">
                  <a:pos x="connsiteX1" y="connsiteY1"/>
                </a:cxn>
                <a:cxn ang="0">
                  <a:pos x="connsiteX2" y="connsiteY2"/>
                </a:cxn>
              </a:cxnLst>
              <a:rect l="l" t="t" r="r" b="b"/>
              <a:pathLst>
                <a:path w="202464" h="321972">
                  <a:moveTo>
                    <a:pt x="0" y="0"/>
                  </a:moveTo>
                  <a:cubicBezTo>
                    <a:pt x="74054" y="63321"/>
                    <a:pt x="148108" y="126642"/>
                    <a:pt x="180305" y="180304"/>
                  </a:cubicBezTo>
                  <a:cubicBezTo>
                    <a:pt x="212502" y="233966"/>
                    <a:pt x="202843" y="277969"/>
                    <a:pt x="193184" y="321972"/>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7" name="Group 26"/>
          <p:cNvGrpSpPr/>
          <p:nvPr/>
        </p:nvGrpSpPr>
        <p:grpSpPr>
          <a:xfrm>
            <a:off x="3023227" y="566620"/>
            <a:ext cx="887855" cy="830772"/>
            <a:chOff x="5254580" y="1004552"/>
            <a:chExt cx="1442434" cy="1468192"/>
          </a:xfrm>
        </p:grpSpPr>
        <p:sp>
          <p:nvSpPr>
            <p:cNvPr id="18" name="Freeform 17"/>
            <p:cNvSpPr/>
            <p:nvPr/>
          </p:nvSpPr>
          <p:spPr>
            <a:xfrm>
              <a:off x="5254580" y="1004552"/>
              <a:ext cx="669702" cy="1403797"/>
            </a:xfrm>
            <a:custGeom>
              <a:avLst/>
              <a:gdLst>
                <a:gd name="connsiteX0" fmla="*/ 669702 w 669702"/>
                <a:gd name="connsiteY0" fmla="*/ 0 h 1403797"/>
                <a:gd name="connsiteX1" fmla="*/ 321972 w 669702"/>
                <a:gd name="connsiteY1" fmla="*/ 592428 h 1403797"/>
                <a:gd name="connsiteX2" fmla="*/ 193183 w 669702"/>
                <a:gd name="connsiteY2" fmla="*/ 1146220 h 1403797"/>
                <a:gd name="connsiteX3" fmla="*/ 0 w 669702"/>
                <a:gd name="connsiteY3" fmla="*/ 1403797 h 1403797"/>
              </a:gdLst>
              <a:ahLst/>
              <a:cxnLst>
                <a:cxn ang="0">
                  <a:pos x="connsiteX0" y="connsiteY0"/>
                </a:cxn>
                <a:cxn ang="0">
                  <a:pos x="connsiteX1" y="connsiteY1"/>
                </a:cxn>
                <a:cxn ang="0">
                  <a:pos x="connsiteX2" y="connsiteY2"/>
                </a:cxn>
                <a:cxn ang="0">
                  <a:pos x="connsiteX3" y="connsiteY3"/>
                </a:cxn>
              </a:cxnLst>
              <a:rect l="l" t="t" r="r" b="b"/>
              <a:pathLst>
                <a:path w="669702" h="1403797">
                  <a:moveTo>
                    <a:pt x="669702" y="0"/>
                  </a:moveTo>
                  <a:cubicBezTo>
                    <a:pt x="535547" y="200695"/>
                    <a:pt x="401392" y="401391"/>
                    <a:pt x="321972" y="592428"/>
                  </a:cubicBezTo>
                  <a:cubicBezTo>
                    <a:pt x="242552" y="783465"/>
                    <a:pt x="246845" y="1010992"/>
                    <a:pt x="193183" y="1146220"/>
                  </a:cubicBezTo>
                  <a:cubicBezTo>
                    <a:pt x="139521" y="1281448"/>
                    <a:pt x="69760" y="1342622"/>
                    <a:pt x="0" y="1403797"/>
                  </a:cubicBezTo>
                </a:path>
              </a:pathLst>
            </a:cu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Freeform 18"/>
            <p:cNvSpPr/>
            <p:nvPr/>
          </p:nvSpPr>
          <p:spPr>
            <a:xfrm>
              <a:off x="5628068" y="1455313"/>
              <a:ext cx="631064" cy="965915"/>
            </a:xfrm>
            <a:custGeom>
              <a:avLst/>
              <a:gdLst>
                <a:gd name="connsiteX0" fmla="*/ 0 w 631064"/>
                <a:gd name="connsiteY0" fmla="*/ 0 h 965915"/>
                <a:gd name="connsiteX1" fmla="*/ 437881 w 631064"/>
                <a:gd name="connsiteY1" fmla="*/ 515155 h 965915"/>
                <a:gd name="connsiteX2" fmla="*/ 631064 w 631064"/>
                <a:gd name="connsiteY2" fmla="*/ 965915 h 965915"/>
              </a:gdLst>
              <a:ahLst/>
              <a:cxnLst>
                <a:cxn ang="0">
                  <a:pos x="connsiteX0" y="connsiteY0"/>
                </a:cxn>
                <a:cxn ang="0">
                  <a:pos x="connsiteX1" y="connsiteY1"/>
                </a:cxn>
                <a:cxn ang="0">
                  <a:pos x="connsiteX2" y="connsiteY2"/>
                </a:cxn>
              </a:cxnLst>
              <a:rect l="l" t="t" r="r" b="b"/>
              <a:pathLst>
                <a:path w="631064" h="965915">
                  <a:moveTo>
                    <a:pt x="0" y="0"/>
                  </a:moveTo>
                  <a:cubicBezTo>
                    <a:pt x="166352" y="177084"/>
                    <a:pt x="332704" y="354169"/>
                    <a:pt x="437881" y="515155"/>
                  </a:cubicBezTo>
                  <a:cubicBezTo>
                    <a:pt x="543058" y="676141"/>
                    <a:pt x="587061" y="821028"/>
                    <a:pt x="631064" y="965915"/>
                  </a:cubicBezTo>
                </a:path>
              </a:pathLst>
            </a:cu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Freeform 20"/>
            <p:cNvSpPr/>
            <p:nvPr/>
          </p:nvSpPr>
          <p:spPr>
            <a:xfrm>
              <a:off x="5589431" y="1648496"/>
              <a:ext cx="218941" cy="798490"/>
            </a:xfrm>
            <a:custGeom>
              <a:avLst/>
              <a:gdLst>
                <a:gd name="connsiteX0" fmla="*/ 218941 w 218941"/>
                <a:gd name="connsiteY0" fmla="*/ 0 h 798490"/>
                <a:gd name="connsiteX1" fmla="*/ 103031 w 218941"/>
                <a:gd name="connsiteY1" fmla="*/ 386366 h 798490"/>
                <a:gd name="connsiteX2" fmla="*/ 0 w 218941"/>
                <a:gd name="connsiteY2" fmla="*/ 798490 h 798490"/>
              </a:gdLst>
              <a:ahLst/>
              <a:cxnLst>
                <a:cxn ang="0">
                  <a:pos x="connsiteX0" y="connsiteY0"/>
                </a:cxn>
                <a:cxn ang="0">
                  <a:pos x="connsiteX1" y="connsiteY1"/>
                </a:cxn>
                <a:cxn ang="0">
                  <a:pos x="connsiteX2" y="connsiteY2"/>
                </a:cxn>
              </a:cxnLst>
              <a:rect l="l" t="t" r="r" b="b"/>
              <a:pathLst>
                <a:path w="218941" h="798490">
                  <a:moveTo>
                    <a:pt x="218941" y="0"/>
                  </a:moveTo>
                  <a:cubicBezTo>
                    <a:pt x="179231" y="126642"/>
                    <a:pt x="139521" y="253284"/>
                    <a:pt x="103031" y="386366"/>
                  </a:cubicBezTo>
                  <a:cubicBezTo>
                    <a:pt x="66541" y="519448"/>
                    <a:pt x="33270" y="658969"/>
                    <a:pt x="0" y="798490"/>
                  </a:cubicBezTo>
                </a:path>
              </a:pathLst>
            </a:cu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Freeform 21"/>
            <p:cNvSpPr/>
            <p:nvPr/>
          </p:nvSpPr>
          <p:spPr>
            <a:xfrm>
              <a:off x="5731099" y="1893194"/>
              <a:ext cx="322271" cy="553792"/>
            </a:xfrm>
            <a:custGeom>
              <a:avLst/>
              <a:gdLst>
                <a:gd name="connsiteX0" fmla="*/ 0 w 322271"/>
                <a:gd name="connsiteY0" fmla="*/ 0 h 553792"/>
                <a:gd name="connsiteX1" fmla="*/ 270456 w 322271"/>
                <a:gd name="connsiteY1" fmla="*/ 296214 h 553792"/>
                <a:gd name="connsiteX2" fmla="*/ 321971 w 322271"/>
                <a:gd name="connsiteY2" fmla="*/ 553792 h 553792"/>
              </a:gdLst>
              <a:ahLst/>
              <a:cxnLst>
                <a:cxn ang="0">
                  <a:pos x="connsiteX0" y="connsiteY0"/>
                </a:cxn>
                <a:cxn ang="0">
                  <a:pos x="connsiteX1" y="connsiteY1"/>
                </a:cxn>
                <a:cxn ang="0">
                  <a:pos x="connsiteX2" y="connsiteY2"/>
                </a:cxn>
              </a:cxnLst>
              <a:rect l="l" t="t" r="r" b="b"/>
              <a:pathLst>
                <a:path w="322271" h="553792">
                  <a:moveTo>
                    <a:pt x="0" y="0"/>
                  </a:moveTo>
                  <a:cubicBezTo>
                    <a:pt x="108397" y="101957"/>
                    <a:pt x="216794" y="203915"/>
                    <a:pt x="270456" y="296214"/>
                  </a:cubicBezTo>
                  <a:cubicBezTo>
                    <a:pt x="324118" y="388513"/>
                    <a:pt x="323044" y="471152"/>
                    <a:pt x="321971" y="553792"/>
                  </a:cubicBezTo>
                </a:path>
              </a:pathLst>
            </a:cu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Freeform 22"/>
            <p:cNvSpPr/>
            <p:nvPr/>
          </p:nvSpPr>
          <p:spPr>
            <a:xfrm>
              <a:off x="5801889" y="2086377"/>
              <a:ext cx="109514" cy="373488"/>
            </a:xfrm>
            <a:custGeom>
              <a:avLst/>
              <a:gdLst>
                <a:gd name="connsiteX0" fmla="*/ 109514 w 109514"/>
                <a:gd name="connsiteY0" fmla="*/ 0 h 373488"/>
                <a:gd name="connsiteX1" fmla="*/ 6483 w 109514"/>
                <a:gd name="connsiteY1" fmla="*/ 180305 h 373488"/>
                <a:gd name="connsiteX2" fmla="*/ 19362 w 109514"/>
                <a:gd name="connsiteY2" fmla="*/ 373488 h 373488"/>
              </a:gdLst>
              <a:ahLst/>
              <a:cxnLst>
                <a:cxn ang="0">
                  <a:pos x="connsiteX0" y="connsiteY0"/>
                </a:cxn>
                <a:cxn ang="0">
                  <a:pos x="connsiteX1" y="connsiteY1"/>
                </a:cxn>
                <a:cxn ang="0">
                  <a:pos x="connsiteX2" y="connsiteY2"/>
                </a:cxn>
              </a:cxnLst>
              <a:rect l="l" t="t" r="r" b="b"/>
              <a:pathLst>
                <a:path w="109514" h="373488">
                  <a:moveTo>
                    <a:pt x="109514" y="0"/>
                  </a:moveTo>
                  <a:cubicBezTo>
                    <a:pt x="65511" y="59028"/>
                    <a:pt x="21508" y="118057"/>
                    <a:pt x="6483" y="180305"/>
                  </a:cubicBezTo>
                  <a:cubicBezTo>
                    <a:pt x="-8542" y="242553"/>
                    <a:pt x="5410" y="308020"/>
                    <a:pt x="19362" y="373488"/>
                  </a:cubicBezTo>
                </a:path>
              </a:pathLst>
            </a:cu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Freeform 24"/>
            <p:cNvSpPr/>
            <p:nvPr/>
          </p:nvSpPr>
          <p:spPr>
            <a:xfrm>
              <a:off x="5924282" y="1017431"/>
              <a:ext cx="772732" cy="1442434"/>
            </a:xfrm>
            <a:custGeom>
              <a:avLst/>
              <a:gdLst>
                <a:gd name="connsiteX0" fmla="*/ 0 w 772732"/>
                <a:gd name="connsiteY0" fmla="*/ 0 h 1442434"/>
                <a:gd name="connsiteX1" fmla="*/ 566670 w 772732"/>
                <a:gd name="connsiteY1" fmla="*/ 746975 h 1442434"/>
                <a:gd name="connsiteX2" fmla="*/ 772732 w 772732"/>
                <a:gd name="connsiteY2" fmla="*/ 1442434 h 1442434"/>
              </a:gdLst>
              <a:ahLst/>
              <a:cxnLst>
                <a:cxn ang="0">
                  <a:pos x="connsiteX0" y="connsiteY0"/>
                </a:cxn>
                <a:cxn ang="0">
                  <a:pos x="connsiteX1" y="connsiteY1"/>
                </a:cxn>
                <a:cxn ang="0">
                  <a:pos x="connsiteX2" y="connsiteY2"/>
                </a:cxn>
              </a:cxnLst>
              <a:rect l="l" t="t" r="r" b="b"/>
              <a:pathLst>
                <a:path w="772732" h="1442434">
                  <a:moveTo>
                    <a:pt x="0" y="0"/>
                  </a:moveTo>
                  <a:cubicBezTo>
                    <a:pt x="218940" y="253284"/>
                    <a:pt x="437881" y="506569"/>
                    <a:pt x="566670" y="746975"/>
                  </a:cubicBezTo>
                  <a:cubicBezTo>
                    <a:pt x="695459" y="987381"/>
                    <a:pt x="734095" y="1214907"/>
                    <a:pt x="772732" y="1442434"/>
                  </a:cubicBezTo>
                </a:path>
              </a:pathLst>
            </a:cu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Freeform 25"/>
            <p:cNvSpPr/>
            <p:nvPr/>
          </p:nvSpPr>
          <p:spPr>
            <a:xfrm>
              <a:off x="6435931" y="1918952"/>
              <a:ext cx="132294" cy="553792"/>
            </a:xfrm>
            <a:custGeom>
              <a:avLst/>
              <a:gdLst>
                <a:gd name="connsiteX0" fmla="*/ 132294 w 132294"/>
                <a:gd name="connsiteY0" fmla="*/ 0 h 553792"/>
                <a:gd name="connsiteX1" fmla="*/ 16384 w 132294"/>
                <a:gd name="connsiteY1" fmla="*/ 231820 h 553792"/>
                <a:gd name="connsiteX2" fmla="*/ 3506 w 132294"/>
                <a:gd name="connsiteY2" fmla="*/ 553792 h 553792"/>
              </a:gdLst>
              <a:ahLst/>
              <a:cxnLst>
                <a:cxn ang="0">
                  <a:pos x="connsiteX0" y="connsiteY0"/>
                </a:cxn>
                <a:cxn ang="0">
                  <a:pos x="connsiteX1" y="connsiteY1"/>
                </a:cxn>
                <a:cxn ang="0">
                  <a:pos x="connsiteX2" y="connsiteY2"/>
                </a:cxn>
              </a:cxnLst>
              <a:rect l="l" t="t" r="r" b="b"/>
              <a:pathLst>
                <a:path w="132294" h="553792">
                  <a:moveTo>
                    <a:pt x="132294" y="0"/>
                  </a:moveTo>
                  <a:cubicBezTo>
                    <a:pt x="85071" y="69760"/>
                    <a:pt x="37849" y="139521"/>
                    <a:pt x="16384" y="231820"/>
                  </a:cubicBezTo>
                  <a:cubicBezTo>
                    <a:pt x="-5081" y="324119"/>
                    <a:pt x="-788" y="438955"/>
                    <a:pt x="3506" y="553792"/>
                  </a:cubicBezTo>
                </a:path>
              </a:pathLst>
            </a:cu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p:cNvGrpSpPr/>
          <p:nvPr/>
        </p:nvGrpSpPr>
        <p:grpSpPr>
          <a:xfrm>
            <a:off x="5399491" y="566620"/>
            <a:ext cx="864697" cy="830772"/>
            <a:chOff x="5190186" y="978794"/>
            <a:chExt cx="1403797" cy="1370086"/>
          </a:xfrm>
        </p:grpSpPr>
        <p:sp>
          <p:nvSpPr>
            <p:cNvPr id="28" name="Freeform 27"/>
            <p:cNvSpPr/>
            <p:nvPr/>
          </p:nvSpPr>
          <p:spPr>
            <a:xfrm>
              <a:off x="5190186" y="978794"/>
              <a:ext cx="669701" cy="1262130"/>
            </a:xfrm>
            <a:custGeom>
              <a:avLst/>
              <a:gdLst>
                <a:gd name="connsiteX0" fmla="*/ 669701 w 669701"/>
                <a:gd name="connsiteY0" fmla="*/ 0 h 1262130"/>
                <a:gd name="connsiteX1" fmla="*/ 218941 w 669701"/>
                <a:gd name="connsiteY1" fmla="*/ 528034 h 1262130"/>
                <a:gd name="connsiteX2" fmla="*/ 0 w 669701"/>
                <a:gd name="connsiteY2" fmla="*/ 1262130 h 1262130"/>
              </a:gdLst>
              <a:ahLst/>
              <a:cxnLst>
                <a:cxn ang="0">
                  <a:pos x="connsiteX0" y="connsiteY0"/>
                </a:cxn>
                <a:cxn ang="0">
                  <a:pos x="connsiteX1" y="connsiteY1"/>
                </a:cxn>
                <a:cxn ang="0">
                  <a:pos x="connsiteX2" y="connsiteY2"/>
                </a:cxn>
              </a:cxnLst>
              <a:rect l="l" t="t" r="r" b="b"/>
              <a:pathLst>
                <a:path w="669701" h="1262130">
                  <a:moveTo>
                    <a:pt x="669701" y="0"/>
                  </a:moveTo>
                  <a:cubicBezTo>
                    <a:pt x="500129" y="158839"/>
                    <a:pt x="330558" y="317679"/>
                    <a:pt x="218941" y="528034"/>
                  </a:cubicBezTo>
                  <a:cubicBezTo>
                    <a:pt x="107324" y="738389"/>
                    <a:pt x="53662" y="1000259"/>
                    <a:pt x="0" y="1262130"/>
                  </a:cubicBezTo>
                </a:path>
              </a:pathLst>
            </a:cu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Freeform 32"/>
            <p:cNvSpPr/>
            <p:nvPr/>
          </p:nvSpPr>
          <p:spPr>
            <a:xfrm>
              <a:off x="5847008" y="991673"/>
              <a:ext cx="746975" cy="1313645"/>
            </a:xfrm>
            <a:custGeom>
              <a:avLst/>
              <a:gdLst>
                <a:gd name="connsiteX0" fmla="*/ 0 w 746975"/>
                <a:gd name="connsiteY0" fmla="*/ 0 h 1313645"/>
                <a:gd name="connsiteX1" fmla="*/ 180305 w 746975"/>
                <a:gd name="connsiteY1" fmla="*/ 437882 h 1313645"/>
                <a:gd name="connsiteX2" fmla="*/ 566671 w 746975"/>
                <a:gd name="connsiteY2" fmla="*/ 759854 h 1313645"/>
                <a:gd name="connsiteX3" fmla="*/ 746975 w 746975"/>
                <a:gd name="connsiteY3" fmla="*/ 1313645 h 1313645"/>
              </a:gdLst>
              <a:ahLst/>
              <a:cxnLst>
                <a:cxn ang="0">
                  <a:pos x="connsiteX0" y="connsiteY0"/>
                </a:cxn>
                <a:cxn ang="0">
                  <a:pos x="connsiteX1" y="connsiteY1"/>
                </a:cxn>
                <a:cxn ang="0">
                  <a:pos x="connsiteX2" y="connsiteY2"/>
                </a:cxn>
                <a:cxn ang="0">
                  <a:pos x="connsiteX3" y="connsiteY3"/>
                </a:cxn>
              </a:cxnLst>
              <a:rect l="l" t="t" r="r" b="b"/>
              <a:pathLst>
                <a:path w="746975" h="1313645">
                  <a:moveTo>
                    <a:pt x="0" y="0"/>
                  </a:moveTo>
                  <a:cubicBezTo>
                    <a:pt x="42930" y="155620"/>
                    <a:pt x="85860" y="311240"/>
                    <a:pt x="180305" y="437882"/>
                  </a:cubicBezTo>
                  <a:cubicBezTo>
                    <a:pt x="274750" y="564524"/>
                    <a:pt x="472226" y="613894"/>
                    <a:pt x="566671" y="759854"/>
                  </a:cubicBezTo>
                  <a:cubicBezTo>
                    <a:pt x="661116" y="905814"/>
                    <a:pt x="704045" y="1109729"/>
                    <a:pt x="746975" y="1313645"/>
                  </a:cubicBezTo>
                </a:path>
              </a:pathLst>
            </a:cu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Freeform 33"/>
            <p:cNvSpPr/>
            <p:nvPr/>
          </p:nvSpPr>
          <p:spPr>
            <a:xfrm>
              <a:off x="5550794" y="1287887"/>
              <a:ext cx="386367" cy="1004552"/>
            </a:xfrm>
            <a:custGeom>
              <a:avLst/>
              <a:gdLst>
                <a:gd name="connsiteX0" fmla="*/ 386367 w 386367"/>
                <a:gd name="connsiteY0" fmla="*/ 0 h 1004552"/>
                <a:gd name="connsiteX1" fmla="*/ 90152 w 386367"/>
                <a:gd name="connsiteY1" fmla="*/ 360609 h 1004552"/>
                <a:gd name="connsiteX2" fmla="*/ 64395 w 386367"/>
                <a:gd name="connsiteY2" fmla="*/ 746975 h 1004552"/>
                <a:gd name="connsiteX3" fmla="*/ 0 w 386367"/>
                <a:gd name="connsiteY3" fmla="*/ 1004552 h 1004552"/>
              </a:gdLst>
              <a:ahLst/>
              <a:cxnLst>
                <a:cxn ang="0">
                  <a:pos x="connsiteX0" y="connsiteY0"/>
                </a:cxn>
                <a:cxn ang="0">
                  <a:pos x="connsiteX1" y="connsiteY1"/>
                </a:cxn>
                <a:cxn ang="0">
                  <a:pos x="connsiteX2" y="connsiteY2"/>
                </a:cxn>
                <a:cxn ang="0">
                  <a:pos x="connsiteX3" y="connsiteY3"/>
                </a:cxn>
              </a:cxnLst>
              <a:rect l="l" t="t" r="r" b="b"/>
              <a:pathLst>
                <a:path w="386367" h="1004552">
                  <a:moveTo>
                    <a:pt x="386367" y="0"/>
                  </a:moveTo>
                  <a:cubicBezTo>
                    <a:pt x="265090" y="118056"/>
                    <a:pt x="143814" y="236113"/>
                    <a:pt x="90152" y="360609"/>
                  </a:cubicBezTo>
                  <a:cubicBezTo>
                    <a:pt x="36490" y="485105"/>
                    <a:pt x="79420" y="639651"/>
                    <a:pt x="64395" y="746975"/>
                  </a:cubicBezTo>
                  <a:cubicBezTo>
                    <a:pt x="49370" y="854299"/>
                    <a:pt x="24685" y="929425"/>
                    <a:pt x="0" y="1004552"/>
                  </a:cubicBezTo>
                </a:path>
              </a:pathLst>
            </a:cu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34"/>
            <p:cNvSpPr/>
            <p:nvPr/>
          </p:nvSpPr>
          <p:spPr>
            <a:xfrm>
              <a:off x="5769735" y="1460238"/>
              <a:ext cx="600783" cy="888642"/>
            </a:xfrm>
            <a:custGeom>
              <a:avLst/>
              <a:gdLst>
                <a:gd name="connsiteX0" fmla="*/ 0 w 600783"/>
                <a:gd name="connsiteY0" fmla="*/ 0 h 888642"/>
                <a:gd name="connsiteX1" fmla="*/ 231820 w 600783"/>
                <a:gd name="connsiteY1" fmla="*/ 296214 h 888642"/>
                <a:gd name="connsiteX2" fmla="*/ 553792 w 600783"/>
                <a:gd name="connsiteY2" fmla="*/ 476518 h 888642"/>
                <a:gd name="connsiteX3" fmla="*/ 592428 w 600783"/>
                <a:gd name="connsiteY3" fmla="*/ 888642 h 888642"/>
              </a:gdLst>
              <a:ahLst/>
              <a:cxnLst>
                <a:cxn ang="0">
                  <a:pos x="connsiteX0" y="connsiteY0"/>
                </a:cxn>
                <a:cxn ang="0">
                  <a:pos x="connsiteX1" y="connsiteY1"/>
                </a:cxn>
                <a:cxn ang="0">
                  <a:pos x="connsiteX2" y="connsiteY2"/>
                </a:cxn>
                <a:cxn ang="0">
                  <a:pos x="connsiteX3" y="connsiteY3"/>
                </a:cxn>
              </a:cxnLst>
              <a:rect l="l" t="t" r="r" b="b"/>
              <a:pathLst>
                <a:path w="600783" h="888642">
                  <a:moveTo>
                    <a:pt x="0" y="0"/>
                  </a:moveTo>
                  <a:cubicBezTo>
                    <a:pt x="69760" y="108397"/>
                    <a:pt x="139521" y="216794"/>
                    <a:pt x="231820" y="296214"/>
                  </a:cubicBezTo>
                  <a:cubicBezTo>
                    <a:pt x="324119" y="375634"/>
                    <a:pt x="493691" y="377780"/>
                    <a:pt x="553792" y="476518"/>
                  </a:cubicBezTo>
                  <a:cubicBezTo>
                    <a:pt x="613893" y="575256"/>
                    <a:pt x="603160" y="731949"/>
                    <a:pt x="592428" y="888642"/>
                  </a:cubicBezTo>
                </a:path>
              </a:pathLst>
            </a:cu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Freeform 35"/>
            <p:cNvSpPr/>
            <p:nvPr/>
          </p:nvSpPr>
          <p:spPr>
            <a:xfrm>
              <a:off x="5782614" y="1751527"/>
              <a:ext cx="193183" cy="579549"/>
            </a:xfrm>
            <a:custGeom>
              <a:avLst/>
              <a:gdLst>
                <a:gd name="connsiteX0" fmla="*/ 193183 w 193183"/>
                <a:gd name="connsiteY0" fmla="*/ 0 h 579549"/>
                <a:gd name="connsiteX1" fmla="*/ 38637 w 193183"/>
                <a:gd name="connsiteY1" fmla="*/ 218941 h 579549"/>
                <a:gd name="connsiteX2" fmla="*/ 0 w 193183"/>
                <a:gd name="connsiteY2" fmla="*/ 579549 h 579549"/>
              </a:gdLst>
              <a:ahLst/>
              <a:cxnLst>
                <a:cxn ang="0">
                  <a:pos x="connsiteX0" y="connsiteY0"/>
                </a:cxn>
                <a:cxn ang="0">
                  <a:pos x="connsiteX1" y="connsiteY1"/>
                </a:cxn>
                <a:cxn ang="0">
                  <a:pos x="connsiteX2" y="connsiteY2"/>
                </a:cxn>
              </a:cxnLst>
              <a:rect l="l" t="t" r="r" b="b"/>
              <a:pathLst>
                <a:path w="193183" h="579549">
                  <a:moveTo>
                    <a:pt x="193183" y="0"/>
                  </a:moveTo>
                  <a:cubicBezTo>
                    <a:pt x="132008" y="61175"/>
                    <a:pt x="70834" y="122350"/>
                    <a:pt x="38637" y="218941"/>
                  </a:cubicBezTo>
                  <a:cubicBezTo>
                    <a:pt x="6440" y="315532"/>
                    <a:pt x="3220" y="447540"/>
                    <a:pt x="0" y="579549"/>
                  </a:cubicBezTo>
                </a:path>
              </a:pathLst>
            </a:cu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Freeform 36"/>
            <p:cNvSpPr/>
            <p:nvPr/>
          </p:nvSpPr>
          <p:spPr>
            <a:xfrm>
              <a:off x="5859887" y="1931831"/>
              <a:ext cx="309093" cy="373487"/>
            </a:xfrm>
            <a:custGeom>
              <a:avLst/>
              <a:gdLst>
                <a:gd name="connsiteX0" fmla="*/ 0 w 309093"/>
                <a:gd name="connsiteY0" fmla="*/ 0 h 373487"/>
                <a:gd name="connsiteX1" fmla="*/ 180305 w 309093"/>
                <a:gd name="connsiteY1" fmla="*/ 141668 h 373487"/>
                <a:gd name="connsiteX2" fmla="*/ 309093 w 309093"/>
                <a:gd name="connsiteY2" fmla="*/ 373487 h 373487"/>
              </a:gdLst>
              <a:ahLst/>
              <a:cxnLst>
                <a:cxn ang="0">
                  <a:pos x="connsiteX0" y="connsiteY0"/>
                </a:cxn>
                <a:cxn ang="0">
                  <a:pos x="connsiteX1" y="connsiteY1"/>
                </a:cxn>
                <a:cxn ang="0">
                  <a:pos x="connsiteX2" y="connsiteY2"/>
                </a:cxn>
              </a:cxnLst>
              <a:rect l="l" t="t" r="r" b="b"/>
              <a:pathLst>
                <a:path w="309093" h="373487">
                  <a:moveTo>
                    <a:pt x="0" y="0"/>
                  </a:moveTo>
                  <a:cubicBezTo>
                    <a:pt x="64395" y="39710"/>
                    <a:pt x="128790" y="79420"/>
                    <a:pt x="180305" y="141668"/>
                  </a:cubicBezTo>
                  <a:cubicBezTo>
                    <a:pt x="231821" y="203916"/>
                    <a:pt x="270457" y="288701"/>
                    <a:pt x="309093" y="373487"/>
                  </a:cubicBezTo>
                </a:path>
              </a:pathLst>
            </a:cu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7" name="Oval 56"/>
          <p:cNvSpPr/>
          <p:nvPr/>
        </p:nvSpPr>
        <p:spPr>
          <a:xfrm>
            <a:off x="2499772" y="3136166"/>
            <a:ext cx="1451379" cy="1516970"/>
          </a:xfrm>
          <a:prstGeom prst="ellipse">
            <a:avLst/>
          </a:prstGeom>
          <a:solidFill>
            <a:schemeClr val="accent6">
              <a:lumMod val="60000"/>
              <a:lumOff val="4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2195736" y="2423702"/>
            <a:ext cx="1371600" cy="1374244"/>
          </a:xfrm>
          <a:prstGeom prst="ellipse">
            <a:avLst/>
          </a:prstGeom>
          <a:solidFill>
            <a:schemeClr val="accent4">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937950" y="2976932"/>
            <a:ext cx="1280160" cy="1280160"/>
          </a:xfrm>
          <a:prstGeom prst="ellipse">
            <a:avLst/>
          </a:prstGeom>
          <a:solidFill>
            <a:srgbClr val="00B05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2466573" y="2312876"/>
            <a:ext cx="2588654" cy="2105696"/>
            <a:chOff x="2314712" y="2256151"/>
            <a:chExt cx="3078051" cy="2446986"/>
          </a:xfrm>
        </p:grpSpPr>
        <p:sp>
          <p:nvSpPr>
            <p:cNvPr id="78" name="Freeform 77"/>
            <p:cNvSpPr/>
            <p:nvPr/>
          </p:nvSpPr>
          <p:spPr>
            <a:xfrm>
              <a:off x="2804109" y="3247824"/>
              <a:ext cx="697767" cy="1326524"/>
            </a:xfrm>
            <a:custGeom>
              <a:avLst/>
              <a:gdLst>
                <a:gd name="connsiteX0" fmla="*/ 579549 w 697767"/>
                <a:gd name="connsiteY0" fmla="*/ 0 h 1326524"/>
                <a:gd name="connsiteX1" fmla="*/ 579549 w 697767"/>
                <a:gd name="connsiteY1" fmla="*/ 231820 h 1326524"/>
                <a:gd name="connsiteX2" fmla="*/ 682580 w 697767"/>
                <a:gd name="connsiteY2" fmla="*/ 592429 h 1326524"/>
                <a:gd name="connsiteX3" fmla="*/ 206062 w 697767"/>
                <a:gd name="connsiteY3" fmla="*/ 991674 h 1326524"/>
                <a:gd name="connsiteX4" fmla="*/ 0 w 697767"/>
                <a:gd name="connsiteY4" fmla="*/ 1326524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767" h="1326524">
                  <a:moveTo>
                    <a:pt x="579549" y="0"/>
                  </a:moveTo>
                  <a:cubicBezTo>
                    <a:pt x="570963" y="66541"/>
                    <a:pt x="562377" y="133082"/>
                    <a:pt x="579549" y="231820"/>
                  </a:cubicBezTo>
                  <a:cubicBezTo>
                    <a:pt x="596721" y="330558"/>
                    <a:pt x="744828" y="465787"/>
                    <a:pt x="682580" y="592429"/>
                  </a:cubicBezTo>
                  <a:cubicBezTo>
                    <a:pt x="620332" y="719071"/>
                    <a:pt x="319825" y="869325"/>
                    <a:pt x="206062" y="991674"/>
                  </a:cubicBezTo>
                  <a:cubicBezTo>
                    <a:pt x="92299" y="1114023"/>
                    <a:pt x="46149" y="1220273"/>
                    <a:pt x="0" y="1326524"/>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Freeform 78"/>
            <p:cNvSpPr/>
            <p:nvPr/>
          </p:nvSpPr>
          <p:spPr>
            <a:xfrm>
              <a:off x="3370779" y="3981920"/>
              <a:ext cx="476519" cy="515155"/>
            </a:xfrm>
            <a:custGeom>
              <a:avLst/>
              <a:gdLst>
                <a:gd name="connsiteX0" fmla="*/ 0 w 476519"/>
                <a:gd name="connsiteY0" fmla="*/ 0 h 515155"/>
                <a:gd name="connsiteX1" fmla="*/ 283336 w 476519"/>
                <a:gd name="connsiteY1" fmla="*/ 193183 h 515155"/>
                <a:gd name="connsiteX2" fmla="*/ 476519 w 476519"/>
                <a:gd name="connsiteY2" fmla="*/ 515155 h 515155"/>
              </a:gdLst>
              <a:ahLst/>
              <a:cxnLst>
                <a:cxn ang="0">
                  <a:pos x="connsiteX0" y="connsiteY0"/>
                </a:cxn>
                <a:cxn ang="0">
                  <a:pos x="connsiteX1" y="connsiteY1"/>
                </a:cxn>
                <a:cxn ang="0">
                  <a:pos x="connsiteX2" y="connsiteY2"/>
                </a:cxn>
              </a:cxnLst>
              <a:rect l="l" t="t" r="r" b="b"/>
              <a:pathLst>
                <a:path w="476519" h="515155">
                  <a:moveTo>
                    <a:pt x="0" y="0"/>
                  </a:moveTo>
                  <a:cubicBezTo>
                    <a:pt x="101958" y="53662"/>
                    <a:pt x="203916" y="107324"/>
                    <a:pt x="283336" y="193183"/>
                  </a:cubicBezTo>
                  <a:cubicBezTo>
                    <a:pt x="362756" y="279042"/>
                    <a:pt x="419637" y="397098"/>
                    <a:pt x="476519" y="515155"/>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Freeform 79"/>
            <p:cNvSpPr/>
            <p:nvPr/>
          </p:nvSpPr>
          <p:spPr>
            <a:xfrm>
              <a:off x="2533653" y="4059193"/>
              <a:ext cx="450760" cy="180305"/>
            </a:xfrm>
            <a:custGeom>
              <a:avLst/>
              <a:gdLst>
                <a:gd name="connsiteX0" fmla="*/ 450760 w 450760"/>
                <a:gd name="connsiteY0" fmla="*/ 180305 h 180305"/>
                <a:gd name="connsiteX1" fmla="*/ 167425 w 450760"/>
                <a:gd name="connsiteY1" fmla="*/ 115910 h 180305"/>
                <a:gd name="connsiteX2" fmla="*/ 0 w 450760"/>
                <a:gd name="connsiteY2" fmla="*/ 0 h 180305"/>
              </a:gdLst>
              <a:ahLst/>
              <a:cxnLst>
                <a:cxn ang="0">
                  <a:pos x="connsiteX0" y="connsiteY0"/>
                </a:cxn>
                <a:cxn ang="0">
                  <a:pos x="connsiteX1" y="connsiteY1"/>
                </a:cxn>
                <a:cxn ang="0">
                  <a:pos x="connsiteX2" y="connsiteY2"/>
                </a:cxn>
              </a:cxnLst>
              <a:rect l="l" t="t" r="r" b="b"/>
              <a:pathLst>
                <a:path w="450760" h="180305">
                  <a:moveTo>
                    <a:pt x="450760" y="180305"/>
                  </a:moveTo>
                  <a:cubicBezTo>
                    <a:pt x="346656" y="163133"/>
                    <a:pt x="242552" y="145961"/>
                    <a:pt x="167425" y="115910"/>
                  </a:cubicBezTo>
                  <a:cubicBezTo>
                    <a:pt x="92298" y="85859"/>
                    <a:pt x="46149" y="42929"/>
                    <a:pt x="0" y="0"/>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Freeform 80"/>
            <p:cNvSpPr/>
            <p:nvPr/>
          </p:nvSpPr>
          <p:spPr>
            <a:xfrm>
              <a:off x="3216233" y="4149346"/>
              <a:ext cx="412124" cy="553791"/>
            </a:xfrm>
            <a:custGeom>
              <a:avLst/>
              <a:gdLst>
                <a:gd name="connsiteX0" fmla="*/ 412124 w 412124"/>
                <a:gd name="connsiteY0" fmla="*/ 0 h 553791"/>
                <a:gd name="connsiteX1" fmla="*/ 77273 w 412124"/>
                <a:gd name="connsiteY1" fmla="*/ 206062 h 553791"/>
                <a:gd name="connsiteX2" fmla="*/ 0 w 412124"/>
                <a:gd name="connsiteY2" fmla="*/ 553791 h 553791"/>
              </a:gdLst>
              <a:ahLst/>
              <a:cxnLst>
                <a:cxn ang="0">
                  <a:pos x="connsiteX0" y="connsiteY0"/>
                </a:cxn>
                <a:cxn ang="0">
                  <a:pos x="connsiteX1" y="connsiteY1"/>
                </a:cxn>
                <a:cxn ang="0">
                  <a:pos x="connsiteX2" y="connsiteY2"/>
                </a:cxn>
              </a:cxnLst>
              <a:rect l="l" t="t" r="r" b="b"/>
              <a:pathLst>
                <a:path w="412124" h="553791">
                  <a:moveTo>
                    <a:pt x="412124" y="0"/>
                  </a:moveTo>
                  <a:cubicBezTo>
                    <a:pt x="279042" y="56881"/>
                    <a:pt x="145960" y="113763"/>
                    <a:pt x="77273" y="206062"/>
                  </a:cubicBezTo>
                  <a:cubicBezTo>
                    <a:pt x="8586" y="298361"/>
                    <a:pt x="4293" y="426076"/>
                    <a:pt x="0" y="553791"/>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Freeform 81"/>
            <p:cNvSpPr/>
            <p:nvPr/>
          </p:nvSpPr>
          <p:spPr>
            <a:xfrm>
              <a:off x="2314712" y="3222067"/>
              <a:ext cx="1056067" cy="129367"/>
            </a:xfrm>
            <a:custGeom>
              <a:avLst/>
              <a:gdLst>
                <a:gd name="connsiteX0" fmla="*/ 1056067 w 1056067"/>
                <a:gd name="connsiteY0" fmla="*/ 38636 h 129367"/>
                <a:gd name="connsiteX1" fmla="*/ 540913 w 1056067"/>
                <a:gd name="connsiteY1" fmla="*/ 128788 h 129367"/>
                <a:gd name="connsiteX2" fmla="*/ 0 w 1056067"/>
                <a:gd name="connsiteY2" fmla="*/ 0 h 129367"/>
              </a:gdLst>
              <a:ahLst/>
              <a:cxnLst>
                <a:cxn ang="0">
                  <a:pos x="connsiteX0" y="connsiteY0"/>
                </a:cxn>
                <a:cxn ang="0">
                  <a:pos x="connsiteX1" y="connsiteY1"/>
                </a:cxn>
                <a:cxn ang="0">
                  <a:pos x="connsiteX2" y="connsiteY2"/>
                </a:cxn>
              </a:cxnLst>
              <a:rect l="l" t="t" r="r" b="b"/>
              <a:pathLst>
                <a:path w="1056067" h="129367">
                  <a:moveTo>
                    <a:pt x="1056067" y="38636"/>
                  </a:moveTo>
                  <a:cubicBezTo>
                    <a:pt x="886495" y="86931"/>
                    <a:pt x="716924" y="135227"/>
                    <a:pt x="540913" y="128788"/>
                  </a:cubicBezTo>
                  <a:cubicBezTo>
                    <a:pt x="364902" y="122349"/>
                    <a:pt x="182451" y="61174"/>
                    <a:pt x="0" y="0"/>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Freeform 82"/>
            <p:cNvSpPr/>
            <p:nvPr/>
          </p:nvSpPr>
          <p:spPr>
            <a:xfrm>
              <a:off x="2404864" y="2809943"/>
              <a:ext cx="528034" cy="553791"/>
            </a:xfrm>
            <a:custGeom>
              <a:avLst/>
              <a:gdLst>
                <a:gd name="connsiteX0" fmla="*/ 528034 w 528034"/>
                <a:gd name="connsiteY0" fmla="*/ 553791 h 553791"/>
                <a:gd name="connsiteX1" fmla="*/ 347730 w 528034"/>
                <a:gd name="connsiteY1" fmla="*/ 218941 h 553791"/>
                <a:gd name="connsiteX2" fmla="*/ 0 w 528034"/>
                <a:gd name="connsiteY2" fmla="*/ 0 h 553791"/>
              </a:gdLst>
              <a:ahLst/>
              <a:cxnLst>
                <a:cxn ang="0">
                  <a:pos x="connsiteX0" y="connsiteY0"/>
                </a:cxn>
                <a:cxn ang="0">
                  <a:pos x="connsiteX1" y="connsiteY1"/>
                </a:cxn>
                <a:cxn ang="0">
                  <a:pos x="connsiteX2" y="connsiteY2"/>
                </a:cxn>
              </a:cxnLst>
              <a:rect l="l" t="t" r="r" b="b"/>
              <a:pathLst>
                <a:path w="528034" h="553791">
                  <a:moveTo>
                    <a:pt x="528034" y="553791"/>
                  </a:moveTo>
                  <a:cubicBezTo>
                    <a:pt x="481885" y="432515"/>
                    <a:pt x="435736" y="311239"/>
                    <a:pt x="347730" y="218941"/>
                  </a:cubicBezTo>
                  <a:cubicBezTo>
                    <a:pt x="259724" y="126643"/>
                    <a:pt x="129862" y="63321"/>
                    <a:pt x="0" y="0"/>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Freeform 83"/>
            <p:cNvSpPr/>
            <p:nvPr/>
          </p:nvSpPr>
          <p:spPr>
            <a:xfrm>
              <a:off x="2623805" y="3337977"/>
              <a:ext cx="528034" cy="386366"/>
            </a:xfrm>
            <a:custGeom>
              <a:avLst/>
              <a:gdLst>
                <a:gd name="connsiteX0" fmla="*/ 528034 w 528034"/>
                <a:gd name="connsiteY0" fmla="*/ 0 h 386366"/>
                <a:gd name="connsiteX1" fmla="*/ 154546 w 528034"/>
                <a:gd name="connsiteY1" fmla="*/ 167425 h 386366"/>
                <a:gd name="connsiteX2" fmla="*/ 0 w 528034"/>
                <a:gd name="connsiteY2" fmla="*/ 386366 h 386366"/>
              </a:gdLst>
              <a:ahLst/>
              <a:cxnLst>
                <a:cxn ang="0">
                  <a:pos x="connsiteX0" y="connsiteY0"/>
                </a:cxn>
                <a:cxn ang="0">
                  <a:pos x="connsiteX1" y="connsiteY1"/>
                </a:cxn>
                <a:cxn ang="0">
                  <a:pos x="connsiteX2" y="connsiteY2"/>
                </a:cxn>
              </a:cxnLst>
              <a:rect l="l" t="t" r="r" b="b"/>
              <a:pathLst>
                <a:path w="528034" h="386366">
                  <a:moveTo>
                    <a:pt x="528034" y="0"/>
                  </a:moveTo>
                  <a:cubicBezTo>
                    <a:pt x="385293" y="51515"/>
                    <a:pt x="242552" y="103031"/>
                    <a:pt x="154546" y="167425"/>
                  </a:cubicBezTo>
                  <a:cubicBezTo>
                    <a:pt x="66540" y="231819"/>
                    <a:pt x="33270" y="309092"/>
                    <a:pt x="0" y="386366"/>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Freeform 84"/>
            <p:cNvSpPr/>
            <p:nvPr/>
          </p:nvSpPr>
          <p:spPr>
            <a:xfrm>
              <a:off x="2881382" y="3466765"/>
              <a:ext cx="12879" cy="309093"/>
            </a:xfrm>
            <a:custGeom>
              <a:avLst/>
              <a:gdLst>
                <a:gd name="connsiteX0" fmla="*/ 0 w 12879"/>
                <a:gd name="connsiteY0" fmla="*/ 0 h 309093"/>
                <a:gd name="connsiteX1" fmla="*/ 12879 w 12879"/>
                <a:gd name="connsiteY1" fmla="*/ 309093 h 309093"/>
              </a:gdLst>
              <a:ahLst/>
              <a:cxnLst>
                <a:cxn ang="0">
                  <a:pos x="connsiteX0" y="connsiteY0"/>
                </a:cxn>
                <a:cxn ang="0">
                  <a:pos x="connsiteX1" y="connsiteY1"/>
                </a:cxn>
              </a:cxnLst>
              <a:rect l="l" t="t" r="r" b="b"/>
              <a:pathLst>
                <a:path w="12879" h="309093">
                  <a:moveTo>
                    <a:pt x="0" y="0"/>
                  </a:moveTo>
                  <a:lnTo>
                    <a:pt x="12879" y="309093"/>
                  </a:ln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Freeform 85"/>
            <p:cNvSpPr/>
            <p:nvPr/>
          </p:nvSpPr>
          <p:spPr>
            <a:xfrm>
              <a:off x="3383658" y="2655396"/>
              <a:ext cx="1366591" cy="605307"/>
            </a:xfrm>
            <a:custGeom>
              <a:avLst/>
              <a:gdLst>
                <a:gd name="connsiteX0" fmla="*/ 0 w 1366591"/>
                <a:gd name="connsiteY0" fmla="*/ 605307 h 605307"/>
                <a:gd name="connsiteX1" fmla="*/ 463640 w 1366591"/>
                <a:gd name="connsiteY1" fmla="*/ 270457 h 605307"/>
                <a:gd name="connsiteX2" fmla="*/ 1223493 w 1366591"/>
                <a:gd name="connsiteY2" fmla="*/ 115910 h 605307"/>
                <a:gd name="connsiteX3" fmla="*/ 1365161 w 1366591"/>
                <a:gd name="connsiteY3" fmla="*/ 0 h 605307"/>
              </a:gdLst>
              <a:ahLst/>
              <a:cxnLst>
                <a:cxn ang="0">
                  <a:pos x="connsiteX0" y="connsiteY0"/>
                </a:cxn>
                <a:cxn ang="0">
                  <a:pos x="connsiteX1" y="connsiteY1"/>
                </a:cxn>
                <a:cxn ang="0">
                  <a:pos x="connsiteX2" y="connsiteY2"/>
                </a:cxn>
                <a:cxn ang="0">
                  <a:pos x="connsiteX3" y="connsiteY3"/>
                </a:cxn>
              </a:cxnLst>
              <a:rect l="l" t="t" r="r" b="b"/>
              <a:pathLst>
                <a:path w="1366591" h="605307">
                  <a:moveTo>
                    <a:pt x="0" y="605307"/>
                  </a:moveTo>
                  <a:cubicBezTo>
                    <a:pt x="129862" y="478665"/>
                    <a:pt x="259725" y="352023"/>
                    <a:pt x="463640" y="270457"/>
                  </a:cubicBezTo>
                  <a:cubicBezTo>
                    <a:pt x="667555" y="188891"/>
                    <a:pt x="1073240" y="160986"/>
                    <a:pt x="1223493" y="115910"/>
                  </a:cubicBezTo>
                  <a:cubicBezTo>
                    <a:pt x="1373746" y="70834"/>
                    <a:pt x="1369453" y="35417"/>
                    <a:pt x="1365161" y="0"/>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Freeform 86"/>
            <p:cNvSpPr/>
            <p:nvPr/>
          </p:nvSpPr>
          <p:spPr>
            <a:xfrm>
              <a:off x="3803793" y="2256151"/>
              <a:ext cx="236688" cy="682580"/>
            </a:xfrm>
            <a:custGeom>
              <a:avLst/>
              <a:gdLst>
                <a:gd name="connsiteX0" fmla="*/ 4868 w 236688"/>
                <a:gd name="connsiteY0" fmla="*/ 682580 h 682580"/>
                <a:gd name="connsiteX1" fmla="*/ 30626 w 236688"/>
                <a:gd name="connsiteY1" fmla="*/ 334851 h 682580"/>
                <a:gd name="connsiteX2" fmla="*/ 236688 w 236688"/>
                <a:gd name="connsiteY2" fmla="*/ 0 h 682580"/>
              </a:gdLst>
              <a:ahLst/>
              <a:cxnLst>
                <a:cxn ang="0">
                  <a:pos x="connsiteX0" y="connsiteY0"/>
                </a:cxn>
                <a:cxn ang="0">
                  <a:pos x="connsiteX1" y="connsiteY1"/>
                </a:cxn>
                <a:cxn ang="0">
                  <a:pos x="connsiteX2" y="connsiteY2"/>
                </a:cxn>
              </a:cxnLst>
              <a:rect l="l" t="t" r="r" b="b"/>
              <a:pathLst>
                <a:path w="236688" h="682580">
                  <a:moveTo>
                    <a:pt x="4868" y="682580"/>
                  </a:moveTo>
                  <a:cubicBezTo>
                    <a:pt x="-1572" y="565597"/>
                    <a:pt x="-8011" y="448614"/>
                    <a:pt x="30626" y="334851"/>
                  </a:cubicBezTo>
                  <a:cubicBezTo>
                    <a:pt x="69263" y="221088"/>
                    <a:pt x="152975" y="110544"/>
                    <a:pt x="236688" y="0"/>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Freeform 87"/>
            <p:cNvSpPr/>
            <p:nvPr/>
          </p:nvSpPr>
          <p:spPr>
            <a:xfrm>
              <a:off x="3834419" y="2384940"/>
              <a:ext cx="605307" cy="270456"/>
            </a:xfrm>
            <a:custGeom>
              <a:avLst/>
              <a:gdLst>
                <a:gd name="connsiteX0" fmla="*/ 0 w 605307"/>
                <a:gd name="connsiteY0" fmla="*/ 270456 h 270456"/>
                <a:gd name="connsiteX1" fmla="*/ 437882 w 605307"/>
                <a:gd name="connsiteY1" fmla="*/ 193183 h 270456"/>
                <a:gd name="connsiteX2" fmla="*/ 605307 w 605307"/>
                <a:gd name="connsiteY2" fmla="*/ 0 h 270456"/>
              </a:gdLst>
              <a:ahLst/>
              <a:cxnLst>
                <a:cxn ang="0">
                  <a:pos x="connsiteX0" y="connsiteY0"/>
                </a:cxn>
                <a:cxn ang="0">
                  <a:pos x="connsiteX1" y="connsiteY1"/>
                </a:cxn>
                <a:cxn ang="0">
                  <a:pos x="connsiteX2" y="connsiteY2"/>
                </a:cxn>
              </a:cxnLst>
              <a:rect l="l" t="t" r="r" b="b"/>
              <a:pathLst>
                <a:path w="605307" h="270456">
                  <a:moveTo>
                    <a:pt x="0" y="270456"/>
                  </a:moveTo>
                  <a:cubicBezTo>
                    <a:pt x="168499" y="254357"/>
                    <a:pt x="336998" y="238259"/>
                    <a:pt x="437882" y="193183"/>
                  </a:cubicBezTo>
                  <a:cubicBezTo>
                    <a:pt x="538766" y="148107"/>
                    <a:pt x="572036" y="74053"/>
                    <a:pt x="605307" y="0"/>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Freeform 88"/>
            <p:cNvSpPr/>
            <p:nvPr/>
          </p:nvSpPr>
          <p:spPr>
            <a:xfrm>
              <a:off x="3628357" y="3067520"/>
              <a:ext cx="1506828" cy="1287888"/>
            </a:xfrm>
            <a:custGeom>
              <a:avLst/>
              <a:gdLst>
                <a:gd name="connsiteX0" fmla="*/ 0 w 1506828"/>
                <a:gd name="connsiteY0" fmla="*/ 0 h 1287888"/>
                <a:gd name="connsiteX1" fmla="*/ 450761 w 1506828"/>
                <a:gd name="connsiteY1" fmla="*/ 231820 h 1287888"/>
                <a:gd name="connsiteX2" fmla="*/ 1184856 w 1506828"/>
                <a:gd name="connsiteY2" fmla="*/ 759854 h 1287888"/>
                <a:gd name="connsiteX3" fmla="*/ 1506828 w 1506828"/>
                <a:gd name="connsiteY3" fmla="*/ 1287888 h 1287888"/>
              </a:gdLst>
              <a:ahLst/>
              <a:cxnLst>
                <a:cxn ang="0">
                  <a:pos x="connsiteX0" y="connsiteY0"/>
                </a:cxn>
                <a:cxn ang="0">
                  <a:pos x="connsiteX1" y="connsiteY1"/>
                </a:cxn>
                <a:cxn ang="0">
                  <a:pos x="connsiteX2" y="connsiteY2"/>
                </a:cxn>
                <a:cxn ang="0">
                  <a:pos x="connsiteX3" y="connsiteY3"/>
                </a:cxn>
              </a:cxnLst>
              <a:rect l="l" t="t" r="r" b="b"/>
              <a:pathLst>
                <a:path w="1506828" h="1287888">
                  <a:moveTo>
                    <a:pt x="0" y="0"/>
                  </a:moveTo>
                  <a:cubicBezTo>
                    <a:pt x="126642" y="52589"/>
                    <a:pt x="253285" y="105178"/>
                    <a:pt x="450761" y="231820"/>
                  </a:cubicBezTo>
                  <a:cubicBezTo>
                    <a:pt x="648237" y="358462"/>
                    <a:pt x="1008845" y="583843"/>
                    <a:pt x="1184856" y="759854"/>
                  </a:cubicBezTo>
                  <a:cubicBezTo>
                    <a:pt x="1360867" y="935865"/>
                    <a:pt x="1433847" y="1111876"/>
                    <a:pt x="1506828" y="1287888"/>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0" name="Freeform 89"/>
            <p:cNvSpPr/>
            <p:nvPr/>
          </p:nvSpPr>
          <p:spPr>
            <a:xfrm>
              <a:off x="4156391" y="3518281"/>
              <a:ext cx="231819" cy="489397"/>
            </a:xfrm>
            <a:custGeom>
              <a:avLst/>
              <a:gdLst>
                <a:gd name="connsiteX0" fmla="*/ 231819 w 231819"/>
                <a:gd name="connsiteY0" fmla="*/ 0 h 489397"/>
                <a:gd name="connsiteX1" fmla="*/ 90152 w 231819"/>
                <a:gd name="connsiteY1" fmla="*/ 206062 h 489397"/>
                <a:gd name="connsiteX2" fmla="*/ 0 w 231819"/>
                <a:gd name="connsiteY2" fmla="*/ 489397 h 489397"/>
              </a:gdLst>
              <a:ahLst/>
              <a:cxnLst>
                <a:cxn ang="0">
                  <a:pos x="connsiteX0" y="connsiteY0"/>
                </a:cxn>
                <a:cxn ang="0">
                  <a:pos x="connsiteX1" y="connsiteY1"/>
                </a:cxn>
                <a:cxn ang="0">
                  <a:pos x="connsiteX2" y="connsiteY2"/>
                </a:cxn>
              </a:cxnLst>
              <a:rect l="l" t="t" r="r" b="b"/>
              <a:pathLst>
                <a:path w="231819" h="489397">
                  <a:moveTo>
                    <a:pt x="231819" y="0"/>
                  </a:moveTo>
                  <a:cubicBezTo>
                    <a:pt x="180303" y="62248"/>
                    <a:pt x="128788" y="124496"/>
                    <a:pt x="90152" y="206062"/>
                  </a:cubicBezTo>
                  <a:cubicBezTo>
                    <a:pt x="51515" y="287628"/>
                    <a:pt x="25757" y="388512"/>
                    <a:pt x="0" y="489397"/>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Freeform 90"/>
            <p:cNvSpPr/>
            <p:nvPr/>
          </p:nvSpPr>
          <p:spPr>
            <a:xfrm>
              <a:off x="3911692" y="3093278"/>
              <a:ext cx="785611" cy="103031"/>
            </a:xfrm>
            <a:custGeom>
              <a:avLst/>
              <a:gdLst>
                <a:gd name="connsiteX0" fmla="*/ 0 w 785611"/>
                <a:gd name="connsiteY0" fmla="*/ 103031 h 103031"/>
                <a:gd name="connsiteX1" fmla="*/ 283335 w 785611"/>
                <a:gd name="connsiteY1" fmla="*/ 0 h 103031"/>
                <a:gd name="connsiteX2" fmla="*/ 785611 w 785611"/>
                <a:gd name="connsiteY2" fmla="*/ 103031 h 103031"/>
              </a:gdLst>
              <a:ahLst/>
              <a:cxnLst>
                <a:cxn ang="0">
                  <a:pos x="connsiteX0" y="connsiteY0"/>
                </a:cxn>
                <a:cxn ang="0">
                  <a:pos x="connsiteX1" y="connsiteY1"/>
                </a:cxn>
                <a:cxn ang="0">
                  <a:pos x="connsiteX2" y="connsiteY2"/>
                </a:cxn>
              </a:cxnLst>
              <a:rect l="l" t="t" r="r" b="b"/>
              <a:pathLst>
                <a:path w="785611" h="103031">
                  <a:moveTo>
                    <a:pt x="0" y="103031"/>
                  </a:moveTo>
                  <a:cubicBezTo>
                    <a:pt x="76200" y="51515"/>
                    <a:pt x="152400" y="0"/>
                    <a:pt x="283335" y="0"/>
                  </a:cubicBezTo>
                  <a:cubicBezTo>
                    <a:pt x="414270" y="0"/>
                    <a:pt x="599940" y="51515"/>
                    <a:pt x="785611" y="103031"/>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Freeform 91"/>
            <p:cNvSpPr/>
            <p:nvPr/>
          </p:nvSpPr>
          <p:spPr>
            <a:xfrm>
              <a:off x="4620030" y="3645129"/>
              <a:ext cx="772733" cy="195124"/>
            </a:xfrm>
            <a:custGeom>
              <a:avLst/>
              <a:gdLst>
                <a:gd name="connsiteX0" fmla="*/ 0 w 772733"/>
                <a:gd name="connsiteY0" fmla="*/ 1941 h 195124"/>
                <a:gd name="connsiteX1" fmla="*/ 476519 w 772733"/>
                <a:gd name="connsiteY1" fmla="*/ 27698 h 195124"/>
                <a:gd name="connsiteX2" fmla="*/ 772733 w 772733"/>
                <a:gd name="connsiteY2" fmla="*/ 195124 h 195124"/>
              </a:gdLst>
              <a:ahLst/>
              <a:cxnLst>
                <a:cxn ang="0">
                  <a:pos x="connsiteX0" y="connsiteY0"/>
                </a:cxn>
                <a:cxn ang="0">
                  <a:pos x="connsiteX1" y="connsiteY1"/>
                </a:cxn>
                <a:cxn ang="0">
                  <a:pos x="connsiteX2" y="connsiteY2"/>
                </a:cxn>
              </a:cxnLst>
              <a:rect l="l" t="t" r="r" b="b"/>
              <a:pathLst>
                <a:path w="772733" h="195124">
                  <a:moveTo>
                    <a:pt x="0" y="1941"/>
                  </a:moveTo>
                  <a:cubicBezTo>
                    <a:pt x="173865" y="-1279"/>
                    <a:pt x="347730" y="-4499"/>
                    <a:pt x="476519" y="27698"/>
                  </a:cubicBezTo>
                  <a:cubicBezTo>
                    <a:pt x="605308" y="59895"/>
                    <a:pt x="689020" y="127509"/>
                    <a:pt x="772733" y="195124"/>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Freeform 92"/>
            <p:cNvSpPr/>
            <p:nvPr/>
          </p:nvSpPr>
          <p:spPr>
            <a:xfrm>
              <a:off x="5057912" y="3672827"/>
              <a:ext cx="141667" cy="373488"/>
            </a:xfrm>
            <a:custGeom>
              <a:avLst/>
              <a:gdLst>
                <a:gd name="connsiteX0" fmla="*/ 0 w 141667"/>
                <a:gd name="connsiteY0" fmla="*/ 0 h 373488"/>
                <a:gd name="connsiteX1" fmla="*/ 141667 w 141667"/>
                <a:gd name="connsiteY1" fmla="*/ 373488 h 373488"/>
              </a:gdLst>
              <a:ahLst/>
              <a:cxnLst>
                <a:cxn ang="0">
                  <a:pos x="connsiteX0" y="connsiteY0"/>
                </a:cxn>
                <a:cxn ang="0">
                  <a:pos x="connsiteX1" y="connsiteY1"/>
                </a:cxn>
              </a:cxnLst>
              <a:rect l="l" t="t" r="r" b="b"/>
              <a:pathLst>
                <a:path w="141667" h="373488">
                  <a:moveTo>
                    <a:pt x="0" y="0"/>
                  </a:moveTo>
                  <a:lnTo>
                    <a:pt x="141667" y="373488"/>
                  </a:ln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38" name="AutoShape 5"/>
          <p:cNvSpPr>
            <a:spLocks noChangeArrowheads="1"/>
          </p:cNvSpPr>
          <p:nvPr/>
        </p:nvSpPr>
        <p:spPr bwMode="auto">
          <a:xfrm>
            <a:off x="6336196" y="1810342"/>
            <a:ext cx="2452321" cy="640080"/>
          </a:xfrm>
          <a:prstGeom prst="roundRect">
            <a:avLst>
              <a:gd name="adj" fmla="val 16667"/>
            </a:avLst>
          </a:prstGeom>
          <a:solidFill>
            <a:srgbClr val="FF0000">
              <a:alpha val="20000"/>
            </a:srgbClr>
          </a:solidFill>
          <a:ln w="34925">
            <a:solidFill>
              <a:schemeClr val="tx2"/>
            </a:solidFill>
            <a:round/>
            <a:headEnd/>
            <a:tailEnd/>
          </a:ln>
          <a:effectLst>
            <a:outerShdw blurRad="50800" dist="38100" dir="18900000" algn="b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sp>
        <p:nvSpPr>
          <p:cNvPr id="154" name="TextBox 153"/>
          <p:cNvSpPr txBox="1"/>
          <p:nvPr/>
        </p:nvSpPr>
        <p:spPr>
          <a:xfrm>
            <a:off x="7742457" y="1895310"/>
            <a:ext cx="468876" cy="492443"/>
          </a:xfrm>
          <a:prstGeom prst="rect">
            <a:avLst/>
          </a:prstGeom>
          <a:noFill/>
        </p:spPr>
        <p:txBody>
          <a:bodyPr wrap="square" rtlCol="0">
            <a:spAutoFit/>
          </a:bodyPr>
          <a:lstStyle/>
          <a:p>
            <a:r>
              <a:rPr lang="en-US" sz="2600" dirty="0" smtClean="0"/>
              <a:t>…</a:t>
            </a:r>
            <a:endParaRPr lang="en-US" sz="2600" dirty="0"/>
          </a:p>
        </p:txBody>
      </p:sp>
      <p:sp>
        <p:nvSpPr>
          <p:cNvPr id="172" name="AutoShape 5"/>
          <p:cNvSpPr>
            <a:spLocks noChangeArrowheads="1"/>
          </p:cNvSpPr>
          <p:nvPr/>
        </p:nvSpPr>
        <p:spPr bwMode="auto">
          <a:xfrm>
            <a:off x="6368151" y="2600908"/>
            <a:ext cx="2452321" cy="640080"/>
          </a:xfrm>
          <a:prstGeom prst="roundRect">
            <a:avLst>
              <a:gd name="adj" fmla="val 16667"/>
            </a:avLst>
          </a:prstGeom>
          <a:solidFill>
            <a:srgbClr val="00B050">
              <a:alpha val="26000"/>
            </a:srgbClr>
          </a:solidFill>
          <a:ln w="34925">
            <a:solidFill>
              <a:schemeClr val="tx2"/>
            </a:solidFill>
            <a:round/>
            <a:headEnd/>
            <a:tailEnd/>
          </a:ln>
          <a:effectLst>
            <a:outerShdw blurRad="50800" dist="38100" dir="2700000" algn="t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grpSp>
        <p:nvGrpSpPr>
          <p:cNvPr id="173" name="Group 172"/>
          <p:cNvGrpSpPr/>
          <p:nvPr/>
        </p:nvGrpSpPr>
        <p:grpSpPr>
          <a:xfrm>
            <a:off x="7268251" y="2685876"/>
            <a:ext cx="512064" cy="457200"/>
            <a:chOff x="971600" y="4149700"/>
            <a:chExt cx="621852" cy="467432"/>
          </a:xfrm>
        </p:grpSpPr>
        <p:cxnSp>
          <p:nvCxnSpPr>
            <p:cNvPr id="174" name="Straight Connector 173"/>
            <p:cNvCxnSpPr/>
            <p:nvPr/>
          </p:nvCxnSpPr>
          <p:spPr>
            <a:xfrm flipV="1">
              <a:off x="971600" y="4149700"/>
              <a:ext cx="281395" cy="464416"/>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089396" y="4452764"/>
              <a:ext cx="121444" cy="164368"/>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52995" y="4149700"/>
              <a:ext cx="340457" cy="449847"/>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176337" y="4329100"/>
              <a:ext cx="219093" cy="270447"/>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p:nvGrpSpPr>
        <p:grpSpPr>
          <a:xfrm>
            <a:off x="6540163" y="2685256"/>
            <a:ext cx="512064" cy="457200"/>
            <a:chOff x="971600" y="3104964"/>
            <a:chExt cx="621852" cy="647452"/>
          </a:xfrm>
        </p:grpSpPr>
        <p:cxnSp>
          <p:nvCxnSpPr>
            <p:cNvPr id="179" name="Straight Connector 178"/>
            <p:cNvCxnSpPr/>
            <p:nvPr/>
          </p:nvCxnSpPr>
          <p:spPr>
            <a:xfrm flipV="1">
              <a:off x="971600" y="3104964"/>
              <a:ext cx="281395" cy="643274"/>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089396" y="3524746"/>
              <a:ext cx="121444" cy="227670"/>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52995" y="3104964"/>
              <a:ext cx="340457" cy="623094"/>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H="1">
              <a:off x="1341424" y="3524746"/>
              <a:ext cx="108013" cy="227670"/>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8164392" y="2695488"/>
            <a:ext cx="512064" cy="457200"/>
            <a:chOff x="1916088" y="4725764"/>
            <a:chExt cx="621852" cy="467432"/>
          </a:xfrm>
        </p:grpSpPr>
        <p:cxnSp>
          <p:nvCxnSpPr>
            <p:cNvPr id="184" name="Straight Connector 183"/>
            <p:cNvCxnSpPr/>
            <p:nvPr/>
          </p:nvCxnSpPr>
          <p:spPr>
            <a:xfrm flipV="1">
              <a:off x="1916088" y="4725764"/>
              <a:ext cx="281395" cy="464416"/>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2197483" y="4725764"/>
              <a:ext cx="340457" cy="449847"/>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H="1">
              <a:off x="2105726" y="4898031"/>
              <a:ext cx="198440" cy="292149"/>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H="1">
              <a:off x="2303748" y="5047122"/>
              <a:ext cx="99220" cy="146074"/>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88" name="TextBox 187"/>
          <p:cNvSpPr txBox="1"/>
          <p:nvPr/>
        </p:nvSpPr>
        <p:spPr>
          <a:xfrm>
            <a:off x="7772307" y="2685876"/>
            <a:ext cx="468876" cy="492443"/>
          </a:xfrm>
          <a:prstGeom prst="rect">
            <a:avLst/>
          </a:prstGeom>
          <a:noFill/>
        </p:spPr>
        <p:txBody>
          <a:bodyPr wrap="square" rtlCol="0">
            <a:spAutoFit/>
          </a:bodyPr>
          <a:lstStyle/>
          <a:p>
            <a:r>
              <a:rPr lang="en-US" sz="2600" dirty="0" smtClean="0"/>
              <a:t>…</a:t>
            </a:r>
            <a:endParaRPr lang="en-US" sz="2600" dirty="0"/>
          </a:p>
        </p:txBody>
      </p:sp>
      <p:sp>
        <p:nvSpPr>
          <p:cNvPr id="206" name="TextBox 205"/>
          <p:cNvSpPr txBox="1"/>
          <p:nvPr/>
        </p:nvSpPr>
        <p:spPr>
          <a:xfrm>
            <a:off x="4568902" y="871012"/>
            <a:ext cx="468876" cy="492443"/>
          </a:xfrm>
          <a:prstGeom prst="rect">
            <a:avLst/>
          </a:prstGeom>
          <a:noFill/>
        </p:spPr>
        <p:txBody>
          <a:bodyPr wrap="square" rtlCol="0">
            <a:spAutoFit/>
          </a:bodyPr>
          <a:lstStyle/>
          <a:p>
            <a:r>
              <a:rPr lang="en-US" sz="2600" dirty="0" smtClean="0"/>
              <a:t>…</a:t>
            </a:r>
            <a:endParaRPr lang="en-US" sz="2600" dirty="0"/>
          </a:p>
        </p:txBody>
      </p:sp>
      <p:sp>
        <p:nvSpPr>
          <p:cNvPr id="207" name="AutoShape 5"/>
          <p:cNvSpPr>
            <a:spLocks noChangeArrowheads="1"/>
          </p:cNvSpPr>
          <p:nvPr/>
        </p:nvSpPr>
        <p:spPr bwMode="auto">
          <a:xfrm>
            <a:off x="6372200" y="3392996"/>
            <a:ext cx="2452321" cy="640080"/>
          </a:xfrm>
          <a:prstGeom prst="roundRect">
            <a:avLst>
              <a:gd name="adj" fmla="val 16667"/>
            </a:avLst>
          </a:prstGeom>
          <a:solidFill>
            <a:schemeClr val="accent6">
              <a:lumMod val="60000"/>
              <a:lumOff val="40000"/>
              <a:alpha val="41000"/>
            </a:schemeClr>
          </a:solidFill>
          <a:ln w="34925">
            <a:solidFill>
              <a:schemeClr val="tx2"/>
            </a:solidFill>
            <a:round/>
            <a:headEnd/>
            <a:tailEnd/>
          </a:ln>
          <a:effectLst>
            <a:outerShdw blurRad="50800" dist="38100" dir="2700000" algn="t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grpSp>
        <p:nvGrpSpPr>
          <p:cNvPr id="208" name="Group 207"/>
          <p:cNvGrpSpPr/>
          <p:nvPr/>
        </p:nvGrpSpPr>
        <p:grpSpPr>
          <a:xfrm>
            <a:off x="7272300" y="3477964"/>
            <a:ext cx="512064" cy="457200"/>
            <a:chOff x="971600" y="4149700"/>
            <a:chExt cx="621852" cy="467432"/>
          </a:xfrm>
        </p:grpSpPr>
        <p:cxnSp>
          <p:nvCxnSpPr>
            <p:cNvPr id="209" name="Straight Connector 208"/>
            <p:cNvCxnSpPr/>
            <p:nvPr/>
          </p:nvCxnSpPr>
          <p:spPr>
            <a:xfrm flipV="1">
              <a:off x="971600" y="4149700"/>
              <a:ext cx="281395" cy="464416"/>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1089396" y="4452764"/>
              <a:ext cx="121444" cy="164368"/>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a:off x="1252995" y="4149700"/>
              <a:ext cx="340457" cy="449847"/>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1176337" y="4329100"/>
              <a:ext cx="219093" cy="270447"/>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8212453" y="3477344"/>
            <a:ext cx="512064" cy="457200"/>
            <a:chOff x="971600" y="3104964"/>
            <a:chExt cx="621852" cy="647452"/>
          </a:xfrm>
        </p:grpSpPr>
        <p:cxnSp>
          <p:nvCxnSpPr>
            <p:cNvPr id="214" name="Straight Connector 213"/>
            <p:cNvCxnSpPr/>
            <p:nvPr/>
          </p:nvCxnSpPr>
          <p:spPr>
            <a:xfrm flipV="1">
              <a:off x="971600" y="3104964"/>
              <a:ext cx="281395" cy="643274"/>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1089396" y="3524746"/>
              <a:ext cx="121444" cy="227670"/>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1252995" y="3104964"/>
              <a:ext cx="340457" cy="623094"/>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1341424" y="3524746"/>
              <a:ext cx="108013" cy="227670"/>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18" name="Group 217"/>
          <p:cNvGrpSpPr/>
          <p:nvPr/>
        </p:nvGrpSpPr>
        <p:grpSpPr>
          <a:xfrm>
            <a:off x="6556269" y="3487576"/>
            <a:ext cx="512064" cy="457200"/>
            <a:chOff x="1916088" y="4725764"/>
            <a:chExt cx="621852" cy="467432"/>
          </a:xfrm>
        </p:grpSpPr>
        <p:cxnSp>
          <p:nvCxnSpPr>
            <p:cNvPr id="219" name="Straight Connector 218"/>
            <p:cNvCxnSpPr/>
            <p:nvPr/>
          </p:nvCxnSpPr>
          <p:spPr>
            <a:xfrm flipV="1">
              <a:off x="1916088" y="4725764"/>
              <a:ext cx="281395" cy="464416"/>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2197483" y="4725764"/>
              <a:ext cx="340457" cy="449847"/>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flipH="1">
              <a:off x="2105726" y="4898031"/>
              <a:ext cx="198440" cy="292149"/>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flipH="1">
              <a:off x="2303748" y="5047122"/>
              <a:ext cx="99220" cy="146074"/>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23" name="TextBox 222"/>
          <p:cNvSpPr txBox="1"/>
          <p:nvPr/>
        </p:nvSpPr>
        <p:spPr>
          <a:xfrm>
            <a:off x="7776356" y="3477964"/>
            <a:ext cx="468876" cy="492443"/>
          </a:xfrm>
          <a:prstGeom prst="rect">
            <a:avLst/>
          </a:prstGeom>
          <a:noFill/>
        </p:spPr>
        <p:txBody>
          <a:bodyPr wrap="square" rtlCol="0">
            <a:spAutoFit/>
          </a:bodyPr>
          <a:lstStyle/>
          <a:p>
            <a:r>
              <a:rPr lang="en-US" sz="2600" dirty="0" smtClean="0"/>
              <a:t>…</a:t>
            </a:r>
            <a:endParaRPr lang="en-US" sz="2600" dirty="0"/>
          </a:p>
        </p:txBody>
      </p:sp>
      <p:sp>
        <p:nvSpPr>
          <p:cNvPr id="224" name="AutoShape 5"/>
          <p:cNvSpPr>
            <a:spLocks noChangeArrowheads="1"/>
          </p:cNvSpPr>
          <p:nvPr/>
        </p:nvSpPr>
        <p:spPr bwMode="auto">
          <a:xfrm>
            <a:off x="6404155" y="4221088"/>
            <a:ext cx="2452321" cy="640080"/>
          </a:xfrm>
          <a:prstGeom prst="roundRect">
            <a:avLst>
              <a:gd name="adj" fmla="val 16667"/>
            </a:avLst>
          </a:prstGeom>
          <a:solidFill>
            <a:schemeClr val="tx2">
              <a:lumMod val="60000"/>
              <a:lumOff val="40000"/>
              <a:alpha val="26000"/>
            </a:schemeClr>
          </a:solidFill>
          <a:ln w="34925">
            <a:solidFill>
              <a:schemeClr val="tx2"/>
            </a:solidFill>
            <a:round/>
            <a:headEnd/>
            <a:tailEnd/>
          </a:ln>
          <a:effectLst>
            <a:outerShdw blurRad="50800" dist="38100" dir="2700000" algn="t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grpSp>
        <p:nvGrpSpPr>
          <p:cNvPr id="225" name="Group 224"/>
          <p:cNvGrpSpPr/>
          <p:nvPr/>
        </p:nvGrpSpPr>
        <p:grpSpPr>
          <a:xfrm>
            <a:off x="7304255" y="4306056"/>
            <a:ext cx="512064" cy="457200"/>
            <a:chOff x="971600" y="4149700"/>
            <a:chExt cx="621852" cy="467432"/>
          </a:xfrm>
        </p:grpSpPr>
        <p:cxnSp>
          <p:nvCxnSpPr>
            <p:cNvPr id="226" name="Straight Connector 225"/>
            <p:cNvCxnSpPr/>
            <p:nvPr/>
          </p:nvCxnSpPr>
          <p:spPr>
            <a:xfrm flipV="1">
              <a:off x="971600" y="4149700"/>
              <a:ext cx="281395" cy="464416"/>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a:off x="1089396" y="4452764"/>
              <a:ext cx="121444" cy="164368"/>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1252995" y="4149700"/>
              <a:ext cx="340457" cy="449847"/>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a:off x="1176337" y="4329100"/>
              <a:ext cx="219093" cy="270447"/>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30" name="Group 229"/>
          <p:cNvGrpSpPr/>
          <p:nvPr/>
        </p:nvGrpSpPr>
        <p:grpSpPr>
          <a:xfrm>
            <a:off x="8244408" y="4305436"/>
            <a:ext cx="512064" cy="457200"/>
            <a:chOff x="971600" y="3104964"/>
            <a:chExt cx="621852" cy="647452"/>
          </a:xfrm>
        </p:grpSpPr>
        <p:cxnSp>
          <p:nvCxnSpPr>
            <p:cNvPr id="231" name="Straight Connector 230"/>
            <p:cNvCxnSpPr/>
            <p:nvPr/>
          </p:nvCxnSpPr>
          <p:spPr>
            <a:xfrm flipV="1">
              <a:off x="971600" y="3104964"/>
              <a:ext cx="281395" cy="643274"/>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1089396" y="3524746"/>
              <a:ext cx="121444" cy="227670"/>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1252995" y="3104964"/>
              <a:ext cx="340457" cy="623094"/>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H="1">
              <a:off x="1341424" y="3524746"/>
              <a:ext cx="108013" cy="227670"/>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35" name="Group 234"/>
          <p:cNvGrpSpPr/>
          <p:nvPr/>
        </p:nvGrpSpPr>
        <p:grpSpPr>
          <a:xfrm>
            <a:off x="6588224" y="4315668"/>
            <a:ext cx="512064" cy="457200"/>
            <a:chOff x="1916088" y="4725764"/>
            <a:chExt cx="621852" cy="467432"/>
          </a:xfrm>
        </p:grpSpPr>
        <p:cxnSp>
          <p:nvCxnSpPr>
            <p:cNvPr id="236" name="Straight Connector 235"/>
            <p:cNvCxnSpPr/>
            <p:nvPr/>
          </p:nvCxnSpPr>
          <p:spPr>
            <a:xfrm flipV="1">
              <a:off x="1916088" y="4725764"/>
              <a:ext cx="281395" cy="464416"/>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2197483" y="4725764"/>
              <a:ext cx="340457" cy="449847"/>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H="1">
              <a:off x="2105726" y="4898031"/>
              <a:ext cx="198440" cy="292149"/>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flipH="1">
              <a:off x="2303748" y="5047122"/>
              <a:ext cx="99220" cy="146074"/>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40" name="TextBox 239"/>
          <p:cNvSpPr txBox="1"/>
          <p:nvPr/>
        </p:nvSpPr>
        <p:spPr>
          <a:xfrm>
            <a:off x="7808311" y="4306056"/>
            <a:ext cx="468876" cy="492443"/>
          </a:xfrm>
          <a:prstGeom prst="rect">
            <a:avLst/>
          </a:prstGeom>
          <a:noFill/>
        </p:spPr>
        <p:txBody>
          <a:bodyPr wrap="square" rtlCol="0">
            <a:spAutoFit/>
          </a:bodyPr>
          <a:lstStyle/>
          <a:p>
            <a:r>
              <a:rPr lang="en-US" sz="2600" dirty="0" smtClean="0"/>
              <a:t>…</a:t>
            </a:r>
            <a:endParaRPr lang="en-US" sz="2600" dirty="0"/>
          </a:p>
        </p:txBody>
      </p:sp>
      <p:sp>
        <p:nvSpPr>
          <p:cNvPr id="2" name="Bent Arrow 1"/>
          <p:cNvSpPr/>
          <p:nvPr/>
        </p:nvSpPr>
        <p:spPr>
          <a:xfrm rot="10800000">
            <a:off x="6015138" y="5409219"/>
            <a:ext cx="2000311" cy="1044116"/>
          </a:xfrm>
          <a:prstGeom prst="bentArrow">
            <a:avLst>
              <a:gd name="adj1" fmla="val 25000"/>
              <a:gd name="adj2" fmla="val 24421"/>
              <a:gd name="adj3" fmla="val 25000"/>
              <a:gd name="adj4" fmla="val 43750"/>
            </a:avLst>
          </a:prstGeom>
          <a:solidFill>
            <a:srgbClr val="FF0000"/>
          </a:solidFill>
          <a:ln w="412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6" name="TextBox 115"/>
          <p:cNvSpPr txBox="1"/>
          <p:nvPr/>
        </p:nvSpPr>
        <p:spPr>
          <a:xfrm>
            <a:off x="6588369" y="4895872"/>
            <a:ext cx="2375973" cy="369332"/>
          </a:xfrm>
          <a:prstGeom prst="rect">
            <a:avLst/>
          </a:prstGeom>
          <a:noFill/>
        </p:spPr>
        <p:txBody>
          <a:bodyPr wrap="square" rtlCol="0">
            <a:spAutoFit/>
          </a:bodyPr>
          <a:lstStyle/>
          <a:p>
            <a:r>
              <a:rPr lang="en-US" b="1" i="1" dirty="0" smtClean="0">
                <a:solidFill>
                  <a:srgbClr val="FF0000"/>
                </a:solidFill>
                <a:latin typeface="Book Antiqua" pitchFamily="18" charset="0"/>
              </a:rPr>
              <a:t>Restricted </a:t>
            </a:r>
            <a:r>
              <a:rPr lang="en-US" b="1" i="1" dirty="0" smtClean="0">
                <a:latin typeface="Book Antiqua" pitchFamily="18" charset="0"/>
              </a:rPr>
              <a:t>gene trees</a:t>
            </a:r>
            <a:endParaRPr lang="en-US" baseline="-25000" dirty="0">
              <a:latin typeface="Georgia" pitchFamily="18" charset="0"/>
            </a:endParaRPr>
          </a:p>
        </p:txBody>
      </p:sp>
      <p:sp>
        <p:nvSpPr>
          <p:cNvPr id="117" name="AutoShape 34"/>
          <p:cNvSpPr>
            <a:spLocks noChangeArrowheads="1"/>
          </p:cNvSpPr>
          <p:nvPr/>
        </p:nvSpPr>
        <p:spPr bwMode="auto">
          <a:xfrm>
            <a:off x="5321191" y="3243816"/>
            <a:ext cx="914400" cy="410774"/>
          </a:xfrm>
          <a:prstGeom prst="rightArrow">
            <a:avLst>
              <a:gd name="adj1" fmla="val 50185"/>
              <a:gd name="adj2" fmla="val 97561"/>
            </a:avLst>
          </a:prstGeom>
          <a:solidFill>
            <a:srgbClr val="FF0000"/>
          </a:solidFill>
          <a:ln w="38100">
            <a:solidFill>
              <a:schemeClr val="tx1"/>
            </a:solidFill>
            <a:miter lim="800000"/>
            <a:headEnd/>
            <a:tailEnd/>
          </a:ln>
          <a:effectLst>
            <a:outerShdw blurRad="50800" dist="38100" dir="18900000" algn="bl" rotWithShape="0">
              <a:prstClr val="black">
                <a:alpha val="40000"/>
              </a:prstClr>
            </a:outerShdw>
          </a:effectLst>
        </p:spPr>
        <p:txBody>
          <a:bodyPr vert="eaVert" wrap="square" anchor="ctr">
            <a:spAutoFit/>
          </a:bodyPr>
          <a:lstStyle/>
          <a:p>
            <a:pPr eaLnBrk="1" hangingPunct="1">
              <a:defRPr/>
            </a:pPr>
            <a:endParaRPr lang="en-US" sz="1800"/>
          </a:p>
        </p:txBody>
      </p:sp>
      <p:sp>
        <p:nvSpPr>
          <p:cNvPr id="120" name="Oval 119"/>
          <p:cNvSpPr/>
          <p:nvPr/>
        </p:nvSpPr>
        <p:spPr>
          <a:xfrm>
            <a:off x="3204952" y="1937956"/>
            <a:ext cx="1527048" cy="1527048"/>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2501734" y="3136166"/>
            <a:ext cx="1451379" cy="1516970"/>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2197698" y="2423702"/>
            <a:ext cx="1371600" cy="1374244"/>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3939912" y="2976932"/>
            <a:ext cx="1280160" cy="1280160"/>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AutoShape 34"/>
          <p:cNvSpPr>
            <a:spLocks noChangeArrowheads="1"/>
          </p:cNvSpPr>
          <p:nvPr/>
        </p:nvSpPr>
        <p:spPr bwMode="auto">
          <a:xfrm rot="5400000">
            <a:off x="3185512" y="1978556"/>
            <a:ext cx="777240" cy="365760"/>
          </a:xfrm>
          <a:prstGeom prst="rightArrow">
            <a:avLst>
              <a:gd name="adj1" fmla="val 50185"/>
              <a:gd name="adj2" fmla="val 97561"/>
            </a:avLst>
          </a:prstGeom>
          <a:solidFill>
            <a:srgbClr val="FF0000"/>
          </a:solidFill>
          <a:ln w="38100">
            <a:solidFill>
              <a:schemeClr val="tx1"/>
            </a:solidFill>
            <a:miter lim="800000"/>
            <a:headEnd/>
            <a:tailEnd/>
          </a:ln>
          <a:effectLst>
            <a:outerShdw blurRad="50800" dist="38100" dir="18900000" algn="bl" rotWithShape="0">
              <a:prstClr val="black">
                <a:alpha val="40000"/>
              </a:prstClr>
            </a:outerShdw>
          </a:effectLst>
        </p:spPr>
        <p:txBody>
          <a:bodyPr vert="eaVert" wrap="square" anchor="ctr">
            <a:spAutoFit/>
          </a:bodyPr>
          <a:lstStyle/>
          <a:p>
            <a:pPr eaLnBrk="1" hangingPunct="1">
              <a:defRPr/>
            </a:pPr>
            <a:endParaRPr lang="en-US" sz="1800"/>
          </a:p>
        </p:txBody>
      </p:sp>
      <p:sp>
        <p:nvSpPr>
          <p:cNvPr id="171" name="TextBox 170"/>
          <p:cNvSpPr txBox="1"/>
          <p:nvPr/>
        </p:nvSpPr>
        <p:spPr>
          <a:xfrm>
            <a:off x="124083" y="863424"/>
            <a:ext cx="1387577" cy="369332"/>
          </a:xfrm>
          <a:prstGeom prst="rect">
            <a:avLst/>
          </a:prstGeom>
          <a:noFill/>
        </p:spPr>
        <p:txBody>
          <a:bodyPr wrap="square" rtlCol="0">
            <a:spAutoFit/>
          </a:bodyPr>
          <a:lstStyle/>
          <a:p>
            <a:r>
              <a:rPr lang="en-US" b="1" i="1" dirty="0">
                <a:latin typeface="Book Antiqua" pitchFamily="18" charset="0"/>
              </a:rPr>
              <a:t>G</a:t>
            </a:r>
            <a:r>
              <a:rPr lang="en-US" b="1" i="1" dirty="0" smtClean="0">
                <a:latin typeface="Book Antiqua" pitchFamily="18" charset="0"/>
              </a:rPr>
              <a:t>ene trees</a:t>
            </a:r>
            <a:endParaRPr lang="en-US" baseline="-25000" dirty="0">
              <a:latin typeface="Georgia" pitchFamily="18" charset="0"/>
            </a:endParaRPr>
          </a:p>
        </p:txBody>
      </p:sp>
      <p:sp>
        <p:nvSpPr>
          <p:cNvPr id="189" name="TextBox 188"/>
          <p:cNvSpPr txBox="1"/>
          <p:nvPr/>
        </p:nvSpPr>
        <p:spPr>
          <a:xfrm>
            <a:off x="264560" y="2949217"/>
            <a:ext cx="1387577" cy="369332"/>
          </a:xfrm>
          <a:prstGeom prst="rect">
            <a:avLst/>
          </a:prstGeom>
          <a:noFill/>
        </p:spPr>
        <p:txBody>
          <a:bodyPr wrap="square" rtlCol="0">
            <a:spAutoFit/>
          </a:bodyPr>
          <a:lstStyle/>
          <a:p>
            <a:r>
              <a:rPr lang="en-US" b="1" i="1" dirty="0" smtClean="0">
                <a:latin typeface="Book Antiqua" pitchFamily="18" charset="0"/>
              </a:rPr>
              <a:t>Species tree</a:t>
            </a:r>
            <a:endParaRPr lang="en-US" baseline="-25000" dirty="0">
              <a:latin typeface="Georgia" pitchFamily="18" charset="0"/>
            </a:endParaRPr>
          </a:p>
        </p:txBody>
      </p:sp>
      <p:sp>
        <p:nvSpPr>
          <p:cNvPr id="190" name="TextBox 189"/>
          <p:cNvSpPr txBox="1"/>
          <p:nvPr/>
        </p:nvSpPr>
        <p:spPr>
          <a:xfrm>
            <a:off x="1709420" y="1448780"/>
            <a:ext cx="494417" cy="369332"/>
          </a:xfrm>
          <a:prstGeom prst="rect">
            <a:avLst/>
          </a:prstGeom>
          <a:noFill/>
        </p:spPr>
        <p:txBody>
          <a:bodyPr wrap="square" rtlCol="0">
            <a:spAutoFit/>
          </a:bodyPr>
          <a:lstStyle/>
          <a:p>
            <a:r>
              <a:rPr lang="en-US" b="1" i="1" dirty="0" smtClean="0">
                <a:latin typeface="Book Antiqua" pitchFamily="18" charset="0"/>
              </a:rPr>
              <a:t>gt</a:t>
            </a:r>
            <a:r>
              <a:rPr lang="en-US" b="1" i="1" baseline="-25000" dirty="0" smtClean="0">
                <a:latin typeface="Book Antiqua" pitchFamily="18" charset="0"/>
              </a:rPr>
              <a:t>1</a:t>
            </a:r>
            <a:endParaRPr lang="en-US" baseline="-25000" dirty="0">
              <a:latin typeface="Georgia" pitchFamily="18" charset="0"/>
            </a:endParaRPr>
          </a:p>
        </p:txBody>
      </p:sp>
      <p:sp>
        <p:nvSpPr>
          <p:cNvPr id="191" name="TextBox 190"/>
          <p:cNvSpPr txBox="1"/>
          <p:nvPr/>
        </p:nvSpPr>
        <p:spPr>
          <a:xfrm>
            <a:off x="3347864" y="1439488"/>
            <a:ext cx="494417" cy="369332"/>
          </a:xfrm>
          <a:prstGeom prst="rect">
            <a:avLst/>
          </a:prstGeom>
          <a:noFill/>
        </p:spPr>
        <p:txBody>
          <a:bodyPr wrap="square" rtlCol="0">
            <a:spAutoFit/>
          </a:bodyPr>
          <a:lstStyle/>
          <a:p>
            <a:r>
              <a:rPr lang="en-US" b="1" i="1" dirty="0" smtClean="0">
                <a:latin typeface="Book Antiqua" pitchFamily="18" charset="0"/>
              </a:rPr>
              <a:t>gt</a:t>
            </a:r>
            <a:r>
              <a:rPr lang="en-US" b="1" i="1" baseline="-25000" dirty="0">
                <a:latin typeface="Book Antiqua" pitchFamily="18" charset="0"/>
              </a:rPr>
              <a:t>2</a:t>
            </a:r>
            <a:endParaRPr lang="en-US" baseline="-25000" dirty="0">
              <a:latin typeface="Georgia" pitchFamily="18" charset="0"/>
            </a:endParaRPr>
          </a:p>
        </p:txBody>
      </p:sp>
      <p:sp>
        <p:nvSpPr>
          <p:cNvPr id="192" name="TextBox 191"/>
          <p:cNvSpPr txBox="1"/>
          <p:nvPr/>
        </p:nvSpPr>
        <p:spPr>
          <a:xfrm>
            <a:off x="5625755" y="1403484"/>
            <a:ext cx="494417" cy="369332"/>
          </a:xfrm>
          <a:prstGeom prst="rect">
            <a:avLst/>
          </a:prstGeom>
          <a:noFill/>
        </p:spPr>
        <p:txBody>
          <a:bodyPr wrap="square" rtlCol="0">
            <a:spAutoFit/>
          </a:bodyPr>
          <a:lstStyle/>
          <a:p>
            <a:r>
              <a:rPr lang="en-US" b="1" i="1" dirty="0" err="1" smtClean="0">
                <a:latin typeface="Book Antiqua" pitchFamily="18" charset="0"/>
              </a:rPr>
              <a:t>gt</a:t>
            </a:r>
            <a:r>
              <a:rPr lang="en-US" b="1" i="1" baseline="-25000" dirty="0" err="1">
                <a:latin typeface="Book Antiqua" pitchFamily="18" charset="0"/>
              </a:rPr>
              <a:t>k</a:t>
            </a:r>
            <a:endParaRPr lang="en-US" baseline="-25000" dirty="0">
              <a:latin typeface="Georgia" pitchFamily="18" charset="0"/>
            </a:endParaRPr>
          </a:p>
        </p:txBody>
      </p:sp>
      <p:grpSp>
        <p:nvGrpSpPr>
          <p:cNvPr id="193" name="Group 192"/>
          <p:cNvGrpSpPr/>
          <p:nvPr/>
        </p:nvGrpSpPr>
        <p:grpSpPr>
          <a:xfrm>
            <a:off x="2307704" y="116632"/>
            <a:ext cx="7412868" cy="369332"/>
            <a:chOff x="3238136" y="1158454"/>
            <a:chExt cx="5066992" cy="288265"/>
          </a:xfrm>
        </p:grpSpPr>
        <p:sp>
          <p:nvSpPr>
            <p:cNvPr id="194" name="Oval 193"/>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95" name="TextBox 194"/>
            <p:cNvSpPr txBox="1"/>
            <p:nvPr/>
          </p:nvSpPr>
          <p:spPr>
            <a:xfrm>
              <a:off x="3336576" y="1158454"/>
              <a:ext cx="4968552" cy="288265"/>
            </a:xfrm>
            <a:prstGeom prst="rect">
              <a:avLst/>
            </a:prstGeom>
            <a:noFill/>
          </p:spPr>
          <p:txBody>
            <a:bodyPr wrap="square" rtlCol="0">
              <a:spAutoFit/>
            </a:bodyPr>
            <a:lstStyle/>
            <a:p>
              <a:r>
                <a:rPr lang="en-US" dirty="0" smtClean="0"/>
                <a:t>  </a:t>
              </a:r>
              <a:r>
                <a:rPr lang="en-US" dirty="0" smtClean="0">
                  <a:latin typeface="Georgia" pitchFamily="18" charset="0"/>
                </a:rPr>
                <a:t>Species tree estimation from gene trees</a:t>
              </a:r>
              <a:endParaRPr lang="en-US" dirty="0">
                <a:solidFill>
                  <a:srgbClr val="000099"/>
                </a:solidFill>
                <a:latin typeface="Georgia" pitchFamily="18" charset="0"/>
              </a:endParaRPr>
            </a:p>
          </p:txBody>
        </p:sp>
      </p:grpSp>
      <p:grpSp>
        <p:nvGrpSpPr>
          <p:cNvPr id="196" name="Group 195"/>
          <p:cNvGrpSpPr/>
          <p:nvPr/>
        </p:nvGrpSpPr>
        <p:grpSpPr>
          <a:xfrm>
            <a:off x="5145214" y="332656"/>
            <a:ext cx="4349968" cy="369332"/>
            <a:chOff x="3238136" y="1158454"/>
            <a:chExt cx="2973377" cy="288265"/>
          </a:xfrm>
        </p:grpSpPr>
        <p:sp>
          <p:nvSpPr>
            <p:cNvPr id="197" name="Oval 196"/>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98" name="TextBox 197"/>
            <p:cNvSpPr txBox="1"/>
            <p:nvPr/>
          </p:nvSpPr>
          <p:spPr>
            <a:xfrm>
              <a:off x="3336576" y="1158454"/>
              <a:ext cx="2874937" cy="288265"/>
            </a:xfrm>
            <a:prstGeom prst="rect">
              <a:avLst/>
            </a:prstGeom>
            <a:noFill/>
          </p:spPr>
          <p:txBody>
            <a:bodyPr wrap="square" rtlCol="0">
              <a:spAutoFit/>
            </a:bodyPr>
            <a:lstStyle/>
            <a:p>
              <a:r>
                <a:rPr lang="en-US" dirty="0" smtClean="0"/>
                <a:t>  </a:t>
              </a:r>
              <a:r>
                <a:rPr lang="en-US" dirty="0" smtClean="0">
                  <a:latin typeface="Georgia" pitchFamily="18" charset="0"/>
                </a:rPr>
                <a:t>Decompose the </a:t>
              </a:r>
              <a:r>
                <a:rPr lang="en-US" dirty="0" smtClean="0">
                  <a:solidFill>
                    <a:srgbClr val="FF0000"/>
                  </a:solidFill>
                  <a:latin typeface="Georgia" pitchFamily="18" charset="0"/>
                </a:rPr>
                <a:t>guide</a:t>
              </a:r>
              <a:r>
                <a:rPr lang="en-US" dirty="0" smtClean="0">
                  <a:latin typeface="Georgia" pitchFamily="18" charset="0"/>
                </a:rPr>
                <a:t> tree</a:t>
              </a:r>
              <a:endParaRPr lang="en-US" dirty="0">
                <a:solidFill>
                  <a:srgbClr val="000099"/>
                </a:solidFill>
                <a:latin typeface="Georgia" pitchFamily="18" charset="0"/>
              </a:endParaRPr>
            </a:p>
          </p:txBody>
        </p:sp>
      </p:grpSp>
      <p:grpSp>
        <p:nvGrpSpPr>
          <p:cNvPr id="199" name="Group 198"/>
          <p:cNvGrpSpPr/>
          <p:nvPr/>
        </p:nvGrpSpPr>
        <p:grpSpPr>
          <a:xfrm>
            <a:off x="5148064" y="1151456"/>
            <a:ext cx="4349968" cy="369332"/>
            <a:chOff x="3238136" y="1158454"/>
            <a:chExt cx="2973377" cy="288265"/>
          </a:xfrm>
        </p:grpSpPr>
        <p:sp>
          <p:nvSpPr>
            <p:cNvPr id="200" name="Oval 199"/>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201" name="TextBox 200"/>
            <p:cNvSpPr txBox="1"/>
            <p:nvPr/>
          </p:nvSpPr>
          <p:spPr>
            <a:xfrm>
              <a:off x="3336576" y="1158454"/>
              <a:ext cx="2874937" cy="288265"/>
            </a:xfrm>
            <a:prstGeom prst="rect">
              <a:avLst/>
            </a:prstGeom>
            <a:noFill/>
          </p:spPr>
          <p:txBody>
            <a:bodyPr wrap="square" rtlCol="0">
              <a:spAutoFit/>
            </a:bodyPr>
            <a:lstStyle/>
            <a:p>
              <a:r>
                <a:rPr lang="en-US" dirty="0" smtClean="0"/>
                <a:t>  </a:t>
              </a:r>
              <a:r>
                <a:rPr lang="en-US" dirty="0" smtClean="0">
                  <a:solidFill>
                    <a:srgbClr val="FF0000"/>
                  </a:solidFill>
                  <a:latin typeface="Georgia" pitchFamily="18" charset="0"/>
                </a:rPr>
                <a:t>Restrict</a:t>
              </a:r>
              <a:r>
                <a:rPr lang="en-US" dirty="0" smtClean="0">
                  <a:latin typeface="Georgia" pitchFamily="18" charset="0"/>
                </a:rPr>
                <a:t> the gene trees</a:t>
              </a:r>
              <a:endParaRPr lang="en-US" dirty="0">
                <a:solidFill>
                  <a:srgbClr val="000099"/>
                </a:solidFill>
                <a:latin typeface="Georgia" pitchFamily="18" charset="0"/>
              </a:endParaRPr>
            </a:p>
          </p:txBody>
        </p:sp>
      </p:grpSp>
      <p:grpSp>
        <p:nvGrpSpPr>
          <p:cNvPr id="202" name="Group 201"/>
          <p:cNvGrpSpPr/>
          <p:nvPr/>
        </p:nvGrpSpPr>
        <p:grpSpPr>
          <a:xfrm>
            <a:off x="1582947" y="940192"/>
            <a:ext cx="512064" cy="457200"/>
            <a:chOff x="971600" y="4149700"/>
            <a:chExt cx="621852" cy="467432"/>
          </a:xfrm>
        </p:grpSpPr>
        <p:cxnSp>
          <p:nvCxnSpPr>
            <p:cNvPr id="203" name="Straight Connector 202"/>
            <p:cNvCxnSpPr/>
            <p:nvPr/>
          </p:nvCxnSpPr>
          <p:spPr>
            <a:xfrm flipV="1">
              <a:off x="971600" y="4149700"/>
              <a:ext cx="281395" cy="464416"/>
            </a:xfrm>
            <a:prstGeom prst="line">
              <a:avLst/>
            </a:prstGeom>
            <a:ln w="28575"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1089396" y="4452764"/>
              <a:ext cx="121444" cy="164368"/>
            </a:xfrm>
            <a:prstGeom prst="line">
              <a:avLst/>
            </a:prstGeom>
            <a:ln w="28575"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1252995" y="4149700"/>
              <a:ext cx="340457" cy="449847"/>
            </a:xfrm>
            <a:prstGeom prst="line">
              <a:avLst/>
            </a:prstGeom>
            <a:ln w="28575"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1176337" y="4329100"/>
              <a:ext cx="219093" cy="270447"/>
            </a:xfrm>
            <a:prstGeom prst="line">
              <a:avLst/>
            </a:prstGeom>
            <a:ln w="28575"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42" name="Group 241"/>
          <p:cNvGrpSpPr/>
          <p:nvPr/>
        </p:nvGrpSpPr>
        <p:grpSpPr>
          <a:xfrm>
            <a:off x="3048227" y="887065"/>
            <a:ext cx="512064" cy="457200"/>
            <a:chOff x="971600" y="3104964"/>
            <a:chExt cx="621852" cy="647452"/>
          </a:xfrm>
        </p:grpSpPr>
        <p:cxnSp>
          <p:nvCxnSpPr>
            <p:cNvPr id="243" name="Straight Connector 242"/>
            <p:cNvCxnSpPr/>
            <p:nvPr/>
          </p:nvCxnSpPr>
          <p:spPr>
            <a:xfrm flipV="1">
              <a:off x="971600" y="3104964"/>
              <a:ext cx="281395" cy="643274"/>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1089396" y="3524746"/>
              <a:ext cx="121444" cy="227670"/>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1252995" y="3104964"/>
              <a:ext cx="340457" cy="623094"/>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H="1">
              <a:off x="1341424" y="3524746"/>
              <a:ext cx="108013" cy="227670"/>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47" name="Group 246"/>
          <p:cNvGrpSpPr/>
          <p:nvPr/>
        </p:nvGrpSpPr>
        <p:grpSpPr>
          <a:xfrm>
            <a:off x="5441040" y="858551"/>
            <a:ext cx="512064" cy="457200"/>
            <a:chOff x="1916088" y="4725764"/>
            <a:chExt cx="621852" cy="467432"/>
          </a:xfrm>
        </p:grpSpPr>
        <p:cxnSp>
          <p:nvCxnSpPr>
            <p:cNvPr id="248" name="Straight Connector 247"/>
            <p:cNvCxnSpPr/>
            <p:nvPr/>
          </p:nvCxnSpPr>
          <p:spPr>
            <a:xfrm flipV="1">
              <a:off x="1916088" y="4725764"/>
              <a:ext cx="281395" cy="464416"/>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2197483" y="4725764"/>
              <a:ext cx="340457" cy="449847"/>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flipH="1">
              <a:off x="2105726" y="4898031"/>
              <a:ext cx="198440" cy="292149"/>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flipH="1">
              <a:off x="2303748" y="5047122"/>
              <a:ext cx="99220" cy="146074"/>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52" name="Group 251"/>
          <p:cNvGrpSpPr/>
          <p:nvPr/>
        </p:nvGrpSpPr>
        <p:grpSpPr>
          <a:xfrm>
            <a:off x="6393993" y="747901"/>
            <a:ext cx="5951355" cy="369332"/>
            <a:chOff x="3238136" y="1158454"/>
            <a:chExt cx="4067989" cy="288265"/>
          </a:xfrm>
        </p:grpSpPr>
        <p:sp>
          <p:nvSpPr>
            <p:cNvPr id="253" name="Oval 252"/>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254" name="TextBox 253"/>
            <p:cNvSpPr txBox="1"/>
            <p:nvPr/>
          </p:nvSpPr>
          <p:spPr>
            <a:xfrm>
              <a:off x="3336576" y="1158454"/>
              <a:ext cx="3969549" cy="288265"/>
            </a:xfrm>
            <a:prstGeom prst="rect">
              <a:avLst/>
            </a:prstGeom>
            <a:noFill/>
          </p:spPr>
          <p:txBody>
            <a:bodyPr wrap="square" rtlCol="0">
              <a:spAutoFit/>
            </a:bodyPr>
            <a:lstStyle/>
            <a:p>
              <a:r>
                <a:rPr lang="en-US" dirty="0" smtClean="0"/>
                <a:t>  </a:t>
              </a:r>
              <a:r>
                <a:rPr lang="en-US" dirty="0" smtClean="0">
                  <a:latin typeface="Georgia" pitchFamily="18" charset="0"/>
                </a:rPr>
                <a:t>Estimate </a:t>
              </a:r>
              <a:r>
                <a:rPr lang="en-US" dirty="0" smtClean="0">
                  <a:solidFill>
                    <a:schemeClr val="tx2"/>
                  </a:solidFill>
                  <a:latin typeface="Georgia" pitchFamily="18" charset="0"/>
                </a:rPr>
                <a:t>species trees </a:t>
              </a:r>
              <a:r>
                <a:rPr lang="en-US" dirty="0" smtClean="0">
                  <a:latin typeface="Georgia" pitchFamily="18" charset="0"/>
                </a:rPr>
                <a:t>from the </a:t>
              </a:r>
              <a:r>
                <a:rPr lang="en-US" dirty="0" smtClean="0">
                  <a:solidFill>
                    <a:srgbClr val="FF0000"/>
                  </a:solidFill>
                  <a:latin typeface="Georgia" pitchFamily="18" charset="0"/>
                </a:rPr>
                <a:t>restricted</a:t>
              </a:r>
              <a:r>
                <a:rPr lang="en-US" dirty="0" smtClean="0">
                  <a:latin typeface="Georgia" pitchFamily="18" charset="0"/>
                </a:rPr>
                <a:t> gene trees</a:t>
              </a:r>
              <a:endParaRPr lang="en-US" dirty="0">
                <a:latin typeface="Georgia" pitchFamily="18" charset="0"/>
              </a:endParaRPr>
            </a:p>
          </p:txBody>
        </p:sp>
      </p:grpSp>
      <p:grpSp>
        <p:nvGrpSpPr>
          <p:cNvPr id="255" name="Group 254"/>
          <p:cNvGrpSpPr/>
          <p:nvPr/>
        </p:nvGrpSpPr>
        <p:grpSpPr>
          <a:xfrm>
            <a:off x="250859" y="744887"/>
            <a:ext cx="7856484" cy="369332"/>
            <a:chOff x="3238136" y="1158454"/>
            <a:chExt cx="5370220" cy="288265"/>
          </a:xfrm>
        </p:grpSpPr>
        <p:sp>
          <p:nvSpPr>
            <p:cNvPr id="256" name="Oval 255"/>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257" name="TextBox 256"/>
            <p:cNvSpPr txBox="1"/>
            <p:nvPr/>
          </p:nvSpPr>
          <p:spPr>
            <a:xfrm>
              <a:off x="3336575" y="1158454"/>
              <a:ext cx="5271781" cy="288265"/>
            </a:xfrm>
            <a:prstGeom prst="rect">
              <a:avLst/>
            </a:prstGeom>
            <a:noFill/>
          </p:spPr>
          <p:txBody>
            <a:bodyPr wrap="square" rtlCol="0">
              <a:spAutoFit/>
            </a:bodyPr>
            <a:lstStyle/>
            <a:p>
              <a:r>
                <a:rPr lang="en-US" dirty="0" smtClean="0"/>
                <a:t>  </a:t>
              </a:r>
              <a:r>
                <a:rPr lang="en-US" dirty="0" smtClean="0">
                  <a:solidFill>
                    <a:srgbClr val="FF0000"/>
                  </a:solidFill>
                  <a:latin typeface="Georgia" pitchFamily="18" charset="0"/>
                </a:rPr>
                <a:t>Combine </a:t>
              </a:r>
              <a:r>
                <a:rPr lang="en-US" dirty="0" smtClean="0">
                  <a:solidFill>
                    <a:schemeClr val="tx2"/>
                  </a:solidFill>
                  <a:latin typeface="Georgia" pitchFamily="18" charset="0"/>
                </a:rPr>
                <a:t>the species trees</a:t>
              </a:r>
              <a:r>
                <a:rPr lang="en-US" dirty="0" smtClean="0">
                  <a:solidFill>
                    <a:srgbClr val="FF0000"/>
                  </a:solidFill>
                  <a:latin typeface="Georgia" pitchFamily="18" charset="0"/>
                </a:rPr>
                <a:t> </a:t>
              </a:r>
              <a:r>
                <a:rPr lang="en-US" dirty="0" smtClean="0">
                  <a:latin typeface="Georgia" pitchFamily="18" charset="0"/>
                </a:rPr>
                <a:t>into</a:t>
              </a:r>
              <a:r>
                <a:rPr lang="en-US" dirty="0" smtClean="0">
                  <a:solidFill>
                    <a:srgbClr val="FF0000"/>
                  </a:solidFill>
                  <a:latin typeface="Georgia" pitchFamily="18" charset="0"/>
                </a:rPr>
                <a:t> a single </a:t>
              </a:r>
              <a:r>
                <a:rPr lang="en-US" dirty="0" smtClean="0">
                  <a:latin typeface="Georgia" pitchFamily="18" charset="0"/>
                </a:rPr>
                <a:t>species tree on the </a:t>
              </a:r>
              <a:r>
                <a:rPr lang="en-US" dirty="0" smtClean="0">
                  <a:solidFill>
                    <a:srgbClr val="FF0000"/>
                  </a:solidFill>
                  <a:latin typeface="Georgia" pitchFamily="18" charset="0"/>
                </a:rPr>
                <a:t>full </a:t>
              </a:r>
              <a:r>
                <a:rPr lang="en-US" dirty="0" smtClean="0">
                  <a:latin typeface="Georgia" pitchFamily="18" charset="0"/>
                </a:rPr>
                <a:t>set of taxa </a:t>
              </a:r>
              <a:endParaRPr lang="en-US" dirty="0">
                <a:latin typeface="Georgia" pitchFamily="18" charset="0"/>
              </a:endParaRPr>
            </a:p>
          </p:txBody>
        </p:sp>
      </p:grpSp>
      <p:sp>
        <p:nvSpPr>
          <p:cNvPr id="159" name="AutoShape 5"/>
          <p:cNvSpPr>
            <a:spLocks noChangeArrowheads="1"/>
          </p:cNvSpPr>
          <p:nvPr/>
        </p:nvSpPr>
        <p:spPr bwMode="auto">
          <a:xfrm>
            <a:off x="1815771" y="5132680"/>
            <a:ext cx="1892133" cy="727721"/>
          </a:xfrm>
          <a:prstGeom prst="roundRect">
            <a:avLst>
              <a:gd name="adj" fmla="val 16667"/>
            </a:avLst>
          </a:prstGeom>
          <a:solidFill>
            <a:schemeClr val="tx2">
              <a:lumMod val="60000"/>
              <a:lumOff val="40000"/>
              <a:alpha val="26000"/>
            </a:schemeClr>
          </a:solidFill>
          <a:ln w="34925">
            <a:solidFill>
              <a:schemeClr val="tx2">
                <a:lumMod val="50000"/>
              </a:schemeClr>
            </a:solidFill>
            <a:round/>
            <a:headEnd/>
            <a:tailEnd/>
          </a:ln>
          <a:effectLst>
            <a:outerShdw blurRad="50800" dist="38100" dir="2700000" algn="t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sp>
        <p:nvSpPr>
          <p:cNvPr id="160" name="AutoShape 5"/>
          <p:cNvSpPr>
            <a:spLocks noChangeArrowheads="1"/>
          </p:cNvSpPr>
          <p:nvPr/>
        </p:nvSpPr>
        <p:spPr bwMode="auto">
          <a:xfrm>
            <a:off x="1800685" y="6021288"/>
            <a:ext cx="1907219" cy="773784"/>
          </a:xfrm>
          <a:prstGeom prst="roundRect">
            <a:avLst>
              <a:gd name="adj" fmla="val 16667"/>
            </a:avLst>
          </a:prstGeom>
          <a:solidFill>
            <a:srgbClr val="F2DCDB">
              <a:alpha val="26000"/>
            </a:srgbClr>
          </a:solidFill>
          <a:ln w="34925">
            <a:solidFill>
              <a:schemeClr val="tx2">
                <a:lumMod val="50000"/>
              </a:schemeClr>
            </a:solidFill>
            <a:round/>
            <a:headEnd/>
            <a:tailEnd/>
          </a:ln>
          <a:effectLst>
            <a:outerShdw blurRad="50800" dist="38100" dir="2700000" algn="t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grpSp>
        <p:nvGrpSpPr>
          <p:cNvPr id="161" name="Group 160"/>
          <p:cNvGrpSpPr/>
          <p:nvPr/>
        </p:nvGrpSpPr>
        <p:grpSpPr>
          <a:xfrm>
            <a:off x="4015432" y="5246222"/>
            <a:ext cx="1663467" cy="489530"/>
            <a:chOff x="5422900" y="3429000"/>
            <a:chExt cx="1638300" cy="749300"/>
          </a:xfrm>
        </p:grpSpPr>
        <p:sp>
          <p:nvSpPr>
            <p:cNvPr id="162" name="Freeform 161"/>
            <p:cNvSpPr/>
            <p:nvPr/>
          </p:nvSpPr>
          <p:spPr>
            <a:xfrm>
              <a:off x="5473700" y="3746500"/>
              <a:ext cx="508000" cy="431800"/>
            </a:xfrm>
            <a:custGeom>
              <a:avLst/>
              <a:gdLst>
                <a:gd name="connsiteX0" fmla="*/ 508000 w 508000"/>
                <a:gd name="connsiteY0" fmla="*/ 0 h 431800"/>
                <a:gd name="connsiteX1" fmla="*/ 292100 w 508000"/>
                <a:gd name="connsiteY1" fmla="*/ 266700 h 431800"/>
                <a:gd name="connsiteX2" fmla="*/ 0 w 508000"/>
                <a:gd name="connsiteY2" fmla="*/ 431800 h 431800"/>
              </a:gdLst>
              <a:ahLst/>
              <a:cxnLst>
                <a:cxn ang="0">
                  <a:pos x="connsiteX0" y="connsiteY0"/>
                </a:cxn>
                <a:cxn ang="0">
                  <a:pos x="connsiteX1" y="connsiteY1"/>
                </a:cxn>
                <a:cxn ang="0">
                  <a:pos x="connsiteX2" y="connsiteY2"/>
                </a:cxn>
              </a:cxnLst>
              <a:rect l="l" t="t" r="r" b="b"/>
              <a:pathLst>
                <a:path w="508000" h="431800">
                  <a:moveTo>
                    <a:pt x="508000" y="0"/>
                  </a:moveTo>
                  <a:cubicBezTo>
                    <a:pt x="442383" y="97366"/>
                    <a:pt x="376767" y="194733"/>
                    <a:pt x="292100" y="266700"/>
                  </a:cubicBezTo>
                  <a:cubicBezTo>
                    <a:pt x="207433" y="338667"/>
                    <a:pt x="103716" y="385233"/>
                    <a:pt x="0" y="431800"/>
                  </a:cubicBezTo>
                </a:path>
              </a:pathLst>
            </a:custGeom>
            <a:ln w="19050">
              <a:solidFill>
                <a:srgbClr val="FF0000">
                  <a:alpha val="52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3" name="Freeform 162"/>
            <p:cNvSpPr/>
            <p:nvPr/>
          </p:nvSpPr>
          <p:spPr>
            <a:xfrm>
              <a:off x="5422900" y="3492500"/>
              <a:ext cx="546100" cy="266700"/>
            </a:xfrm>
            <a:custGeom>
              <a:avLst/>
              <a:gdLst>
                <a:gd name="connsiteX0" fmla="*/ 546100 w 546100"/>
                <a:gd name="connsiteY0" fmla="*/ 266700 h 266700"/>
                <a:gd name="connsiteX1" fmla="*/ 330200 w 546100"/>
                <a:gd name="connsiteY1" fmla="*/ 127000 h 266700"/>
                <a:gd name="connsiteX2" fmla="*/ 0 w 546100"/>
                <a:gd name="connsiteY2" fmla="*/ 0 h 266700"/>
              </a:gdLst>
              <a:ahLst/>
              <a:cxnLst>
                <a:cxn ang="0">
                  <a:pos x="connsiteX0" y="connsiteY0"/>
                </a:cxn>
                <a:cxn ang="0">
                  <a:pos x="connsiteX1" y="connsiteY1"/>
                </a:cxn>
                <a:cxn ang="0">
                  <a:pos x="connsiteX2" y="connsiteY2"/>
                </a:cxn>
              </a:cxnLst>
              <a:rect l="l" t="t" r="r" b="b"/>
              <a:pathLst>
                <a:path w="546100" h="266700">
                  <a:moveTo>
                    <a:pt x="546100" y="266700"/>
                  </a:moveTo>
                  <a:cubicBezTo>
                    <a:pt x="483658" y="219075"/>
                    <a:pt x="421217" y="171450"/>
                    <a:pt x="330200" y="127000"/>
                  </a:cubicBezTo>
                  <a:cubicBezTo>
                    <a:pt x="239183" y="82550"/>
                    <a:pt x="119591" y="41275"/>
                    <a:pt x="0" y="0"/>
                  </a:cubicBezTo>
                </a:path>
              </a:pathLst>
            </a:custGeom>
            <a:ln w="19050">
              <a:solidFill>
                <a:srgbClr val="FF0000">
                  <a:alpha val="52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4" name="Freeform 163"/>
            <p:cNvSpPr/>
            <p:nvPr/>
          </p:nvSpPr>
          <p:spPr>
            <a:xfrm>
              <a:off x="5473700" y="3632200"/>
              <a:ext cx="266700" cy="292100"/>
            </a:xfrm>
            <a:custGeom>
              <a:avLst/>
              <a:gdLst>
                <a:gd name="connsiteX0" fmla="*/ 266700 w 266700"/>
                <a:gd name="connsiteY0" fmla="*/ 0 h 292100"/>
                <a:gd name="connsiteX1" fmla="*/ 190500 w 266700"/>
                <a:gd name="connsiteY1" fmla="*/ 152400 h 292100"/>
                <a:gd name="connsiteX2" fmla="*/ 0 w 266700"/>
                <a:gd name="connsiteY2" fmla="*/ 292100 h 292100"/>
              </a:gdLst>
              <a:ahLst/>
              <a:cxnLst>
                <a:cxn ang="0">
                  <a:pos x="connsiteX0" y="connsiteY0"/>
                </a:cxn>
                <a:cxn ang="0">
                  <a:pos x="connsiteX1" y="connsiteY1"/>
                </a:cxn>
                <a:cxn ang="0">
                  <a:pos x="connsiteX2" y="connsiteY2"/>
                </a:cxn>
              </a:cxnLst>
              <a:rect l="l" t="t" r="r" b="b"/>
              <a:pathLst>
                <a:path w="266700" h="292100">
                  <a:moveTo>
                    <a:pt x="266700" y="0"/>
                  </a:moveTo>
                  <a:cubicBezTo>
                    <a:pt x="250825" y="51858"/>
                    <a:pt x="234950" y="103717"/>
                    <a:pt x="190500" y="152400"/>
                  </a:cubicBezTo>
                  <a:cubicBezTo>
                    <a:pt x="146050" y="201083"/>
                    <a:pt x="73025" y="246591"/>
                    <a:pt x="0" y="292100"/>
                  </a:cubicBezTo>
                </a:path>
              </a:pathLst>
            </a:custGeom>
            <a:ln w="19050">
              <a:solidFill>
                <a:srgbClr val="FF0000">
                  <a:alpha val="52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5" name="Freeform 164"/>
            <p:cNvSpPr/>
            <p:nvPr/>
          </p:nvSpPr>
          <p:spPr>
            <a:xfrm>
              <a:off x="5981700" y="3676891"/>
              <a:ext cx="1079500" cy="450609"/>
            </a:xfrm>
            <a:custGeom>
              <a:avLst/>
              <a:gdLst>
                <a:gd name="connsiteX0" fmla="*/ 0 w 1079500"/>
                <a:gd name="connsiteY0" fmla="*/ 69609 h 450609"/>
                <a:gd name="connsiteX1" fmla="*/ 355600 w 1079500"/>
                <a:gd name="connsiteY1" fmla="*/ 18809 h 450609"/>
                <a:gd name="connsiteX2" fmla="*/ 800100 w 1079500"/>
                <a:gd name="connsiteY2" fmla="*/ 349009 h 450609"/>
                <a:gd name="connsiteX3" fmla="*/ 1079500 w 1079500"/>
                <a:gd name="connsiteY3" fmla="*/ 450609 h 450609"/>
              </a:gdLst>
              <a:ahLst/>
              <a:cxnLst>
                <a:cxn ang="0">
                  <a:pos x="connsiteX0" y="connsiteY0"/>
                </a:cxn>
                <a:cxn ang="0">
                  <a:pos x="connsiteX1" y="connsiteY1"/>
                </a:cxn>
                <a:cxn ang="0">
                  <a:pos x="connsiteX2" y="connsiteY2"/>
                </a:cxn>
                <a:cxn ang="0">
                  <a:pos x="connsiteX3" y="connsiteY3"/>
                </a:cxn>
              </a:cxnLst>
              <a:rect l="l" t="t" r="r" b="b"/>
              <a:pathLst>
                <a:path w="1079500" h="450609">
                  <a:moveTo>
                    <a:pt x="0" y="69609"/>
                  </a:moveTo>
                  <a:cubicBezTo>
                    <a:pt x="111125" y="20925"/>
                    <a:pt x="222250" y="-27758"/>
                    <a:pt x="355600" y="18809"/>
                  </a:cubicBezTo>
                  <a:cubicBezTo>
                    <a:pt x="488950" y="65376"/>
                    <a:pt x="679450" y="277042"/>
                    <a:pt x="800100" y="349009"/>
                  </a:cubicBezTo>
                  <a:cubicBezTo>
                    <a:pt x="920750" y="420976"/>
                    <a:pt x="1000125" y="435792"/>
                    <a:pt x="1079500" y="450609"/>
                  </a:cubicBezTo>
                </a:path>
              </a:pathLst>
            </a:custGeom>
            <a:ln w="19050">
              <a:solidFill>
                <a:srgbClr val="FF0000">
                  <a:alpha val="52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6" name="Freeform 165"/>
            <p:cNvSpPr/>
            <p:nvPr/>
          </p:nvSpPr>
          <p:spPr>
            <a:xfrm>
              <a:off x="6426200" y="3429000"/>
              <a:ext cx="596900" cy="292100"/>
            </a:xfrm>
            <a:custGeom>
              <a:avLst/>
              <a:gdLst>
                <a:gd name="connsiteX0" fmla="*/ 0 w 596900"/>
                <a:gd name="connsiteY0" fmla="*/ 292100 h 292100"/>
                <a:gd name="connsiteX1" fmla="*/ 190500 w 596900"/>
                <a:gd name="connsiteY1" fmla="*/ 139700 h 292100"/>
                <a:gd name="connsiteX2" fmla="*/ 596900 w 596900"/>
                <a:gd name="connsiteY2" fmla="*/ 0 h 292100"/>
              </a:gdLst>
              <a:ahLst/>
              <a:cxnLst>
                <a:cxn ang="0">
                  <a:pos x="connsiteX0" y="connsiteY0"/>
                </a:cxn>
                <a:cxn ang="0">
                  <a:pos x="connsiteX1" y="connsiteY1"/>
                </a:cxn>
                <a:cxn ang="0">
                  <a:pos x="connsiteX2" y="connsiteY2"/>
                </a:cxn>
              </a:cxnLst>
              <a:rect l="l" t="t" r="r" b="b"/>
              <a:pathLst>
                <a:path w="596900" h="292100">
                  <a:moveTo>
                    <a:pt x="0" y="292100"/>
                  </a:moveTo>
                  <a:cubicBezTo>
                    <a:pt x="45508" y="240241"/>
                    <a:pt x="91017" y="188383"/>
                    <a:pt x="190500" y="139700"/>
                  </a:cubicBezTo>
                  <a:cubicBezTo>
                    <a:pt x="289983" y="91017"/>
                    <a:pt x="443441" y="45508"/>
                    <a:pt x="596900" y="0"/>
                  </a:cubicBezTo>
                </a:path>
              </a:pathLst>
            </a:custGeom>
            <a:ln w="19050">
              <a:solidFill>
                <a:srgbClr val="FF0000">
                  <a:alpha val="52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7" name="Freeform 166"/>
            <p:cNvSpPr/>
            <p:nvPr/>
          </p:nvSpPr>
          <p:spPr>
            <a:xfrm>
              <a:off x="6680200" y="3683000"/>
              <a:ext cx="317500" cy="266700"/>
            </a:xfrm>
            <a:custGeom>
              <a:avLst/>
              <a:gdLst>
                <a:gd name="connsiteX0" fmla="*/ 0 w 317500"/>
                <a:gd name="connsiteY0" fmla="*/ 266700 h 266700"/>
                <a:gd name="connsiteX1" fmla="*/ 203200 w 317500"/>
                <a:gd name="connsiteY1" fmla="*/ 152400 h 266700"/>
                <a:gd name="connsiteX2" fmla="*/ 317500 w 317500"/>
                <a:gd name="connsiteY2" fmla="*/ 0 h 266700"/>
              </a:gdLst>
              <a:ahLst/>
              <a:cxnLst>
                <a:cxn ang="0">
                  <a:pos x="connsiteX0" y="connsiteY0"/>
                </a:cxn>
                <a:cxn ang="0">
                  <a:pos x="connsiteX1" y="connsiteY1"/>
                </a:cxn>
                <a:cxn ang="0">
                  <a:pos x="connsiteX2" y="connsiteY2"/>
                </a:cxn>
              </a:cxnLst>
              <a:rect l="l" t="t" r="r" b="b"/>
              <a:pathLst>
                <a:path w="317500" h="266700">
                  <a:moveTo>
                    <a:pt x="0" y="266700"/>
                  </a:moveTo>
                  <a:cubicBezTo>
                    <a:pt x="75141" y="231775"/>
                    <a:pt x="150283" y="196850"/>
                    <a:pt x="203200" y="152400"/>
                  </a:cubicBezTo>
                  <a:cubicBezTo>
                    <a:pt x="256117" y="107950"/>
                    <a:pt x="286808" y="53975"/>
                    <a:pt x="317500" y="0"/>
                  </a:cubicBezTo>
                </a:path>
              </a:pathLst>
            </a:custGeom>
            <a:ln w="19050">
              <a:solidFill>
                <a:srgbClr val="FF0000">
                  <a:alpha val="52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68" name="Group 167"/>
          <p:cNvGrpSpPr/>
          <p:nvPr/>
        </p:nvGrpSpPr>
        <p:grpSpPr>
          <a:xfrm>
            <a:off x="1927523" y="5249829"/>
            <a:ext cx="1635192" cy="519431"/>
            <a:chOff x="2806700" y="4533900"/>
            <a:chExt cx="1727200" cy="774700"/>
          </a:xfrm>
        </p:grpSpPr>
        <p:sp>
          <p:nvSpPr>
            <p:cNvPr id="169" name="Freeform 168"/>
            <p:cNvSpPr/>
            <p:nvPr/>
          </p:nvSpPr>
          <p:spPr>
            <a:xfrm>
              <a:off x="2806700" y="4805318"/>
              <a:ext cx="635000" cy="185782"/>
            </a:xfrm>
            <a:custGeom>
              <a:avLst/>
              <a:gdLst>
                <a:gd name="connsiteX0" fmla="*/ 0 w 635000"/>
                <a:gd name="connsiteY0" fmla="*/ 7982 h 185782"/>
                <a:gd name="connsiteX1" fmla="*/ 342900 w 635000"/>
                <a:gd name="connsiteY1" fmla="*/ 20682 h 185782"/>
                <a:gd name="connsiteX2" fmla="*/ 635000 w 635000"/>
                <a:gd name="connsiteY2" fmla="*/ 185782 h 185782"/>
              </a:gdLst>
              <a:ahLst/>
              <a:cxnLst>
                <a:cxn ang="0">
                  <a:pos x="connsiteX0" y="connsiteY0"/>
                </a:cxn>
                <a:cxn ang="0">
                  <a:pos x="connsiteX1" y="connsiteY1"/>
                </a:cxn>
                <a:cxn ang="0">
                  <a:pos x="connsiteX2" y="connsiteY2"/>
                </a:cxn>
              </a:cxnLst>
              <a:rect l="l" t="t" r="r" b="b"/>
              <a:pathLst>
                <a:path w="635000" h="185782">
                  <a:moveTo>
                    <a:pt x="0" y="7982"/>
                  </a:moveTo>
                  <a:cubicBezTo>
                    <a:pt x="118533" y="-485"/>
                    <a:pt x="237067" y="-8951"/>
                    <a:pt x="342900" y="20682"/>
                  </a:cubicBezTo>
                  <a:cubicBezTo>
                    <a:pt x="448733" y="50315"/>
                    <a:pt x="541866" y="118048"/>
                    <a:pt x="635000" y="185782"/>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8" name="Freeform 257"/>
            <p:cNvSpPr/>
            <p:nvPr/>
          </p:nvSpPr>
          <p:spPr>
            <a:xfrm>
              <a:off x="2844800" y="5003800"/>
              <a:ext cx="584200" cy="208830"/>
            </a:xfrm>
            <a:custGeom>
              <a:avLst/>
              <a:gdLst>
                <a:gd name="connsiteX0" fmla="*/ 584200 w 584200"/>
                <a:gd name="connsiteY0" fmla="*/ 0 h 208830"/>
                <a:gd name="connsiteX1" fmla="*/ 254000 w 584200"/>
                <a:gd name="connsiteY1" fmla="*/ 190500 h 208830"/>
                <a:gd name="connsiteX2" fmla="*/ 0 w 584200"/>
                <a:gd name="connsiteY2" fmla="*/ 190500 h 208830"/>
              </a:gdLst>
              <a:ahLst/>
              <a:cxnLst>
                <a:cxn ang="0">
                  <a:pos x="connsiteX0" y="connsiteY0"/>
                </a:cxn>
                <a:cxn ang="0">
                  <a:pos x="connsiteX1" y="connsiteY1"/>
                </a:cxn>
                <a:cxn ang="0">
                  <a:pos x="connsiteX2" y="connsiteY2"/>
                </a:cxn>
              </a:cxnLst>
              <a:rect l="l" t="t" r="r" b="b"/>
              <a:pathLst>
                <a:path w="584200" h="208830">
                  <a:moveTo>
                    <a:pt x="584200" y="0"/>
                  </a:moveTo>
                  <a:cubicBezTo>
                    <a:pt x="467783" y="79375"/>
                    <a:pt x="351367" y="158750"/>
                    <a:pt x="254000" y="190500"/>
                  </a:cubicBezTo>
                  <a:cubicBezTo>
                    <a:pt x="156633" y="222250"/>
                    <a:pt x="78316" y="206375"/>
                    <a:pt x="0" y="19050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9" name="Freeform 258"/>
            <p:cNvSpPr/>
            <p:nvPr/>
          </p:nvSpPr>
          <p:spPr>
            <a:xfrm>
              <a:off x="3429000" y="4533900"/>
              <a:ext cx="939800" cy="477974"/>
            </a:xfrm>
            <a:custGeom>
              <a:avLst/>
              <a:gdLst>
                <a:gd name="connsiteX0" fmla="*/ 0 w 939800"/>
                <a:gd name="connsiteY0" fmla="*/ 457200 h 477974"/>
                <a:gd name="connsiteX1" fmla="*/ 431800 w 939800"/>
                <a:gd name="connsiteY1" fmla="*/ 457200 h 477974"/>
                <a:gd name="connsiteX2" fmla="*/ 609600 w 939800"/>
                <a:gd name="connsiteY2" fmla="*/ 241300 h 477974"/>
                <a:gd name="connsiteX3" fmla="*/ 939800 w 939800"/>
                <a:gd name="connsiteY3" fmla="*/ 0 h 477974"/>
              </a:gdLst>
              <a:ahLst/>
              <a:cxnLst>
                <a:cxn ang="0">
                  <a:pos x="connsiteX0" y="connsiteY0"/>
                </a:cxn>
                <a:cxn ang="0">
                  <a:pos x="connsiteX1" y="connsiteY1"/>
                </a:cxn>
                <a:cxn ang="0">
                  <a:pos x="connsiteX2" y="connsiteY2"/>
                </a:cxn>
                <a:cxn ang="0">
                  <a:pos x="connsiteX3" y="connsiteY3"/>
                </a:cxn>
              </a:cxnLst>
              <a:rect l="l" t="t" r="r" b="b"/>
              <a:pathLst>
                <a:path w="939800" h="477974">
                  <a:moveTo>
                    <a:pt x="0" y="457200"/>
                  </a:moveTo>
                  <a:cubicBezTo>
                    <a:pt x="165100" y="475191"/>
                    <a:pt x="330200" y="493183"/>
                    <a:pt x="431800" y="457200"/>
                  </a:cubicBezTo>
                  <a:cubicBezTo>
                    <a:pt x="533400" y="421217"/>
                    <a:pt x="524933" y="317500"/>
                    <a:pt x="609600" y="241300"/>
                  </a:cubicBezTo>
                  <a:cubicBezTo>
                    <a:pt x="694267" y="165100"/>
                    <a:pt x="817033" y="82550"/>
                    <a:pt x="939800" y="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0" name="Freeform 259"/>
            <p:cNvSpPr/>
            <p:nvPr/>
          </p:nvSpPr>
          <p:spPr>
            <a:xfrm>
              <a:off x="4127500" y="4699000"/>
              <a:ext cx="304800" cy="125298"/>
            </a:xfrm>
            <a:custGeom>
              <a:avLst/>
              <a:gdLst>
                <a:gd name="connsiteX0" fmla="*/ 0 w 304800"/>
                <a:gd name="connsiteY0" fmla="*/ 0 h 125298"/>
                <a:gd name="connsiteX1" fmla="*/ 177800 w 304800"/>
                <a:gd name="connsiteY1" fmla="*/ 114300 h 125298"/>
                <a:gd name="connsiteX2" fmla="*/ 304800 w 304800"/>
                <a:gd name="connsiteY2" fmla="*/ 114300 h 125298"/>
              </a:gdLst>
              <a:ahLst/>
              <a:cxnLst>
                <a:cxn ang="0">
                  <a:pos x="connsiteX0" y="connsiteY0"/>
                </a:cxn>
                <a:cxn ang="0">
                  <a:pos x="connsiteX1" y="connsiteY1"/>
                </a:cxn>
                <a:cxn ang="0">
                  <a:pos x="connsiteX2" y="connsiteY2"/>
                </a:cxn>
              </a:cxnLst>
              <a:rect l="l" t="t" r="r" b="b"/>
              <a:pathLst>
                <a:path w="304800" h="125298">
                  <a:moveTo>
                    <a:pt x="0" y="0"/>
                  </a:moveTo>
                  <a:cubicBezTo>
                    <a:pt x="63500" y="47625"/>
                    <a:pt x="127000" y="95250"/>
                    <a:pt x="177800" y="114300"/>
                  </a:cubicBezTo>
                  <a:cubicBezTo>
                    <a:pt x="228600" y="133350"/>
                    <a:pt x="266700" y="123825"/>
                    <a:pt x="304800" y="11430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1" name="Freeform 260"/>
            <p:cNvSpPr/>
            <p:nvPr/>
          </p:nvSpPr>
          <p:spPr>
            <a:xfrm>
              <a:off x="3911600" y="4965700"/>
              <a:ext cx="622300" cy="342900"/>
            </a:xfrm>
            <a:custGeom>
              <a:avLst/>
              <a:gdLst>
                <a:gd name="connsiteX0" fmla="*/ 0 w 622300"/>
                <a:gd name="connsiteY0" fmla="*/ 0 h 342900"/>
                <a:gd name="connsiteX1" fmla="*/ 304800 w 622300"/>
                <a:gd name="connsiteY1" fmla="*/ 254000 h 342900"/>
                <a:gd name="connsiteX2" fmla="*/ 622300 w 622300"/>
                <a:gd name="connsiteY2" fmla="*/ 342900 h 342900"/>
              </a:gdLst>
              <a:ahLst/>
              <a:cxnLst>
                <a:cxn ang="0">
                  <a:pos x="connsiteX0" y="connsiteY0"/>
                </a:cxn>
                <a:cxn ang="0">
                  <a:pos x="connsiteX1" y="connsiteY1"/>
                </a:cxn>
                <a:cxn ang="0">
                  <a:pos x="connsiteX2" y="connsiteY2"/>
                </a:cxn>
              </a:cxnLst>
              <a:rect l="l" t="t" r="r" b="b"/>
              <a:pathLst>
                <a:path w="622300" h="342900">
                  <a:moveTo>
                    <a:pt x="0" y="0"/>
                  </a:moveTo>
                  <a:cubicBezTo>
                    <a:pt x="100541" y="98425"/>
                    <a:pt x="201083" y="196850"/>
                    <a:pt x="304800" y="254000"/>
                  </a:cubicBezTo>
                  <a:cubicBezTo>
                    <a:pt x="408517" y="311150"/>
                    <a:pt x="515408" y="327025"/>
                    <a:pt x="622300" y="34290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2" name="Freeform 261"/>
            <p:cNvSpPr/>
            <p:nvPr/>
          </p:nvSpPr>
          <p:spPr>
            <a:xfrm>
              <a:off x="4076700" y="5036640"/>
              <a:ext cx="457200" cy="94160"/>
            </a:xfrm>
            <a:custGeom>
              <a:avLst/>
              <a:gdLst>
                <a:gd name="connsiteX0" fmla="*/ 0 w 457200"/>
                <a:gd name="connsiteY0" fmla="*/ 94160 h 94160"/>
                <a:gd name="connsiteX1" fmla="*/ 279400 w 457200"/>
                <a:gd name="connsiteY1" fmla="*/ 5260 h 94160"/>
                <a:gd name="connsiteX2" fmla="*/ 457200 w 457200"/>
                <a:gd name="connsiteY2" fmla="*/ 17960 h 94160"/>
              </a:gdLst>
              <a:ahLst/>
              <a:cxnLst>
                <a:cxn ang="0">
                  <a:pos x="connsiteX0" y="connsiteY0"/>
                </a:cxn>
                <a:cxn ang="0">
                  <a:pos x="connsiteX1" y="connsiteY1"/>
                </a:cxn>
                <a:cxn ang="0">
                  <a:pos x="connsiteX2" y="connsiteY2"/>
                </a:cxn>
              </a:cxnLst>
              <a:rect l="l" t="t" r="r" b="b"/>
              <a:pathLst>
                <a:path w="457200" h="94160">
                  <a:moveTo>
                    <a:pt x="0" y="94160"/>
                  </a:moveTo>
                  <a:cubicBezTo>
                    <a:pt x="101600" y="56060"/>
                    <a:pt x="203200" y="17960"/>
                    <a:pt x="279400" y="5260"/>
                  </a:cubicBezTo>
                  <a:cubicBezTo>
                    <a:pt x="355600" y="-7440"/>
                    <a:pt x="406400" y="5260"/>
                    <a:pt x="457200" y="1796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3" name="Group 262"/>
          <p:cNvGrpSpPr/>
          <p:nvPr/>
        </p:nvGrpSpPr>
        <p:grpSpPr>
          <a:xfrm>
            <a:off x="1987759" y="6102890"/>
            <a:ext cx="1555046" cy="576235"/>
            <a:chOff x="5219700" y="4864769"/>
            <a:chExt cx="1714500" cy="748631"/>
          </a:xfrm>
        </p:grpSpPr>
        <p:sp>
          <p:nvSpPr>
            <p:cNvPr id="264" name="Freeform 263"/>
            <p:cNvSpPr/>
            <p:nvPr/>
          </p:nvSpPr>
          <p:spPr>
            <a:xfrm>
              <a:off x="6184900" y="4940300"/>
              <a:ext cx="749300" cy="330200"/>
            </a:xfrm>
            <a:custGeom>
              <a:avLst/>
              <a:gdLst>
                <a:gd name="connsiteX0" fmla="*/ 0 w 749300"/>
                <a:gd name="connsiteY0" fmla="*/ 330200 h 330200"/>
                <a:gd name="connsiteX1" fmla="*/ 279400 w 749300"/>
                <a:gd name="connsiteY1" fmla="*/ 101600 h 330200"/>
                <a:gd name="connsiteX2" fmla="*/ 749300 w 749300"/>
                <a:gd name="connsiteY2" fmla="*/ 0 h 330200"/>
              </a:gdLst>
              <a:ahLst/>
              <a:cxnLst>
                <a:cxn ang="0">
                  <a:pos x="connsiteX0" y="connsiteY0"/>
                </a:cxn>
                <a:cxn ang="0">
                  <a:pos x="connsiteX1" y="connsiteY1"/>
                </a:cxn>
                <a:cxn ang="0">
                  <a:pos x="connsiteX2" y="connsiteY2"/>
                </a:cxn>
              </a:cxnLst>
              <a:rect l="l" t="t" r="r" b="b"/>
              <a:pathLst>
                <a:path w="749300" h="330200">
                  <a:moveTo>
                    <a:pt x="0" y="330200"/>
                  </a:moveTo>
                  <a:cubicBezTo>
                    <a:pt x="77258" y="243416"/>
                    <a:pt x="154517" y="156633"/>
                    <a:pt x="279400" y="101600"/>
                  </a:cubicBezTo>
                  <a:cubicBezTo>
                    <a:pt x="404283" y="46567"/>
                    <a:pt x="576791" y="23283"/>
                    <a:pt x="749300" y="0"/>
                  </a:cubicBezTo>
                </a:path>
              </a:pathLst>
            </a:custGeom>
            <a:ln w="19050">
              <a:solidFill>
                <a:schemeClr val="accent4">
                  <a:lumMod val="75000"/>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5" name="Freeform 264"/>
            <p:cNvSpPr/>
            <p:nvPr/>
          </p:nvSpPr>
          <p:spPr>
            <a:xfrm>
              <a:off x="6197600" y="5257800"/>
              <a:ext cx="736600" cy="292100"/>
            </a:xfrm>
            <a:custGeom>
              <a:avLst/>
              <a:gdLst>
                <a:gd name="connsiteX0" fmla="*/ 0 w 736600"/>
                <a:gd name="connsiteY0" fmla="*/ 0 h 292100"/>
                <a:gd name="connsiteX1" fmla="*/ 469900 w 736600"/>
                <a:gd name="connsiteY1" fmla="*/ 114300 h 292100"/>
                <a:gd name="connsiteX2" fmla="*/ 736600 w 736600"/>
                <a:gd name="connsiteY2" fmla="*/ 292100 h 292100"/>
              </a:gdLst>
              <a:ahLst/>
              <a:cxnLst>
                <a:cxn ang="0">
                  <a:pos x="connsiteX0" y="connsiteY0"/>
                </a:cxn>
                <a:cxn ang="0">
                  <a:pos x="connsiteX1" y="connsiteY1"/>
                </a:cxn>
                <a:cxn ang="0">
                  <a:pos x="connsiteX2" y="connsiteY2"/>
                </a:cxn>
              </a:cxnLst>
              <a:rect l="l" t="t" r="r" b="b"/>
              <a:pathLst>
                <a:path w="736600" h="292100">
                  <a:moveTo>
                    <a:pt x="0" y="0"/>
                  </a:moveTo>
                  <a:cubicBezTo>
                    <a:pt x="173566" y="32808"/>
                    <a:pt x="347133" y="65617"/>
                    <a:pt x="469900" y="114300"/>
                  </a:cubicBezTo>
                  <a:cubicBezTo>
                    <a:pt x="592667" y="162983"/>
                    <a:pt x="664633" y="227541"/>
                    <a:pt x="736600" y="292100"/>
                  </a:cubicBezTo>
                </a:path>
              </a:pathLst>
            </a:custGeom>
            <a:ln w="19050">
              <a:solidFill>
                <a:schemeClr val="accent4">
                  <a:lumMod val="75000"/>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6" name="Freeform 265"/>
            <p:cNvSpPr/>
            <p:nvPr/>
          </p:nvSpPr>
          <p:spPr>
            <a:xfrm>
              <a:off x="5219700" y="4864769"/>
              <a:ext cx="977900" cy="413326"/>
            </a:xfrm>
            <a:custGeom>
              <a:avLst/>
              <a:gdLst>
                <a:gd name="connsiteX0" fmla="*/ 977900 w 977900"/>
                <a:gd name="connsiteY0" fmla="*/ 380331 h 413326"/>
                <a:gd name="connsiteX1" fmla="*/ 647700 w 977900"/>
                <a:gd name="connsiteY1" fmla="*/ 380331 h 413326"/>
                <a:gd name="connsiteX2" fmla="*/ 292100 w 977900"/>
                <a:gd name="connsiteY2" fmla="*/ 37431 h 413326"/>
                <a:gd name="connsiteX3" fmla="*/ 0 w 977900"/>
                <a:gd name="connsiteY3" fmla="*/ 24731 h 413326"/>
              </a:gdLst>
              <a:ahLst/>
              <a:cxnLst>
                <a:cxn ang="0">
                  <a:pos x="connsiteX0" y="connsiteY0"/>
                </a:cxn>
                <a:cxn ang="0">
                  <a:pos x="connsiteX1" y="connsiteY1"/>
                </a:cxn>
                <a:cxn ang="0">
                  <a:pos x="connsiteX2" y="connsiteY2"/>
                </a:cxn>
                <a:cxn ang="0">
                  <a:pos x="connsiteX3" y="connsiteY3"/>
                </a:cxn>
              </a:cxnLst>
              <a:rect l="l" t="t" r="r" b="b"/>
              <a:pathLst>
                <a:path w="977900" h="413326">
                  <a:moveTo>
                    <a:pt x="977900" y="380331"/>
                  </a:moveTo>
                  <a:cubicBezTo>
                    <a:pt x="869950" y="408906"/>
                    <a:pt x="762000" y="437481"/>
                    <a:pt x="647700" y="380331"/>
                  </a:cubicBezTo>
                  <a:cubicBezTo>
                    <a:pt x="533400" y="323181"/>
                    <a:pt x="400050" y="96698"/>
                    <a:pt x="292100" y="37431"/>
                  </a:cubicBezTo>
                  <a:cubicBezTo>
                    <a:pt x="184150" y="-21836"/>
                    <a:pt x="92075" y="1447"/>
                    <a:pt x="0" y="24731"/>
                  </a:cubicBezTo>
                </a:path>
              </a:pathLst>
            </a:custGeom>
            <a:ln w="19050">
              <a:solidFill>
                <a:schemeClr val="accent4">
                  <a:lumMod val="75000"/>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7" name="Freeform 266"/>
            <p:cNvSpPr/>
            <p:nvPr/>
          </p:nvSpPr>
          <p:spPr>
            <a:xfrm>
              <a:off x="5308600" y="5232400"/>
              <a:ext cx="508000" cy="381000"/>
            </a:xfrm>
            <a:custGeom>
              <a:avLst/>
              <a:gdLst>
                <a:gd name="connsiteX0" fmla="*/ 508000 w 508000"/>
                <a:gd name="connsiteY0" fmla="*/ 0 h 381000"/>
                <a:gd name="connsiteX1" fmla="*/ 292100 w 508000"/>
                <a:gd name="connsiteY1" fmla="*/ 241300 h 381000"/>
                <a:gd name="connsiteX2" fmla="*/ 0 w 508000"/>
                <a:gd name="connsiteY2" fmla="*/ 381000 h 381000"/>
              </a:gdLst>
              <a:ahLst/>
              <a:cxnLst>
                <a:cxn ang="0">
                  <a:pos x="connsiteX0" y="connsiteY0"/>
                </a:cxn>
                <a:cxn ang="0">
                  <a:pos x="connsiteX1" y="connsiteY1"/>
                </a:cxn>
                <a:cxn ang="0">
                  <a:pos x="connsiteX2" y="connsiteY2"/>
                </a:cxn>
              </a:cxnLst>
              <a:rect l="l" t="t" r="r" b="b"/>
              <a:pathLst>
                <a:path w="508000" h="381000">
                  <a:moveTo>
                    <a:pt x="508000" y="0"/>
                  </a:moveTo>
                  <a:cubicBezTo>
                    <a:pt x="442383" y="88900"/>
                    <a:pt x="376767" y="177800"/>
                    <a:pt x="292100" y="241300"/>
                  </a:cubicBezTo>
                  <a:cubicBezTo>
                    <a:pt x="207433" y="304800"/>
                    <a:pt x="103716" y="342900"/>
                    <a:pt x="0" y="381000"/>
                  </a:cubicBezTo>
                </a:path>
              </a:pathLst>
            </a:custGeom>
            <a:ln w="19050">
              <a:solidFill>
                <a:schemeClr val="accent4">
                  <a:lumMod val="75000"/>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8" name="Freeform 267"/>
            <p:cNvSpPr/>
            <p:nvPr/>
          </p:nvSpPr>
          <p:spPr>
            <a:xfrm>
              <a:off x="5295900" y="5078808"/>
              <a:ext cx="419100" cy="255192"/>
            </a:xfrm>
            <a:custGeom>
              <a:avLst/>
              <a:gdLst>
                <a:gd name="connsiteX0" fmla="*/ 419100 w 419100"/>
                <a:gd name="connsiteY0" fmla="*/ 255192 h 255192"/>
                <a:gd name="connsiteX1" fmla="*/ 215900 w 419100"/>
                <a:gd name="connsiteY1" fmla="*/ 26592 h 255192"/>
                <a:gd name="connsiteX2" fmla="*/ 0 w 419100"/>
                <a:gd name="connsiteY2" fmla="*/ 13892 h 255192"/>
              </a:gdLst>
              <a:ahLst/>
              <a:cxnLst>
                <a:cxn ang="0">
                  <a:pos x="connsiteX0" y="connsiteY0"/>
                </a:cxn>
                <a:cxn ang="0">
                  <a:pos x="connsiteX1" y="connsiteY1"/>
                </a:cxn>
                <a:cxn ang="0">
                  <a:pos x="connsiteX2" y="connsiteY2"/>
                </a:cxn>
              </a:cxnLst>
              <a:rect l="l" t="t" r="r" b="b"/>
              <a:pathLst>
                <a:path w="419100" h="255192">
                  <a:moveTo>
                    <a:pt x="419100" y="255192"/>
                  </a:moveTo>
                  <a:cubicBezTo>
                    <a:pt x="352425" y="161000"/>
                    <a:pt x="285750" y="66809"/>
                    <a:pt x="215900" y="26592"/>
                  </a:cubicBezTo>
                  <a:cubicBezTo>
                    <a:pt x="146050" y="-13625"/>
                    <a:pt x="73025" y="133"/>
                    <a:pt x="0" y="13892"/>
                  </a:cubicBezTo>
                </a:path>
              </a:pathLst>
            </a:custGeom>
            <a:ln w="19050">
              <a:solidFill>
                <a:schemeClr val="accent4">
                  <a:lumMod val="75000"/>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9" name="Freeform 268"/>
            <p:cNvSpPr/>
            <p:nvPr/>
          </p:nvSpPr>
          <p:spPr>
            <a:xfrm>
              <a:off x="5334000" y="5219700"/>
              <a:ext cx="279400" cy="178892"/>
            </a:xfrm>
            <a:custGeom>
              <a:avLst/>
              <a:gdLst>
                <a:gd name="connsiteX0" fmla="*/ 279400 w 279400"/>
                <a:gd name="connsiteY0" fmla="*/ 0 h 178892"/>
                <a:gd name="connsiteX1" fmla="*/ 165100 w 279400"/>
                <a:gd name="connsiteY1" fmla="*/ 152400 h 178892"/>
                <a:gd name="connsiteX2" fmla="*/ 0 w 279400"/>
                <a:gd name="connsiteY2" fmla="*/ 177800 h 178892"/>
              </a:gdLst>
              <a:ahLst/>
              <a:cxnLst>
                <a:cxn ang="0">
                  <a:pos x="connsiteX0" y="connsiteY0"/>
                </a:cxn>
                <a:cxn ang="0">
                  <a:pos x="connsiteX1" y="connsiteY1"/>
                </a:cxn>
                <a:cxn ang="0">
                  <a:pos x="connsiteX2" y="connsiteY2"/>
                </a:cxn>
              </a:cxnLst>
              <a:rect l="l" t="t" r="r" b="b"/>
              <a:pathLst>
                <a:path w="279400" h="178892">
                  <a:moveTo>
                    <a:pt x="279400" y="0"/>
                  </a:moveTo>
                  <a:cubicBezTo>
                    <a:pt x="245533" y="61383"/>
                    <a:pt x="211667" y="122767"/>
                    <a:pt x="165100" y="152400"/>
                  </a:cubicBezTo>
                  <a:cubicBezTo>
                    <a:pt x="118533" y="182033"/>
                    <a:pt x="59266" y="179916"/>
                    <a:pt x="0" y="177800"/>
                  </a:cubicBezTo>
                </a:path>
              </a:pathLst>
            </a:custGeom>
            <a:ln w="19050">
              <a:solidFill>
                <a:schemeClr val="accent4">
                  <a:lumMod val="75000"/>
                  <a:alpha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70" name="Group 269"/>
          <p:cNvGrpSpPr/>
          <p:nvPr/>
        </p:nvGrpSpPr>
        <p:grpSpPr>
          <a:xfrm>
            <a:off x="4015433" y="6087596"/>
            <a:ext cx="1636687" cy="617768"/>
            <a:chOff x="304800" y="4506505"/>
            <a:chExt cx="1778000" cy="878295"/>
          </a:xfrm>
        </p:grpSpPr>
        <p:sp>
          <p:nvSpPr>
            <p:cNvPr id="271" name="Freeform 270"/>
            <p:cNvSpPr/>
            <p:nvPr/>
          </p:nvSpPr>
          <p:spPr>
            <a:xfrm>
              <a:off x="1231900" y="4506505"/>
              <a:ext cx="850900" cy="433795"/>
            </a:xfrm>
            <a:custGeom>
              <a:avLst/>
              <a:gdLst>
                <a:gd name="connsiteX0" fmla="*/ 0 w 850900"/>
                <a:gd name="connsiteY0" fmla="*/ 433795 h 433795"/>
                <a:gd name="connsiteX1" fmla="*/ 355600 w 850900"/>
                <a:gd name="connsiteY1" fmla="*/ 65495 h 433795"/>
                <a:gd name="connsiteX2" fmla="*/ 850900 w 850900"/>
                <a:gd name="connsiteY2" fmla="*/ 1995 h 433795"/>
              </a:gdLst>
              <a:ahLst/>
              <a:cxnLst>
                <a:cxn ang="0">
                  <a:pos x="connsiteX0" y="connsiteY0"/>
                </a:cxn>
                <a:cxn ang="0">
                  <a:pos x="connsiteX1" y="connsiteY1"/>
                </a:cxn>
                <a:cxn ang="0">
                  <a:pos x="connsiteX2" y="connsiteY2"/>
                </a:cxn>
              </a:cxnLst>
              <a:rect l="l" t="t" r="r" b="b"/>
              <a:pathLst>
                <a:path w="850900" h="433795">
                  <a:moveTo>
                    <a:pt x="0" y="433795"/>
                  </a:moveTo>
                  <a:cubicBezTo>
                    <a:pt x="106892" y="285628"/>
                    <a:pt x="213784" y="137462"/>
                    <a:pt x="355600" y="65495"/>
                  </a:cubicBezTo>
                  <a:cubicBezTo>
                    <a:pt x="497416" y="-6472"/>
                    <a:pt x="674158" y="-2239"/>
                    <a:pt x="850900" y="1995"/>
                  </a:cubicBezTo>
                </a:path>
              </a:pathLst>
            </a:custGeom>
            <a:ln w="19050">
              <a:solidFill>
                <a:srgbClr val="00B050">
                  <a:alpha val="8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2" name="Freeform 271"/>
            <p:cNvSpPr/>
            <p:nvPr/>
          </p:nvSpPr>
          <p:spPr>
            <a:xfrm>
              <a:off x="1244600" y="4940300"/>
              <a:ext cx="825500" cy="228600"/>
            </a:xfrm>
            <a:custGeom>
              <a:avLst/>
              <a:gdLst>
                <a:gd name="connsiteX0" fmla="*/ 0 w 825500"/>
                <a:gd name="connsiteY0" fmla="*/ 0 h 228600"/>
                <a:gd name="connsiteX1" fmla="*/ 292100 w 825500"/>
                <a:gd name="connsiteY1" fmla="*/ 165100 h 228600"/>
                <a:gd name="connsiteX2" fmla="*/ 825500 w 825500"/>
                <a:gd name="connsiteY2" fmla="*/ 228600 h 228600"/>
              </a:gdLst>
              <a:ahLst/>
              <a:cxnLst>
                <a:cxn ang="0">
                  <a:pos x="connsiteX0" y="connsiteY0"/>
                </a:cxn>
                <a:cxn ang="0">
                  <a:pos x="connsiteX1" y="connsiteY1"/>
                </a:cxn>
                <a:cxn ang="0">
                  <a:pos x="connsiteX2" y="connsiteY2"/>
                </a:cxn>
              </a:cxnLst>
              <a:rect l="l" t="t" r="r" b="b"/>
              <a:pathLst>
                <a:path w="825500" h="228600">
                  <a:moveTo>
                    <a:pt x="0" y="0"/>
                  </a:moveTo>
                  <a:cubicBezTo>
                    <a:pt x="77258" y="63500"/>
                    <a:pt x="154517" y="127000"/>
                    <a:pt x="292100" y="165100"/>
                  </a:cubicBezTo>
                  <a:cubicBezTo>
                    <a:pt x="429683" y="203200"/>
                    <a:pt x="627591" y="215900"/>
                    <a:pt x="825500" y="228600"/>
                  </a:cubicBezTo>
                </a:path>
              </a:pathLst>
            </a:custGeom>
            <a:ln w="19050">
              <a:solidFill>
                <a:srgbClr val="00B050">
                  <a:alpha val="8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3" name="Freeform 272"/>
            <p:cNvSpPr/>
            <p:nvPr/>
          </p:nvSpPr>
          <p:spPr>
            <a:xfrm>
              <a:off x="1536700" y="4610100"/>
              <a:ext cx="533400" cy="279400"/>
            </a:xfrm>
            <a:custGeom>
              <a:avLst/>
              <a:gdLst>
                <a:gd name="connsiteX0" fmla="*/ 0 w 533400"/>
                <a:gd name="connsiteY0" fmla="*/ 0 h 279400"/>
                <a:gd name="connsiteX1" fmla="*/ 203200 w 533400"/>
                <a:gd name="connsiteY1" fmla="*/ 228600 h 279400"/>
                <a:gd name="connsiteX2" fmla="*/ 533400 w 533400"/>
                <a:gd name="connsiteY2" fmla="*/ 279400 h 279400"/>
              </a:gdLst>
              <a:ahLst/>
              <a:cxnLst>
                <a:cxn ang="0">
                  <a:pos x="connsiteX0" y="connsiteY0"/>
                </a:cxn>
                <a:cxn ang="0">
                  <a:pos x="connsiteX1" y="connsiteY1"/>
                </a:cxn>
                <a:cxn ang="0">
                  <a:pos x="connsiteX2" y="connsiteY2"/>
                </a:cxn>
              </a:cxnLst>
              <a:rect l="l" t="t" r="r" b="b"/>
              <a:pathLst>
                <a:path w="533400" h="279400">
                  <a:moveTo>
                    <a:pt x="0" y="0"/>
                  </a:moveTo>
                  <a:cubicBezTo>
                    <a:pt x="57150" y="91016"/>
                    <a:pt x="114300" y="182033"/>
                    <a:pt x="203200" y="228600"/>
                  </a:cubicBezTo>
                  <a:cubicBezTo>
                    <a:pt x="292100" y="275167"/>
                    <a:pt x="412750" y="277283"/>
                    <a:pt x="533400" y="279400"/>
                  </a:cubicBezTo>
                </a:path>
              </a:pathLst>
            </a:custGeom>
            <a:ln w="19050">
              <a:solidFill>
                <a:srgbClr val="00B050">
                  <a:alpha val="8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4" name="Freeform 273"/>
            <p:cNvSpPr/>
            <p:nvPr/>
          </p:nvSpPr>
          <p:spPr>
            <a:xfrm>
              <a:off x="304800" y="4597400"/>
              <a:ext cx="939800" cy="389817"/>
            </a:xfrm>
            <a:custGeom>
              <a:avLst/>
              <a:gdLst>
                <a:gd name="connsiteX0" fmla="*/ 939800 w 939800"/>
                <a:gd name="connsiteY0" fmla="*/ 355600 h 389817"/>
                <a:gd name="connsiteX1" fmla="*/ 546100 w 939800"/>
                <a:gd name="connsiteY1" fmla="*/ 355600 h 389817"/>
                <a:gd name="connsiteX2" fmla="*/ 0 w 939800"/>
                <a:gd name="connsiteY2" fmla="*/ 0 h 389817"/>
              </a:gdLst>
              <a:ahLst/>
              <a:cxnLst>
                <a:cxn ang="0">
                  <a:pos x="connsiteX0" y="connsiteY0"/>
                </a:cxn>
                <a:cxn ang="0">
                  <a:pos x="connsiteX1" y="connsiteY1"/>
                </a:cxn>
                <a:cxn ang="0">
                  <a:pos x="connsiteX2" y="connsiteY2"/>
                </a:cxn>
              </a:cxnLst>
              <a:rect l="l" t="t" r="r" b="b"/>
              <a:pathLst>
                <a:path w="939800" h="389817">
                  <a:moveTo>
                    <a:pt x="939800" y="355600"/>
                  </a:moveTo>
                  <a:cubicBezTo>
                    <a:pt x="821266" y="385233"/>
                    <a:pt x="702733" y="414867"/>
                    <a:pt x="546100" y="355600"/>
                  </a:cubicBezTo>
                  <a:cubicBezTo>
                    <a:pt x="389467" y="296333"/>
                    <a:pt x="194733" y="148166"/>
                    <a:pt x="0" y="0"/>
                  </a:cubicBezTo>
                </a:path>
              </a:pathLst>
            </a:custGeom>
            <a:ln w="19050">
              <a:solidFill>
                <a:srgbClr val="00B050">
                  <a:alpha val="8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5" name="Freeform 274"/>
            <p:cNvSpPr/>
            <p:nvPr/>
          </p:nvSpPr>
          <p:spPr>
            <a:xfrm>
              <a:off x="355600" y="4851400"/>
              <a:ext cx="254000" cy="114300"/>
            </a:xfrm>
            <a:custGeom>
              <a:avLst/>
              <a:gdLst>
                <a:gd name="connsiteX0" fmla="*/ 254000 w 254000"/>
                <a:gd name="connsiteY0" fmla="*/ 0 h 114300"/>
                <a:gd name="connsiteX1" fmla="*/ 0 w 254000"/>
                <a:gd name="connsiteY1" fmla="*/ 114300 h 114300"/>
              </a:gdLst>
              <a:ahLst/>
              <a:cxnLst>
                <a:cxn ang="0">
                  <a:pos x="connsiteX0" y="connsiteY0"/>
                </a:cxn>
                <a:cxn ang="0">
                  <a:pos x="connsiteX1" y="connsiteY1"/>
                </a:cxn>
              </a:cxnLst>
              <a:rect l="l" t="t" r="r" b="b"/>
              <a:pathLst>
                <a:path w="254000" h="114300">
                  <a:moveTo>
                    <a:pt x="254000" y="0"/>
                  </a:moveTo>
                  <a:lnTo>
                    <a:pt x="0" y="114300"/>
                  </a:lnTo>
                </a:path>
              </a:pathLst>
            </a:custGeom>
            <a:ln w="19050">
              <a:solidFill>
                <a:srgbClr val="00B050">
                  <a:alpha val="8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6" name="Freeform 275"/>
            <p:cNvSpPr/>
            <p:nvPr/>
          </p:nvSpPr>
          <p:spPr>
            <a:xfrm>
              <a:off x="330200" y="4953000"/>
              <a:ext cx="482600" cy="203200"/>
            </a:xfrm>
            <a:custGeom>
              <a:avLst/>
              <a:gdLst>
                <a:gd name="connsiteX0" fmla="*/ 482600 w 482600"/>
                <a:gd name="connsiteY0" fmla="*/ 0 h 203200"/>
                <a:gd name="connsiteX1" fmla="*/ 215900 w 482600"/>
                <a:gd name="connsiteY1" fmla="*/ 139700 h 203200"/>
                <a:gd name="connsiteX2" fmla="*/ 0 w 482600"/>
                <a:gd name="connsiteY2" fmla="*/ 203200 h 203200"/>
              </a:gdLst>
              <a:ahLst/>
              <a:cxnLst>
                <a:cxn ang="0">
                  <a:pos x="connsiteX0" y="connsiteY0"/>
                </a:cxn>
                <a:cxn ang="0">
                  <a:pos x="connsiteX1" y="connsiteY1"/>
                </a:cxn>
                <a:cxn ang="0">
                  <a:pos x="connsiteX2" y="connsiteY2"/>
                </a:cxn>
              </a:cxnLst>
              <a:rect l="l" t="t" r="r" b="b"/>
              <a:pathLst>
                <a:path w="482600" h="203200">
                  <a:moveTo>
                    <a:pt x="482600" y="0"/>
                  </a:moveTo>
                  <a:cubicBezTo>
                    <a:pt x="389466" y="52916"/>
                    <a:pt x="296333" y="105833"/>
                    <a:pt x="215900" y="139700"/>
                  </a:cubicBezTo>
                  <a:cubicBezTo>
                    <a:pt x="135467" y="173567"/>
                    <a:pt x="67733" y="188383"/>
                    <a:pt x="0" y="203200"/>
                  </a:cubicBezTo>
                </a:path>
              </a:pathLst>
            </a:custGeom>
            <a:ln w="19050">
              <a:solidFill>
                <a:srgbClr val="00B050">
                  <a:alpha val="8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7" name="Freeform 276"/>
            <p:cNvSpPr/>
            <p:nvPr/>
          </p:nvSpPr>
          <p:spPr>
            <a:xfrm>
              <a:off x="342900" y="5003800"/>
              <a:ext cx="685800" cy="381000"/>
            </a:xfrm>
            <a:custGeom>
              <a:avLst/>
              <a:gdLst>
                <a:gd name="connsiteX0" fmla="*/ 685800 w 685800"/>
                <a:gd name="connsiteY0" fmla="*/ 0 h 381000"/>
                <a:gd name="connsiteX1" fmla="*/ 419100 w 685800"/>
                <a:gd name="connsiteY1" fmla="*/ 228600 h 381000"/>
                <a:gd name="connsiteX2" fmla="*/ 0 w 685800"/>
                <a:gd name="connsiteY2" fmla="*/ 381000 h 381000"/>
              </a:gdLst>
              <a:ahLst/>
              <a:cxnLst>
                <a:cxn ang="0">
                  <a:pos x="connsiteX0" y="connsiteY0"/>
                </a:cxn>
                <a:cxn ang="0">
                  <a:pos x="connsiteX1" y="connsiteY1"/>
                </a:cxn>
                <a:cxn ang="0">
                  <a:pos x="connsiteX2" y="connsiteY2"/>
                </a:cxn>
              </a:cxnLst>
              <a:rect l="l" t="t" r="r" b="b"/>
              <a:pathLst>
                <a:path w="685800" h="381000">
                  <a:moveTo>
                    <a:pt x="685800" y="0"/>
                  </a:moveTo>
                  <a:cubicBezTo>
                    <a:pt x="609600" y="82550"/>
                    <a:pt x="533400" y="165100"/>
                    <a:pt x="419100" y="228600"/>
                  </a:cubicBezTo>
                  <a:cubicBezTo>
                    <a:pt x="304800" y="292100"/>
                    <a:pt x="152400" y="336550"/>
                    <a:pt x="0" y="381000"/>
                  </a:cubicBezTo>
                </a:path>
              </a:pathLst>
            </a:custGeom>
            <a:ln w="19050">
              <a:solidFill>
                <a:srgbClr val="00B050">
                  <a:alpha val="8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78" name="AutoShape 5"/>
          <p:cNvSpPr>
            <a:spLocks noChangeArrowheads="1"/>
          </p:cNvSpPr>
          <p:nvPr/>
        </p:nvSpPr>
        <p:spPr bwMode="auto">
          <a:xfrm>
            <a:off x="3919572" y="5132680"/>
            <a:ext cx="1804555" cy="744592"/>
          </a:xfrm>
          <a:prstGeom prst="roundRect">
            <a:avLst>
              <a:gd name="adj" fmla="val 16667"/>
            </a:avLst>
          </a:prstGeom>
          <a:solidFill>
            <a:srgbClr val="FF0000">
              <a:alpha val="20000"/>
            </a:srgbClr>
          </a:solidFill>
          <a:ln w="34925">
            <a:solidFill>
              <a:schemeClr val="tx2">
                <a:lumMod val="50000"/>
              </a:schemeClr>
            </a:solidFill>
            <a:round/>
            <a:headEnd/>
            <a:tailEnd/>
          </a:ln>
          <a:effectLst>
            <a:outerShdw blurRad="50800" dist="38100" dir="18900000" algn="b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sp>
        <p:nvSpPr>
          <p:cNvPr id="279" name="AutoShape 5"/>
          <p:cNvSpPr>
            <a:spLocks noChangeArrowheads="1"/>
          </p:cNvSpPr>
          <p:nvPr/>
        </p:nvSpPr>
        <p:spPr bwMode="auto">
          <a:xfrm>
            <a:off x="3917952" y="6021288"/>
            <a:ext cx="1806175" cy="756083"/>
          </a:xfrm>
          <a:prstGeom prst="roundRect">
            <a:avLst>
              <a:gd name="adj" fmla="val 16667"/>
            </a:avLst>
          </a:prstGeom>
          <a:solidFill>
            <a:srgbClr val="00B050">
              <a:alpha val="26000"/>
            </a:srgbClr>
          </a:solidFill>
          <a:ln w="34925">
            <a:solidFill>
              <a:schemeClr val="tx2">
                <a:lumMod val="50000"/>
              </a:schemeClr>
            </a:solidFill>
            <a:round/>
            <a:headEnd/>
            <a:tailEnd/>
          </a:ln>
          <a:effectLst>
            <a:outerShdw blurRad="50800" dist="38100" dir="2700000" algn="tl" rotWithShape="0">
              <a:prstClr val="black">
                <a:alpha val="40000"/>
              </a:prstClr>
            </a:outerShdw>
          </a:effectLst>
        </p:spPr>
        <p:txBody>
          <a:bodyPr wrap="none" anchor="ctr"/>
          <a:lstStyle/>
          <a:p>
            <a:pPr algn="ctr" eaLnBrk="1" hangingPunct="1"/>
            <a:endParaRPr lang="en-US" sz="1600" b="1" dirty="0">
              <a:solidFill>
                <a:schemeClr val="bg1">
                  <a:lumMod val="85000"/>
                </a:schemeClr>
              </a:solidFill>
              <a:latin typeface="Georgia" pitchFamily="18" charset="0"/>
            </a:endParaRPr>
          </a:p>
        </p:txBody>
      </p:sp>
      <p:sp>
        <p:nvSpPr>
          <p:cNvPr id="280" name="Curved Down Arrow 279"/>
          <p:cNvSpPr/>
          <p:nvPr/>
        </p:nvSpPr>
        <p:spPr>
          <a:xfrm rot="16200000">
            <a:off x="68271" y="3893823"/>
            <a:ext cx="2115219" cy="1059590"/>
          </a:xfrm>
          <a:prstGeom prst="curvedDownArrow">
            <a:avLst/>
          </a:prstGeom>
          <a:solidFill>
            <a:srgbClr val="FF0000"/>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81" name="Group 280"/>
          <p:cNvGrpSpPr/>
          <p:nvPr/>
        </p:nvGrpSpPr>
        <p:grpSpPr>
          <a:xfrm>
            <a:off x="2451398" y="2312876"/>
            <a:ext cx="2588654" cy="2105696"/>
            <a:chOff x="2314712" y="2256151"/>
            <a:chExt cx="3078051" cy="2446986"/>
          </a:xfrm>
        </p:grpSpPr>
        <p:sp>
          <p:nvSpPr>
            <p:cNvPr id="282" name="Freeform 281"/>
            <p:cNvSpPr/>
            <p:nvPr/>
          </p:nvSpPr>
          <p:spPr>
            <a:xfrm>
              <a:off x="2804109" y="3247824"/>
              <a:ext cx="697767" cy="1326524"/>
            </a:xfrm>
            <a:custGeom>
              <a:avLst/>
              <a:gdLst>
                <a:gd name="connsiteX0" fmla="*/ 579549 w 697767"/>
                <a:gd name="connsiteY0" fmla="*/ 0 h 1326524"/>
                <a:gd name="connsiteX1" fmla="*/ 579549 w 697767"/>
                <a:gd name="connsiteY1" fmla="*/ 231820 h 1326524"/>
                <a:gd name="connsiteX2" fmla="*/ 682580 w 697767"/>
                <a:gd name="connsiteY2" fmla="*/ 592429 h 1326524"/>
                <a:gd name="connsiteX3" fmla="*/ 206062 w 697767"/>
                <a:gd name="connsiteY3" fmla="*/ 991674 h 1326524"/>
                <a:gd name="connsiteX4" fmla="*/ 0 w 697767"/>
                <a:gd name="connsiteY4" fmla="*/ 1326524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767" h="1326524">
                  <a:moveTo>
                    <a:pt x="579549" y="0"/>
                  </a:moveTo>
                  <a:cubicBezTo>
                    <a:pt x="570963" y="66541"/>
                    <a:pt x="562377" y="133082"/>
                    <a:pt x="579549" y="231820"/>
                  </a:cubicBezTo>
                  <a:cubicBezTo>
                    <a:pt x="596721" y="330558"/>
                    <a:pt x="744828" y="465787"/>
                    <a:pt x="682580" y="592429"/>
                  </a:cubicBezTo>
                  <a:cubicBezTo>
                    <a:pt x="620332" y="719071"/>
                    <a:pt x="319825" y="869325"/>
                    <a:pt x="206062" y="991674"/>
                  </a:cubicBezTo>
                  <a:cubicBezTo>
                    <a:pt x="92299" y="1114023"/>
                    <a:pt x="46149" y="1220273"/>
                    <a:pt x="0" y="1326524"/>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3" name="Freeform 282"/>
            <p:cNvSpPr/>
            <p:nvPr/>
          </p:nvSpPr>
          <p:spPr>
            <a:xfrm>
              <a:off x="3370779" y="3981920"/>
              <a:ext cx="476519" cy="515155"/>
            </a:xfrm>
            <a:custGeom>
              <a:avLst/>
              <a:gdLst>
                <a:gd name="connsiteX0" fmla="*/ 0 w 476519"/>
                <a:gd name="connsiteY0" fmla="*/ 0 h 515155"/>
                <a:gd name="connsiteX1" fmla="*/ 283336 w 476519"/>
                <a:gd name="connsiteY1" fmla="*/ 193183 h 515155"/>
                <a:gd name="connsiteX2" fmla="*/ 476519 w 476519"/>
                <a:gd name="connsiteY2" fmla="*/ 515155 h 515155"/>
              </a:gdLst>
              <a:ahLst/>
              <a:cxnLst>
                <a:cxn ang="0">
                  <a:pos x="connsiteX0" y="connsiteY0"/>
                </a:cxn>
                <a:cxn ang="0">
                  <a:pos x="connsiteX1" y="connsiteY1"/>
                </a:cxn>
                <a:cxn ang="0">
                  <a:pos x="connsiteX2" y="connsiteY2"/>
                </a:cxn>
              </a:cxnLst>
              <a:rect l="l" t="t" r="r" b="b"/>
              <a:pathLst>
                <a:path w="476519" h="515155">
                  <a:moveTo>
                    <a:pt x="0" y="0"/>
                  </a:moveTo>
                  <a:cubicBezTo>
                    <a:pt x="101958" y="53662"/>
                    <a:pt x="203916" y="107324"/>
                    <a:pt x="283336" y="193183"/>
                  </a:cubicBezTo>
                  <a:cubicBezTo>
                    <a:pt x="362756" y="279042"/>
                    <a:pt x="419637" y="397098"/>
                    <a:pt x="476519" y="515155"/>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4" name="Freeform 283"/>
            <p:cNvSpPr/>
            <p:nvPr/>
          </p:nvSpPr>
          <p:spPr>
            <a:xfrm>
              <a:off x="2533653" y="4059193"/>
              <a:ext cx="450760" cy="180305"/>
            </a:xfrm>
            <a:custGeom>
              <a:avLst/>
              <a:gdLst>
                <a:gd name="connsiteX0" fmla="*/ 450760 w 450760"/>
                <a:gd name="connsiteY0" fmla="*/ 180305 h 180305"/>
                <a:gd name="connsiteX1" fmla="*/ 167425 w 450760"/>
                <a:gd name="connsiteY1" fmla="*/ 115910 h 180305"/>
                <a:gd name="connsiteX2" fmla="*/ 0 w 450760"/>
                <a:gd name="connsiteY2" fmla="*/ 0 h 180305"/>
              </a:gdLst>
              <a:ahLst/>
              <a:cxnLst>
                <a:cxn ang="0">
                  <a:pos x="connsiteX0" y="connsiteY0"/>
                </a:cxn>
                <a:cxn ang="0">
                  <a:pos x="connsiteX1" y="connsiteY1"/>
                </a:cxn>
                <a:cxn ang="0">
                  <a:pos x="connsiteX2" y="connsiteY2"/>
                </a:cxn>
              </a:cxnLst>
              <a:rect l="l" t="t" r="r" b="b"/>
              <a:pathLst>
                <a:path w="450760" h="180305">
                  <a:moveTo>
                    <a:pt x="450760" y="180305"/>
                  </a:moveTo>
                  <a:cubicBezTo>
                    <a:pt x="346656" y="163133"/>
                    <a:pt x="242552" y="145961"/>
                    <a:pt x="167425" y="115910"/>
                  </a:cubicBezTo>
                  <a:cubicBezTo>
                    <a:pt x="92298" y="85859"/>
                    <a:pt x="46149" y="42929"/>
                    <a:pt x="0" y="0"/>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5" name="Freeform 284"/>
            <p:cNvSpPr/>
            <p:nvPr/>
          </p:nvSpPr>
          <p:spPr>
            <a:xfrm>
              <a:off x="3216233" y="4149346"/>
              <a:ext cx="412124" cy="553791"/>
            </a:xfrm>
            <a:custGeom>
              <a:avLst/>
              <a:gdLst>
                <a:gd name="connsiteX0" fmla="*/ 412124 w 412124"/>
                <a:gd name="connsiteY0" fmla="*/ 0 h 553791"/>
                <a:gd name="connsiteX1" fmla="*/ 77273 w 412124"/>
                <a:gd name="connsiteY1" fmla="*/ 206062 h 553791"/>
                <a:gd name="connsiteX2" fmla="*/ 0 w 412124"/>
                <a:gd name="connsiteY2" fmla="*/ 553791 h 553791"/>
              </a:gdLst>
              <a:ahLst/>
              <a:cxnLst>
                <a:cxn ang="0">
                  <a:pos x="connsiteX0" y="connsiteY0"/>
                </a:cxn>
                <a:cxn ang="0">
                  <a:pos x="connsiteX1" y="connsiteY1"/>
                </a:cxn>
                <a:cxn ang="0">
                  <a:pos x="connsiteX2" y="connsiteY2"/>
                </a:cxn>
              </a:cxnLst>
              <a:rect l="l" t="t" r="r" b="b"/>
              <a:pathLst>
                <a:path w="412124" h="553791">
                  <a:moveTo>
                    <a:pt x="412124" y="0"/>
                  </a:moveTo>
                  <a:cubicBezTo>
                    <a:pt x="279042" y="56881"/>
                    <a:pt x="145960" y="113763"/>
                    <a:pt x="77273" y="206062"/>
                  </a:cubicBezTo>
                  <a:cubicBezTo>
                    <a:pt x="8586" y="298361"/>
                    <a:pt x="4293" y="426076"/>
                    <a:pt x="0" y="553791"/>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6" name="Freeform 285"/>
            <p:cNvSpPr/>
            <p:nvPr/>
          </p:nvSpPr>
          <p:spPr>
            <a:xfrm>
              <a:off x="2314712" y="3222067"/>
              <a:ext cx="1056067" cy="129367"/>
            </a:xfrm>
            <a:custGeom>
              <a:avLst/>
              <a:gdLst>
                <a:gd name="connsiteX0" fmla="*/ 1056067 w 1056067"/>
                <a:gd name="connsiteY0" fmla="*/ 38636 h 129367"/>
                <a:gd name="connsiteX1" fmla="*/ 540913 w 1056067"/>
                <a:gd name="connsiteY1" fmla="*/ 128788 h 129367"/>
                <a:gd name="connsiteX2" fmla="*/ 0 w 1056067"/>
                <a:gd name="connsiteY2" fmla="*/ 0 h 129367"/>
              </a:gdLst>
              <a:ahLst/>
              <a:cxnLst>
                <a:cxn ang="0">
                  <a:pos x="connsiteX0" y="connsiteY0"/>
                </a:cxn>
                <a:cxn ang="0">
                  <a:pos x="connsiteX1" y="connsiteY1"/>
                </a:cxn>
                <a:cxn ang="0">
                  <a:pos x="connsiteX2" y="connsiteY2"/>
                </a:cxn>
              </a:cxnLst>
              <a:rect l="l" t="t" r="r" b="b"/>
              <a:pathLst>
                <a:path w="1056067" h="129367">
                  <a:moveTo>
                    <a:pt x="1056067" y="38636"/>
                  </a:moveTo>
                  <a:cubicBezTo>
                    <a:pt x="886495" y="86931"/>
                    <a:pt x="716924" y="135227"/>
                    <a:pt x="540913" y="128788"/>
                  </a:cubicBezTo>
                  <a:cubicBezTo>
                    <a:pt x="364902" y="122349"/>
                    <a:pt x="182451" y="61174"/>
                    <a:pt x="0" y="0"/>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7" name="Freeform 286"/>
            <p:cNvSpPr/>
            <p:nvPr/>
          </p:nvSpPr>
          <p:spPr>
            <a:xfrm>
              <a:off x="2404864" y="2809943"/>
              <a:ext cx="528034" cy="553791"/>
            </a:xfrm>
            <a:custGeom>
              <a:avLst/>
              <a:gdLst>
                <a:gd name="connsiteX0" fmla="*/ 528034 w 528034"/>
                <a:gd name="connsiteY0" fmla="*/ 553791 h 553791"/>
                <a:gd name="connsiteX1" fmla="*/ 347730 w 528034"/>
                <a:gd name="connsiteY1" fmla="*/ 218941 h 553791"/>
                <a:gd name="connsiteX2" fmla="*/ 0 w 528034"/>
                <a:gd name="connsiteY2" fmla="*/ 0 h 553791"/>
              </a:gdLst>
              <a:ahLst/>
              <a:cxnLst>
                <a:cxn ang="0">
                  <a:pos x="connsiteX0" y="connsiteY0"/>
                </a:cxn>
                <a:cxn ang="0">
                  <a:pos x="connsiteX1" y="connsiteY1"/>
                </a:cxn>
                <a:cxn ang="0">
                  <a:pos x="connsiteX2" y="connsiteY2"/>
                </a:cxn>
              </a:cxnLst>
              <a:rect l="l" t="t" r="r" b="b"/>
              <a:pathLst>
                <a:path w="528034" h="553791">
                  <a:moveTo>
                    <a:pt x="528034" y="553791"/>
                  </a:moveTo>
                  <a:cubicBezTo>
                    <a:pt x="481885" y="432515"/>
                    <a:pt x="435736" y="311239"/>
                    <a:pt x="347730" y="218941"/>
                  </a:cubicBezTo>
                  <a:cubicBezTo>
                    <a:pt x="259724" y="126643"/>
                    <a:pt x="129862" y="63321"/>
                    <a:pt x="0" y="0"/>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8" name="Freeform 287"/>
            <p:cNvSpPr/>
            <p:nvPr/>
          </p:nvSpPr>
          <p:spPr>
            <a:xfrm>
              <a:off x="2623805" y="3337977"/>
              <a:ext cx="528034" cy="386366"/>
            </a:xfrm>
            <a:custGeom>
              <a:avLst/>
              <a:gdLst>
                <a:gd name="connsiteX0" fmla="*/ 528034 w 528034"/>
                <a:gd name="connsiteY0" fmla="*/ 0 h 386366"/>
                <a:gd name="connsiteX1" fmla="*/ 154546 w 528034"/>
                <a:gd name="connsiteY1" fmla="*/ 167425 h 386366"/>
                <a:gd name="connsiteX2" fmla="*/ 0 w 528034"/>
                <a:gd name="connsiteY2" fmla="*/ 386366 h 386366"/>
              </a:gdLst>
              <a:ahLst/>
              <a:cxnLst>
                <a:cxn ang="0">
                  <a:pos x="connsiteX0" y="connsiteY0"/>
                </a:cxn>
                <a:cxn ang="0">
                  <a:pos x="connsiteX1" y="connsiteY1"/>
                </a:cxn>
                <a:cxn ang="0">
                  <a:pos x="connsiteX2" y="connsiteY2"/>
                </a:cxn>
              </a:cxnLst>
              <a:rect l="l" t="t" r="r" b="b"/>
              <a:pathLst>
                <a:path w="528034" h="386366">
                  <a:moveTo>
                    <a:pt x="528034" y="0"/>
                  </a:moveTo>
                  <a:cubicBezTo>
                    <a:pt x="385293" y="51515"/>
                    <a:pt x="242552" y="103031"/>
                    <a:pt x="154546" y="167425"/>
                  </a:cubicBezTo>
                  <a:cubicBezTo>
                    <a:pt x="66540" y="231819"/>
                    <a:pt x="33270" y="309092"/>
                    <a:pt x="0" y="386366"/>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9" name="Freeform 288"/>
            <p:cNvSpPr/>
            <p:nvPr/>
          </p:nvSpPr>
          <p:spPr>
            <a:xfrm>
              <a:off x="2881382" y="3466765"/>
              <a:ext cx="12879" cy="309093"/>
            </a:xfrm>
            <a:custGeom>
              <a:avLst/>
              <a:gdLst>
                <a:gd name="connsiteX0" fmla="*/ 0 w 12879"/>
                <a:gd name="connsiteY0" fmla="*/ 0 h 309093"/>
                <a:gd name="connsiteX1" fmla="*/ 12879 w 12879"/>
                <a:gd name="connsiteY1" fmla="*/ 309093 h 309093"/>
              </a:gdLst>
              <a:ahLst/>
              <a:cxnLst>
                <a:cxn ang="0">
                  <a:pos x="connsiteX0" y="connsiteY0"/>
                </a:cxn>
                <a:cxn ang="0">
                  <a:pos x="connsiteX1" y="connsiteY1"/>
                </a:cxn>
              </a:cxnLst>
              <a:rect l="l" t="t" r="r" b="b"/>
              <a:pathLst>
                <a:path w="12879" h="309093">
                  <a:moveTo>
                    <a:pt x="0" y="0"/>
                  </a:moveTo>
                  <a:lnTo>
                    <a:pt x="12879" y="309093"/>
                  </a:ln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0" name="Freeform 289"/>
            <p:cNvSpPr/>
            <p:nvPr/>
          </p:nvSpPr>
          <p:spPr>
            <a:xfrm>
              <a:off x="3383658" y="2655396"/>
              <a:ext cx="1366591" cy="605307"/>
            </a:xfrm>
            <a:custGeom>
              <a:avLst/>
              <a:gdLst>
                <a:gd name="connsiteX0" fmla="*/ 0 w 1366591"/>
                <a:gd name="connsiteY0" fmla="*/ 605307 h 605307"/>
                <a:gd name="connsiteX1" fmla="*/ 463640 w 1366591"/>
                <a:gd name="connsiteY1" fmla="*/ 270457 h 605307"/>
                <a:gd name="connsiteX2" fmla="*/ 1223493 w 1366591"/>
                <a:gd name="connsiteY2" fmla="*/ 115910 h 605307"/>
                <a:gd name="connsiteX3" fmla="*/ 1365161 w 1366591"/>
                <a:gd name="connsiteY3" fmla="*/ 0 h 605307"/>
              </a:gdLst>
              <a:ahLst/>
              <a:cxnLst>
                <a:cxn ang="0">
                  <a:pos x="connsiteX0" y="connsiteY0"/>
                </a:cxn>
                <a:cxn ang="0">
                  <a:pos x="connsiteX1" y="connsiteY1"/>
                </a:cxn>
                <a:cxn ang="0">
                  <a:pos x="connsiteX2" y="connsiteY2"/>
                </a:cxn>
                <a:cxn ang="0">
                  <a:pos x="connsiteX3" y="connsiteY3"/>
                </a:cxn>
              </a:cxnLst>
              <a:rect l="l" t="t" r="r" b="b"/>
              <a:pathLst>
                <a:path w="1366591" h="605307">
                  <a:moveTo>
                    <a:pt x="0" y="605307"/>
                  </a:moveTo>
                  <a:cubicBezTo>
                    <a:pt x="129862" y="478665"/>
                    <a:pt x="259725" y="352023"/>
                    <a:pt x="463640" y="270457"/>
                  </a:cubicBezTo>
                  <a:cubicBezTo>
                    <a:pt x="667555" y="188891"/>
                    <a:pt x="1073240" y="160986"/>
                    <a:pt x="1223493" y="115910"/>
                  </a:cubicBezTo>
                  <a:cubicBezTo>
                    <a:pt x="1373746" y="70834"/>
                    <a:pt x="1369453" y="35417"/>
                    <a:pt x="1365161" y="0"/>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1" name="Freeform 290"/>
            <p:cNvSpPr/>
            <p:nvPr/>
          </p:nvSpPr>
          <p:spPr>
            <a:xfrm>
              <a:off x="3803793" y="2256151"/>
              <a:ext cx="236688" cy="682580"/>
            </a:xfrm>
            <a:custGeom>
              <a:avLst/>
              <a:gdLst>
                <a:gd name="connsiteX0" fmla="*/ 4868 w 236688"/>
                <a:gd name="connsiteY0" fmla="*/ 682580 h 682580"/>
                <a:gd name="connsiteX1" fmla="*/ 30626 w 236688"/>
                <a:gd name="connsiteY1" fmla="*/ 334851 h 682580"/>
                <a:gd name="connsiteX2" fmla="*/ 236688 w 236688"/>
                <a:gd name="connsiteY2" fmla="*/ 0 h 682580"/>
              </a:gdLst>
              <a:ahLst/>
              <a:cxnLst>
                <a:cxn ang="0">
                  <a:pos x="connsiteX0" y="connsiteY0"/>
                </a:cxn>
                <a:cxn ang="0">
                  <a:pos x="connsiteX1" y="connsiteY1"/>
                </a:cxn>
                <a:cxn ang="0">
                  <a:pos x="connsiteX2" y="connsiteY2"/>
                </a:cxn>
              </a:cxnLst>
              <a:rect l="l" t="t" r="r" b="b"/>
              <a:pathLst>
                <a:path w="236688" h="682580">
                  <a:moveTo>
                    <a:pt x="4868" y="682580"/>
                  </a:moveTo>
                  <a:cubicBezTo>
                    <a:pt x="-1572" y="565597"/>
                    <a:pt x="-8011" y="448614"/>
                    <a:pt x="30626" y="334851"/>
                  </a:cubicBezTo>
                  <a:cubicBezTo>
                    <a:pt x="69263" y="221088"/>
                    <a:pt x="152975" y="110544"/>
                    <a:pt x="236688" y="0"/>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2" name="Freeform 291"/>
            <p:cNvSpPr/>
            <p:nvPr/>
          </p:nvSpPr>
          <p:spPr>
            <a:xfrm>
              <a:off x="3834419" y="2384940"/>
              <a:ext cx="605307" cy="270456"/>
            </a:xfrm>
            <a:custGeom>
              <a:avLst/>
              <a:gdLst>
                <a:gd name="connsiteX0" fmla="*/ 0 w 605307"/>
                <a:gd name="connsiteY0" fmla="*/ 270456 h 270456"/>
                <a:gd name="connsiteX1" fmla="*/ 437882 w 605307"/>
                <a:gd name="connsiteY1" fmla="*/ 193183 h 270456"/>
                <a:gd name="connsiteX2" fmla="*/ 605307 w 605307"/>
                <a:gd name="connsiteY2" fmla="*/ 0 h 270456"/>
              </a:gdLst>
              <a:ahLst/>
              <a:cxnLst>
                <a:cxn ang="0">
                  <a:pos x="connsiteX0" y="connsiteY0"/>
                </a:cxn>
                <a:cxn ang="0">
                  <a:pos x="connsiteX1" y="connsiteY1"/>
                </a:cxn>
                <a:cxn ang="0">
                  <a:pos x="connsiteX2" y="connsiteY2"/>
                </a:cxn>
              </a:cxnLst>
              <a:rect l="l" t="t" r="r" b="b"/>
              <a:pathLst>
                <a:path w="605307" h="270456">
                  <a:moveTo>
                    <a:pt x="0" y="270456"/>
                  </a:moveTo>
                  <a:cubicBezTo>
                    <a:pt x="168499" y="254357"/>
                    <a:pt x="336998" y="238259"/>
                    <a:pt x="437882" y="193183"/>
                  </a:cubicBezTo>
                  <a:cubicBezTo>
                    <a:pt x="538766" y="148107"/>
                    <a:pt x="572036" y="74053"/>
                    <a:pt x="605307" y="0"/>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3" name="Freeform 292"/>
            <p:cNvSpPr/>
            <p:nvPr/>
          </p:nvSpPr>
          <p:spPr>
            <a:xfrm>
              <a:off x="3628357" y="3067520"/>
              <a:ext cx="1506828" cy="1287888"/>
            </a:xfrm>
            <a:custGeom>
              <a:avLst/>
              <a:gdLst>
                <a:gd name="connsiteX0" fmla="*/ 0 w 1506828"/>
                <a:gd name="connsiteY0" fmla="*/ 0 h 1287888"/>
                <a:gd name="connsiteX1" fmla="*/ 450761 w 1506828"/>
                <a:gd name="connsiteY1" fmla="*/ 231820 h 1287888"/>
                <a:gd name="connsiteX2" fmla="*/ 1184856 w 1506828"/>
                <a:gd name="connsiteY2" fmla="*/ 759854 h 1287888"/>
                <a:gd name="connsiteX3" fmla="*/ 1506828 w 1506828"/>
                <a:gd name="connsiteY3" fmla="*/ 1287888 h 1287888"/>
              </a:gdLst>
              <a:ahLst/>
              <a:cxnLst>
                <a:cxn ang="0">
                  <a:pos x="connsiteX0" y="connsiteY0"/>
                </a:cxn>
                <a:cxn ang="0">
                  <a:pos x="connsiteX1" y="connsiteY1"/>
                </a:cxn>
                <a:cxn ang="0">
                  <a:pos x="connsiteX2" y="connsiteY2"/>
                </a:cxn>
                <a:cxn ang="0">
                  <a:pos x="connsiteX3" y="connsiteY3"/>
                </a:cxn>
              </a:cxnLst>
              <a:rect l="l" t="t" r="r" b="b"/>
              <a:pathLst>
                <a:path w="1506828" h="1287888">
                  <a:moveTo>
                    <a:pt x="0" y="0"/>
                  </a:moveTo>
                  <a:cubicBezTo>
                    <a:pt x="126642" y="52589"/>
                    <a:pt x="253285" y="105178"/>
                    <a:pt x="450761" y="231820"/>
                  </a:cubicBezTo>
                  <a:cubicBezTo>
                    <a:pt x="648237" y="358462"/>
                    <a:pt x="1008845" y="583843"/>
                    <a:pt x="1184856" y="759854"/>
                  </a:cubicBezTo>
                  <a:cubicBezTo>
                    <a:pt x="1360867" y="935865"/>
                    <a:pt x="1433847" y="1111876"/>
                    <a:pt x="1506828" y="1287888"/>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4" name="Freeform 293"/>
            <p:cNvSpPr/>
            <p:nvPr/>
          </p:nvSpPr>
          <p:spPr>
            <a:xfrm>
              <a:off x="4156391" y="3518281"/>
              <a:ext cx="231819" cy="489397"/>
            </a:xfrm>
            <a:custGeom>
              <a:avLst/>
              <a:gdLst>
                <a:gd name="connsiteX0" fmla="*/ 231819 w 231819"/>
                <a:gd name="connsiteY0" fmla="*/ 0 h 489397"/>
                <a:gd name="connsiteX1" fmla="*/ 90152 w 231819"/>
                <a:gd name="connsiteY1" fmla="*/ 206062 h 489397"/>
                <a:gd name="connsiteX2" fmla="*/ 0 w 231819"/>
                <a:gd name="connsiteY2" fmla="*/ 489397 h 489397"/>
              </a:gdLst>
              <a:ahLst/>
              <a:cxnLst>
                <a:cxn ang="0">
                  <a:pos x="connsiteX0" y="connsiteY0"/>
                </a:cxn>
                <a:cxn ang="0">
                  <a:pos x="connsiteX1" y="connsiteY1"/>
                </a:cxn>
                <a:cxn ang="0">
                  <a:pos x="connsiteX2" y="connsiteY2"/>
                </a:cxn>
              </a:cxnLst>
              <a:rect l="l" t="t" r="r" b="b"/>
              <a:pathLst>
                <a:path w="231819" h="489397">
                  <a:moveTo>
                    <a:pt x="231819" y="0"/>
                  </a:moveTo>
                  <a:cubicBezTo>
                    <a:pt x="180303" y="62248"/>
                    <a:pt x="128788" y="124496"/>
                    <a:pt x="90152" y="206062"/>
                  </a:cubicBezTo>
                  <a:cubicBezTo>
                    <a:pt x="51515" y="287628"/>
                    <a:pt x="25757" y="388512"/>
                    <a:pt x="0" y="489397"/>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5" name="Freeform 294"/>
            <p:cNvSpPr/>
            <p:nvPr/>
          </p:nvSpPr>
          <p:spPr>
            <a:xfrm>
              <a:off x="3911692" y="3093278"/>
              <a:ext cx="785611" cy="103031"/>
            </a:xfrm>
            <a:custGeom>
              <a:avLst/>
              <a:gdLst>
                <a:gd name="connsiteX0" fmla="*/ 0 w 785611"/>
                <a:gd name="connsiteY0" fmla="*/ 103031 h 103031"/>
                <a:gd name="connsiteX1" fmla="*/ 283335 w 785611"/>
                <a:gd name="connsiteY1" fmla="*/ 0 h 103031"/>
                <a:gd name="connsiteX2" fmla="*/ 785611 w 785611"/>
                <a:gd name="connsiteY2" fmla="*/ 103031 h 103031"/>
              </a:gdLst>
              <a:ahLst/>
              <a:cxnLst>
                <a:cxn ang="0">
                  <a:pos x="connsiteX0" y="connsiteY0"/>
                </a:cxn>
                <a:cxn ang="0">
                  <a:pos x="connsiteX1" y="connsiteY1"/>
                </a:cxn>
                <a:cxn ang="0">
                  <a:pos x="connsiteX2" y="connsiteY2"/>
                </a:cxn>
              </a:cxnLst>
              <a:rect l="l" t="t" r="r" b="b"/>
              <a:pathLst>
                <a:path w="785611" h="103031">
                  <a:moveTo>
                    <a:pt x="0" y="103031"/>
                  </a:moveTo>
                  <a:cubicBezTo>
                    <a:pt x="76200" y="51515"/>
                    <a:pt x="152400" y="0"/>
                    <a:pt x="283335" y="0"/>
                  </a:cubicBezTo>
                  <a:cubicBezTo>
                    <a:pt x="414270" y="0"/>
                    <a:pt x="599940" y="51515"/>
                    <a:pt x="785611" y="103031"/>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6" name="Freeform 295"/>
            <p:cNvSpPr/>
            <p:nvPr/>
          </p:nvSpPr>
          <p:spPr>
            <a:xfrm>
              <a:off x="4620030" y="3645129"/>
              <a:ext cx="772733" cy="195124"/>
            </a:xfrm>
            <a:custGeom>
              <a:avLst/>
              <a:gdLst>
                <a:gd name="connsiteX0" fmla="*/ 0 w 772733"/>
                <a:gd name="connsiteY0" fmla="*/ 1941 h 195124"/>
                <a:gd name="connsiteX1" fmla="*/ 476519 w 772733"/>
                <a:gd name="connsiteY1" fmla="*/ 27698 h 195124"/>
                <a:gd name="connsiteX2" fmla="*/ 772733 w 772733"/>
                <a:gd name="connsiteY2" fmla="*/ 195124 h 195124"/>
              </a:gdLst>
              <a:ahLst/>
              <a:cxnLst>
                <a:cxn ang="0">
                  <a:pos x="connsiteX0" y="connsiteY0"/>
                </a:cxn>
                <a:cxn ang="0">
                  <a:pos x="connsiteX1" y="connsiteY1"/>
                </a:cxn>
                <a:cxn ang="0">
                  <a:pos x="connsiteX2" y="connsiteY2"/>
                </a:cxn>
              </a:cxnLst>
              <a:rect l="l" t="t" r="r" b="b"/>
              <a:pathLst>
                <a:path w="772733" h="195124">
                  <a:moveTo>
                    <a:pt x="0" y="1941"/>
                  </a:moveTo>
                  <a:cubicBezTo>
                    <a:pt x="173865" y="-1279"/>
                    <a:pt x="347730" y="-4499"/>
                    <a:pt x="476519" y="27698"/>
                  </a:cubicBezTo>
                  <a:cubicBezTo>
                    <a:pt x="605308" y="59895"/>
                    <a:pt x="689020" y="127509"/>
                    <a:pt x="772733" y="195124"/>
                  </a:cubicBez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7" name="Freeform 296"/>
            <p:cNvSpPr/>
            <p:nvPr/>
          </p:nvSpPr>
          <p:spPr>
            <a:xfrm>
              <a:off x="5057912" y="3672827"/>
              <a:ext cx="141667" cy="373488"/>
            </a:xfrm>
            <a:custGeom>
              <a:avLst/>
              <a:gdLst>
                <a:gd name="connsiteX0" fmla="*/ 0 w 141667"/>
                <a:gd name="connsiteY0" fmla="*/ 0 h 373488"/>
                <a:gd name="connsiteX1" fmla="*/ 141667 w 141667"/>
                <a:gd name="connsiteY1" fmla="*/ 373488 h 373488"/>
              </a:gdLst>
              <a:ahLst/>
              <a:cxnLst>
                <a:cxn ang="0">
                  <a:pos x="connsiteX0" y="connsiteY0"/>
                </a:cxn>
                <a:cxn ang="0">
                  <a:pos x="connsiteX1" y="connsiteY1"/>
                </a:cxn>
              </a:cxnLst>
              <a:rect l="l" t="t" r="r" b="b"/>
              <a:pathLst>
                <a:path w="141667" h="373488">
                  <a:moveTo>
                    <a:pt x="0" y="0"/>
                  </a:moveTo>
                  <a:lnTo>
                    <a:pt x="141667" y="373488"/>
                  </a:lnTo>
                </a:path>
              </a:pathLst>
            </a:custGeom>
            <a:ln w="19050">
              <a:solidFill>
                <a:srgbClr val="8000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4144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93"/>
                                        </p:tgtEl>
                                        <p:attrNameLst>
                                          <p:attrName>style.visibility</p:attrName>
                                        </p:attrNameLst>
                                      </p:cBhvr>
                                      <p:to>
                                        <p:strVal val="visible"/>
                                      </p:to>
                                    </p:set>
                                    <p:anim calcmode="lin" valueType="num">
                                      <p:cBhvr additive="base">
                                        <p:cTn id="7" dur="500"/>
                                        <p:tgtEl>
                                          <p:spTgt spid="193"/>
                                        </p:tgtEl>
                                        <p:attrNameLst>
                                          <p:attrName>ppt_y</p:attrName>
                                        </p:attrNameLst>
                                      </p:cBhvr>
                                      <p:tavLst>
                                        <p:tav tm="0">
                                          <p:val>
                                            <p:strVal val="#ppt_y+#ppt_h*1.125000"/>
                                          </p:val>
                                        </p:tav>
                                        <p:tav tm="100000">
                                          <p:val>
                                            <p:strVal val="#ppt_y"/>
                                          </p:val>
                                        </p:tav>
                                      </p:tavLst>
                                    </p:anim>
                                    <p:animEffect transition="in" filter="wipe(up)">
                                      <p:cBhvr>
                                        <p:cTn id="8" dur="500"/>
                                        <p:tgtEl>
                                          <p:spTgt spid="193"/>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70"/>
                                        </p:tgtEl>
                                        <p:attrNameLst>
                                          <p:attrName>style.visibility</p:attrName>
                                        </p:attrNameLst>
                                      </p:cBhvr>
                                      <p:to>
                                        <p:strVal val="visible"/>
                                      </p:to>
                                    </p:set>
                                    <p:animEffect transition="in" filter="wipe(up)">
                                      <p:cBhvr>
                                        <p:cTn id="12" dur="500"/>
                                        <p:tgtEl>
                                          <p:spTgt spid="170"/>
                                        </p:tgtEl>
                                      </p:cBhvr>
                                    </p:animEffect>
                                  </p:childTnLst>
                                </p:cTn>
                              </p:par>
                            </p:childTnLst>
                          </p:cTn>
                        </p:par>
                        <p:par>
                          <p:cTn id="13" fill="hold">
                            <p:stCondLst>
                              <p:cond delay="1000"/>
                            </p:stCondLst>
                            <p:childTnLst>
                              <p:par>
                                <p:cTn id="14" presetID="16" presetClass="entr" presetSubtype="21" fill="hold" nodeType="after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barn(inVertical)">
                                      <p:cBhvr>
                                        <p:cTn id="16" dur="500"/>
                                        <p:tgtEl>
                                          <p:spTgt spid="7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9"/>
                                        </p:tgtEl>
                                        <p:attrNameLst>
                                          <p:attrName>style.visibility</p:attrName>
                                        </p:attrNameLst>
                                      </p:cBhvr>
                                      <p:to>
                                        <p:strVal val="visible"/>
                                      </p:to>
                                    </p:set>
                                    <p:animEffect transition="in" filter="wipe(left)">
                                      <p:cBhvr>
                                        <p:cTn id="19" dur="500"/>
                                        <p:tgtEl>
                                          <p:spTgt spid="189"/>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xit" presetSubtype="21" fill="hold" grpId="1" nodeType="clickEffect">
                                  <p:stCondLst>
                                    <p:cond delay="0"/>
                                  </p:stCondLst>
                                  <p:childTnLst>
                                    <p:animEffect transition="out" filter="barn(inVertical)">
                                      <p:cBhvr>
                                        <p:cTn id="23" dur="500"/>
                                        <p:tgtEl>
                                          <p:spTgt spid="170"/>
                                        </p:tgtEl>
                                      </p:cBhvr>
                                    </p:animEffect>
                                    <p:set>
                                      <p:cBhvr>
                                        <p:cTn id="24" dur="1" fill="hold">
                                          <p:stCondLst>
                                            <p:cond delay="499"/>
                                          </p:stCondLst>
                                        </p:cTn>
                                        <p:tgtEl>
                                          <p:spTgt spid="17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2" presetClass="exit" presetSubtype="4" fill="hold" nodeType="clickEffect">
                                  <p:stCondLst>
                                    <p:cond delay="0"/>
                                  </p:stCondLst>
                                  <p:childTnLst>
                                    <p:anim calcmode="lin" valueType="num">
                                      <p:cBhvr additive="base">
                                        <p:cTn id="28" dur="500"/>
                                        <p:tgtEl>
                                          <p:spTgt spid="193"/>
                                        </p:tgtEl>
                                        <p:attrNameLst>
                                          <p:attrName>ppt_y</p:attrName>
                                        </p:attrNameLst>
                                      </p:cBhvr>
                                      <p:tavLst>
                                        <p:tav tm="0">
                                          <p:val>
                                            <p:strVal val="#ppt_y"/>
                                          </p:val>
                                        </p:tav>
                                        <p:tav tm="100000">
                                          <p:val>
                                            <p:strVal val="#ppt_y+#ppt_h*1.125000"/>
                                          </p:val>
                                        </p:tav>
                                      </p:tavLst>
                                    </p:anim>
                                    <p:animEffect transition="out" filter="wipe(down)">
                                      <p:cBhvr>
                                        <p:cTn id="29" dur="500"/>
                                        <p:tgtEl>
                                          <p:spTgt spid="193"/>
                                        </p:tgtEl>
                                      </p:cBhvr>
                                    </p:animEffect>
                                    <p:set>
                                      <p:cBhvr>
                                        <p:cTn id="30" dur="1" fill="hold">
                                          <p:stCondLst>
                                            <p:cond delay="499"/>
                                          </p:stCondLst>
                                        </p:cTn>
                                        <p:tgtEl>
                                          <p:spTgt spid="193"/>
                                        </p:tgtEl>
                                        <p:attrNameLst>
                                          <p:attrName>style.visibility</p:attrName>
                                        </p:attrNameLst>
                                      </p:cBhvr>
                                      <p:to>
                                        <p:strVal val="hidden"/>
                                      </p:to>
                                    </p:set>
                                  </p:childTnLst>
                                </p:cTn>
                              </p:par>
                              <p:par>
                                <p:cTn id="31" presetID="12" presetClass="entr" presetSubtype="4" fill="hold" nodeType="withEffect">
                                  <p:stCondLst>
                                    <p:cond delay="0"/>
                                  </p:stCondLst>
                                  <p:childTnLst>
                                    <p:set>
                                      <p:cBhvr>
                                        <p:cTn id="32" dur="1" fill="hold">
                                          <p:stCondLst>
                                            <p:cond delay="0"/>
                                          </p:stCondLst>
                                        </p:cTn>
                                        <p:tgtEl>
                                          <p:spTgt spid="196"/>
                                        </p:tgtEl>
                                        <p:attrNameLst>
                                          <p:attrName>style.visibility</p:attrName>
                                        </p:attrNameLst>
                                      </p:cBhvr>
                                      <p:to>
                                        <p:strVal val="visible"/>
                                      </p:to>
                                    </p:set>
                                    <p:anim calcmode="lin" valueType="num">
                                      <p:cBhvr additive="base">
                                        <p:cTn id="33" dur="500"/>
                                        <p:tgtEl>
                                          <p:spTgt spid="196"/>
                                        </p:tgtEl>
                                        <p:attrNameLst>
                                          <p:attrName>ppt_y</p:attrName>
                                        </p:attrNameLst>
                                      </p:cBhvr>
                                      <p:tavLst>
                                        <p:tav tm="0">
                                          <p:val>
                                            <p:strVal val="#ppt_y+#ppt_h*1.125000"/>
                                          </p:val>
                                        </p:tav>
                                        <p:tav tm="100000">
                                          <p:val>
                                            <p:strVal val="#ppt_y"/>
                                          </p:val>
                                        </p:tav>
                                      </p:tavLst>
                                    </p:anim>
                                    <p:animEffect transition="in" filter="wipe(up)">
                                      <p:cBhvr>
                                        <p:cTn id="34" dur="500"/>
                                        <p:tgtEl>
                                          <p:spTgt spid="19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wipe(down)">
                                      <p:cBhvr>
                                        <p:cTn id="39" dur="500"/>
                                        <p:tgtEl>
                                          <p:spTgt spid="58"/>
                                        </p:tgtEl>
                                      </p:cBhvr>
                                    </p:animEffect>
                                  </p:childTnLst>
                                </p:cTn>
                              </p:par>
                            </p:childTnLst>
                          </p:cTn>
                        </p:par>
                        <p:par>
                          <p:cTn id="40" fill="hold">
                            <p:stCondLst>
                              <p:cond delay="500"/>
                            </p:stCondLst>
                            <p:childTnLst>
                              <p:par>
                                <p:cTn id="41" presetID="22" presetClass="entr" presetSubtype="4" fill="hold" grpId="0" nodeType="afterEffect">
                                  <p:stCondLst>
                                    <p:cond delay="0"/>
                                  </p:stCondLst>
                                  <p:childTnLst>
                                    <p:set>
                                      <p:cBhvr>
                                        <p:cTn id="42" dur="1" fill="hold">
                                          <p:stCondLst>
                                            <p:cond delay="0"/>
                                          </p:stCondLst>
                                        </p:cTn>
                                        <p:tgtEl>
                                          <p:spTgt spid="94"/>
                                        </p:tgtEl>
                                        <p:attrNameLst>
                                          <p:attrName>style.visibility</p:attrName>
                                        </p:attrNameLst>
                                      </p:cBhvr>
                                      <p:to>
                                        <p:strVal val="visible"/>
                                      </p:to>
                                    </p:set>
                                    <p:animEffect transition="in" filter="wipe(down)">
                                      <p:cBhvr>
                                        <p:cTn id="43" dur="500"/>
                                        <p:tgtEl>
                                          <p:spTgt spid="94"/>
                                        </p:tgtEl>
                                      </p:cBhvr>
                                    </p:animEffect>
                                  </p:childTnLst>
                                </p:cTn>
                              </p:par>
                            </p:childTnLst>
                          </p:cTn>
                        </p:par>
                        <p:par>
                          <p:cTn id="44" fill="hold">
                            <p:stCondLst>
                              <p:cond delay="1000"/>
                            </p:stCondLst>
                            <p:childTnLst>
                              <p:par>
                                <p:cTn id="45" presetID="22" presetClass="entr" presetSubtype="4" fill="hold" grpId="0" nodeType="after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down)">
                                      <p:cBhvr>
                                        <p:cTn id="47" dur="500"/>
                                        <p:tgtEl>
                                          <p:spTgt spid="60"/>
                                        </p:tgtEl>
                                      </p:cBhvr>
                                    </p:animEffect>
                                  </p:childTnLst>
                                </p:cTn>
                              </p:par>
                            </p:childTnLst>
                          </p:cTn>
                        </p:par>
                        <p:par>
                          <p:cTn id="48" fill="hold">
                            <p:stCondLst>
                              <p:cond delay="1500"/>
                            </p:stCondLst>
                            <p:childTnLst>
                              <p:par>
                                <p:cTn id="49" presetID="22" presetClass="entr" presetSubtype="4" fill="hold" grpId="0" nodeType="after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wipe(down)">
                                      <p:cBhvr>
                                        <p:cTn id="51" dur="500"/>
                                        <p:tgtEl>
                                          <p:spTgt spid="57"/>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xit" presetSubtype="4" fill="hold" nodeType="clickEffect">
                                  <p:stCondLst>
                                    <p:cond delay="0"/>
                                  </p:stCondLst>
                                  <p:childTnLst>
                                    <p:anim calcmode="lin" valueType="num">
                                      <p:cBhvr additive="base">
                                        <p:cTn id="55" dur="500"/>
                                        <p:tgtEl>
                                          <p:spTgt spid="196"/>
                                        </p:tgtEl>
                                        <p:attrNameLst>
                                          <p:attrName>ppt_y</p:attrName>
                                        </p:attrNameLst>
                                      </p:cBhvr>
                                      <p:tavLst>
                                        <p:tav tm="0">
                                          <p:val>
                                            <p:strVal val="#ppt_y"/>
                                          </p:val>
                                        </p:tav>
                                        <p:tav tm="100000">
                                          <p:val>
                                            <p:strVal val="#ppt_y+#ppt_h*1.125000"/>
                                          </p:val>
                                        </p:tav>
                                      </p:tavLst>
                                    </p:anim>
                                    <p:animEffect transition="out" filter="wipe(down)">
                                      <p:cBhvr>
                                        <p:cTn id="56" dur="500"/>
                                        <p:tgtEl>
                                          <p:spTgt spid="196"/>
                                        </p:tgtEl>
                                      </p:cBhvr>
                                    </p:animEffect>
                                    <p:set>
                                      <p:cBhvr>
                                        <p:cTn id="57" dur="1" fill="hold">
                                          <p:stCondLst>
                                            <p:cond delay="499"/>
                                          </p:stCondLst>
                                        </p:cTn>
                                        <p:tgtEl>
                                          <p:spTgt spid="196"/>
                                        </p:tgtEl>
                                        <p:attrNameLst>
                                          <p:attrName>style.visibility</p:attrName>
                                        </p:attrNameLst>
                                      </p:cBhvr>
                                      <p:to>
                                        <p:strVal val="hidden"/>
                                      </p:to>
                                    </p:set>
                                  </p:childTnLst>
                                </p:cTn>
                              </p:par>
                              <p:par>
                                <p:cTn id="58" presetID="12" presetClass="entr" presetSubtype="4" fill="hold" nodeType="withEffect">
                                  <p:stCondLst>
                                    <p:cond delay="0"/>
                                  </p:stCondLst>
                                  <p:childTnLst>
                                    <p:set>
                                      <p:cBhvr>
                                        <p:cTn id="59" dur="1" fill="hold">
                                          <p:stCondLst>
                                            <p:cond delay="0"/>
                                          </p:stCondLst>
                                        </p:cTn>
                                        <p:tgtEl>
                                          <p:spTgt spid="199"/>
                                        </p:tgtEl>
                                        <p:attrNameLst>
                                          <p:attrName>style.visibility</p:attrName>
                                        </p:attrNameLst>
                                      </p:cBhvr>
                                      <p:to>
                                        <p:strVal val="visible"/>
                                      </p:to>
                                    </p:set>
                                    <p:anim calcmode="lin" valueType="num">
                                      <p:cBhvr additive="base">
                                        <p:cTn id="60" dur="500"/>
                                        <p:tgtEl>
                                          <p:spTgt spid="199"/>
                                        </p:tgtEl>
                                        <p:attrNameLst>
                                          <p:attrName>ppt_y</p:attrName>
                                        </p:attrNameLst>
                                      </p:cBhvr>
                                      <p:tavLst>
                                        <p:tav tm="0">
                                          <p:val>
                                            <p:strVal val="#ppt_y+#ppt_h*1.125000"/>
                                          </p:val>
                                        </p:tav>
                                        <p:tav tm="100000">
                                          <p:val>
                                            <p:strVal val="#ppt_y"/>
                                          </p:val>
                                        </p:tav>
                                      </p:tavLst>
                                    </p:anim>
                                    <p:animEffect transition="in" filter="wipe(up)">
                                      <p:cBhvr>
                                        <p:cTn id="61" dur="500"/>
                                        <p:tgtEl>
                                          <p:spTgt spid="19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120"/>
                                        </p:tgtEl>
                                        <p:attrNameLst>
                                          <p:attrName>style.visibility</p:attrName>
                                        </p:attrNameLst>
                                      </p:cBhvr>
                                      <p:to>
                                        <p:strVal val="visible"/>
                                      </p:to>
                                    </p:set>
                                    <p:animEffect transition="in" filter="wipe(down)">
                                      <p:cBhvr>
                                        <p:cTn id="66" dur="500"/>
                                        <p:tgtEl>
                                          <p:spTgt spid="120"/>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4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4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02"/>
                                        </p:tgtEl>
                                        <p:attrNameLst>
                                          <p:attrName>style.visibility</p:attrName>
                                        </p:attrNameLst>
                                      </p:cBhvr>
                                      <p:to>
                                        <p:strVal val="visible"/>
                                      </p:to>
                                    </p:set>
                                  </p:childTnLst>
                                </p:cTn>
                              </p:par>
                              <p:par>
                                <p:cTn id="75" presetID="42" presetClass="path" presetSubtype="0" accel="50000" decel="50000" fill="hold" nodeType="withEffect">
                                  <p:stCondLst>
                                    <p:cond delay="0"/>
                                  </p:stCondLst>
                                  <p:childTnLst>
                                    <p:animMotion origin="layout" path="M -1.66667E-6 -3.7037E-7 L 0.54306 0.13542 " pathEditMode="relative" rAng="0" ptsTypes="AA">
                                      <p:cBhvr>
                                        <p:cTn id="76" dur="2000" fill="hold"/>
                                        <p:tgtEl>
                                          <p:spTgt spid="202"/>
                                        </p:tgtEl>
                                        <p:attrNameLst>
                                          <p:attrName>ppt_x</p:attrName>
                                          <p:attrName>ppt_y</p:attrName>
                                        </p:attrNameLst>
                                      </p:cBhvr>
                                      <p:rCtr x="27153" y="6759"/>
                                    </p:animMotion>
                                  </p:childTnLst>
                                </p:cTn>
                              </p:par>
                              <p:par>
                                <p:cTn id="77" presetID="42" presetClass="path" presetSubtype="0" accel="50000" decel="50000" fill="hold" nodeType="withEffect">
                                  <p:stCondLst>
                                    <p:cond delay="0"/>
                                  </p:stCondLst>
                                  <p:childTnLst>
                                    <p:animMotion origin="layout" path="M -4.72222E-6 -1.48148E-6 L 0.45764 0.14306 " pathEditMode="relative" rAng="0" ptsTypes="AA">
                                      <p:cBhvr>
                                        <p:cTn id="78" dur="2000" fill="hold"/>
                                        <p:tgtEl>
                                          <p:spTgt spid="242"/>
                                        </p:tgtEl>
                                        <p:attrNameLst>
                                          <p:attrName>ppt_x</p:attrName>
                                          <p:attrName>ppt_y</p:attrName>
                                        </p:attrNameLst>
                                      </p:cBhvr>
                                      <p:rCtr x="22882" y="7153"/>
                                    </p:animMotion>
                                  </p:childTnLst>
                                </p:cTn>
                              </p:par>
                              <p:par>
                                <p:cTn id="79" presetID="42" presetClass="path" presetSubtype="0" accel="50000" decel="50000" fill="hold" nodeType="withEffect">
                                  <p:stCondLst>
                                    <p:cond delay="0"/>
                                  </p:stCondLst>
                                  <p:childTnLst>
                                    <p:animMotion origin="layout" path="M 3.33333E-6 -4.81481E-6 L 0.29444 0.15255 " pathEditMode="relative" rAng="0" ptsTypes="AA">
                                      <p:cBhvr>
                                        <p:cTn id="80" dur="2000" fill="hold"/>
                                        <p:tgtEl>
                                          <p:spTgt spid="247"/>
                                        </p:tgtEl>
                                        <p:attrNameLst>
                                          <p:attrName>ppt_x</p:attrName>
                                          <p:attrName>ppt_y</p:attrName>
                                        </p:attrNameLst>
                                      </p:cBhvr>
                                      <p:rCtr x="14722" y="7616"/>
                                    </p:animMotion>
                                  </p:childTnLst>
                                </p:cTn>
                              </p:par>
                            </p:childTnLst>
                          </p:cTn>
                        </p:par>
                        <p:par>
                          <p:cTn id="81" fill="hold">
                            <p:stCondLst>
                              <p:cond delay="2000"/>
                            </p:stCondLst>
                            <p:childTnLst>
                              <p:par>
                                <p:cTn id="82" presetID="22" presetClass="entr" presetSubtype="4" fill="hold" grpId="0" nodeType="afterEffect">
                                  <p:stCondLst>
                                    <p:cond delay="0"/>
                                  </p:stCondLst>
                                  <p:childTnLst>
                                    <p:set>
                                      <p:cBhvr>
                                        <p:cTn id="83" dur="1" fill="hold">
                                          <p:stCondLst>
                                            <p:cond delay="0"/>
                                          </p:stCondLst>
                                        </p:cTn>
                                        <p:tgtEl>
                                          <p:spTgt spid="154"/>
                                        </p:tgtEl>
                                        <p:attrNameLst>
                                          <p:attrName>style.visibility</p:attrName>
                                        </p:attrNameLst>
                                      </p:cBhvr>
                                      <p:to>
                                        <p:strVal val="visible"/>
                                      </p:to>
                                    </p:set>
                                    <p:animEffect transition="in" filter="wipe(down)">
                                      <p:cBhvr>
                                        <p:cTn id="84" dur="500"/>
                                        <p:tgtEl>
                                          <p:spTgt spid="154"/>
                                        </p:tgtEl>
                                      </p:cBhvr>
                                    </p:animEffect>
                                  </p:childTnLst>
                                </p:cTn>
                              </p:par>
                            </p:childTnLst>
                          </p:cTn>
                        </p:par>
                        <p:par>
                          <p:cTn id="85" fill="hold">
                            <p:stCondLst>
                              <p:cond delay="2500"/>
                            </p:stCondLst>
                            <p:childTnLst>
                              <p:par>
                                <p:cTn id="86" presetID="16" presetClass="entr" presetSubtype="21" fill="hold" grpId="0" nodeType="afterEffect">
                                  <p:stCondLst>
                                    <p:cond delay="0"/>
                                  </p:stCondLst>
                                  <p:childTnLst>
                                    <p:set>
                                      <p:cBhvr>
                                        <p:cTn id="87" dur="1" fill="hold">
                                          <p:stCondLst>
                                            <p:cond delay="0"/>
                                          </p:stCondLst>
                                        </p:cTn>
                                        <p:tgtEl>
                                          <p:spTgt spid="138"/>
                                        </p:tgtEl>
                                        <p:attrNameLst>
                                          <p:attrName>style.visibility</p:attrName>
                                        </p:attrNameLst>
                                      </p:cBhvr>
                                      <p:to>
                                        <p:strVal val="visible"/>
                                      </p:to>
                                    </p:set>
                                    <p:animEffect transition="in" filter="barn(inVertical)">
                                      <p:cBhvr>
                                        <p:cTn id="88" dur="500"/>
                                        <p:tgtEl>
                                          <p:spTgt spid="138"/>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123"/>
                                        </p:tgtEl>
                                        <p:attrNameLst>
                                          <p:attrName>style.visibility</p:attrName>
                                        </p:attrNameLst>
                                      </p:cBhvr>
                                      <p:to>
                                        <p:strVal val="visible"/>
                                      </p:to>
                                    </p:set>
                                    <p:animEffect transition="in" filter="wipe(down)">
                                      <p:cBhvr>
                                        <p:cTn id="93" dur="500"/>
                                        <p:tgtEl>
                                          <p:spTgt spid="123"/>
                                        </p:tgtEl>
                                      </p:cBhvr>
                                    </p:animEffect>
                                  </p:childTnLst>
                                </p:cTn>
                              </p:par>
                            </p:childTnLst>
                          </p:cTn>
                        </p:par>
                        <p:par>
                          <p:cTn id="94" fill="hold">
                            <p:stCondLst>
                              <p:cond delay="500"/>
                            </p:stCondLst>
                            <p:childTnLst>
                              <p:par>
                                <p:cTn id="95" presetID="22" presetClass="entr" presetSubtype="1" fill="hold" nodeType="afterEffect">
                                  <p:stCondLst>
                                    <p:cond delay="0"/>
                                  </p:stCondLst>
                                  <p:childTnLst>
                                    <p:set>
                                      <p:cBhvr>
                                        <p:cTn id="96" dur="1" fill="hold">
                                          <p:stCondLst>
                                            <p:cond delay="0"/>
                                          </p:stCondLst>
                                        </p:cTn>
                                        <p:tgtEl>
                                          <p:spTgt spid="178"/>
                                        </p:tgtEl>
                                        <p:attrNameLst>
                                          <p:attrName>style.visibility</p:attrName>
                                        </p:attrNameLst>
                                      </p:cBhvr>
                                      <p:to>
                                        <p:strVal val="visible"/>
                                      </p:to>
                                    </p:set>
                                    <p:animEffect transition="in" filter="wipe(up)">
                                      <p:cBhvr>
                                        <p:cTn id="97" dur="500"/>
                                        <p:tgtEl>
                                          <p:spTgt spid="178"/>
                                        </p:tgtEl>
                                      </p:cBhvr>
                                    </p:animEffect>
                                  </p:childTnLst>
                                </p:cTn>
                              </p:par>
                              <p:par>
                                <p:cTn id="98" presetID="22" presetClass="entr" presetSubtype="1" fill="hold" nodeType="withEffect">
                                  <p:stCondLst>
                                    <p:cond delay="0"/>
                                  </p:stCondLst>
                                  <p:childTnLst>
                                    <p:set>
                                      <p:cBhvr>
                                        <p:cTn id="99" dur="1" fill="hold">
                                          <p:stCondLst>
                                            <p:cond delay="0"/>
                                          </p:stCondLst>
                                        </p:cTn>
                                        <p:tgtEl>
                                          <p:spTgt spid="173"/>
                                        </p:tgtEl>
                                        <p:attrNameLst>
                                          <p:attrName>style.visibility</p:attrName>
                                        </p:attrNameLst>
                                      </p:cBhvr>
                                      <p:to>
                                        <p:strVal val="visible"/>
                                      </p:to>
                                    </p:set>
                                    <p:animEffect transition="in" filter="wipe(up)">
                                      <p:cBhvr>
                                        <p:cTn id="100" dur="500"/>
                                        <p:tgtEl>
                                          <p:spTgt spid="173"/>
                                        </p:tgtEl>
                                      </p:cBhvr>
                                    </p:animEffect>
                                  </p:childTnLst>
                                </p:cTn>
                              </p:par>
                              <p:par>
                                <p:cTn id="101" presetID="22" presetClass="entr" presetSubtype="1" fill="hold" nodeType="withEffect">
                                  <p:stCondLst>
                                    <p:cond delay="0"/>
                                  </p:stCondLst>
                                  <p:childTnLst>
                                    <p:set>
                                      <p:cBhvr>
                                        <p:cTn id="102" dur="1" fill="hold">
                                          <p:stCondLst>
                                            <p:cond delay="0"/>
                                          </p:stCondLst>
                                        </p:cTn>
                                        <p:tgtEl>
                                          <p:spTgt spid="183"/>
                                        </p:tgtEl>
                                        <p:attrNameLst>
                                          <p:attrName>style.visibility</p:attrName>
                                        </p:attrNameLst>
                                      </p:cBhvr>
                                      <p:to>
                                        <p:strVal val="visible"/>
                                      </p:to>
                                    </p:set>
                                    <p:animEffect transition="in" filter="wipe(up)">
                                      <p:cBhvr>
                                        <p:cTn id="103" dur="500"/>
                                        <p:tgtEl>
                                          <p:spTgt spid="183"/>
                                        </p:tgtEl>
                                      </p:cBhvr>
                                    </p:animEffect>
                                  </p:childTnLst>
                                </p:cTn>
                              </p:par>
                              <p:par>
                                <p:cTn id="104" presetID="22" presetClass="entr" presetSubtype="1" fill="hold" grpId="0" nodeType="withEffect">
                                  <p:stCondLst>
                                    <p:cond delay="0"/>
                                  </p:stCondLst>
                                  <p:childTnLst>
                                    <p:set>
                                      <p:cBhvr>
                                        <p:cTn id="105" dur="1" fill="hold">
                                          <p:stCondLst>
                                            <p:cond delay="0"/>
                                          </p:stCondLst>
                                        </p:cTn>
                                        <p:tgtEl>
                                          <p:spTgt spid="188"/>
                                        </p:tgtEl>
                                        <p:attrNameLst>
                                          <p:attrName>style.visibility</p:attrName>
                                        </p:attrNameLst>
                                      </p:cBhvr>
                                      <p:to>
                                        <p:strVal val="visible"/>
                                      </p:to>
                                    </p:set>
                                    <p:animEffect transition="in" filter="wipe(up)">
                                      <p:cBhvr>
                                        <p:cTn id="106" dur="500"/>
                                        <p:tgtEl>
                                          <p:spTgt spid="188"/>
                                        </p:tgtEl>
                                      </p:cBhvr>
                                    </p:animEffect>
                                  </p:childTnLst>
                                </p:cTn>
                              </p:par>
                              <p:par>
                                <p:cTn id="107" presetID="16" presetClass="entr" presetSubtype="21" fill="hold" grpId="0" nodeType="withEffect">
                                  <p:stCondLst>
                                    <p:cond delay="0"/>
                                  </p:stCondLst>
                                  <p:childTnLst>
                                    <p:set>
                                      <p:cBhvr>
                                        <p:cTn id="108" dur="1" fill="hold">
                                          <p:stCondLst>
                                            <p:cond delay="0"/>
                                          </p:stCondLst>
                                        </p:cTn>
                                        <p:tgtEl>
                                          <p:spTgt spid="172"/>
                                        </p:tgtEl>
                                        <p:attrNameLst>
                                          <p:attrName>style.visibility</p:attrName>
                                        </p:attrNameLst>
                                      </p:cBhvr>
                                      <p:to>
                                        <p:strVal val="visible"/>
                                      </p:to>
                                    </p:set>
                                    <p:animEffect transition="in" filter="barn(inVertical)">
                                      <p:cBhvr>
                                        <p:cTn id="109" dur="500"/>
                                        <p:tgtEl>
                                          <p:spTgt spid="172"/>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grpId="0" nodeType="clickEffect">
                                  <p:stCondLst>
                                    <p:cond delay="0"/>
                                  </p:stCondLst>
                                  <p:childTnLst>
                                    <p:set>
                                      <p:cBhvr>
                                        <p:cTn id="113" dur="1" fill="hold">
                                          <p:stCondLst>
                                            <p:cond delay="0"/>
                                          </p:stCondLst>
                                        </p:cTn>
                                        <p:tgtEl>
                                          <p:spTgt spid="121"/>
                                        </p:tgtEl>
                                        <p:attrNameLst>
                                          <p:attrName>style.visibility</p:attrName>
                                        </p:attrNameLst>
                                      </p:cBhvr>
                                      <p:to>
                                        <p:strVal val="visible"/>
                                      </p:to>
                                    </p:set>
                                    <p:animEffect transition="in" filter="wipe(down)">
                                      <p:cBhvr>
                                        <p:cTn id="114" dur="500"/>
                                        <p:tgtEl>
                                          <p:spTgt spid="121"/>
                                        </p:tgtEl>
                                      </p:cBhvr>
                                    </p:animEffect>
                                  </p:childTnLst>
                                </p:cTn>
                              </p:par>
                            </p:childTnLst>
                          </p:cTn>
                        </p:par>
                        <p:par>
                          <p:cTn id="115" fill="hold">
                            <p:stCondLst>
                              <p:cond delay="500"/>
                            </p:stCondLst>
                            <p:childTnLst>
                              <p:par>
                                <p:cTn id="116" presetID="22" presetClass="entr" presetSubtype="1" fill="hold" nodeType="afterEffect">
                                  <p:stCondLst>
                                    <p:cond delay="0"/>
                                  </p:stCondLst>
                                  <p:childTnLst>
                                    <p:set>
                                      <p:cBhvr>
                                        <p:cTn id="117" dur="1" fill="hold">
                                          <p:stCondLst>
                                            <p:cond delay="0"/>
                                          </p:stCondLst>
                                        </p:cTn>
                                        <p:tgtEl>
                                          <p:spTgt spid="218"/>
                                        </p:tgtEl>
                                        <p:attrNameLst>
                                          <p:attrName>style.visibility</p:attrName>
                                        </p:attrNameLst>
                                      </p:cBhvr>
                                      <p:to>
                                        <p:strVal val="visible"/>
                                      </p:to>
                                    </p:set>
                                    <p:animEffect transition="in" filter="wipe(up)">
                                      <p:cBhvr>
                                        <p:cTn id="118" dur="500"/>
                                        <p:tgtEl>
                                          <p:spTgt spid="218"/>
                                        </p:tgtEl>
                                      </p:cBhvr>
                                    </p:animEffect>
                                  </p:childTnLst>
                                </p:cTn>
                              </p:par>
                              <p:par>
                                <p:cTn id="119" presetID="22" presetClass="entr" presetSubtype="1" fill="hold" nodeType="withEffect">
                                  <p:stCondLst>
                                    <p:cond delay="0"/>
                                  </p:stCondLst>
                                  <p:childTnLst>
                                    <p:set>
                                      <p:cBhvr>
                                        <p:cTn id="120" dur="1" fill="hold">
                                          <p:stCondLst>
                                            <p:cond delay="0"/>
                                          </p:stCondLst>
                                        </p:cTn>
                                        <p:tgtEl>
                                          <p:spTgt spid="208"/>
                                        </p:tgtEl>
                                        <p:attrNameLst>
                                          <p:attrName>style.visibility</p:attrName>
                                        </p:attrNameLst>
                                      </p:cBhvr>
                                      <p:to>
                                        <p:strVal val="visible"/>
                                      </p:to>
                                    </p:set>
                                    <p:animEffect transition="in" filter="wipe(up)">
                                      <p:cBhvr>
                                        <p:cTn id="121" dur="500"/>
                                        <p:tgtEl>
                                          <p:spTgt spid="208"/>
                                        </p:tgtEl>
                                      </p:cBhvr>
                                    </p:animEffect>
                                  </p:childTnLst>
                                </p:cTn>
                              </p:par>
                              <p:par>
                                <p:cTn id="122" presetID="22" presetClass="entr" presetSubtype="1" fill="hold" grpId="0" nodeType="withEffect">
                                  <p:stCondLst>
                                    <p:cond delay="0"/>
                                  </p:stCondLst>
                                  <p:childTnLst>
                                    <p:set>
                                      <p:cBhvr>
                                        <p:cTn id="123" dur="1" fill="hold">
                                          <p:stCondLst>
                                            <p:cond delay="0"/>
                                          </p:stCondLst>
                                        </p:cTn>
                                        <p:tgtEl>
                                          <p:spTgt spid="223"/>
                                        </p:tgtEl>
                                        <p:attrNameLst>
                                          <p:attrName>style.visibility</p:attrName>
                                        </p:attrNameLst>
                                      </p:cBhvr>
                                      <p:to>
                                        <p:strVal val="visible"/>
                                      </p:to>
                                    </p:set>
                                    <p:animEffect transition="in" filter="wipe(up)">
                                      <p:cBhvr>
                                        <p:cTn id="124" dur="500"/>
                                        <p:tgtEl>
                                          <p:spTgt spid="223"/>
                                        </p:tgtEl>
                                      </p:cBhvr>
                                    </p:animEffect>
                                  </p:childTnLst>
                                </p:cTn>
                              </p:par>
                              <p:par>
                                <p:cTn id="125" presetID="22" presetClass="entr" presetSubtype="1" fill="hold" nodeType="withEffect">
                                  <p:stCondLst>
                                    <p:cond delay="0"/>
                                  </p:stCondLst>
                                  <p:childTnLst>
                                    <p:set>
                                      <p:cBhvr>
                                        <p:cTn id="126" dur="1" fill="hold">
                                          <p:stCondLst>
                                            <p:cond delay="0"/>
                                          </p:stCondLst>
                                        </p:cTn>
                                        <p:tgtEl>
                                          <p:spTgt spid="213"/>
                                        </p:tgtEl>
                                        <p:attrNameLst>
                                          <p:attrName>style.visibility</p:attrName>
                                        </p:attrNameLst>
                                      </p:cBhvr>
                                      <p:to>
                                        <p:strVal val="visible"/>
                                      </p:to>
                                    </p:set>
                                    <p:animEffect transition="in" filter="wipe(up)">
                                      <p:cBhvr>
                                        <p:cTn id="127" dur="500"/>
                                        <p:tgtEl>
                                          <p:spTgt spid="213"/>
                                        </p:tgtEl>
                                      </p:cBhvr>
                                    </p:animEffect>
                                  </p:childTnLst>
                                </p:cTn>
                              </p:par>
                              <p:par>
                                <p:cTn id="128" presetID="16" presetClass="entr" presetSubtype="21" fill="hold" grpId="0" nodeType="withEffect">
                                  <p:stCondLst>
                                    <p:cond delay="0"/>
                                  </p:stCondLst>
                                  <p:childTnLst>
                                    <p:set>
                                      <p:cBhvr>
                                        <p:cTn id="129" dur="1" fill="hold">
                                          <p:stCondLst>
                                            <p:cond delay="0"/>
                                          </p:stCondLst>
                                        </p:cTn>
                                        <p:tgtEl>
                                          <p:spTgt spid="207"/>
                                        </p:tgtEl>
                                        <p:attrNameLst>
                                          <p:attrName>style.visibility</p:attrName>
                                        </p:attrNameLst>
                                      </p:cBhvr>
                                      <p:to>
                                        <p:strVal val="visible"/>
                                      </p:to>
                                    </p:set>
                                    <p:animEffect transition="in" filter="barn(inVertical)">
                                      <p:cBhvr>
                                        <p:cTn id="130" dur="500"/>
                                        <p:tgtEl>
                                          <p:spTgt spid="207"/>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4" fill="hold" grpId="0" nodeType="clickEffect">
                                  <p:stCondLst>
                                    <p:cond delay="0"/>
                                  </p:stCondLst>
                                  <p:childTnLst>
                                    <p:set>
                                      <p:cBhvr>
                                        <p:cTn id="134" dur="1" fill="hold">
                                          <p:stCondLst>
                                            <p:cond delay="0"/>
                                          </p:stCondLst>
                                        </p:cTn>
                                        <p:tgtEl>
                                          <p:spTgt spid="122"/>
                                        </p:tgtEl>
                                        <p:attrNameLst>
                                          <p:attrName>style.visibility</p:attrName>
                                        </p:attrNameLst>
                                      </p:cBhvr>
                                      <p:to>
                                        <p:strVal val="visible"/>
                                      </p:to>
                                    </p:set>
                                    <p:animEffect transition="in" filter="wipe(down)">
                                      <p:cBhvr>
                                        <p:cTn id="135" dur="500"/>
                                        <p:tgtEl>
                                          <p:spTgt spid="122"/>
                                        </p:tgtEl>
                                      </p:cBhvr>
                                    </p:animEffect>
                                  </p:childTnLst>
                                </p:cTn>
                              </p:par>
                            </p:childTnLst>
                          </p:cTn>
                        </p:par>
                        <p:par>
                          <p:cTn id="136" fill="hold">
                            <p:stCondLst>
                              <p:cond delay="500"/>
                            </p:stCondLst>
                            <p:childTnLst>
                              <p:par>
                                <p:cTn id="137" presetID="22" presetClass="entr" presetSubtype="1" fill="hold" nodeType="afterEffect">
                                  <p:stCondLst>
                                    <p:cond delay="0"/>
                                  </p:stCondLst>
                                  <p:childTnLst>
                                    <p:set>
                                      <p:cBhvr>
                                        <p:cTn id="138" dur="1" fill="hold">
                                          <p:stCondLst>
                                            <p:cond delay="0"/>
                                          </p:stCondLst>
                                        </p:cTn>
                                        <p:tgtEl>
                                          <p:spTgt spid="235"/>
                                        </p:tgtEl>
                                        <p:attrNameLst>
                                          <p:attrName>style.visibility</p:attrName>
                                        </p:attrNameLst>
                                      </p:cBhvr>
                                      <p:to>
                                        <p:strVal val="visible"/>
                                      </p:to>
                                    </p:set>
                                    <p:animEffect transition="in" filter="wipe(up)">
                                      <p:cBhvr>
                                        <p:cTn id="139" dur="500"/>
                                        <p:tgtEl>
                                          <p:spTgt spid="235"/>
                                        </p:tgtEl>
                                      </p:cBhvr>
                                    </p:animEffect>
                                  </p:childTnLst>
                                </p:cTn>
                              </p:par>
                              <p:par>
                                <p:cTn id="140" presetID="22" presetClass="entr" presetSubtype="1" fill="hold" nodeType="withEffect">
                                  <p:stCondLst>
                                    <p:cond delay="0"/>
                                  </p:stCondLst>
                                  <p:childTnLst>
                                    <p:set>
                                      <p:cBhvr>
                                        <p:cTn id="141" dur="1" fill="hold">
                                          <p:stCondLst>
                                            <p:cond delay="0"/>
                                          </p:stCondLst>
                                        </p:cTn>
                                        <p:tgtEl>
                                          <p:spTgt spid="225"/>
                                        </p:tgtEl>
                                        <p:attrNameLst>
                                          <p:attrName>style.visibility</p:attrName>
                                        </p:attrNameLst>
                                      </p:cBhvr>
                                      <p:to>
                                        <p:strVal val="visible"/>
                                      </p:to>
                                    </p:set>
                                    <p:animEffect transition="in" filter="wipe(up)">
                                      <p:cBhvr>
                                        <p:cTn id="142" dur="500"/>
                                        <p:tgtEl>
                                          <p:spTgt spid="225"/>
                                        </p:tgtEl>
                                      </p:cBhvr>
                                    </p:animEffect>
                                  </p:childTnLst>
                                </p:cTn>
                              </p:par>
                              <p:par>
                                <p:cTn id="143" presetID="22" presetClass="entr" presetSubtype="1" fill="hold" nodeType="withEffect">
                                  <p:stCondLst>
                                    <p:cond delay="0"/>
                                  </p:stCondLst>
                                  <p:childTnLst>
                                    <p:set>
                                      <p:cBhvr>
                                        <p:cTn id="144" dur="1" fill="hold">
                                          <p:stCondLst>
                                            <p:cond delay="0"/>
                                          </p:stCondLst>
                                        </p:cTn>
                                        <p:tgtEl>
                                          <p:spTgt spid="230"/>
                                        </p:tgtEl>
                                        <p:attrNameLst>
                                          <p:attrName>style.visibility</p:attrName>
                                        </p:attrNameLst>
                                      </p:cBhvr>
                                      <p:to>
                                        <p:strVal val="visible"/>
                                      </p:to>
                                    </p:set>
                                    <p:animEffect transition="in" filter="wipe(up)">
                                      <p:cBhvr>
                                        <p:cTn id="145" dur="500"/>
                                        <p:tgtEl>
                                          <p:spTgt spid="230"/>
                                        </p:tgtEl>
                                      </p:cBhvr>
                                    </p:animEffect>
                                  </p:childTnLst>
                                </p:cTn>
                              </p:par>
                              <p:par>
                                <p:cTn id="146" presetID="22" presetClass="entr" presetSubtype="1" fill="hold" grpId="0" nodeType="withEffect">
                                  <p:stCondLst>
                                    <p:cond delay="0"/>
                                  </p:stCondLst>
                                  <p:childTnLst>
                                    <p:set>
                                      <p:cBhvr>
                                        <p:cTn id="147" dur="1" fill="hold">
                                          <p:stCondLst>
                                            <p:cond delay="0"/>
                                          </p:stCondLst>
                                        </p:cTn>
                                        <p:tgtEl>
                                          <p:spTgt spid="240"/>
                                        </p:tgtEl>
                                        <p:attrNameLst>
                                          <p:attrName>style.visibility</p:attrName>
                                        </p:attrNameLst>
                                      </p:cBhvr>
                                      <p:to>
                                        <p:strVal val="visible"/>
                                      </p:to>
                                    </p:set>
                                    <p:animEffect transition="in" filter="wipe(up)">
                                      <p:cBhvr>
                                        <p:cTn id="148" dur="500"/>
                                        <p:tgtEl>
                                          <p:spTgt spid="240"/>
                                        </p:tgtEl>
                                      </p:cBhvr>
                                    </p:animEffect>
                                  </p:childTnLst>
                                </p:cTn>
                              </p:par>
                              <p:par>
                                <p:cTn id="149" presetID="22" presetClass="entr" presetSubtype="1" fill="hold" grpId="0" nodeType="withEffect">
                                  <p:stCondLst>
                                    <p:cond delay="0"/>
                                  </p:stCondLst>
                                  <p:childTnLst>
                                    <p:set>
                                      <p:cBhvr>
                                        <p:cTn id="150" dur="1" fill="hold">
                                          <p:stCondLst>
                                            <p:cond delay="0"/>
                                          </p:stCondLst>
                                        </p:cTn>
                                        <p:tgtEl>
                                          <p:spTgt spid="224"/>
                                        </p:tgtEl>
                                        <p:attrNameLst>
                                          <p:attrName>style.visibility</p:attrName>
                                        </p:attrNameLst>
                                      </p:cBhvr>
                                      <p:to>
                                        <p:strVal val="visible"/>
                                      </p:to>
                                    </p:set>
                                    <p:animEffect transition="in" filter="wipe(up)">
                                      <p:cBhvr>
                                        <p:cTn id="151" dur="500"/>
                                        <p:tgtEl>
                                          <p:spTgt spid="224"/>
                                        </p:tgtEl>
                                      </p:cBhvr>
                                    </p:animEffect>
                                  </p:childTnLst>
                                </p:cTn>
                              </p:par>
                              <p:par>
                                <p:cTn id="152" presetID="16" presetClass="entr" presetSubtype="21" fill="hold" grpId="1" nodeType="withEffect">
                                  <p:stCondLst>
                                    <p:cond delay="0"/>
                                  </p:stCondLst>
                                  <p:childTnLst>
                                    <p:set>
                                      <p:cBhvr>
                                        <p:cTn id="153" dur="1" fill="hold">
                                          <p:stCondLst>
                                            <p:cond delay="0"/>
                                          </p:stCondLst>
                                        </p:cTn>
                                        <p:tgtEl>
                                          <p:spTgt spid="224"/>
                                        </p:tgtEl>
                                        <p:attrNameLst>
                                          <p:attrName>style.visibility</p:attrName>
                                        </p:attrNameLst>
                                      </p:cBhvr>
                                      <p:to>
                                        <p:strVal val="visible"/>
                                      </p:to>
                                    </p:set>
                                    <p:animEffect transition="in" filter="barn(inVertical)">
                                      <p:cBhvr>
                                        <p:cTn id="154" dur="500"/>
                                        <p:tgtEl>
                                          <p:spTgt spid="224"/>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grpId="0" nodeType="clickEffect">
                                  <p:stCondLst>
                                    <p:cond delay="0"/>
                                  </p:stCondLst>
                                  <p:childTnLst>
                                    <p:set>
                                      <p:cBhvr>
                                        <p:cTn id="158" dur="1" fill="hold">
                                          <p:stCondLst>
                                            <p:cond delay="0"/>
                                          </p:stCondLst>
                                        </p:cTn>
                                        <p:tgtEl>
                                          <p:spTgt spid="117"/>
                                        </p:tgtEl>
                                        <p:attrNameLst>
                                          <p:attrName>style.visibility</p:attrName>
                                        </p:attrNameLst>
                                      </p:cBhvr>
                                      <p:to>
                                        <p:strVal val="visible"/>
                                      </p:to>
                                    </p:set>
                                    <p:animEffect transition="in" filter="wipe(left)">
                                      <p:cBhvr>
                                        <p:cTn id="159" dur="500"/>
                                        <p:tgtEl>
                                          <p:spTgt spid="117"/>
                                        </p:tgtEl>
                                      </p:cBhvr>
                                    </p:animEffect>
                                  </p:childTnLst>
                                </p:cTn>
                              </p:par>
                              <p:par>
                                <p:cTn id="160" presetID="22" presetClass="entr" presetSubtype="4" fill="hold" grpId="0" nodeType="withEffect">
                                  <p:stCondLst>
                                    <p:cond delay="0"/>
                                  </p:stCondLst>
                                  <p:childTnLst>
                                    <p:set>
                                      <p:cBhvr>
                                        <p:cTn id="161" dur="1" fill="hold">
                                          <p:stCondLst>
                                            <p:cond delay="0"/>
                                          </p:stCondLst>
                                        </p:cTn>
                                        <p:tgtEl>
                                          <p:spTgt spid="116"/>
                                        </p:tgtEl>
                                        <p:attrNameLst>
                                          <p:attrName>style.visibility</p:attrName>
                                        </p:attrNameLst>
                                      </p:cBhvr>
                                      <p:to>
                                        <p:strVal val="visible"/>
                                      </p:to>
                                    </p:set>
                                    <p:animEffect transition="in" filter="wipe(down)">
                                      <p:cBhvr>
                                        <p:cTn id="162" dur="500"/>
                                        <p:tgtEl>
                                          <p:spTgt spid="116"/>
                                        </p:tgtEl>
                                      </p:cBhvr>
                                    </p:animEffect>
                                  </p:childTnLst>
                                </p:cTn>
                              </p:par>
                            </p:childTnLst>
                          </p:cTn>
                        </p:par>
                      </p:childTnLst>
                    </p:cTn>
                  </p:par>
                  <p:par>
                    <p:cTn id="163" fill="hold">
                      <p:stCondLst>
                        <p:cond delay="indefinite"/>
                      </p:stCondLst>
                      <p:childTnLst>
                        <p:par>
                          <p:cTn id="164" fill="hold">
                            <p:stCondLst>
                              <p:cond delay="0"/>
                            </p:stCondLst>
                            <p:childTnLst>
                              <p:par>
                                <p:cTn id="165" presetID="12" presetClass="exit" presetSubtype="4" fill="hold" nodeType="clickEffect">
                                  <p:stCondLst>
                                    <p:cond delay="0"/>
                                  </p:stCondLst>
                                  <p:childTnLst>
                                    <p:anim calcmode="lin" valueType="num">
                                      <p:cBhvr additive="base">
                                        <p:cTn id="166" dur="500"/>
                                        <p:tgtEl>
                                          <p:spTgt spid="199"/>
                                        </p:tgtEl>
                                        <p:attrNameLst>
                                          <p:attrName>ppt_y</p:attrName>
                                        </p:attrNameLst>
                                      </p:cBhvr>
                                      <p:tavLst>
                                        <p:tav tm="0">
                                          <p:val>
                                            <p:strVal val="#ppt_y"/>
                                          </p:val>
                                        </p:tav>
                                        <p:tav tm="100000">
                                          <p:val>
                                            <p:strVal val="#ppt_y+#ppt_h*1.125000"/>
                                          </p:val>
                                        </p:tav>
                                      </p:tavLst>
                                    </p:anim>
                                    <p:animEffect transition="out" filter="wipe(down)">
                                      <p:cBhvr>
                                        <p:cTn id="167" dur="500"/>
                                        <p:tgtEl>
                                          <p:spTgt spid="199"/>
                                        </p:tgtEl>
                                      </p:cBhvr>
                                    </p:animEffect>
                                    <p:set>
                                      <p:cBhvr>
                                        <p:cTn id="168" dur="1" fill="hold">
                                          <p:stCondLst>
                                            <p:cond delay="499"/>
                                          </p:stCondLst>
                                        </p:cTn>
                                        <p:tgtEl>
                                          <p:spTgt spid="199"/>
                                        </p:tgtEl>
                                        <p:attrNameLst>
                                          <p:attrName>style.visibility</p:attrName>
                                        </p:attrNameLst>
                                      </p:cBhvr>
                                      <p:to>
                                        <p:strVal val="hidden"/>
                                      </p:to>
                                    </p:set>
                                  </p:childTnLst>
                                </p:cTn>
                              </p:par>
                              <p:par>
                                <p:cTn id="169" presetID="12" presetClass="entr" presetSubtype="4" fill="hold" nodeType="withEffect">
                                  <p:stCondLst>
                                    <p:cond delay="0"/>
                                  </p:stCondLst>
                                  <p:childTnLst>
                                    <p:set>
                                      <p:cBhvr>
                                        <p:cTn id="170" dur="1" fill="hold">
                                          <p:stCondLst>
                                            <p:cond delay="0"/>
                                          </p:stCondLst>
                                        </p:cTn>
                                        <p:tgtEl>
                                          <p:spTgt spid="252"/>
                                        </p:tgtEl>
                                        <p:attrNameLst>
                                          <p:attrName>style.visibility</p:attrName>
                                        </p:attrNameLst>
                                      </p:cBhvr>
                                      <p:to>
                                        <p:strVal val="visible"/>
                                      </p:to>
                                    </p:set>
                                    <p:anim calcmode="lin" valueType="num">
                                      <p:cBhvr additive="base">
                                        <p:cTn id="171" dur="500"/>
                                        <p:tgtEl>
                                          <p:spTgt spid="252"/>
                                        </p:tgtEl>
                                        <p:attrNameLst>
                                          <p:attrName>ppt_y</p:attrName>
                                        </p:attrNameLst>
                                      </p:cBhvr>
                                      <p:tavLst>
                                        <p:tav tm="0">
                                          <p:val>
                                            <p:strVal val="#ppt_y+#ppt_h*1.125000"/>
                                          </p:val>
                                        </p:tav>
                                        <p:tav tm="100000">
                                          <p:val>
                                            <p:strVal val="#ppt_y"/>
                                          </p:val>
                                        </p:tav>
                                      </p:tavLst>
                                    </p:anim>
                                    <p:animEffect transition="in" filter="wipe(up)">
                                      <p:cBhvr>
                                        <p:cTn id="172" dur="500"/>
                                        <p:tgtEl>
                                          <p:spTgt spid="252"/>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2" fill="hold" grpId="0" nodeType="clickEffect">
                                  <p:stCondLst>
                                    <p:cond delay="0"/>
                                  </p:stCondLst>
                                  <p:childTnLst>
                                    <p:set>
                                      <p:cBhvr>
                                        <p:cTn id="176" dur="1" fill="hold">
                                          <p:stCondLst>
                                            <p:cond delay="0"/>
                                          </p:stCondLst>
                                        </p:cTn>
                                        <p:tgtEl>
                                          <p:spTgt spid="2"/>
                                        </p:tgtEl>
                                        <p:attrNameLst>
                                          <p:attrName>style.visibility</p:attrName>
                                        </p:attrNameLst>
                                      </p:cBhvr>
                                      <p:to>
                                        <p:strVal val="visible"/>
                                      </p:to>
                                    </p:set>
                                    <p:animEffect transition="in" filter="wipe(right)">
                                      <p:cBhvr>
                                        <p:cTn id="177" dur="500"/>
                                        <p:tgtEl>
                                          <p:spTgt spid="2"/>
                                        </p:tgtEl>
                                      </p:cBhvr>
                                    </p:animEffect>
                                  </p:childTnLst>
                                </p:cTn>
                              </p:par>
                            </p:childTnLst>
                          </p:cTn>
                        </p:par>
                        <p:par>
                          <p:cTn id="178" fill="hold">
                            <p:stCondLst>
                              <p:cond delay="500"/>
                            </p:stCondLst>
                            <p:childTnLst>
                              <p:par>
                                <p:cTn id="179" presetID="16" presetClass="entr" presetSubtype="21" fill="hold" nodeType="afterEffect">
                                  <p:stCondLst>
                                    <p:cond delay="0"/>
                                  </p:stCondLst>
                                  <p:childTnLst>
                                    <p:set>
                                      <p:cBhvr>
                                        <p:cTn id="180" dur="1" fill="hold">
                                          <p:stCondLst>
                                            <p:cond delay="0"/>
                                          </p:stCondLst>
                                        </p:cTn>
                                        <p:tgtEl>
                                          <p:spTgt spid="161"/>
                                        </p:tgtEl>
                                        <p:attrNameLst>
                                          <p:attrName>style.visibility</p:attrName>
                                        </p:attrNameLst>
                                      </p:cBhvr>
                                      <p:to>
                                        <p:strVal val="visible"/>
                                      </p:to>
                                    </p:set>
                                    <p:animEffect transition="in" filter="barn(inVertical)">
                                      <p:cBhvr>
                                        <p:cTn id="181" dur="500"/>
                                        <p:tgtEl>
                                          <p:spTgt spid="161"/>
                                        </p:tgtEl>
                                      </p:cBhvr>
                                    </p:animEffect>
                                  </p:childTnLst>
                                </p:cTn>
                              </p:par>
                              <p:par>
                                <p:cTn id="182" presetID="16" presetClass="entr" presetSubtype="21" fill="hold" nodeType="withEffect">
                                  <p:stCondLst>
                                    <p:cond delay="0"/>
                                  </p:stCondLst>
                                  <p:childTnLst>
                                    <p:set>
                                      <p:cBhvr>
                                        <p:cTn id="183" dur="1" fill="hold">
                                          <p:stCondLst>
                                            <p:cond delay="0"/>
                                          </p:stCondLst>
                                        </p:cTn>
                                        <p:tgtEl>
                                          <p:spTgt spid="168"/>
                                        </p:tgtEl>
                                        <p:attrNameLst>
                                          <p:attrName>style.visibility</p:attrName>
                                        </p:attrNameLst>
                                      </p:cBhvr>
                                      <p:to>
                                        <p:strVal val="visible"/>
                                      </p:to>
                                    </p:set>
                                    <p:animEffect transition="in" filter="barn(inVertical)">
                                      <p:cBhvr>
                                        <p:cTn id="184" dur="500"/>
                                        <p:tgtEl>
                                          <p:spTgt spid="168"/>
                                        </p:tgtEl>
                                      </p:cBhvr>
                                    </p:animEffect>
                                  </p:childTnLst>
                                </p:cTn>
                              </p:par>
                              <p:par>
                                <p:cTn id="185" presetID="16" presetClass="entr" presetSubtype="21" fill="hold" nodeType="withEffect">
                                  <p:stCondLst>
                                    <p:cond delay="0"/>
                                  </p:stCondLst>
                                  <p:childTnLst>
                                    <p:set>
                                      <p:cBhvr>
                                        <p:cTn id="186" dur="1" fill="hold">
                                          <p:stCondLst>
                                            <p:cond delay="0"/>
                                          </p:stCondLst>
                                        </p:cTn>
                                        <p:tgtEl>
                                          <p:spTgt spid="263"/>
                                        </p:tgtEl>
                                        <p:attrNameLst>
                                          <p:attrName>style.visibility</p:attrName>
                                        </p:attrNameLst>
                                      </p:cBhvr>
                                      <p:to>
                                        <p:strVal val="visible"/>
                                      </p:to>
                                    </p:set>
                                    <p:animEffect transition="in" filter="barn(inVertical)">
                                      <p:cBhvr>
                                        <p:cTn id="187" dur="500"/>
                                        <p:tgtEl>
                                          <p:spTgt spid="263"/>
                                        </p:tgtEl>
                                      </p:cBhvr>
                                    </p:animEffect>
                                  </p:childTnLst>
                                </p:cTn>
                              </p:par>
                              <p:par>
                                <p:cTn id="188" presetID="16" presetClass="entr" presetSubtype="21" fill="hold" nodeType="withEffect">
                                  <p:stCondLst>
                                    <p:cond delay="0"/>
                                  </p:stCondLst>
                                  <p:childTnLst>
                                    <p:set>
                                      <p:cBhvr>
                                        <p:cTn id="189" dur="1" fill="hold">
                                          <p:stCondLst>
                                            <p:cond delay="0"/>
                                          </p:stCondLst>
                                        </p:cTn>
                                        <p:tgtEl>
                                          <p:spTgt spid="270"/>
                                        </p:tgtEl>
                                        <p:attrNameLst>
                                          <p:attrName>style.visibility</p:attrName>
                                        </p:attrNameLst>
                                      </p:cBhvr>
                                      <p:to>
                                        <p:strVal val="visible"/>
                                      </p:to>
                                    </p:set>
                                    <p:animEffect transition="in" filter="barn(inVertical)">
                                      <p:cBhvr>
                                        <p:cTn id="190" dur="500"/>
                                        <p:tgtEl>
                                          <p:spTgt spid="270"/>
                                        </p:tgtEl>
                                      </p:cBhvr>
                                    </p:animEffect>
                                  </p:childTnLst>
                                </p:cTn>
                              </p:par>
                            </p:childTnLst>
                          </p:cTn>
                        </p:par>
                        <p:par>
                          <p:cTn id="191" fill="hold">
                            <p:stCondLst>
                              <p:cond delay="1000"/>
                            </p:stCondLst>
                            <p:childTnLst>
                              <p:par>
                                <p:cTn id="192" presetID="22" presetClass="entr" presetSubtype="8" fill="hold" grpId="0" nodeType="afterEffect">
                                  <p:stCondLst>
                                    <p:cond delay="0"/>
                                  </p:stCondLst>
                                  <p:childTnLst>
                                    <p:set>
                                      <p:cBhvr>
                                        <p:cTn id="193" dur="1" fill="hold">
                                          <p:stCondLst>
                                            <p:cond delay="0"/>
                                          </p:stCondLst>
                                        </p:cTn>
                                        <p:tgtEl>
                                          <p:spTgt spid="159"/>
                                        </p:tgtEl>
                                        <p:attrNameLst>
                                          <p:attrName>style.visibility</p:attrName>
                                        </p:attrNameLst>
                                      </p:cBhvr>
                                      <p:to>
                                        <p:strVal val="visible"/>
                                      </p:to>
                                    </p:set>
                                    <p:animEffect transition="in" filter="wipe(left)">
                                      <p:cBhvr>
                                        <p:cTn id="194" dur="500"/>
                                        <p:tgtEl>
                                          <p:spTgt spid="159"/>
                                        </p:tgtEl>
                                      </p:cBhvr>
                                    </p:animEffect>
                                  </p:childTnLst>
                                </p:cTn>
                              </p:par>
                              <p:par>
                                <p:cTn id="195" presetID="22" presetClass="entr" presetSubtype="2" fill="hold" grpId="0" nodeType="withEffect">
                                  <p:stCondLst>
                                    <p:cond delay="0"/>
                                  </p:stCondLst>
                                  <p:childTnLst>
                                    <p:set>
                                      <p:cBhvr>
                                        <p:cTn id="196" dur="1" fill="hold">
                                          <p:stCondLst>
                                            <p:cond delay="0"/>
                                          </p:stCondLst>
                                        </p:cTn>
                                        <p:tgtEl>
                                          <p:spTgt spid="278"/>
                                        </p:tgtEl>
                                        <p:attrNameLst>
                                          <p:attrName>style.visibility</p:attrName>
                                        </p:attrNameLst>
                                      </p:cBhvr>
                                      <p:to>
                                        <p:strVal val="visible"/>
                                      </p:to>
                                    </p:set>
                                    <p:animEffect transition="in" filter="wipe(right)">
                                      <p:cBhvr>
                                        <p:cTn id="197" dur="500"/>
                                        <p:tgtEl>
                                          <p:spTgt spid="278"/>
                                        </p:tgtEl>
                                      </p:cBhvr>
                                    </p:animEffect>
                                  </p:childTnLst>
                                </p:cTn>
                              </p:par>
                              <p:par>
                                <p:cTn id="198" presetID="22" presetClass="entr" presetSubtype="2" fill="hold" grpId="0" nodeType="withEffect">
                                  <p:stCondLst>
                                    <p:cond delay="0"/>
                                  </p:stCondLst>
                                  <p:childTnLst>
                                    <p:set>
                                      <p:cBhvr>
                                        <p:cTn id="199" dur="1" fill="hold">
                                          <p:stCondLst>
                                            <p:cond delay="0"/>
                                          </p:stCondLst>
                                        </p:cTn>
                                        <p:tgtEl>
                                          <p:spTgt spid="279"/>
                                        </p:tgtEl>
                                        <p:attrNameLst>
                                          <p:attrName>style.visibility</p:attrName>
                                        </p:attrNameLst>
                                      </p:cBhvr>
                                      <p:to>
                                        <p:strVal val="visible"/>
                                      </p:to>
                                    </p:set>
                                    <p:animEffect transition="in" filter="wipe(right)">
                                      <p:cBhvr>
                                        <p:cTn id="200" dur="500"/>
                                        <p:tgtEl>
                                          <p:spTgt spid="279"/>
                                        </p:tgtEl>
                                      </p:cBhvr>
                                    </p:animEffect>
                                  </p:childTnLst>
                                </p:cTn>
                              </p:par>
                              <p:par>
                                <p:cTn id="201" presetID="22" presetClass="entr" presetSubtype="8" fill="hold" grpId="0" nodeType="withEffect">
                                  <p:stCondLst>
                                    <p:cond delay="0"/>
                                  </p:stCondLst>
                                  <p:childTnLst>
                                    <p:set>
                                      <p:cBhvr>
                                        <p:cTn id="202" dur="1" fill="hold">
                                          <p:stCondLst>
                                            <p:cond delay="0"/>
                                          </p:stCondLst>
                                        </p:cTn>
                                        <p:tgtEl>
                                          <p:spTgt spid="160"/>
                                        </p:tgtEl>
                                        <p:attrNameLst>
                                          <p:attrName>style.visibility</p:attrName>
                                        </p:attrNameLst>
                                      </p:cBhvr>
                                      <p:to>
                                        <p:strVal val="visible"/>
                                      </p:to>
                                    </p:set>
                                    <p:animEffect transition="in" filter="wipe(left)">
                                      <p:cBhvr>
                                        <p:cTn id="203" dur="500"/>
                                        <p:tgtEl>
                                          <p:spTgt spid="160"/>
                                        </p:tgtEl>
                                      </p:cBhvr>
                                    </p:animEffect>
                                  </p:childTnLst>
                                </p:cTn>
                              </p:par>
                            </p:childTnLst>
                          </p:cTn>
                        </p:par>
                      </p:childTnLst>
                    </p:cTn>
                  </p:par>
                  <p:par>
                    <p:cTn id="204" fill="hold">
                      <p:stCondLst>
                        <p:cond delay="indefinite"/>
                      </p:stCondLst>
                      <p:childTnLst>
                        <p:par>
                          <p:cTn id="205" fill="hold">
                            <p:stCondLst>
                              <p:cond delay="0"/>
                            </p:stCondLst>
                            <p:childTnLst>
                              <p:par>
                                <p:cTn id="206" presetID="12" presetClass="exit" presetSubtype="4" fill="hold" nodeType="clickEffect">
                                  <p:stCondLst>
                                    <p:cond delay="0"/>
                                  </p:stCondLst>
                                  <p:childTnLst>
                                    <p:anim calcmode="lin" valueType="num">
                                      <p:cBhvr additive="base">
                                        <p:cTn id="207" dur="500"/>
                                        <p:tgtEl>
                                          <p:spTgt spid="252"/>
                                        </p:tgtEl>
                                        <p:attrNameLst>
                                          <p:attrName>ppt_y</p:attrName>
                                        </p:attrNameLst>
                                      </p:cBhvr>
                                      <p:tavLst>
                                        <p:tav tm="0">
                                          <p:val>
                                            <p:strVal val="#ppt_y"/>
                                          </p:val>
                                        </p:tav>
                                        <p:tav tm="100000">
                                          <p:val>
                                            <p:strVal val="#ppt_y+#ppt_h*1.125000"/>
                                          </p:val>
                                        </p:tav>
                                      </p:tavLst>
                                    </p:anim>
                                    <p:animEffect transition="out" filter="wipe(down)">
                                      <p:cBhvr>
                                        <p:cTn id="208" dur="500"/>
                                        <p:tgtEl>
                                          <p:spTgt spid="252"/>
                                        </p:tgtEl>
                                      </p:cBhvr>
                                    </p:animEffect>
                                    <p:set>
                                      <p:cBhvr>
                                        <p:cTn id="209" dur="1" fill="hold">
                                          <p:stCondLst>
                                            <p:cond delay="499"/>
                                          </p:stCondLst>
                                        </p:cTn>
                                        <p:tgtEl>
                                          <p:spTgt spid="252"/>
                                        </p:tgtEl>
                                        <p:attrNameLst>
                                          <p:attrName>style.visibility</p:attrName>
                                        </p:attrNameLst>
                                      </p:cBhvr>
                                      <p:to>
                                        <p:strVal val="hidden"/>
                                      </p:to>
                                    </p:set>
                                  </p:childTnLst>
                                </p:cTn>
                              </p:par>
                              <p:par>
                                <p:cTn id="210" presetID="12" presetClass="entr" presetSubtype="4" fill="hold" nodeType="withEffect">
                                  <p:stCondLst>
                                    <p:cond delay="0"/>
                                  </p:stCondLst>
                                  <p:childTnLst>
                                    <p:set>
                                      <p:cBhvr>
                                        <p:cTn id="211" dur="1" fill="hold">
                                          <p:stCondLst>
                                            <p:cond delay="0"/>
                                          </p:stCondLst>
                                        </p:cTn>
                                        <p:tgtEl>
                                          <p:spTgt spid="255"/>
                                        </p:tgtEl>
                                        <p:attrNameLst>
                                          <p:attrName>style.visibility</p:attrName>
                                        </p:attrNameLst>
                                      </p:cBhvr>
                                      <p:to>
                                        <p:strVal val="visible"/>
                                      </p:to>
                                    </p:set>
                                    <p:anim calcmode="lin" valueType="num">
                                      <p:cBhvr additive="base">
                                        <p:cTn id="212" dur="500"/>
                                        <p:tgtEl>
                                          <p:spTgt spid="255"/>
                                        </p:tgtEl>
                                        <p:attrNameLst>
                                          <p:attrName>ppt_y</p:attrName>
                                        </p:attrNameLst>
                                      </p:cBhvr>
                                      <p:tavLst>
                                        <p:tav tm="0">
                                          <p:val>
                                            <p:strVal val="#ppt_y+#ppt_h*1.125000"/>
                                          </p:val>
                                        </p:tav>
                                        <p:tav tm="100000">
                                          <p:val>
                                            <p:strVal val="#ppt_y"/>
                                          </p:val>
                                        </p:tav>
                                      </p:tavLst>
                                    </p:anim>
                                    <p:animEffect transition="in" filter="wipe(up)">
                                      <p:cBhvr>
                                        <p:cTn id="213" dur="500"/>
                                        <p:tgtEl>
                                          <p:spTgt spid="255"/>
                                        </p:tgtEl>
                                      </p:cBhvr>
                                    </p:animEffect>
                                  </p:childTnLst>
                                </p:cTn>
                              </p:par>
                            </p:childTnLst>
                          </p:cTn>
                        </p:par>
                      </p:childTnLst>
                    </p:cTn>
                  </p:par>
                  <p:par>
                    <p:cTn id="214" fill="hold">
                      <p:stCondLst>
                        <p:cond delay="indefinite"/>
                      </p:stCondLst>
                      <p:childTnLst>
                        <p:par>
                          <p:cTn id="215" fill="hold">
                            <p:stCondLst>
                              <p:cond delay="0"/>
                            </p:stCondLst>
                            <p:childTnLst>
                              <p:par>
                                <p:cTn id="216" presetID="22" presetClass="entr" presetSubtype="4" fill="hold" grpId="0" nodeType="clickEffect">
                                  <p:stCondLst>
                                    <p:cond delay="0"/>
                                  </p:stCondLst>
                                  <p:childTnLst>
                                    <p:set>
                                      <p:cBhvr>
                                        <p:cTn id="217" dur="1" fill="hold">
                                          <p:stCondLst>
                                            <p:cond delay="0"/>
                                          </p:stCondLst>
                                        </p:cTn>
                                        <p:tgtEl>
                                          <p:spTgt spid="280"/>
                                        </p:tgtEl>
                                        <p:attrNameLst>
                                          <p:attrName>style.visibility</p:attrName>
                                        </p:attrNameLst>
                                      </p:cBhvr>
                                      <p:to>
                                        <p:strVal val="visible"/>
                                      </p:to>
                                    </p:set>
                                    <p:animEffect transition="in" filter="wipe(down)">
                                      <p:cBhvr>
                                        <p:cTn id="218" dur="500"/>
                                        <p:tgtEl>
                                          <p:spTgt spid="280"/>
                                        </p:tgtEl>
                                      </p:cBhvr>
                                    </p:animEffect>
                                  </p:childTnLst>
                                </p:cTn>
                              </p:par>
                            </p:childTnLst>
                          </p:cTn>
                        </p:par>
                        <p:par>
                          <p:cTn id="219" fill="hold">
                            <p:stCondLst>
                              <p:cond delay="500"/>
                            </p:stCondLst>
                            <p:childTnLst>
                              <p:par>
                                <p:cTn id="220" presetID="23" presetClass="exit" presetSubtype="32" fill="hold" nodeType="afterEffect">
                                  <p:stCondLst>
                                    <p:cond delay="0"/>
                                  </p:stCondLst>
                                  <p:childTnLst>
                                    <p:anim calcmode="lin" valueType="num">
                                      <p:cBhvr>
                                        <p:cTn id="221" dur="500"/>
                                        <p:tgtEl>
                                          <p:spTgt spid="77"/>
                                        </p:tgtEl>
                                        <p:attrNameLst>
                                          <p:attrName>ppt_w</p:attrName>
                                        </p:attrNameLst>
                                      </p:cBhvr>
                                      <p:tavLst>
                                        <p:tav tm="0">
                                          <p:val>
                                            <p:strVal val="ppt_w"/>
                                          </p:val>
                                        </p:tav>
                                        <p:tav tm="100000">
                                          <p:val>
                                            <p:fltVal val="0"/>
                                          </p:val>
                                        </p:tav>
                                      </p:tavLst>
                                    </p:anim>
                                    <p:anim calcmode="lin" valueType="num">
                                      <p:cBhvr>
                                        <p:cTn id="222" dur="500"/>
                                        <p:tgtEl>
                                          <p:spTgt spid="77"/>
                                        </p:tgtEl>
                                        <p:attrNameLst>
                                          <p:attrName>ppt_h</p:attrName>
                                        </p:attrNameLst>
                                      </p:cBhvr>
                                      <p:tavLst>
                                        <p:tav tm="0">
                                          <p:val>
                                            <p:strVal val="ppt_h"/>
                                          </p:val>
                                        </p:tav>
                                        <p:tav tm="100000">
                                          <p:val>
                                            <p:fltVal val="0"/>
                                          </p:val>
                                        </p:tav>
                                      </p:tavLst>
                                    </p:anim>
                                    <p:set>
                                      <p:cBhvr>
                                        <p:cTn id="223" dur="1" fill="hold">
                                          <p:stCondLst>
                                            <p:cond delay="499"/>
                                          </p:stCondLst>
                                        </p:cTn>
                                        <p:tgtEl>
                                          <p:spTgt spid="77"/>
                                        </p:tgtEl>
                                        <p:attrNameLst>
                                          <p:attrName>style.visibility</p:attrName>
                                        </p:attrNameLst>
                                      </p:cBhvr>
                                      <p:to>
                                        <p:strVal val="hidden"/>
                                      </p:to>
                                    </p:set>
                                  </p:childTnLst>
                                </p:cTn>
                              </p:par>
                              <p:par>
                                <p:cTn id="224" presetID="23" presetClass="exit" presetSubtype="32" fill="hold" grpId="1" nodeType="withEffect">
                                  <p:stCondLst>
                                    <p:cond delay="0"/>
                                  </p:stCondLst>
                                  <p:childTnLst>
                                    <p:anim calcmode="lin" valueType="num">
                                      <p:cBhvr>
                                        <p:cTn id="225" dur="500"/>
                                        <p:tgtEl>
                                          <p:spTgt spid="58"/>
                                        </p:tgtEl>
                                        <p:attrNameLst>
                                          <p:attrName>ppt_w</p:attrName>
                                        </p:attrNameLst>
                                      </p:cBhvr>
                                      <p:tavLst>
                                        <p:tav tm="0">
                                          <p:val>
                                            <p:strVal val="ppt_w"/>
                                          </p:val>
                                        </p:tav>
                                        <p:tav tm="100000">
                                          <p:val>
                                            <p:fltVal val="0"/>
                                          </p:val>
                                        </p:tav>
                                      </p:tavLst>
                                    </p:anim>
                                    <p:anim calcmode="lin" valueType="num">
                                      <p:cBhvr>
                                        <p:cTn id="226" dur="500"/>
                                        <p:tgtEl>
                                          <p:spTgt spid="58"/>
                                        </p:tgtEl>
                                        <p:attrNameLst>
                                          <p:attrName>ppt_h</p:attrName>
                                        </p:attrNameLst>
                                      </p:cBhvr>
                                      <p:tavLst>
                                        <p:tav tm="0">
                                          <p:val>
                                            <p:strVal val="ppt_h"/>
                                          </p:val>
                                        </p:tav>
                                        <p:tav tm="100000">
                                          <p:val>
                                            <p:fltVal val="0"/>
                                          </p:val>
                                        </p:tav>
                                      </p:tavLst>
                                    </p:anim>
                                    <p:set>
                                      <p:cBhvr>
                                        <p:cTn id="227" dur="1" fill="hold">
                                          <p:stCondLst>
                                            <p:cond delay="499"/>
                                          </p:stCondLst>
                                        </p:cTn>
                                        <p:tgtEl>
                                          <p:spTgt spid="58"/>
                                        </p:tgtEl>
                                        <p:attrNameLst>
                                          <p:attrName>style.visibility</p:attrName>
                                        </p:attrNameLst>
                                      </p:cBhvr>
                                      <p:to>
                                        <p:strVal val="hidden"/>
                                      </p:to>
                                    </p:set>
                                  </p:childTnLst>
                                </p:cTn>
                              </p:par>
                              <p:par>
                                <p:cTn id="228" presetID="23" presetClass="exit" presetSubtype="32" fill="hold" grpId="1" nodeType="withEffect">
                                  <p:stCondLst>
                                    <p:cond delay="0"/>
                                  </p:stCondLst>
                                  <p:childTnLst>
                                    <p:anim calcmode="lin" valueType="num">
                                      <p:cBhvr>
                                        <p:cTn id="229" dur="500"/>
                                        <p:tgtEl>
                                          <p:spTgt spid="94"/>
                                        </p:tgtEl>
                                        <p:attrNameLst>
                                          <p:attrName>ppt_w</p:attrName>
                                        </p:attrNameLst>
                                      </p:cBhvr>
                                      <p:tavLst>
                                        <p:tav tm="0">
                                          <p:val>
                                            <p:strVal val="ppt_w"/>
                                          </p:val>
                                        </p:tav>
                                        <p:tav tm="100000">
                                          <p:val>
                                            <p:fltVal val="0"/>
                                          </p:val>
                                        </p:tav>
                                      </p:tavLst>
                                    </p:anim>
                                    <p:anim calcmode="lin" valueType="num">
                                      <p:cBhvr>
                                        <p:cTn id="230" dur="500"/>
                                        <p:tgtEl>
                                          <p:spTgt spid="94"/>
                                        </p:tgtEl>
                                        <p:attrNameLst>
                                          <p:attrName>ppt_h</p:attrName>
                                        </p:attrNameLst>
                                      </p:cBhvr>
                                      <p:tavLst>
                                        <p:tav tm="0">
                                          <p:val>
                                            <p:strVal val="ppt_h"/>
                                          </p:val>
                                        </p:tav>
                                        <p:tav tm="100000">
                                          <p:val>
                                            <p:fltVal val="0"/>
                                          </p:val>
                                        </p:tav>
                                      </p:tavLst>
                                    </p:anim>
                                    <p:set>
                                      <p:cBhvr>
                                        <p:cTn id="231" dur="1" fill="hold">
                                          <p:stCondLst>
                                            <p:cond delay="499"/>
                                          </p:stCondLst>
                                        </p:cTn>
                                        <p:tgtEl>
                                          <p:spTgt spid="94"/>
                                        </p:tgtEl>
                                        <p:attrNameLst>
                                          <p:attrName>style.visibility</p:attrName>
                                        </p:attrNameLst>
                                      </p:cBhvr>
                                      <p:to>
                                        <p:strVal val="hidden"/>
                                      </p:to>
                                    </p:set>
                                  </p:childTnLst>
                                </p:cTn>
                              </p:par>
                              <p:par>
                                <p:cTn id="232" presetID="23" presetClass="exit" presetSubtype="32" fill="hold" grpId="1" nodeType="withEffect">
                                  <p:stCondLst>
                                    <p:cond delay="0"/>
                                  </p:stCondLst>
                                  <p:childTnLst>
                                    <p:anim calcmode="lin" valueType="num">
                                      <p:cBhvr>
                                        <p:cTn id="233" dur="500"/>
                                        <p:tgtEl>
                                          <p:spTgt spid="60"/>
                                        </p:tgtEl>
                                        <p:attrNameLst>
                                          <p:attrName>ppt_w</p:attrName>
                                        </p:attrNameLst>
                                      </p:cBhvr>
                                      <p:tavLst>
                                        <p:tav tm="0">
                                          <p:val>
                                            <p:strVal val="ppt_w"/>
                                          </p:val>
                                        </p:tav>
                                        <p:tav tm="100000">
                                          <p:val>
                                            <p:fltVal val="0"/>
                                          </p:val>
                                        </p:tav>
                                      </p:tavLst>
                                    </p:anim>
                                    <p:anim calcmode="lin" valueType="num">
                                      <p:cBhvr>
                                        <p:cTn id="234" dur="500"/>
                                        <p:tgtEl>
                                          <p:spTgt spid="60"/>
                                        </p:tgtEl>
                                        <p:attrNameLst>
                                          <p:attrName>ppt_h</p:attrName>
                                        </p:attrNameLst>
                                      </p:cBhvr>
                                      <p:tavLst>
                                        <p:tav tm="0">
                                          <p:val>
                                            <p:strVal val="ppt_h"/>
                                          </p:val>
                                        </p:tav>
                                        <p:tav tm="100000">
                                          <p:val>
                                            <p:fltVal val="0"/>
                                          </p:val>
                                        </p:tav>
                                      </p:tavLst>
                                    </p:anim>
                                    <p:set>
                                      <p:cBhvr>
                                        <p:cTn id="235" dur="1" fill="hold">
                                          <p:stCondLst>
                                            <p:cond delay="499"/>
                                          </p:stCondLst>
                                        </p:cTn>
                                        <p:tgtEl>
                                          <p:spTgt spid="60"/>
                                        </p:tgtEl>
                                        <p:attrNameLst>
                                          <p:attrName>style.visibility</p:attrName>
                                        </p:attrNameLst>
                                      </p:cBhvr>
                                      <p:to>
                                        <p:strVal val="hidden"/>
                                      </p:to>
                                    </p:set>
                                  </p:childTnLst>
                                </p:cTn>
                              </p:par>
                              <p:par>
                                <p:cTn id="236" presetID="23" presetClass="exit" presetSubtype="32" fill="hold" grpId="1" nodeType="withEffect">
                                  <p:stCondLst>
                                    <p:cond delay="0"/>
                                  </p:stCondLst>
                                  <p:childTnLst>
                                    <p:anim calcmode="lin" valueType="num">
                                      <p:cBhvr>
                                        <p:cTn id="237" dur="500"/>
                                        <p:tgtEl>
                                          <p:spTgt spid="57"/>
                                        </p:tgtEl>
                                        <p:attrNameLst>
                                          <p:attrName>ppt_w</p:attrName>
                                        </p:attrNameLst>
                                      </p:cBhvr>
                                      <p:tavLst>
                                        <p:tav tm="0">
                                          <p:val>
                                            <p:strVal val="ppt_w"/>
                                          </p:val>
                                        </p:tav>
                                        <p:tav tm="100000">
                                          <p:val>
                                            <p:fltVal val="0"/>
                                          </p:val>
                                        </p:tav>
                                      </p:tavLst>
                                    </p:anim>
                                    <p:anim calcmode="lin" valueType="num">
                                      <p:cBhvr>
                                        <p:cTn id="238" dur="500"/>
                                        <p:tgtEl>
                                          <p:spTgt spid="57"/>
                                        </p:tgtEl>
                                        <p:attrNameLst>
                                          <p:attrName>ppt_h</p:attrName>
                                        </p:attrNameLst>
                                      </p:cBhvr>
                                      <p:tavLst>
                                        <p:tav tm="0">
                                          <p:val>
                                            <p:strVal val="ppt_h"/>
                                          </p:val>
                                        </p:tav>
                                        <p:tav tm="100000">
                                          <p:val>
                                            <p:fltVal val="0"/>
                                          </p:val>
                                        </p:tav>
                                      </p:tavLst>
                                    </p:anim>
                                    <p:set>
                                      <p:cBhvr>
                                        <p:cTn id="239" dur="1" fill="hold">
                                          <p:stCondLst>
                                            <p:cond delay="499"/>
                                          </p:stCondLst>
                                        </p:cTn>
                                        <p:tgtEl>
                                          <p:spTgt spid="57"/>
                                        </p:tgtEl>
                                        <p:attrNameLst>
                                          <p:attrName>style.visibility</p:attrName>
                                        </p:attrNameLst>
                                      </p:cBhvr>
                                      <p:to>
                                        <p:strVal val="hidden"/>
                                      </p:to>
                                    </p:set>
                                  </p:childTnLst>
                                </p:cTn>
                              </p:par>
                              <p:par>
                                <p:cTn id="240" presetID="23" presetClass="exit" presetSubtype="32" fill="hold" grpId="1" nodeType="withEffect">
                                  <p:stCondLst>
                                    <p:cond delay="0"/>
                                  </p:stCondLst>
                                  <p:childTnLst>
                                    <p:anim calcmode="lin" valueType="num">
                                      <p:cBhvr>
                                        <p:cTn id="241" dur="500"/>
                                        <p:tgtEl>
                                          <p:spTgt spid="120"/>
                                        </p:tgtEl>
                                        <p:attrNameLst>
                                          <p:attrName>ppt_w</p:attrName>
                                        </p:attrNameLst>
                                      </p:cBhvr>
                                      <p:tavLst>
                                        <p:tav tm="0">
                                          <p:val>
                                            <p:strVal val="ppt_w"/>
                                          </p:val>
                                        </p:tav>
                                        <p:tav tm="100000">
                                          <p:val>
                                            <p:fltVal val="0"/>
                                          </p:val>
                                        </p:tav>
                                      </p:tavLst>
                                    </p:anim>
                                    <p:anim calcmode="lin" valueType="num">
                                      <p:cBhvr>
                                        <p:cTn id="242" dur="500"/>
                                        <p:tgtEl>
                                          <p:spTgt spid="120"/>
                                        </p:tgtEl>
                                        <p:attrNameLst>
                                          <p:attrName>ppt_h</p:attrName>
                                        </p:attrNameLst>
                                      </p:cBhvr>
                                      <p:tavLst>
                                        <p:tav tm="0">
                                          <p:val>
                                            <p:strVal val="ppt_h"/>
                                          </p:val>
                                        </p:tav>
                                        <p:tav tm="100000">
                                          <p:val>
                                            <p:fltVal val="0"/>
                                          </p:val>
                                        </p:tav>
                                      </p:tavLst>
                                    </p:anim>
                                    <p:set>
                                      <p:cBhvr>
                                        <p:cTn id="243" dur="1" fill="hold">
                                          <p:stCondLst>
                                            <p:cond delay="499"/>
                                          </p:stCondLst>
                                        </p:cTn>
                                        <p:tgtEl>
                                          <p:spTgt spid="120"/>
                                        </p:tgtEl>
                                        <p:attrNameLst>
                                          <p:attrName>style.visibility</p:attrName>
                                        </p:attrNameLst>
                                      </p:cBhvr>
                                      <p:to>
                                        <p:strVal val="hidden"/>
                                      </p:to>
                                    </p:set>
                                  </p:childTnLst>
                                </p:cTn>
                              </p:par>
                              <p:par>
                                <p:cTn id="244" presetID="23" presetClass="exit" presetSubtype="32" fill="hold" grpId="1" nodeType="withEffect">
                                  <p:stCondLst>
                                    <p:cond delay="0"/>
                                  </p:stCondLst>
                                  <p:childTnLst>
                                    <p:anim calcmode="lin" valueType="num">
                                      <p:cBhvr>
                                        <p:cTn id="245" dur="500"/>
                                        <p:tgtEl>
                                          <p:spTgt spid="123"/>
                                        </p:tgtEl>
                                        <p:attrNameLst>
                                          <p:attrName>ppt_w</p:attrName>
                                        </p:attrNameLst>
                                      </p:cBhvr>
                                      <p:tavLst>
                                        <p:tav tm="0">
                                          <p:val>
                                            <p:strVal val="ppt_w"/>
                                          </p:val>
                                        </p:tav>
                                        <p:tav tm="100000">
                                          <p:val>
                                            <p:fltVal val="0"/>
                                          </p:val>
                                        </p:tav>
                                      </p:tavLst>
                                    </p:anim>
                                    <p:anim calcmode="lin" valueType="num">
                                      <p:cBhvr>
                                        <p:cTn id="246" dur="500"/>
                                        <p:tgtEl>
                                          <p:spTgt spid="123"/>
                                        </p:tgtEl>
                                        <p:attrNameLst>
                                          <p:attrName>ppt_h</p:attrName>
                                        </p:attrNameLst>
                                      </p:cBhvr>
                                      <p:tavLst>
                                        <p:tav tm="0">
                                          <p:val>
                                            <p:strVal val="ppt_h"/>
                                          </p:val>
                                        </p:tav>
                                        <p:tav tm="100000">
                                          <p:val>
                                            <p:fltVal val="0"/>
                                          </p:val>
                                        </p:tav>
                                      </p:tavLst>
                                    </p:anim>
                                    <p:set>
                                      <p:cBhvr>
                                        <p:cTn id="247" dur="1" fill="hold">
                                          <p:stCondLst>
                                            <p:cond delay="499"/>
                                          </p:stCondLst>
                                        </p:cTn>
                                        <p:tgtEl>
                                          <p:spTgt spid="123"/>
                                        </p:tgtEl>
                                        <p:attrNameLst>
                                          <p:attrName>style.visibility</p:attrName>
                                        </p:attrNameLst>
                                      </p:cBhvr>
                                      <p:to>
                                        <p:strVal val="hidden"/>
                                      </p:to>
                                    </p:set>
                                  </p:childTnLst>
                                </p:cTn>
                              </p:par>
                              <p:par>
                                <p:cTn id="248" presetID="23" presetClass="exit" presetSubtype="32" fill="hold" grpId="1" nodeType="withEffect">
                                  <p:stCondLst>
                                    <p:cond delay="0"/>
                                  </p:stCondLst>
                                  <p:childTnLst>
                                    <p:anim calcmode="lin" valueType="num">
                                      <p:cBhvr>
                                        <p:cTn id="249" dur="500"/>
                                        <p:tgtEl>
                                          <p:spTgt spid="121"/>
                                        </p:tgtEl>
                                        <p:attrNameLst>
                                          <p:attrName>ppt_w</p:attrName>
                                        </p:attrNameLst>
                                      </p:cBhvr>
                                      <p:tavLst>
                                        <p:tav tm="0">
                                          <p:val>
                                            <p:strVal val="ppt_w"/>
                                          </p:val>
                                        </p:tav>
                                        <p:tav tm="100000">
                                          <p:val>
                                            <p:fltVal val="0"/>
                                          </p:val>
                                        </p:tav>
                                      </p:tavLst>
                                    </p:anim>
                                    <p:anim calcmode="lin" valueType="num">
                                      <p:cBhvr>
                                        <p:cTn id="250" dur="500"/>
                                        <p:tgtEl>
                                          <p:spTgt spid="121"/>
                                        </p:tgtEl>
                                        <p:attrNameLst>
                                          <p:attrName>ppt_h</p:attrName>
                                        </p:attrNameLst>
                                      </p:cBhvr>
                                      <p:tavLst>
                                        <p:tav tm="0">
                                          <p:val>
                                            <p:strVal val="ppt_h"/>
                                          </p:val>
                                        </p:tav>
                                        <p:tav tm="100000">
                                          <p:val>
                                            <p:fltVal val="0"/>
                                          </p:val>
                                        </p:tav>
                                      </p:tavLst>
                                    </p:anim>
                                    <p:set>
                                      <p:cBhvr>
                                        <p:cTn id="251" dur="1" fill="hold">
                                          <p:stCondLst>
                                            <p:cond delay="499"/>
                                          </p:stCondLst>
                                        </p:cTn>
                                        <p:tgtEl>
                                          <p:spTgt spid="121"/>
                                        </p:tgtEl>
                                        <p:attrNameLst>
                                          <p:attrName>style.visibility</p:attrName>
                                        </p:attrNameLst>
                                      </p:cBhvr>
                                      <p:to>
                                        <p:strVal val="hidden"/>
                                      </p:to>
                                    </p:set>
                                  </p:childTnLst>
                                </p:cTn>
                              </p:par>
                              <p:par>
                                <p:cTn id="252" presetID="23" presetClass="exit" presetSubtype="32" fill="hold" grpId="1" nodeType="withEffect">
                                  <p:stCondLst>
                                    <p:cond delay="0"/>
                                  </p:stCondLst>
                                  <p:childTnLst>
                                    <p:anim calcmode="lin" valueType="num">
                                      <p:cBhvr>
                                        <p:cTn id="253" dur="500"/>
                                        <p:tgtEl>
                                          <p:spTgt spid="122"/>
                                        </p:tgtEl>
                                        <p:attrNameLst>
                                          <p:attrName>ppt_w</p:attrName>
                                        </p:attrNameLst>
                                      </p:cBhvr>
                                      <p:tavLst>
                                        <p:tav tm="0">
                                          <p:val>
                                            <p:strVal val="ppt_w"/>
                                          </p:val>
                                        </p:tav>
                                        <p:tav tm="100000">
                                          <p:val>
                                            <p:fltVal val="0"/>
                                          </p:val>
                                        </p:tav>
                                      </p:tavLst>
                                    </p:anim>
                                    <p:anim calcmode="lin" valueType="num">
                                      <p:cBhvr>
                                        <p:cTn id="254" dur="500"/>
                                        <p:tgtEl>
                                          <p:spTgt spid="122"/>
                                        </p:tgtEl>
                                        <p:attrNameLst>
                                          <p:attrName>ppt_h</p:attrName>
                                        </p:attrNameLst>
                                      </p:cBhvr>
                                      <p:tavLst>
                                        <p:tav tm="0">
                                          <p:val>
                                            <p:strVal val="ppt_h"/>
                                          </p:val>
                                        </p:tav>
                                        <p:tav tm="100000">
                                          <p:val>
                                            <p:fltVal val="0"/>
                                          </p:val>
                                        </p:tav>
                                      </p:tavLst>
                                    </p:anim>
                                    <p:set>
                                      <p:cBhvr>
                                        <p:cTn id="255" dur="1" fill="hold">
                                          <p:stCondLst>
                                            <p:cond delay="499"/>
                                          </p:stCondLst>
                                        </p:cTn>
                                        <p:tgtEl>
                                          <p:spTgt spid="122"/>
                                        </p:tgtEl>
                                        <p:attrNameLst>
                                          <p:attrName>style.visibility</p:attrName>
                                        </p:attrNameLst>
                                      </p:cBhvr>
                                      <p:to>
                                        <p:strVal val="hidden"/>
                                      </p:to>
                                    </p:set>
                                  </p:childTnLst>
                                </p:cTn>
                              </p:par>
                            </p:childTnLst>
                          </p:cTn>
                        </p:par>
                        <p:par>
                          <p:cTn id="256" fill="hold">
                            <p:stCondLst>
                              <p:cond delay="1000"/>
                            </p:stCondLst>
                            <p:childTnLst>
                              <p:par>
                                <p:cTn id="257" presetID="16" presetClass="entr" presetSubtype="21" fill="hold" nodeType="afterEffect">
                                  <p:stCondLst>
                                    <p:cond delay="0"/>
                                  </p:stCondLst>
                                  <p:childTnLst>
                                    <p:set>
                                      <p:cBhvr>
                                        <p:cTn id="258" dur="1" fill="hold">
                                          <p:stCondLst>
                                            <p:cond delay="0"/>
                                          </p:stCondLst>
                                        </p:cTn>
                                        <p:tgtEl>
                                          <p:spTgt spid="281"/>
                                        </p:tgtEl>
                                        <p:attrNameLst>
                                          <p:attrName>style.visibility</p:attrName>
                                        </p:attrNameLst>
                                      </p:cBhvr>
                                      <p:to>
                                        <p:strVal val="visible"/>
                                      </p:to>
                                    </p:set>
                                    <p:animEffect transition="in" filter="barn(inVertical)">
                                      <p:cBhvr>
                                        <p:cTn id="259" dur="500"/>
                                        <p:tgtEl>
                                          <p:spTgt spid="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4" grpId="1" animBg="1"/>
      <p:bldP spid="57" grpId="0" animBg="1"/>
      <p:bldP spid="57" grpId="1" animBg="1"/>
      <p:bldP spid="58" grpId="0" animBg="1"/>
      <p:bldP spid="58" grpId="1" animBg="1"/>
      <p:bldP spid="60" grpId="0" animBg="1"/>
      <p:bldP spid="60" grpId="1" animBg="1"/>
      <p:bldP spid="138" grpId="0" animBg="1"/>
      <p:bldP spid="154" grpId="0"/>
      <p:bldP spid="172" grpId="0" animBg="1"/>
      <p:bldP spid="188" grpId="0"/>
      <p:bldP spid="207" grpId="0" animBg="1"/>
      <p:bldP spid="223" grpId="0"/>
      <p:bldP spid="224" grpId="0" animBg="1"/>
      <p:bldP spid="224" grpId="1" animBg="1"/>
      <p:bldP spid="240" grpId="0"/>
      <p:bldP spid="2" grpId="0" animBg="1"/>
      <p:bldP spid="116" grpId="0"/>
      <p:bldP spid="117" grpId="0" animBg="1"/>
      <p:bldP spid="120" grpId="0" animBg="1"/>
      <p:bldP spid="120" grpId="1" animBg="1"/>
      <p:bldP spid="121" grpId="0" animBg="1"/>
      <p:bldP spid="121" grpId="1" animBg="1"/>
      <p:bldP spid="122" grpId="0" animBg="1"/>
      <p:bldP spid="122" grpId="1" animBg="1"/>
      <p:bldP spid="123" grpId="0" animBg="1"/>
      <p:bldP spid="123" grpId="1" animBg="1"/>
      <p:bldP spid="170" grpId="0" animBg="1"/>
      <p:bldP spid="170" grpId="1" animBg="1"/>
      <p:bldP spid="189" grpId="0"/>
      <p:bldP spid="159" grpId="0" animBg="1"/>
      <p:bldP spid="160" grpId="0" animBg="1"/>
      <p:bldP spid="278" grpId="0" animBg="1"/>
      <p:bldP spid="279" grpId="0" animBg="1"/>
      <p:bldP spid="28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51520" y="44624"/>
            <a:ext cx="824491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Future Work</a:t>
            </a:r>
            <a:endParaRPr lang="en-US" altLang="ja-JP" sz="1800" b="1" dirty="0">
              <a:solidFill>
                <a:srgbClr val="A50021"/>
              </a:solidFill>
              <a:latin typeface="Verdana" pitchFamily="34" charset="0"/>
              <a:ea typeface="ＭＳ Ｐゴシック" pitchFamily="34" charset="-128"/>
            </a:endParaRPr>
          </a:p>
        </p:txBody>
      </p:sp>
      <p:sp>
        <p:nvSpPr>
          <p:cNvPr id="3" name="Line 5"/>
          <p:cNvSpPr>
            <a:spLocks noChangeShapeType="1"/>
          </p:cNvSpPr>
          <p:nvPr/>
        </p:nvSpPr>
        <p:spPr bwMode="auto">
          <a:xfrm>
            <a:off x="359532"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4" name="Rectangle 3"/>
          <p:cNvSpPr txBox="1">
            <a:spLocks noChangeArrowheads="1"/>
          </p:cNvSpPr>
          <p:nvPr/>
        </p:nvSpPr>
        <p:spPr>
          <a:xfrm>
            <a:off x="467544" y="764704"/>
            <a:ext cx="7772400"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dirty="0" smtClean="0"/>
              <a:t> </a:t>
            </a:r>
            <a:r>
              <a:rPr lang="en-US" sz="3600" dirty="0" smtClean="0">
                <a:solidFill>
                  <a:srgbClr val="000099"/>
                </a:solidFill>
              </a:rPr>
              <a:t>»</a:t>
            </a:r>
            <a:r>
              <a:rPr lang="en-US" dirty="0" smtClean="0"/>
              <a:t> </a:t>
            </a:r>
            <a:r>
              <a:rPr lang="en-US" sz="2800" dirty="0" smtClean="0">
                <a:latin typeface="Book Antiqua" pitchFamily="18" charset="0"/>
              </a:rPr>
              <a:t>New binning techniques</a:t>
            </a:r>
          </a:p>
          <a:p>
            <a:pPr>
              <a:buClr>
                <a:srgbClr val="FF0000"/>
              </a:buClr>
              <a:buFont typeface="Wingdings" pitchFamily="2" charset="2"/>
              <a:buNone/>
            </a:pPr>
            <a:endParaRPr lang="en-US" sz="2800" dirty="0" smtClean="0">
              <a:latin typeface="Verdana" pitchFamily="34" charset="0"/>
            </a:endParaRPr>
          </a:p>
          <a:p>
            <a:pPr>
              <a:buClr>
                <a:srgbClr val="FF0000"/>
              </a:buClr>
              <a:buFont typeface="Wingdings" pitchFamily="2" charset="2"/>
              <a:buNone/>
            </a:pPr>
            <a:r>
              <a:rPr lang="en-US" sz="2800" dirty="0">
                <a:latin typeface="Verdana" pitchFamily="34" charset="0"/>
              </a:rPr>
              <a:t>	</a:t>
            </a:r>
            <a:r>
              <a:rPr lang="en-US" sz="2800" dirty="0" smtClean="0">
                <a:latin typeface="Verdana" pitchFamily="34" charset="0"/>
              </a:rPr>
              <a:t>	</a:t>
            </a:r>
            <a:endParaRPr lang="en-US" sz="2800" dirty="0">
              <a:latin typeface="Verdana" pitchFamily="34" charset="0"/>
            </a:endParaRPr>
          </a:p>
        </p:txBody>
      </p:sp>
      <p:sp>
        <p:nvSpPr>
          <p:cNvPr id="11" name="Rectangle 3"/>
          <p:cNvSpPr txBox="1">
            <a:spLocks noChangeArrowheads="1"/>
          </p:cNvSpPr>
          <p:nvPr/>
        </p:nvSpPr>
        <p:spPr>
          <a:xfrm>
            <a:off x="431540" y="4509120"/>
            <a:ext cx="7772400"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dirty="0" smtClean="0"/>
              <a:t> </a:t>
            </a:r>
            <a:r>
              <a:rPr lang="en-US" sz="3600" dirty="0" smtClean="0">
                <a:solidFill>
                  <a:srgbClr val="000099"/>
                </a:solidFill>
              </a:rPr>
              <a:t>»</a:t>
            </a:r>
            <a:r>
              <a:rPr lang="en-US" dirty="0" smtClean="0"/>
              <a:t> </a:t>
            </a:r>
            <a:r>
              <a:rPr lang="en-US" sz="2800" dirty="0" smtClean="0">
                <a:latin typeface="Book Antiqua" pitchFamily="18" charset="0"/>
              </a:rPr>
              <a:t>Large scale phylogeny</a:t>
            </a:r>
          </a:p>
          <a:p>
            <a:pPr>
              <a:buClr>
                <a:srgbClr val="FF0000"/>
              </a:buClr>
              <a:buFont typeface="Wingdings" pitchFamily="2" charset="2"/>
              <a:buNone/>
            </a:pPr>
            <a:endParaRPr lang="en-US" sz="2800" dirty="0" smtClean="0">
              <a:latin typeface="Verdana" pitchFamily="34" charset="0"/>
            </a:endParaRPr>
          </a:p>
          <a:p>
            <a:pPr>
              <a:buClr>
                <a:srgbClr val="FF0000"/>
              </a:buClr>
              <a:buFont typeface="Wingdings" pitchFamily="2" charset="2"/>
              <a:buNone/>
            </a:pPr>
            <a:r>
              <a:rPr lang="en-US" sz="2800" dirty="0">
                <a:latin typeface="Verdana" pitchFamily="34" charset="0"/>
              </a:rPr>
              <a:t>	</a:t>
            </a:r>
            <a:r>
              <a:rPr lang="en-US" sz="2800" dirty="0" smtClean="0">
                <a:latin typeface="Verdana" pitchFamily="34" charset="0"/>
              </a:rPr>
              <a:t>	</a:t>
            </a:r>
            <a:endParaRPr lang="en-US" sz="2800" dirty="0">
              <a:latin typeface="Verdana" pitchFamily="34" charset="0"/>
            </a:endParaRPr>
          </a:p>
        </p:txBody>
      </p:sp>
      <p:sp>
        <p:nvSpPr>
          <p:cNvPr id="15" name="Rectangle 3"/>
          <p:cNvSpPr txBox="1">
            <a:spLocks noChangeArrowheads="1"/>
          </p:cNvSpPr>
          <p:nvPr/>
        </p:nvSpPr>
        <p:spPr>
          <a:xfrm>
            <a:off x="431540" y="2528900"/>
            <a:ext cx="7772400"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dirty="0" smtClean="0"/>
              <a:t> </a:t>
            </a:r>
            <a:r>
              <a:rPr lang="en-US" sz="3600" dirty="0" smtClean="0">
                <a:solidFill>
                  <a:srgbClr val="000099"/>
                </a:solidFill>
              </a:rPr>
              <a:t>»</a:t>
            </a:r>
            <a:r>
              <a:rPr lang="en-US" dirty="0" smtClean="0"/>
              <a:t> </a:t>
            </a:r>
            <a:r>
              <a:rPr lang="en-US" sz="2800" dirty="0" smtClean="0">
                <a:latin typeface="Book Antiqua" pitchFamily="18" charset="0"/>
              </a:rPr>
              <a:t>Classification in phylogeny</a:t>
            </a:r>
          </a:p>
          <a:p>
            <a:pPr>
              <a:buClr>
                <a:srgbClr val="FF0000"/>
              </a:buClr>
              <a:buFont typeface="Wingdings" pitchFamily="2" charset="2"/>
              <a:buNone/>
            </a:pPr>
            <a:endParaRPr lang="en-US" sz="2800" dirty="0" smtClean="0">
              <a:latin typeface="Verdana" pitchFamily="34" charset="0"/>
            </a:endParaRPr>
          </a:p>
          <a:p>
            <a:pPr>
              <a:buClr>
                <a:srgbClr val="FF0000"/>
              </a:buClr>
              <a:buFont typeface="Wingdings" pitchFamily="2" charset="2"/>
              <a:buNone/>
            </a:pPr>
            <a:r>
              <a:rPr lang="en-US" sz="2800" dirty="0">
                <a:latin typeface="Verdana" pitchFamily="34" charset="0"/>
              </a:rPr>
              <a:t>	</a:t>
            </a:r>
            <a:r>
              <a:rPr lang="en-US" sz="2800" dirty="0" smtClean="0">
                <a:latin typeface="Verdana" pitchFamily="34" charset="0"/>
              </a:rPr>
              <a:t>	</a:t>
            </a:r>
            <a:endParaRPr lang="en-US" sz="2800" dirty="0">
              <a:latin typeface="Verdana" pitchFamily="34" charset="0"/>
            </a:endParaRPr>
          </a:p>
        </p:txBody>
      </p:sp>
      <p:grpSp>
        <p:nvGrpSpPr>
          <p:cNvPr id="16" name="Group 15"/>
          <p:cNvGrpSpPr/>
          <p:nvPr/>
        </p:nvGrpSpPr>
        <p:grpSpPr>
          <a:xfrm>
            <a:off x="1371600" y="3248980"/>
            <a:ext cx="7412868" cy="646331"/>
            <a:chOff x="3238136" y="1158453"/>
            <a:chExt cx="5066992" cy="504464"/>
          </a:xfrm>
        </p:grpSpPr>
        <p:sp>
          <p:nvSpPr>
            <p:cNvPr id="17" name="Oval 16"/>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18" name="TextBox 17"/>
            <p:cNvSpPr txBox="1"/>
            <p:nvPr/>
          </p:nvSpPr>
          <p:spPr>
            <a:xfrm>
              <a:off x="3336576" y="1158453"/>
              <a:ext cx="4968552" cy="504464"/>
            </a:xfrm>
            <a:prstGeom prst="rect">
              <a:avLst/>
            </a:prstGeom>
            <a:noFill/>
          </p:spPr>
          <p:txBody>
            <a:bodyPr wrap="square" rtlCol="0">
              <a:spAutoFit/>
            </a:bodyPr>
            <a:lstStyle/>
            <a:p>
              <a:r>
                <a:rPr lang="en-US" dirty="0" smtClean="0"/>
                <a:t>  </a:t>
              </a:r>
              <a:r>
                <a:rPr lang="en-US" dirty="0" smtClean="0">
                  <a:latin typeface="Georgia" pitchFamily="18" charset="0"/>
                </a:rPr>
                <a:t>Application of supervised </a:t>
              </a:r>
              <a:r>
                <a:rPr lang="en-US" dirty="0" smtClean="0">
                  <a:solidFill>
                    <a:srgbClr val="000099"/>
                  </a:solidFill>
                  <a:latin typeface="Georgia" pitchFamily="18" charset="0"/>
                </a:rPr>
                <a:t>classification techniques </a:t>
              </a:r>
              <a:r>
                <a:rPr lang="en-US" dirty="0" smtClean="0">
                  <a:latin typeface="Georgia" pitchFamily="18" charset="0"/>
                </a:rPr>
                <a:t>in the context of phylogenetics. </a:t>
              </a:r>
              <a:endParaRPr lang="en-US" dirty="0">
                <a:solidFill>
                  <a:schemeClr val="tx2"/>
                </a:solidFill>
                <a:latin typeface="Georgia" pitchFamily="18" charset="0"/>
              </a:endParaRPr>
            </a:p>
          </p:txBody>
        </p:sp>
      </p:grpSp>
      <p:grpSp>
        <p:nvGrpSpPr>
          <p:cNvPr id="19" name="Group 18"/>
          <p:cNvGrpSpPr/>
          <p:nvPr/>
        </p:nvGrpSpPr>
        <p:grpSpPr>
          <a:xfrm>
            <a:off x="1407604" y="5301208"/>
            <a:ext cx="7412868" cy="646331"/>
            <a:chOff x="3238136" y="1158453"/>
            <a:chExt cx="5066992" cy="504464"/>
          </a:xfrm>
        </p:grpSpPr>
        <p:sp>
          <p:nvSpPr>
            <p:cNvPr id="20" name="Oval 19"/>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21" name="TextBox 20"/>
            <p:cNvSpPr txBox="1"/>
            <p:nvPr/>
          </p:nvSpPr>
          <p:spPr>
            <a:xfrm>
              <a:off x="3336576" y="1158453"/>
              <a:ext cx="4968552" cy="504464"/>
            </a:xfrm>
            <a:prstGeom prst="rect">
              <a:avLst/>
            </a:prstGeom>
            <a:noFill/>
          </p:spPr>
          <p:txBody>
            <a:bodyPr wrap="square" rtlCol="0">
              <a:spAutoFit/>
            </a:bodyPr>
            <a:lstStyle/>
            <a:p>
              <a:r>
                <a:rPr lang="en-US" dirty="0" smtClean="0"/>
                <a:t>  </a:t>
              </a:r>
              <a:r>
                <a:rPr lang="en-US" dirty="0">
                  <a:solidFill>
                    <a:srgbClr val="000099"/>
                  </a:solidFill>
                  <a:latin typeface="Georgia" pitchFamily="18" charset="0"/>
                </a:rPr>
                <a:t>Divide and conquer </a:t>
              </a:r>
              <a:r>
                <a:rPr lang="en-US" dirty="0">
                  <a:latin typeface="Georgia" pitchFamily="18" charset="0"/>
                </a:rPr>
                <a:t>based </a:t>
              </a:r>
              <a:r>
                <a:rPr lang="en-US" dirty="0">
                  <a:solidFill>
                    <a:srgbClr val="000099"/>
                  </a:solidFill>
                  <a:latin typeface="Georgia" pitchFamily="18" charset="0"/>
                </a:rPr>
                <a:t>meta method </a:t>
              </a:r>
              <a:r>
                <a:rPr lang="en-US" dirty="0">
                  <a:latin typeface="Georgia" pitchFamily="18" charset="0"/>
                </a:rPr>
                <a:t>to make existing techniques scalable to large number of species.</a:t>
              </a:r>
              <a:endParaRPr lang="en-US" dirty="0">
                <a:solidFill>
                  <a:schemeClr val="tx2"/>
                </a:solidFill>
                <a:latin typeface="Georgia" pitchFamily="18" charset="0"/>
              </a:endParaRPr>
            </a:p>
          </p:txBody>
        </p:sp>
      </p:grpSp>
      <p:grpSp>
        <p:nvGrpSpPr>
          <p:cNvPr id="22" name="Group 21"/>
          <p:cNvGrpSpPr/>
          <p:nvPr/>
        </p:nvGrpSpPr>
        <p:grpSpPr>
          <a:xfrm>
            <a:off x="1371600" y="1880828"/>
            <a:ext cx="7412868" cy="369332"/>
            <a:chOff x="3238136" y="1158453"/>
            <a:chExt cx="5066992" cy="288265"/>
          </a:xfrm>
        </p:grpSpPr>
        <p:sp>
          <p:nvSpPr>
            <p:cNvPr id="23" name="Oval 22"/>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24" name="TextBox 23"/>
            <p:cNvSpPr txBox="1"/>
            <p:nvPr/>
          </p:nvSpPr>
          <p:spPr>
            <a:xfrm>
              <a:off x="3336576" y="1158453"/>
              <a:ext cx="4968552" cy="288265"/>
            </a:xfrm>
            <a:prstGeom prst="rect">
              <a:avLst/>
            </a:prstGeom>
            <a:noFill/>
          </p:spPr>
          <p:txBody>
            <a:bodyPr wrap="square" rtlCol="0">
              <a:spAutoFit/>
            </a:bodyPr>
            <a:lstStyle/>
            <a:p>
              <a:r>
                <a:rPr lang="en-US" dirty="0" smtClean="0"/>
                <a:t>  </a:t>
              </a:r>
              <a:r>
                <a:rPr lang="en-US" dirty="0">
                  <a:latin typeface="Georgia" pitchFamily="18" charset="0"/>
                </a:rPr>
                <a:t>New binning </a:t>
              </a:r>
              <a:r>
                <a:rPr lang="en-US" dirty="0" smtClean="0">
                  <a:latin typeface="Georgia" pitchFamily="18" charset="0"/>
                </a:rPr>
                <a:t>approaches using </a:t>
              </a:r>
              <a:r>
                <a:rPr lang="en-US" dirty="0">
                  <a:solidFill>
                    <a:srgbClr val="000099"/>
                  </a:solidFill>
                  <a:latin typeface="Georgia" pitchFamily="18" charset="0"/>
                </a:rPr>
                <a:t>unsupervised clustering </a:t>
              </a:r>
              <a:r>
                <a:rPr lang="en-US" dirty="0" smtClean="0">
                  <a:latin typeface="Georgia" pitchFamily="18" charset="0"/>
                </a:rPr>
                <a:t>techniques</a:t>
              </a:r>
              <a:endParaRPr lang="en-US" dirty="0">
                <a:solidFill>
                  <a:schemeClr val="tx2"/>
                </a:solidFill>
                <a:latin typeface="Georgia" pitchFamily="18" charset="0"/>
              </a:endParaRPr>
            </a:p>
          </p:txBody>
        </p:sp>
      </p:grpSp>
      <p:grpSp>
        <p:nvGrpSpPr>
          <p:cNvPr id="25" name="Group 24"/>
          <p:cNvGrpSpPr/>
          <p:nvPr/>
        </p:nvGrpSpPr>
        <p:grpSpPr>
          <a:xfrm>
            <a:off x="1371600" y="1412777"/>
            <a:ext cx="7412868" cy="369332"/>
            <a:chOff x="3238136" y="1158454"/>
            <a:chExt cx="5066992" cy="288265"/>
          </a:xfrm>
        </p:grpSpPr>
        <p:sp>
          <p:nvSpPr>
            <p:cNvPr id="26" name="Oval 25"/>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27" name="TextBox 26"/>
            <p:cNvSpPr txBox="1"/>
            <p:nvPr/>
          </p:nvSpPr>
          <p:spPr>
            <a:xfrm>
              <a:off x="3336576" y="1158454"/>
              <a:ext cx="4968552" cy="288265"/>
            </a:xfrm>
            <a:prstGeom prst="rect">
              <a:avLst/>
            </a:prstGeom>
            <a:noFill/>
          </p:spPr>
          <p:txBody>
            <a:bodyPr wrap="square" rtlCol="0">
              <a:spAutoFit/>
            </a:bodyPr>
            <a:lstStyle/>
            <a:p>
              <a:r>
                <a:rPr lang="en-US" dirty="0" smtClean="0"/>
                <a:t>  </a:t>
              </a:r>
              <a:r>
                <a:rPr lang="en-US" dirty="0">
                  <a:latin typeface="Georgia" pitchFamily="18" charset="0"/>
                </a:rPr>
                <a:t>We (</a:t>
              </a:r>
              <a:r>
                <a:rPr lang="en-US" dirty="0" err="1">
                  <a:latin typeface="Georgia" pitchFamily="18" charset="0"/>
                </a:rPr>
                <a:t>Mirarab</a:t>
              </a:r>
              <a:r>
                <a:rPr lang="en-US" dirty="0">
                  <a:latin typeface="Georgia" pitchFamily="18" charset="0"/>
                </a:rPr>
                <a:t> et al., 2014, under review) developed </a:t>
              </a:r>
              <a:r>
                <a:rPr lang="en-US" dirty="0">
                  <a:solidFill>
                    <a:srgbClr val="000099"/>
                  </a:solidFill>
                  <a:latin typeface="Georgia" pitchFamily="18" charset="0"/>
                </a:rPr>
                <a:t>statistical </a:t>
              </a:r>
              <a:r>
                <a:rPr lang="en-US" dirty="0" smtClean="0">
                  <a:solidFill>
                    <a:srgbClr val="000099"/>
                  </a:solidFill>
                  <a:latin typeface="Georgia" pitchFamily="18" charset="0"/>
                </a:rPr>
                <a:t>binning</a:t>
              </a:r>
              <a:endParaRPr lang="en-US" dirty="0">
                <a:solidFill>
                  <a:srgbClr val="000099"/>
                </a:solidFill>
                <a:latin typeface="Georgia" pitchFamily="18" charset="0"/>
              </a:endParaRPr>
            </a:p>
          </p:txBody>
        </p:sp>
      </p:grpSp>
      <p:grpSp>
        <p:nvGrpSpPr>
          <p:cNvPr id="28" name="Group 27"/>
          <p:cNvGrpSpPr/>
          <p:nvPr/>
        </p:nvGrpSpPr>
        <p:grpSpPr>
          <a:xfrm>
            <a:off x="1371600" y="3933056"/>
            <a:ext cx="7412868" cy="369332"/>
            <a:chOff x="3238136" y="1158453"/>
            <a:chExt cx="5066992" cy="288265"/>
          </a:xfrm>
        </p:grpSpPr>
        <p:sp>
          <p:nvSpPr>
            <p:cNvPr id="29" name="Oval 28"/>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30" name="TextBox 29"/>
            <p:cNvSpPr txBox="1"/>
            <p:nvPr/>
          </p:nvSpPr>
          <p:spPr>
            <a:xfrm>
              <a:off x="3336576" y="1158453"/>
              <a:ext cx="4968552" cy="288265"/>
            </a:xfrm>
            <a:prstGeom prst="rect">
              <a:avLst/>
            </a:prstGeom>
            <a:noFill/>
          </p:spPr>
          <p:txBody>
            <a:bodyPr wrap="square" rtlCol="0">
              <a:spAutoFit/>
            </a:bodyPr>
            <a:lstStyle/>
            <a:p>
              <a:r>
                <a:rPr lang="en-US" dirty="0" smtClean="0"/>
                <a:t>  </a:t>
              </a:r>
              <a:r>
                <a:rPr lang="en-US" dirty="0">
                  <a:solidFill>
                    <a:srgbClr val="000099"/>
                  </a:solidFill>
                  <a:latin typeface="Georgia" pitchFamily="18" charset="0"/>
                </a:rPr>
                <a:t>P</a:t>
              </a:r>
              <a:r>
                <a:rPr lang="en-US" dirty="0" smtClean="0">
                  <a:solidFill>
                    <a:srgbClr val="000099"/>
                  </a:solidFill>
                  <a:latin typeface="Georgia" pitchFamily="18" charset="0"/>
                </a:rPr>
                <a:t>redicting</a:t>
              </a:r>
              <a:r>
                <a:rPr lang="en-US" dirty="0" smtClean="0">
                  <a:latin typeface="Georgia" pitchFamily="18" charset="0"/>
                </a:rPr>
                <a:t> the </a:t>
              </a:r>
              <a:r>
                <a:rPr lang="en-US" dirty="0" smtClean="0">
                  <a:solidFill>
                    <a:srgbClr val="000099"/>
                  </a:solidFill>
                  <a:latin typeface="Georgia" pitchFamily="18" charset="0"/>
                </a:rPr>
                <a:t>reason of discordance</a:t>
              </a:r>
              <a:r>
                <a:rPr lang="en-US" dirty="0" smtClean="0">
                  <a:latin typeface="Georgia" pitchFamily="18" charset="0"/>
                </a:rPr>
                <a:t>: ILS or HGT?</a:t>
              </a:r>
              <a:endParaRPr lang="en-US" dirty="0">
                <a:solidFill>
                  <a:schemeClr val="tx2"/>
                </a:solidFill>
                <a:latin typeface="Georgia" pitchFamily="18" charset="0"/>
              </a:endParaRPr>
            </a:p>
          </p:txBody>
        </p:sp>
      </p:grpSp>
    </p:spTree>
    <p:extLst>
      <p:ext uri="{BB962C8B-B14F-4D97-AF65-F5344CB8AC3E}">
        <p14:creationId xmlns:p14="http://schemas.microsoft.com/office/powerpoint/2010/main" val="17188176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819271" y="689610"/>
            <a:ext cx="5328593" cy="3024336"/>
            <a:chOff x="1030147" y="1643605"/>
            <a:chExt cx="5231757" cy="3738623"/>
          </a:xfrm>
        </p:grpSpPr>
        <p:sp>
          <p:nvSpPr>
            <p:cNvPr id="11" name="Freeform 10"/>
            <p:cNvSpPr/>
            <p:nvPr/>
          </p:nvSpPr>
          <p:spPr>
            <a:xfrm>
              <a:off x="1030147" y="1643605"/>
              <a:ext cx="5231757" cy="3738623"/>
            </a:xfrm>
            <a:custGeom>
              <a:avLst/>
              <a:gdLst>
                <a:gd name="connsiteX0" fmla="*/ 2025569 w 5231757"/>
                <a:gd name="connsiteY0" fmla="*/ 671332 h 3738623"/>
                <a:gd name="connsiteX1" fmla="*/ 0 w 5231757"/>
                <a:gd name="connsiteY1" fmla="*/ 3727048 h 3738623"/>
                <a:gd name="connsiteX2" fmla="*/ 740780 w 5231757"/>
                <a:gd name="connsiteY2" fmla="*/ 3727048 h 3738623"/>
                <a:gd name="connsiteX3" fmla="*/ 1666754 w 5231757"/>
                <a:gd name="connsiteY3" fmla="*/ 2349661 h 3738623"/>
                <a:gd name="connsiteX4" fmla="*/ 2095018 w 5231757"/>
                <a:gd name="connsiteY4" fmla="*/ 2916820 h 3738623"/>
                <a:gd name="connsiteX5" fmla="*/ 1574157 w 5231757"/>
                <a:gd name="connsiteY5" fmla="*/ 3727048 h 3738623"/>
                <a:gd name="connsiteX6" fmla="*/ 2280212 w 5231757"/>
                <a:gd name="connsiteY6" fmla="*/ 3727048 h 3738623"/>
                <a:gd name="connsiteX7" fmla="*/ 2523281 w 5231757"/>
                <a:gd name="connsiteY7" fmla="*/ 3333509 h 3738623"/>
                <a:gd name="connsiteX8" fmla="*/ 2766349 w 5231757"/>
                <a:gd name="connsiteY8" fmla="*/ 3727048 h 3738623"/>
                <a:gd name="connsiteX9" fmla="*/ 3333509 w 5231757"/>
                <a:gd name="connsiteY9" fmla="*/ 3727048 h 3738623"/>
                <a:gd name="connsiteX10" fmla="*/ 3483980 w 5231757"/>
                <a:gd name="connsiteY10" fmla="*/ 3727048 h 3738623"/>
                <a:gd name="connsiteX11" fmla="*/ 2048719 w 5231757"/>
                <a:gd name="connsiteY11" fmla="*/ 1851949 h 3738623"/>
                <a:gd name="connsiteX12" fmla="*/ 2500131 w 5231757"/>
                <a:gd name="connsiteY12" fmla="*/ 1134319 h 3738623"/>
                <a:gd name="connsiteX13" fmla="*/ 4456253 w 5231757"/>
                <a:gd name="connsiteY13" fmla="*/ 3738623 h 3738623"/>
                <a:gd name="connsiteX14" fmla="*/ 5058137 w 5231757"/>
                <a:gd name="connsiteY14" fmla="*/ 3738623 h 3738623"/>
                <a:gd name="connsiteX15" fmla="*/ 5231757 w 5231757"/>
                <a:gd name="connsiteY15" fmla="*/ 3738623 h 3738623"/>
                <a:gd name="connsiteX16" fmla="*/ 2905245 w 5231757"/>
                <a:gd name="connsiteY16" fmla="*/ 625033 h 3738623"/>
                <a:gd name="connsiteX17" fmla="*/ 2893671 w 5231757"/>
                <a:gd name="connsiteY17" fmla="*/ 0 h 3738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31757" h="3738623">
                  <a:moveTo>
                    <a:pt x="2025569" y="671332"/>
                  </a:moveTo>
                  <a:lnTo>
                    <a:pt x="0" y="3727048"/>
                  </a:lnTo>
                  <a:lnTo>
                    <a:pt x="740780" y="3727048"/>
                  </a:lnTo>
                  <a:lnTo>
                    <a:pt x="1666754" y="2349661"/>
                  </a:lnTo>
                  <a:lnTo>
                    <a:pt x="2095018" y="2916820"/>
                  </a:lnTo>
                  <a:lnTo>
                    <a:pt x="1574157" y="3727048"/>
                  </a:lnTo>
                  <a:lnTo>
                    <a:pt x="2280212" y="3727048"/>
                  </a:lnTo>
                  <a:lnTo>
                    <a:pt x="2523281" y="3333509"/>
                  </a:lnTo>
                  <a:lnTo>
                    <a:pt x="2766349" y="3727048"/>
                  </a:lnTo>
                  <a:lnTo>
                    <a:pt x="3333509" y="3727048"/>
                  </a:lnTo>
                  <a:lnTo>
                    <a:pt x="3483980" y="3727048"/>
                  </a:lnTo>
                  <a:lnTo>
                    <a:pt x="2048719" y="1851949"/>
                  </a:lnTo>
                  <a:lnTo>
                    <a:pt x="2500131" y="1134319"/>
                  </a:lnTo>
                  <a:lnTo>
                    <a:pt x="4456253" y="3738623"/>
                  </a:lnTo>
                  <a:lnTo>
                    <a:pt x="5058137" y="3738623"/>
                  </a:lnTo>
                  <a:lnTo>
                    <a:pt x="5231757" y="3738623"/>
                  </a:lnTo>
                  <a:lnTo>
                    <a:pt x="2905245" y="625033"/>
                  </a:lnTo>
                  <a:lnTo>
                    <a:pt x="2893671" y="0"/>
                  </a:lnTo>
                </a:path>
              </a:pathLst>
            </a:cu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3055716" y="1678329"/>
              <a:ext cx="11575" cy="636608"/>
            </a:xfrm>
            <a:custGeom>
              <a:avLst/>
              <a:gdLst>
                <a:gd name="connsiteX0" fmla="*/ 0 w 11575"/>
                <a:gd name="connsiteY0" fmla="*/ 636608 h 636608"/>
                <a:gd name="connsiteX1" fmla="*/ 11575 w 11575"/>
                <a:gd name="connsiteY1" fmla="*/ 0 h 636608"/>
              </a:gdLst>
              <a:ahLst/>
              <a:cxnLst>
                <a:cxn ang="0">
                  <a:pos x="connsiteX0" y="connsiteY0"/>
                </a:cxn>
                <a:cxn ang="0">
                  <a:pos x="connsiteX1" y="connsiteY1"/>
                </a:cxn>
              </a:cxnLst>
              <a:rect l="l" t="t" r="r" b="b"/>
              <a:pathLst>
                <a:path w="11575" h="636608">
                  <a:moveTo>
                    <a:pt x="0" y="636608"/>
                  </a:moveTo>
                  <a:lnTo>
                    <a:pt x="11575" y="0"/>
                  </a:lnTo>
                </a:path>
              </a:pathLst>
            </a:cu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9" name="Group 18"/>
          <p:cNvGrpSpPr/>
          <p:nvPr/>
        </p:nvGrpSpPr>
        <p:grpSpPr>
          <a:xfrm>
            <a:off x="2179311" y="3774156"/>
            <a:ext cx="4679013" cy="2424066"/>
            <a:chOff x="2245489" y="3993266"/>
            <a:chExt cx="4421529" cy="2743200"/>
          </a:xfrm>
        </p:grpSpPr>
        <p:sp>
          <p:nvSpPr>
            <p:cNvPr id="16" name="Freeform 15"/>
            <p:cNvSpPr/>
            <p:nvPr/>
          </p:nvSpPr>
          <p:spPr>
            <a:xfrm>
              <a:off x="2245489" y="3993266"/>
              <a:ext cx="1585731" cy="995423"/>
            </a:xfrm>
            <a:custGeom>
              <a:avLst/>
              <a:gdLst>
                <a:gd name="connsiteX0" fmla="*/ 0 w 1585731"/>
                <a:gd name="connsiteY0" fmla="*/ 0 h 995423"/>
                <a:gd name="connsiteX1" fmla="*/ 833377 w 1585731"/>
                <a:gd name="connsiteY1" fmla="*/ 995423 h 995423"/>
                <a:gd name="connsiteX2" fmla="*/ 1585731 w 1585731"/>
                <a:gd name="connsiteY2" fmla="*/ 11575 h 995423"/>
              </a:gdLst>
              <a:ahLst/>
              <a:cxnLst>
                <a:cxn ang="0">
                  <a:pos x="connsiteX0" y="connsiteY0"/>
                </a:cxn>
                <a:cxn ang="0">
                  <a:pos x="connsiteX1" y="connsiteY1"/>
                </a:cxn>
                <a:cxn ang="0">
                  <a:pos x="connsiteX2" y="connsiteY2"/>
                </a:cxn>
              </a:cxnLst>
              <a:rect l="l" t="t" r="r" b="b"/>
              <a:pathLst>
                <a:path w="1585731" h="995423">
                  <a:moveTo>
                    <a:pt x="0" y="0"/>
                  </a:moveTo>
                  <a:lnTo>
                    <a:pt x="833377" y="995423"/>
                  </a:lnTo>
                  <a:lnTo>
                    <a:pt x="1585731" y="11575"/>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3078866" y="4004841"/>
              <a:ext cx="1875099" cy="1747777"/>
            </a:xfrm>
            <a:custGeom>
              <a:avLst/>
              <a:gdLst>
                <a:gd name="connsiteX0" fmla="*/ 0 w 1875099"/>
                <a:gd name="connsiteY0" fmla="*/ 972273 h 1747777"/>
                <a:gd name="connsiteX1" fmla="*/ 659757 w 1875099"/>
                <a:gd name="connsiteY1" fmla="*/ 1747777 h 1747777"/>
                <a:gd name="connsiteX2" fmla="*/ 1875099 w 1875099"/>
                <a:gd name="connsiteY2" fmla="*/ 0 h 1747777"/>
              </a:gdLst>
              <a:ahLst/>
              <a:cxnLst>
                <a:cxn ang="0">
                  <a:pos x="connsiteX0" y="connsiteY0"/>
                </a:cxn>
                <a:cxn ang="0">
                  <a:pos x="connsiteX1" y="connsiteY1"/>
                </a:cxn>
                <a:cxn ang="0">
                  <a:pos x="connsiteX2" y="connsiteY2"/>
                </a:cxn>
              </a:cxnLst>
              <a:rect l="l" t="t" r="r" b="b"/>
              <a:pathLst>
                <a:path w="1875099" h="1747777">
                  <a:moveTo>
                    <a:pt x="0" y="972273"/>
                  </a:moveTo>
                  <a:lnTo>
                    <a:pt x="659757" y="1747777"/>
                  </a:lnTo>
                  <a:lnTo>
                    <a:pt x="1875099"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3727048" y="4016415"/>
              <a:ext cx="2939970" cy="2720051"/>
            </a:xfrm>
            <a:custGeom>
              <a:avLst/>
              <a:gdLst>
                <a:gd name="connsiteX0" fmla="*/ 0 w 2939970"/>
                <a:gd name="connsiteY0" fmla="*/ 1724628 h 2720051"/>
                <a:gd name="connsiteX1" fmla="*/ 729205 w 2939970"/>
                <a:gd name="connsiteY1" fmla="*/ 2581155 h 2720051"/>
                <a:gd name="connsiteX2" fmla="*/ 844952 w 2939970"/>
                <a:gd name="connsiteY2" fmla="*/ 2720051 h 2720051"/>
                <a:gd name="connsiteX3" fmla="*/ 2939970 w 2939970"/>
                <a:gd name="connsiteY3" fmla="*/ 0 h 2720051"/>
              </a:gdLst>
              <a:ahLst/>
              <a:cxnLst>
                <a:cxn ang="0">
                  <a:pos x="connsiteX0" y="connsiteY0"/>
                </a:cxn>
                <a:cxn ang="0">
                  <a:pos x="connsiteX1" y="connsiteY1"/>
                </a:cxn>
                <a:cxn ang="0">
                  <a:pos x="connsiteX2" y="connsiteY2"/>
                </a:cxn>
                <a:cxn ang="0">
                  <a:pos x="connsiteX3" y="connsiteY3"/>
                </a:cxn>
              </a:cxnLst>
              <a:rect l="l" t="t" r="r" b="b"/>
              <a:pathLst>
                <a:path w="2939970" h="2720051">
                  <a:moveTo>
                    <a:pt x="0" y="1724628"/>
                  </a:moveTo>
                  <a:lnTo>
                    <a:pt x="729205" y="2581155"/>
                  </a:lnTo>
                  <a:lnTo>
                    <a:pt x="844952" y="2720051"/>
                  </a:lnTo>
                  <a:lnTo>
                    <a:pt x="2939970"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0" name="TextBox 19"/>
          <p:cNvSpPr txBox="1"/>
          <p:nvPr/>
        </p:nvSpPr>
        <p:spPr>
          <a:xfrm>
            <a:off x="1927283" y="3677942"/>
            <a:ext cx="312006" cy="400110"/>
          </a:xfrm>
          <a:prstGeom prst="rect">
            <a:avLst/>
          </a:prstGeom>
          <a:noFill/>
        </p:spPr>
        <p:txBody>
          <a:bodyPr wrap="square" rtlCol="0">
            <a:spAutoFit/>
          </a:bodyPr>
          <a:lstStyle/>
          <a:p>
            <a:r>
              <a:rPr lang="en-US" sz="2000" b="1" dirty="0">
                <a:solidFill>
                  <a:schemeClr val="accent1">
                    <a:lumMod val="50000"/>
                  </a:schemeClr>
                </a:solidFill>
              </a:rPr>
              <a:t>D</a:t>
            </a:r>
          </a:p>
        </p:txBody>
      </p:sp>
      <p:sp>
        <p:nvSpPr>
          <p:cNvPr id="21" name="TextBox 20"/>
          <p:cNvSpPr txBox="1"/>
          <p:nvPr/>
        </p:nvSpPr>
        <p:spPr>
          <a:xfrm>
            <a:off x="3847525" y="3745884"/>
            <a:ext cx="312006" cy="400110"/>
          </a:xfrm>
          <a:prstGeom prst="rect">
            <a:avLst/>
          </a:prstGeom>
          <a:noFill/>
        </p:spPr>
        <p:txBody>
          <a:bodyPr wrap="square" rtlCol="0">
            <a:spAutoFit/>
          </a:bodyPr>
          <a:lstStyle/>
          <a:p>
            <a:r>
              <a:rPr lang="en-US" sz="2000" b="1" dirty="0">
                <a:solidFill>
                  <a:schemeClr val="accent1">
                    <a:lumMod val="50000"/>
                  </a:schemeClr>
                </a:solidFill>
              </a:rPr>
              <a:t>C</a:t>
            </a:r>
          </a:p>
        </p:txBody>
      </p:sp>
      <p:sp>
        <p:nvSpPr>
          <p:cNvPr id="22" name="TextBox 21"/>
          <p:cNvSpPr txBox="1"/>
          <p:nvPr/>
        </p:nvSpPr>
        <p:spPr>
          <a:xfrm>
            <a:off x="5071661" y="3709880"/>
            <a:ext cx="312006" cy="400110"/>
          </a:xfrm>
          <a:prstGeom prst="rect">
            <a:avLst/>
          </a:prstGeom>
          <a:noFill/>
        </p:spPr>
        <p:txBody>
          <a:bodyPr wrap="square" rtlCol="0">
            <a:spAutoFit/>
          </a:bodyPr>
          <a:lstStyle/>
          <a:p>
            <a:r>
              <a:rPr lang="en-US" sz="2000" b="1" dirty="0">
                <a:solidFill>
                  <a:schemeClr val="accent1">
                    <a:lumMod val="50000"/>
                  </a:schemeClr>
                </a:solidFill>
              </a:rPr>
              <a:t>B</a:t>
            </a:r>
          </a:p>
        </p:txBody>
      </p:sp>
      <p:sp>
        <p:nvSpPr>
          <p:cNvPr id="23" name="TextBox 22"/>
          <p:cNvSpPr txBox="1"/>
          <p:nvPr/>
        </p:nvSpPr>
        <p:spPr>
          <a:xfrm>
            <a:off x="6822363" y="3709880"/>
            <a:ext cx="312006" cy="400110"/>
          </a:xfrm>
          <a:prstGeom prst="rect">
            <a:avLst/>
          </a:prstGeom>
          <a:noFill/>
        </p:spPr>
        <p:txBody>
          <a:bodyPr wrap="square" rtlCol="0">
            <a:spAutoFit/>
          </a:bodyPr>
          <a:lstStyle/>
          <a:p>
            <a:r>
              <a:rPr lang="en-US" sz="2000" b="1" dirty="0" smtClean="0">
                <a:solidFill>
                  <a:schemeClr val="accent1">
                    <a:lumMod val="50000"/>
                  </a:schemeClr>
                </a:solidFill>
              </a:rPr>
              <a:t>A</a:t>
            </a:r>
            <a:endParaRPr lang="en-US" sz="2000" b="1" dirty="0">
              <a:solidFill>
                <a:schemeClr val="accent1">
                  <a:lumMod val="50000"/>
                </a:schemeClr>
              </a:solidFill>
            </a:endParaRPr>
          </a:p>
        </p:txBody>
      </p:sp>
      <p:sp>
        <p:nvSpPr>
          <p:cNvPr id="28" name="Freeform 27"/>
          <p:cNvSpPr/>
          <p:nvPr/>
        </p:nvSpPr>
        <p:spPr>
          <a:xfrm>
            <a:off x="2277703" y="2377011"/>
            <a:ext cx="1878944" cy="1236301"/>
          </a:xfrm>
          <a:custGeom>
            <a:avLst/>
            <a:gdLst>
              <a:gd name="connsiteX0" fmla="*/ 1528550 w 1878944"/>
              <a:gd name="connsiteY0" fmla="*/ 1236301 h 1236301"/>
              <a:gd name="connsiteX1" fmla="*/ 1869744 w 1878944"/>
              <a:gd name="connsiteY1" fmla="*/ 731334 h 1236301"/>
              <a:gd name="connsiteX2" fmla="*/ 1201003 w 1878944"/>
              <a:gd name="connsiteY2" fmla="*/ 8002 h 1236301"/>
              <a:gd name="connsiteX3" fmla="*/ 0 w 1878944"/>
              <a:gd name="connsiteY3" fmla="*/ 1236301 h 1236301"/>
            </a:gdLst>
            <a:ahLst/>
            <a:cxnLst>
              <a:cxn ang="0">
                <a:pos x="connsiteX0" y="connsiteY0"/>
              </a:cxn>
              <a:cxn ang="0">
                <a:pos x="connsiteX1" y="connsiteY1"/>
              </a:cxn>
              <a:cxn ang="0">
                <a:pos x="connsiteX2" y="connsiteY2"/>
              </a:cxn>
              <a:cxn ang="0">
                <a:pos x="connsiteX3" y="connsiteY3"/>
              </a:cxn>
            </a:cxnLst>
            <a:rect l="l" t="t" r="r" b="b"/>
            <a:pathLst>
              <a:path w="1878944" h="1236301">
                <a:moveTo>
                  <a:pt x="1528550" y="1236301"/>
                </a:moveTo>
                <a:cubicBezTo>
                  <a:pt x="1726442" y="1086175"/>
                  <a:pt x="1924335" y="936050"/>
                  <a:pt x="1869744" y="731334"/>
                </a:cubicBezTo>
                <a:cubicBezTo>
                  <a:pt x="1815153" y="526618"/>
                  <a:pt x="1512627" y="-76159"/>
                  <a:pt x="1201003" y="8002"/>
                </a:cubicBezTo>
                <a:cubicBezTo>
                  <a:pt x="889379" y="92163"/>
                  <a:pt x="444689" y="664232"/>
                  <a:pt x="0" y="1236301"/>
                </a:cubicBezTo>
              </a:path>
            </a:pathLst>
          </a:cu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34"/>
          <p:cNvSpPr/>
          <p:nvPr/>
        </p:nvSpPr>
        <p:spPr>
          <a:xfrm>
            <a:off x="4087524" y="2957862"/>
            <a:ext cx="540060" cy="468052"/>
          </a:xfrm>
          <a:custGeom>
            <a:avLst/>
            <a:gdLst>
              <a:gd name="connsiteX0" fmla="*/ 0 w 750627"/>
              <a:gd name="connsiteY0" fmla="*/ 0 h 682388"/>
              <a:gd name="connsiteX1" fmla="*/ 532263 w 750627"/>
              <a:gd name="connsiteY1" fmla="*/ 368489 h 682388"/>
              <a:gd name="connsiteX2" fmla="*/ 750627 w 750627"/>
              <a:gd name="connsiteY2" fmla="*/ 682388 h 682388"/>
            </a:gdLst>
            <a:ahLst/>
            <a:cxnLst>
              <a:cxn ang="0">
                <a:pos x="connsiteX0" y="connsiteY0"/>
              </a:cxn>
              <a:cxn ang="0">
                <a:pos x="connsiteX1" y="connsiteY1"/>
              </a:cxn>
              <a:cxn ang="0">
                <a:pos x="connsiteX2" y="connsiteY2"/>
              </a:cxn>
            </a:cxnLst>
            <a:rect l="l" t="t" r="r" b="b"/>
            <a:pathLst>
              <a:path w="750627" h="682388">
                <a:moveTo>
                  <a:pt x="0" y="0"/>
                </a:moveTo>
                <a:cubicBezTo>
                  <a:pt x="203579" y="127379"/>
                  <a:pt x="407158" y="254758"/>
                  <a:pt x="532263" y="368489"/>
                </a:cubicBezTo>
                <a:cubicBezTo>
                  <a:pt x="657368" y="482220"/>
                  <a:pt x="703997" y="582304"/>
                  <a:pt x="750627" y="682388"/>
                </a:cubicBezTo>
              </a:path>
            </a:pathLst>
          </a:cu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Freeform 35"/>
          <p:cNvSpPr/>
          <p:nvPr/>
        </p:nvSpPr>
        <p:spPr>
          <a:xfrm>
            <a:off x="2999212" y="2183450"/>
            <a:ext cx="764275" cy="450376"/>
          </a:xfrm>
          <a:custGeom>
            <a:avLst/>
            <a:gdLst>
              <a:gd name="connsiteX0" fmla="*/ 764275 w 764275"/>
              <a:gd name="connsiteY0" fmla="*/ 0 h 450376"/>
              <a:gd name="connsiteX1" fmla="*/ 341194 w 764275"/>
              <a:gd name="connsiteY1" fmla="*/ 81887 h 450376"/>
              <a:gd name="connsiteX2" fmla="*/ 0 w 764275"/>
              <a:gd name="connsiteY2" fmla="*/ 450376 h 450376"/>
            </a:gdLst>
            <a:ahLst/>
            <a:cxnLst>
              <a:cxn ang="0">
                <a:pos x="connsiteX0" y="connsiteY0"/>
              </a:cxn>
              <a:cxn ang="0">
                <a:pos x="connsiteX1" y="connsiteY1"/>
              </a:cxn>
              <a:cxn ang="0">
                <a:pos x="connsiteX2" y="connsiteY2"/>
              </a:cxn>
            </a:cxnLst>
            <a:rect l="l" t="t" r="r" b="b"/>
            <a:pathLst>
              <a:path w="764275" h="450376">
                <a:moveTo>
                  <a:pt x="764275" y="0"/>
                </a:moveTo>
                <a:cubicBezTo>
                  <a:pt x="616424" y="3412"/>
                  <a:pt x="468573" y="6824"/>
                  <a:pt x="341194" y="81887"/>
                </a:cubicBezTo>
                <a:cubicBezTo>
                  <a:pt x="213815" y="156950"/>
                  <a:pt x="106907" y="303663"/>
                  <a:pt x="0" y="450376"/>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Freeform 40"/>
          <p:cNvSpPr/>
          <p:nvPr/>
        </p:nvSpPr>
        <p:spPr>
          <a:xfrm>
            <a:off x="4415405" y="815521"/>
            <a:ext cx="2297821" cy="2784143"/>
          </a:xfrm>
          <a:custGeom>
            <a:avLst/>
            <a:gdLst>
              <a:gd name="connsiteX0" fmla="*/ 2297821 w 2297821"/>
              <a:gd name="connsiteY0" fmla="*/ 2784143 h 2784143"/>
              <a:gd name="connsiteX1" fmla="*/ 332543 w 2297821"/>
              <a:gd name="connsiteY1" fmla="*/ 750627 h 2784143"/>
              <a:gd name="connsiteX2" fmla="*/ 18645 w 2297821"/>
              <a:gd name="connsiteY2" fmla="*/ 0 h 2784143"/>
            </a:gdLst>
            <a:ahLst/>
            <a:cxnLst>
              <a:cxn ang="0">
                <a:pos x="connsiteX0" y="connsiteY0"/>
              </a:cxn>
              <a:cxn ang="0">
                <a:pos x="connsiteX1" y="connsiteY1"/>
              </a:cxn>
              <a:cxn ang="0">
                <a:pos x="connsiteX2" y="connsiteY2"/>
              </a:cxn>
            </a:cxnLst>
            <a:rect l="l" t="t" r="r" b="b"/>
            <a:pathLst>
              <a:path w="2297821" h="2784143">
                <a:moveTo>
                  <a:pt x="2297821" y="2784143"/>
                </a:moveTo>
                <a:cubicBezTo>
                  <a:pt x="1505113" y="1999397"/>
                  <a:pt x="712406" y="1214651"/>
                  <a:pt x="332543" y="750627"/>
                </a:cubicBezTo>
                <a:cubicBezTo>
                  <a:pt x="-47320" y="286603"/>
                  <a:pt x="-14338" y="143301"/>
                  <a:pt x="18645" y="0"/>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Freeform 41"/>
          <p:cNvSpPr/>
          <p:nvPr/>
        </p:nvSpPr>
        <p:spPr>
          <a:xfrm>
            <a:off x="3546945" y="1893694"/>
            <a:ext cx="204717" cy="491319"/>
          </a:xfrm>
          <a:custGeom>
            <a:avLst/>
            <a:gdLst>
              <a:gd name="connsiteX0" fmla="*/ 0 w 204717"/>
              <a:gd name="connsiteY0" fmla="*/ 491319 h 491319"/>
              <a:gd name="connsiteX1" fmla="*/ 68239 w 204717"/>
              <a:gd name="connsiteY1" fmla="*/ 150125 h 491319"/>
              <a:gd name="connsiteX2" fmla="*/ 204717 w 204717"/>
              <a:gd name="connsiteY2" fmla="*/ 0 h 491319"/>
            </a:gdLst>
            <a:ahLst/>
            <a:cxnLst>
              <a:cxn ang="0">
                <a:pos x="connsiteX0" y="connsiteY0"/>
              </a:cxn>
              <a:cxn ang="0">
                <a:pos x="connsiteX1" y="connsiteY1"/>
              </a:cxn>
              <a:cxn ang="0">
                <a:pos x="connsiteX2" y="connsiteY2"/>
              </a:cxn>
            </a:cxnLst>
            <a:rect l="l" t="t" r="r" b="b"/>
            <a:pathLst>
              <a:path w="204717" h="491319">
                <a:moveTo>
                  <a:pt x="0" y="491319"/>
                </a:moveTo>
                <a:cubicBezTo>
                  <a:pt x="17060" y="361665"/>
                  <a:pt x="34120" y="232011"/>
                  <a:pt x="68239" y="150125"/>
                </a:cubicBezTo>
                <a:cubicBezTo>
                  <a:pt x="102358" y="68239"/>
                  <a:pt x="153537" y="34119"/>
                  <a:pt x="204717" y="0"/>
                </a:cubicBezTo>
              </a:path>
            </a:pathLst>
          </a:cu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Freeform 42"/>
          <p:cNvSpPr/>
          <p:nvPr/>
        </p:nvSpPr>
        <p:spPr>
          <a:xfrm>
            <a:off x="3765309" y="842816"/>
            <a:ext cx="655093" cy="1037230"/>
          </a:xfrm>
          <a:custGeom>
            <a:avLst/>
            <a:gdLst>
              <a:gd name="connsiteX0" fmla="*/ 0 w 655093"/>
              <a:gd name="connsiteY0" fmla="*/ 1037230 h 1037230"/>
              <a:gd name="connsiteX1" fmla="*/ 409433 w 655093"/>
              <a:gd name="connsiteY1" fmla="*/ 382138 h 1037230"/>
              <a:gd name="connsiteX2" fmla="*/ 655093 w 655093"/>
              <a:gd name="connsiteY2" fmla="*/ 0 h 1037230"/>
            </a:gdLst>
            <a:ahLst/>
            <a:cxnLst>
              <a:cxn ang="0">
                <a:pos x="connsiteX0" y="connsiteY0"/>
              </a:cxn>
              <a:cxn ang="0">
                <a:pos x="connsiteX1" y="connsiteY1"/>
              </a:cxn>
              <a:cxn ang="0">
                <a:pos x="connsiteX2" y="connsiteY2"/>
              </a:cxn>
            </a:cxnLst>
            <a:rect l="l" t="t" r="r" b="b"/>
            <a:pathLst>
              <a:path w="655093" h="1037230">
                <a:moveTo>
                  <a:pt x="0" y="1037230"/>
                </a:moveTo>
                <a:lnTo>
                  <a:pt x="409433" y="382138"/>
                </a:lnTo>
                <a:lnTo>
                  <a:pt x="655093" y="0"/>
                </a:ln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Freeform 43"/>
          <p:cNvSpPr/>
          <p:nvPr/>
        </p:nvSpPr>
        <p:spPr>
          <a:xfrm>
            <a:off x="3751662" y="2193945"/>
            <a:ext cx="1255594" cy="1433015"/>
          </a:xfrm>
          <a:custGeom>
            <a:avLst/>
            <a:gdLst>
              <a:gd name="connsiteX0" fmla="*/ 0 w 1255594"/>
              <a:gd name="connsiteY0" fmla="*/ 0 h 1433015"/>
              <a:gd name="connsiteX1" fmla="*/ 955343 w 1255594"/>
              <a:gd name="connsiteY1" fmla="*/ 1009934 h 1433015"/>
              <a:gd name="connsiteX2" fmla="*/ 1255594 w 1255594"/>
              <a:gd name="connsiteY2" fmla="*/ 1433015 h 1433015"/>
            </a:gdLst>
            <a:ahLst/>
            <a:cxnLst>
              <a:cxn ang="0">
                <a:pos x="connsiteX0" y="connsiteY0"/>
              </a:cxn>
              <a:cxn ang="0">
                <a:pos x="connsiteX1" y="connsiteY1"/>
              </a:cxn>
              <a:cxn ang="0">
                <a:pos x="connsiteX2" y="connsiteY2"/>
              </a:cxn>
            </a:cxnLst>
            <a:rect l="l" t="t" r="r" b="b"/>
            <a:pathLst>
              <a:path w="1255594" h="1433015">
                <a:moveTo>
                  <a:pt x="0" y="0"/>
                </a:moveTo>
                <a:cubicBezTo>
                  <a:pt x="373038" y="385549"/>
                  <a:pt x="746077" y="771098"/>
                  <a:pt x="955343" y="1009934"/>
                </a:cubicBezTo>
                <a:cubicBezTo>
                  <a:pt x="1164609" y="1248770"/>
                  <a:pt x="1210101" y="1340892"/>
                  <a:pt x="1255594" y="1433015"/>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3765309" y="1880046"/>
            <a:ext cx="81991" cy="313899"/>
          </a:xfrm>
          <a:custGeom>
            <a:avLst/>
            <a:gdLst>
              <a:gd name="connsiteX0" fmla="*/ 0 w 81991"/>
              <a:gd name="connsiteY0" fmla="*/ 313899 h 313899"/>
              <a:gd name="connsiteX1" fmla="*/ 81887 w 81991"/>
              <a:gd name="connsiteY1" fmla="*/ 191069 h 313899"/>
              <a:gd name="connsiteX2" fmla="*/ 13648 w 81991"/>
              <a:gd name="connsiteY2" fmla="*/ 0 h 313899"/>
            </a:gdLst>
            <a:ahLst/>
            <a:cxnLst>
              <a:cxn ang="0">
                <a:pos x="connsiteX0" y="connsiteY0"/>
              </a:cxn>
              <a:cxn ang="0">
                <a:pos x="connsiteX1" y="connsiteY1"/>
              </a:cxn>
              <a:cxn ang="0">
                <a:pos x="connsiteX2" y="connsiteY2"/>
              </a:cxn>
            </a:cxnLst>
            <a:rect l="l" t="t" r="r" b="b"/>
            <a:pathLst>
              <a:path w="81991" h="313899">
                <a:moveTo>
                  <a:pt x="0" y="313899"/>
                </a:moveTo>
                <a:cubicBezTo>
                  <a:pt x="39806" y="278642"/>
                  <a:pt x="79612" y="243385"/>
                  <a:pt x="81887" y="191069"/>
                </a:cubicBezTo>
                <a:cubicBezTo>
                  <a:pt x="84162" y="138753"/>
                  <a:pt x="48905" y="69376"/>
                  <a:pt x="13648" y="0"/>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7" name="Group 46"/>
          <p:cNvGrpSpPr/>
          <p:nvPr/>
        </p:nvGrpSpPr>
        <p:grpSpPr>
          <a:xfrm>
            <a:off x="4570434" y="3340026"/>
            <a:ext cx="114300" cy="104775"/>
            <a:chOff x="6984268" y="2204864"/>
            <a:chExt cx="457200" cy="419100"/>
          </a:xfrm>
        </p:grpSpPr>
        <p:sp>
          <p:nvSpPr>
            <p:cNvPr id="48" name="Line 55"/>
            <p:cNvSpPr>
              <a:spLocks noChangeShapeType="1"/>
            </p:cNvSpPr>
            <p:nvPr/>
          </p:nvSpPr>
          <p:spPr bwMode="auto">
            <a:xfrm>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56"/>
            <p:cNvSpPr>
              <a:spLocks noChangeShapeType="1"/>
            </p:cNvSpPr>
            <p:nvPr/>
          </p:nvSpPr>
          <p:spPr bwMode="auto">
            <a:xfrm flipV="1">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0" name="Group 49"/>
          <p:cNvGrpSpPr/>
          <p:nvPr/>
        </p:nvGrpSpPr>
        <p:grpSpPr>
          <a:xfrm>
            <a:off x="3001115" y="2529051"/>
            <a:ext cx="114300" cy="104775"/>
            <a:chOff x="6984268" y="2204864"/>
            <a:chExt cx="457200" cy="419100"/>
          </a:xfrm>
        </p:grpSpPr>
        <p:sp>
          <p:nvSpPr>
            <p:cNvPr id="51" name="Line 55"/>
            <p:cNvSpPr>
              <a:spLocks noChangeShapeType="1"/>
            </p:cNvSpPr>
            <p:nvPr/>
          </p:nvSpPr>
          <p:spPr bwMode="auto">
            <a:xfrm>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Line 56"/>
            <p:cNvSpPr>
              <a:spLocks noChangeShapeType="1"/>
            </p:cNvSpPr>
            <p:nvPr/>
          </p:nvSpPr>
          <p:spPr bwMode="auto">
            <a:xfrm flipV="1">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6" name="Group 16"/>
          <p:cNvGrpSpPr>
            <a:grpSpLocks/>
          </p:cNvGrpSpPr>
          <p:nvPr/>
        </p:nvGrpSpPr>
        <p:grpSpPr bwMode="auto">
          <a:xfrm>
            <a:off x="667144" y="656692"/>
            <a:ext cx="2388069" cy="1041030"/>
            <a:chOff x="2621" y="2143"/>
            <a:chExt cx="1686" cy="782"/>
          </a:xfrm>
        </p:grpSpPr>
        <p:sp>
          <p:nvSpPr>
            <p:cNvPr id="57" name="AutoShape 9"/>
            <p:cNvSpPr>
              <a:spLocks noChangeArrowheads="1"/>
            </p:cNvSpPr>
            <p:nvPr/>
          </p:nvSpPr>
          <p:spPr bwMode="auto">
            <a:xfrm>
              <a:off x="2621" y="2143"/>
              <a:ext cx="1686" cy="782"/>
            </a:xfrm>
            <a:prstGeom prst="wedgeEllipseCallout">
              <a:avLst>
                <a:gd name="adj1" fmla="val 73126"/>
                <a:gd name="adj2" fmla="val 60457"/>
              </a:avLst>
            </a:prstGeom>
            <a:solidFill>
              <a:srgbClr val="FF0000"/>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lIns="82479" tIns="41239" rIns="82479" bIns="41239"/>
            <a:lstStyle/>
            <a:p>
              <a:pPr algn="ctr" defTabSz="825500"/>
              <a:endParaRPr kumimoji="1" lang="en-US" sz="1600" b="0">
                <a:ea typeface="ＭＳ Ｐゴシック" pitchFamily="34" charset="-128"/>
              </a:endParaRPr>
            </a:p>
          </p:txBody>
        </p:sp>
        <p:sp>
          <p:nvSpPr>
            <p:cNvPr id="58" name="Text Box 10"/>
            <p:cNvSpPr txBox="1">
              <a:spLocks noChangeArrowheads="1"/>
            </p:cNvSpPr>
            <p:nvPr/>
          </p:nvSpPr>
          <p:spPr bwMode="auto">
            <a:xfrm>
              <a:off x="2697" y="2361"/>
              <a:ext cx="154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479" tIns="41239" rIns="82479" bIns="41239">
              <a:spAutoFit/>
            </a:bodyPr>
            <a:lstStyle>
              <a:lvl1pPr algn="l" defTabSz="825500">
                <a:defRPr>
                  <a:solidFill>
                    <a:schemeClr val="tx1"/>
                  </a:solidFill>
                  <a:latin typeface="Arial" pitchFamily="34" charset="0"/>
                  <a:cs typeface="Arial" pitchFamily="34" charset="0"/>
                </a:defRPr>
              </a:lvl1pPr>
              <a:lvl2pPr marL="669925" indent="-257175" algn="l" defTabSz="825500">
                <a:defRPr>
                  <a:solidFill>
                    <a:schemeClr val="tx1"/>
                  </a:solidFill>
                  <a:latin typeface="Arial" pitchFamily="34" charset="0"/>
                  <a:cs typeface="Arial" pitchFamily="34" charset="0"/>
                </a:defRPr>
              </a:lvl2pPr>
              <a:lvl3pPr marL="1030288" indent="-204788" algn="l" defTabSz="825500">
                <a:defRPr>
                  <a:solidFill>
                    <a:schemeClr val="tx1"/>
                  </a:solidFill>
                  <a:latin typeface="Arial" pitchFamily="34" charset="0"/>
                  <a:cs typeface="Arial" pitchFamily="34" charset="0"/>
                </a:defRPr>
              </a:lvl3pPr>
              <a:lvl4pPr marL="1443038" indent="-206375" algn="l" defTabSz="825500">
                <a:defRPr>
                  <a:solidFill>
                    <a:schemeClr val="tx1"/>
                  </a:solidFill>
                  <a:latin typeface="Arial" pitchFamily="34" charset="0"/>
                  <a:cs typeface="Arial" pitchFamily="34" charset="0"/>
                </a:defRPr>
              </a:lvl4pPr>
              <a:lvl5pPr marL="1855788" indent="-206375" algn="l" defTabSz="825500">
                <a:defRPr>
                  <a:solidFill>
                    <a:schemeClr val="tx1"/>
                  </a:solidFill>
                  <a:latin typeface="Arial" pitchFamily="34" charset="0"/>
                  <a:cs typeface="Arial" pitchFamily="34" charset="0"/>
                </a:defRPr>
              </a:lvl5pPr>
              <a:lvl6pPr marL="2312988" indent="-206375" defTabSz="825500" fontAlgn="base">
                <a:spcBef>
                  <a:spcPct val="0"/>
                </a:spcBef>
                <a:spcAft>
                  <a:spcPct val="0"/>
                </a:spcAft>
                <a:defRPr>
                  <a:solidFill>
                    <a:schemeClr val="tx1"/>
                  </a:solidFill>
                  <a:latin typeface="Arial" pitchFamily="34" charset="0"/>
                  <a:cs typeface="Arial" pitchFamily="34" charset="0"/>
                </a:defRPr>
              </a:lvl6pPr>
              <a:lvl7pPr marL="2770188" indent="-206375" defTabSz="825500" fontAlgn="base">
                <a:spcBef>
                  <a:spcPct val="0"/>
                </a:spcBef>
                <a:spcAft>
                  <a:spcPct val="0"/>
                </a:spcAft>
                <a:defRPr>
                  <a:solidFill>
                    <a:schemeClr val="tx1"/>
                  </a:solidFill>
                  <a:latin typeface="Arial" pitchFamily="34" charset="0"/>
                  <a:cs typeface="Arial" pitchFamily="34" charset="0"/>
                </a:defRPr>
              </a:lvl7pPr>
              <a:lvl8pPr marL="3227388" indent="-206375" defTabSz="825500" fontAlgn="base">
                <a:spcBef>
                  <a:spcPct val="0"/>
                </a:spcBef>
                <a:spcAft>
                  <a:spcPct val="0"/>
                </a:spcAft>
                <a:defRPr>
                  <a:solidFill>
                    <a:schemeClr val="tx1"/>
                  </a:solidFill>
                  <a:latin typeface="Arial" pitchFamily="34" charset="0"/>
                  <a:cs typeface="Arial" pitchFamily="34" charset="0"/>
                </a:defRPr>
              </a:lvl8pPr>
              <a:lvl9pPr marL="3684588" indent="-206375" defTabSz="825500" fontAlgn="base">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kumimoji="1" lang="en-US" altLang="ja-JP" sz="2500" b="0" dirty="0" smtClean="0">
                  <a:solidFill>
                    <a:schemeClr val="bg1"/>
                  </a:solidFill>
                  <a:latin typeface="Book Antiqua" pitchFamily="18" charset="0"/>
                  <a:ea typeface="ＭＳ Ｐゴシック" pitchFamily="34" charset="-128"/>
                </a:rPr>
                <a:t>Duplication</a:t>
              </a:r>
              <a:endParaRPr kumimoji="1" lang="en-US" altLang="ja-JP" sz="2500" b="0" dirty="0">
                <a:solidFill>
                  <a:schemeClr val="bg1"/>
                </a:solidFill>
                <a:latin typeface="Book Antiqua" pitchFamily="18" charset="0"/>
                <a:ea typeface="ＭＳ Ｐゴシック" pitchFamily="34" charset="-128"/>
              </a:endParaRPr>
            </a:p>
          </p:txBody>
        </p:sp>
      </p:grpSp>
      <p:sp>
        <p:nvSpPr>
          <p:cNvPr id="32"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Optimal reconciliation</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2" name="Freeform 1"/>
          <p:cNvSpPr/>
          <p:nvPr/>
        </p:nvSpPr>
        <p:spPr>
          <a:xfrm>
            <a:off x="4134009" y="2906778"/>
            <a:ext cx="309489" cy="506437"/>
          </a:xfrm>
          <a:custGeom>
            <a:avLst/>
            <a:gdLst>
              <a:gd name="connsiteX0" fmla="*/ 309489 w 309489"/>
              <a:gd name="connsiteY0" fmla="*/ 0 h 506437"/>
              <a:gd name="connsiteX1" fmla="*/ 112541 w 309489"/>
              <a:gd name="connsiteY1" fmla="*/ 365760 h 506437"/>
              <a:gd name="connsiteX2" fmla="*/ 0 w 309489"/>
              <a:gd name="connsiteY2" fmla="*/ 506437 h 506437"/>
            </a:gdLst>
            <a:ahLst/>
            <a:cxnLst>
              <a:cxn ang="0">
                <a:pos x="connsiteX0" y="connsiteY0"/>
              </a:cxn>
              <a:cxn ang="0">
                <a:pos x="connsiteX1" y="connsiteY1"/>
              </a:cxn>
              <a:cxn ang="0">
                <a:pos x="connsiteX2" y="connsiteY2"/>
              </a:cxn>
            </a:cxnLst>
            <a:rect l="l" t="t" r="r" b="b"/>
            <a:pathLst>
              <a:path w="309489" h="506437">
                <a:moveTo>
                  <a:pt x="309489" y="0"/>
                </a:moveTo>
                <a:cubicBezTo>
                  <a:pt x="236805" y="140677"/>
                  <a:pt x="164122" y="281354"/>
                  <a:pt x="112541" y="365760"/>
                </a:cubicBezTo>
                <a:cubicBezTo>
                  <a:pt x="60960" y="450166"/>
                  <a:pt x="30480" y="478301"/>
                  <a:pt x="0" y="506437"/>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7" name="Group 36"/>
          <p:cNvGrpSpPr/>
          <p:nvPr/>
        </p:nvGrpSpPr>
        <p:grpSpPr>
          <a:xfrm>
            <a:off x="4087523" y="3353906"/>
            <a:ext cx="114300" cy="104775"/>
            <a:chOff x="6984268" y="2204864"/>
            <a:chExt cx="457200" cy="419100"/>
          </a:xfrm>
        </p:grpSpPr>
        <p:sp>
          <p:nvSpPr>
            <p:cNvPr id="38" name="Line 55"/>
            <p:cNvSpPr>
              <a:spLocks noChangeShapeType="1"/>
            </p:cNvSpPr>
            <p:nvPr/>
          </p:nvSpPr>
          <p:spPr bwMode="auto">
            <a:xfrm>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56"/>
            <p:cNvSpPr>
              <a:spLocks noChangeShapeType="1"/>
            </p:cNvSpPr>
            <p:nvPr/>
          </p:nvSpPr>
          <p:spPr bwMode="auto">
            <a:xfrm flipV="1">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 name="Freeform 3"/>
          <p:cNvSpPr/>
          <p:nvPr/>
        </p:nvSpPr>
        <p:spPr>
          <a:xfrm>
            <a:off x="4230035" y="1133108"/>
            <a:ext cx="455716" cy="544155"/>
          </a:xfrm>
          <a:custGeom>
            <a:avLst/>
            <a:gdLst>
              <a:gd name="connsiteX0" fmla="*/ 0 w 455716"/>
              <a:gd name="connsiteY0" fmla="*/ 0 h 544155"/>
              <a:gd name="connsiteX1" fmla="*/ 420130 w 455716"/>
              <a:gd name="connsiteY1" fmla="*/ 506627 h 544155"/>
              <a:gd name="connsiteX2" fmla="*/ 432487 w 455716"/>
              <a:gd name="connsiteY2" fmla="*/ 506627 h 544155"/>
              <a:gd name="connsiteX3" fmla="*/ 432487 w 455716"/>
              <a:gd name="connsiteY3" fmla="*/ 506627 h 544155"/>
            </a:gdLst>
            <a:ahLst/>
            <a:cxnLst>
              <a:cxn ang="0">
                <a:pos x="connsiteX0" y="connsiteY0"/>
              </a:cxn>
              <a:cxn ang="0">
                <a:pos x="connsiteX1" y="connsiteY1"/>
              </a:cxn>
              <a:cxn ang="0">
                <a:pos x="connsiteX2" y="connsiteY2"/>
              </a:cxn>
              <a:cxn ang="0">
                <a:pos x="connsiteX3" y="connsiteY3"/>
              </a:cxn>
            </a:cxnLst>
            <a:rect l="l" t="t" r="r" b="b"/>
            <a:pathLst>
              <a:path w="455716" h="544155">
                <a:moveTo>
                  <a:pt x="0" y="0"/>
                </a:moveTo>
                <a:lnTo>
                  <a:pt x="420130" y="506627"/>
                </a:lnTo>
                <a:cubicBezTo>
                  <a:pt x="492211" y="591065"/>
                  <a:pt x="432487" y="506627"/>
                  <a:pt x="432487" y="506627"/>
                </a:cubicBezTo>
                <a:lnTo>
                  <a:pt x="432487" y="506627"/>
                </a:ln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Freeform 4"/>
          <p:cNvSpPr/>
          <p:nvPr/>
        </p:nvSpPr>
        <p:spPr>
          <a:xfrm>
            <a:off x="4094111" y="1157821"/>
            <a:ext cx="383059" cy="420130"/>
          </a:xfrm>
          <a:custGeom>
            <a:avLst/>
            <a:gdLst>
              <a:gd name="connsiteX0" fmla="*/ 383059 w 383059"/>
              <a:gd name="connsiteY0" fmla="*/ 0 h 420130"/>
              <a:gd name="connsiteX1" fmla="*/ 123567 w 383059"/>
              <a:gd name="connsiteY1" fmla="*/ 185352 h 420130"/>
              <a:gd name="connsiteX2" fmla="*/ 0 w 383059"/>
              <a:gd name="connsiteY2" fmla="*/ 420130 h 420130"/>
            </a:gdLst>
            <a:ahLst/>
            <a:cxnLst>
              <a:cxn ang="0">
                <a:pos x="connsiteX0" y="connsiteY0"/>
              </a:cxn>
              <a:cxn ang="0">
                <a:pos x="connsiteX1" y="connsiteY1"/>
              </a:cxn>
              <a:cxn ang="0">
                <a:pos x="connsiteX2" y="connsiteY2"/>
              </a:cxn>
            </a:cxnLst>
            <a:rect l="l" t="t" r="r" b="b"/>
            <a:pathLst>
              <a:path w="383059" h="420130">
                <a:moveTo>
                  <a:pt x="383059" y="0"/>
                </a:moveTo>
                <a:cubicBezTo>
                  <a:pt x="285234" y="57665"/>
                  <a:pt x="187410" y="115330"/>
                  <a:pt x="123567" y="185352"/>
                </a:cubicBezTo>
                <a:cubicBezTo>
                  <a:pt x="59724" y="255374"/>
                  <a:pt x="29862" y="337752"/>
                  <a:pt x="0" y="42013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5" name="Group 44"/>
          <p:cNvGrpSpPr/>
          <p:nvPr/>
        </p:nvGrpSpPr>
        <p:grpSpPr>
          <a:xfrm>
            <a:off x="4659579" y="1676805"/>
            <a:ext cx="114300" cy="104775"/>
            <a:chOff x="6984268" y="2204864"/>
            <a:chExt cx="457200" cy="419100"/>
          </a:xfrm>
        </p:grpSpPr>
        <p:sp>
          <p:nvSpPr>
            <p:cNvPr id="53" name="Line 55"/>
            <p:cNvSpPr>
              <a:spLocks noChangeShapeType="1"/>
            </p:cNvSpPr>
            <p:nvPr/>
          </p:nvSpPr>
          <p:spPr bwMode="auto">
            <a:xfrm>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 name="Line 56"/>
            <p:cNvSpPr>
              <a:spLocks noChangeShapeType="1"/>
            </p:cNvSpPr>
            <p:nvPr/>
          </p:nvSpPr>
          <p:spPr bwMode="auto">
            <a:xfrm flipV="1">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5" name="Group 54"/>
          <p:cNvGrpSpPr/>
          <p:nvPr/>
        </p:nvGrpSpPr>
        <p:grpSpPr>
          <a:xfrm>
            <a:off x="4053366" y="1525563"/>
            <a:ext cx="114300" cy="104775"/>
            <a:chOff x="6984268" y="2204864"/>
            <a:chExt cx="457200" cy="419100"/>
          </a:xfrm>
        </p:grpSpPr>
        <p:sp>
          <p:nvSpPr>
            <p:cNvPr id="60" name="Line 55"/>
            <p:cNvSpPr>
              <a:spLocks noChangeShapeType="1"/>
            </p:cNvSpPr>
            <p:nvPr/>
          </p:nvSpPr>
          <p:spPr bwMode="auto">
            <a:xfrm>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Line 56"/>
            <p:cNvSpPr>
              <a:spLocks noChangeShapeType="1"/>
            </p:cNvSpPr>
            <p:nvPr/>
          </p:nvSpPr>
          <p:spPr bwMode="auto">
            <a:xfrm flipV="1">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2" name="Group 16"/>
          <p:cNvGrpSpPr>
            <a:grpSpLocks/>
          </p:cNvGrpSpPr>
          <p:nvPr/>
        </p:nvGrpSpPr>
        <p:grpSpPr bwMode="auto">
          <a:xfrm>
            <a:off x="5784331" y="1098323"/>
            <a:ext cx="2388069" cy="1041030"/>
            <a:chOff x="2621" y="2143"/>
            <a:chExt cx="1686" cy="782"/>
          </a:xfrm>
        </p:grpSpPr>
        <p:sp>
          <p:nvSpPr>
            <p:cNvPr id="63" name="AutoShape 9"/>
            <p:cNvSpPr>
              <a:spLocks noChangeArrowheads="1"/>
            </p:cNvSpPr>
            <p:nvPr/>
          </p:nvSpPr>
          <p:spPr bwMode="auto">
            <a:xfrm>
              <a:off x="2621" y="2143"/>
              <a:ext cx="1686" cy="782"/>
            </a:xfrm>
            <a:prstGeom prst="wedgeEllipseCallout">
              <a:avLst>
                <a:gd name="adj1" fmla="val -103837"/>
                <a:gd name="adj2" fmla="val -67737"/>
              </a:avLst>
            </a:prstGeom>
            <a:solidFill>
              <a:srgbClr val="FF0000"/>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lIns="82479" tIns="41239" rIns="82479" bIns="41239"/>
            <a:lstStyle/>
            <a:p>
              <a:pPr algn="ctr" defTabSz="825500"/>
              <a:endParaRPr kumimoji="1" lang="en-US" sz="1600" b="0">
                <a:ea typeface="ＭＳ Ｐゴシック" pitchFamily="34" charset="-128"/>
              </a:endParaRPr>
            </a:p>
          </p:txBody>
        </p:sp>
        <p:sp>
          <p:nvSpPr>
            <p:cNvPr id="64" name="Text Box 10"/>
            <p:cNvSpPr txBox="1">
              <a:spLocks noChangeArrowheads="1"/>
            </p:cNvSpPr>
            <p:nvPr/>
          </p:nvSpPr>
          <p:spPr bwMode="auto">
            <a:xfrm>
              <a:off x="2697" y="2361"/>
              <a:ext cx="154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479" tIns="41239" rIns="82479" bIns="41239">
              <a:spAutoFit/>
            </a:bodyPr>
            <a:lstStyle>
              <a:lvl1pPr algn="l" defTabSz="825500">
                <a:defRPr>
                  <a:solidFill>
                    <a:schemeClr val="tx1"/>
                  </a:solidFill>
                  <a:latin typeface="Arial" pitchFamily="34" charset="0"/>
                  <a:cs typeface="Arial" pitchFamily="34" charset="0"/>
                </a:defRPr>
              </a:lvl1pPr>
              <a:lvl2pPr marL="669925" indent="-257175" algn="l" defTabSz="825500">
                <a:defRPr>
                  <a:solidFill>
                    <a:schemeClr val="tx1"/>
                  </a:solidFill>
                  <a:latin typeface="Arial" pitchFamily="34" charset="0"/>
                  <a:cs typeface="Arial" pitchFamily="34" charset="0"/>
                </a:defRPr>
              </a:lvl2pPr>
              <a:lvl3pPr marL="1030288" indent="-204788" algn="l" defTabSz="825500">
                <a:defRPr>
                  <a:solidFill>
                    <a:schemeClr val="tx1"/>
                  </a:solidFill>
                  <a:latin typeface="Arial" pitchFamily="34" charset="0"/>
                  <a:cs typeface="Arial" pitchFamily="34" charset="0"/>
                </a:defRPr>
              </a:lvl3pPr>
              <a:lvl4pPr marL="1443038" indent="-206375" algn="l" defTabSz="825500">
                <a:defRPr>
                  <a:solidFill>
                    <a:schemeClr val="tx1"/>
                  </a:solidFill>
                  <a:latin typeface="Arial" pitchFamily="34" charset="0"/>
                  <a:cs typeface="Arial" pitchFamily="34" charset="0"/>
                </a:defRPr>
              </a:lvl4pPr>
              <a:lvl5pPr marL="1855788" indent="-206375" algn="l" defTabSz="825500">
                <a:defRPr>
                  <a:solidFill>
                    <a:schemeClr val="tx1"/>
                  </a:solidFill>
                  <a:latin typeface="Arial" pitchFamily="34" charset="0"/>
                  <a:cs typeface="Arial" pitchFamily="34" charset="0"/>
                </a:defRPr>
              </a:lvl5pPr>
              <a:lvl6pPr marL="2312988" indent="-206375" defTabSz="825500" fontAlgn="base">
                <a:spcBef>
                  <a:spcPct val="0"/>
                </a:spcBef>
                <a:spcAft>
                  <a:spcPct val="0"/>
                </a:spcAft>
                <a:defRPr>
                  <a:solidFill>
                    <a:schemeClr val="tx1"/>
                  </a:solidFill>
                  <a:latin typeface="Arial" pitchFamily="34" charset="0"/>
                  <a:cs typeface="Arial" pitchFamily="34" charset="0"/>
                </a:defRPr>
              </a:lvl6pPr>
              <a:lvl7pPr marL="2770188" indent="-206375" defTabSz="825500" fontAlgn="base">
                <a:spcBef>
                  <a:spcPct val="0"/>
                </a:spcBef>
                <a:spcAft>
                  <a:spcPct val="0"/>
                </a:spcAft>
                <a:defRPr>
                  <a:solidFill>
                    <a:schemeClr val="tx1"/>
                  </a:solidFill>
                  <a:latin typeface="Arial" pitchFamily="34" charset="0"/>
                  <a:cs typeface="Arial" pitchFamily="34" charset="0"/>
                </a:defRPr>
              </a:lvl7pPr>
              <a:lvl8pPr marL="3227388" indent="-206375" defTabSz="825500" fontAlgn="base">
                <a:spcBef>
                  <a:spcPct val="0"/>
                </a:spcBef>
                <a:spcAft>
                  <a:spcPct val="0"/>
                </a:spcAft>
                <a:defRPr>
                  <a:solidFill>
                    <a:schemeClr val="tx1"/>
                  </a:solidFill>
                  <a:latin typeface="Arial" pitchFamily="34" charset="0"/>
                  <a:cs typeface="Arial" pitchFamily="34" charset="0"/>
                </a:defRPr>
              </a:lvl8pPr>
              <a:lvl9pPr marL="3684588" indent="-206375" defTabSz="825500" fontAlgn="base">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kumimoji="1" lang="en-US" altLang="ja-JP" sz="2500" b="0" dirty="0" smtClean="0">
                  <a:solidFill>
                    <a:schemeClr val="bg1"/>
                  </a:solidFill>
                  <a:latin typeface="Book Antiqua" pitchFamily="18" charset="0"/>
                  <a:ea typeface="ＭＳ Ｐゴシック" pitchFamily="34" charset="-128"/>
                </a:rPr>
                <a:t>Duplication</a:t>
              </a:r>
              <a:endParaRPr kumimoji="1" lang="en-US" altLang="ja-JP" sz="2500" b="0" dirty="0">
                <a:solidFill>
                  <a:schemeClr val="bg1"/>
                </a:solidFill>
                <a:latin typeface="Book Antiqua" pitchFamily="18" charset="0"/>
                <a:ea typeface="ＭＳ Ｐゴシック" pitchFamily="34" charset="-128"/>
              </a:endParaRPr>
            </a:p>
          </p:txBody>
        </p:sp>
      </p:grpSp>
      <p:sp>
        <p:nvSpPr>
          <p:cNvPr id="65" name="AutoShape 3"/>
          <p:cNvSpPr>
            <a:spLocks noChangeArrowheads="1"/>
          </p:cNvSpPr>
          <p:nvPr/>
        </p:nvSpPr>
        <p:spPr bwMode="auto">
          <a:xfrm>
            <a:off x="2843808" y="6309320"/>
            <a:ext cx="3600400" cy="421566"/>
          </a:xfrm>
          <a:prstGeom prst="roundRect">
            <a:avLst>
              <a:gd name="adj" fmla="val 16667"/>
            </a:avLst>
          </a:prstGeom>
          <a:solidFill>
            <a:srgbClr val="FFFFFF"/>
          </a:solidFill>
          <a:ln w="57150">
            <a:solidFill>
              <a:srgbClr val="3333CC"/>
            </a:solidFill>
            <a:round/>
            <a:headEnd/>
            <a:tailEnd/>
          </a:ln>
          <a:effectLst>
            <a:outerShdw dist="88900" dir="2700000" algn="tl" rotWithShape="0">
              <a:schemeClr val="bg1">
                <a:lumMod val="65000"/>
                <a:alpha val="40000"/>
              </a:schemeClr>
            </a:outerShdw>
          </a:effectLst>
        </p:spPr>
        <p:txBody>
          <a:bodyPr wrap="none" anchor="ctr"/>
          <a:lstStyle/>
          <a:p>
            <a:r>
              <a:rPr lang="en-US" sz="2000" b="1" dirty="0">
                <a:latin typeface="Georgia" pitchFamily="18" charset="0"/>
              </a:rPr>
              <a:t>1 Duplication and 3 losses</a:t>
            </a:r>
          </a:p>
        </p:txBody>
      </p:sp>
      <p:sp>
        <p:nvSpPr>
          <p:cNvPr id="66" name="AutoShape 3"/>
          <p:cNvSpPr>
            <a:spLocks noChangeArrowheads="1"/>
          </p:cNvSpPr>
          <p:nvPr/>
        </p:nvSpPr>
        <p:spPr bwMode="auto">
          <a:xfrm>
            <a:off x="2843808" y="6309320"/>
            <a:ext cx="3600400" cy="421566"/>
          </a:xfrm>
          <a:prstGeom prst="roundRect">
            <a:avLst>
              <a:gd name="adj" fmla="val 16667"/>
            </a:avLst>
          </a:prstGeom>
          <a:solidFill>
            <a:srgbClr val="FFFFFF"/>
          </a:solidFill>
          <a:ln w="57150">
            <a:solidFill>
              <a:srgbClr val="FF0000"/>
            </a:solidFill>
            <a:round/>
            <a:headEnd/>
            <a:tailEnd/>
          </a:ln>
          <a:effectLst>
            <a:outerShdw dist="88900" dir="2700000" algn="tl" rotWithShape="0">
              <a:schemeClr val="bg1">
                <a:lumMod val="65000"/>
                <a:alpha val="40000"/>
              </a:schemeClr>
            </a:outerShdw>
          </a:effectLst>
        </p:spPr>
        <p:txBody>
          <a:bodyPr wrap="none" anchor="ctr"/>
          <a:lstStyle/>
          <a:p>
            <a:r>
              <a:rPr lang="en-US" sz="2000" b="1" dirty="0" smtClean="0">
                <a:latin typeface="Georgia" pitchFamily="18" charset="0"/>
              </a:rPr>
              <a:t>2 </a:t>
            </a:r>
            <a:r>
              <a:rPr lang="en-US" sz="2000" b="1" dirty="0">
                <a:latin typeface="Georgia" pitchFamily="18" charset="0"/>
              </a:rPr>
              <a:t>Duplication and </a:t>
            </a:r>
            <a:r>
              <a:rPr lang="en-US" sz="2000" b="1" dirty="0" smtClean="0">
                <a:latin typeface="Georgia" pitchFamily="18" charset="0"/>
              </a:rPr>
              <a:t>5 </a:t>
            </a:r>
            <a:r>
              <a:rPr lang="en-US" sz="2000" b="1" dirty="0">
                <a:latin typeface="Georgia" pitchFamily="18" charset="0"/>
              </a:rPr>
              <a:t>losses</a:t>
            </a:r>
          </a:p>
        </p:txBody>
      </p:sp>
    </p:spTree>
    <p:extLst>
      <p:ext uri="{BB962C8B-B14F-4D97-AF65-F5344CB8AC3E}">
        <p14:creationId xmlns:p14="http://schemas.microsoft.com/office/powerpoint/2010/main" val="212184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p:tgtEl>
                                          <p:spTgt spid="62"/>
                                        </p:tgtEl>
                                        <p:attrNameLst>
                                          <p:attrName>ppt_y</p:attrName>
                                        </p:attrNameLst>
                                      </p:cBhvr>
                                      <p:tavLst>
                                        <p:tav tm="0">
                                          <p:val>
                                            <p:strVal val="#ppt_y+#ppt_h*1.125000"/>
                                          </p:val>
                                        </p:tav>
                                        <p:tav tm="100000">
                                          <p:val>
                                            <p:strVal val="#ppt_y"/>
                                          </p:val>
                                        </p:tav>
                                      </p:tavLst>
                                    </p:anim>
                                    <p:animEffect transition="in" filter="wipe(up)">
                                      <p:cBhvr>
                                        <p:cTn id="8" dur="500"/>
                                        <p:tgtEl>
                                          <p:spTgt spid="62"/>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500"/>
                                        <p:tgtEl>
                                          <p:spTgt spid="5"/>
                                        </p:tgtEl>
                                      </p:cBhvr>
                                    </p:animEffect>
                                  </p:childTnLst>
                                </p:cTn>
                              </p:par>
                            </p:childTnLst>
                          </p:cTn>
                        </p:par>
                        <p:par>
                          <p:cTn id="21" fill="hold">
                            <p:stCondLst>
                              <p:cond delay="1000"/>
                            </p:stCondLst>
                            <p:childTnLst>
                              <p:par>
                                <p:cTn id="22" presetID="1" presetClass="entr" presetSubtype="0" fill="hold" nodeType="afterEffect">
                                  <p:stCondLst>
                                    <p:cond delay="0"/>
                                  </p:stCondLst>
                                  <p:childTnLst>
                                    <p:set>
                                      <p:cBhvr>
                                        <p:cTn id="23" dur="1" fill="hold">
                                          <p:stCondLst>
                                            <p:cond delay="0"/>
                                          </p:stCondLst>
                                        </p:cTn>
                                        <p:tgtEl>
                                          <p:spTgt spid="5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2" presetClass="exit" presetSubtype="4" fill="hold" grpId="0" nodeType="clickEffect">
                                  <p:stCondLst>
                                    <p:cond delay="0"/>
                                  </p:stCondLst>
                                  <p:childTnLst>
                                    <p:anim calcmode="lin" valueType="num">
                                      <p:cBhvr additive="base">
                                        <p:cTn id="27" dur="500"/>
                                        <p:tgtEl>
                                          <p:spTgt spid="65"/>
                                        </p:tgtEl>
                                        <p:attrNameLst>
                                          <p:attrName>ppt_y</p:attrName>
                                        </p:attrNameLst>
                                      </p:cBhvr>
                                      <p:tavLst>
                                        <p:tav tm="0">
                                          <p:val>
                                            <p:strVal val="#ppt_y"/>
                                          </p:val>
                                        </p:tav>
                                        <p:tav tm="100000">
                                          <p:val>
                                            <p:strVal val="#ppt_y+#ppt_h*1.125000"/>
                                          </p:val>
                                        </p:tav>
                                      </p:tavLst>
                                    </p:anim>
                                    <p:animEffect transition="out" filter="wipe(down)">
                                      <p:cBhvr>
                                        <p:cTn id="28" dur="500"/>
                                        <p:tgtEl>
                                          <p:spTgt spid="65"/>
                                        </p:tgtEl>
                                      </p:cBhvr>
                                    </p:animEffect>
                                    <p:set>
                                      <p:cBhvr>
                                        <p:cTn id="29" dur="1" fill="hold">
                                          <p:stCondLst>
                                            <p:cond delay="499"/>
                                          </p:stCondLst>
                                        </p:cTn>
                                        <p:tgtEl>
                                          <p:spTgt spid="65"/>
                                        </p:tgtEl>
                                        <p:attrNameLst>
                                          <p:attrName>style.visibility</p:attrName>
                                        </p:attrNameLst>
                                      </p:cBhvr>
                                      <p:to>
                                        <p:strVal val="hidden"/>
                                      </p:to>
                                    </p:set>
                                  </p:childTnLst>
                                </p:cTn>
                              </p:par>
                            </p:childTnLst>
                          </p:cTn>
                        </p:par>
                        <p:par>
                          <p:cTn id="30" fill="hold">
                            <p:stCondLst>
                              <p:cond delay="500"/>
                            </p:stCondLst>
                            <p:childTnLst>
                              <p:par>
                                <p:cTn id="31" presetID="12" presetClass="entr" presetSubtype="4" fill="hold" grpId="0" nodeType="afterEffect">
                                  <p:stCondLst>
                                    <p:cond delay="0"/>
                                  </p:stCondLst>
                                  <p:childTnLst>
                                    <p:set>
                                      <p:cBhvr>
                                        <p:cTn id="32" dur="1" fill="hold">
                                          <p:stCondLst>
                                            <p:cond delay="0"/>
                                          </p:stCondLst>
                                        </p:cTn>
                                        <p:tgtEl>
                                          <p:spTgt spid="66"/>
                                        </p:tgtEl>
                                        <p:attrNameLst>
                                          <p:attrName>style.visibility</p:attrName>
                                        </p:attrNameLst>
                                      </p:cBhvr>
                                      <p:to>
                                        <p:strVal val="visible"/>
                                      </p:to>
                                    </p:set>
                                    <p:anim calcmode="lin" valueType="num">
                                      <p:cBhvr additive="base">
                                        <p:cTn id="33" dur="500"/>
                                        <p:tgtEl>
                                          <p:spTgt spid="66"/>
                                        </p:tgtEl>
                                        <p:attrNameLst>
                                          <p:attrName>ppt_y</p:attrName>
                                        </p:attrNameLst>
                                      </p:cBhvr>
                                      <p:tavLst>
                                        <p:tav tm="0">
                                          <p:val>
                                            <p:strVal val="#ppt_y+#ppt_h*1.125000"/>
                                          </p:val>
                                        </p:tav>
                                        <p:tav tm="100000">
                                          <p:val>
                                            <p:strVal val="#ppt_y"/>
                                          </p:val>
                                        </p:tav>
                                      </p:tavLst>
                                    </p:anim>
                                    <p:animEffect transition="in" filter="wipe(up)">
                                      <p:cBhvr>
                                        <p:cTn id="34"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5" grpId="0" animBg="1"/>
      <p:bldP spid="6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3" name="Group 252"/>
          <p:cNvGrpSpPr/>
          <p:nvPr/>
        </p:nvGrpSpPr>
        <p:grpSpPr>
          <a:xfrm>
            <a:off x="6984268" y="1556792"/>
            <a:ext cx="684076" cy="504056"/>
            <a:chOff x="2375756" y="2348880"/>
            <a:chExt cx="684076" cy="504056"/>
          </a:xfrm>
          <a:solidFill>
            <a:schemeClr val="accent6">
              <a:lumMod val="75000"/>
            </a:schemeClr>
          </a:solidFill>
        </p:grpSpPr>
        <p:sp>
          <p:nvSpPr>
            <p:cNvPr id="259" name="Rectangle 25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0" name="Rectangle 25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1" name="Rectangle 26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2" name="Rectangle 26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263" name="Group 262"/>
          <p:cNvGrpSpPr/>
          <p:nvPr/>
        </p:nvGrpSpPr>
        <p:grpSpPr>
          <a:xfrm>
            <a:off x="4319972" y="1556792"/>
            <a:ext cx="684076" cy="504056"/>
            <a:chOff x="2375756" y="2348880"/>
            <a:chExt cx="684076" cy="504056"/>
          </a:xfrm>
          <a:solidFill>
            <a:srgbClr val="F79B4F"/>
          </a:solidFill>
        </p:grpSpPr>
        <p:sp>
          <p:nvSpPr>
            <p:cNvPr id="264" name="Rectangle 26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5" name="Rectangle 26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6" name="Rectangle 26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7" name="Rectangle 26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268" name="Group 267"/>
          <p:cNvGrpSpPr/>
          <p:nvPr/>
        </p:nvGrpSpPr>
        <p:grpSpPr>
          <a:xfrm>
            <a:off x="1583668" y="1556792"/>
            <a:ext cx="684076" cy="504056"/>
            <a:chOff x="2375756" y="2348880"/>
            <a:chExt cx="684076" cy="504056"/>
          </a:xfrm>
          <a:solidFill>
            <a:schemeClr val="accent6">
              <a:lumMod val="60000"/>
              <a:lumOff val="40000"/>
            </a:schemeClr>
          </a:solidFill>
        </p:grpSpPr>
        <p:sp>
          <p:nvSpPr>
            <p:cNvPr id="269" name="Rectangle 26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70" name="Rectangle 26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71" name="Rectangle 27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72" name="Rectangle 27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273" name="Group 272"/>
          <p:cNvGrpSpPr/>
          <p:nvPr/>
        </p:nvGrpSpPr>
        <p:grpSpPr>
          <a:xfrm>
            <a:off x="6120172" y="1556792"/>
            <a:ext cx="684076" cy="504056"/>
            <a:chOff x="2375756" y="2348880"/>
            <a:chExt cx="684076" cy="504056"/>
          </a:xfrm>
          <a:solidFill>
            <a:srgbClr val="235F6F"/>
          </a:solidFill>
        </p:grpSpPr>
        <p:sp>
          <p:nvSpPr>
            <p:cNvPr id="274" name="Rectangle 27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75" name="Rectangle 27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76" name="Rectangle 27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77" name="Rectangle 27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278" name="Group 277"/>
          <p:cNvGrpSpPr/>
          <p:nvPr/>
        </p:nvGrpSpPr>
        <p:grpSpPr>
          <a:xfrm>
            <a:off x="7848364" y="1556792"/>
            <a:ext cx="684076" cy="504056"/>
            <a:chOff x="2375756" y="2348880"/>
            <a:chExt cx="684076" cy="504056"/>
          </a:xfrm>
          <a:solidFill>
            <a:srgbClr val="79C1D5"/>
          </a:solidFill>
        </p:grpSpPr>
        <p:sp>
          <p:nvSpPr>
            <p:cNvPr id="279" name="Rectangle 27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80" name="Rectangle 27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81" name="Rectangle 28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82" name="Rectangle 28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283" name="Group 282"/>
          <p:cNvGrpSpPr/>
          <p:nvPr/>
        </p:nvGrpSpPr>
        <p:grpSpPr>
          <a:xfrm>
            <a:off x="2483768" y="1556792"/>
            <a:ext cx="684076" cy="504056"/>
            <a:chOff x="2375756" y="2348880"/>
            <a:chExt cx="684076" cy="504056"/>
          </a:xfrm>
          <a:solidFill>
            <a:schemeClr val="accent5">
              <a:lumMod val="75000"/>
            </a:schemeClr>
          </a:solidFill>
        </p:grpSpPr>
        <p:sp>
          <p:nvSpPr>
            <p:cNvPr id="284" name="Rectangle 28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85" name="Rectangle 28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86" name="Rectangle 28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87" name="Rectangle 28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288" name="Group 287"/>
          <p:cNvGrpSpPr/>
          <p:nvPr/>
        </p:nvGrpSpPr>
        <p:grpSpPr>
          <a:xfrm>
            <a:off x="647564" y="1556792"/>
            <a:ext cx="684076" cy="504056"/>
            <a:chOff x="2375756" y="2348880"/>
            <a:chExt cx="684076" cy="504056"/>
          </a:xfrm>
          <a:solidFill>
            <a:schemeClr val="accent3">
              <a:lumMod val="50000"/>
            </a:schemeClr>
          </a:solidFill>
        </p:grpSpPr>
        <p:sp>
          <p:nvSpPr>
            <p:cNvPr id="289" name="Rectangle 28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90" name="Rectangle 28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91" name="Rectangle 29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92" name="Rectangle 29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293" name="Group 292"/>
          <p:cNvGrpSpPr/>
          <p:nvPr/>
        </p:nvGrpSpPr>
        <p:grpSpPr>
          <a:xfrm>
            <a:off x="5220072" y="1556792"/>
            <a:ext cx="684076" cy="504056"/>
            <a:chOff x="2375756" y="2348880"/>
            <a:chExt cx="684076" cy="504056"/>
          </a:xfrm>
          <a:solidFill>
            <a:schemeClr val="accent3">
              <a:lumMod val="60000"/>
              <a:lumOff val="40000"/>
            </a:schemeClr>
          </a:solidFill>
        </p:grpSpPr>
        <p:sp>
          <p:nvSpPr>
            <p:cNvPr id="294" name="Rectangle 29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95" name="Rectangle 29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96" name="Rectangle 29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97" name="Rectangle 29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298" name="Group 297"/>
          <p:cNvGrpSpPr/>
          <p:nvPr/>
        </p:nvGrpSpPr>
        <p:grpSpPr>
          <a:xfrm>
            <a:off x="3383868" y="1556792"/>
            <a:ext cx="684076" cy="504056"/>
            <a:chOff x="2375756" y="2348880"/>
            <a:chExt cx="684076" cy="504056"/>
          </a:xfrm>
          <a:solidFill>
            <a:schemeClr val="accent3">
              <a:lumMod val="75000"/>
            </a:schemeClr>
          </a:solidFill>
        </p:grpSpPr>
        <p:sp>
          <p:nvSpPr>
            <p:cNvPr id="299" name="Rectangle 29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00" name="Rectangle 29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01" name="Rectangle 30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02" name="Rectangle 30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374" name="Group 373"/>
          <p:cNvGrpSpPr/>
          <p:nvPr/>
        </p:nvGrpSpPr>
        <p:grpSpPr>
          <a:xfrm>
            <a:off x="6984268" y="1520788"/>
            <a:ext cx="684076" cy="504056"/>
            <a:chOff x="2375756" y="2348880"/>
            <a:chExt cx="684076" cy="504056"/>
          </a:xfrm>
          <a:solidFill>
            <a:schemeClr val="accent6">
              <a:lumMod val="75000"/>
            </a:schemeClr>
          </a:solidFill>
        </p:grpSpPr>
        <p:sp>
          <p:nvSpPr>
            <p:cNvPr id="375" name="Rectangle 374"/>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76" name="Rectangle 375"/>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77" name="Rectangle 376"/>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78" name="Rectangle 377"/>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379" name="Group 378"/>
          <p:cNvGrpSpPr/>
          <p:nvPr/>
        </p:nvGrpSpPr>
        <p:grpSpPr>
          <a:xfrm>
            <a:off x="4319972" y="1520788"/>
            <a:ext cx="684076" cy="504056"/>
            <a:chOff x="2375756" y="2348880"/>
            <a:chExt cx="684076" cy="504056"/>
          </a:xfrm>
          <a:solidFill>
            <a:srgbClr val="F79B4F"/>
          </a:solidFill>
        </p:grpSpPr>
        <p:sp>
          <p:nvSpPr>
            <p:cNvPr id="380" name="Rectangle 379"/>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81" name="Rectangle 380"/>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82" name="Rectangle 381"/>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83" name="Rectangle 382"/>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384" name="Group 383"/>
          <p:cNvGrpSpPr/>
          <p:nvPr/>
        </p:nvGrpSpPr>
        <p:grpSpPr>
          <a:xfrm>
            <a:off x="1583668" y="1520788"/>
            <a:ext cx="684076" cy="504056"/>
            <a:chOff x="2375756" y="2348880"/>
            <a:chExt cx="684076" cy="504056"/>
          </a:xfrm>
          <a:solidFill>
            <a:schemeClr val="accent6">
              <a:lumMod val="60000"/>
              <a:lumOff val="40000"/>
            </a:schemeClr>
          </a:solidFill>
        </p:grpSpPr>
        <p:sp>
          <p:nvSpPr>
            <p:cNvPr id="385" name="Rectangle 384"/>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86" name="Rectangle 385"/>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87" name="Rectangle 386"/>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88" name="Rectangle 387"/>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389" name="Group 388"/>
          <p:cNvGrpSpPr/>
          <p:nvPr/>
        </p:nvGrpSpPr>
        <p:grpSpPr>
          <a:xfrm>
            <a:off x="6120172" y="1520788"/>
            <a:ext cx="684076" cy="504056"/>
            <a:chOff x="2375756" y="2348880"/>
            <a:chExt cx="684076" cy="504056"/>
          </a:xfrm>
          <a:solidFill>
            <a:srgbClr val="235F6F"/>
          </a:solidFill>
        </p:grpSpPr>
        <p:sp>
          <p:nvSpPr>
            <p:cNvPr id="390" name="Rectangle 389"/>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91" name="Rectangle 390"/>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92" name="Rectangle 391"/>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93" name="Rectangle 392"/>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394" name="Group 393"/>
          <p:cNvGrpSpPr/>
          <p:nvPr/>
        </p:nvGrpSpPr>
        <p:grpSpPr>
          <a:xfrm>
            <a:off x="7848364" y="1520788"/>
            <a:ext cx="684076" cy="504056"/>
            <a:chOff x="2375756" y="2348880"/>
            <a:chExt cx="684076" cy="504056"/>
          </a:xfrm>
          <a:solidFill>
            <a:srgbClr val="79C1D5"/>
          </a:solidFill>
        </p:grpSpPr>
        <p:sp>
          <p:nvSpPr>
            <p:cNvPr id="395" name="Rectangle 394"/>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96" name="Rectangle 395"/>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97" name="Rectangle 396"/>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98" name="Rectangle 397"/>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399" name="Group 398"/>
          <p:cNvGrpSpPr/>
          <p:nvPr/>
        </p:nvGrpSpPr>
        <p:grpSpPr>
          <a:xfrm>
            <a:off x="2483768" y="1520788"/>
            <a:ext cx="684076" cy="504056"/>
            <a:chOff x="2375756" y="2348880"/>
            <a:chExt cx="684076" cy="504056"/>
          </a:xfrm>
          <a:solidFill>
            <a:schemeClr val="accent5">
              <a:lumMod val="75000"/>
            </a:schemeClr>
          </a:solidFill>
        </p:grpSpPr>
        <p:sp>
          <p:nvSpPr>
            <p:cNvPr id="400" name="Rectangle 399"/>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401" name="Rectangle 400"/>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402" name="Rectangle 401"/>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403" name="Rectangle 402"/>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404" name="Group 403"/>
          <p:cNvGrpSpPr/>
          <p:nvPr/>
        </p:nvGrpSpPr>
        <p:grpSpPr>
          <a:xfrm>
            <a:off x="647564" y="1520788"/>
            <a:ext cx="684076" cy="504056"/>
            <a:chOff x="2375756" y="2348880"/>
            <a:chExt cx="684076" cy="504056"/>
          </a:xfrm>
          <a:solidFill>
            <a:schemeClr val="accent3">
              <a:lumMod val="50000"/>
            </a:schemeClr>
          </a:solidFill>
        </p:grpSpPr>
        <p:sp>
          <p:nvSpPr>
            <p:cNvPr id="405" name="Rectangle 404"/>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406" name="Rectangle 405"/>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407" name="Rectangle 406"/>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408" name="Rectangle 407"/>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409" name="Group 408"/>
          <p:cNvGrpSpPr/>
          <p:nvPr/>
        </p:nvGrpSpPr>
        <p:grpSpPr>
          <a:xfrm>
            <a:off x="5220072" y="1520788"/>
            <a:ext cx="684076" cy="504056"/>
            <a:chOff x="2375756" y="2348880"/>
            <a:chExt cx="684076" cy="504056"/>
          </a:xfrm>
          <a:solidFill>
            <a:schemeClr val="accent3">
              <a:lumMod val="60000"/>
              <a:lumOff val="40000"/>
            </a:schemeClr>
          </a:solidFill>
        </p:grpSpPr>
        <p:sp>
          <p:nvSpPr>
            <p:cNvPr id="410" name="Rectangle 409"/>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411" name="Rectangle 410"/>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412" name="Rectangle 411"/>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413" name="Rectangle 412"/>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414" name="Group 413"/>
          <p:cNvGrpSpPr/>
          <p:nvPr/>
        </p:nvGrpSpPr>
        <p:grpSpPr>
          <a:xfrm>
            <a:off x="3383868" y="1520788"/>
            <a:ext cx="684076" cy="504056"/>
            <a:chOff x="2375756" y="2348880"/>
            <a:chExt cx="684076" cy="504056"/>
          </a:xfrm>
          <a:solidFill>
            <a:schemeClr val="accent3">
              <a:lumMod val="75000"/>
            </a:schemeClr>
          </a:solidFill>
        </p:grpSpPr>
        <p:sp>
          <p:nvSpPr>
            <p:cNvPr id="415" name="Rectangle 414"/>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416" name="Rectangle 415"/>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417" name="Rectangle 416"/>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418" name="Rectangle 417"/>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sp>
        <p:nvSpPr>
          <p:cNvPr id="419" name="TextBox 418"/>
          <p:cNvSpPr txBox="1"/>
          <p:nvPr/>
        </p:nvSpPr>
        <p:spPr>
          <a:xfrm>
            <a:off x="719572" y="1065962"/>
            <a:ext cx="540060" cy="369332"/>
          </a:xfrm>
          <a:prstGeom prst="rect">
            <a:avLst/>
          </a:prstGeom>
          <a:noFill/>
        </p:spPr>
        <p:txBody>
          <a:bodyPr wrap="square" rtlCol="0">
            <a:spAutoFit/>
          </a:bodyPr>
          <a:lstStyle/>
          <a:p>
            <a:r>
              <a:rPr lang="en-US" b="1" i="1" dirty="0" smtClean="0">
                <a:latin typeface="Book Antiqua" pitchFamily="18" charset="0"/>
              </a:rPr>
              <a:t>g</a:t>
            </a:r>
            <a:r>
              <a:rPr lang="en-US" baseline="-25000" dirty="0" smtClean="0">
                <a:latin typeface="Georgia" pitchFamily="18" charset="0"/>
              </a:rPr>
              <a:t>1</a:t>
            </a:r>
            <a:endParaRPr lang="en-US" baseline="-25000" dirty="0">
              <a:latin typeface="Georgia" pitchFamily="18" charset="0"/>
            </a:endParaRPr>
          </a:p>
        </p:txBody>
      </p:sp>
      <p:sp>
        <p:nvSpPr>
          <p:cNvPr id="420" name="TextBox 419"/>
          <p:cNvSpPr txBox="1"/>
          <p:nvPr/>
        </p:nvSpPr>
        <p:spPr>
          <a:xfrm>
            <a:off x="1727684" y="105273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smtClean="0">
                <a:latin typeface="Georgia" pitchFamily="18" charset="0"/>
              </a:rPr>
              <a:t>2</a:t>
            </a:r>
            <a:endParaRPr lang="en-US" baseline="-25000" dirty="0">
              <a:latin typeface="Georgia" pitchFamily="18" charset="0"/>
            </a:endParaRPr>
          </a:p>
        </p:txBody>
      </p:sp>
      <p:sp>
        <p:nvSpPr>
          <p:cNvPr id="421" name="TextBox 420"/>
          <p:cNvSpPr txBox="1"/>
          <p:nvPr/>
        </p:nvSpPr>
        <p:spPr>
          <a:xfrm>
            <a:off x="2663788" y="105273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3</a:t>
            </a:r>
          </a:p>
        </p:txBody>
      </p:sp>
      <p:sp>
        <p:nvSpPr>
          <p:cNvPr id="422" name="TextBox 421"/>
          <p:cNvSpPr txBox="1"/>
          <p:nvPr/>
        </p:nvSpPr>
        <p:spPr>
          <a:xfrm>
            <a:off x="3527884" y="105273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4</a:t>
            </a:r>
          </a:p>
        </p:txBody>
      </p:sp>
      <p:sp>
        <p:nvSpPr>
          <p:cNvPr id="423" name="TextBox 422"/>
          <p:cNvSpPr txBox="1"/>
          <p:nvPr/>
        </p:nvSpPr>
        <p:spPr>
          <a:xfrm>
            <a:off x="4499992" y="105273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5</a:t>
            </a:r>
          </a:p>
        </p:txBody>
      </p:sp>
      <p:sp>
        <p:nvSpPr>
          <p:cNvPr id="424" name="TextBox 423"/>
          <p:cNvSpPr txBox="1"/>
          <p:nvPr/>
        </p:nvSpPr>
        <p:spPr>
          <a:xfrm>
            <a:off x="5400092" y="105273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6</a:t>
            </a:r>
          </a:p>
        </p:txBody>
      </p:sp>
      <p:sp>
        <p:nvSpPr>
          <p:cNvPr id="425" name="TextBox 424"/>
          <p:cNvSpPr txBox="1"/>
          <p:nvPr/>
        </p:nvSpPr>
        <p:spPr>
          <a:xfrm>
            <a:off x="6264188" y="105273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7</a:t>
            </a:r>
          </a:p>
        </p:txBody>
      </p:sp>
      <p:sp>
        <p:nvSpPr>
          <p:cNvPr id="426" name="TextBox 425"/>
          <p:cNvSpPr txBox="1"/>
          <p:nvPr/>
        </p:nvSpPr>
        <p:spPr>
          <a:xfrm>
            <a:off x="8028384" y="105273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9</a:t>
            </a:r>
          </a:p>
        </p:txBody>
      </p:sp>
      <p:sp>
        <p:nvSpPr>
          <p:cNvPr id="427" name="TextBox 426"/>
          <p:cNvSpPr txBox="1"/>
          <p:nvPr/>
        </p:nvSpPr>
        <p:spPr>
          <a:xfrm>
            <a:off x="7128284" y="105273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8</a:t>
            </a:r>
          </a:p>
        </p:txBody>
      </p:sp>
      <p:sp>
        <p:nvSpPr>
          <p:cNvPr id="428" name="TextBox 427"/>
          <p:cNvSpPr txBox="1"/>
          <p:nvPr/>
        </p:nvSpPr>
        <p:spPr>
          <a:xfrm>
            <a:off x="3419872" y="3284984"/>
            <a:ext cx="2700300"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Supergene alignment </a:t>
            </a:r>
            <a:r>
              <a:rPr lang="en-US" b="1" i="1" dirty="0" smtClean="0">
                <a:solidFill>
                  <a:srgbClr val="FF0000"/>
                </a:solidFill>
                <a:latin typeface="Book Antiqua" pitchFamily="18" charset="0"/>
                <a:ea typeface="Verdana" pitchFamily="34" charset="0"/>
                <a:cs typeface="Verdana" pitchFamily="34" charset="0"/>
              </a:rPr>
              <a:t>g*</a:t>
            </a:r>
            <a:endParaRPr lang="en-US" baseline="-25000" dirty="0">
              <a:solidFill>
                <a:srgbClr val="FF0000"/>
              </a:solidFill>
              <a:latin typeface="Georgia" pitchFamily="18" charset="0"/>
            </a:endParaRPr>
          </a:p>
        </p:txBody>
      </p:sp>
      <p:sp>
        <p:nvSpPr>
          <p:cNvPr id="429" name="AutoShape 34"/>
          <p:cNvSpPr>
            <a:spLocks noChangeArrowheads="1"/>
          </p:cNvSpPr>
          <p:nvPr/>
        </p:nvSpPr>
        <p:spPr bwMode="auto">
          <a:xfrm rot="5400000">
            <a:off x="3930999" y="4142009"/>
            <a:ext cx="1188720" cy="410774"/>
          </a:xfrm>
          <a:prstGeom prst="rightArrow">
            <a:avLst>
              <a:gd name="adj1" fmla="val 50185"/>
              <a:gd name="adj2" fmla="val 97561"/>
            </a:avLst>
          </a:prstGeom>
          <a:solidFill>
            <a:srgbClr val="FF0000"/>
          </a:solidFill>
          <a:ln w="38100">
            <a:solidFill>
              <a:schemeClr val="tx1"/>
            </a:solidFill>
            <a:miter lim="800000"/>
            <a:headEnd/>
            <a:tailEnd/>
          </a:ln>
          <a:effectLst>
            <a:outerShdw blurRad="50800" dist="38100" dir="18900000" algn="bl" rotWithShape="0">
              <a:prstClr val="black">
                <a:alpha val="40000"/>
              </a:prstClr>
            </a:outerShdw>
          </a:effectLst>
        </p:spPr>
        <p:txBody>
          <a:bodyPr vert="eaVert" wrap="square" anchor="ctr">
            <a:spAutoFit/>
          </a:bodyPr>
          <a:lstStyle/>
          <a:p>
            <a:pPr eaLnBrk="1" hangingPunct="1">
              <a:defRPr/>
            </a:pPr>
            <a:endParaRPr lang="en-US" sz="1800"/>
          </a:p>
        </p:txBody>
      </p:sp>
      <p:grpSp>
        <p:nvGrpSpPr>
          <p:cNvPr id="430" name="Group 429"/>
          <p:cNvGrpSpPr/>
          <p:nvPr/>
        </p:nvGrpSpPr>
        <p:grpSpPr>
          <a:xfrm>
            <a:off x="3995936" y="5229820"/>
            <a:ext cx="1125908" cy="1007492"/>
            <a:chOff x="971600" y="3104964"/>
            <a:chExt cx="621852" cy="647452"/>
          </a:xfrm>
        </p:grpSpPr>
        <p:cxnSp>
          <p:nvCxnSpPr>
            <p:cNvPr id="431" name="Straight Connector 430"/>
            <p:cNvCxnSpPr/>
            <p:nvPr/>
          </p:nvCxnSpPr>
          <p:spPr>
            <a:xfrm flipV="1">
              <a:off x="971600" y="3104964"/>
              <a:ext cx="281395" cy="643274"/>
            </a:xfrm>
            <a:prstGeom prst="line">
              <a:avLst/>
            </a:prstGeom>
            <a:ln w="104775" cap="rnd" cmpd="sng">
              <a:solidFill>
                <a:schemeClr val="tx2"/>
              </a:solidFill>
              <a:miter lim="800000"/>
            </a:ln>
          </p:spPr>
          <p:style>
            <a:lnRef idx="1">
              <a:schemeClr val="accent1"/>
            </a:lnRef>
            <a:fillRef idx="0">
              <a:schemeClr val="accent1"/>
            </a:fillRef>
            <a:effectRef idx="0">
              <a:schemeClr val="accent1"/>
            </a:effectRef>
            <a:fontRef idx="minor">
              <a:schemeClr val="tx1"/>
            </a:fontRef>
          </p:style>
        </p:cxnSp>
        <p:cxnSp>
          <p:nvCxnSpPr>
            <p:cNvPr id="432" name="Straight Connector 431"/>
            <p:cNvCxnSpPr/>
            <p:nvPr/>
          </p:nvCxnSpPr>
          <p:spPr>
            <a:xfrm>
              <a:off x="1089396" y="3524746"/>
              <a:ext cx="121444" cy="227670"/>
            </a:xfrm>
            <a:prstGeom prst="line">
              <a:avLst/>
            </a:prstGeom>
            <a:ln w="104775" cap="rnd" cmpd="sng">
              <a:solidFill>
                <a:schemeClr val="tx2"/>
              </a:solidFill>
              <a:miter lim="800000"/>
            </a:ln>
          </p:spPr>
          <p:style>
            <a:lnRef idx="1">
              <a:schemeClr val="accent1"/>
            </a:lnRef>
            <a:fillRef idx="0">
              <a:schemeClr val="accent1"/>
            </a:fillRef>
            <a:effectRef idx="0">
              <a:schemeClr val="accent1"/>
            </a:effectRef>
            <a:fontRef idx="minor">
              <a:schemeClr val="tx1"/>
            </a:fontRef>
          </p:style>
        </p:cxnSp>
        <p:cxnSp>
          <p:nvCxnSpPr>
            <p:cNvPr id="433" name="Straight Connector 432"/>
            <p:cNvCxnSpPr/>
            <p:nvPr/>
          </p:nvCxnSpPr>
          <p:spPr>
            <a:xfrm>
              <a:off x="1252995" y="3104964"/>
              <a:ext cx="340457" cy="623094"/>
            </a:xfrm>
            <a:prstGeom prst="line">
              <a:avLst/>
            </a:prstGeom>
            <a:ln w="104775" cap="rnd" cmpd="sng">
              <a:solidFill>
                <a:schemeClr val="tx2"/>
              </a:solidFill>
              <a:miter lim="800000"/>
            </a:ln>
          </p:spPr>
          <p:style>
            <a:lnRef idx="1">
              <a:schemeClr val="accent1"/>
            </a:lnRef>
            <a:fillRef idx="0">
              <a:schemeClr val="accent1"/>
            </a:fillRef>
            <a:effectRef idx="0">
              <a:schemeClr val="accent1"/>
            </a:effectRef>
            <a:fontRef idx="minor">
              <a:schemeClr val="tx1"/>
            </a:fontRef>
          </p:style>
        </p:cxnSp>
        <p:cxnSp>
          <p:nvCxnSpPr>
            <p:cNvPr id="434" name="Straight Connector 433"/>
            <p:cNvCxnSpPr/>
            <p:nvPr/>
          </p:nvCxnSpPr>
          <p:spPr>
            <a:xfrm flipH="1">
              <a:off x="1341424" y="3524746"/>
              <a:ext cx="108013" cy="227670"/>
            </a:xfrm>
            <a:prstGeom prst="line">
              <a:avLst/>
            </a:prstGeom>
            <a:ln w="104775" cap="rnd" cmpd="sng">
              <a:solidFill>
                <a:schemeClr val="tx2"/>
              </a:solidFill>
              <a:miter lim="800000"/>
            </a:ln>
          </p:spPr>
          <p:style>
            <a:lnRef idx="1">
              <a:schemeClr val="accent1"/>
            </a:lnRef>
            <a:fillRef idx="0">
              <a:schemeClr val="accent1"/>
            </a:fillRef>
            <a:effectRef idx="0">
              <a:schemeClr val="accent1"/>
            </a:effectRef>
            <a:fontRef idx="minor">
              <a:schemeClr val="tx1"/>
            </a:fontRef>
          </p:style>
        </p:cxnSp>
      </p:grpSp>
      <p:sp>
        <p:nvSpPr>
          <p:cNvPr id="435" name="TextBox 434"/>
          <p:cNvSpPr txBox="1"/>
          <p:nvPr/>
        </p:nvSpPr>
        <p:spPr>
          <a:xfrm>
            <a:off x="3851920" y="6381328"/>
            <a:ext cx="1836204" cy="369332"/>
          </a:xfrm>
          <a:prstGeom prst="rect">
            <a:avLst/>
          </a:prstGeom>
          <a:noFill/>
        </p:spPr>
        <p:txBody>
          <a:bodyPr wrap="square" rtlCol="0">
            <a:spAutoFit/>
          </a:bodyPr>
          <a:lstStyle/>
          <a:p>
            <a:r>
              <a:rPr lang="en-US" dirty="0" smtClean="0">
                <a:latin typeface="Georgia" pitchFamily="18" charset="0"/>
                <a:ea typeface="Verdana" pitchFamily="34" charset="0"/>
                <a:cs typeface="Verdana" pitchFamily="34" charset="0"/>
              </a:rPr>
              <a:t>Species Tree</a:t>
            </a:r>
            <a:endParaRPr lang="en-US" baseline="-25000" dirty="0">
              <a:solidFill>
                <a:srgbClr val="FF0000"/>
              </a:solidFill>
              <a:latin typeface="Georgia" pitchFamily="18" charset="0"/>
            </a:endParaRPr>
          </a:p>
        </p:txBody>
      </p:sp>
      <p:sp>
        <p:nvSpPr>
          <p:cNvPr id="109" name="Rectangle 3"/>
          <p:cNvSpPr txBox="1">
            <a:spLocks noChangeArrowheads="1"/>
          </p:cNvSpPr>
          <p:nvPr/>
        </p:nvSpPr>
        <p:spPr>
          <a:xfrm>
            <a:off x="251520" y="83096"/>
            <a:ext cx="824491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Combined Analyses</a:t>
            </a:r>
            <a:endParaRPr lang="en-US" altLang="ja-JP" sz="3600" b="1" dirty="0">
              <a:solidFill>
                <a:srgbClr val="A50021"/>
              </a:solidFill>
              <a:latin typeface="Verdana" pitchFamily="34" charset="0"/>
              <a:ea typeface="ＭＳ Ｐゴシック" pitchFamily="34" charset="-128"/>
            </a:endParaRPr>
          </a:p>
        </p:txBody>
      </p:sp>
      <p:sp>
        <p:nvSpPr>
          <p:cNvPr id="110" name="Line 5"/>
          <p:cNvSpPr>
            <a:spLocks noChangeShapeType="1"/>
          </p:cNvSpPr>
          <p:nvPr/>
        </p:nvSpPr>
        <p:spPr bwMode="auto">
          <a:xfrm>
            <a:off x="374068" y="65669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2" name="TextBox 1"/>
          <p:cNvSpPr txBox="1"/>
          <p:nvPr/>
        </p:nvSpPr>
        <p:spPr>
          <a:xfrm>
            <a:off x="5004048" y="3861048"/>
            <a:ext cx="2556284" cy="707886"/>
          </a:xfrm>
          <a:prstGeom prst="rect">
            <a:avLst/>
          </a:prstGeom>
          <a:solidFill>
            <a:schemeClr val="accent3">
              <a:lumMod val="60000"/>
              <a:lumOff val="40000"/>
            </a:schemeClr>
          </a:solidFill>
          <a:effectLst>
            <a:softEdge rad="31750"/>
          </a:effectLst>
        </p:spPr>
        <p:txBody>
          <a:bodyPr wrap="square" rtlCol="0">
            <a:spAutoFit/>
          </a:bodyPr>
          <a:lstStyle/>
          <a:p>
            <a:pPr algn="ctr"/>
            <a:r>
              <a:rPr lang="en-US" sz="2000" b="1" dirty="0" smtClean="0">
                <a:latin typeface="Garamond" pitchFamily="18" charset="0"/>
              </a:rPr>
              <a:t>Sequence based tree estimation method</a:t>
            </a:r>
            <a:endParaRPr lang="en-US" sz="2000" b="1" dirty="0">
              <a:latin typeface="Garamond" pitchFamily="18" charset="0"/>
            </a:endParaRPr>
          </a:p>
        </p:txBody>
      </p:sp>
    </p:spTree>
    <p:extLst>
      <p:ext uri="{BB962C8B-B14F-4D97-AF65-F5344CB8AC3E}">
        <p14:creationId xmlns:p14="http://schemas.microsoft.com/office/powerpoint/2010/main" val="871197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8"/>
                                        </p:tgtEl>
                                        <p:attrNameLst>
                                          <p:attrName>style.visibility</p:attrName>
                                        </p:attrNameLst>
                                      </p:cBhvr>
                                      <p:to>
                                        <p:strVal val="visible"/>
                                      </p:to>
                                    </p:set>
                                  </p:childTnLst>
                                </p:cTn>
                              </p:par>
                              <p:par>
                                <p:cTn id="23" presetID="49" presetClass="path" presetSubtype="0" accel="50000" decel="50000" fill="hold" nodeType="withEffect">
                                  <p:stCondLst>
                                    <p:cond delay="0"/>
                                  </p:stCondLst>
                                  <p:childTnLst>
                                    <p:animMotion origin="layout" path="M 2.77778E-7 -3.7037E-6 L 0.10052 0.16274 " pathEditMode="relative" rAng="0" ptsTypes="AA">
                                      <p:cBhvr>
                                        <p:cTn id="24" dur="2000" fill="hold"/>
                                        <p:tgtEl>
                                          <p:spTgt spid="288"/>
                                        </p:tgtEl>
                                        <p:attrNameLst>
                                          <p:attrName>ppt_x</p:attrName>
                                          <p:attrName>ppt_y</p:attrName>
                                        </p:attrNameLst>
                                      </p:cBhvr>
                                      <p:rCtr x="5017" y="8125"/>
                                    </p:animMotion>
                                  </p:childTnLst>
                                </p:cTn>
                              </p:par>
                              <p:par>
                                <p:cTn id="25" presetID="42" presetClass="path" presetSubtype="0" accel="50000" decel="50000" fill="hold" nodeType="withEffect">
                                  <p:stCondLst>
                                    <p:cond delay="0"/>
                                  </p:stCondLst>
                                  <p:childTnLst>
                                    <p:animMotion origin="layout" path="M -2.77778E-7 -3.7037E-6 L 0.07292 0.16274 " pathEditMode="relative" rAng="0" ptsTypes="AA">
                                      <p:cBhvr>
                                        <p:cTn id="26" dur="2000" fill="hold"/>
                                        <p:tgtEl>
                                          <p:spTgt spid="268"/>
                                        </p:tgtEl>
                                        <p:attrNameLst>
                                          <p:attrName>ppt_x</p:attrName>
                                          <p:attrName>ppt_y</p:attrName>
                                        </p:attrNameLst>
                                      </p:cBhvr>
                                      <p:rCtr x="3646" y="8125"/>
                                    </p:animMotion>
                                  </p:childTnLst>
                                </p:cTn>
                              </p:par>
                              <p:par>
                                <p:cTn id="27" presetID="49" presetClass="path" presetSubtype="0" accel="50000" decel="50000" fill="hold" nodeType="withEffect">
                                  <p:stCondLst>
                                    <p:cond delay="0"/>
                                  </p:stCondLst>
                                  <p:childTnLst>
                                    <p:animMotion origin="layout" path="M 2.22222E-6 -3.7037E-6 L 0.0493 0.16274 " pathEditMode="relative" rAng="0" ptsTypes="AA">
                                      <p:cBhvr>
                                        <p:cTn id="28" dur="2000" fill="hold"/>
                                        <p:tgtEl>
                                          <p:spTgt spid="283"/>
                                        </p:tgtEl>
                                        <p:attrNameLst>
                                          <p:attrName>ppt_x</p:attrName>
                                          <p:attrName>ppt_y</p:attrName>
                                        </p:attrNameLst>
                                      </p:cBhvr>
                                      <p:rCtr x="2465" y="8125"/>
                                    </p:animMotion>
                                  </p:childTnLst>
                                </p:cTn>
                              </p:par>
                              <p:par>
                                <p:cTn id="29" presetID="49" presetClass="path" presetSubtype="0" accel="50000" decel="50000" fill="hold" nodeType="withEffect">
                                  <p:stCondLst>
                                    <p:cond delay="0"/>
                                  </p:stCondLst>
                                  <p:childTnLst>
                                    <p:animMotion origin="layout" path="M 4.72222E-6 -3.7037E-6 L 0.02552 0.16274 " pathEditMode="relative" rAng="0" ptsTypes="AA">
                                      <p:cBhvr>
                                        <p:cTn id="30" dur="2000" fill="hold"/>
                                        <p:tgtEl>
                                          <p:spTgt spid="298"/>
                                        </p:tgtEl>
                                        <p:attrNameLst>
                                          <p:attrName>ppt_x</p:attrName>
                                          <p:attrName>ppt_y</p:attrName>
                                        </p:attrNameLst>
                                      </p:cBhvr>
                                      <p:rCtr x="1267" y="8125"/>
                                    </p:animMotion>
                                  </p:childTnLst>
                                </p:cTn>
                              </p:par>
                              <p:par>
                                <p:cTn id="31" presetID="42" presetClass="path" presetSubtype="0" accel="50000" decel="50000" fill="hold" nodeType="withEffect">
                                  <p:stCondLst>
                                    <p:cond delay="0"/>
                                  </p:stCondLst>
                                  <p:childTnLst>
                                    <p:animMotion origin="layout" path="M -2.22222E-6 -3.7037E-6 L -2.22222E-6 0.16274 " pathEditMode="relative" rAng="0" ptsTypes="AA">
                                      <p:cBhvr>
                                        <p:cTn id="32" dur="2000" fill="hold"/>
                                        <p:tgtEl>
                                          <p:spTgt spid="263"/>
                                        </p:tgtEl>
                                        <p:attrNameLst>
                                          <p:attrName>ppt_x</p:attrName>
                                          <p:attrName>ppt_y</p:attrName>
                                        </p:attrNameLst>
                                      </p:cBhvr>
                                      <p:rCtr x="0" y="8125"/>
                                    </p:animMotion>
                                  </p:childTnLst>
                                </p:cTn>
                              </p:par>
                              <p:par>
                                <p:cTn id="33" presetID="42" presetClass="path" presetSubtype="0" accel="50000" decel="50000" fill="hold" nodeType="withEffect">
                                  <p:stCondLst>
                                    <p:cond delay="0"/>
                                  </p:stCondLst>
                                  <p:childTnLst>
                                    <p:animMotion origin="layout" path="M 2.77778E-7 -3.7037E-6 L -0.02552 0.16274 " pathEditMode="relative" rAng="0" ptsTypes="AA">
                                      <p:cBhvr>
                                        <p:cTn id="34" dur="2000" fill="hold"/>
                                        <p:tgtEl>
                                          <p:spTgt spid="293"/>
                                        </p:tgtEl>
                                        <p:attrNameLst>
                                          <p:attrName>ppt_x</p:attrName>
                                          <p:attrName>ppt_y</p:attrName>
                                        </p:attrNameLst>
                                      </p:cBhvr>
                                      <p:rCtr x="-1285" y="8125"/>
                                    </p:animMotion>
                                  </p:childTnLst>
                                </p:cTn>
                              </p:par>
                              <p:par>
                                <p:cTn id="35" presetID="42" presetClass="path" presetSubtype="0" accel="50000" decel="50000" fill="hold" nodeType="withEffect">
                                  <p:stCondLst>
                                    <p:cond delay="0"/>
                                  </p:stCondLst>
                                  <p:childTnLst>
                                    <p:animMotion origin="layout" path="M 2.77778E-6 -3.7037E-6 L -0.04913 0.16274 " pathEditMode="relative" rAng="0" ptsTypes="AA">
                                      <p:cBhvr>
                                        <p:cTn id="36" dur="2000" fill="hold"/>
                                        <p:tgtEl>
                                          <p:spTgt spid="273"/>
                                        </p:tgtEl>
                                        <p:attrNameLst>
                                          <p:attrName>ppt_x</p:attrName>
                                          <p:attrName>ppt_y</p:attrName>
                                        </p:attrNameLst>
                                      </p:cBhvr>
                                      <p:rCtr x="-2465" y="8125"/>
                                    </p:animMotion>
                                  </p:childTnLst>
                                </p:cTn>
                              </p:par>
                              <p:par>
                                <p:cTn id="37" presetID="42" presetClass="path" presetSubtype="0" accel="50000" decel="50000" fill="hold" nodeType="withEffect">
                                  <p:stCondLst>
                                    <p:cond delay="0"/>
                                  </p:stCondLst>
                                  <p:childTnLst>
                                    <p:animMotion origin="layout" path="M 4.72222E-6 -3.7037E-6 L -0.06893 0.16274 " pathEditMode="relative" rAng="0" ptsTypes="AA">
                                      <p:cBhvr>
                                        <p:cTn id="38" dur="2000" fill="hold"/>
                                        <p:tgtEl>
                                          <p:spTgt spid="253"/>
                                        </p:tgtEl>
                                        <p:attrNameLst>
                                          <p:attrName>ppt_x</p:attrName>
                                          <p:attrName>ppt_y</p:attrName>
                                        </p:attrNameLst>
                                      </p:cBhvr>
                                      <p:rCtr x="-3455" y="8125"/>
                                    </p:animMotion>
                                  </p:childTnLst>
                                </p:cTn>
                              </p:par>
                              <p:par>
                                <p:cTn id="39" presetID="42" presetClass="path" presetSubtype="0" accel="50000" decel="50000" fill="hold" nodeType="withEffect">
                                  <p:stCondLst>
                                    <p:cond delay="0"/>
                                  </p:stCondLst>
                                  <p:childTnLst>
                                    <p:animMotion origin="layout" path="M 2.77778E-7 -3.7037E-6 L -0.09444 0.16274 " pathEditMode="relative" rAng="0" ptsTypes="AA">
                                      <p:cBhvr>
                                        <p:cTn id="40" dur="2000" fill="hold"/>
                                        <p:tgtEl>
                                          <p:spTgt spid="278"/>
                                        </p:tgtEl>
                                        <p:attrNameLst>
                                          <p:attrName>ppt_x</p:attrName>
                                          <p:attrName>ppt_y</p:attrName>
                                        </p:attrNameLst>
                                      </p:cBhvr>
                                      <p:rCtr x="-4722" y="8125"/>
                                    </p:animMotion>
                                  </p:childTnLst>
                                </p:cTn>
                              </p:par>
                            </p:childTnLst>
                          </p:cTn>
                        </p:par>
                        <p:par>
                          <p:cTn id="41" fill="hold">
                            <p:stCondLst>
                              <p:cond delay="2000"/>
                            </p:stCondLst>
                            <p:childTnLst>
                              <p:par>
                                <p:cTn id="42" presetID="12" presetClass="entr" presetSubtype="1" fill="hold" grpId="0" nodeType="afterEffect">
                                  <p:stCondLst>
                                    <p:cond delay="0"/>
                                  </p:stCondLst>
                                  <p:childTnLst>
                                    <p:set>
                                      <p:cBhvr>
                                        <p:cTn id="43" dur="1" fill="hold">
                                          <p:stCondLst>
                                            <p:cond delay="0"/>
                                          </p:stCondLst>
                                        </p:cTn>
                                        <p:tgtEl>
                                          <p:spTgt spid="428"/>
                                        </p:tgtEl>
                                        <p:attrNameLst>
                                          <p:attrName>style.visibility</p:attrName>
                                        </p:attrNameLst>
                                      </p:cBhvr>
                                      <p:to>
                                        <p:strVal val="visible"/>
                                      </p:to>
                                    </p:set>
                                    <p:anim calcmode="lin" valueType="num">
                                      <p:cBhvr additive="base">
                                        <p:cTn id="44" dur="500"/>
                                        <p:tgtEl>
                                          <p:spTgt spid="428"/>
                                        </p:tgtEl>
                                        <p:attrNameLst>
                                          <p:attrName>ppt_y</p:attrName>
                                        </p:attrNameLst>
                                      </p:cBhvr>
                                      <p:tavLst>
                                        <p:tav tm="0">
                                          <p:val>
                                            <p:strVal val="#ppt_y-#ppt_h*1.125000"/>
                                          </p:val>
                                        </p:tav>
                                        <p:tav tm="100000">
                                          <p:val>
                                            <p:strVal val="#ppt_y"/>
                                          </p:val>
                                        </p:tav>
                                      </p:tavLst>
                                    </p:anim>
                                    <p:animEffect transition="in" filter="wipe(down)">
                                      <p:cBhvr>
                                        <p:cTn id="45" dur="500"/>
                                        <p:tgtEl>
                                          <p:spTgt spid="42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429"/>
                                        </p:tgtEl>
                                        <p:attrNameLst>
                                          <p:attrName>style.visibility</p:attrName>
                                        </p:attrNameLst>
                                      </p:cBhvr>
                                      <p:to>
                                        <p:strVal val="visible"/>
                                      </p:to>
                                    </p:set>
                                    <p:animEffect transition="in" filter="wipe(up)">
                                      <p:cBhvr>
                                        <p:cTn id="50" dur="500"/>
                                        <p:tgtEl>
                                          <p:spTgt spid="429"/>
                                        </p:tgtEl>
                                      </p:cBhvr>
                                    </p:animEffect>
                                  </p:childTnLst>
                                </p:cTn>
                              </p:par>
                              <p:par>
                                <p:cTn id="51" presetID="12" presetClass="entr" presetSubtype="8" fill="hold" grpId="0" nodeType="with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additive="base">
                                        <p:cTn id="53" dur="500"/>
                                        <p:tgtEl>
                                          <p:spTgt spid="2"/>
                                        </p:tgtEl>
                                        <p:attrNameLst>
                                          <p:attrName>ppt_x</p:attrName>
                                        </p:attrNameLst>
                                      </p:cBhvr>
                                      <p:tavLst>
                                        <p:tav tm="0">
                                          <p:val>
                                            <p:strVal val="#ppt_x-#ppt_w*1.125000"/>
                                          </p:val>
                                        </p:tav>
                                        <p:tav tm="100000">
                                          <p:val>
                                            <p:strVal val="#ppt_x"/>
                                          </p:val>
                                        </p:tav>
                                      </p:tavLst>
                                    </p:anim>
                                    <p:animEffect transition="in" filter="wipe(right)">
                                      <p:cBhvr>
                                        <p:cTn id="54" dur="500"/>
                                        <p:tgtEl>
                                          <p:spTgt spid="2"/>
                                        </p:tgtEl>
                                      </p:cBhvr>
                                    </p:animEffect>
                                  </p:childTnLst>
                                </p:cTn>
                              </p:par>
                            </p:childTnLst>
                          </p:cTn>
                        </p:par>
                        <p:par>
                          <p:cTn id="55" fill="hold">
                            <p:stCondLst>
                              <p:cond delay="500"/>
                            </p:stCondLst>
                            <p:childTnLst>
                              <p:par>
                                <p:cTn id="56" presetID="22" presetClass="entr" presetSubtype="4" fill="hold" nodeType="afterEffect">
                                  <p:stCondLst>
                                    <p:cond delay="0"/>
                                  </p:stCondLst>
                                  <p:childTnLst>
                                    <p:set>
                                      <p:cBhvr>
                                        <p:cTn id="57" dur="1" fill="hold">
                                          <p:stCondLst>
                                            <p:cond delay="0"/>
                                          </p:stCondLst>
                                        </p:cTn>
                                        <p:tgtEl>
                                          <p:spTgt spid="430"/>
                                        </p:tgtEl>
                                        <p:attrNameLst>
                                          <p:attrName>style.visibility</p:attrName>
                                        </p:attrNameLst>
                                      </p:cBhvr>
                                      <p:to>
                                        <p:strVal val="visible"/>
                                      </p:to>
                                    </p:set>
                                    <p:animEffect transition="in" filter="wipe(down)">
                                      <p:cBhvr>
                                        <p:cTn id="58" dur="500"/>
                                        <p:tgtEl>
                                          <p:spTgt spid="430"/>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 grpId="0"/>
      <p:bldP spid="429" grpId="0" animBg="1"/>
      <p:bldP spid="435" grpId="0"/>
      <p:bldP spid="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23527" y="1088740"/>
            <a:ext cx="5328593" cy="3024336"/>
            <a:chOff x="1030147" y="1643605"/>
            <a:chExt cx="5231757" cy="3738623"/>
          </a:xfrm>
        </p:grpSpPr>
        <p:sp>
          <p:nvSpPr>
            <p:cNvPr id="11" name="Freeform 10"/>
            <p:cNvSpPr/>
            <p:nvPr/>
          </p:nvSpPr>
          <p:spPr>
            <a:xfrm>
              <a:off x="1030147" y="1643605"/>
              <a:ext cx="5231757" cy="3738623"/>
            </a:xfrm>
            <a:custGeom>
              <a:avLst/>
              <a:gdLst>
                <a:gd name="connsiteX0" fmla="*/ 2025569 w 5231757"/>
                <a:gd name="connsiteY0" fmla="*/ 671332 h 3738623"/>
                <a:gd name="connsiteX1" fmla="*/ 0 w 5231757"/>
                <a:gd name="connsiteY1" fmla="*/ 3727048 h 3738623"/>
                <a:gd name="connsiteX2" fmla="*/ 740780 w 5231757"/>
                <a:gd name="connsiteY2" fmla="*/ 3727048 h 3738623"/>
                <a:gd name="connsiteX3" fmla="*/ 1666754 w 5231757"/>
                <a:gd name="connsiteY3" fmla="*/ 2349661 h 3738623"/>
                <a:gd name="connsiteX4" fmla="*/ 2095018 w 5231757"/>
                <a:gd name="connsiteY4" fmla="*/ 2916820 h 3738623"/>
                <a:gd name="connsiteX5" fmla="*/ 1574157 w 5231757"/>
                <a:gd name="connsiteY5" fmla="*/ 3727048 h 3738623"/>
                <a:gd name="connsiteX6" fmla="*/ 2280212 w 5231757"/>
                <a:gd name="connsiteY6" fmla="*/ 3727048 h 3738623"/>
                <a:gd name="connsiteX7" fmla="*/ 2523281 w 5231757"/>
                <a:gd name="connsiteY7" fmla="*/ 3333509 h 3738623"/>
                <a:gd name="connsiteX8" fmla="*/ 2766349 w 5231757"/>
                <a:gd name="connsiteY8" fmla="*/ 3727048 h 3738623"/>
                <a:gd name="connsiteX9" fmla="*/ 3333509 w 5231757"/>
                <a:gd name="connsiteY9" fmla="*/ 3727048 h 3738623"/>
                <a:gd name="connsiteX10" fmla="*/ 3483980 w 5231757"/>
                <a:gd name="connsiteY10" fmla="*/ 3727048 h 3738623"/>
                <a:gd name="connsiteX11" fmla="*/ 2048719 w 5231757"/>
                <a:gd name="connsiteY11" fmla="*/ 1851949 h 3738623"/>
                <a:gd name="connsiteX12" fmla="*/ 2500131 w 5231757"/>
                <a:gd name="connsiteY12" fmla="*/ 1134319 h 3738623"/>
                <a:gd name="connsiteX13" fmla="*/ 4456253 w 5231757"/>
                <a:gd name="connsiteY13" fmla="*/ 3738623 h 3738623"/>
                <a:gd name="connsiteX14" fmla="*/ 5058137 w 5231757"/>
                <a:gd name="connsiteY14" fmla="*/ 3738623 h 3738623"/>
                <a:gd name="connsiteX15" fmla="*/ 5231757 w 5231757"/>
                <a:gd name="connsiteY15" fmla="*/ 3738623 h 3738623"/>
                <a:gd name="connsiteX16" fmla="*/ 2905245 w 5231757"/>
                <a:gd name="connsiteY16" fmla="*/ 625033 h 3738623"/>
                <a:gd name="connsiteX17" fmla="*/ 2893671 w 5231757"/>
                <a:gd name="connsiteY17" fmla="*/ 0 h 3738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31757" h="3738623">
                  <a:moveTo>
                    <a:pt x="2025569" y="671332"/>
                  </a:moveTo>
                  <a:lnTo>
                    <a:pt x="0" y="3727048"/>
                  </a:lnTo>
                  <a:lnTo>
                    <a:pt x="740780" y="3727048"/>
                  </a:lnTo>
                  <a:lnTo>
                    <a:pt x="1666754" y="2349661"/>
                  </a:lnTo>
                  <a:lnTo>
                    <a:pt x="2095018" y="2916820"/>
                  </a:lnTo>
                  <a:lnTo>
                    <a:pt x="1574157" y="3727048"/>
                  </a:lnTo>
                  <a:lnTo>
                    <a:pt x="2280212" y="3727048"/>
                  </a:lnTo>
                  <a:lnTo>
                    <a:pt x="2523281" y="3333509"/>
                  </a:lnTo>
                  <a:lnTo>
                    <a:pt x="2766349" y="3727048"/>
                  </a:lnTo>
                  <a:lnTo>
                    <a:pt x="3333509" y="3727048"/>
                  </a:lnTo>
                  <a:lnTo>
                    <a:pt x="3483980" y="3727048"/>
                  </a:lnTo>
                  <a:lnTo>
                    <a:pt x="2048719" y="1851949"/>
                  </a:lnTo>
                  <a:lnTo>
                    <a:pt x="2500131" y="1134319"/>
                  </a:lnTo>
                  <a:lnTo>
                    <a:pt x="4456253" y="3738623"/>
                  </a:lnTo>
                  <a:lnTo>
                    <a:pt x="5058137" y="3738623"/>
                  </a:lnTo>
                  <a:lnTo>
                    <a:pt x="5231757" y="3738623"/>
                  </a:lnTo>
                  <a:lnTo>
                    <a:pt x="2905245" y="625033"/>
                  </a:lnTo>
                  <a:lnTo>
                    <a:pt x="2893671" y="0"/>
                  </a:lnTo>
                </a:path>
              </a:pathLst>
            </a:cu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3055716" y="1678329"/>
              <a:ext cx="11575" cy="636608"/>
            </a:xfrm>
            <a:custGeom>
              <a:avLst/>
              <a:gdLst>
                <a:gd name="connsiteX0" fmla="*/ 0 w 11575"/>
                <a:gd name="connsiteY0" fmla="*/ 636608 h 636608"/>
                <a:gd name="connsiteX1" fmla="*/ 11575 w 11575"/>
                <a:gd name="connsiteY1" fmla="*/ 0 h 636608"/>
              </a:gdLst>
              <a:ahLst/>
              <a:cxnLst>
                <a:cxn ang="0">
                  <a:pos x="connsiteX0" y="connsiteY0"/>
                </a:cxn>
                <a:cxn ang="0">
                  <a:pos x="connsiteX1" y="connsiteY1"/>
                </a:cxn>
              </a:cxnLst>
              <a:rect l="l" t="t" r="r" b="b"/>
              <a:pathLst>
                <a:path w="11575" h="636608">
                  <a:moveTo>
                    <a:pt x="0" y="636608"/>
                  </a:moveTo>
                  <a:lnTo>
                    <a:pt x="11575" y="0"/>
                  </a:lnTo>
                </a:path>
              </a:pathLst>
            </a:cu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9" name="Group 18"/>
          <p:cNvGrpSpPr/>
          <p:nvPr/>
        </p:nvGrpSpPr>
        <p:grpSpPr>
          <a:xfrm>
            <a:off x="683567" y="4173286"/>
            <a:ext cx="4679013" cy="2424066"/>
            <a:chOff x="2245489" y="3993266"/>
            <a:chExt cx="4421529" cy="2743200"/>
          </a:xfrm>
        </p:grpSpPr>
        <p:sp>
          <p:nvSpPr>
            <p:cNvPr id="16" name="Freeform 15"/>
            <p:cNvSpPr/>
            <p:nvPr/>
          </p:nvSpPr>
          <p:spPr>
            <a:xfrm>
              <a:off x="2245489" y="3993266"/>
              <a:ext cx="1585731" cy="995423"/>
            </a:xfrm>
            <a:custGeom>
              <a:avLst/>
              <a:gdLst>
                <a:gd name="connsiteX0" fmla="*/ 0 w 1585731"/>
                <a:gd name="connsiteY0" fmla="*/ 0 h 995423"/>
                <a:gd name="connsiteX1" fmla="*/ 833377 w 1585731"/>
                <a:gd name="connsiteY1" fmla="*/ 995423 h 995423"/>
                <a:gd name="connsiteX2" fmla="*/ 1585731 w 1585731"/>
                <a:gd name="connsiteY2" fmla="*/ 11575 h 995423"/>
              </a:gdLst>
              <a:ahLst/>
              <a:cxnLst>
                <a:cxn ang="0">
                  <a:pos x="connsiteX0" y="connsiteY0"/>
                </a:cxn>
                <a:cxn ang="0">
                  <a:pos x="connsiteX1" y="connsiteY1"/>
                </a:cxn>
                <a:cxn ang="0">
                  <a:pos x="connsiteX2" y="connsiteY2"/>
                </a:cxn>
              </a:cxnLst>
              <a:rect l="l" t="t" r="r" b="b"/>
              <a:pathLst>
                <a:path w="1585731" h="995423">
                  <a:moveTo>
                    <a:pt x="0" y="0"/>
                  </a:moveTo>
                  <a:lnTo>
                    <a:pt x="833377" y="995423"/>
                  </a:lnTo>
                  <a:lnTo>
                    <a:pt x="1585731" y="11575"/>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3078866" y="4004841"/>
              <a:ext cx="1875099" cy="1747777"/>
            </a:xfrm>
            <a:custGeom>
              <a:avLst/>
              <a:gdLst>
                <a:gd name="connsiteX0" fmla="*/ 0 w 1875099"/>
                <a:gd name="connsiteY0" fmla="*/ 972273 h 1747777"/>
                <a:gd name="connsiteX1" fmla="*/ 659757 w 1875099"/>
                <a:gd name="connsiteY1" fmla="*/ 1747777 h 1747777"/>
                <a:gd name="connsiteX2" fmla="*/ 1875099 w 1875099"/>
                <a:gd name="connsiteY2" fmla="*/ 0 h 1747777"/>
              </a:gdLst>
              <a:ahLst/>
              <a:cxnLst>
                <a:cxn ang="0">
                  <a:pos x="connsiteX0" y="connsiteY0"/>
                </a:cxn>
                <a:cxn ang="0">
                  <a:pos x="connsiteX1" y="connsiteY1"/>
                </a:cxn>
                <a:cxn ang="0">
                  <a:pos x="connsiteX2" y="connsiteY2"/>
                </a:cxn>
              </a:cxnLst>
              <a:rect l="l" t="t" r="r" b="b"/>
              <a:pathLst>
                <a:path w="1875099" h="1747777">
                  <a:moveTo>
                    <a:pt x="0" y="972273"/>
                  </a:moveTo>
                  <a:lnTo>
                    <a:pt x="659757" y="1747777"/>
                  </a:lnTo>
                  <a:lnTo>
                    <a:pt x="1875099"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3727048" y="4016415"/>
              <a:ext cx="2939970" cy="2720051"/>
            </a:xfrm>
            <a:custGeom>
              <a:avLst/>
              <a:gdLst>
                <a:gd name="connsiteX0" fmla="*/ 0 w 2939970"/>
                <a:gd name="connsiteY0" fmla="*/ 1724628 h 2720051"/>
                <a:gd name="connsiteX1" fmla="*/ 729205 w 2939970"/>
                <a:gd name="connsiteY1" fmla="*/ 2581155 h 2720051"/>
                <a:gd name="connsiteX2" fmla="*/ 844952 w 2939970"/>
                <a:gd name="connsiteY2" fmla="*/ 2720051 h 2720051"/>
                <a:gd name="connsiteX3" fmla="*/ 2939970 w 2939970"/>
                <a:gd name="connsiteY3" fmla="*/ 0 h 2720051"/>
              </a:gdLst>
              <a:ahLst/>
              <a:cxnLst>
                <a:cxn ang="0">
                  <a:pos x="connsiteX0" y="connsiteY0"/>
                </a:cxn>
                <a:cxn ang="0">
                  <a:pos x="connsiteX1" y="connsiteY1"/>
                </a:cxn>
                <a:cxn ang="0">
                  <a:pos x="connsiteX2" y="connsiteY2"/>
                </a:cxn>
                <a:cxn ang="0">
                  <a:pos x="connsiteX3" y="connsiteY3"/>
                </a:cxn>
              </a:cxnLst>
              <a:rect l="l" t="t" r="r" b="b"/>
              <a:pathLst>
                <a:path w="2939970" h="2720051">
                  <a:moveTo>
                    <a:pt x="0" y="1724628"/>
                  </a:moveTo>
                  <a:lnTo>
                    <a:pt x="729205" y="2581155"/>
                  </a:lnTo>
                  <a:lnTo>
                    <a:pt x="844952" y="2720051"/>
                  </a:lnTo>
                  <a:lnTo>
                    <a:pt x="2939970"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0" name="TextBox 19"/>
          <p:cNvSpPr txBox="1"/>
          <p:nvPr/>
        </p:nvSpPr>
        <p:spPr>
          <a:xfrm>
            <a:off x="431539" y="4077072"/>
            <a:ext cx="312006" cy="400110"/>
          </a:xfrm>
          <a:prstGeom prst="rect">
            <a:avLst/>
          </a:prstGeom>
          <a:noFill/>
        </p:spPr>
        <p:txBody>
          <a:bodyPr wrap="square" rtlCol="0">
            <a:spAutoFit/>
          </a:bodyPr>
          <a:lstStyle/>
          <a:p>
            <a:r>
              <a:rPr lang="en-US" sz="2000" b="1" dirty="0">
                <a:solidFill>
                  <a:schemeClr val="accent1">
                    <a:lumMod val="50000"/>
                  </a:schemeClr>
                </a:solidFill>
              </a:rPr>
              <a:t>D</a:t>
            </a:r>
          </a:p>
        </p:txBody>
      </p:sp>
      <p:sp>
        <p:nvSpPr>
          <p:cNvPr id="21" name="TextBox 20"/>
          <p:cNvSpPr txBox="1"/>
          <p:nvPr/>
        </p:nvSpPr>
        <p:spPr>
          <a:xfrm>
            <a:off x="2351781" y="4145014"/>
            <a:ext cx="312006" cy="400110"/>
          </a:xfrm>
          <a:prstGeom prst="rect">
            <a:avLst/>
          </a:prstGeom>
          <a:noFill/>
        </p:spPr>
        <p:txBody>
          <a:bodyPr wrap="square" rtlCol="0">
            <a:spAutoFit/>
          </a:bodyPr>
          <a:lstStyle/>
          <a:p>
            <a:r>
              <a:rPr lang="en-US" sz="2000" b="1" dirty="0">
                <a:solidFill>
                  <a:schemeClr val="accent1">
                    <a:lumMod val="50000"/>
                  </a:schemeClr>
                </a:solidFill>
              </a:rPr>
              <a:t>C</a:t>
            </a:r>
          </a:p>
        </p:txBody>
      </p:sp>
      <p:sp>
        <p:nvSpPr>
          <p:cNvPr id="22" name="TextBox 21"/>
          <p:cNvSpPr txBox="1"/>
          <p:nvPr/>
        </p:nvSpPr>
        <p:spPr>
          <a:xfrm>
            <a:off x="3575917" y="4109010"/>
            <a:ext cx="312006" cy="400110"/>
          </a:xfrm>
          <a:prstGeom prst="rect">
            <a:avLst/>
          </a:prstGeom>
          <a:noFill/>
        </p:spPr>
        <p:txBody>
          <a:bodyPr wrap="square" rtlCol="0">
            <a:spAutoFit/>
          </a:bodyPr>
          <a:lstStyle/>
          <a:p>
            <a:r>
              <a:rPr lang="en-US" sz="2000" b="1" dirty="0">
                <a:solidFill>
                  <a:schemeClr val="accent1">
                    <a:lumMod val="50000"/>
                  </a:schemeClr>
                </a:solidFill>
              </a:rPr>
              <a:t>B</a:t>
            </a:r>
          </a:p>
        </p:txBody>
      </p:sp>
      <p:sp>
        <p:nvSpPr>
          <p:cNvPr id="23" name="TextBox 22"/>
          <p:cNvSpPr txBox="1"/>
          <p:nvPr/>
        </p:nvSpPr>
        <p:spPr>
          <a:xfrm>
            <a:off x="5326619" y="4109010"/>
            <a:ext cx="312006" cy="400110"/>
          </a:xfrm>
          <a:prstGeom prst="rect">
            <a:avLst/>
          </a:prstGeom>
          <a:noFill/>
        </p:spPr>
        <p:txBody>
          <a:bodyPr wrap="square" rtlCol="0">
            <a:spAutoFit/>
          </a:bodyPr>
          <a:lstStyle/>
          <a:p>
            <a:r>
              <a:rPr lang="en-US" sz="2000" b="1" dirty="0" smtClean="0">
                <a:solidFill>
                  <a:schemeClr val="accent1">
                    <a:lumMod val="50000"/>
                  </a:schemeClr>
                </a:solidFill>
              </a:rPr>
              <a:t>A</a:t>
            </a:r>
            <a:endParaRPr lang="en-US" sz="2000" b="1" dirty="0">
              <a:solidFill>
                <a:schemeClr val="accent1">
                  <a:lumMod val="50000"/>
                </a:schemeClr>
              </a:solidFill>
            </a:endParaRPr>
          </a:p>
        </p:txBody>
      </p:sp>
      <p:sp>
        <p:nvSpPr>
          <p:cNvPr id="28" name="Freeform 27"/>
          <p:cNvSpPr/>
          <p:nvPr/>
        </p:nvSpPr>
        <p:spPr>
          <a:xfrm>
            <a:off x="781959" y="2776141"/>
            <a:ext cx="1878944" cy="1236301"/>
          </a:xfrm>
          <a:custGeom>
            <a:avLst/>
            <a:gdLst>
              <a:gd name="connsiteX0" fmla="*/ 1528550 w 1878944"/>
              <a:gd name="connsiteY0" fmla="*/ 1236301 h 1236301"/>
              <a:gd name="connsiteX1" fmla="*/ 1869744 w 1878944"/>
              <a:gd name="connsiteY1" fmla="*/ 731334 h 1236301"/>
              <a:gd name="connsiteX2" fmla="*/ 1201003 w 1878944"/>
              <a:gd name="connsiteY2" fmla="*/ 8002 h 1236301"/>
              <a:gd name="connsiteX3" fmla="*/ 0 w 1878944"/>
              <a:gd name="connsiteY3" fmla="*/ 1236301 h 1236301"/>
            </a:gdLst>
            <a:ahLst/>
            <a:cxnLst>
              <a:cxn ang="0">
                <a:pos x="connsiteX0" y="connsiteY0"/>
              </a:cxn>
              <a:cxn ang="0">
                <a:pos x="connsiteX1" y="connsiteY1"/>
              </a:cxn>
              <a:cxn ang="0">
                <a:pos x="connsiteX2" y="connsiteY2"/>
              </a:cxn>
              <a:cxn ang="0">
                <a:pos x="connsiteX3" y="connsiteY3"/>
              </a:cxn>
            </a:cxnLst>
            <a:rect l="l" t="t" r="r" b="b"/>
            <a:pathLst>
              <a:path w="1878944" h="1236301">
                <a:moveTo>
                  <a:pt x="1528550" y="1236301"/>
                </a:moveTo>
                <a:cubicBezTo>
                  <a:pt x="1726442" y="1086175"/>
                  <a:pt x="1924335" y="936050"/>
                  <a:pt x="1869744" y="731334"/>
                </a:cubicBezTo>
                <a:cubicBezTo>
                  <a:pt x="1815153" y="526618"/>
                  <a:pt x="1512627" y="-76159"/>
                  <a:pt x="1201003" y="8002"/>
                </a:cubicBezTo>
                <a:cubicBezTo>
                  <a:pt x="889379" y="92163"/>
                  <a:pt x="444689" y="664232"/>
                  <a:pt x="0" y="1236301"/>
                </a:cubicBezTo>
              </a:path>
            </a:pathLst>
          </a:cu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34"/>
          <p:cNvSpPr/>
          <p:nvPr/>
        </p:nvSpPr>
        <p:spPr>
          <a:xfrm>
            <a:off x="2591780" y="3356992"/>
            <a:ext cx="540060" cy="468052"/>
          </a:xfrm>
          <a:custGeom>
            <a:avLst/>
            <a:gdLst>
              <a:gd name="connsiteX0" fmla="*/ 0 w 750627"/>
              <a:gd name="connsiteY0" fmla="*/ 0 h 682388"/>
              <a:gd name="connsiteX1" fmla="*/ 532263 w 750627"/>
              <a:gd name="connsiteY1" fmla="*/ 368489 h 682388"/>
              <a:gd name="connsiteX2" fmla="*/ 750627 w 750627"/>
              <a:gd name="connsiteY2" fmla="*/ 682388 h 682388"/>
            </a:gdLst>
            <a:ahLst/>
            <a:cxnLst>
              <a:cxn ang="0">
                <a:pos x="connsiteX0" y="connsiteY0"/>
              </a:cxn>
              <a:cxn ang="0">
                <a:pos x="connsiteX1" y="connsiteY1"/>
              </a:cxn>
              <a:cxn ang="0">
                <a:pos x="connsiteX2" y="connsiteY2"/>
              </a:cxn>
            </a:cxnLst>
            <a:rect l="l" t="t" r="r" b="b"/>
            <a:pathLst>
              <a:path w="750627" h="682388">
                <a:moveTo>
                  <a:pt x="0" y="0"/>
                </a:moveTo>
                <a:cubicBezTo>
                  <a:pt x="203579" y="127379"/>
                  <a:pt x="407158" y="254758"/>
                  <a:pt x="532263" y="368489"/>
                </a:cubicBezTo>
                <a:cubicBezTo>
                  <a:pt x="657368" y="482220"/>
                  <a:pt x="703997" y="582304"/>
                  <a:pt x="750627" y="682388"/>
                </a:cubicBezTo>
              </a:path>
            </a:pathLst>
          </a:cu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Freeform 35"/>
          <p:cNvSpPr/>
          <p:nvPr/>
        </p:nvSpPr>
        <p:spPr>
          <a:xfrm>
            <a:off x="1503468" y="2582580"/>
            <a:ext cx="764275" cy="450376"/>
          </a:xfrm>
          <a:custGeom>
            <a:avLst/>
            <a:gdLst>
              <a:gd name="connsiteX0" fmla="*/ 764275 w 764275"/>
              <a:gd name="connsiteY0" fmla="*/ 0 h 450376"/>
              <a:gd name="connsiteX1" fmla="*/ 341194 w 764275"/>
              <a:gd name="connsiteY1" fmla="*/ 81887 h 450376"/>
              <a:gd name="connsiteX2" fmla="*/ 0 w 764275"/>
              <a:gd name="connsiteY2" fmla="*/ 450376 h 450376"/>
            </a:gdLst>
            <a:ahLst/>
            <a:cxnLst>
              <a:cxn ang="0">
                <a:pos x="connsiteX0" y="connsiteY0"/>
              </a:cxn>
              <a:cxn ang="0">
                <a:pos x="connsiteX1" y="connsiteY1"/>
              </a:cxn>
              <a:cxn ang="0">
                <a:pos x="connsiteX2" y="connsiteY2"/>
              </a:cxn>
            </a:cxnLst>
            <a:rect l="l" t="t" r="r" b="b"/>
            <a:pathLst>
              <a:path w="764275" h="450376">
                <a:moveTo>
                  <a:pt x="764275" y="0"/>
                </a:moveTo>
                <a:cubicBezTo>
                  <a:pt x="616424" y="3412"/>
                  <a:pt x="468573" y="6824"/>
                  <a:pt x="341194" y="81887"/>
                </a:cubicBezTo>
                <a:cubicBezTo>
                  <a:pt x="213815" y="156950"/>
                  <a:pt x="106907" y="303663"/>
                  <a:pt x="0" y="450376"/>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Freeform 40"/>
          <p:cNvSpPr/>
          <p:nvPr/>
        </p:nvSpPr>
        <p:spPr>
          <a:xfrm>
            <a:off x="2919661" y="1214651"/>
            <a:ext cx="2297821" cy="2784143"/>
          </a:xfrm>
          <a:custGeom>
            <a:avLst/>
            <a:gdLst>
              <a:gd name="connsiteX0" fmla="*/ 2297821 w 2297821"/>
              <a:gd name="connsiteY0" fmla="*/ 2784143 h 2784143"/>
              <a:gd name="connsiteX1" fmla="*/ 332543 w 2297821"/>
              <a:gd name="connsiteY1" fmla="*/ 750627 h 2784143"/>
              <a:gd name="connsiteX2" fmla="*/ 18645 w 2297821"/>
              <a:gd name="connsiteY2" fmla="*/ 0 h 2784143"/>
            </a:gdLst>
            <a:ahLst/>
            <a:cxnLst>
              <a:cxn ang="0">
                <a:pos x="connsiteX0" y="connsiteY0"/>
              </a:cxn>
              <a:cxn ang="0">
                <a:pos x="connsiteX1" y="connsiteY1"/>
              </a:cxn>
              <a:cxn ang="0">
                <a:pos x="connsiteX2" y="connsiteY2"/>
              </a:cxn>
            </a:cxnLst>
            <a:rect l="l" t="t" r="r" b="b"/>
            <a:pathLst>
              <a:path w="2297821" h="2784143">
                <a:moveTo>
                  <a:pt x="2297821" y="2784143"/>
                </a:moveTo>
                <a:cubicBezTo>
                  <a:pt x="1505113" y="1999397"/>
                  <a:pt x="712406" y="1214651"/>
                  <a:pt x="332543" y="750627"/>
                </a:cubicBezTo>
                <a:cubicBezTo>
                  <a:pt x="-47320" y="286603"/>
                  <a:pt x="-14338" y="143301"/>
                  <a:pt x="18645" y="0"/>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Freeform 41"/>
          <p:cNvSpPr/>
          <p:nvPr/>
        </p:nvSpPr>
        <p:spPr>
          <a:xfrm>
            <a:off x="2051201" y="2292824"/>
            <a:ext cx="204717" cy="491319"/>
          </a:xfrm>
          <a:custGeom>
            <a:avLst/>
            <a:gdLst>
              <a:gd name="connsiteX0" fmla="*/ 0 w 204717"/>
              <a:gd name="connsiteY0" fmla="*/ 491319 h 491319"/>
              <a:gd name="connsiteX1" fmla="*/ 68239 w 204717"/>
              <a:gd name="connsiteY1" fmla="*/ 150125 h 491319"/>
              <a:gd name="connsiteX2" fmla="*/ 204717 w 204717"/>
              <a:gd name="connsiteY2" fmla="*/ 0 h 491319"/>
            </a:gdLst>
            <a:ahLst/>
            <a:cxnLst>
              <a:cxn ang="0">
                <a:pos x="connsiteX0" y="connsiteY0"/>
              </a:cxn>
              <a:cxn ang="0">
                <a:pos x="connsiteX1" y="connsiteY1"/>
              </a:cxn>
              <a:cxn ang="0">
                <a:pos x="connsiteX2" y="connsiteY2"/>
              </a:cxn>
            </a:cxnLst>
            <a:rect l="l" t="t" r="r" b="b"/>
            <a:pathLst>
              <a:path w="204717" h="491319">
                <a:moveTo>
                  <a:pt x="0" y="491319"/>
                </a:moveTo>
                <a:cubicBezTo>
                  <a:pt x="17060" y="361665"/>
                  <a:pt x="34120" y="232011"/>
                  <a:pt x="68239" y="150125"/>
                </a:cubicBezTo>
                <a:cubicBezTo>
                  <a:pt x="102358" y="68239"/>
                  <a:pt x="153537" y="34119"/>
                  <a:pt x="204717" y="0"/>
                </a:cubicBezTo>
              </a:path>
            </a:pathLst>
          </a:cu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Freeform 42"/>
          <p:cNvSpPr/>
          <p:nvPr/>
        </p:nvSpPr>
        <p:spPr>
          <a:xfrm>
            <a:off x="2269565" y="1241946"/>
            <a:ext cx="655093" cy="1037230"/>
          </a:xfrm>
          <a:custGeom>
            <a:avLst/>
            <a:gdLst>
              <a:gd name="connsiteX0" fmla="*/ 0 w 655093"/>
              <a:gd name="connsiteY0" fmla="*/ 1037230 h 1037230"/>
              <a:gd name="connsiteX1" fmla="*/ 409433 w 655093"/>
              <a:gd name="connsiteY1" fmla="*/ 382138 h 1037230"/>
              <a:gd name="connsiteX2" fmla="*/ 655093 w 655093"/>
              <a:gd name="connsiteY2" fmla="*/ 0 h 1037230"/>
            </a:gdLst>
            <a:ahLst/>
            <a:cxnLst>
              <a:cxn ang="0">
                <a:pos x="connsiteX0" y="connsiteY0"/>
              </a:cxn>
              <a:cxn ang="0">
                <a:pos x="connsiteX1" y="connsiteY1"/>
              </a:cxn>
              <a:cxn ang="0">
                <a:pos x="connsiteX2" y="connsiteY2"/>
              </a:cxn>
            </a:cxnLst>
            <a:rect l="l" t="t" r="r" b="b"/>
            <a:pathLst>
              <a:path w="655093" h="1037230">
                <a:moveTo>
                  <a:pt x="0" y="1037230"/>
                </a:moveTo>
                <a:lnTo>
                  <a:pt x="409433" y="382138"/>
                </a:lnTo>
                <a:lnTo>
                  <a:pt x="655093" y="0"/>
                </a:ln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Freeform 43"/>
          <p:cNvSpPr/>
          <p:nvPr/>
        </p:nvSpPr>
        <p:spPr>
          <a:xfrm>
            <a:off x="2255918" y="2593075"/>
            <a:ext cx="1255594" cy="1433015"/>
          </a:xfrm>
          <a:custGeom>
            <a:avLst/>
            <a:gdLst>
              <a:gd name="connsiteX0" fmla="*/ 0 w 1255594"/>
              <a:gd name="connsiteY0" fmla="*/ 0 h 1433015"/>
              <a:gd name="connsiteX1" fmla="*/ 955343 w 1255594"/>
              <a:gd name="connsiteY1" fmla="*/ 1009934 h 1433015"/>
              <a:gd name="connsiteX2" fmla="*/ 1255594 w 1255594"/>
              <a:gd name="connsiteY2" fmla="*/ 1433015 h 1433015"/>
            </a:gdLst>
            <a:ahLst/>
            <a:cxnLst>
              <a:cxn ang="0">
                <a:pos x="connsiteX0" y="connsiteY0"/>
              </a:cxn>
              <a:cxn ang="0">
                <a:pos x="connsiteX1" y="connsiteY1"/>
              </a:cxn>
              <a:cxn ang="0">
                <a:pos x="connsiteX2" y="connsiteY2"/>
              </a:cxn>
            </a:cxnLst>
            <a:rect l="l" t="t" r="r" b="b"/>
            <a:pathLst>
              <a:path w="1255594" h="1433015">
                <a:moveTo>
                  <a:pt x="0" y="0"/>
                </a:moveTo>
                <a:cubicBezTo>
                  <a:pt x="373038" y="385549"/>
                  <a:pt x="746077" y="771098"/>
                  <a:pt x="955343" y="1009934"/>
                </a:cubicBezTo>
                <a:cubicBezTo>
                  <a:pt x="1164609" y="1248770"/>
                  <a:pt x="1210101" y="1340892"/>
                  <a:pt x="1255594" y="1433015"/>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269565" y="2279176"/>
            <a:ext cx="81991" cy="313899"/>
          </a:xfrm>
          <a:custGeom>
            <a:avLst/>
            <a:gdLst>
              <a:gd name="connsiteX0" fmla="*/ 0 w 81991"/>
              <a:gd name="connsiteY0" fmla="*/ 313899 h 313899"/>
              <a:gd name="connsiteX1" fmla="*/ 81887 w 81991"/>
              <a:gd name="connsiteY1" fmla="*/ 191069 h 313899"/>
              <a:gd name="connsiteX2" fmla="*/ 13648 w 81991"/>
              <a:gd name="connsiteY2" fmla="*/ 0 h 313899"/>
            </a:gdLst>
            <a:ahLst/>
            <a:cxnLst>
              <a:cxn ang="0">
                <a:pos x="connsiteX0" y="connsiteY0"/>
              </a:cxn>
              <a:cxn ang="0">
                <a:pos x="connsiteX1" y="connsiteY1"/>
              </a:cxn>
              <a:cxn ang="0">
                <a:pos x="connsiteX2" y="connsiteY2"/>
              </a:cxn>
            </a:cxnLst>
            <a:rect l="l" t="t" r="r" b="b"/>
            <a:pathLst>
              <a:path w="81991" h="313899">
                <a:moveTo>
                  <a:pt x="0" y="313899"/>
                </a:moveTo>
                <a:cubicBezTo>
                  <a:pt x="39806" y="278642"/>
                  <a:pt x="79612" y="243385"/>
                  <a:pt x="81887" y="191069"/>
                </a:cubicBezTo>
                <a:cubicBezTo>
                  <a:pt x="84162" y="138753"/>
                  <a:pt x="48905" y="69376"/>
                  <a:pt x="13648" y="0"/>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7" name="Group 46"/>
          <p:cNvGrpSpPr/>
          <p:nvPr/>
        </p:nvGrpSpPr>
        <p:grpSpPr>
          <a:xfrm>
            <a:off x="3074690" y="3739156"/>
            <a:ext cx="114300" cy="104775"/>
            <a:chOff x="6984268" y="2204864"/>
            <a:chExt cx="457200" cy="419100"/>
          </a:xfrm>
        </p:grpSpPr>
        <p:sp>
          <p:nvSpPr>
            <p:cNvPr id="48" name="Line 55"/>
            <p:cNvSpPr>
              <a:spLocks noChangeShapeType="1"/>
            </p:cNvSpPr>
            <p:nvPr/>
          </p:nvSpPr>
          <p:spPr bwMode="auto">
            <a:xfrm>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56"/>
            <p:cNvSpPr>
              <a:spLocks noChangeShapeType="1"/>
            </p:cNvSpPr>
            <p:nvPr/>
          </p:nvSpPr>
          <p:spPr bwMode="auto">
            <a:xfrm flipV="1">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0" name="Group 49"/>
          <p:cNvGrpSpPr/>
          <p:nvPr/>
        </p:nvGrpSpPr>
        <p:grpSpPr>
          <a:xfrm>
            <a:off x="1505371" y="2928181"/>
            <a:ext cx="114300" cy="104775"/>
            <a:chOff x="6984268" y="2204864"/>
            <a:chExt cx="457200" cy="419100"/>
          </a:xfrm>
        </p:grpSpPr>
        <p:sp>
          <p:nvSpPr>
            <p:cNvPr id="51" name="Line 55"/>
            <p:cNvSpPr>
              <a:spLocks noChangeShapeType="1"/>
            </p:cNvSpPr>
            <p:nvPr/>
          </p:nvSpPr>
          <p:spPr bwMode="auto">
            <a:xfrm>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Line 56"/>
            <p:cNvSpPr>
              <a:spLocks noChangeShapeType="1"/>
            </p:cNvSpPr>
            <p:nvPr/>
          </p:nvSpPr>
          <p:spPr bwMode="auto">
            <a:xfrm flipV="1">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6" name="Group 16"/>
          <p:cNvGrpSpPr>
            <a:grpSpLocks/>
          </p:cNvGrpSpPr>
          <p:nvPr/>
        </p:nvGrpSpPr>
        <p:grpSpPr bwMode="auto">
          <a:xfrm>
            <a:off x="203191" y="894111"/>
            <a:ext cx="1848010" cy="880252"/>
            <a:chOff x="2621" y="2143"/>
            <a:chExt cx="1686" cy="782"/>
          </a:xfrm>
        </p:grpSpPr>
        <p:sp>
          <p:nvSpPr>
            <p:cNvPr id="57" name="AutoShape 9"/>
            <p:cNvSpPr>
              <a:spLocks noChangeArrowheads="1"/>
            </p:cNvSpPr>
            <p:nvPr/>
          </p:nvSpPr>
          <p:spPr bwMode="auto">
            <a:xfrm>
              <a:off x="2621" y="2143"/>
              <a:ext cx="1686" cy="782"/>
            </a:xfrm>
            <a:prstGeom prst="wedgeEllipseCallout">
              <a:avLst>
                <a:gd name="adj1" fmla="val 56051"/>
                <a:gd name="adj2" fmla="val 99627"/>
              </a:avLst>
            </a:prstGeom>
            <a:solidFill>
              <a:srgbClr val="FF0000"/>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lIns="82479" tIns="41239" rIns="82479" bIns="41239"/>
            <a:lstStyle/>
            <a:p>
              <a:pPr algn="ctr" defTabSz="825500"/>
              <a:endParaRPr kumimoji="1" lang="en-US" sz="1600" b="0">
                <a:ea typeface="ＭＳ Ｐゴシック" pitchFamily="34" charset="-128"/>
              </a:endParaRPr>
            </a:p>
          </p:txBody>
        </p:sp>
        <p:sp>
          <p:nvSpPr>
            <p:cNvPr id="58" name="Text Box 10"/>
            <p:cNvSpPr txBox="1">
              <a:spLocks noChangeArrowheads="1"/>
            </p:cNvSpPr>
            <p:nvPr/>
          </p:nvSpPr>
          <p:spPr bwMode="auto">
            <a:xfrm>
              <a:off x="2697" y="2361"/>
              <a:ext cx="154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479" tIns="41239" rIns="82479" bIns="41239">
              <a:spAutoFit/>
            </a:bodyPr>
            <a:lstStyle>
              <a:lvl1pPr algn="l" defTabSz="825500">
                <a:defRPr>
                  <a:solidFill>
                    <a:schemeClr val="tx1"/>
                  </a:solidFill>
                  <a:latin typeface="Arial" pitchFamily="34" charset="0"/>
                  <a:cs typeface="Arial" pitchFamily="34" charset="0"/>
                </a:defRPr>
              </a:lvl1pPr>
              <a:lvl2pPr marL="669925" indent="-257175" algn="l" defTabSz="825500">
                <a:defRPr>
                  <a:solidFill>
                    <a:schemeClr val="tx1"/>
                  </a:solidFill>
                  <a:latin typeface="Arial" pitchFamily="34" charset="0"/>
                  <a:cs typeface="Arial" pitchFamily="34" charset="0"/>
                </a:defRPr>
              </a:lvl2pPr>
              <a:lvl3pPr marL="1030288" indent="-204788" algn="l" defTabSz="825500">
                <a:defRPr>
                  <a:solidFill>
                    <a:schemeClr val="tx1"/>
                  </a:solidFill>
                  <a:latin typeface="Arial" pitchFamily="34" charset="0"/>
                  <a:cs typeface="Arial" pitchFamily="34" charset="0"/>
                </a:defRPr>
              </a:lvl3pPr>
              <a:lvl4pPr marL="1443038" indent="-206375" algn="l" defTabSz="825500">
                <a:defRPr>
                  <a:solidFill>
                    <a:schemeClr val="tx1"/>
                  </a:solidFill>
                  <a:latin typeface="Arial" pitchFamily="34" charset="0"/>
                  <a:cs typeface="Arial" pitchFamily="34" charset="0"/>
                </a:defRPr>
              </a:lvl4pPr>
              <a:lvl5pPr marL="1855788" indent="-206375" algn="l" defTabSz="825500">
                <a:defRPr>
                  <a:solidFill>
                    <a:schemeClr val="tx1"/>
                  </a:solidFill>
                  <a:latin typeface="Arial" pitchFamily="34" charset="0"/>
                  <a:cs typeface="Arial" pitchFamily="34" charset="0"/>
                </a:defRPr>
              </a:lvl5pPr>
              <a:lvl6pPr marL="2312988" indent="-206375" defTabSz="825500" fontAlgn="base">
                <a:spcBef>
                  <a:spcPct val="0"/>
                </a:spcBef>
                <a:spcAft>
                  <a:spcPct val="0"/>
                </a:spcAft>
                <a:defRPr>
                  <a:solidFill>
                    <a:schemeClr val="tx1"/>
                  </a:solidFill>
                  <a:latin typeface="Arial" pitchFamily="34" charset="0"/>
                  <a:cs typeface="Arial" pitchFamily="34" charset="0"/>
                </a:defRPr>
              </a:lvl6pPr>
              <a:lvl7pPr marL="2770188" indent="-206375" defTabSz="825500" fontAlgn="base">
                <a:spcBef>
                  <a:spcPct val="0"/>
                </a:spcBef>
                <a:spcAft>
                  <a:spcPct val="0"/>
                </a:spcAft>
                <a:defRPr>
                  <a:solidFill>
                    <a:schemeClr val="tx1"/>
                  </a:solidFill>
                  <a:latin typeface="Arial" pitchFamily="34" charset="0"/>
                  <a:cs typeface="Arial" pitchFamily="34" charset="0"/>
                </a:defRPr>
              </a:lvl7pPr>
              <a:lvl8pPr marL="3227388" indent="-206375" defTabSz="825500" fontAlgn="base">
                <a:spcBef>
                  <a:spcPct val="0"/>
                </a:spcBef>
                <a:spcAft>
                  <a:spcPct val="0"/>
                </a:spcAft>
                <a:defRPr>
                  <a:solidFill>
                    <a:schemeClr val="tx1"/>
                  </a:solidFill>
                  <a:latin typeface="Arial" pitchFamily="34" charset="0"/>
                  <a:cs typeface="Arial" pitchFamily="34" charset="0"/>
                </a:defRPr>
              </a:lvl8pPr>
              <a:lvl9pPr marL="3684588" indent="-206375" defTabSz="825500" fontAlgn="base">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kumimoji="1" lang="en-US" altLang="ja-JP" sz="2200" b="0" dirty="0" smtClean="0">
                  <a:solidFill>
                    <a:schemeClr val="bg1"/>
                  </a:solidFill>
                  <a:latin typeface="Book Antiqua" pitchFamily="18" charset="0"/>
                  <a:ea typeface="ＭＳ Ｐゴシック" pitchFamily="34" charset="-128"/>
                </a:rPr>
                <a:t>Duplication</a:t>
              </a:r>
              <a:endParaRPr kumimoji="1" lang="en-US" altLang="ja-JP" sz="2200" b="0" dirty="0">
                <a:solidFill>
                  <a:schemeClr val="bg1"/>
                </a:solidFill>
                <a:latin typeface="Book Antiqua" pitchFamily="18" charset="0"/>
                <a:ea typeface="ＭＳ Ｐゴシック" pitchFamily="34" charset="-128"/>
              </a:endParaRPr>
            </a:p>
          </p:txBody>
        </p:sp>
      </p:grpSp>
      <p:sp>
        <p:nvSpPr>
          <p:cNvPr id="59" name="TextBox 58"/>
          <p:cNvSpPr txBox="1"/>
          <p:nvPr/>
        </p:nvSpPr>
        <p:spPr>
          <a:xfrm>
            <a:off x="5796136" y="6228020"/>
            <a:ext cx="2719483" cy="369332"/>
          </a:xfrm>
          <a:prstGeom prst="rect">
            <a:avLst/>
          </a:prstGeom>
          <a:noFill/>
        </p:spPr>
        <p:txBody>
          <a:bodyPr wrap="square" rtlCol="0">
            <a:spAutoFit/>
          </a:bodyPr>
          <a:lstStyle/>
          <a:p>
            <a:r>
              <a:rPr lang="en-US" b="1" dirty="0" smtClean="0">
                <a:solidFill>
                  <a:srgbClr val="531FE7"/>
                </a:solidFill>
              </a:rPr>
              <a:t>1 Duplication and 3 losses</a:t>
            </a:r>
            <a:endParaRPr lang="en-US" b="1" dirty="0">
              <a:solidFill>
                <a:srgbClr val="531FE7"/>
              </a:solidFill>
            </a:endParaRPr>
          </a:p>
        </p:txBody>
      </p:sp>
      <p:sp>
        <p:nvSpPr>
          <p:cNvPr id="32"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Gene Duplication/Loss</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2" name="Freeform 1"/>
          <p:cNvSpPr/>
          <p:nvPr/>
        </p:nvSpPr>
        <p:spPr>
          <a:xfrm>
            <a:off x="2638265" y="3305908"/>
            <a:ext cx="309489" cy="506437"/>
          </a:xfrm>
          <a:custGeom>
            <a:avLst/>
            <a:gdLst>
              <a:gd name="connsiteX0" fmla="*/ 309489 w 309489"/>
              <a:gd name="connsiteY0" fmla="*/ 0 h 506437"/>
              <a:gd name="connsiteX1" fmla="*/ 112541 w 309489"/>
              <a:gd name="connsiteY1" fmla="*/ 365760 h 506437"/>
              <a:gd name="connsiteX2" fmla="*/ 0 w 309489"/>
              <a:gd name="connsiteY2" fmla="*/ 506437 h 506437"/>
            </a:gdLst>
            <a:ahLst/>
            <a:cxnLst>
              <a:cxn ang="0">
                <a:pos x="connsiteX0" y="connsiteY0"/>
              </a:cxn>
              <a:cxn ang="0">
                <a:pos x="connsiteX1" y="connsiteY1"/>
              </a:cxn>
              <a:cxn ang="0">
                <a:pos x="connsiteX2" y="connsiteY2"/>
              </a:cxn>
            </a:cxnLst>
            <a:rect l="l" t="t" r="r" b="b"/>
            <a:pathLst>
              <a:path w="309489" h="506437">
                <a:moveTo>
                  <a:pt x="309489" y="0"/>
                </a:moveTo>
                <a:cubicBezTo>
                  <a:pt x="236805" y="140677"/>
                  <a:pt x="164122" y="281354"/>
                  <a:pt x="112541" y="365760"/>
                </a:cubicBezTo>
                <a:cubicBezTo>
                  <a:pt x="60960" y="450166"/>
                  <a:pt x="30480" y="478301"/>
                  <a:pt x="0" y="506437"/>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7" name="Group 36"/>
          <p:cNvGrpSpPr/>
          <p:nvPr/>
        </p:nvGrpSpPr>
        <p:grpSpPr>
          <a:xfrm>
            <a:off x="2591779" y="3753036"/>
            <a:ext cx="114300" cy="104775"/>
            <a:chOff x="6984268" y="2204864"/>
            <a:chExt cx="457200" cy="419100"/>
          </a:xfrm>
        </p:grpSpPr>
        <p:sp>
          <p:nvSpPr>
            <p:cNvPr id="38" name="Line 55"/>
            <p:cNvSpPr>
              <a:spLocks noChangeShapeType="1"/>
            </p:cNvSpPr>
            <p:nvPr/>
          </p:nvSpPr>
          <p:spPr bwMode="auto">
            <a:xfrm>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56"/>
            <p:cNvSpPr>
              <a:spLocks noChangeShapeType="1"/>
            </p:cNvSpPr>
            <p:nvPr/>
          </p:nvSpPr>
          <p:spPr bwMode="auto">
            <a:xfrm flipV="1">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0" name="TextBox 39"/>
          <p:cNvSpPr txBox="1"/>
          <p:nvPr/>
        </p:nvSpPr>
        <p:spPr>
          <a:xfrm>
            <a:off x="5811140" y="2469941"/>
            <a:ext cx="3132348" cy="1938992"/>
          </a:xfrm>
          <a:prstGeom prst="rect">
            <a:avLst/>
          </a:prstGeom>
          <a:noFill/>
        </p:spPr>
        <p:txBody>
          <a:bodyPr wrap="square" rtlCol="0">
            <a:spAutoFit/>
          </a:bodyPr>
          <a:lstStyle/>
          <a:p>
            <a:r>
              <a:rPr lang="en-US" sz="2400" dirty="0" smtClean="0">
                <a:latin typeface="Times New Roman" pitchFamily="18" charset="0"/>
                <a:cs typeface="Times New Roman" pitchFamily="18" charset="0"/>
              </a:rPr>
              <a:t>Cost of reconciling a gene tree into a species tree is measured by the number of extra lineages.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701832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wipe(up)">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wipe(up)">
                                      <p:cBhvr>
                                        <p:cTn id="15" dur="1000"/>
                                        <p:tgtEl>
                                          <p:spTgt spid="42"/>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wipe(up)">
                                      <p:cBhvr>
                                        <p:cTn id="18" dur="1000"/>
                                        <p:tgtEl>
                                          <p:spTgt spid="46"/>
                                        </p:tgtEl>
                                      </p:cBhvr>
                                    </p:animEffect>
                                  </p:childTnLst>
                                </p:cTn>
                              </p:par>
                            </p:childTnLst>
                          </p:cTn>
                        </p:par>
                        <p:par>
                          <p:cTn id="19" fill="hold">
                            <p:stCondLst>
                              <p:cond delay="1000"/>
                            </p:stCondLst>
                            <p:childTnLst>
                              <p:par>
                                <p:cTn id="20" presetID="9" presetClass="entr" presetSubtype="0" fill="hold" nodeType="after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dissolve">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up)">
                                      <p:cBhvr>
                                        <p:cTn id="27" dur="500"/>
                                        <p:tgtEl>
                                          <p:spTgt spid="44"/>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up)">
                                      <p:cBhvr>
                                        <p:cTn id="30" dur="500"/>
                                        <p:tgtEl>
                                          <p:spTgt spid="36"/>
                                        </p:tgtEl>
                                      </p:cBhvr>
                                    </p:animEffect>
                                  </p:childTnLst>
                                </p:cTn>
                              </p:par>
                            </p:childTnLst>
                          </p:cTn>
                        </p:par>
                        <p:par>
                          <p:cTn id="31" fill="hold">
                            <p:stCondLst>
                              <p:cond delay="500"/>
                            </p:stCondLst>
                            <p:childTnLst>
                              <p:par>
                                <p:cTn id="32" presetID="22" presetClass="entr" presetSubtype="4" fill="hold" nodeType="after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wipe(down)">
                                      <p:cBhvr>
                                        <p:cTn id="34" dur="500"/>
                                        <p:tgtEl>
                                          <p:spTgt spid="50"/>
                                        </p:tgtEl>
                                      </p:cBhvr>
                                    </p:animEffect>
                                  </p:childTnLst>
                                </p:cTn>
                              </p:par>
                            </p:childTnLst>
                          </p:cTn>
                        </p:par>
                        <p:par>
                          <p:cTn id="35" fill="hold">
                            <p:stCondLst>
                              <p:cond delay="1000"/>
                            </p:stCondLst>
                            <p:childTnLst>
                              <p:par>
                                <p:cTn id="36" presetID="22" presetClass="entr" presetSubtype="1" fill="hold" grpId="0" nodeType="after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up)">
                                      <p:cBhvr>
                                        <p:cTn id="38" dur="500"/>
                                        <p:tgtEl>
                                          <p:spTgt spid="2"/>
                                        </p:tgtEl>
                                      </p:cBhvr>
                                    </p:animEffect>
                                  </p:childTnLst>
                                </p:cTn>
                              </p:par>
                            </p:childTnLst>
                          </p:cTn>
                        </p:par>
                        <p:par>
                          <p:cTn id="39" fill="hold">
                            <p:stCondLst>
                              <p:cond delay="1500"/>
                            </p:stCondLst>
                            <p:childTnLst>
                              <p:par>
                                <p:cTn id="40" presetID="22" presetClass="entr" presetSubtype="4" fill="hold" nodeType="after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wipe(down)">
                                      <p:cBhvr>
                                        <p:cTn id="42" dur="5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up)">
                                      <p:cBhvr>
                                        <p:cTn id="47" dur="500"/>
                                        <p:tgtEl>
                                          <p:spTgt spid="28"/>
                                        </p:tgtEl>
                                      </p:cBhvr>
                                    </p:animEffect>
                                  </p:childTnLst>
                                </p:cTn>
                              </p:par>
                            </p:childTnLst>
                          </p:cTn>
                        </p:par>
                        <p:par>
                          <p:cTn id="48" fill="hold">
                            <p:stCondLst>
                              <p:cond delay="500"/>
                            </p:stCondLst>
                            <p:childTnLst>
                              <p:par>
                                <p:cTn id="49" presetID="22" presetClass="entr" presetSubtype="1" fill="hold" grpId="0" nodeType="after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wipe(up)">
                                      <p:cBhvr>
                                        <p:cTn id="51" dur="500"/>
                                        <p:tgtEl>
                                          <p:spTgt spid="35"/>
                                        </p:tgtEl>
                                      </p:cBhvr>
                                    </p:animEffect>
                                  </p:childTnLst>
                                </p:cTn>
                              </p:par>
                            </p:childTnLst>
                          </p:cTn>
                        </p:par>
                        <p:par>
                          <p:cTn id="52" fill="hold">
                            <p:stCondLst>
                              <p:cond delay="1000"/>
                            </p:stCondLst>
                            <p:childTnLst>
                              <p:par>
                                <p:cTn id="53" presetID="22" presetClass="entr" presetSubtype="4" fill="hold" nodeType="after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wipe(down)">
                                      <p:cBhvr>
                                        <p:cTn id="55" dur="500"/>
                                        <p:tgtEl>
                                          <p:spTgt spid="4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wipe(up)">
                                      <p:cBhvr>
                                        <p:cTn id="60" dur="500"/>
                                        <p:tgtEl>
                                          <p:spTgt spid="19"/>
                                        </p:tgtEl>
                                      </p:cBhvr>
                                    </p:animEffect>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5" grpId="0" animBg="1"/>
      <p:bldP spid="36" grpId="0" animBg="1"/>
      <p:bldP spid="41" grpId="0" animBg="1"/>
      <p:bldP spid="42" grpId="0" animBg="1"/>
      <p:bldP spid="43" grpId="0" animBg="1"/>
      <p:bldP spid="44" grpId="0" animBg="1"/>
      <p:bldP spid="46" grpId="0" animBg="1"/>
      <p:bldP spid="59" grpId="0"/>
      <p:bldP spid="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2807804" y="4189599"/>
            <a:ext cx="1725190" cy="426622"/>
          </a:xfrm>
          <a:prstGeom prst="roundRect">
            <a:avLst>
              <a:gd name="adj" fmla="val 16667"/>
            </a:avLst>
          </a:prstGeom>
          <a:solidFill>
            <a:schemeClr val="bg1">
              <a:lumMod val="85000"/>
            </a:schemeClr>
          </a:solidFill>
          <a:ln w="44450">
            <a:solidFill>
              <a:srgbClr val="FF0000"/>
            </a:solidFill>
            <a:round/>
            <a:headEnd/>
            <a:tailEnd/>
          </a:ln>
          <a:effectLst>
            <a:outerShdw dist="63500" dir="2700000" algn="ctr" rotWithShape="0">
              <a:srgbClr val="808080">
                <a:alpha val="50000"/>
              </a:srgbClr>
            </a:outerShdw>
          </a:effectLst>
        </p:spPr>
        <p:txBody>
          <a:bodyPr wrap="none" anchor="ctr"/>
          <a:lstStyle/>
          <a:p>
            <a:pPr lvl="0" algn="ctr">
              <a:spcBef>
                <a:spcPts val="600"/>
              </a:spcBef>
              <a:buClr>
                <a:srgbClr val="4F81BD"/>
              </a:buClr>
              <a:buSzPct val="90000"/>
            </a:pPr>
            <a:endParaRPr lang="en-US" sz="2400" dirty="0">
              <a:solidFill>
                <a:prstClr val="black"/>
              </a:solidFill>
              <a:latin typeface="Garamond" pitchFamily="18" charset="0"/>
            </a:endParaRPr>
          </a:p>
        </p:txBody>
      </p:sp>
      <p:grpSp>
        <p:nvGrpSpPr>
          <p:cNvPr id="19" name="Group 18"/>
          <p:cNvGrpSpPr/>
          <p:nvPr/>
        </p:nvGrpSpPr>
        <p:grpSpPr>
          <a:xfrm rot="10800000">
            <a:off x="839571" y="1427520"/>
            <a:ext cx="3424778" cy="2653347"/>
            <a:chOff x="2245489" y="3993266"/>
            <a:chExt cx="4421529" cy="2743200"/>
          </a:xfrm>
        </p:grpSpPr>
        <p:sp>
          <p:nvSpPr>
            <p:cNvPr id="16" name="Freeform 15"/>
            <p:cNvSpPr/>
            <p:nvPr/>
          </p:nvSpPr>
          <p:spPr>
            <a:xfrm>
              <a:off x="2245489" y="3993266"/>
              <a:ext cx="1585731" cy="995423"/>
            </a:xfrm>
            <a:custGeom>
              <a:avLst/>
              <a:gdLst>
                <a:gd name="connsiteX0" fmla="*/ 0 w 1585731"/>
                <a:gd name="connsiteY0" fmla="*/ 0 h 995423"/>
                <a:gd name="connsiteX1" fmla="*/ 833377 w 1585731"/>
                <a:gd name="connsiteY1" fmla="*/ 995423 h 995423"/>
                <a:gd name="connsiteX2" fmla="*/ 1585731 w 1585731"/>
                <a:gd name="connsiteY2" fmla="*/ 11575 h 995423"/>
              </a:gdLst>
              <a:ahLst/>
              <a:cxnLst>
                <a:cxn ang="0">
                  <a:pos x="connsiteX0" y="connsiteY0"/>
                </a:cxn>
                <a:cxn ang="0">
                  <a:pos x="connsiteX1" y="connsiteY1"/>
                </a:cxn>
                <a:cxn ang="0">
                  <a:pos x="connsiteX2" y="connsiteY2"/>
                </a:cxn>
              </a:cxnLst>
              <a:rect l="l" t="t" r="r" b="b"/>
              <a:pathLst>
                <a:path w="1585731" h="995423">
                  <a:moveTo>
                    <a:pt x="0" y="0"/>
                  </a:moveTo>
                  <a:lnTo>
                    <a:pt x="833377" y="995423"/>
                  </a:lnTo>
                  <a:lnTo>
                    <a:pt x="1585731" y="11575"/>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3078866" y="4004841"/>
              <a:ext cx="1875099" cy="1747777"/>
            </a:xfrm>
            <a:custGeom>
              <a:avLst/>
              <a:gdLst>
                <a:gd name="connsiteX0" fmla="*/ 0 w 1875099"/>
                <a:gd name="connsiteY0" fmla="*/ 972273 h 1747777"/>
                <a:gd name="connsiteX1" fmla="*/ 659757 w 1875099"/>
                <a:gd name="connsiteY1" fmla="*/ 1747777 h 1747777"/>
                <a:gd name="connsiteX2" fmla="*/ 1875099 w 1875099"/>
                <a:gd name="connsiteY2" fmla="*/ 0 h 1747777"/>
              </a:gdLst>
              <a:ahLst/>
              <a:cxnLst>
                <a:cxn ang="0">
                  <a:pos x="connsiteX0" y="connsiteY0"/>
                </a:cxn>
                <a:cxn ang="0">
                  <a:pos x="connsiteX1" y="connsiteY1"/>
                </a:cxn>
                <a:cxn ang="0">
                  <a:pos x="connsiteX2" y="connsiteY2"/>
                </a:cxn>
              </a:cxnLst>
              <a:rect l="l" t="t" r="r" b="b"/>
              <a:pathLst>
                <a:path w="1875099" h="1747777">
                  <a:moveTo>
                    <a:pt x="0" y="972273"/>
                  </a:moveTo>
                  <a:lnTo>
                    <a:pt x="659757" y="1747777"/>
                  </a:lnTo>
                  <a:lnTo>
                    <a:pt x="1875099" y="0"/>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3727048" y="4016415"/>
              <a:ext cx="2939970" cy="2720051"/>
            </a:xfrm>
            <a:custGeom>
              <a:avLst/>
              <a:gdLst>
                <a:gd name="connsiteX0" fmla="*/ 0 w 2939970"/>
                <a:gd name="connsiteY0" fmla="*/ 1724628 h 2720051"/>
                <a:gd name="connsiteX1" fmla="*/ 729205 w 2939970"/>
                <a:gd name="connsiteY1" fmla="*/ 2581155 h 2720051"/>
                <a:gd name="connsiteX2" fmla="*/ 844952 w 2939970"/>
                <a:gd name="connsiteY2" fmla="*/ 2720051 h 2720051"/>
                <a:gd name="connsiteX3" fmla="*/ 2939970 w 2939970"/>
                <a:gd name="connsiteY3" fmla="*/ 0 h 2720051"/>
              </a:gdLst>
              <a:ahLst/>
              <a:cxnLst>
                <a:cxn ang="0">
                  <a:pos x="connsiteX0" y="connsiteY0"/>
                </a:cxn>
                <a:cxn ang="0">
                  <a:pos x="connsiteX1" y="connsiteY1"/>
                </a:cxn>
                <a:cxn ang="0">
                  <a:pos x="connsiteX2" y="connsiteY2"/>
                </a:cxn>
                <a:cxn ang="0">
                  <a:pos x="connsiteX3" y="connsiteY3"/>
                </a:cxn>
              </a:cxnLst>
              <a:rect l="l" t="t" r="r" b="b"/>
              <a:pathLst>
                <a:path w="2939970" h="2720051">
                  <a:moveTo>
                    <a:pt x="0" y="1724628"/>
                  </a:moveTo>
                  <a:lnTo>
                    <a:pt x="729205" y="2581155"/>
                  </a:lnTo>
                  <a:lnTo>
                    <a:pt x="844952" y="2720051"/>
                  </a:lnTo>
                  <a:lnTo>
                    <a:pt x="2939970" y="0"/>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0" name="TextBox 19"/>
          <p:cNvSpPr txBox="1"/>
          <p:nvPr/>
        </p:nvSpPr>
        <p:spPr>
          <a:xfrm>
            <a:off x="683568" y="4199832"/>
            <a:ext cx="312006" cy="400110"/>
          </a:xfrm>
          <a:prstGeom prst="rect">
            <a:avLst/>
          </a:prstGeom>
          <a:noFill/>
        </p:spPr>
        <p:txBody>
          <a:bodyPr wrap="square" rtlCol="0">
            <a:spAutoFit/>
          </a:bodyPr>
          <a:lstStyle/>
          <a:p>
            <a:r>
              <a:rPr lang="en-US" sz="2000" b="1" dirty="0" smtClean="0"/>
              <a:t>A</a:t>
            </a:r>
            <a:endParaRPr lang="en-US" sz="2000" b="1" dirty="0"/>
          </a:p>
        </p:txBody>
      </p:sp>
      <p:sp>
        <p:nvSpPr>
          <p:cNvPr id="32" name="Rectangle 3"/>
          <p:cNvSpPr txBox="1">
            <a:spLocks noChangeArrowheads="1"/>
          </p:cNvSpPr>
          <p:nvPr/>
        </p:nvSpPr>
        <p:spPr>
          <a:xfrm>
            <a:off x="251520" y="83096"/>
            <a:ext cx="7770813" cy="609600"/>
          </a:xfrm>
          <a:prstGeom prst="rect">
            <a:avLst/>
          </a:prstGeom>
          <a:effectLst>
            <a:outerShdw dist="35921" dir="2700000" algn="ctr" rotWithShape="0">
              <a:schemeClr val="bg2"/>
            </a:outerShdw>
          </a:effectLst>
        </p:spPr>
        <p:txBody>
          <a:bodyPr>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Optimal Reconciliation (LCA mapping, </a:t>
            </a:r>
            <a:r>
              <a:rPr lang="en-US" altLang="ja-JP" sz="3600" b="1" i="1" dirty="0" smtClean="0">
                <a:solidFill>
                  <a:srgbClr val="A50021"/>
                </a:solidFill>
                <a:latin typeface="Verdana" pitchFamily="34" charset="0"/>
                <a:ea typeface="ＭＳ Ｐゴシック" pitchFamily="34" charset="-128"/>
              </a:rPr>
              <a:t>M</a:t>
            </a:r>
            <a:r>
              <a:rPr lang="en-US" altLang="ja-JP" sz="3600" b="1" dirty="0" smtClean="0">
                <a:solidFill>
                  <a:srgbClr val="A50021"/>
                </a:solidFill>
                <a:latin typeface="Verdana" pitchFamily="34" charset="0"/>
                <a:ea typeface="ＭＳ Ｐゴシック" pitchFamily="34" charset="-128"/>
              </a:rPr>
              <a:t>)</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pSp>
        <p:nvGrpSpPr>
          <p:cNvPr id="75" name="Group 74"/>
          <p:cNvGrpSpPr/>
          <p:nvPr/>
        </p:nvGrpSpPr>
        <p:grpSpPr>
          <a:xfrm>
            <a:off x="4914954" y="1427524"/>
            <a:ext cx="3449452" cy="2653345"/>
            <a:chOff x="1115616" y="2279882"/>
            <a:chExt cx="3449452" cy="2362303"/>
          </a:xfrm>
        </p:grpSpPr>
        <p:cxnSp>
          <p:nvCxnSpPr>
            <p:cNvPr id="9" name="Straight Connector 8"/>
            <p:cNvCxnSpPr/>
            <p:nvPr/>
          </p:nvCxnSpPr>
          <p:spPr>
            <a:xfrm flipV="1">
              <a:off x="1115616" y="2279882"/>
              <a:ext cx="1656184" cy="2362303"/>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771800" y="2279882"/>
              <a:ext cx="1793268" cy="2347917"/>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119290" y="3238313"/>
              <a:ext cx="1084558" cy="1375101"/>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2448690" y="4078052"/>
              <a:ext cx="323111" cy="535362"/>
            </a:xfrm>
            <a:prstGeom prst="line">
              <a:avLst/>
            </a:prstGeom>
            <a:ln w="57150" cap="rnd"/>
          </p:spPr>
          <p:style>
            <a:lnRef idx="1">
              <a:schemeClr val="accent1"/>
            </a:lnRef>
            <a:fillRef idx="0">
              <a:schemeClr val="accent1"/>
            </a:fillRef>
            <a:effectRef idx="0">
              <a:schemeClr val="accent1"/>
            </a:effectRef>
            <a:fontRef idx="minor">
              <a:schemeClr val="tx1"/>
            </a:fontRef>
          </p:style>
        </p:cxnSp>
      </p:grpSp>
      <p:sp>
        <p:nvSpPr>
          <p:cNvPr id="78" name="Text Box 45"/>
          <p:cNvSpPr txBox="1">
            <a:spLocks noChangeArrowheads="1"/>
          </p:cNvSpPr>
          <p:nvPr/>
        </p:nvSpPr>
        <p:spPr bwMode="auto">
          <a:xfrm>
            <a:off x="2135714" y="4705690"/>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err="1" smtClean="0">
                <a:latin typeface="Bookman Old Style" pitchFamily="18" charset="0"/>
              </a:rPr>
              <a:t>gt</a:t>
            </a:r>
            <a:endParaRPr lang="en-US" sz="2100" b="0" i="1" baseline="-25000" dirty="0">
              <a:latin typeface="Bookman Old Style" pitchFamily="18" charset="0"/>
            </a:endParaRPr>
          </a:p>
        </p:txBody>
      </p:sp>
      <p:sp>
        <p:nvSpPr>
          <p:cNvPr id="79" name="Text Box 45"/>
          <p:cNvSpPr txBox="1">
            <a:spLocks noChangeArrowheads="1"/>
          </p:cNvSpPr>
          <p:nvPr/>
        </p:nvSpPr>
        <p:spPr bwMode="auto">
          <a:xfrm>
            <a:off x="6692391" y="4705690"/>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3333CC"/>
                </a:solidFill>
                <a:latin typeface="Bookman Old Style" pitchFamily="18" charset="0"/>
              </a:rPr>
              <a:t>ST</a:t>
            </a:r>
            <a:endParaRPr lang="en-US" sz="2100" b="0" i="1" baseline="-25000" dirty="0">
              <a:solidFill>
                <a:srgbClr val="3333CC"/>
              </a:solidFill>
              <a:latin typeface="Bookman Old Style" pitchFamily="18" charset="0"/>
            </a:endParaRPr>
          </a:p>
        </p:txBody>
      </p:sp>
      <p:sp>
        <p:nvSpPr>
          <p:cNvPr id="80" name="TextBox 79"/>
          <p:cNvSpPr txBox="1"/>
          <p:nvPr/>
        </p:nvSpPr>
        <p:spPr>
          <a:xfrm>
            <a:off x="2027702" y="4199832"/>
            <a:ext cx="312006" cy="400110"/>
          </a:xfrm>
          <a:prstGeom prst="rect">
            <a:avLst/>
          </a:prstGeom>
          <a:noFill/>
        </p:spPr>
        <p:txBody>
          <a:bodyPr wrap="square" rtlCol="0">
            <a:spAutoFit/>
          </a:bodyPr>
          <a:lstStyle/>
          <a:p>
            <a:r>
              <a:rPr lang="en-US" sz="2000" b="1" dirty="0"/>
              <a:t>B</a:t>
            </a:r>
          </a:p>
        </p:txBody>
      </p:sp>
      <p:sp>
        <p:nvSpPr>
          <p:cNvPr id="81" name="TextBox 80"/>
          <p:cNvSpPr txBox="1"/>
          <p:nvPr/>
        </p:nvSpPr>
        <p:spPr>
          <a:xfrm>
            <a:off x="2892644" y="4199832"/>
            <a:ext cx="312006" cy="400110"/>
          </a:xfrm>
          <a:prstGeom prst="rect">
            <a:avLst/>
          </a:prstGeom>
          <a:noFill/>
        </p:spPr>
        <p:txBody>
          <a:bodyPr wrap="square" rtlCol="0">
            <a:spAutoFit/>
          </a:bodyPr>
          <a:lstStyle/>
          <a:p>
            <a:r>
              <a:rPr lang="en-US" sz="2000" b="1" dirty="0"/>
              <a:t>C</a:t>
            </a:r>
          </a:p>
        </p:txBody>
      </p:sp>
      <p:sp>
        <p:nvSpPr>
          <p:cNvPr id="82" name="TextBox 81"/>
          <p:cNvSpPr txBox="1"/>
          <p:nvPr/>
        </p:nvSpPr>
        <p:spPr>
          <a:xfrm>
            <a:off x="4108346" y="4199832"/>
            <a:ext cx="312006" cy="400110"/>
          </a:xfrm>
          <a:prstGeom prst="rect">
            <a:avLst/>
          </a:prstGeom>
          <a:noFill/>
        </p:spPr>
        <p:txBody>
          <a:bodyPr wrap="square" rtlCol="0">
            <a:spAutoFit/>
          </a:bodyPr>
          <a:lstStyle/>
          <a:p>
            <a:r>
              <a:rPr lang="en-US" sz="2000" b="1" dirty="0"/>
              <a:t>D</a:t>
            </a:r>
          </a:p>
        </p:txBody>
      </p:sp>
      <p:sp>
        <p:nvSpPr>
          <p:cNvPr id="83" name="TextBox 82"/>
          <p:cNvSpPr txBox="1"/>
          <p:nvPr/>
        </p:nvSpPr>
        <p:spPr>
          <a:xfrm>
            <a:off x="4758951" y="4199832"/>
            <a:ext cx="312006" cy="400110"/>
          </a:xfrm>
          <a:prstGeom prst="rect">
            <a:avLst/>
          </a:prstGeom>
          <a:noFill/>
        </p:spPr>
        <p:txBody>
          <a:bodyPr wrap="square" rtlCol="0">
            <a:spAutoFit/>
          </a:bodyPr>
          <a:lstStyle/>
          <a:p>
            <a:r>
              <a:rPr lang="en-US" sz="2000" b="1" dirty="0">
                <a:solidFill>
                  <a:srgbClr val="0070C0"/>
                </a:solidFill>
              </a:rPr>
              <a:t>D</a:t>
            </a:r>
          </a:p>
        </p:txBody>
      </p:sp>
      <p:sp>
        <p:nvSpPr>
          <p:cNvPr id="84" name="TextBox 83"/>
          <p:cNvSpPr txBox="1"/>
          <p:nvPr/>
        </p:nvSpPr>
        <p:spPr>
          <a:xfrm>
            <a:off x="6071682" y="4199832"/>
            <a:ext cx="312006" cy="400110"/>
          </a:xfrm>
          <a:prstGeom prst="rect">
            <a:avLst/>
          </a:prstGeom>
          <a:noFill/>
        </p:spPr>
        <p:txBody>
          <a:bodyPr wrap="square" rtlCol="0">
            <a:spAutoFit/>
          </a:bodyPr>
          <a:lstStyle/>
          <a:p>
            <a:r>
              <a:rPr lang="en-US" sz="2000" b="1" dirty="0">
                <a:solidFill>
                  <a:srgbClr val="0070C0"/>
                </a:solidFill>
              </a:rPr>
              <a:t>C</a:t>
            </a:r>
          </a:p>
        </p:txBody>
      </p:sp>
      <p:sp>
        <p:nvSpPr>
          <p:cNvPr id="85" name="TextBox 84"/>
          <p:cNvSpPr txBox="1"/>
          <p:nvPr/>
        </p:nvSpPr>
        <p:spPr>
          <a:xfrm>
            <a:off x="6966047" y="4199832"/>
            <a:ext cx="312006" cy="400110"/>
          </a:xfrm>
          <a:prstGeom prst="rect">
            <a:avLst/>
          </a:prstGeom>
          <a:noFill/>
        </p:spPr>
        <p:txBody>
          <a:bodyPr wrap="square" rtlCol="0">
            <a:spAutoFit/>
          </a:bodyPr>
          <a:lstStyle/>
          <a:p>
            <a:r>
              <a:rPr lang="en-US" sz="2000" b="1" dirty="0">
                <a:solidFill>
                  <a:srgbClr val="0070C0"/>
                </a:solidFill>
              </a:rPr>
              <a:t>B</a:t>
            </a:r>
          </a:p>
        </p:txBody>
      </p:sp>
      <p:sp>
        <p:nvSpPr>
          <p:cNvPr id="86" name="TextBox 85"/>
          <p:cNvSpPr txBox="1"/>
          <p:nvPr/>
        </p:nvSpPr>
        <p:spPr>
          <a:xfrm>
            <a:off x="8232321" y="4202855"/>
            <a:ext cx="312006" cy="400110"/>
          </a:xfrm>
          <a:prstGeom prst="rect">
            <a:avLst/>
          </a:prstGeom>
          <a:noFill/>
        </p:spPr>
        <p:txBody>
          <a:bodyPr wrap="square" rtlCol="0">
            <a:spAutoFit/>
          </a:bodyPr>
          <a:lstStyle/>
          <a:p>
            <a:r>
              <a:rPr lang="en-US" sz="2000" b="1" dirty="0" smtClean="0">
                <a:solidFill>
                  <a:srgbClr val="0070C0"/>
                </a:solidFill>
              </a:rPr>
              <a:t>A</a:t>
            </a:r>
            <a:endParaRPr lang="en-US" sz="2000" b="1" dirty="0">
              <a:solidFill>
                <a:srgbClr val="0070C0"/>
              </a:solidFill>
            </a:endParaRPr>
          </a:p>
        </p:txBody>
      </p:sp>
      <p:sp>
        <p:nvSpPr>
          <p:cNvPr id="88" name="AutoShape 33"/>
          <p:cNvSpPr>
            <a:spLocks noChangeArrowheads="1"/>
          </p:cNvSpPr>
          <p:nvPr/>
        </p:nvSpPr>
        <p:spPr bwMode="auto">
          <a:xfrm rot="7382569">
            <a:off x="3607454" y="2587595"/>
            <a:ext cx="571025" cy="332342"/>
          </a:xfrm>
          <a:prstGeom prst="rightArrow">
            <a:avLst>
              <a:gd name="adj1" fmla="val 50185"/>
              <a:gd name="adj2" fmla="val 52732"/>
            </a:avLst>
          </a:prstGeom>
          <a:solidFill>
            <a:srgbClr val="BBE0E3"/>
          </a:solidFill>
          <a:ln w="38100">
            <a:solidFill>
              <a:srgbClr val="000000"/>
            </a:solidFill>
            <a:miter lim="800000"/>
            <a:headEnd/>
            <a:tailEnd/>
          </a:ln>
          <a:effectLst>
            <a:outerShdw dist="107763" dir="2700000" algn="ctr" rotWithShape="0">
              <a:srgbClr val="808080">
                <a:alpha val="50000"/>
              </a:srgbClr>
            </a:outerShdw>
          </a:effectLst>
        </p:spPr>
        <p:txBody>
          <a:bodyPr rot="10800000" vert="eaVert"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ndParaRPr>
          </a:p>
        </p:txBody>
      </p:sp>
      <p:cxnSp>
        <p:nvCxnSpPr>
          <p:cNvPr id="92" name="Straight Connector 91"/>
          <p:cNvCxnSpPr/>
          <p:nvPr/>
        </p:nvCxnSpPr>
        <p:spPr>
          <a:xfrm flipV="1">
            <a:off x="4908021" y="2507644"/>
            <a:ext cx="1003674" cy="1576834"/>
          </a:xfrm>
          <a:prstGeom prst="line">
            <a:avLst/>
          </a:prstGeom>
          <a:ln w="139700" cap="rnd">
            <a:solidFill>
              <a:schemeClr val="accent6">
                <a:lumMod val="7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5911695" y="2507644"/>
            <a:ext cx="652511" cy="943197"/>
          </a:xfrm>
          <a:prstGeom prst="line">
            <a:avLst/>
          </a:prstGeom>
          <a:ln w="139700" cap="rnd">
            <a:solidFill>
              <a:schemeClr val="accent6">
                <a:lumMod val="7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6241095" y="3450841"/>
            <a:ext cx="323111" cy="601320"/>
          </a:xfrm>
          <a:prstGeom prst="line">
            <a:avLst/>
          </a:prstGeom>
          <a:ln w="139700" cap="rnd">
            <a:solidFill>
              <a:schemeClr val="accent6">
                <a:lumMod val="75000"/>
                <a:alpha val="60000"/>
              </a:schemeClr>
            </a:solidFill>
          </a:ln>
        </p:spPr>
        <p:style>
          <a:lnRef idx="1">
            <a:schemeClr val="accent1"/>
          </a:lnRef>
          <a:fillRef idx="0">
            <a:schemeClr val="accent1"/>
          </a:fillRef>
          <a:effectRef idx="0">
            <a:schemeClr val="accent1"/>
          </a:effectRef>
          <a:fontRef idx="minor">
            <a:schemeClr val="tx1"/>
          </a:fontRef>
        </p:style>
      </p:cxnSp>
      <p:sp>
        <p:nvSpPr>
          <p:cNvPr id="100" name="Freeform 99"/>
          <p:cNvSpPr/>
          <p:nvPr/>
        </p:nvSpPr>
        <p:spPr>
          <a:xfrm>
            <a:off x="3733253" y="2455767"/>
            <a:ext cx="2038865" cy="627941"/>
          </a:xfrm>
          <a:custGeom>
            <a:avLst/>
            <a:gdLst>
              <a:gd name="connsiteX0" fmla="*/ 0 w 2038865"/>
              <a:gd name="connsiteY0" fmla="*/ 627941 h 627941"/>
              <a:gd name="connsiteX1" fmla="*/ 926757 w 2038865"/>
              <a:gd name="connsiteY1" fmla="*/ 84244 h 627941"/>
              <a:gd name="connsiteX2" fmla="*/ 2038865 w 2038865"/>
              <a:gd name="connsiteY2" fmla="*/ 10103 h 627941"/>
            </a:gdLst>
            <a:ahLst/>
            <a:cxnLst>
              <a:cxn ang="0">
                <a:pos x="connsiteX0" y="connsiteY0"/>
              </a:cxn>
              <a:cxn ang="0">
                <a:pos x="connsiteX1" y="connsiteY1"/>
              </a:cxn>
              <a:cxn ang="0">
                <a:pos x="connsiteX2" y="connsiteY2"/>
              </a:cxn>
            </a:cxnLst>
            <a:rect l="l" t="t" r="r" b="b"/>
            <a:pathLst>
              <a:path w="2038865" h="627941">
                <a:moveTo>
                  <a:pt x="0" y="627941"/>
                </a:moveTo>
                <a:cubicBezTo>
                  <a:pt x="293473" y="407579"/>
                  <a:pt x="586946" y="187217"/>
                  <a:pt x="926757" y="84244"/>
                </a:cubicBezTo>
                <a:cubicBezTo>
                  <a:pt x="1266568" y="-18729"/>
                  <a:pt x="1652716" y="-4313"/>
                  <a:pt x="2038865" y="10103"/>
                </a:cubicBezTo>
              </a:path>
            </a:pathLst>
          </a:cu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2" name="Freeform 101"/>
          <p:cNvSpPr/>
          <p:nvPr/>
        </p:nvSpPr>
        <p:spPr>
          <a:xfrm>
            <a:off x="3220478" y="1976639"/>
            <a:ext cx="2545492" cy="358419"/>
          </a:xfrm>
          <a:custGeom>
            <a:avLst/>
            <a:gdLst>
              <a:gd name="connsiteX0" fmla="*/ 0 w 2545492"/>
              <a:gd name="connsiteY0" fmla="*/ 333705 h 358419"/>
              <a:gd name="connsiteX1" fmla="*/ 1309816 w 2545492"/>
              <a:gd name="connsiteY1" fmla="*/ 73 h 358419"/>
              <a:gd name="connsiteX2" fmla="*/ 2545492 w 2545492"/>
              <a:gd name="connsiteY2" fmla="*/ 358419 h 358419"/>
            </a:gdLst>
            <a:ahLst/>
            <a:cxnLst>
              <a:cxn ang="0">
                <a:pos x="connsiteX0" y="connsiteY0"/>
              </a:cxn>
              <a:cxn ang="0">
                <a:pos x="connsiteX1" y="connsiteY1"/>
              </a:cxn>
              <a:cxn ang="0">
                <a:pos x="connsiteX2" y="connsiteY2"/>
              </a:cxn>
            </a:cxnLst>
            <a:rect l="l" t="t" r="r" b="b"/>
            <a:pathLst>
              <a:path w="2545492" h="358419">
                <a:moveTo>
                  <a:pt x="0" y="333705"/>
                </a:moveTo>
                <a:cubicBezTo>
                  <a:pt x="442783" y="164829"/>
                  <a:pt x="885567" y="-4046"/>
                  <a:pt x="1309816" y="73"/>
                </a:cubicBezTo>
                <a:cubicBezTo>
                  <a:pt x="1734065" y="4192"/>
                  <a:pt x="2139778" y="181305"/>
                  <a:pt x="2545492" y="358419"/>
                </a:cubicBezTo>
              </a:path>
            </a:pathLst>
          </a:cu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Freeform 102"/>
          <p:cNvSpPr/>
          <p:nvPr/>
        </p:nvSpPr>
        <p:spPr>
          <a:xfrm>
            <a:off x="2577926" y="889266"/>
            <a:ext cx="3842952" cy="506678"/>
          </a:xfrm>
          <a:custGeom>
            <a:avLst/>
            <a:gdLst>
              <a:gd name="connsiteX0" fmla="*/ 0 w 3842952"/>
              <a:gd name="connsiteY0" fmla="*/ 506678 h 506678"/>
              <a:gd name="connsiteX1" fmla="*/ 2063579 w 3842952"/>
              <a:gd name="connsiteY1" fmla="*/ 51 h 506678"/>
              <a:gd name="connsiteX2" fmla="*/ 3842952 w 3842952"/>
              <a:gd name="connsiteY2" fmla="*/ 481965 h 506678"/>
            </a:gdLst>
            <a:ahLst/>
            <a:cxnLst>
              <a:cxn ang="0">
                <a:pos x="connsiteX0" y="connsiteY0"/>
              </a:cxn>
              <a:cxn ang="0">
                <a:pos x="connsiteX1" y="connsiteY1"/>
              </a:cxn>
              <a:cxn ang="0">
                <a:pos x="connsiteX2" y="connsiteY2"/>
              </a:cxn>
            </a:cxnLst>
            <a:rect l="l" t="t" r="r" b="b"/>
            <a:pathLst>
              <a:path w="3842952" h="506678">
                <a:moveTo>
                  <a:pt x="0" y="506678"/>
                </a:moveTo>
                <a:cubicBezTo>
                  <a:pt x="711543" y="255424"/>
                  <a:pt x="1423087" y="4170"/>
                  <a:pt x="2063579" y="51"/>
                </a:cubicBezTo>
                <a:cubicBezTo>
                  <a:pt x="2704071" y="-4068"/>
                  <a:pt x="3273511" y="238948"/>
                  <a:pt x="3842952" y="481965"/>
                </a:cubicBezTo>
              </a:path>
            </a:pathLst>
          </a:cu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AutoShape 33"/>
          <p:cNvSpPr>
            <a:spLocks noChangeArrowheads="1"/>
          </p:cNvSpPr>
          <p:nvPr/>
        </p:nvSpPr>
        <p:spPr bwMode="auto">
          <a:xfrm rot="4332965">
            <a:off x="5417108" y="1840632"/>
            <a:ext cx="571025" cy="332342"/>
          </a:xfrm>
          <a:prstGeom prst="rightArrow">
            <a:avLst>
              <a:gd name="adj1" fmla="val 50185"/>
              <a:gd name="adj2" fmla="val 52732"/>
            </a:avLst>
          </a:prstGeom>
          <a:solidFill>
            <a:srgbClr val="BBE0E3"/>
          </a:solidFill>
          <a:ln w="38100">
            <a:solidFill>
              <a:srgbClr val="000000"/>
            </a:solidFill>
            <a:miter lim="800000"/>
            <a:headEnd/>
            <a:tailEnd/>
          </a:ln>
          <a:effectLst>
            <a:outerShdw dist="107763" dir="2700000" algn="ctr" rotWithShape="0">
              <a:srgbClr val="808080">
                <a:alpha val="50000"/>
              </a:srgbClr>
            </a:outerShdw>
          </a:effectLst>
        </p:spPr>
        <p:txBody>
          <a:bodyPr rot="10800000" vert="eaVert"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ndParaRPr>
          </a:p>
        </p:txBody>
      </p:sp>
      <p:sp>
        <p:nvSpPr>
          <p:cNvPr id="35" name="Oval 4"/>
          <p:cNvSpPr>
            <a:spLocks noChangeArrowheads="1"/>
          </p:cNvSpPr>
          <p:nvPr/>
        </p:nvSpPr>
        <p:spPr bwMode="auto">
          <a:xfrm>
            <a:off x="2975248" y="2293422"/>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6" name="AutoShape 5"/>
          <p:cNvSpPr>
            <a:spLocks noChangeArrowheads="1"/>
          </p:cNvSpPr>
          <p:nvPr/>
        </p:nvSpPr>
        <p:spPr bwMode="auto">
          <a:xfrm>
            <a:off x="989637" y="5510555"/>
            <a:ext cx="7182763" cy="1014789"/>
          </a:xfrm>
          <a:prstGeom prst="roundRect">
            <a:avLst>
              <a:gd name="adj" fmla="val 16667"/>
            </a:avLst>
          </a:prstGeom>
          <a:solidFill>
            <a:srgbClr val="FFFFFF"/>
          </a:solidFill>
          <a:ln w="57150">
            <a:solidFill>
              <a:srgbClr val="000099"/>
            </a:solidFill>
            <a:round/>
            <a:headEnd/>
            <a:tailEnd/>
          </a:ln>
          <a:effectLst>
            <a:outerShdw dist="107763" dir="2700000" algn="ctr" rotWithShape="0">
              <a:srgbClr val="808080">
                <a:alpha val="50000"/>
              </a:srgbClr>
            </a:outerShdw>
          </a:effectLst>
        </p:spPr>
        <p:txBody>
          <a:bodyPr wrap="none" anchor="ctr"/>
          <a:lstStyle/>
          <a:p>
            <a:pPr lvl="0" algn="ctr">
              <a:defRPr/>
            </a:pPr>
            <a:r>
              <a:rPr kumimoji="0" lang="en-US" sz="1800" b="0" i="0" u="none" strike="noStrike" kern="0" cap="none" spc="0" normalizeH="0" baseline="0" noProof="0" dirty="0" smtClean="0">
                <a:ln>
                  <a:noFill/>
                </a:ln>
                <a:solidFill>
                  <a:srgbClr val="333399"/>
                </a:solidFill>
                <a:effectLst/>
                <a:uLnTx/>
                <a:uFillTx/>
                <a:latin typeface="Trebuchet MS" pitchFamily="34" charset="0"/>
              </a:rPr>
              <a:t>An</a:t>
            </a:r>
            <a:r>
              <a:rPr kumimoji="0" lang="en-US" sz="1800" b="0" i="0" u="none" strike="noStrike" kern="0" cap="none" spc="0" normalizeH="0" noProof="0" dirty="0" smtClean="0">
                <a:ln>
                  <a:noFill/>
                </a:ln>
                <a:solidFill>
                  <a:srgbClr val="333399"/>
                </a:solidFill>
                <a:effectLst/>
                <a:uLnTx/>
                <a:uFillTx/>
                <a:latin typeface="Trebuchet MS" pitchFamily="34" charset="0"/>
              </a:rPr>
              <a:t> internal node u of </a:t>
            </a:r>
            <a:r>
              <a:rPr kumimoji="0" lang="en-US" sz="1800" b="0" i="1" u="none" strike="noStrike" kern="0" cap="none" spc="0" normalizeH="0" noProof="0" dirty="0" err="1" smtClean="0">
                <a:ln>
                  <a:noFill/>
                </a:ln>
                <a:solidFill>
                  <a:srgbClr val="333399"/>
                </a:solidFill>
                <a:effectLst/>
                <a:uLnTx/>
                <a:uFillTx/>
                <a:latin typeface="Trebuchet MS" pitchFamily="34" charset="0"/>
              </a:rPr>
              <a:t>gt</a:t>
            </a:r>
            <a:r>
              <a:rPr kumimoji="0" lang="en-US" sz="1800" b="0" i="0" u="none" strike="noStrike" kern="0" cap="none" spc="0" normalizeH="0" noProof="0" dirty="0" smtClean="0">
                <a:ln>
                  <a:noFill/>
                </a:ln>
                <a:solidFill>
                  <a:srgbClr val="333399"/>
                </a:solidFill>
                <a:effectLst/>
                <a:uLnTx/>
                <a:uFillTx/>
                <a:latin typeface="Trebuchet MS" pitchFamily="34" charset="0"/>
              </a:rPr>
              <a:t> is a </a:t>
            </a:r>
            <a:r>
              <a:rPr kumimoji="0" lang="en-US" sz="1800" b="0" i="1" u="none" strike="noStrike" kern="0" cap="none" spc="0" normalizeH="0" noProof="0" dirty="0" smtClean="0">
                <a:ln>
                  <a:noFill/>
                </a:ln>
                <a:solidFill>
                  <a:srgbClr val="FF0000"/>
                </a:solidFill>
                <a:effectLst/>
                <a:uLnTx/>
                <a:uFillTx/>
                <a:latin typeface="Trebuchet MS" pitchFamily="34" charset="0"/>
              </a:rPr>
              <a:t>duplication </a:t>
            </a:r>
            <a:r>
              <a:rPr kumimoji="0" lang="en-US" sz="1800" b="0" i="0" u="none" strike="noStrike" kern="0" cap="none" spc="0" normalizeH="0" noProof="0" dirty="0" smtClean="0">
                <a:ln>
                  <a:noFill/>
                </a:ln>
                <a:solidFill>
                  <a:srgbClr val="333399"/>
                </a:solidFill>
                <a:effectLst/>
                <a:uLnTx/>
                <a:uFillTx/>
                <a:latin typeface="Trebuchet MS" pitchFamily="34" charset="0"/>
              </a:rPr>
              <a:t>node </a:t>
            </a:r>
          </a:p>
          <a:p>
            <a:pPr lvl="0" algn="ctr">
              <a:defRPr/>
            </a:pPr>
            <a:r>
              <a:rPr lang="en-US" kern="0" dirty="0" smtClean="0">
                <a:solidFill>
                  <a:srgbClr val="333399"/>
                </a:solidFill>
                <a:latin typeface="Trebuchet MS" pitchFamily="34" charset="0"/>
              </a:rPr>
              <a:t>if </a:t>
            </a:r>
            <a:r>
              <a:rPr lang="en-US" kern="0" dirty="0">
                <a:solidFill>
                  <a:srgbClr val="333399"/>
                </a:solidFill>
                <a:latin typeface="Trebuchet MS" pitchFamily="34" charset="0"/>
              </a:rPr>
              <a:t>and only if M(v) = M(w) for some child w of </a:t>
            </a:r>
            <a:r>
              <a:rPr lang="en-US" kern="0" dirty="0" smtClean="0">
                <a:solidFill>
                  <a:srgbClr val="333399"/>
                </a:solidFill>
                <a:latin typeface="Trebuchet MS" pitchFamily="34" charset="0"/>
              </a:rPr>
              <a:t>v.</a:t>
            </a:r>
            <a:endParaRPr kumimoji="0" lang="en-US" sz="1800" b="0" i="0" u="none" strike="noStrike" kern="0" cap="none" spc="0" normalizeH="0" baseline="0" noProof="0" dirty="0" smtClean="0">
              <a:ln>
                <a:noFill/>
              </a:ln>
              <a:solidFill>
                <a:srgbClr val="333399"/>
              </a:solidFill>
              <a:effectLst/>
              <a:uLnTx/>
              <a:uFillTx/>
              <a:latin typeface="Trebuchet MS" pitchFamily="34" charset="0"/>
            </a:endParaRPr>
          </a:p>
        </p:txBody>
      </p:sp>
      <p:sp>
        <p:nvSpPr>
          <p:cNvPr id="37" name="Text Box 7"/>
          <p:cNvSpPr txBox="1">
            <a:spLocks noChangeArrowheads="1"/>
          </p:cNvSpPr>
          <p:nvPr/>
        </p:nvSpPr>
        <p:spPr bwMode="auto">
          <a:xfrm>
            <a:off x="1439179" y="5229200"/>
            <a:ext cx="2294073" cy="830997"/>
          </a:xfrm>
          <a:prstGeom prst="rect">
            <a:avLst/>
          </a:prstGeom>
          <a:solidFill>
            <a:srgbClr val="FFFFFF"/>
          </a:solidFill>
          <a:ln w="28575">
            <a:solidFill>
              <a:srgbClr val="808080"/>
            </a:solidFill>
            <a:miter lim="800000"/>
            <a:headEnd/>
            <a:tailEnd/>
          </a:ln>
        </p:spPr>
        <p:txBody>
          <a:bodyPr wrap="square">
            <a:spAutoFit/>
          </a:bodyPr>
          <a:lstStyle>
            <a:lvl1pPr algn="l">
              <a:defRPr>
                <a:solidFill>
                  <a:schemeClr val="tx1"/>
                </a:solidFill>
                <a:latin typeface="Arial" pitchFamily="34" charset="0"/>
                <a:cs typeface="Arial" pitchFamily="34" charset="0"/>
              </a:defRPr>
            </a:lvl1pPr>
            <a:lvl2pPr marL="742950" indent="-285750" algn="l">
              <a:defRPr>
                <a:solidFill>
                  <a:schemeClr val="tx1"/>
                </a:solidFill>
                <a:latin typeface="Arial" pitchFamily="34" charset="0"/>
                <a:cs typeface="Arial" pitchFamily="34" charset="0"/>
              </a:defRPr>
            </a:lvl2pPr>
            <a:lvl3pPr marL="1143000" indent="-228600" algn="l">
              <a:defRPr>
                <a:solidFill>
                  <a:schemeClr val="tx1"/>
                </a:solidFill>
                <a:latin typeface="Arial" pitchFamily="34" charset="0"/>
                <a:cs typeface="Arial" pitchFamily="34" charset="0"/>
              </a:defRPr>
            </a:lvl3pPr>
            <a:lvl4pPr marL="1600200" indent="-228600" algn="l">
              <a:defRPr>
                <a:solidFill>
                  <a:schemeClr val="tx1"/>
                </a:solidFill>
                <a:latin typeface="Arial" pitchFamily="34" charset="0"/>
                <a:cs typeface="Arial" pitchFamily="34" charset="0"/>
              </a:defRPr>
            </a:lvl4pPr>
            <a:lvl5pPr marL="2057400" indent="-228600" algn="l">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400" b="0" i="1" u="none" strike="noStrike" kern="0" cap="none" spc="0" normalizeH="0" baseline="0" noProof="0" dirty="0" smtClean="0">
                <a:ln>
                  <a:noFill/>
                </a:ln>
                <a:solidFill>
                  <a:srgbClr val="333399"/>
                </a:solidFill>
                <a:effectLst/>
                <a:uLnTx/>
                <a:uFillTx/>
                <a:latin typeface="Book Antiqua" pitchFamily="18" charset="0"/>
                <a:cs typeface="Arial" pitchFamily="34" charset="0"/>
              </a:rPr>
              <a:t>Theorem [</a:t>
            </a:r>
            <a:r>
              <a:rPr kumimoji="0" lang="en-US" sz="2400" b="0" i="1" u="none" strike="noStrike" kern="0" cap="none" spc="0" normalizeH="0" baseline="0" noProof="0" dirty="0" err="1" smtClean="0">
                <a:ln>
                  <a:noFill/>
                </a:ln>
                <a:solidFill>
                  <a:srgbClr val="333399"/>
                </a:solidFill>
                <a:effectLst/>
                <a:uLnTx/>
                <a:uFillTx/>
                <a:latin typeface="Book Antiqua" pitchFamily="18" charset="0"/>
                <a:cs typeface="Arial" pitchFamily="34" charset="0"/>
              </a:rPr>
              <a:t>Guigo</a:t>
            </a:r>
            <a:r>
              <a:rPr kumimoji="0" lang="en-US" sz="2400" b="0" i="1" u="none" strike="noStrike" kern="0" cap="none" spc="0" normalizeH="0" baseline="0" noProof="0" dirty="0" smtClean="0">
                <a:ln>
                  <a:noFill/>
                </a:ln>
                <a:solidFill>
                  <a:srgbClr val="333399"/>
                </a:solidFill>
                <a:effectLst/>
                <a:uLnTx/>
                <a:uFillTx/>
                <a:latin typeface="Book Antiqua" pitchFamily="18" charset="0"/>
                <a:cs typeface="Arial" pitchFamily="34" charset="0"/>
              </a:rPr>
              <a:t> et al. 1,2]</a:t>
            </a:r>
          </a:p>
        </p:txBody>
      </p:sp>
      <p:grpSp>
        <p:nvGrpSpPr>
          <p:cNvPr id="39" name="Group 16"/>
          <p:cNvGrpSpPr>
            <a:grpSpLocks/>
          </p:cNvGrpSpPr>
          <p:nvPr/>
        </p:nvGrpSpPr>
        <p:grpSpPr bwMode="auto">
          <a:xfrm>
            <a:off x="3264051" y="656692"/>
            <a:ext cx="2388069" cy="1041030"/>
            <a:chOff x="2621" y="2143"/>
            <a:chExt cx="1686" cy="782"/>
          </a:xfrm>
        </p:grpSpPr>
        <p:sp>
          <p:nvSpPr>
            <p:cNvPr id="40" name="AutoShape 9"/>
            <p:cNvSpPr>
              <a:spLocks noChangeArrowheads="1"/>
            </p:cNvSpPr>
            <p:nvPr/>
          </p:nvSpPr>
          <p:spPr bwMode="auto">
            <a:xfrm>
              <a:off x="2621" y="2143"/>
              <a:ext cx="1686" cy="782"/>
            </a:xfrm>
            <a:prstGeom prst="wedgeEllipseCallout">
              <a:avLst>
                <a:gd name="adj1" fmla="val -50024"/>
                <a:gd name="adj2" fmla="val 100814"/>
              </a:avLst>
            </a:prstGeom>
            <a:solidFill>
              <a:srgbClr val="FF0000"/>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lIns="82479" tIns="41239" rIns="82479" bIns="41239"/>
            <a:lstStyle/>
            <a:p>
              <a:pPr algn="ctr" defTabSz="825500"/>
              <a:endParaRPr kumimoji="1" lang="en-US" sz="1600" b="0">
                <a:ea typeface="ＭＳ Ｐゴシック" pitchFamily="34" charset="-128"/>
              </a:endParaRPr>
            </a:p>
          </p:txBody>
        </p:sp>
        <p:sp>
          <p:nvSpPr>
            <p:cNvPr id="41" name="Text Box 10"/>
            <p:cNvSpPr txBox="1">
              <a:spLocks noChangeArrowheads="1"/>
            </p:cNvSpPr>
            <p:nvPr/>
          </p:nvSpPr>
          <p:spPr bwMode="auto">
            <a:xfrm>
              <a:off x="2697" y="2361"/>
              <a:ext cx="154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479" tIns="41239" rIns="82479" bIns="41239">
              <a:spAutoFit/>
            </a:bodyPr>
            <a:lstStyle>
              <a:lvl1pPr algn="l" defTabSz="825500">
                <a:defRPr>
                  <a:solidFill>
                    <a:schemeClr val="tx1"/>
                  </a:solidFill>
                  <a:latin typeface="Arial" pitchFamily="34" charset="0"/>
                  <a:cs typeface="Arial" pitchFamily="34" charset="0"/>
                </a:defRPr>
              </a:lvl1pPr>
              <a:lvl2pPr marL="669925" indent="-257175" algn="l" defTabSz="825500">
                <a:defRPr>
                  <a:solidFill>
                    <a:schemeClr val="tx1"/>
                  </a:solidFill>
                  <a:latin typeface="Arial" pitchFamily="34" charset="0"/>
                  <a:cs typeface="Arial" pitchFamily="34" charset="0"/>
                </a:defRPr>
              </a:lvl2pPr>
              <a:lvl3pPr marL="1030288" indent="-204788" algn="l" defTabSz="825500">
                <a:defRPr>
                  <a:solidFill>
                    <a:schemeClr val="tx1"/>
                  </a:solidFill>
                  <a:latin typeface="Arial" pitchFamily="34" charset="0"/>
                  <a:cs typeface="Arial" pitchFamily="34" charset="0"/>
                </a:defRPr>
              </a:lvl3pPr>
              <a:lvl4pPr marL="1443038" indent="-206375" algn="l" defTabSz="825500">
                <a:defRPr>
                  <a:solidFill>
                    <a:schemeClr val="tx1"/>
                  </a:solidFill>
                  <a:latin typeface="Arial" pitchFamily="34" charset="0"/>
                  <a:cs typeface="Arial" pitchFamily="34" charset="0"/>
                </a:defRPr>
              </a:lvl4pPr>
              <a:lvl5pPr marL="1855788" indent="-206375" algn="l" defTabSz="825500">
                <a:defRPr>
                  <a:solidFill>
                    <a:schemeClr val="tx1"/>
                  </a:solidFill>
                  <a:latin typeface="Arial" pitchFamily="34" charset="0"/>
                  <a:cs typeface="Arial" pitchFamily="34" charset="0"/>
                </a:defRPr>
              </a:lvl5pPr>
              <a:lvl6pPr marL="2312988" indent="-206375" defTabSz="825500" fontAlgn="base">
                <a:spcBef>
                  <a:spcPct val="0"/>
                </a:spcBef>
                <a:spcAft>
                  <a:spcPct val="0"/>
                </a:spcAft>
                <a:defRPr>
                  <a:solidFill>
                    <a:schemeClr val="tx1"/>
                  </a:solidFill>
                  <a:latin typeface="Arial" pitchFamily="34" charset="0"/>
                  <a:cs typeface="Arial" pitchFamily="34" charset="0"/>
                </a:defRPr>
              </a:lvl6pPr>
              <a:lvl7pPr marL="2770188" indent="-206375" defTabSz="825500" fontAlgn="base">
                <a:spcBef>
                  <a:spcPct val="0"/>
                </a:spcBef>
                <a:spcAft>
                  <a:spcPct val="0"/>
                </a:spcAft>
                <a:defRPr>
                  <a:solidFill>
                    <a:schemeClr val="tx1"/>
                  </a:solidFill>
                  <a:latin typeface="Arial" pitchFamily="34" charset="0"/>
                  <a:cs typeface="Arial" pitchFamily="34" charset="0"/>
                </a:defRPr>
              </a:lvl7pPr>
              <a:lvl8pPr marL="3227388" indent="-206375" defTabSz="825500" fontAlgn="base">
                <a:spcBef>
                  <a:spcPct val="0"/>
                </a:spcBef>
                <a:spcAft>
                  <a:spcPct val="0"/>
                </a:spcAft>
                <a:defRPr>
                  <a:solidFill>
                    <a:schemeClr val="tx1"/>
                  </a:solidFill>
                  <a:latin typeface="Arial" pitchFamily="34" charset="0"/>
                  <a:cs typeface="Arial" pitchFamily="34" charset="0"/>
                </a:defRPr>
              </a:lvl8pPr>
              <a:lvl9pPr marL="3684588" indent="-206375" defTabSz="825500" fontAlgn="base">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kumimoji="1" lang="en-US" altLang="ja-JP" sz="2500" b="0" dirty="0" smtClean="0">
                  <a:solidFill>
                    <a:schemeClr val="bg1"/>
                  </a:solidFill>
                  <a:latin typeface="Book Antiqua" pitchFamily="18" charset="0"/>
                  <a:ea typeface="ＭＳ Ｐゴシック" pitchFamily="34" charset="-128"/>
                </a:rPr>
                <a:t>Duplication</a:t>
              </a:r>
              <a:endParaRPr kumimoji="1" lang="en-US" altLang="ja-JP" sz="2500" b="0" dirty="0">
                <a:solidFill>
                  <a:schemeClr val="bg1"/>
                </a:solidFill>
                <a:latin typeface="Book Antiqua" pitchFamily="18" charset="0"/>
                <a:ea typeface="ＭＳ Ｐゴシック" pitchFamily="34" charset="-128"/>
              </a:endParaRPr>
            </a:p>
          </p:txBody>
        </p:sp>
      </p:grpSp>
    </p:spTree>
    <p:extLst>
      <p:ext uri="{BB962C8B-B14F-4D97-AF65-F5344CB8AC3E}">
        <p14:creationId xmlns:p14="http://schemas.microsoft.com/office/powerpoint/2010/main" val="32940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up)">
                                      <p:cBhvr>
                                        <p:cTn id="7" dur="5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barn(inVertical)">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grpId="1" nodeType="clickEffect">
                                  <p:stCondLst>
                                    <p:cond delay="0"/>
                                  </p:stCondLst>
                                  <p:childTnLst>
                                    <p:animEffect transition="out" filter="barn(inVertical)">
                                      <p:cBhvr>
                                        <p:cTn id="16" dur="500"/>
                                        <p:tgtEl>
                                          <p:spTgt spid="38"/>
                                        </p:tgtEl>
                                      </p:cBhvr>
                                    </p:animEffect>
                                    <p:set>
                                      <p:cBhvr>
                                        <p:cTn id="17" dur="1" fill="hold">
                                          <p:stCondLst>
                                            <p:cond delay="499"/>
                                          </p:stCondLst>
                                        </p:cTn>
                                        <p:tgtEl>
                                          <p:spTgt spid="38"/>
                                        </p:tgtEl>
                                        <p:attrNameLst>
                                          <p:attrName>style.visibility</p:attrName>
                                        </p:attrNameLst>
                                      </p:cBhvr>
                                      <p:to>
                                        <p:strVal val="hidden"/>
                                      </p:to>
                                    </p:set>
                                  </p:childTnLst>
                                </p:cTn>
                              </p:par>
                            </p:childTnLst>
                          </p:cTn>
                        </p:par>
                        <p:par>
                          <p:cTn id="18" fill="hold">
                            <p:stCondLst>
                              <p:cond delay="500"/>
                            </p:stCondLst>
                            <p:childTnLst>
                              <p:par>
                                <p:cTn id="19" presetID="22" presetClass="entr" presetSubtype="4" fill="hold" nodeType="afterEffect">
                                  <p:stCondLst>
                                    <p:cond delay="0"/>
                                  </p:stCondLst>
                                  <p:childTnLst>
                                    <p:set>
                                      <p:cBhvr>
                                        <p:cTn id="20" dur="1" fill="hold">
                                          <p:stCondLst>
                                            <p:cond delay="0"/>
                                          </p:stCondLst>
                                        </p:cTn>
                                        <p:tgtEl>
                                          <p:spTgt spid="92"/>
                                        </p:tgtEl>
                                        <p:attrNameLst>
                                          <p:attrName>style.visibility</p:attrName>
                                        </p:attrNameLst>
                                      </p:cBhvr>
                                      <p:to>
                                        <p:strVal val="visible"/>
                                      </p:to>
                                    </p:set>
                                    <p:animEffect transition="in" filter="wipe(down)">
                                      <p:cBhvr>
                                        <p:cTn id="21" dur="500"/>
                                        <p:tgtEl>
                                          <p:spTgt spid="92"/>
                                        </p:tgtEl>
                                      </p:cBhvr>
                                    </p:animEffect>
                                  </p:childTnLst>
                                </p:cTn>
                              </p:par>
                              <p:par>
                                <p:cTn id="22" presetID="22" presetClass="entr" presetSubtype="4" fill="hold" nodeType="withEffect">
                                  <p:stCondLst>
                                    <p:cond delay="0"/>
                                  </p:stCondLst>
                                  <p:childTnLst>
                                    <p:set>
                                      <p:cBhvr>
                                        <p:cTn id="23" dur="1" fill="hold">
                                          <p:stCondLst>
                                            <p:cond delay="0"/>
                                          </p:stCondLst>
                                        </p:cTn>
                                        <p:tgtEl>
                                          <p:spTgt spid="95"/>
                                        </p:tgtEl>
                                        <p:attrNameLst>
                                          <p:attrName>style.visibility</p:attrName>
                                        </p:attrNameLst>
                                      </p:cBhvr>
                                      <p:to>
                                        <p:strVal val="visible"/>
                                      </p:to>
                                    </p:set>
                                    <p:animEffect transition="in" filter="wipe(down)">
                                      <p:cBhvr>
                                        <p:cTn id="24" dur="500"/>
                                        <p:tgtEl>
                                          <p:spTgt spid="95"/>
                                        </p:tgtEl>
                                      </p:cBhvr>
                                    </p:animEffect>
                                  </p:childTnLst>
                                </p:cTn>
                              </p:par>
                            </p:childTnLst>
                          </p:cTn>
                        </p:par>
                        <p:par>
                          <p:cTn id="25" fill="hold">
                            <p:stCondLst>
                              <p:cond delay="1000"/>
                            </p:stCondLst>
                            <p:childTnLst>
                              <p:par>
                                <p:cTn id="26" presetID="22" presetClass="entr" presetSubtype="4" fill="hold" nodeType="afterEffect">
                                  <p:stCondLst>
                                    <p:cond delay="0"/>
                                  </p:stCondLst>
                                  <p:childTnLst>
                                    <p:set>
                                      <p:cBhvr>
                                        <p:cTn id="27" dur="1" fill="hold">
                                          <p:stCondLst>
                                            <p:cond delay="0"/>
                                          </p:stCondLst>
                                        </p:cTn>
                                        <p:tgtEl>
                                          <p:spTgt spid="94"/>
                                        </p:tgtEl>
                                        <p:attrNameLst>
                                          <p:attrName>style.visibility</p:attrName>
                                        </p:attrNameLst>
                                      </p:cBhvr>
                                      <p:to>
                                        <p:strVal val="visible"/>
                                      </p:to>
                                    </p:set>
                                    <p:animEffect transition="in" filter="wipe(down)">
                                      <p:cBhvr>
                                        <p:cTn id="28" dur="500"/>
                                        <p:tgtEl>
                                          <p:spTgt spid="94"/>
                                        </p:tgtEl>
                                      </p:cBhvr>
                                    </p:animEffect>
                                  </p:childTnLst>
                                </p:cTn>
                              </p:par>
                            </p:childTnLst>
                          </p:cTn>
                        </p:par>
                        <p:par>
                          <p:cTn id="29" fill="hold">
                            <p:stCondLst>
                              <p:cond delay="1500"/>
                            </p:stCondLst>
                            <p:childTnLst>
                              <p:par>
                                <p:cTn id="30" presetID="22" presetClass="entr" presetSubtype="1" fill="hold" grpId="0"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up)">
                                      <p:cBhvr>
                                        <p:cTn id="32" dur="5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xit" presetSubtype="0" fill="hold" nodeType="clickEffect">
                                  <p:stCondLst>
                                    <p:cond delay="0"/>
                                  </p:stCondLst>
                                  <p:childTnLst>
                                    <p:animEffect transition="out" filter="dissolve">
                                      <p:cBhvr>
                                        <p:cTn id="36" dur="500"/>
                                        <p:tgtEl>
                                          <p:spTgt spid="92"/>
                                        </p:tgtEl>
                                      </p:cBhvr>
                                    </p:animEffect>
                                    <p:set>
                                      <p:cBhvr>
                                        <p:cTn id="37" dur="1" fill="hold">
                                          <p:stCondLst>
                                            <p:cond delay="499"/>
                                          </p:stCondLst>
                                        </p:cTn>
                                        <p:tgtEl>
                                          <p:spTgt spid="92"/>
                                        </p:tgtEl>
                                        <p:attrNameLst>
                                          <p:attrName>style.visibility</p:attrName>
                                        </p:attrNameLst>
                                      </p:cBhvr>
                                      <p:to>
                                        <p:strVal val="hidden"/>
                                      </p:to>
                                    </p:set>
                                  </p:childTnLst>
                                </p:cTn>
                              </p:par>
                              <p:par>
                                <p:cTn id="38" presetID="9" presetClass="exit" presetSubtype="0" fill="hold" nodeType="withEffect">
                                  <p:stCondLst>
                                    <p:cond delay="0"/>
                                  </p:stCondLst>
                                  <p:childTnLst>
                                    <p:animEffect transition="out" filter="dissolve">
                                      <p:cBhvr>
                                        <p:cTn id="39" dur="500"/>
                                        <p:tgtEl>
                                          <p:spTgt spid="95"/>
                                        </p:tgtEl>
                                      </p:cBhvr>
                                    </p:animEffect>
                                    <p:set>
                                      <p:cBhvr>
                                        <p:cTn id="40" dur="1" fill="hold">
                                          <p:stCondLst>
                                            <p:cond delay="499"/>
                                          </p:stCondLst>
                                        </p:cTn>
                                        <p:tgtEl>
                                          <p:spTgt spid="95"/>
                                        </p:tgtEl>
                                        <p:attrNameLst>
                                          <p:attrName>style.visibility</p:attrName>
                                        </p:attrNameLst>
                                      </p:cBhvr>
                                      <p:to>
                                        <p:strVal val="hidden"/>
                                      </p:to>
                                    </p:set>
                                  </p:childTnLst>
                                </p:cTn>
                              </p:par>
                              <p:par>
                                <p:cTn id="41" presetID="9" presetClass="exit" presetSubtype="0" fill="hold" nodeType="withEffect">
                                  <p:stCondLst>
                                    <p:cond delay="0"/>
                                  </p:stCondLst>
                                  <p:childTnLst>
                                    <p:animEffect transition="out" filter="dissolve">
                                      <p:cBhvr>
                                        <p:cTn id="42" dur="500"/>
                                        <p:tgtEl>
                                          <p:spTgt spid="94"/>
                                        </p:tgtEl>
                                      </p:cBhvr>
                                    </p:animEffect>
                                    <p:set>
                                      <p:cBhvr>
                                        <p:cTn id="43" dur="1" fill="hold">
                                          <p:stCondLst>
                                            <p:cond delay="499"/>
                                          </p:stCondLst>
                                        </p:cTn>
                                        <p:tgtEl>
                                          <p:spTgt spid="94"/>
                                        </p:tgtEl>
                                        <p:attrNameLst>
                                          <p:attrName>style.visibility</p:attrName>
                                        </p:attrNameLst>
                                      </p:cBhvr>
                                      <p:to>
                                        <p:strVal val="hidden"/>
                                      </p:to>
                                    </p:set>
                                  </p:childTnLst>
                                </p:cTn>
                              </p:par>
                              <p:par>
                                <p:cTn id="44" presetID="22" presetClass="exit" presetSubtype="4" fill="hold" grpId="1" nodeType="withEffect">
                                  <p:stCondLst>
                                    <p:cond delay="0"/>
                                  </p:stCondLst>
                                  <p:childTnLst>
                                    <p:animEffect transition="out" filter="wipe(down)">
                                      <p:cBhvr>
                                        <p:cTn id="45" dur="500"/>
                                        <p:tgtEl>
                                          <p:spTgt spid="88"/>
                                        </p:tgtEl>
                                      </p:cBhvr>
                                    </p:animEffect>
                                    <p:set>
                                      <p:cBhvr>
                                        <p:cTn id="46" dur="1" fill="hold">
                                          <p:stCondLst>
                                            <p:cond delay="499"/>
                                          </p:stCondLst>
                                        </p:cTn>
                                        <p:tgtEl>
                                          <p:spTgt spid="88"/>
                                        </p:tgtEl>
                                        <p:attrNameLst>
                                          <p:attrName>style.visibility</p:attrName>
                                        </p:attrNameLst>
                                      </p:cBhvr>
                                      <p:to>
                                        <p:strVal val="hidden"/>
                                      </p:to>
                                    </p:set>
                                  </p:childTnLst>
                                </p:cTn>
                              </p:par>
                              <p:par>
                                <p:cTn id="47" presetID="22" presetClass="exit" presetSubtype="4" fill="hold" grpId="1" nodeType="withEffect">
                                  <p:stCondLst>
                                    <p:cond delay="0"/>
                                  </p:stCondLst>
                                  <p:childTnLst>
                                    <p:animEffect transition="out" filter="wipe(down)">
                                      <p:cBhvr>
                                        <p:cTn id="48" dur="500"/>
                                        <p:tgtEl>
                                          <p:spTgt spid="34"/>
                                        </p:tgtEl>
                                      </p:cBhvr>
                                    </p:animEffect>
                                    <p:set>
                                      <p:cBhvr>
                                        <p:cTn id="49" dur="1" fill="hold">
                                          <p:stCondLst>
                                            <p:cond delay="499"/>
                                          </p:stCondLst>
                                        </p:cTn>
                                        <p:tgtEl>
                                          <p:spTgt spid="34"/>
                                        </p:tgtEl>
                                        <p:attrNameLst>
                                          <p:attrName>style.visibility</p:attrName>
                                        </p:attrNameLst>
                                      </p:cBhvr>
                                      <p:to>
                                        <p:strVal val="hidden"/>
                                      </p:to>
                                    </p:set>
                                  </p:childTnLst>
                                </p:cTn>
                              </p:par>
                            </p:childTnLst>
                          </p:cTn>
                        </p:par>
                        <p:par>
                          <p:cTn id="50" fill="hold">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100"/>
                                        </p:tgtEl>
                                        <p:attrNameLst>
                                          <p:attrName>style.visibility</p:attrName>
                                        </p:attrNameLst>
                                      </p:cBhvr>
                                      <p:to>
                                        <p:strVal val="visible"/>
                                      </p:to>
                                    </p:set>
                                    <p:animEffect transition="in" filter="wipe(left)">
                                      <p:cBhvr>
                                        <p:cTn id="53" dur="500"/>
                                        <p:tgtEl>
                                          <p:spTgt spid="10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02"/>
                                        </p:tgtEl>
                                        <p:attrNameLst>
                                          <p:attrName>style.visibility</p:attrName>
                                        </p:attrNameLst>
                                      </p:cBhvr>
                                      <p:to>
                                        <p:strVal val="visible"/>
                                      </p:to>
                                    </p:set>
                                    <p:animEffect transition="in" filter="wipe(left)">
                                      <p:cBhvr>
                                        <p:cTn id="58" dur="500"/>
                                        <p:tgtEl>
                                          <p:spTgt spid="102"/>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03"/>
                                        </p:tgtEl>
                                        <p:attrNameLst>
                                          <p:attrName>style.visibility</p:attrName>
                                        </p:attrNameLst>
                                      </p:cBhvr>
                                      <p:to>
                                        <p:strVal val="visible"/>
                                      </p:to>
                                    </p:set>
                                    <p:animEffect transition="in" filter="wipe(left)">
                                      <p:cBhvr>
                                        <p:cTn id="61" dur="500"/>
                                        <p:tgtEl>
                                          <p:spTgt spid="103"/>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4" fill="hold" grpId="0" nodeType="clickEffect">
                                  <p:stCondLst>
                                    <p:cond delay="0"/>
                                  </p:stCondLst>
                                  <p:childTnLst>
                                    <p:set>
                                      <p:cBhvr>
                                        <p:cTn id="65" dur="1" fill="hold">
                                          <p:stCondLst>
                                            <p:cond delay="0"/>
                                          </p:stCondLst>
                                        </p:cTn>
                                        <p:tgtEl>
                                          <p:spTgt spid="37"/>
                                        </p:tgtEl>
                                        <p:attrNameLst>
                                          <p:attrName>style.visibility</p:attrName>
                                        </p:attrNameLst>
                                      </p:cBhvr>
                                      <p:to>
                                        <p:strVal val="visible"/>
                                      </p:to>
                                    </p:set>
                                    <p:anim calcmode="lin" valueType="num">
                                      <p:cBhvr additive="base">
                                        <p:cTn id="66" dur="500"/>
                                        <p:tgtEl>
                                          <p:spTgt spid="37"/>
                                        </p:tgtEl>
                                        <p:attrNameLst>
                                          <p:attrName>ppt_y</p:attrName>
                                        </p:attrNameLst>
                                      </p:cBhvr>
                                      <p:tavLst>
                                        <p:tav tm="0">
                                          <p:val>
                                            <p:strVal val="#ppt_y+#ppt_h*1.125000"/>
                                          </p:val>
                                        </p:tav>
                                        <p:tav tm="100000">
                                          <p:val>
                                            <p:strVal val="#ppt_y"/>
                                          </p:val>
                                        </p:tav>
                                      </p:tavLst>
                                    </p:anim>
                                    <p:animEffect transition="in" filter="wipe(up)">
                                      <p:cBhvr>
                                        <p:cTn id="67" dur="500"/>
                                        <p:tgtEl>
                                          <p:spTgt spid="37"/>
                                        </p:tgtEl>
                                      </p:cBhvr>
                                    </p:animEffect>
                                  </p:childTnLst>
                                </p:cTn>
                              </p:par>
                              <p:par>
                                <p:cTn id="68" presetID="12" presetClass="entr" presetSubtype="4" fill="hold" grpId="0" nodeType="withEffect">
                                  <p:stCondLst>
                                    <p:cond delay="0"/>
                                  </p:stCondLst>
                                  <p:childTnLst>
                                    <p:set>
                                      <p:cBhvr>
                                        <p:cTn id="69" dur="1" fill="hold">
                                          <p:stCondLst>
                                            <p:cond delay="0"/>
                                          </p:stCondLst>
                                        </p:cTn>
                                        <p:tgtEl>
                                          <p:spTgt spid="36"/>
                                        </p:tgtEl>
                                        <p:attrNameLst>
                                          <p:attrName>style.visibility</p:attrName>
                                        </p:attrNameLst>
                                      </p:cBhvr>
                                      <p:to>
                                        <p:strVal val="visible"/>
                                      </p:to>
                                    </p:set>
                                    <p:anim calcmode="lin" valueType="num">
                                      <p:cBhvr additive="base">
                                        <p:cTn id="70" dur="500"/>
                                        <p:tgtEl>
                                          <p:spTgt spid="36"/>
                                        </p:tgtEl>
                                        <p:attrNameLst>
                                          <p:attrName>ppt_y</p:attrName>
                                        </p:attrNameLst>
                                      </p:cBhvr>
                                      <p:tavLst>
                                        <p:tav tm="0">
                                          <p:val>
                                            <p:strVal val="#ppt_y+#ppt_h*1.125000"/>
                                          </p:val>
                                        </p:tav>
                                        <p:tav tm="100000">
                                          <p:val>
                                            <p:strVal val="#ppt_y"/>
                                          </p:val>
                                        </p:tav>
                                      </p:tavLst>
                                    </p:anim>
                                    <p:animEffect transition="in" filter="wipe(up)">
                                      <p:cBhvr>
                                        <p:cTn id="71" dur="500"/>
                                        <p:tgtEl>
                                          <p:spTgt spid="36"/>
                                        </p:tgtEl>
                                      </p:cBhvr>
                                    </p:animEffect>
                                  </p:childTnLst>
                                </p:cTn>
                              </p:par>
                            </p:childTnLst>
                          </p:cTn>
                        </p:par>
                      </p:childTnLst>
                    </p:cTn>
                  </p:par>
                  <p:par>
                    <p:cTn id="72" fill="hold">
                      <p:stCondLst>
                        <p:cond delay="indefinite"/>
                      </p:stCondLst>
                      <p:childTnLst>
                        <p:par>
                          <p:cTn id="73" fill="hold">
                            <p:stCondLst>
                              <p:cond delay="0"/>
                            </p:stCondLst>
                            <p:childTnLst>
                              <p:par>
                                <p:cTn id="74" presetID="7" presetClass="emph" presetSubtype="2" accel="45000" fill="hold" grpId="1" nodeType="clickEffect">
                                  <p:stCondLst>
                                    <p:cond delay="0"/>
                                  </p:stCondLst>
                                  <p:childTnLst>
                                    <p:animClr clrSpc="rgb" dir="cw">
                                      <p:cBhvr>
                                        <p:cTn id="75" dur="2000" fill="hold"/>
                                        <p:tgtEl>
                                          <p:spTgt spid="100"/>
                                        </p:tgtEl>
                                        <p:attrNameLst>
                                          <p:attrName>stroke.color</p:attrName>
                                        </p:attrNameLst>
                                      </p:cBhvr>
                                      <p:to>
                                        <a:srgbClr val="FF0000"/>
                                      </p:to>
                                    </p:animClr>
                                    <p:set>
                                      <p:cBhvr>
                                        <p:cTn id="76" dur="2000" fill="hold"/>
                                        <p:tgtEl>
                                          <p:spTgt spid="100"/>
                                        </p:tgtEl>
                                        <p:attrNameLst>
                                          <p:attrName>stroke.on</p:attrName>
                                        </p:attrNameLst>
                                      </p:cBhvr>
                                      <p:to>
                                        <p:strVal val="true"/>
                                      </p:to>
                                    </p:set>
                                  </p:childTnLst>
                                </p:cTn>
                              </p:par>
                              <p:par>
                                <p:cTn id="77" presetID="7" presetClass="emph" presetSubtype="2" accel="48000" fill="hold" grpId="1" nodeType="withEffect">
                                  <p:stCondLst>
                                    <p:cond delay="0"/>
                                  </p:stCondLst>
                                  <p:childTnLst>
                                    <p:animClr clrSpc="rgb" dir="cw">
                                      <p:cBhvr>
                                        <p:cTn id="78" dur="2000" fill="hold"/>
                                        <p:tgtEl>
                                          <p:spTgt spid="102"/>
                                        </p:tgtEl>
                                        <p:attrNameLst>
                                          <p:attrName>stroke.color</p:attrName>
                                        </p:attrNameLst>
                                      </p:cBhvr>
                                      <p:to>
                                        <a:srgbClr val="FF0000"/>
                                      </p:to>
                                    </p:animClr>
                                    <p:set>
                                      <p:cBhvr>
                                        <p:cTn id="79" dur="2000" fill="hold"/>
                                        <p:tgtEl>
                                          <p:spTgt spid="102"/>
                                        </p:tgtEl>
                                        <p:attrNameLst>
                                          <p:attrName>stroke.on</p:attrName>
                                        </p:attrNameLst>
                                      </p:cBhvr>
                                      <p:to>
                                        <p:strVal val="true"/>
                                      </p:to>
                                    </p:set>
                                  </p:childTnLst>
                                </p:cTn>
                              </p:par>
                            </p:childTnLst>
                          </p:cTn>
                        </p:par>
                      </p:childTnLst>
                    </p:cTn>
                  </p:par>
                  <p:par>
                    <p:cTn id="80" fill="hold">
                      <p:stCondLst>
                        <p:cond delay="indefinite"/>
                      </p:stCondLst>
                      <p:childTnLst>
                        <p:par>
                          <p:cTn id="81" fill="hold">
                            <p:stCondLst>
                              <p:cond delay="0"/>
                            </p:stCondLst>
                            <p:childTnLst>
                              <p:par>
                                <p:cTn id="82" presetID="12" presetClass="entr" presetSubtype="4" fill="hold" grpId="0" nodeType="clickEffect">
                                  <p:stCondLst>
                                    <p:cond delay="0"/>
                                  </p:stCondLst>
                                  <p:childTnLst>
                                    <p:set>
                                      <p:cBhvr>
                                        <p:cTn id="83" dur="1" fill="hold">
                                          <p:stCondLst>
                                            <p:cond delay="0"/>
                                          </p:stCondLst>
                                        </p:cTn>
                                        <p:tgtEl>
                                          <p:spTgt spid="35"/>
                                        </p:tgtEl>
                                        <p:attrNameLst>
                                          <p:attrName>style.visibility</p:attrName>
                                        </p:attrNameLst>
                                      </p:cBhvr>
                                      <p:to>
                                        <p:strVal val="visible"/>
                                      </p:to>
                                    </p:set>
                                    <p:anim calcmode="lin" valueType="num">
                                      <p:cBhvr additive="base">
                                        <p:cTn id="84" dur="500"/>
                                        <p:tgtEl>
                                          <p:spTgt spid="35"/>
                                        </p:tgtEl>
                                        <p:attrNameLst>
                                          <p:attrName>ppt_y</p:attrName>
                                        </p:attrNameLst>
                                      </p:cBhvr>
                                      <p:tavLst>
                                        <p:tav tm="0">
                                          <p:val>
                                            <p:strVal val="#ppt_y+#ppt_h*1.125000"/>
                                          </p:val>
                                        </p:tav>
                                        <p:tav tm="100000">
                                          <p:val>
                                            <p:strVal val="#ppt_y"/>
                                          </p:val>
                                        </p:tav>
                                      </p:tavLst>
                                    </p:anim>
                                    <p:animEffect transition="in" filter="wipe(up)">
                                      <p:cBhvr>
                                        <p:cTn id="85" dur="500"/>
                                        <p:tgtEl>
                                          <p:spTgt spid="35"/>
                                        </p:tgtEl>
                                      </p:cBhvr>
                                    </p:animEffect>
                                  </p:childTnLst>
                                </p:cTn>
                              </p:par>
                            </p:childTnLst>
                          </p:cTn>
                        </p:par>
                        <p:par>
                          <p:cTn id="86" fill="hold">
                            <p:stCondLst>
                              <p:cond delay="500"/>
                            </p:stCondLst>
                            <p:childTnLst>
                              <p:par>
                                <p:cTn id="87" presetID="16" presetClass="entr" presetSubtype="21" fill="hold" nodeType="after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barn(inVertical)">
                                      <p:cBhvr>
                                        <p:cTn id="8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88" grpId="0" animBg="1"/>
      <p:bldP spid="88" grpId="1" animBg="1"/>
      <p:bldP spid="100" grpId="0" animBg="1"/>
      <p:bldP spid="100" grpId="1" animBg="1"/>
      <p:bldP spid="102" grpId="0" animBg="1"/>
      <p:bldP spid="102" grpId="1" animBg="1"/>
      <p:bldP spid="103" grpId="0" animBg="1"/>
      <p:bldP spid="34" grpId="0" animBg="1"/>
      <p:bldP spid="34" grpId="1" animBg="1"/>
      <p:bldP spid="35" grpId="0" animBg="1"/>
      <p:bldP spid="36" grpId="0" animBg="1"/>
      <p:bldP spid="3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628" y="339211"/>
            <a:ext cx="8229600" cy="1143000"/>
          </a:xfrm>
        </p:spPr>
        <p:txBody>
          <a:bodyPr/>
          <a:lstStyle/>
          <a:p>
            <a:r>
              <a:rPr lang="en-US" dirty="0" smtClean="0"/>
              <a:t> </a:t>
            </a:r>
            <a:endParaRPr lang="en-US" dirty="0"/>
          </a:p>
        </p:txBody>
      </p:sp>
      <p:cxnSp>
        <p:nvCxnSpPr>
          <p:cNvPr id="103" name="Straight Connector 102"/>
          <p:cNvCxnSpPr/>
          <p:nvPr/>
        </p:nvCxnSpPr>
        <p:spPr>
          <a:xfrm>
            <a:off x="1558144" y="2715307"/>
            <a:ext cx="889620" cy="1300986"/>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586036" y="2720149"/>
            <a:ext cx="972108" cy="1310444"/>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282971" y="3152197"/>
            <a:ext cx="624733" cy="900100"/>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395536" y="4048231"/>
            <a:ext cx="381000" cy="400110"/>
          </a:xfrm>
          <a:prstGeom prst="rect">
            <a:avLst/>
          </a:prstGeom>
          <a:noFill/>
        </p:spPr>
        <p:txBody>
          <a:bodyPr wrap="square" rtlCol="0">
            <a:spAutoFit/>
          </a:bodyPr>
          <a:lstStyle/>
          <a:p>
            <a:r>
              <a:rPr lang="en-US" sz="2000" b="1" dirty="0" smtClean="0">
                <a:solidFill>
                  <a:schemeClr val="accent1">
                    <a:lumMod val="50000"/>
                  </a:schemeClr>
                </a:solidFill>
              </a:rPr>
              <a:t>A</a:t>
            </a:r>
            <a:endParaRPr lang="en-US" sz="2000" b="1" dirty="0">
              <a:solidFill>
                <a:schemeClr val="accent1">
                  <a:lumMod val="50000"/>
                </a:schemeClr>
              </a:solidFill>
            </a:endParaRPr>
          </a:p>
        </p:txBody>
      </p:sp>
      <p:sp>
        <p:nvSpPr>
          <p:cNvPr id="108" name="TextBox 107"/>
          <p:cNvSpPr txBox="1"/>
          <p:nvPr/>
        </p:nvSpPr>
        <p:spPr>
          <a:xfrm>
            <a:off x="1008889" y="4048231"/>
            <a:ext cx="381000" cy="400110"/>
          </a:xfrm>
          <a:prstGeom prst="rect">
            <a:avLst/>
          </a:prstGeom>
          <a:noFill/>
        </p:spPr>
        <p:txBody>
          <a:bodyPr wrap="square" rtlCol="0">
            <a:spAutoFit/>
          </a:bodyPr>
          <a:lstStyle/>
          <a:p>
            <a:r>
              <a:rPr lang="en-US" sz="2000" b="1" dirty="0">
                <a:solidFill>
                  <a:schemeClr val="accent1">
                    <a:lumMod val="50000"/>
                  </a:schemeClr>
                </a:solidFill>
              </a:rPr>
              <a:t>B</a:t>
            </a:r>
          </a:p>
        </p:txBody>
      </p:sp>
      <p:sp>
        <p:nvSpPr>
          <p:cNvPr id="109" name="TextBox 108"/>
          <p:cNvSpPr txBox="1"/>
          <p:nvPr/>
        </p:nvSpPr>
        <p:spPr>
          <a:xfrm>
            <a:off x="1753208" y="4048231"/>
            <a:ext cx="381000" cy="400110"/>
          </a:xfrm>
          <a:prstGeom prst="rect">
            <a:avLst/>
          </a:prstGeom>
          <a:noFill/>
        </p:spPr>
        <p:txBody>
          <a:bodyPr wrap="square" rtlCol="0">
            <a:spAutoFit/>
          </a:bodyPr>
          <a:lstStyle/>
          <a:p>
            <a:r>
              <a:rPr lang="en-US" sz="2000" b="1" dirty="0">
                <a:solidFill>
                  <a:schemeClr val="accent1">
                    <a:lumMod val="50000"/>
                  </a:schemeClr>
                </a:solidFill>
              </a:rPr>
              <a:t>C</a:t>
            </a:r>
          </a:p>
        </p:txBody>
      </p:sp>
      <p:sp>
        <p:nvSpPr>
          <p:cNvPr id="110" name="TextBox 109"/>
          <p:cNvSpPr txBox="1"/>
          <p:nvPr/>
        </p:nvSpPr>
        <p:spPr>
          <a:xfrm>
            <a:off x="2293268" y="4052297"/>
            <a:ext cx="381000" cy="400110"/>
          </a:xfrm>
          <a:prstGeom prst="rect">
            <a:avLst/>
          </a:prstGeom>
          <a:noFill/>
        </p:spPr>
        <p:txBody>
          <a:bodyPr wrap="square" rtlCol="0">
            <a:spAutoFit/>
          </a:bodyPr>
          <a:lstStyle/>
          <a:p>
            <a:r>
              <a:rPr lang="en-US" sz="2000" b="1" dirty="0">
                <a:solidFill>
                  <a:schemeClr val="accent1">
                    <a:lumMod val="50000"/>
                  </a:schemeClr>
                </a:solidFill>
              </a:rPr>
              <a:t>D</a:t>
            </a:r>
          </a:p>
        </p:txBody>
      </p:sp>
      <p:cxnSp>
        <p:nvCxnSpPr>
          <p:cNvPr id="126" name="Straight Connector 125"/>
          <p:cNvCxnSpPr/>
          <p:nvPr/>
        </p:nvCxnSpPr>
        <p:spPr>
          <a:xfrm flipH="1">
            <a:off x="1178872" y="3566546"/>
            <a:ext cx="379272" cy="485751"/>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7509284" y="2702333"/>
            <a:ext cx="889620" cy="1300986"/>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6537176" y="2707175"/>
            <a:ext cx="972108" cy="1310444"/>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7257256" y="3092985"/>
            <a:ext cx="637495" cy="950404"/>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6969224" y="3503329"/>
            <a:ext cx="330329" cy="518356"/>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3790392" y="2715307"/>
            <a:ext cx="889620" cy="1300986"/>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H="1">
            <a:off x="2818284" y="2720149"/>
            <a:ext cx="972108" cy="1310444"/>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3250332" y="3516303"/>
            <a:ext cx="330329" cy="518356"/>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a:off x="3970412" y="3516303"/>
            <a:ext cx="374896" cy="540060"/>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sp>
        <p:nvSpPr>
          <p:cNvPr id="158" name="TextBox 157"/>
          <p:cNvSpPr txBox="1"/>
          <p:nvPr/>
        </p:nvSpPr>
        <p:spPr>
          <a:xfrm>
            <a:off x="2627784" y="4048231"/>
            <a:ext cx="381000" cy="400110"/>
          </a:xfrm>
          <a:prstGeom prst="rect">
            <a:avLst/>
          </a:prstGeom>
          <a:noFill/>
        </p:spPr>
        <p:txBody>
          <a:bodyPr wrap="square" rtlCol="0">
            <a:spAutoFit/>
          </a:bodyPr>
          <a:lstStyle/>
          <a:p>
            <a:r>
              <a:rPr lang="en-US" sz="2000" b="1" dirty="0" smtClean="0">
                <a:solidFill>
                  <a:schemeClr val="accent1">
                    <a:lumMod val="50000"/>
                  </a:schemeClr>
                </a:solidFill>
              </a:rPr>
              <a:t>A</a:t>
            </a:r>
            <a:endParaRPr lang="en-US" sz="2000" b="1" dirty="0">
              <a:solidFill>
                <a:schemeClr val="accent1">
                  <a:lumMod val="50000"/>
                </a:schemeClr>
              </a:solidFill>
            </a:endParaRPr>
          </a:p>
        </p:txBody>
      </p:sp>
      <p:sp>
        <p:nvSpPr>
          <p:cNvPr id="159" name="TextBox 158"/>
          <p:cNvSpPr txBox="1"/>
          <p:nvPr/>
        </p:nvSpPr>
        <p:spPr>
          <a:xfrm>
            <a:off x="3409392" y="4048231"/>
            <a:ext cx="381000" cy="400110"/>
          </a:xfrm>
          <a:prstGeom prst="rect">
            <a:avLst/>
          </a:prstGeom>
          <a:noFill/>
        </p:spPr>
        <p:txBody>
          <a:bodyPr wrap="square" rtlCol="0">
            <a:spAutoFit/>
          </a:bodyPr>
          <a:lstStyle/>
          <a:p>
            <a:r>
              <a:rPr lang="en-US" sz="2000" b="1" dirty="0">
                <a:solidFill>
                  <a:schemeClr val="accent1">
                    <a:lumMod val="50000"/>
                  </a:schemeClr>
                </a:solidFill>
              </a:rPr>
              <a:t>B</a:t>
            </a:r>
          </a:p>
        </p:txBody>
      </p:sp>
      <p:sp>
        <p:nvSpPr>
          <p:cNvPr id="160" name="TextBox 159"/>
          <p:cNvSpPr txBox="1"/>
          <p:nvPr/>
        </p:nvSpPr>
        <p:spPr>
          <a:xfrm>
            <a:off x="3790392" y="4048231"/>
            <a:ext cx="381000" cy="400110"/>
          </a:xfrm>
          <a:prstGeom prst="rect">
            <a:avLst/>
          </a:prstGeom>
          <a:noFill/>
        </p:spPr>
        <p:txBody>
          <a:bodyPr wrap="square" rtlCol="0">
            <a:spAutoFit/>
          </a:bodyPr>
          <a:lstStyle/>
          <a:p>
            <a:r>
              <a:rPr lang="en-US" sz="2000" b="1" dirty="0">
                <a:solidFill>
                  <a:schemeClr val="accent1">
                    <a:lumMod val="50000"/>
                  </a:schemeClr>
                </a:solidFill>
              </a:rPr>
              <a:t>C</a:t>
            </a:r>
          </a:p>
        </p:txBody>
      </p:sp>
      <p:sp>
        <p:nvSpPr>
          <p:cNvPr id="161" name="TextBox 160"/>
          <p:cNvSpPr txBox="1"/>
          <p:nvPr/>
        </p:nvSpPr>
        <p:spPr>
          <a:xfrm>
            <a:off x="4525516" y="4052297"/>
            <a:ext cx="381000" cy="400110"/>
          </a:xfrm>
          <a:prstGeom prst="rect">
            <a:avLst/>
          </a:prstGeom>
          <a:noFill/>
        </p:spPr>
        <p:txBody>
          <a:bodyPr wrap="square" rtlCol="0">
            <a:spAutoFit/>
          </a:bodyPr>
          <a:lstStyle/>
          <a:p>
            <a:r>
              <a:rPr lang="en-US" sz="2000" b="1" dirty="0">
                <a:solidFill>
                  <a:schemeClr val="accent1">
                    <a:lumMod val="50000"/>
                  </a:schemeClr>
                </a:solidFill>
              </a:rPr>
              <a:t>D</a:t>
            </a:r>
          </a:p>
        </p:txBody>
      </p:sp>
      <p:sp>
        <p:nvSpPr>
          <p:cNvPr id="162" name="TextBox 161"/>
          <p:cNvSpPr txBox="1"/>
          <p:nvPr/>
        </p:nvSpPr>
        <p:spPr>
          <a:xfrm>
            <a:off x="6372200" y="4043389"/>
            <a:ext cx="381000" cy="400110"/>
          </a:xfrm>
          <a:prstGeom prst="rect">
            <a:avLst/>
          </a:prstGeom>
          <a:noFill/>
        </p:spPr>
        <p:txBody>
          <a:bodyPr wrap="square" rtlCol="0">
            <a:spAutoFit/>
          </a:bodyPr>
          <a:lstStyle/>
          <a:p>
            <a:r>
              <a:rPr lang="en-US" sz="2000" b="1" dirty="0" smtClean="0">
                <a:solidFill>
                  <a:schemeClr val="accent1">
                    <a:lumMod val="50000"/>
                  </a:schemeClr>
                </a:solidFill>
              </a:rPr>
              <a:t>A</a:t>
            </a:r>
            <a:endParaRPr lang="en-US" sz="2000" b="1" dirty="0">
              <a:solidFill>
                <a:schemeClr val="accent1">
                  <a:lumMod val="50000"/>
                </a:schemeClr>
              </a:solidFill>
            </a:endParaRPr>
          </a:p>
        </p:txBody>
      </p:sp>
      <p:sp>
        <p:nvSpPr>
          <p:cNvPr id="163" name="TextBox 162"/>
          <p:cNvSpPr txBox="1"/>
          <p:nvPr/>
        </p:nvSpPr>
        <p:spPr>
          <a:xfrm>
            <a:off x="7149244" y="4043389"/>
            <a:ext cx="381000" cy="400110"/>
          </a:xfrm>
          <a:prstGeom prst="rect">
            <a:avLst/>
          </a:prstGeom>
          <a:noFill/>
        </p:spPr>
        <p:txBody>
          <a:bodyPr wrap="square" rtlCol="0">
            <a:spAutoFit/>
          </a:bodyPr>
          <a:lstStyle/>
          <a:p>
            <a:r>
              <a:rPr lang="en-US" sz="2000" b="1" dirty="0">
                <a:solidFill>
                  <a:schemeClr val="accent1">
                    <a:lumMod val="50000"/>
                  </a:schemeClr>
                </a:solidFill>
              </a:rPr>
              <a:t>B</a:t>
            </a:r>
          </a:p>
        </p:txBody>
      </p:sp>
      <p:sp>
        <p:nvSpPr>
          <p:cNvPr id="164" name="TextBox 163"/>
          <p:cNvSpPr txBox="1"/>
          <p:nvPr/>
        </p:nvSpPr>
        <p:spPr>
          <a:xfrm>
            <a:off x="7740352" y="4043389"/>
            <a:ext cx="381000" cy="400110"/>
          </a:xfrm>
          <a:prstGeom prst="rect">
            <a:avLst/>
          </a:prstGeom>
          <a:noFill/>
        </p:spPr>
        <p:txBody>
          <a:bodyPr wrap="square" rtlCol="0">
            <a:spAutoFit/>
          </a:bodyPr>
          <a:lstStyle/>
          <a:p>
            <a:r>
              <a:rPr lang="en-US" sz="2000" b="1" dirty="0">
                <a:solidFill>
                  <a:schemeClr val="accent1">
                    <a:lumMod val="50000"/>
                  </a:schemeClr>
                </a:solidFill>
              </a:rPr>
              <a:t>C</a:t>
            </a:r>
          </a:p>
        </p:txBody>
      </p:sp>
      <p:sp>
        <p:nvSpPr>
          <p:cNvPr id="165" name="TextBox 164"/>
          <p:cNvSpPr txBox="1"/>
          <p:nvPr/>
        </p:nvSpPr>
        <p:spPr>
          <a:xfrm>
            <a:off x="8244408" y="4005064"/>
            <a:ext cx="381000" cy="400110"/>
          </a:xfrm>
          <a:prstGeom prst="rect">
            <a:avLst/>
          </a:prstGeom>
          <a:noFill/>
        </p:spPr>
        <p:txBody>
          <a:bodyPr wrap="square" rtlCol="0">
            <a:spAutoFit/>
          </a:bodyPr>
          <a:lstStyle/>
          <a:p>
            <a:r>
              <a:rPr lang="en-US" sz="2000" b="1" dirty="0">
                <a:solidFill>
                  <a:schemeClr val="accent1">
                    <a:lumMod val="50000"/>
                  </a:schemeClr>
                </a:solidFill>
              </a:rPr>
              <a:t>D</a:t>
            </a:r>
          </a:p>
        </p:txBody>
      </p:sp>
      <p:sp>
        <p:nvSpPr>
          <p:cNvPr id="171" name="Text Box 45"/>
          <p:cNvSpPr txBox="1">
            <a:spLocks noChangeArrowheads="1"/>
          </p:cNvSpPr>
          <p:nvPr/>
        </p:nvSpPr>
        <p:spPr bwMode="auto">
          <a:xfrm>
            <a:off x="1282971" y="4456473"/>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3333CC"/>
                </a:solidFill>
                <a:latin typeface="Bookman Old Style" pitchFamily="18" charset="0"/>
              </a:rPr>
              <a:t>gt</a:t>
            </a:r>
            <a:r>
              <a:rPr lang="en-US" sz="2100" i="1" baseline="-25000" dirty="0" smtClean="0">
                <a:solidFill>
                  <a:srgbClr val="3333CC"/>
                </a:solidFill>
                <a:latin typeface="Bookman Old Style" pitchFamily="18" charset="0"/>
              </a:rPr>
              <a:t>1</a:t>
            </a:r>
            <a:endParaRPr lang="en-US" sz="2100" b="0" i="1" baseline="-25000" dirty="0">
              <a:solidFill>
                <a:srgbClr val="3333CC"/>
              </a:solidFill>
              <a:latin typeface="Bookman Old Style" pitchFamily="18" charset="0"/>
            </a:endParaRPr>
          </a:p>
        </p:txBody>
      </p:sp>
      <p:sp>
        <p:nvSpPr>
          <p:cNvPr id="172" name="Rectangle 3"/>
          <p:cNvSpPr txBox="1">
            <a:spLocks noChangeArrowheads="1"/>
          </p:cNvSpPr>
          <p:nvPr/>
        </p:nvSpPr>
        <p:spPr>
          <a:xfrm>
            <a:off x="185563" y="-24916"/>
            <a:ext cx="7770813" cy="609600"/>
          </a:xfrm>
          <a:prstGeom prst="rect">
            <a:avLst/>
          </a:prstGeom>
          <a:effectLst>
            <a:outerShdw dist="35921" dir="2700000" algn="ctr" rotWithShape="0">
              <a:schemeClr val="bg2"/>
            </a:outerShdw>
          </a:effectLst>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Problem definition (MGD)</a:t>
            </a:r>
            <a:endParaRPr lang="en-US" altLang="ja-JP" sz="3600" b="1" dirty="0">
              <a:solidFill>
                <a:srgbClr val="A50021"/>
              </a:solidFill>
              <a:latin typeface="Verdana" pitchFamily="34" charset="0"/>
              <a:ea typeface="ＭＳ Ｐゴシック" pitchFamily="34" charset="-128"/>
            </a:endParaRPr>
          </a:p>
        </p:txBody>
      </p:sp>
      <p:sp>
        <p:nvSpPr>
          <p:cNvPr id="173" name="Line 5"/>
          <p:cNvSpPr>
            <a:spLocks noChangeShapeType="1"/>
          </p:cNvSpPr>
          <p:nvPr/>
        </p:nvSpPr>
        <p:spPr bwMode="auto">
          <a:xfrm>
            <a:off x="245469"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76" name="Text Box 45"/>
          <p:cNvSpPr txBox="1">
            <a:spLocks noChangeArrowheads="1"/>
          </p:cNvSpPr>
          <p:nvPr/>
        </p:nvSpPr>
        <p:spPr bwMode="auto">
          <a:xfrm>
            <a:off x="3851920" y="5828201"/>
            <a:ext cx="662928"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002060"/>
                </a:solidFill>
                <a:latin typeface="Bookman Old Style" pitchFamily="18" charset="0"/>
              </a:rPr>
              <a:t>ST</a:t>
            </a:r>
            <a:endParaRPr lang="en-US" sz="2100" b="0" i="1" baseline="-25000" dirty="0">
              <a:solidFill>
                <a:srgbClr val="002060"/>
              </a:solidFill>
              <a:latin typeface="Bookman Old Style" pitchFamily="18" charset="0"/>
            </a:endParaRPr>
          </a:p>
        </p:txBody>
      </p:sp>
      <p:sp>
        <p:nvSpPr>
          <p:cNvPr id="35" name="Rectangle 4"/>
          <p:cNvSpPr>
            <a:spLocks noChangeArrowheads="1"/>
          </p:cNvSpPr>
          <p:nvPr/>
        </p:nvSpPr>
        <p:spPr bwMode="auto">
          <a:xfrm>
            <a:off x="395536" y="590488"/>
            <a:ext cx="8172908"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800" b="0" dirty="0" smtClean="0">
                <a:latin typeface="Garamond" pitchFamily="18" charset="0"/>
              </a:rPr>
              <a:t> </a:t>
            </a:r>
            <a:r>
              <a:rPr lang="en-US" sz="2400" dirty="0" smtClean="0">
                <a:solidFill>
                  <a:srgbClr val="000099"/>
                </a:solidFill>
                <a:latin typeface="Trebuchet MS" pitchFamily="34" charset="0"/>
              </a:rPr>
              <a:t>Problem</a:t>
            </a:r>
            <a:r>
              <a:rPr lang="en-US" sz="2400" dirty="0" smtClean="0">
                <a:latin typeface="Garamond" pitchFamily="18" charset="0"/>
              </a:rPr>
              <a:t>: </a:t>
            </a:r>
            <a:r>
              <a:rPr lang="en-US" sz="2400" u="sng" dirty="0" smtClean="0">
                <a:latin typeface="Trebuchet MS" pitchFamily="34" charset="0"/>
                <a:cs typeface="Traditional Arabic" pitchFamily="18" charset="-78"/>
              </a:rPr>
              <a:t>Minimize Gene Duplication (</a:t>
            </a:r>
            <a:r>
              <a:rPr lang="en-US" sz="2400" u="sng" dirty="0" smtClean="0">
                <a:solidFill>
                  <a:srgbClr val="FF0000"/>
                </a:solidFill>
                <a:latin typeface="Trebuchet MS" pitchFamily="34" charset="0"/>
                <a:cs typeface="Traditional Arabic" pitchFamily="18" charset="-78"/>
              </a:rPr>
              <a:t>MGD</a:t>
            </a:r>
            <a:r>
              <a:rPr lang="en-US" sz="2400" u="sng" dirty="0" smtClean="0">
                <a:latin typeface="Trebuchet MS" pitchFamily="34" charset="0"/>
                <a:cs typeface="Traditional Arabic" pitchFamily="18" charset="-78"/>
              </a:rPr>
              <a:t>)</a:t>
            </a:r>
          </a:p>
          <a:p>
            <a:pPr lvl="1">
              <a:spcBef>
                <a:spcPts val="600"/>
              </a:spcBef>
              <a:buClr>
                <a:schemeClr val="accent1"/>
              </a:buClr>
              <a:buSzPct val="90000"/>
              <a:buFont typeface="Wingdings 3" pitchFamily="18" charset="2"/>
              <a:buChar char="}"/>
            </a:pPr>
            <a:r>
              <a:rPr lang="en-US" sz="2400" dirty="0" smtClean="0">
                <a:latin typeface="Garamond" pitchFamily="18" charset="0"/>
              </a:rPr>
              <a:t> </a:t>
            </a:r>
            <a:r>
              <a:rPr lang="en-US" sz="2400" dirty="0" smtClean="0">
                <a:solidFill>
                  <a:srgbClr val="000099"/>
                </a:solidFill>
                <a:latin typeface="Garamond" pitchFamily="18" charset="0"/>
              </a:rPr>
              <a:t>Input:</a:t>
            </a:r>
            <a:r>
              <a:rPr lang="en-US" sz="2400" dirty="0" smtClean="0">
                <a:latin typeface="Garamond" pitchFamily="18" charset="0"/>
              </a:rPr>
              <a:t> </a:t>
            </a:r>
            <a:r>
              <a:rPr lang="en-US" sz="2400" dirty="0">
                <a:latin typeface="Garamond" pitchFamily="18" charset="0"/>
              </a:rPr>
              <a:t>A set of rooted binary gene </a:t>
            </a:r>
            <a:r>
              <a:rPr lang="en-US" sz="2400" dirty="0" smtClean="0">
                <a:latin typeface="Garamond" pitchFamily="18" charset="0"/>
              </a:rPr>
              <a:t>trees with each species having a single copy of a gene.</a:t>
            </a:r>
          </a:p>
          <a:p>
            <a:pPr lvl="1">
              <a:spcBef>
                <a:spcPts val="600"/>
              </a:spcBef>
              <a:buClr>
                <a:schemeClr val="accent1"/>
              </a:buClr>
              <a:buSzPct val="90000"/>
              <a:buFont typeface="Wingdings 3" pitchFamily="18" charset="2"/>
              <a:buChar char="}"/>
            </a:pPr>
            <a:r>
              <a:rPr lang="en-US" sz="2400" dirty="0" smtClean="0">
                <a:latin typeface="Garamond" pitchFamily="18" charset="0"/>
              </a:rPr>
              <a:t> </a:t>
            </a:r>
            <a:r>
              <a:rPr lang="en-US" sz="2400" dirty="0" smtClean="0">
                <a:solidFill>
                  <a:srgbClr val="000099"/>
                </a:solidFill>
                <a:latin typeface="Garamond" pitchFamily="18" charset="0"/>
              </a:rPr>
              <a:t>Output</a:t>
            </a:r>
            <a:r>
              <a:rPr lang="en-US" sz="2400" dirty="0" smtClean="0">
                <a:latin typeface="Garamond" pitchFamily="18" charset="0"/>
              </a:rPr>
              <a:t>: A species tree ST that minimizes total number of </a:t>
            </a:r>
            <a:r>
              <a:rPr lang="en-US" sz="2400" dirty="0" smtClean="0">
                <a:solidFill>
                  <a:srgbClr val="FF0000"/>
                </a:solidFill>
                <a:latin typeface="Garamond" pitchFamily="18" charset="0"/>
              </a:rPr>
              <a:t>duplications</a:t>
            </a:r>
            <a:r>
              <a:rPr lang="en-US" sz="2400" dirty="0" smtClean="0">
                <a:latin typeface="Garamond" pitchFamily="18" charset="0"/>
              </a:rPr>
              <a:t>.</a:t>
            </a:r>
            <a:endParaRPr lang="en-US" sz="2800" dirty="0"/>
          </a:p>
        </p:txBody>
      </p:sp>
      <p:cxnSp>
        <p:nvCxnSpPr>
          <p:cNvPr id="3" name="Straight Connector 2"/>
          <p:cNvCxnSpPr/>
          <p:nvPr/>
        </p:nvCxnSpPr>
        <p:spPr>
          <a:xfrm>
            <a:off x="5436096" y="3521050"/>
            <a:ext cx="540060" cy="0"/>
          </a:xfrm>
          <a:prstGeom prst="line">
            <a:avLst/>
          </a:prstGeom>
          <a:ln w="38100" cap="rnd">
            <a:prstDash val="sysDot"/>
          </a:ln>
        </p:spPr>
        <p:style>
          <a:lnRef idx="1">
            <a:schemeClr val="accent1"/>
          </a:lnRef>
          <a:fillRef idx="0">
            <a:schemeClr val="accent1"/>
          </a:fillRef>
          <a:effectRef idx="0">
            <a:schemeClr val="accent1"/>
          </a:effectRef>
          <a:fontRef idx="minor">
            <a:schemeClr val="tx1"/>
          </a:fontRef>
        </p:style>
      </p:cxnSp>
      <p:sp>
        <p:nvSpPr>
          <p:cNvPr id="42" name="Text Box 45"/>
          <p:cNvSpPr txBox="1">
            <a:spLocks noChangeArrowheads="1"/>
          </p:cNvSpPr>
          <p:nvPr/>
        </p:nvSpPr>
        <p:spPr bwMode="auto">
          <a:xfrm>
            <a:off x="3516736" y="4471403"/>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3333CC"/>
                </a:solidFill>
                <a:latin typeface="Bookman Old Style" pitchFamily="18" charset="0"/>
              </a:rPr>
              <a:t>gt</a:t>
            </a:r>
            <a:r>
              <a:rPr lang="en-US" sz="2100" i="1" baseline="-25000" dirty="0">
                <a:solidFill>
                  <a:srgbClr val="3333CC"/>
                </a:solidFill>
                <a:latin typeface="Bookman Old Style" pitchFamily="18" charset="0"/>
              </a:rPr>
              <a:t>2</a:t>
            </a:r>
            <a:endParaRPr lang="en-US" sz="2100" b="0" i="1" baseline="-25000" dirty="0">
              <a:solidFill>
                <a:srgbClr val="3333CC"/>
              </a:solidFill>
              <a:latin typeface="Bookman Old Style" pitchFamily="18" charset="0"/>
            </a:endParaRPr>
          </a:p>
        </p:txBody>
      </p:sp>
      <p:sp>
        <p:nvSpPr>
          <p:cNvPr id="43" name="Text Box 45"/>
          <p:cNvSpPr txBox="1">
            <a:spLocks noChangeArrowheads="1"/>
          </p:cNvSpPr>
          <p:nvPr/>
        </p:nvSpPr>
        <p:spPr bwMode="auto">
          <a:xfrm>
            <a:off x="7380312" y="4443499"/>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err="1" smtClean="0">
                <a:solidFill>
                  <a:srgbClr val="3333CC"/>
                </a:solidFill>
                <a:latin typeface="Bookman Old Style" pitchFamily="18" charset="0"/>
              </a:rPr>
              <a:t>gt</a:t>
            </a:r>
            <a:r>
              <a:rPr lang="en-US" sz="2100" i="1" baseline="-25000" dirty="0" err="1" smtClean="0">
                <a:solidFill>
                  <a:srgbClr val="3333CC"/>
                </a:solidFill>
                <a:latin typeface="Bookman Old Style" pitchFamily="18" charset="0"/>
              </a:rPr>
              <a:t>k</a:t>
            </a:r>
            <a:endParaRPr lang="en-US" sz="2100" b="0" i="1" baseline="-25000" dirty="0">
              <a:solidFill>
                <a:srgbClr val="3333CC"/>
              </a:solidFill>
              <a:latin typeface="Bookman Old Style" pitchFamily="18" charset="0"/>
            </a:endParaRPr>
          </a:p>
        </p:txBody>
      </p:sp>
      <p:cxnSp>
        <p:nvCxnSpPr>
          <p:cNvPr id="11" name="Straight Arrow Connector 10"/>
          <p:cNvCxnSpPr/>
          <p:nvPr/>
        </p:nvCxnSpPr>
        <p:spPr>
          <a:xfrm>
            <a:off x="1943708" y="4911551"/>
            <a:ext cx="1846683" cy="880646"/>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157860" y="4911551"/>
            <a:ext cx="0" cy="792088"/>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680012" y="4751160"/>
            <a:ext cx="1846684" cy="1024487"/>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50" name="Text Box 45"/>
          <p:cNvSpPr txBox="1">
            <a:spLocks noChangeArrowheads="1"/>
          </p:cNvSpPr>
          <p:nvPr/>
        </p:nvSpPr>
        <p:spPr bwMode="auto">
          <a:xfrm>
            <a:off x="3016577" y="5127575"/>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a:solidFill>
                  <a:srgbClr val="FF0000"/>
                </a:solidFill>
                <a:latin typeface="Bookman Old Style" pitchFamily="18" charset="0"/>
              </a:rPr>
              <a:t>C</a:t>
            </a:r>
            <a:r>
              <a:rPr lang="en-US" sz="2100" i="1" baseline="-25000" dirty="0" smtClean="0">
                <a:solidFill>
                  <a:srgbClr val="FF0000"/>
                </a:solidFill>
                <a:latin typeface="Bookman Old Style" pitchFamily="18" charset="0"/>
              </a:rPr>
              <a:t>1</a:t>
            </a:r>
            <a:endParaRPr lang="en-US" sz="2100" b="0" i="1" baseline="-25000" dirty="0">
              <a:solidFill>
                <a:srgbClr val="FF0000"/>
              </a:solidFill>
              <a:latin typeface="Bookman Old Style" pitchFamily="18" charset="0"/>
            </a:endParaRPr>
          </a:p>
        </p:txBody>
      </p:sp>
      <p:sp>
        <p:nvSpPr>
          <p:cNvPr id="51" name="Text Box 45"/>
          <p:cNvSpPr txBox="1">
            <a:spLocks noChangeArrowheads="1"/>
          </p:cNvSpPr>
          <p:nvPr/>
        </p:nvSpPr>
        <p:spPr bwMode="auto">
          <a:xfrm>
            <a:off x="4217514" y="5108121"/>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FF0000"/>
                </a:solidFill>
                <a:latin typeface="Bookman Old Style" pitchFamily="18" charset="0"/>
              </a:rPr>
              <a:t>C</a:t>
            </a:r>
            <a:r>
              <a:rPr lang="en-US" sz="2100" i="1" baseline="-25000" dirty="0">
                <a:solidFill>
                  <a:srgbClr val="FF0000"/>
                </a:solidFill>
                <a:latin typeface="Bookman Old Style" pitchFamily="18" charset="0"/>
              </a:rPr>
              <a:t>2</a:t>
            </a:r>
            <a:endParaRPr lang="en-US" sz="2100" b="0" i="1" baseline="-25000" dirty="0">
              <a:solidFill>
                <a:srgbClr val="FF0000"/>
              </a:solidFill>
              <a:latin typeface="Bookman Old Style" pitchFamily="18" charset="0"/>
            </a:endParaRPr>
          </a:p>
        </p:txBody>
      </p:sp>
      <p:sp>
        <p:nvSpPr>
          <p:cNvPr id="52" name="Text Box 45"/>
          <p:cNvSpPr txBox="1">
            <a:spLocks noChangeArrowheads="1"/>
          </p:cNvSpPr>
          <p:nvPr/>
        </p:nvSpPr>
        <p:spPr bwMode="auto">
          <a:xfrm>
            <a:off x="5644869" y="5101734"/>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err="1" smtClean="0">
                <a:solidFill>
                  <a:srgbClr val="FF0000"/>
                </a:solidFill>
                <a:latin typeface="Bookman Old Style" pitchFamily="18" charset="0"/>
              </a:rPr>
              <a:t>C</a:t>
            </a:r>
            <a:r>
              <a:rPr lang="en-US" sz="2100" i="1" baseline="-25000" dirty="0" err="1">
                <a:solidFill>
                  <a:srgbClr val="FF0000"/>
                </a:solidFill>
                <a:latin typeface="Bookman Old Style" pitchFamily="18" charset="0"/>
              </a:rPr>
              <a:t>k</a:t>
            </a:r>
            <a:endParaRPr lang="en-US" sz="2100" b="0" i="1" baseline="-25000" dirty="0">
              <a:solidFill>
                <a:srgbClr val="FF0000"/>
              </a:solidFill>
              <a:latin typeface="Bookman Old Style" pitchFamily="18" charset="0"/>
            </a:endParaRPr>
          </a:p>
        </p:txBody>
      </p:sp>
      <p:sp>
        <p:nvSpPr>
          <p:cNvPr id="56" name="Text Box 17"/>
          <p:cNvSpPr txBox="1">
            <a:spLocks noChangeArrowheads="1"/>
          </p:cNvSpPr>
          <p:nvPr/>
        </p:nvSpPr>
        <p:spPr bwMode="auto">
          <a:xfrm>
            <a:off x="2843808" y="6237312"/>
            <a:ext cx="2929538" cy="461665"/>
          </a:xfrm>
          <a:prstGeom prst="rect">
            <a:avLst/>
          </a:prstGeom>
          <a:solidFill>
            <a:srgbClr val="FFFFFF"/>
          </a:solidFill>
          <a:ln w="57150">
            <a:solidFill>
              <a:srgbClr val="FF0000"/>
            </a:solidFill>
            <a:miter lim="800000"/>
            <a:headEnd/>
            <a:tailEnd/>
          </a:ln>
          <a:effectLst>
            <a:outerShdw dist="107763" dir="2700000" algn="ctr" rotWithShape="0">
              <a:schemeClr val="bg2">
                <a:alpha val="50000"/>
              </a:schemeClr>
            </a:outerShdw>
          </a:effectLst>
        </p:spPr>
        <p:txBody>
          <a:bodyPr wrap="square">
            <a:spAutoFit/>
          </a:bodyPr>
          <a:lstStyle/>
          <a:p>
            <a:pPr algn="ctr"/>
            <a:r>
              <a:rPr lang="en-US" sz="2400" i="1" dirty="0">
                <a:solidFill>
                  <a:srgbClr val="FF0000"/>
                </a:solidFill>
                <a:latin typeface="Century Schoolbook" pitchFamily="18" charset="0"/>
              </a:rPr>
              <a:t>∑</a:t>
            </a:r>
            <a:r>
              <a:rPr lang="en-US" sz="2400" i="1" dirty="0" err="1">
                <a:solidFill>
                  <a:srgbClr val="FF0000"/>
                </a:solidFill>
                <a:latin typeface="Century Schoolbook" pitchFamily="18" charset="0"/>
              </a:rPr>
              <a:t>C</a:t>
            </a:r>
            <a:r>
              <a:rPr lang="en-US" sz="2400" i="1" baseline="-25000" dirty="0" err="1">
                <a:solidFill>
                  <a:srgbClr val="FF0000"/>
                </a:solidFill>
                <a:latin typeface="Century Schoolbook" pitchFamily="18" charset="0"/>
              </a:rPr>
              <a:t>i</a:t>
            </a:r>
            <a:r>
              <a:rPr lang="en-US" sz="2400" i="1" baseline="-25000" dirty="0">
                <a:solidFill>
                  <a:srgbClr val="FF0000"/>
                </a:solidFill>
                <a:latin typeface="Century Schoolbook" pitchFamily="18" charset="0"/>
              </a:rPr>
              <a:t> </a:t>
            </a:r>
            <a:r>
              <a:rPr lang="en-US" sz="2400" i="1" dirty="0">
                <a:solidFill>
                  <a:srgbClr val="FF0000"/>
                </a:solidFill>
                <a:latin typeface="Century Schoolbook" pitchFamily="18" charset="0"/>
              </a:rPr>
              <a:t> </a:t>
            </a:r>
            <a:r>
              <a:rPr lang="en-US" sz="2400" i="1" dirty="0">
                <a:latin typeface="Century Schoolbook" pitchFamily="18" charset="0"/>
              </a:rPr>
              <a:t>is </a:t>
            </a:r>
            <a:r>
              <a:rPr lang="en-US" sz="2400" i="1" dirty="0">
                <a:solidFill>
                  <a:srgbClr val="531FE7"/>
                </a:solidFill>
                <a:latin typeface="Century Schoolbook" pitchFamily="18" charset="0"/>
              </a:rPr>
              <a:t>minimized</a:t>
            </a:r>
            <a:endParaRPr lang="en-US" sz="2400" i="1" baseline="-25000" dirty="0">
              <a:solidFill>
                <a:srgbClr val="531FE7"/>
              </a:solidFill>
              <a:latin typeface="Century Schoolbook" pitchFamily="18" charset="0"/>
            </a:endParaRPr>
          </a:p>
        </p:txBody>
      </p:sp>
    </p:spTree>
    <p:custDataLst>
      <p:tags r:id="rId1"/>
    </p:custDataLst>
    <p:extLst>
      <p:ext uri="{BB962C8B-B14F-4D97-AF65-F5344CB8AC3E}">
        <p14:creationId xmlns:p14="http://schemas.microsoft.com/office/powerpoint/2010/main" val="241813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500" fill="hold"/>
                                        <p:tgtEl>
                                          <p:spTgt spid="56"/>
                                        </p:tgtEl>
                                        <p:attrNameLst>
                                          <p:attrName>ppt_w</p:attrName>
                                        </p:attrNameLst>
                                      </p:cBhvr>
                                      <p:tavLst>
                                        <p:tav tm="0">
                                          <p:val>
                                            <p:fltVal val="0"/>
                                          </p:val>
                                        </p:tav>
                                        <p:tav tm="100000">
                                          <p:val>
                                            <p:strVal val="#ppt_w"/>
                                          </p:val>
                                        </p:tav>
                                      </p:tavLst>
                                    </p:anim>
                                    <p:anim calcmode="lin" valueType="num">
                                      <p:cBhvr>
                                        <p:cTn id="8" dur="500" fill="hold"/>
                                        <p:tgtEl>
                                          <p:spTgt spid="5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a:xfrm>
            <a:off x="251520" y="83096"/>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Available Software</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36" name="Rectangle 4"/>
          <p:cNvSpPr>
            <a:spLocks noChangeArrowheads="1"/>
          </p:cNvSpPr>
          <p:nvPr/>
        </p:nvSpPr>
        <p:spPr bwMode="auto">
          <a:xfrm>
            <a:off x="431540" y="923816"/>
            <a:ext cx="8172908" cy="4170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US" sz="2400" dirty="0" err="1" smtClean="0">
                <a:solidFill>
                  <a:srgbClr val="000099"/>
                </a:solidFill>
                <a:latin typeface="Garamond" pitchFamily="18" charset="0"/>
              </a:rPr>
              <a:t>DupTree</a:t>
            </a:r>
            <a:r>
              <a:rPr lang="en-US" sz="2400" dirty="0" smtClean="0">
                <a:solidFill>
                  <a:srgbClr val="000099"/>
                </a:solidFill>
                <a:latin typeface="Garamond" pitchFamily="18" charset="0"/>
              </a:rPr>
              <a:t> </a:t>
            </a:r>
            <a:r>
              <a:rPr lang="en-US" sz="2400" dirty="0">
                <a:latin typeface="Garamond" pitchFamily="18" charset="0"/>
              </a:rPr>
              <a:t>(available in </a:t>
            </a:r>
            <a:r>
              <a:rPr lang="en-US" sz="2400" dirty="0" err="1">
                <a:solidFill>
                  <a:srgbClr val="000099"/>
                </a:solidFill>
                <a:latin typeface="Garamond" pitchFamily="18" charset="0"/>
              </a:rPr>
              <a:t>iGTP</a:t>
            </a:r>
            <a:r>
              <a:rPr lang="en-US" sz="2400" dirty="0">
                <a:solidFill>
                  <a:srgbClr val="000099"/>
                </a:solidFill>
                <a:latin typeface="Garamond" pitchFamily="18" charset="0"/>
              </a:rPr>
              <a:t> </a:t>
            </a:r>
            <a:r>
              <a:rPr lang="en-US" sz="2400" dirty="0">
                <a:latin typeface="Garamond" pitchFamily="18" charset="0"/>
              </a:rPr>
              <a:t>package</a:t>
            </a:r>
            <a:r>
              <a:rPr lang="en-US" sz="2400" dirty="0" smtClean="0">
                <a:latin typeface="Garamond" pitchFamily="18" charset="0"/>
              </a:rPr>
              <a:t>)</a:t>
            </a:r>
          </a:p>
          <a:p>
            <a:pPr>
              <a:spcBef>
                <a:spcPts val="600"/>
              </a:spcBef>
              <a:buClr>
                <a:schemeClr val="accent1"/>
              </a:buClr>
              <a:buSzPct val="90000"/>
              <a:buFont typeface="Wingdings 3" pitchFamily="18" charset="2"/>
              <a:buChar char="}"/>
            </a:pPr>
            <a:r>
              <a:rPr lang="en-US" sz="2400" dirty="0" smtClean="0">
                <a:latin typeface="Garamond" pitchFamily="18" charset="0"/>
              </a:rPr>
              <a:t>Reference: (where, when published)</a:t>
            </a:r>
            <a:endParaRPr lang="en-US" sz="2400" dirty="0">
              <a:latin typeface="Garamond" pitchFamily="18" charset="0"/>
            </a:endParaRPr>
          </a:p>
          <a:p>
            <a:pPr lvl="2">
              <a:spcBef>
                <a:spcPts val="600"/>
              </a:spcBef>
              <a:buClr>
                <a:schemeClr val="accent1"/>
              </a:buClr>
              <a:buSzPct val="90000"/>
              <a:buFont typeface="Wingdings 3" pitchFamily="18" charset="2"/>
              <a:buChar char="}"/>
            </a:pPr>
            <a:r>
              <a:rPr lang="en-US" sz="2400" dirty="0">
                <a:latin typeface="Garamond" pitchFamily="18" charset="0"/>
              </a:rPr>
              <a:t> </a:t>
            </a:r>
            <a:r>
              <a:rPr lang="en-US" sz="2400" dirty="0" smtClean="0">
                <a:latin typeface="Garamond" pitchFamily="18" charset="0"/>
              </a:rPr>
              <a:t>A </a:t>
            </a:r>
            <a:r>
              <a:rPr lang="en-US" sz="2400" dirty="0" smtClean="0">
                <a:solidFill>
                  <a:srgbClr val="FF0000"/>
                </a:solidFill>
                <a:latin typeface="Garamond" pitchFamily="18" charset="0"/>
              </a:rPr>
              <a:t>heuristic </a:t>
            </a:r>
            <a:r>
              <a:rPr lang="en-US" sz="2400" dirty="0" smtClean="0">
                <a:latin typeface="Garamond" pitchFamily="18" charset="0"/>
              </a:rPr>
              <a:t>to infer species phylogeny by minimizing duplications</a:t>
            </a:r>
            <a:r>
              <a:rPr lang="en-US" sz="2400" dirty="0">
                <a:latin typeface="Garamond" pitchFamily="18" charset="0"/>
              </a:rPr>
              <a:t>. </a:t>
            </a:r>
            <a:endParaRPr lang="en-US" sz="2400" dirty="0" smtClean="0">
              <a:latin typeface="Garamond" pitchFamily="18" charset="0"/>
            </a:endParaRPr>
          </a:p>
          <a:p>
            <a:pPr lvl="2">
              <a:spcBef>
                <a:spcPts val="600"/>
              </a:spcBef>
              <a:buClr>
                <a:schemeClr val="accent1"/>
              </a:buClr>
              <a:buSzPct val="90000"/>
              <a:buFont typeface="Wingdings 3" pitchFamily="18" charset="2"/>
              <a:buChar char="}"/>
            </a:pPr>
            <a:r>
              <a:rPr lang="en-US" sz="2400" dirty="0" err="1" smtClean="0">
                <a:latin typeface="Garamond" pitchFamily="18" charset="0"/>
              </a:rPr>
              <a:t>DupTree</a:t>
            </a:r>
            <a:r>
              <a:rPr lang="en-US" sz="2400" dirty="0" smtClean="0">
                <a:latin typeface="Garamond" pitchFamily="18" charset="0"/>
              </a:rPr>
              <a:t> </a:t>
            </a:r>
            <a:r>
              <a:rPr lang="en-US" sz="2400" dirty="0">
                <a:latin typeface="Garamond" pitchFamily="18" charset="0"/>
              </a:rPr>
              <a:t>first builds an </a:t>
            </a:r>
            <a:r>
              <a:rPr lang="en-US" sz="2400" dirty="0" smtClean="0">
                <a:solidFill>
                  <a:srgbClr val="531FE7"/>
                </a:solidFill>
                <a:latin typeface="Garamond" pitchFamily="18" charset="0"/>
              </a:rPr>
              <a:t>initial</a:t>
            </a:r>
            <a:r>
              <a:rPr lang="en-US" sz="2400" dirty="0" smtClean="0">
                <a:latin typeface="Garamond" pitchFamily="18" charset="0"/>
              </a:rPr>
              <a:t> </a:t>
            </a:r>
            <a:r>
              <a:rPr lang="en-US" sz="2400" dirty="0">
                <a:latin typeface="Garamond" pitchFamily="18" charset="0"/>
              </a:rPr>
              <a:t>species </a:t>
            </a:r>
            <a:r>
              <a:rPr lang="en-US" sz="2400" dirty="0" smtClean="0">
                <a:latin typeface="Garamond" pitchFamily="18" charset="0"/>
              </a:rPr>
              <a:t>tree. </a:t>
            </a:r>
          </a:p>
          <a:p>
            <a:pPr lvl="2">
              <a:spcBef>
                <a:spcPts val="600"/>
              </a:spcBef>
              <a:buClr>
                <a:schemeClr val="accent1"/>
              </a:buClr>
              <a:buSzPct val="90000"/>
              <a:buFont typeface="Wingdings 3" pitchFamily="18" charset="2"/>
              <a:buChar char="}"/>
            </a:pPr>
            <a:r>
              <a:rPr lang="en-US" sz="2400" dirty="0" smtClean="0">
                <a:latin typeface="Garamond" pitchFamily="18" charset="0"/>
              </a:rPr>
              <a:t>Next</a:t>
            </a:r>
            <a:r>
              <a:rPr lang="en-US" sz="2400" dirty="0">
                <a:latin typeface="Garamond" pitchFamily="18" charset="0"/>
              </a:rPr>
              <a:t>, </a:t>
            </a:r>
            <a:r>
              <a:rPr lang="en-US" sz="2400" dirty="0" err="1" smtClean="0">
                <a:latin typeface="Garamond" pitchFamily="18" charset="0"/>
              </a:rPr>
              <a:t>DupTree</a:t>
            </a:r>
            <a:r>
              <a:rPr lang="en-US" sz="2400" dirty="0" smtClean="0">
                <a:latin typeface="Garamond" pitchFamily="18" charset="0"/>
              </a:rPr>
              <a:t> searches </a:t>
            </a:r>
            <a:r>
              <a:rPr lang="en-US" sz="2400" dirty="0">
                <a:latin typeface="Garamond" pitchFamily="18" charset="0"/>
              </a:rPr>
              <a:t>for a </a:t>
            </a:r>
            <a:r>
              <a:rPr lang="en-US" sz="2400" dirty="0">
                <a:solidFill>
                  <a:srgbClr val="531FE7"/>
                </a:solidFill>
                <a:latin typeface="Garamond" pitchFamily="18" charset="0"/>
              </a:rPr>
              <a:t>better</a:t>
            </a:r>
            <a:r>
              <a:rPr lang="en-US" sz="2400" dirty="0">
                <a:latin typeface="Garamond" pitchFamily="18" charset="0"/>
              </a:rPr>
              <a:t> species tree using a standard </a:t>
            </a:r>
            <a:r>
              <a:rPr lang="en-US" sz="2400" dirty="0">
                <a:solidFill>
                  <a:srgbClr val="531FE7"/>
                </a:solidFill>
                <a:latin typeface="Garamond" pitchFamily="18" charset="0"/>
              </a:rPr>
              <a:t>search heuristic</a:t>
            </a:r>
            <a:r>
              <a:rPr lang="en-US" sz="2400" dirty="0">
                <a:latin typeface="Garamond" pitchFamily="18" charset="0"/>
              </a:rPr>
              <a:t> of choice starting from the </a:t>
            </a:r>
            <a:r>
              <a:rPr lang="en-US" sz="2400" dirty="0" smtClean="0">
                <a:latin typeface="Garamond" pitchFamily="18" charset="0"/>
              </a:rPr>
              <a:t>initial species </a:t>
            </a:r>
            <a:r>
              <a:rPr lang="en-US" sz="2400" dirty="0">
                <a:latin typeface="Garamond" pitchFamily="18" charset="0"/>
              </a:rPr>
              <a:t>tree. </a:t>
            </a:r>
            <a:r>
              <a:rPr lang="en-US" sz="2400" dirty="0" smtClean="0">
                <a:latin typeface="Garamond" pitchFamily="18" charset="0"/>
              </a:rPr>
              <a:t> It scores each candidate species tree with respect to the input gene trees using the MRCA mapping.</a:t>
            </a:r>
          </a:p>
          <a:p>
            <a:pPr lvl="2">
              <a:spcBef>
                <a:spcPts val="600"/>
              </a:spcBef>
              <a:buClr>
                <a:schemeClr val="accent1"/>
              </a:buClr>
              <a:buSzPct val="90000"/>
              <a:buFont typeface="Wingdings 3" pitchFamily="18" charset="2"/>
              <a:buChar char="}"/>
            </a:pPr>
            <a:r>
              <a:rPr lang="en-US" sz="2400" dirty="0" smtClean="0">
                <a:latin typeface="Garamond" pitchFamily="18" charset="0"/>
              </a:rPr>
              <a:t>Has been cited XXX times and used in YYY studies</a:t>
            </a:r>
            <a:endParaRPr lang="en-US" sz="2800" dirty="0"/>
          </a:p>
        </p:txBody>
      </p:sp>
    </p:spTree>
    <p:extLst>
      <p:ext uri="{BB962C8B-B14F-4D97-AF65-F5344CB8AC3E}">
        <p14:creationId xmlns:p14="http://schemas.microsoft.com/office/powerpoint/2010/main" val="11001819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a:xfrm>
            <a:off x="251520" y="83096"/>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Problem and Our Goal</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36" name="Rectangle 4"/>
          <p:cNvSpPr>
            <a:spLocks noChangeArrowheads="1"/>
          </p:cNvSpPr>
          <p:nvPr/>
        </p:nvSpPr>
        <p:spPr bwMode="auto">
          <a:xfrm>
            <a:off x="1223628" y="4290191"/>
            <a:ext cx="7020780" cy="90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US" sz="2400" dirty="0" smtClean="0">
                <a:latin typeface="Garamond" pitchFamily="18" charset="0"/>
              </a:rPr>
              <a:t> Our goal: </a:t>
            </a:r>
            <a:r>
              <a:rPr lang="en-US" sz="2400" dirty="0" smtClean="0">
                <a:solidFill>
                  <a:srgbClr val="000099"/>
                </a:solidFill>
                <a:latin typeface="Garamond" pitchFamily="18" charset="0"/>
              </a:rPr>
              <a:t>new </a:t>
            </a:r>
            <a:r>
              <a:rPr lang="en-US" sz="2400" dirty="0" smtClean="0">
                <a:latin typeface="Garamond" pitchFamily="18" charset="0"/>
              </a:rPr>
              <a:t>algorithmic approach that can analyze </a:t>
            </a:r>
          </a:p>
          <a:p>
            <a:pPr>
              <a:spcBef>
                <a:spcPts val="600"/>
              </a:spcBef>
              <a:buClr>
                <a:schemeClr val="accent1"/>
              </a:buClr>
              <a:buSzPct val="90000"/>
            </a:pPr>
            <a:r>
              <a:rPr lang="en-US" sz="2400" dirty="0" smtClean="0">
                <a:solidFill>
                  <a:srgbClr val="000099"/>
                </a:solidFill>
                <a:latin typeface="Garamond" pitchFamily="18" charset="0"/>
              </a:rPr>
              <a:t>   large</a:t>
            </a:r>
            <a:r>
              <a:rPr lang="en-US" sz="2400" dirty="0" smtClean="0">
                <a:latin typeface="Garamond" pitchFamily="18" charset="0"/>
              </a:rPr>
              <a:t> datasets </a:t>
            </a:r>
            <a:r>
              <a:rPr lang="en-US" sz="2400" dirty="0" smtClean="0">
                <a:solidFill>
                  <a:srgbClr val="FF0000"/>
                </a:solidFill>
                <a:latin typeface="Garamond" pitchFamily="18" charset="0"/>
              </a:rPr>
              <a:t>quickly</a:t>
            </a:r>
            <a:r>
              <a:rPr lang="en-US" sz="2400" dirty="0" smtClean="0">
                <a:latin typeface="Garamond" pitchFamily="18" charset="0"/>
              </a:rPr>
              <a:t> and with </a:t>
            </a:r>
            <a:r>
              <a:rPr lang="en-US" sz="2400" dirty="0" smtClean="0">
                <a:solidFill>
                  <a:srgbClr val="FF0000"/>
                </a:solidFill>
                <a:latin typeface="Garamond" pitchFamily="18" charset="0"/>
              </a:rPr>
              <a:t>high accuracy</a:t>
            </a:r>
          </a:p>
        </p:txBody>
      </p:sp>
      <p:sp>
        <p:nvSpPr>
          <p:cNvPr id="6" name="AutoShape 15"/>
          <p:cNvSpPr>
            <a:spLocks noChangeArrowheads="1"/>
          </p:cNvSpPr>
          <p:nvPr/>
        </p:nvSpPr>
        <p:spPr bwMode="auto">
          <a:xfrm>
            <a:off x="539552" y="1219783"/>
            <a:ext cx="8216516" cy="2376249"/>
          </a:xfrm>
          <a:prstGeom prst="foldedCorner">
            <a:avLst>
              <a:gd name="adj" fmla="val 12500"/>
            </a:avLst>
          </a:prstGeom>
          <a:solidFill>
            <a:srgbClr val="FFFF99"/>
          </a:solidFill>
          <a:ln w="57150">
            <a:solidFill>
              <a:srgbClr val="777777"/>
            </a:solidFill>
            <a:round/>
            <a:headEnd/>
            <a:tailEnd/>
          </a:ln>
          <a:effectLst>
            <a:outerShdw dist="107763" dir="2700000" algn="ctr" rotWithShape="0">
              <a:schemeClr val="bg2">
                <a:alpha val="50000"/>
              </a:schemeClr>
            </a:outerShdw>
          </a:effectLst>
        </p:spPr>
        <p:txBody>
          <a:bodyPr wrap="square" anchor="ctr">
            <a:spAutoFit/>
          </a:bodyPr>
          <a:lstStyle/>
          <a:p>
            <a:pPr algn="ctr">
              <a:spcBef>
                <a:spcPts val="600"/>
              </a:spcBef>
              <a:buClr>
                <a:schemeClr val="accent1"/>
              </a:buClr>
              <a:buSzPct val="90000"/>
            </a:pPr>
            <a:r>
              <a:rPr lang="en-US" sz="2400" dirty="0">
                <a:solidFill>
                  <a:srgbClr val="FF0000"/>
                </a:solidFill>
                <a:latin typeface="Georgia" pitchFamily="18" charset="0"/>
              </a:rPr>
              <a:t>Lack</a:t>
            </a:r>
            <a:r>
              <a:rPr lang="en-US" sz="2400" dirty="0">
                <a:latin typeface="Georgia" pitchFamily="18" charset="0"/>
              </a:rPr>
              <a:t> of </a:t>
            </a:r>
            <a:r>
              <a:rPr lang="en-US" sz="2400" dirty="0">
                <a:solidFill>
                  <a:srgbClr val="000099"/>
                </a:solidFill>
                <a:latin typeface="Georgia" pitchFamily="18" charset="0"/>
              </a:rPr>
              <a:t>efficient</a:t>
            </a:r>
            <a:r>
              <a:rPr lang="en-US" sz="2400" dirty="0">
                <a:latin typeface="Georgia" pitchFamily="18" charset="0"/>
              </a:rPr>
              <a:t> algorithms has </a:t>
            </a:r>
            <a:r>
              <a:rPr lang="en-US" sz="2400" dirty="0">
                <a:solidFill>
                  <a:srgbClr val="FF0000"/>
                </a:solidFill>
                <a:latin typeface="Georgia" pitchFamily="18" charset="0"/>
              </a:rPr>
              <a:t>limited</a:t>
            </a:r>
            <a:r>
              <a:rPr lang="en-US" sz="2400" dirty="0">
                <a:latin typeface="Georgia" pitchFamily="18" charset="0"/>
              </a:rPr>
              <a:t> the use of the GTP </a:t>
            </a:r>
            <a:r>
              <a:rPr lang="en-US" sz="2400" dirty="0" smtClean="0">
                <a:latin typeface="Georgia" pitchFamily="18" charset="0"/>
              </a:rPr>
              <a:t>approach for </a:t>
            </a:r>
            <a:r>
              <a:rPr lang="en-US" sz="2400" dirty="0">
                <a:latin typeface="Georgia" pitchFamily="18" charset="0"/>
              </a:rPr>
              <a:t>phylogenetic analyses of large-scale </a:t>
            </a:r>
            <a:endParaRPr lang="en-US" sz="2400" dirty="0" smtClean="0">
              <a:latin typeface="Georgia" pitchFamily="18" charset="0"/>
            </a:endParaRPr>
          </a:p>
          <a:p>
            <a:pPr algn="ctr">
              <a:spcBef>
                <a:spcPts val="600"/>
              </a:spcBef>
              <a:buClr>
                <a:schemeClr val="accent1"/>
              </a:buClr>
              <a:buSzPct val="90000"/>
            </a:pPr>
            <a:r>
              <a:rPr lang="en-US" sz="2400" dirty="0" smtClean="0">
                <a:latin typeface="Georgia" pitchFamily="18" charset="0"/>
              </a:rPr>
              <a:t>genomic </a:t>
            </a:r>
            <a:r>
              <a:rPr lang="en-US" sz="2400" dirty="0">
                <a:latin typeface="Georgia" pitchFamily="18" charset="0"/>
              </a:rPr>
              <a:t>data sets. </a:t>
            </a:r>
          </a:p>
          <a:p>
            <a:pPr algn="ctr">
              <a:spcBef>
                <a:spcPts val="600"/>
              </a:spcBef>
              <a:buClr>
                <a:schemeClr val="accent1"/>
              </a:buClr>
              <a:buSzPct val="90000"/>
            </a:pPr>
            <a:r>
              <a:rPr lang="en-US" sz="2400" dirty="0">
                <a:latin typeface="Georgia" pitchFamily="18" charset="0"/>
              </a:rPr>
              <a:t>The </a:t>
            </a:r>
            <a:r>
              <a:rPr lang="en-US" sz="2400" dirty="0">
                <a:solidFill>
                  <a:srgbClr val="FF0000"/>
                </a:solidFill>
                <a:latin typeface="Georgia" pitchFamily="18" charset="0"/>
              </a:rPr>
              <a:t>biggest</a:t>
            </a:r>
            <a:r>
              <a:rPr lang="en-US" sz="2400" dirty="0">
                <a:latin typeface="Georgia" pitchFamily="18" charset="0"/>
              </a:rPr>
              <a:t> dataset analyzed by any GTP </a:t>
            </a:r>
            <a:r>
              <a:rPr lang="en-US" sz="2400" dirty="0" smtClean="0">
                <a:latin typeface="Georgia" pitchFamily="18" charset="0"/>
              </a:rPr>
              <a:t>approach so far  </a:t>
            </a:r>
            <a:r>
              <a:rPr lang="en-US" sz="2400" dirty="0">
                <a:latin typeface="Georgia" pitchFamily="18" charset="0"/>
              </a:rPr>
              <a:t>contains </a:t>
            </a:r>
            <a:r>
              <a:rPr lang="en-US" sz="2400" dirty="0">
                <a:solidFill>
                  <a:srgbClr val="FF0000"/>
                </a:solidFill>
                <a:latin typeface="Georgia" pitchFamily="18" charset="0"/>
              </a:rPr>
              <a:t>only</a:t>
            </a:r>
            <a:r>
              <a:rPr lang="en-US" sz="2400" dirty="0">
                <a:latin typeface="Georgia" pitchFamily="18" charset="0"/>
              </a:rPr>
              <a:t> </a:t>
            </a:r>
            <a:r>
              <a:rPr lang="en-US" sz="2400" dirty="0">
                <a:solidFill>
                  <a:srgbClr val="531FE7"/>
                </a:solidFill>
                <a:latin typeface="Georgia" pitchFamily="18" charset="0"/>
              </a:rPr>
              <a:t>136 taxa </a:t>
            </a:r>
            <a:r>
              <a:rPr lang="en-US" sz="2400" dirty="0" smtClean="0">
                <a:latin typeface="Georgia" pitchFamily="18" charset="0"/>
              </a:rPr>
              <a:t>with many gene trees. (reference)</a:t>
            </a:r>
            <a:endParaRPr lang="en-US" sz="2400" dirty="0">
              <a:latin typeface="Georgia" pitchFamily="18" charset="0"/>
            </a:endParaRPr>
          </a:p>
        </p:txBody>
      </p:sp>
    </p:spTree>
    <p:extLst>
      <p:ext uri="{BB962C8B-B14F-4D97-AF65-F5344CB8AC3E}">
        <p14:creationId xmlns:p14="http://schemas.microsoft.com/office/powerpoint/2010/main" val="203005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p:tgtEl>
                                          <p:spTgt spid="36"/>
                                        </p:tgtEl>
                                        <p:attrNameLst>
                                          <p:attrName>ppt_y</p:attrName>
                                        </p:attrNameLst>
                                      </p:cBhvr>
                                      <p:tavLst>
                                        <p:tav tm="0">
                                          <p:val>
                                            <p:strVal val="#ppt_y-#ppt_h*1.125000"/>
                                          </p:val>
                                        </p:tav>
                                        <p:tav tm="100000">
                                          <p:val>
                                            <p:strVal val="#ppt_y"/>
                                          </p:val>
                                        </p:tav>
                                      </p:tavLst>
                                    </p:anim>
                                    <p:animEffect transition="in" filter="wipe(down)">
                                      <p:cBhvr>
                                        <p:cTn id="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AutoShape 2"/>
          <p:cNvSpPr>
            <a:spLocks noChangeArrowheads="1"/>
          </p:cNvSpPr>
          <p:nvPr/>
        </p:nvSpPr>
        <p:spPr bwMode="auto">
          <a:xfrm>
            <a:off x="1007604" y="2302768"/>
            <a:ext cx="3996444" cy="838200"/>
          </a:xfrm>
          <a:prstGeom prst="horizontalScroll">
            <a:avLst>
              <a:gd name="adj" fmla="val 12500"/>
            </a:avLst>
          </a:prstGeom>
          <a:solidFill>
            <a:srgbClr val="FFCC99"/>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endParaRPr lang="en-US"/>
          </a:p>
        </p:txBody>
      </p:sp>
      <p:sp>
        <p:nvSpPr>
          <p:cNvPr id="83971" name="Rectangle 3"/>
          <p:cNvSpPr>
            <a:spLocks noGrp="1" noChangeArrowheads="1"/>
          </p:cNvSpPr>
          <p:nvPr>
            <p:ph type="title"/>
          </p:nvPr>
        </p:nvSpPr>
        <p:spPr>
          <a:xfrm>
            <a:off x="381000" y="228600"/>
            <a:ext cx="7770813" cy="609600"/>
          </a:xfrm>
          <a:effectLst>
            <a:outerShdw dist="35921" dir="2700000" algn="ctr" rotWithShape="0">
              <a:schemeClr val="bg2"/>
            </a:outerShdw>
          </a:effectLst>
        </p:spPr>
        <p:txBody>
          <a:bodyPr>
            <a:normAutofit fontScale="90000"/>
          </a:bodyPr>
          <a:lstStyle/>
          <a:p>
            <a:pPr algn="l"/>
            <a:r>
              <a:rPr lang="en-US" altLang="ja-JP" sz="3600" b="1" dirty="0" smtClean="0">
                <a:solidFill>
                  <a:srgbClr val="A50021"/>
                </a:solidFill>
                <a:latin typeface="Verdana" pitchFamily="34" charset="0"/>
                <a:ea typeface="ＭＳ Ｐゴシック" pitchFamily="34" charset="-128"/>
              </a:rPr>
              <a:t>Outline</a:t>
            </a:r>
            <a:endParaRPr lang="en-US" altLang="ja-JP" sz="3600" b="1" dirty="0">
              <a:solidFill>
                <a:srgbClr val="A50021"/>
              </a:solidFill>
              <a:latin typeface="Verdana" pitchFamily="34" charset="0"/>
              <a:ea typeface="ＭＳ Ｐゴシック" pitchFamily="34" charset="-128"/>
            </a:endParaRPr>
          </a:p>
        </p:txBody>
      </p:sp>
      <p:sp>
        <p:nvSpPr>
          <p:cNvPr id="83972" name="Rectangle 4"/>
          <p:cNvSpPr>
            <a:spLocks noGrp="1" noChangeArrowheads="1"/>
          </p:cNvSpPr>
          <p:nvPr>
            <p:ph type="body" idx="1"/>
          </p:nvPr>
        </p:nvSpPr>
        <p:spPr>
          <a:xfrm>
            <a:off x="1130536" y="1839652"/>
            <a:ext cx="7770813" cy="2381436"/>
          </a:xfrm>
        </p:spPr>
        <p:txBody>
          <a:bodyPr/>
          <a:lstStyle/>
          <a:p>
            <a:pPr>
              <a:buClr>
                <a:srgbClr val="9966FF"/>
              </a:buClr>
              <a:buFont typeface="Times New Roman" pitchFamily="18" charset="0"/>
              <a:buChar char="▒"/>
            </a:pPr>
            <a:r>
              <a:rPr lang="en-US" altLang="ja-JP" dirty="0" smtClean="0">
                <a:latin typeface="Trebuchet MS" pitchFamily="34" charset="0"/>
                <a:ea typeface="ＭＳ Ｐゴシック" pitchFamily="34" charset="-128"/>
              </a:rPr>
              <a:t> Background</a:t>
            </a:r>
            <a:endParaRPr lang="en-US" altLang="ja-JP" dirty="0">
              <a:latin typeface="Trebuchet MS" pitchFamily="34" charset="0"/>
              <a:ea typeface="ＭＳ Ｐゴシック" pitchFamily="34" charset="-128"/>
            </a:endParaRPr>
          </a:p>
          <a:p>
            <a:pPr>
              <a:buClr>
                <a:srgbClr val="9966FF"/>
              </a:buClr>
              <a:buFont typeface="Times New Roman" pitchFamily="18" charset="0"/>
              <a:buChar char="▒"/>
            </a:pPr>
            <a:r>
              <a:rPr lang="en-US" altLang="ja-JP" dirty="0" smtClean="0">
                <a:latin typeface="Trebuchet MS" pitchFamily="34" charset="0"/>
                <a:ea typeface="ＭＳ Ｐゴシック" pitchFamily="34" charset="-128"/>
              </a:rPr>
              <a:t> Our Contributions</a:t>
            </a:r>
            <a:endParaRPr lang="en-US" altLang="ja-JP" dirty="0">
              <a:latin typeface="Trebuchet MS" pitchFamily="34" charset="0"/>
              <a:ea typeface="ＭＳ Ｐゴシック" pitchFamily="34" charset="-128"/>
            </a:endParaRPr>
          </a:p>
          <a:p>
            <a:pPr>
              <a:buClr>
                <a:srgbClr val="9966FF"/>
              </a:buClr>
              <a:buFont typeface="Times New Roman" pitchFamily="18" charset="0"/>
              <a:buChar char="▒"/>
            </a:pPr>
            <a:r>
              <a:rPr lang="en-US" altLang="ja-JP" dirty="0" smtClean="0">
                <a:latin typeface="Trebuchet MS" pitchFamily="34" charset="0"/>
                <a:ea typeface="ＭＳ Ｐゴシック" pitchFamily="34" charset="-128"/>
              </a:rPr>
              <a:t> Future Work</a:t>
            </a:r>
          </a:p>
          <a:p>
            <a:pPr>
              <a:buClr>
                <a:srgbClr val="9966FF"/>
              </a:buClr>
              <a:buFont typeface="Times New Roman" pitchFamily="18" charset="0"/>
              <a:buChar char="▒"/>
            </a:pPr>
            <a:endParaRPr lang="en-US" altLang="ja-JP" dirty="0">
              <a:latin typeface="Trebuchet MS" pitchFamily="34" charset="0"/>
              <a:ea typeface="ＭＳ Ｐゴシック" pitchFamily="34" charset="-128"/>
            </a:endParaRPr>
          </a:p>
          <a:p>
            <a:pPr>
              <a:buClr>
                <a:srgbClr val="9966FF"/>
              </a:buClr>
              <a:buFont typeface="Times New Roman" pitchFamily="18" charset="0"/>
              <a:buChar char="▒"/>
            </a:pPr>
            <a:endParaRPr lang="en-US" altLang="ja-JP" dirty="0">
              <a:ea typeface="ＭＳ Ｐゴシック" pitchFamily="34" charset="-128"/>
            </a:endParaRPr>
          </a:p>
          <a:p>
            <a:pPr marL="692150" lvl="1" indent="-347663">
              <a:buClr>
                <a:srgbClr val="9966FF"/>
              </a:buClr>
              <a:buFont typeface="Times New Roman" pitchFamily="18" charset="0"/>
              <a:buChar char="▒"/>
            </a:pPr>
            <a:endParaRPr lang="en-US" altLang="ja-JP" dirty="0">
              <a:ea typeface="ＭＳ Ｐゴシック" pitchFamily="34" charset="-128"/>
            </a:endParaRPr>
          </a:p>
        </p:txBody>
      </p:sp>
      <p:sp>
        <p:nvSpPr>
          <p:cNvPr id="83973" name="Line 5"/>
          <p:cNvSpPr>
            <a:spLocks noChangeShapeType="1"/>
          </p:cNvSpPr>
          <p:nvPr/>
        </p:nvSpPr>
        <p:spPr bwMode="auto">
          <a:xfrm>
            <a:off x="533400" y="99060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Tree>
    <p:custDataLst>
      <p:tags r:id="rId1"/>
    </p:custDataLst>
    <p:extLst>
      <p:ext uri="{BB962C8B-B14F-4D97-AF65-F5344CB8AC3E}">
        <p14:creationId xmlns:p14="http://schemas.microsoft.com/office/powerpoint/2010/main" val="692521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3970"/>
                                        </p:tgtEl>
                                        <p:attrNameLst>
                                          <p:attrName>style.visibility</p:attrName>
                                        </p:attrNameLst>
                                      </p:cBhvr>
                                      <p:to>
                                        <p:strVal val="visible"/>
                                      </p:to>
                                    </p:set>
                                    <p:animEffect transition="in" filter="wipe(left)">
                                      <p:cBhvr>
                                        <p:cTn id="7" dur="500"/>
                                        <p:tgtEl>
                                          <p:spTgt spid="83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a:xfrm>
            <a:off x="251520" y="83096"/>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Our Algorithms</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65669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36" name="Rectangle 4"/>
          <p:cNvSpPr>
            <a:spLocks noChangeArrowheads="1"/>
          </p:cNvSpPr>
          <p:nvPr/>
        </p:nvSpPr>
        <p:spPr bwMode="auto">
          <a:xfrm>
            <a:off x="575556" y="836712"/>
            <a:ext cx="8064895" cy="6478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US" sz="2400" dirty="0" smtClean="0">
                <a:latin typeface="Garamond" pitchFamily="18" charset="0"/>
              </a:rPr>
              <a:t> E</a:t>
            </a:r>
            <a:r>
              <a:rPr lang="en-US" sz="2400" dirty="0" smtClean="0">
                <a:solidFill>
                  <a:srgbClr val="000099"/>
                </a:solidFill>
                <a:latin typeface="Garamond" pitchFamily="18" charset="0"/>
              </a:rPr>
              <a:t>xact</a:t>
            </a:r>
            <a:r>
              <a:rPr lang="en-US" sz="2400" dirty="0" smtClean="0">
                <a:latin typeface="Garamond" pitchFamily="18" charset="0"/>
              </a:rPr>
              <a:t> algorithms to solve </a:t>
            </a:r>
            <a:r>
              <a:rPr lang="en-US" sz="2400" dirty="0" smtClean="0">
                <a:solidFill>
                  <a:srgbClr val="FF0000"/>
                </a:solidFill>
                <a:latin typeface="Garamond" pitchFamily="18" charset="0"/>
              </a:rPr>
              <a:t>NP-hard</a:t>
            </a:r>
            <a:r>
              <a:rPr lang="en-US" sz="2400" dirty="0" smtClean="0">
                <a:latin typeface="Garamond" pitchFamily="18" charset="0"/>
              </a:rPr>
              <a:t> MGD</a:t>
            </a:r>
            <a:r>
              <a:rPr lang="en-US" sz="2400" dirty="0">
                <a:latin typeface="Garamond" pitchFamily="18" charset="0"/>
              </a:rPr>
              <a:t> </a:t>
            </a:r>
            <a:r>
              <a:rPr lang="en-US" sz="2400" dirty="0" smtClean="0">
                <a:latin typeface="Garamond" pitchFamily="18" charset="0"/>
              </a:rPr>
              <a:t>and MGDL</a:t>
            </a:r>
          </a:p>
          <a:p>
            <a:pPr>
              <a:spcBef>
                <a:spcPts val="600"/>
              </a:spcBef>
              <a:buClr>
                <a:schemeClr val="accent1"/>
              </a:buClr>
              <a:buSzPct val="90000"/>
              <a:buFont typeface="Wingdings 3" pitchFamily="18" charset="2"/>
              <a:buChar char="}"/>
            </a:pPr>
            <a:r>
              <a:rPr lang="en-US" sz="2400" dirty="0">
                <a:latin typeface="Garamond" pitchFamily="18" charset="0"/>
              </a:rPr>
              <a:t> </a:t>
            </a:r>
            <a:r>
              <a:rPr lang="en-US" sz="2400" dirty="0" smtClean="0">
                <a:latin typeface="Garamond" pitchFamily="18" charset="0"/>
              </a:rPr>
              <a:t>E</a:t>
            </a:r>
            <a:r>
              <a:rPr lang="en-US" sz="2400" dirty="0" smtClean="0">
                <a:solidFill>
                  <a:srgbClr val="000099"/>
                </a:solidFill>
                <a:latin typeface="Garamond" pitchFamily="18" charset="0"/>
              </a:rPr>
              <a:t>xact</a:t>
            </a:r>
            <a:r>
              <a:rPr lang="en-US" sz="2400" dirty="0" smtClean="0">
                <a:latin typeface="Garamond" pitchFamily="18" charset="0"/>
              </a:rPr>
              <a:t> algorithms for  </a:t>
            </a:r>
            <a:r>
              <a:rPr lang="en-US" sz="2400" dirty="0" smtClean="0">
                <a:solidFill>
                  <a:srgbClr val="000099"/>
                </a:solidFill>
                <a:latin typeface="Garamond" pitchFamily="18" charset="0"/>
              </a:rPr>
              <a:t>constrained versions</a:t>
            </a:r>
            <a:r>
              <a:rPr lang="en-US" sz="2400" dirty="0" smtClean="0">
                <a:latin typeface="Garamond" pitchFamily="18" charset="0"/>
              </a:rPr>
              <a:t> of the  </a:t>
            </a:r>
          </a:p>
          <a:p>
            <a:pPr>
              <a:spcBef>
                <a:spcPts val="600"/>
              </a:spcBef>
              <a:buClr>
                <a:schemeClr val="accent1"/>
              </a:buClr>
              <a:buSzPct val="90000"/>
            </a:pPr>
            <a:r>
              <a:rPr lang="en-US" sz="2400" dirty="0">
                <a:latin typeface="Garamond" pitchFamily="18" charset="0"/>
              </a:rPr>
              <a:t> </a:t>
            </a:r>
            <a:r>
              <a:rPr lang="en-US" sz="2400" dirty="0" smtClean="0">
                <a:latin typeface="Garamond" pitchFamily="18" charset="0"/>
              </a:rPr>
              <a:t>  MGD and MGDL problems that run in </a:t>
            </a:r>
            <a:r>
              <a:rPr lang="en-US" sz="2400" dirty="0" smtClean="0">
                <a:solidFill>
                  <a:srgbClr val="000099"/>
                </a:solidFill>
                <a:latin typeface="Garamond" pitchFamily="18" charset="0"/>
              </a:rPr>
              <a:t>polynomial time</a:t>
            </a:r>
          </a:p>
          <a:p>
            <a:pPr>
              <a:spcBef>
                <a:spcPts val="600"/>
              </a:spcBef>
              <a:buClr>
                <a:schemeClr val="accent1"/>
              </a:buClr>
              <a:buSzPct val="90000"/>
              <a:buFont typeface="Wingdings 3" pitchFamily="18" charset="2"/>
              <a:buChar char="}"/>
            </a:pPr>
            <a:endParaRPr lang="en-US" sz="2400" dirty="0" smtClean="0">
              <a:latin typeface="Garamond" pitchFamily="18" charset="0"/>
            </a:endParaRPr>
          </a:p>
          <a:p>
            <a:pPr>
              <a:spcBef>
                <a:spcPts val="600"/>
              </a:spcBef>
              <a:buClr>
                <a:schemeClr val="accent1"/>
              </a:buClr>
              <a:buSzPct val="90000"/>
            </a:pPr>
            <a:endParaRPr lang="en-US" sz="2400" dirty="0">
              <a:latin typeface="Garamond" pitchFamily="18" charset="0"/>
            </a:endParaRPr>
          </a:p>
          <a:p>
            <a:pPr>
              <a:spcBef>
                <a:spcPts val="600"/>
              </a:spcBef>
              <a:buClr>
                <a:schemeClr val="accent1"/>
              </a:buClr>
              <a:buSzPct val="90000"/>
            </a:pPr>
            <a:r>
              <a:rPr lang="en-US" sz="2400" dirty="0" smtClean="0">
                <a:latin typeface="Garamond" pitchFamily="18" charset="0"/>
              </a:rPr>
              <a:t>We have initial implementations and have tested them on simulated and biological datasets.  </a:t>
            </a:r>
          </a:p>
          <a:p>
            <a:pPr>
              <a:spcBef>
                <a:spcPts val="600"/>
              </a:spcBef>
              <a:buClr>
                <a:schemeClr val="accent1"/>
              </a:buClr>
              <a:buSzPct val="90000"/>
            </a:pPr>
            <a:endParaRPr lang="en-US" sz="2400" dirty="0" smtClean="0">
              <a:latin typeface="Garamond" pitchFamily="18" charset="0"/>
            </a:endParaRPr>
          </a:p>
          <a:p>
            <a:pPr>
              <a:spcBef>
                <a:spcPts val="600"/>
              </a:spcBef>
              <a:buClr>
                <a:schemeClr val="accent1"/>
              </a:buClr>
              <a:buSzPct val="90000"/>
            </a:pPr>
            <a:r>
              <a:rPr lang="en-US" sz="2400" dirty="0" smtClean="0">
                <a:latin typeface="Garamond" pitchFamily="18" charset="0"/>
              </a:rPr>
              <a:t>We </a:t>
            </a:r>
            <a:r>
              <a:rPr lang="en-US" sz="2400" dirty="0">
                <a:solidFill>
                  <a:srgbClr val="FF0000"/>
                </a:solidFill>
                <a:latin typeface="Garamond" pitchFamily="18" charset="0"/>
              </a:rPr>
              <a:t>conjecture</a:t>
            </a:r>
            <a:r>
              <a:rPr lang="en-US" sz="2400" dirty="0">
                <a:latin typeface="Garamond" pitchFamily="18" charset="0"/>
              </a:rPr>
              <a:t> that our methods will enable analyses of datasets with </a:t>
            </a:r>
            <a:r>
              <a:rPr lang="en-US" sz="2400" dirty="0">
                <a:solidFill>
                  <a:srgbClr val="000099"/>
                </a:solidFill>
                <a:latin typeface="Garamond" pitchFamily="18" charset="0"/>
              </a:rPr>
              <a:t>thousands of taxa</a:t>
            </a:r>
            <a:r>
              <a:rPr lang="en-US" sz="2400" dirty="0">
                <a:latin typeface="Garamond" pitchFamily="18" charset="0"/>
              </a:rPr>
              <a:t>, and be able to obtain highly accurate results </a:t>
            </a:r>
            <a:r>
              <a:rPr lang="en-US" sz="2400" dirty="0">
                <a:solidFill>
                  <a:srgbClr val="000099"/>
                </a:solidFill>
                <a:latin typeface="Garamond" pitchFamily="18" charset="0"/>
              </a:rPr>
              <a:t>quickly</a:t>
            </a:r>
            <a:r>
              <a:rPr lang="en-US" sz="2400" dirty="0">
                <a:latin typeface="Garamond" pitchFamily="18" charset="0"/>
              </a:rPr>
              <a:t> (</a:t>
            </a:r>
            <a:r>
              <a:rPr lang="en-US" sz="2400" dirty="0">
                <a:solidFill>
                  <a:srgbClr val="FF0000"/>
                </a:solidFill>
                <a:latin typeface="Garamond" pitchFamily="18" charset="0"/>
              </a:rPr>
              <a:t>faster</a:t>
            </a:r>
            <a:r>
              <a:rPr lang="en-US" sz="2400" dirty="0">
                <a:latin typeface="Garamond" pitchFamily="18" charset="0"/>
              </a:rPr>
              <a:t> than </a:t>
            </a:r>
            <a:r>
              <a:rPr lang="en-US" sz="2400" dirty="0" err="1">
                <a:latin typeface="Garamond" pitchFamily="18" charset="0"/>
              </a:rPr>
              <a:t>iGTP</a:t>
            </a:r>
            <a:r>
              <a:rPr lang="en-US" sz="2400" dirty="0">
                <a:latin typeface="Garamond" pitchFamily="18" charset="0"/>
              </a:rPr>
              <a:t>).</a:t>
            </a:r>
          </a:p>
          <a:p>
            <a:pPr>
              <a:spcBef>
                <a:spcPts val="600"/>
              </a:spcBef>
              <a:buClr>
                <a:schemeClr val="accent1"/>
              </a:buClr>
              <a:buSzPct val="90000"/>
            </a:pPr>
            <a:endParaRPr lang="en-US" sz="2400" dirty="0" smtClean="0">
              <a:latin typeface="Garamond" pitchFamily="18" charset="0"/>
            </a:endParaRPr>
          </a:p>
          <a:p>
            <a:pPr>
              <a:spcBef>
                <a:spcPts val="600"/>
              </a:spcBef>
              <a:buClr>
                <a:schemeClr val="accent1"/>
              </a:buClr>
              <a:buSzPct val="90000"/>
            </a:pPr>
            <a:endParaRPr lang="en-US" sz="2400" dirty="0">
              <a:latin typeface="Garamond" pitchFamily="18" charset="0"/>
            </a:endParaRPr>
          </a:p>
          <a:p>
            <a:pPr>
              <a:spcBef>
                <a:spcPts val="600"/>
              </a:spcBef>
              <a:buClr>
                <a:schemeClr val="accent1"/>
              </a:buClr>
              <a:buSzPct val="90000"/>
            </a:pPr>
            <a:r>
              <a:rPr lang="en-US" sz="2400" dirty="0" smtClean="0">
                <a:solidFill>
                  <a:srgbClr val="FF0000"/>
                </a:solidFill>
                <a:latin typeface="Garamond" pitchFamily="18" charset="0"/>
              </a:rPr>
              <a:t>Future work </a:t>
            </a:r>
            <a:r>
              <a:rPr lang="en-US" sz="2400" dirty="0" smtClean="0">
                <a:latin typeface="Garamond" pitchFamily="18" charset="0"/>
              </a:rPr>
              <a:t>will </a:t>
            </a:r>
            <a:r>
              <a:rPr lang="en-US" sz="2400" dirty="0" smtClean="0">
                <a:solidFill>
                  <a:srgbClr val="000099"/>
                </a:solidFill>
                <a:latin typeface="Garamond" pitchFamily="18" charset="0"/>
              </a:rPr>
              <a:t>investigate</a:t>
            </a:r>
            <a:r>
              <a:rPr lang="en-US" sz="2400" dirty="0" smtClean="0">
                <a:latin typeface="Garamond" pitchFamily="18" charset="0"/>
              </a:rPr>
              <a:t> this.</a:t>
            </a:r>
          </a:p>
          <a:p>
            <a:pPr>
              <a:spcBef>
                <a:spcPts val="600"/>
              </a:spcBef>
              <a:buClr>
                <a:schemeClr val="accent1"/>
              </a:buClr>
              <a:buSzPct val="90000"/>
            </a:pPr>
            <a:endParaRPr lang="en-US" sz="2400" dirty="0" smtClean="0">
              <a:latin typeface="Garamond" pitchFamily="18" charset="0"/>
            </a:endParaRPr>
          </a:p>
        </p:txBody>
      </p:sp>
    </p:spTree>
    <p:extLst>
      <p:ext uri="{BB962C8B-B14F-4D97-AF65-F5344CB8AC3E}">
        <p14:creationId xmlns:p14="http://schemas.microsoft.com/office/powerpoint/2010/main" val="201091472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a:xfrm>
            <a:off x="251520" y="83096"/>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Today’s talk</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65669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36" name="Rectangle 4"/>
          <p:cNvSpPr>
            <a:spLocks noChangeArrowheads="1"/>
          </p:cNvSpPr>
          <p:nvPr/>
        </p:nvSpPr>
        <p:spPr bwMode="auto">
          <a:xfrm>
            <a:off x="575556" y="836712"/>
            <a:ext cx="8064895" cy="2908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US" sz="2400" dirty="0" smtClean="0">
                <a:latin typeface="Garamond" pitchFamily="18" charset="0"/>
              </a:rPr>
              <a:t> E</a:t>
            </a:r>
            <a:r>
              <a:rPr lang="en-US" sz="2400" dirty="0" smtClean="0">
                <a:solidFill>
                  <a:srgbClr val="000099"/>
                </a:solidFill>
                <a:latin typeface="Garamond" pitchFamily="18" charset="0"/>
              </a:rPr>
              <a:t>xact</a:t>
            </a:r>
            <a:r>
              <a:rPr lang="en-US" sz="2400" dirty="0" smtClean="0">
                <a:latin typeface="Garamond" pitchFamily="18" charset="0"/>
              </a:rPr>
              <a:t> algorithms to solve </a:t>
            </a:r>
            <a:r>
              <a:rPr lang="en-US" sz="2400" dirty="0" smtClean="0">
                <a:solidFill>
                  <a:srgbClr val="FF0000"/>
                </a:solidFill>
                <a:latin typeface="Garamond" pitchFamily="18" charset="0"/>
              </a:rPr>
              <a:t>NP-hard</a:t>
            </a:r>
            <a:r>
              <a:rPr lang="en-US" sz="2400" dirty="0" smtClean="0">
                <a:latin typeface="Garamond" pitchFamily="18" charset="0"/>
              </a:rPr>
              <a:t> MGD (binary-rooted, single copy, complete), and its constrained version that runs in polynomial time.</a:t>
            </a:r>
          </a:p>
          <a:p>
            <a:pPr>
              <a:spcBef>
                <a:spcPts val="600"/>
              </a:spcBef>
              <a:buClr>
                <a:schemeClr val="accent1"/>
              </a:buClr>
              <a:buSzPct val="90000"/>
              <a:buFont typeface="Wingdings 3" pitchFamily="18" charset="2"/>
              <a:buChar char="}"/>
            </a:pPr>
            <a:r>
              <a:rPr lang="en-US" sz="2400" dirty="0">
                <a:latin typeface="Garamond" pitchFamily="18" charset="0"/>
              </a:rPr>
              <a:t> </a:t>
            </a:r>
            <a:r>
              <a:rPr lang="en-US" sz="2400" dirty="0" smtClean="0">
                <a:latin typeface="Garamond" pitchFamily="18" charset="0"/>
              </a:rPr>
              <a:t>Not shown</a:t>
            </a:r>
          </a:p>
          <a:p>
            <a:pPr lvl="1">
              <a:spcBef>
                <a:spcPts val="600"/>
              </a:spcBef>
              <a:buClr>
                <a:schemeClr val="accent1"/>
              </a:buClr>
              <a:buSzPct val="90000"/>
              <a:buFont typeface="Wingdings 3" pitchFamily="18" charset="2"/>
              <a:buChar char="}"/>
            </a:pPr>
            <a:r>
              <a:rPr lang="en-US" sz="2400" dirty="0" smtClean="0">
                <a:latin typeface="Garamond" pitchFamily="18" charset="0"/>
              </a:rPr>
              <a:t> Corresponding algorithms for </a:t>
            </a:r>
            <a:r>
              <a:rPr lang="en-US" sz="2400" dirty="0" err="1" smtClean="0">
                <a:latin typeface="Garamond" pitchFamily="18" charset="0"/>
              </a:rPr>
              <a:t>unrooted</a:t>
            </a:r>
            <a:r>
              <a:rPr lang="en-US" sz="2400" dirty="0" smtClean="0">
                <a:latin typeface="Garamond" pitchFamily="18" charset="0"/>
              </a:rPr>
              <a:t>, incomplete, multi-copy </a:t>
            </a:r>
          </a:p>
          <a:p>
            <a:pPr lvl="1">
              <a:spcBef>
                <a:spcPts val="600"/>
              </a:spcBef>
              <a:buClr>
                <a:schemeClr val="accent1"/>
              </a:buClr>
              <a:buSzPct val="90000"/>
              <a:buFont typeface="Wingdings 3" pitchFamily="18" charset="2"/>
              <a:buChar char="}"/>
            </a:pPr>
            <a:r>
              <a:rPr lang="en-US" sz="2400" dirty="0" smtClean="0">
                <a:latin typeface="Garamond" pitchFamily="18" charset="0"/>
              </a:rPr>
              <a:t>Empirical results.</a:t>
            </a:r>
          </a:p>
        </p:txBody>
      </p:sp>
    </p:spTree>
    <p:extLst>
      <p:ext uri="{BB962C8B-B14F-4D97-AF65-F5344CB8AC3E}">
        <p14:creationId xmlns:p14="http://schemas.microsoft.com/office/powerpoint/2010/main" val="258107198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5"/>
          <p:cNvSpPr>
            <a:spLocks noChangeArrowheads="1"/>
          </p:cNvSpPr>
          <p:nvPr/>
        </p:nvSpPr>
        <p:spPr bwMode="auto">
          <a:xfrm>
            <a:off x="3599892" y="5744108"/>
            <a:ext cx="2628291" cy="421196"/>
          </a:xfrm>
          <a:prstGeom prst="roundRect">
            <a:avLst>
              <a:gd name="adj" fmla="val 16667"/>
            </a:avLst>
          </a:prstGeom>
          <a:solidFill>
            <a:srgbClr val="FFFFFF"/>
          </a:solidFill>
          <a:ln w="44450">
            <a:solidFill>
              <a:schemeClr val="accent1">
                <a:lumMod val="75000"/>
              </a:schemeClr>
            </a:solidFill>
            <a:round/>
            <a:headEnd/>
            <a:tailEnd/>
          </a:ln>
          <a:effectLst>
            <a:outerShdw dist="63500" dir="2700000" algn="ctr" rotWithShape="0">
              <a:srgbClr val="808080">
                <a:alpha val="50000"/>
              </a:srgbClr>
            </a:outerShdw>
          </a:effectLst>
        </p:spPr>
        <p:txBody>
          <a:bodyPr wrap="none" anchor="ctr"/>
          <a:lstStyle/>
          <a:p>
            <a:pPr lvl="0" algn="ctr">
              <a:spcBef>
                <a:spcPts val="600"/>
              </a:spcBef>
              <a:buClr>
                <a:srgbClr val="4F81BD"/>
              </a:buClr>
              <a:buSzPct val="90000"/>
            </a:pPr>
            <a:endParaRPr lang="en-US" sz="2400" dirty="0">
              <a:solidFill>
                <a:prstClr val="black"/>
              </a:solidFill>
              <a:latin typeface="Garamond" pitchFamily="18" charset="0"/>
            </a:endParaRPr>
          </a:p>
        </p:txBody>
      </p:sp>
      <p:sp>
        <p:nvSpPr>
          <p:cNvPr id="26" name="AutoShape 5"/>
          <p:cNvSpPr>
            <a:spLocks noChangeArrowheads="1"/>
          </p:cNvSpPr>
          <p:nvPr/>
        </p:nvSpPr>
        <p:spPr bwMode="auto">
          <a:xfrm>
            <a:off x="2270770" y="5733256"/>
            <a:ext cx="573038" cy="421196"/>
          </a:xfrm>
          <a:prstGeom prst="roundRect">
            <a:avLst>
              <a:gd name="adj" fmla="val 16667"/>
            </a:avLst>
          </a:prstGeom>
          <a:solidFill>
            <a:srgbClr val="FFFFFF"/>
          </a:solidFill>
          <a:ln w="44450">
            <a:solidFill>
              <a:schemeClr val="accent1">
                <a:lumMod val="75000"/>
              </a:schemeClr>
            </a:solidFill>
            <a:round/>
            <a:headEnd/>
            <a:tailEnd/>
          </a:ln>
          <a:effectLst>
            <a:outerShdw dist="63500" dir="2700000" algn="ctr" rotWithShape="0">
              <a:srgbClr val="808080">
                <a:alpha val="50000"/>
              </a:srgbClr>
            </a:outerShdw>
          </a:effectLst>
        </p:spPr>
        <p:txBody>
          <a:bodyPr wrap="none" anchor="ctr"/>
          <a:lstStyle/>
          <a:p>
            <a:pPr lvl="0" algn="ctr">
              <a:spcBef>
                <a:spcPts val="600"/>
              </a:spcBef>
              <a:buClr>
                <a:srgbClr val="4F81BD"/>
              </a:buClr>
              <a:buSzPct val="90000"/>
            </a:pPr>
            <a:endParaRPr lang="en-US" sz="2400" dirty="0">
              <a:solidFill>
                <a:prstClr val="black"/>
              </a:solidFill>
              <a:latin typeface="Garamond" pitchFamily="18" charset="0"/>
            </a:endParaRPr>
          </a:p>
        </p:txBody>
      </p:sp>
      <p:sp>
        <p:nvSpPr>
          <p:cNvPr id="24" name="AutoShape 5"/>
          <p:cNvSpPr>
            <a:spLocks noChangeArrowheads="1"/>
          </p:cNvSpPr>
          <p:nvPr/>
        </p:nvSpPr>
        <p:spPr bwMode="auto">
          <a:xfrm>
            <a:off x="4503018" y="5769260"/>
            <a:ext cx="573038" cy="421196"/>
          </a:xfrm>
          <a:prstGeom prst="roundRect">
            <a:avLst>
              <a:gd name="adj" fmla="val 16667"/>
            </a:avLst>
          </a:prstGeom>
          <a:solidFill>
            <a:srgbClr val="FFFFFF"/>
          </a:solidFill>
          <a:ln w="44450">
            <a:solidFill>
              <a:schemeClr val="accent1">
                <a:lumMod val="75000"/>
              </a:schemeClr>
            </a:solidFill>
            <a:round/>
            <a:headEnd/>
            <a:tailEnd/>
          </a:ln>
          <a:effectLst>
            <a:outerShdw dist="63500" dir="2700000" algn="ctr" rotWithShape="0">
              <a:srgbClr val="808080">
                <a:alpha val="50000"/>
              </a:srgbClr>
            </a:outerShdw>
          </a:effectLst>
        </p:spPr>
        <p:txBody>
          <a:bodyPr wrap="none" anchor="ctr"/>
          <a:lstStyle/>
          <a:p>
            <a:pPr lvl="0" algn="ctr">
              <a:spcBef>
                <a:spcPts val="600"/>
              </a:spcBef>
              <a:buClr>
                <a:srgbClr val="4F81BD"/>
              </a:buClr>
              <a:buSzPct val="90000"/>
            </a:pPr>
            <a:endParaRPr lang="en-US" sz="2400" dirty="0">
              <a:solidFill>
                <a:prstClr val="black"/>
              </a:solidFill>
              <a:latin typeface="Garamond" pitchFamily="18" charset="0"/>
            </a:endParaRPr>
          </a:p>
        </p:txBody>
      </p:sp>
      <p:sp>
        <p:nvSpPr>
          <p:cNvPr id="23" name="AutoShape 5"/>
          <p:cNvSpPr>
            <a:spLocks noChangeArrowheads="1"/>
          </p:cNvSpPr>
          <p:nvPr/>
        </p:nvSpPr>
        <p:spPr bwMode="auto">
          <a:xfrm>
            <a:off x="5654612" y="5769260"/>
            <a:ext cx="609576" cy="421196"/>
          </a:xfrm>
          <a:prstGeom prst="roundRect">
            <a:avLst>
              <a:gd name="adj" fmla="val 16667"/>
            </a:avLst>
          </a:prstGeom>
          <a:solidFill>
            <a:srgbClr val="FFFFFF"/>
          </a:solidFill>
          <a:ln w="44450">
            <a:solidFill>
              <a:schemeClr val="accent1">
                <a:lumMod val="75000"/>
              </a:schemeClr>
            </a:solidFill>
            <a:round/>
            <a:headEnd/>
            <a:tailEnd/>
          </a:ln>
          <a:effectLst>
            <a:outerShdw dist="63500" dir="2700000" algn="ctr" rotWithShape="0">
              <a:srgbClr val="808080">
                <a:alpha val="50000"/>
              </a:srgbClr>
            </a:outerShdw>
          </a:effectLst>
        </p:spPr>
        <p:txBody>
          <a:bodyPr wrap="none" anchor="ctr"/>
          <a:lstStyle/>
          <a:p>
            <a:pPr lvl="0" algn="ctr">
              <a:spcBef>
                <a:spcPts val="600"/>
              </a:spcBef>
              <a:buClr>
                <a:srgbClr val="4F81BD"/>
              </a:buClr>
              <a:buSzPct val="90000"/>
            </a:pPr>
            <a:endParaRPr lang="en-US" sz="2400" dirty="0">
              <a:solidFill>
                <a:prstClr val="black"/>
              </a:solidFill>
              <a:latin typeface="Garamond" pitchFamily="18" charset="0"/>
            </a:endParaRPr>
          </a:p>
        </p:txBody>
      </p:sp>
      <p:sp>
        <p:nvSpPr>
          <p:cNvPr id="68" name="AutoShape 5"/>
          <p:cNvSpPr>
            <a:spLocks noChangeArrowheads="1"/>
          </p:cNvSpPr>
          <p:nvPr/>
        </p:nvSpPr>
        <p:spPr bwMode="auto">
          <a:xfrm>
            <a:off x="4516376" y="5742324"/>
            <a:ext cx="1711807" cy="421196"/>
          </a:xfrm>
          <a:prstGeom prst="roundRect">
            <a:avLst>
              <a:gd name="adj" fmla="val 16667"/>
            </a:avLst>
          </a:prstGeom>
          <a:solidFill>
            <a:srgbClr val="FFFFFF"/>
          </a:solidFill>
          <a:ln w="44450">
            <a:solidFill>
              <a:schemeClr val="accent1">
                <a:lumMod val="75000"/>
              </a:schemeClr>
            </a:solidFill>
            <a:round/>
            <a:headEnd/>
            <a:tailEnd/>
          </a:ln>
          <a:effectLst>
            <a:outerShdw dist="63500" dir="2700000" algn="ctr" rotWithShape="0">
              <a:srgbClr val="808080">
                <a:alpha val="50000"/>
              </a:srgbClr>
            </a:outerShdw>
          </a:effectLst>
        </p:spPr>
        <p:txBody>
          <a:bodyPr wrap="none" anchor="ctr"/>
          <a:lstStyle/>
          <a:p>
            <a:pPr lvl="0" algn="ctr">
              <a:spcBef>
                <a:spcPts val="600"/>
              </a:spcBef>
              <a:buClr>
                <a:srgbClr val="4F81BD"/>
              </a:buClr>
              <a:buSzPct val="90000"/>
            </a:pPr>
            <a:endParaRPr lang="en-US" sz="2400" dirty="0">
              <a:solidFill>
                <a:prstClr val="black"/>
              </a:solidFill>
              <a:latin typeface="Garamond" pitchFamily="18" charset="0"/>
            </a:endParaRPr>
          </a:p>
        </p:txBody>
      </p:sp>
      <p:sp>
        <p:nvSpPr>
          <p:cNvPr id="67" name="AutoShape 5"/>
          <p:cNvSpPr>
            <a:spLocks noChangeArrowheads="1"/>
          </p:cNvSpPr>
          <p:nvPr/>
        </p:nvSpPr>
        <p:spPr bwMode="auto">
          <a:xfrm>
            <a:off x="3599892" y="5744108"/>
            <a:ext cx="573038" cy="421196"/>
          </a:xfrm>
          <a:prstGeom prst="roundRect">
            <a:avLst>
              <a:gd name="adj" fmla="val 16667"/>
            </a:avLst>
          </a:prstGeom>
          <a:solidFill>
            <a:srgbClr val="FFFFFF"/>
          </a:solidFill>
          <a:ln w="44450">
            <a:solidFill>
              <a:schemeClr val="accent1">
                <a:lumMod val="75000"/>
              </a:schemeClr>
            </a:solidFill>
            <a:round/>
            <a:headEnd/>
            <a:tailEnd/>
          </a:ln>
          <a:effectLst>
            <a:outerShdw dist="63500" dir="2700000" algn="ctr" rotWithShape="0">
              <a:srgbClr val="808080">
                <a:alpha val="50000"/>
              </a:srgbClr>
            </a:outerShdw>
          </a:effectLst>
        </p:spPr>
        <p:txBody>
          <a:bodyPr wrap="none" anchor="ctr"/>
          <a:lstStyle/>
          <a:p>
            <a:pPr lvl="0" algn="ctr">
              <a:spcBef>
                <a:spcPts val="600"/>
              </a:spcBef>
              <a:buClr>
                <a:srgbClr val="4F81BD"/>
              </a:buClr>
              <a:buSzPct val="90000"/>
            </a:pPr>
            <a:endParaRPr lang="en-US" sz="2400" dirty="0">
              <a:solidFill>
                <a:prstClr val="black"/>
              </a:solidFill>
              <a:latin typeface="Garamond" pitchFamily="18" charset="0"/>
            </a:endParaRPr>
          </a:p>
        </p:txBody>
      </p:sp>
      <p:sp>
        <p:nvSpPr>
          <p:cNvPr id="32" name="Rectangle 3"/>
          <p:cNvSpPr txBox="1">
            <a:spLocks noChangeArrowheads="1"/>
          </p:cNvSpPr>
          <p:nvPr/>
        </p:nvSpPr>
        <p:spPr>
          <a:xfrm>
            <a:off x="251520" y="-27384"/>
            <a:ext cx="8820980"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Alternate definition of Duplication</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pSp>
        <p:nvGrpSpPr>
          <p:cNvPr id="31" name="Group 30"/>
          <p:cNvGrpSpPr/>
          <p:nvPr/>
        </p:nvGrpSpPr>
        <p:grpSpPr>
          <a:xfrm rot="10800000">
            <a:off x="2531759" y="2992882"/>
            <a:ext cx="3424778" cy="2653347"/>
            <a:chOff x="2245489" y="3993266"/>
            <a:chExt cx="4421529" cy="2743200"/>
          </a:xfrm>
        </p:grpSpPr>
        <p:sp>
          <p:nvSpPr>
            <p:cNvPr id="34" name="Freeform 33"/>
            <p:cNvSpPr/>
            <p:nvPr/>
          </p:nvSpPr>
          <p:spPr>
            <a:xfrm>
              <a:off x="2245489" y="3993266"/>
              <a:ext cx="1585731" cy="995423"/>
            </a:xfrm>
            <a:custGeom>
              <a:avLst/>
              <a:gdLst>
                <a:gd name="connsiteX0" fmla="*/ 0 w 1585731"/>
                <a:gd name="connsiteY0" fmla="*/ 0 h 995423"/>
                <a:gd name="connsiteX1" fmla="*/ 833377 w 1585731"/>
                <a:gd name="connsiteY1" fmla="*/ 995423 h 995423"/>
                <a:gd name="connsiteX2" fmla="*/ 1585731 w 1585731"/>
                <a:gd name="connsiteY2" fmla="*/ 11575 h 995423"/>
              </a:gdLst>
              <a:ahLst/>
              <a:cxnLst>
                <a:cxn ang="0">
                  <a:pos x="connsiteX0" y="connsiteY0"/>
                </a:cxn>
                <a:cxn ang="0">
                  <a:pos x="connsiteX1" y="connsiteY1"/>
                </a:cxn>
                <a:cxn ang="0">
                  <a:pos x="connsiteX2" y="connsiteY2"/>
                </a:cxn>
              </a:cxnLst>
              <a:rect l="l" t="t" r="r" b="b"/>
              <a:pathLst>
                <a:path w="1585731" h="995423">
                  <a:moveTo>
                    <a:pt x="0" y="0"/>
                  </a:moveTo>
                  <a:lnTo>
                    <a:pt x="833377" y="995423"/>
                  </a:lnTo>
                  <a:lnTo>
                    <a:pt x="1585731" y="11575"/>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Freeform 39"/>
            <p:cNvSpPr/>
            <p:nvPr/>
          </p:nvSpPr>
          <p:spPr>
            <a:xfrm>
              <a:off x="3078866" y="4004841"/>
              <a:ext cx="1875099" cy="1747777"/>
            </a:xfrm>
            <a:custGeom>
              <a:avLst/>
              <a:gdLst>
                <a:gd name="connsiteX0" fmla="*/ 0 w 1875099"/>
                <a:gd name="connsiteY0" fmla="*/ 972273 h 1747777"/>
                <a:gd name="connsiteX1" fmla="*/ 659757 w 1875099"/>
                <a:gd name="connsiteY1" fmla="*/ 1747777 h 1747777"/>
                <a:gd name="connsiteX2" fmla="*/ 1875099 w 1875099"/>
                <a:gd name="connsiteY2" fmla="*/ 0 h 1747777"/>
              </a:gdLst>
              <a:ahLst/>
              <a:cxnLst>
                <a:cxn ang="0">
                  <a:pos x="connsiteX0" y="connsiteY0"/>
                </a:cxn>
                <a:cxn ang="0">
                  <a:pos x="connsiteX1" y="connsiteY1"/>
                </a:cxn>
                <a:cxn ang="0">
                  <a:pos x="connsiteX2" y="connsiteY2"/>
                </a:cxn>
              </a:cxnLst>
              <a:rect l="l" t="t" r="r" b="b"/>
              <a:pathLst>
                <a:path w="1875099" h="1747777">
                  <a:moveTo>
                    <a:pt x="0" y="972273"/>
                  </a:moveTo>
                  <a:lnTo>
                    <a:pt x="659757" y="1747777"/>
                  </a:lnTo>
                  <a:lnTo>
                    <a:pt x="1875099" y="0"/>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3727048" y="4016415"/>
              <a:ext cx="2939970" cy="2720051"/>
            </a:xfrm>
            <a:custGeom>
              <a:avLst/>
              <a:gdLst>
                <a:gd name="connsiteX0" fmla="*/ 0 w 2939970"/>
                <a:gd name="connsiteY0" fmla="*/ 1724628 h 2720051"/>
                <a:gd name="connsiteX1" fmla="*/ 729205 w 2939970"/>
                <a:gd name="connsiteY1" fmla="*/ 2581155 h 2720051"/>
                <a:gd name="connsiteX2" fmla="*/ 844952 w 2939970"/>
                <a:gd name="connsiteY2" fmla="*/ 2720051 h 2720051"/>
                <a:gd name="connsiteX3" fmla="*/ 2939970 w 2939970"/>
                <a:gd name="connsiteY3" fmla="*/ 0 h 2720051"/>
              </a:gdLst>
              <a:ahLst/>
              <a:cxnLst>
                <a:cxn ang="0">
                  <a:pos x="connsiteX0" y="connsiteY0"/>
                </a:cxn>
                <a:cxn ang="0">
                  <a:pos x="connsiteX1" y="connsiteY1"/>
                </a:cxn>
                <a:cxn ang="0">
                  <a:pos x="connsiteX2" y="connsiteY2"/>
                </a:cxn>
                <a:cxn ang="0">
                  <a:pos x="connsiteX3" y="connsiteY3"/>
                </a:cxn>
              </a:cxnLst>
              <a:rect l="l" t="t" r="r" b="b"/>
              <a:pathLst>
                <a:path w="2939970" h="2720051">
                  <a:moveTo>
                    <a:pt x="0" y="1724628"/>
                  </a:moveTo>
                  <a:lnTo>
                    <a:pt x="729205" y="2581155"/>
                  </a:lnTo>
                  <a:lnTo>
                    <a:pt x="844952" y="2720051"/>
                  </a:lnTo>
                  <a:lnTo>
                    <a:pt x="2939970" y="0"/>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3" name="TextBox 52"/>
          <p:cNvSpPr txBox="1"/>
          <p:nvPr/>
        </p:nvSpPr>
        <p:spPr>
          <a:xfrm>
            <a:off x="2375756" y="5765194"/>
            <a:ext cx="312006" cy="400110"/>
          </a:xfrm>
          <a:prstGeom prst="rect">
            <a:avLst/>
          </a:prstGeom>
          <a:noFill/>
        </p:spPr>
        <p:txBody>
          <a:bodyPr wrap="square" rtlCol="0">
            <a:spAutoFit/>
          </a:bodyPr>
          <a:lstStyle/>
          <a:p>
            <a:r>
              <a:rPr lang="en-US" sz="2000" b="1" dirty="0" smtClean="0"/>
              <a:t>A</a:t>
            </a:r>
            <a:endParaRPr lang="en-US" sz="2000" b="1" dirty="0"/>
          </a:p>
        </p:txBody>
      </p:sp>
      <p:sp>
        <p:nvSpPr>
          <p:cNvPr id="54" name="TextBox 53"/>
          <p:cNvSpPr txBox="1"/>
          <p:nvPr/>
        </p:nvSpPr>
        <p:spPr>
          <a:xfrm>
            <a:off x="3719890" y="5765194"/>
            <a:ext cx="312006" cy="400110"/>
          </a:xfrm>
          <a:prstGeom prst="rect">
            <a:avLst/>
          </a:prstGeom>
          <a:noFill/>
        </p:spPr>
        <p:txBody>
          <a:bodyPr wrap="square" rtlCol="0">
            <a:spAutoFit/>
          </a:bodyPr>
          <a:lstStyle/>
          <a:p>
            <a:r>
              <a:rPr lang="en-US" sz="2000" b="1" dirty="0"/>
              <a:t>B</a:t>
            </a:r>
          </a:p>
        </p:txBody>
      </p:sp>
      <p:sp>
        <p:nvSpPr>
          <p:cNvPr id="55" name="TextBox 54"/>
          <p:cNvSpPr txBox="1"/>
          <p:nvPr/>
        </p:nvSpPr>
        <p:spPr>
          <a:xfrm>
            <a:off x="4584832" y="5765194"/>
            <a:ext cx="312006" cy="400110"/>
          </a:xfrm>
          <a:prstGeom prst="rect">
            <a:avLst/>
          </a:prstGeom>
          <a:noFill/>
        </p:spPr>
        <p:txBody>
          <a:bodyPr wrap="square" rtlCol="0">
            <a:spAutoFit/>
          </a:bodyPr>
          <a:lstStyle/>
          <a:p>
            <a:r>
              <a:rPr lang="en-US" sz="2000" b="1" dirty="0"/>
              <a:t>C</a:t>
            </a:r>
          </a:p>
        </p:txBody>
      </p:sp>
      <p:sp>
        <p:nvSpPr>
          <p:cNvPr id="60" name="TextBox 59"/>
          <p:cNvSpPr txBox="1"/>
          <p:nvPr/>
        </p:nvSpPr>
        <p:spPr>
          <a:xfrm>
            <a:off x="5836539" y="5765194"/>
            <a:ext cx="312006" cy="400110"/>
          </a:xfrm>
          <a:prstGeom prst="rect">
            <a:avLst/>
          </a:prstGeom>
          <a:noFill/>
        </p:spPr>
        <p:txBody>
          <a:bodyPr wrap="square" rtlCol="0">
            <a:spAutoFit/>
          </a:bodyPr>
          <a:lstStyle/>
          <a:p>
            <a:r>
              <a:rPr lang="en-US" sz="2000" b="1" dirty="0"/>
              <a:t>D</a:t>
            </a:r>
          </a:p>
        </p:txBody>
      </p:sp>
      <p:sp>
        <p:nvSpPr>
          <p:cNvPr id="63" name="Rectangle 4"/>
          <p:cNvSpPr>
            <a:spLocks noChangeArrowheads="1"/>
          </p:cNvSpPr>
          <p:nvPr/>
        </p:nvSpPr>
        <p:spPr bwMode="auto">
          <a:xfrm>
            <a:off x="666412" y="630031"/>
            <a:ext cx="8172908"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800" b="0" dirty="0" smtClean="0">
                <a:latin typeface="Garamond" pitchFamily="18" charset="0"/>
              </a:rPr>
              <a:t> </a:t>
            </a:r>
            <a:r>
              <a:rPr lang="en-GB" sz="2800" b="0" dirty="0" err="1" smtClean="0">
                <a:solidFill>
                  <a:srgbClr val="000099"/>
                </a:solidFill>
                <a:latin typeface="Garamond" pitchFamily="18" charset="0"/>
              </a:rPr>
              <a:t>Subtree</a:t>
            </a:r>
            <a:r>
              <a:rPr lang="en-GB" sz="2800" b="0" dirty="0" smtClean="0">
                <a:solidFill>
                  <a:srgbClr val="000099"/>
                </a:solidFill>
                <a:latin typeface="Garamond" pitchFamily="18" charset="0"/>
              </a:rPr>
              <a:t>-bipartition</a:t>
            </a:r>
          </a:p>
          <a:p>
            <a:pPr lvl="1">
              <a:spcBef>
                <a:spcPts val="600"/>
              </a:spcBef>
              <a:buClr>
                <a:schemeClr val="accent1"/>
              </a:buClr>
              <a:buSzPct val="90000"/>
              <a:buFont typeface="Wingdings 3" pitchFamily="18" charset="2"/>
              <a:buChar char="}"/>
            </a:pPr>
            <a:r>
              <a:rPr lang="en-US" sz="2400" dirty="0" smtClean="0">
                <a:latin typeface="Garamond" pitchFamily="18" charset="0"/>
              </a:rPr>
              <a:t>For an internal node </a:t>
            </a:r>
            <a:r>
              <a:rPr lang="en-US" sz="2400" i="1" dirty="0" smtClean="0">
                <a:latin typeface="Garamond" pitchFamily="18" charset="0"/>
              </a:rPr>
              <a:t>u</a:t>
            </a:r>
            <a:r>
              <a:rPr lang="en-US" sz="2400" dirty="0" smtClean="0">
                <a:latin typeface="Garamond" pitchFamily="18" charset="0"/>
              </a:rPr>
              <a:t> in a </a:t>
            </a:r>
            <a:r>
              <a:rPr lang="en-US" sz="2400" i="1" dirty="0" smtClean="0">
                <a:solidFill>
                  <a:srgbClr val="FF0000"/>
                </a:solidFill>
                <a:latin typeface="Garamond" pitchFamily="18" charset="0"/>
              </a:rPr>
              <a:t>binary-rooted </a:t>
            </a:r>
            <a:r>
              <a:rPr lang="en-US" sz="2400" dirty="0" smtClean="0">
                <a:latin typeface="Garamond" pitchFamily="18" charset="0"/>
              </a:rPr>
              <a:t>tree T, </a:t>
            </a:r>
            <a:endParaRPr lang="en-US" sz="2400" dirty="0">
              <a:latin typeface="Garamond" pitchFamily="18" charset="0"/>
            </a:endParaRPr>
          </a:p>
          <a:p>
            <a:pPr>
              <a:spcBef>
                <a:spcPts val="600"/>
              </a:spcBef>
              <a:buClr>
                <a:schemeClr val="accent1"/>
              </a:buClr>
              <a:buSzPct val="90000"/>
              <a:buFont typeface="Wingdings 3" pitchFamily="18" charset="2"/>
              <a:buChar char="}"/>
            </a:pPr>
            <a:endParaRPr lang="en-US" sz="2400" dirty="0" smtClean="0">
              <a:latin typeface="Garamond" pitchFamily="18" charset="0"/>
            </a:endParaRPr>
          </a:p>
        </p:txBody>
      </p:sp>
      <p:sp>
        <p:nvSpPr>
          <p:cNvPr id="65" name="AutoShape 5"/>
          <p:cNvSpPr>
            <a:spLocks noChangeArrowheads="1"/>
          </p:cNvSpPr>
          <p:nvPr/>
        </p:nvSpPr>
        <p:spPr bwMode="auto">
          <a:xfrm>
            <a:off x="2159732" y="1700808"/>
            <a:ext cx="4367018" cy="457200"/>
          </a:xfrm>
          <a:prstGeom prst="roundRect">
            <a:avLst>
              <a:gd name="adj" fmla="val 16667"/>
            </a:avLst>
          </a:prstGeom>
          <a:solidFill>
            <a:srgbClr val="FFFFFF"/>
          </a:solidFill>
          <a:ln w="57150">
            <a:solidFill>
              <a:srgbClr val="FF0000"/>
            </a:solidFill>
            <a:round/>
            <a:headEnd/>
            <a:tailEnd/>
          </a:ln>
          <a:effectLst>
            <a:outerShdw dist="107763" dir="2700000" algn="ctr" rotWithShape="0">
              <a:srgbClr val="808080">
                <a:alpha val="50000"/>
              </a:srgbClr>
            </a:outerShdw>
          </a:effectLst>
        </p:spPr>
        <p:txBody>
          <a:bodyPr wrap="none" anchor="ctr"/>
          <a:lstStyle/>
          <a:p>
            <a:pPr lvl="0" algn="ctr">
              <a:spcBef>
                <a:spcPts val="600"/>
              </a:spcBef>
              <a:buClr>
                <a:srgbClr val="4F81BD"/>
              </a:buClr>
              <a:buSzPct val="90000"/>
            </a:pPr>
            <a:r>
              <a:rPr lang="en-US" sz="2400" i="1" dirty="0">
                <a:solidFill>
                  <a:prstClr val="black"/>
                </a:solidFill>
                <a:latin typeface="Garamond" pitchFamily="18" charset="0"/>
              </a:rPr>
              <a:t>SBP</a:t>
            </a:r>
            <a:r>
              <a:rPr lang="en-US" sz="2400" dirty="0">
                <a:solidFill>
                  <a:prstClr val="black"/>
                </a:solidFill>
                <a:latin typeface="Garamond" pitchFamily="18" charset="0"/>
              </a:rPr>
              <a:t>(</a:t>
            </a:r>
            <a:r>
              <a:rPr lang="en-US" sz="2400" i="1" dirty="0">
                <a:solidFill>
                  <a:prstClr val="black"/>
                </a:solidFill>
                <a:latin typeface="Garamond" pitchFamily="18" charset="0"/>
              </a:rPr>
              <a:t>u</a:t>
            </a:r>
            <a:r>
              <a:rPr lang="en-US" sz="2400" dirty="0">
                <a:solidFill>
                  <a:prstClr val="black"/>
                </a:solidFill>
                <a:latin typeface="Garamond" pitchFamily="18" charset="0"/>
              </a:rPr>
              <a:t>) = </a:t>
            </a:r>
            <a:r>
              <a:rPr lang="en-US" sz="2400" i="1" dirty="0">
                <a:solidFill>
                  <a:prstClr val="black"/>
                </a:solidFill>
                <a:latin typeface="Garamond" pitchFamily="18" charset="0"/>
              </a:rPr>
              <a:t>cluster</a:t>
            </a:r>
            <a:r>
              <a:rPr lang="en-US" sz="2400" dirty="0">
                <a:solidFill>
                  <a:prstClr val="black"/>
                </a:solidFill>
                <a:latin typeface="Garamond" pitchFamily="18" charset="0"/>
              </a:rPr>
              <a:t>(</a:t>
            </a:r>
            <a:r>
              <a:rPr lang="en-US" sz="2400" i="1" dirty="0">
                <a:solidFill>
                  <a:prstClr val="black"/>
                </a:solidFill>
                <a:latin typeface="Garamond" pitchFamily="18" charset="0"/>
              </a:rPr>
              <a:t>T</a:t>
            </a:r>
            <a:r>
              <a:rPr lang="en-US" sz="2400" i="1" baseline="-25000" dirty="0">
                <a:solidFill>
                  <a:prstClr val="black"/>
                </a:solidFill>
                <a:latin typeface="Garamond" pitchFamily="18" charset="0"/>
              </a:rPr>
              <a:t>L</a:t>
            </a:r>
            <a:r>
              <a:rPr lang="en-US" sz="2400" dirty="0">
                <a:solidFill>
                  <a:prstClr val="black"/>
                </a:solidFill>
                <a:latin typeface="Garamond" pitchFamily="18" charset="0"/>
              </a:rPr>
              <a:t>)|</a:t>
            </a:r>
            <a:r>
              <a:rPr lang="en-US" sz="2400" i="1" dirty="0">
                <a:solidFill>
                  <a:prstClr val="black"/>
                </a:solidFill>
                <a:latin typeface="Garamond" pitchFamily="18" charset="0"/>
              </a:rPr>
              <a:t>cluster</a:t>
            </a:r>
            <a:r>
              <a:rPr lang="en-US" sz="2400" dirty="0">
                <a:solidFill>
                  <a:prstClr val="black"/>
                </a:solidFill>
                <a:latin typeface="Garamond" pitchFamily="18" charset="0"/>
              </a:rPr>
              <a:t>(</a:t>
            </a:r>
            <a:r>
              <a:rPr lang="en-US" sz="2400" i="1" dirty="0">
                <a:solidFill>
                  <a:prstClr val="black"/>
                </a:solidFill>
                <a:latin typeface="Garamond" pitchFamily="18" charset="0"/>
              </a:rPr>
              <a:t>T</a:t>
            </a:r>
            <a:r>
              <a:rPr lang="en-US" sz="2400" i="1" baseline="-25000" dirty="0">
                <a:solidFill>
                  <a:prstClr val="black"/>
                </a:solidFill>
                <a:latin typeface="Garamond" pitchFamily="18" charset="0"/>
              </a:rPr>
              <a:t>R</a:t>
            </a:r>
            <a:r>
              <a:rPr lang="en-US" sz="2400" dirty="0">
                <a:solidFill>
                  <a:prstClr val="black"/>
                </a:solidFill>
                <a:latin typeface="Garamond" pitchFamily="18" charset="0"/>
              </a:rPr>
              <a:t>)</a:t>
            </a:r>
          </a:p>
        </p:txBody>
      </p:sp>
      <p:sp>
        <p:nvSpPr>
          <p:cNvPr id="66" name="AutoShape 33"/>
          <p:cNvSpPr>
            <a:spLocks noChangeArrowheads="1"/>
          </p:cNvSpPr>
          <p:nvPr/>
        </p:nvSpPr>
        <p:spPr bwMode="auto">
          <a:xfrm rot="7382569">
            <a:off x="4761483" y="3412751"/>
            <a:ext cx="571025" cy="332342"/>
          </a:xfrm>
          <a:prstGeom prst="rightArrow">
            <a:avLst>
              <a:gd name="adj1" fmla="val 50185"/>
              <a:gd name="adj2" fmla="val 52732"/>
            </a:avLst>
          </a:prstGeom>
          <a:solidFill>
            <a:srgbClr val="BBE0E3"/>
          </a:solidFill>
          <a:ln w="38100">
            <a:solidFill>
              <a:srgbClr val="000000"/>
            </a:solidFill>
            <a:miter lim="800000"/>
            <a:headEnd/>
            <a:tailEnd/>
          </a:ln>
          <a:effectLst>
            <a:outerShdw dist="107763" dir="2700000" algn="ctr" rotWithShape="0">
              <a:srgbClr val="808080">
                <a:alpha val="50000"/>
              </a:srgbClr>
            </a:outerShdw>
          </a:effectLst>
        </p:spPr>
        <p:txBody>
          <a:bodyPr rot="10800000" vert="eaVert"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ndParaRPr>
          </a:p>
        </p:txBody>
      </p:sp>
      <p:sp>
        <p:nvSpPr>
          <p:cNvPr id="70" name="TextBox 69"/>
          <p:cNvSpPr txBox="1"/>
          <p:nvPr/>
        </p:nvSpPr>
        <p:spPr>
          <a:xfrm>
            <a:off x="5416477" y="4371491"/>
            <a:ext cx="124375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C|D</a:t>
            </a:r>
            <a:endParaRPr lang="en-US" sz="2400" i="1" dirty="0">
              <a:solidFill>
                <a:srgbClr val="FF0000"/>
              </a:solidFill>
              <a:latin typeface="Georgia" pitchFamily="18" charset="0"/>
              <a:ea typeface="Verdana" pitchFamily="34" charset="0"/>
              <a:cs typeface="Verdana" pitchFamily="34" charset="0"/>
            </a:endParaRPr>
          </a:p>
        </p:txBody>
      </p:sp>
      <p:sp>
        <p:nvSpPr>
          <p:cNvPr id="71" name="TextBox 70"/>
          <p:cNvSpPr txBox="1"/>
          <p:nvPr/>
        </p:nvSpPr>
        <p:spPr>
          <a:xfrm>
            <a:off x="4319972" y="2787315"/>
            <a:ext cx="124375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A|BCD</a:t>
            </a:r>
            <a:endParaRPr lang="en-US" sz="2400" i="1" dirty="0">
              <a:solidFill>
                <a:srgbClr val="FF0000"/>
              </a:solidFill>
              <a:latin typeface="Georgia" pitchFamily="18" charset="0"/>
              <a:ea typeface="Verdana" pitchFamily="34" charset="0"/>
              <a:cs typeface="Verdana" pitchFamily="34" charset="0"/>
            </a:endParaRPr>
          </a:p>
        </p:txBody>
      </p:sp>
      <p:sp>
        <p:nvSpPr>
          <p:cNvPr id="20" name="TextBox 19"/>
          <p:cNvSpPr txBox="1"/>
          <p:nvPr/>
        </p:nvSpPr>
        <p:spPr>
          <a:xfrm>
            <a:off x="5244324" y="3609020"/>
            <a:ext cx="265100"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a:t>
            </a:r>
            <a:endParaRPr lang="en-US" sz="2400" i="1" dirty="0">
              <a:solidFill>
                <a:srgbClr val="FF0000"/>
              </a:solidFill>
              <a:latin typeface="Georgia" pitchFamily="18" charset="0"/>
              <a:ea typeface="Verdana" pitchFamily="34" charset="0"/>
              <a:cs typeface="Verdana" pitchFamily="34" charset="0"/>
            </a:endParaRPr>
          </a:p>
        </p:txBody>
      </p:sp>
      <p:sp>
        <p:nvSpPr>
          <p:cNvPr id="21" name="TextBox 20"/>
          <p:cNvSpPr txBox="1"/>
          <p:nvPr/>
        </p:nvSpPr>
        <p:spPr>
          <a:xfrm>
            <a:off x="5033516" y="3645024"/>
            <a:ext cx="396043"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B</a:t>
            </a:r>
            <a:endParaRPr lang="en-US" sz="2400" i="1" dirty="0">
              <a:solidFill>
                <a:srgbClr val="FF0000"/>
              </a:solidFill>
              <a:latin typeface="Georgia" pitchFamily="18" charset="0"/>
              <a:ea typeface="Verdana" pitchFamily="34" charset="0"/>
              <a:cs typeface="Verdana" pitchFamily="34" charset="0"/>
            </a:endParaRPr>
          </a:p>
        </p:txBody>
      </p:sp>
      <p:sp>
        <p:nvSpPr>
          <p:cNvPr id="22" name="TextBox 21"/>
          <p:cNvSpPr txBox="1"/>
          <p:nvPr/>
        </p:nvSpPr>
        <p:spPr>
          <a:xfrm>
            <a:off x="5357552" y="3645024"/>
            <a:ext cx="654608"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CD</a:t>
            </a:r>
            <a:endParaRPr lang="en-US" sz="2400" i="1" dirty="0">
              <a:solidFill>
                <a:srgbClr val="FF0000"/>
              </a:solidFill>
              <a:latin typeface="Georgia" pitchFamily="18" charset="0"/>
              <a:ea typeface="Verdana" pitchFamily="34" charset="0"/>
              <a:cs typeface="Verdana" pitchFamily="34" charset="0"/>
            </a:endParaRPr>
          </a:p>
        </p:txBody>
      </p:sp>
    </p:spTree>
    <p:extLst>
      <p:ext uri="{BB962C8B-B14F-4D97-AF65-F5344CB8AC3E}">
        <p14:creationId xmlns:p14="http://schemas.microsoft.com/office/powerpoint/2010/main" val="486457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barn(inVertical)">
                                      <p:cBhvr>
                                        <p:cTn id="12" dur="500"/>
                                        <p:tgtEl>
                                          <p:spTgt spid="6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barn(inVertical)">
                                      <p:cBhvr>
                                        <p:cTn id="17" dur="500"/>
                                        <p:tgtEl>
                                          <p:spTgt spid="6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1" nodeType="clickEffect">
                                  <p:stCondLst>
                                    <p:cond delay="0"/>
                                  </p:stCondLst>
                                  <p:childTnLst>
                                    <p:animEffect transition="out" filter="wipe(down)">
                                      <p:cBhvr>
                                        <p:cTn id="21" dur="500"/>
                                        <p:tgtEl>
                                          <p:spTgt spid="66"/>
                                        </p:tgtEl>
                                      </p:cBhvr>
                                    </p:animEffect>
                                    <p:set>
                                      <p:cBhvr>
                                        <p:cTn id="22" dur="1" fill="hold">
                                          <p:stCondLst>
                                            <p:cond delay="499"/>
                                          </p:stCondLst>
                                        </p:cTn>
                                        <p:tgtEl>
                                          <p:spTgt spid="66"/>
                                        </p:tgtEl>
                                        <p:attrNameLst>
                                          <p:attrName>style.visibility</p:attrName>
                                        </p:attrNameLst>
                                      </p:cBhvr>
                                      <p:to>
                                        <p:strVal val="hidden"/>
                                      </p:to>
                                    </p:se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down)">
                                      <p:cBhvr>
                                        <p:cTn id="26" dur="500"/>
                                        <p:tgtEl>
                                          <p:spTgt spid="2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right)">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44" presetClass="path" presetSubtype="0" accel="50000" decel="50000" fill="hold" grpId="1" nodeType="clickEffect">
                                  <p:stCondLst>
                                    <p:cond delay="0"/>
                                  </p:stCondLst>
                                  <p:childTnLst>
                                    <p:animMotion origin="layout" path="M -5.55556E-7 -4.81481E-6 L -0.01719 -0.04074 C -0.02066 -0.05 -0.02604 -0.05462 -0.0316 -0.05462 C -0.03802 -0.05462 -0.04305 -0.05 -0.04653 -0.04074 L -0.06337 -4.81481E-6 " pathEditMode="relative" rAng="0" ptsTypes="FffFF">
                                      <p:cBhvr>
                                        <p:cTn id="36" dur="2000" fill="hold"/>
                                        <p:tgtEl>
                                          <p:spTgt spid="22"/>
                                        </p:tgtEl>
                                        <p:attrNameLst>
                                          <p:attrName>ppt_x</p:attrName>
                                          <p:attrName>ppt_y</p:attrName>
                                        </p:attrNameLst>
                                      </p:cBhvr>
                                      <p:rCtr x="-3177" y="-2731"/>
                                    </p:animMotion>
                                  </p:childTnLst>
                                </p:cTn>
                              </p:par>
                              <p:par>
                                <p:cTn id="37" presetID="37" presetClass="path" presetSubtype="0" accel="50000" decel="50000" fill="hold" grpId="1" nodeType="withEffect">
                                  <p:stCondLst>
                                    <p:cond delay="0"/>
                                  </p:stCondLst>
                                  <p:childTnLst>
                                    <p:animMotion origin="layout" path="M 1.94444E-6 -4.81481E-6 L 0.0092 0.04005 C 0.01111 0.04908 0.01423 0.05394 0.01719 0.05394 C 0.02083 0.05394 0.02361 0.04908 0.02569 0.04005 L 0.03541 -4.81481E-6 " pathEditMode="relative" rAng="0" ptsTypes="FffFF">
                                      <p:cBhvr>
                                        <p:cTn id="38" dur="2000" fill="hold"/>
                                        <p:tgtEl>
                                          <p:spTgt spid="21"/>
                                        </p:tgtEl>
                                        <p:attrNameLst>
                                          <p:attrName>ppt_x</p:attrName>
                                          <p:attrName>ppt_y</p:attrName>
                                        </p:attrNameLst>
                                      </p:cBhvr>
                                      <p:rCtr x="1771" y="2685"/>
                                    </p:animMotion>
                                  </p:childTnLst>
                                </p:cTn>
                              </p:par>
                            </p:childTnLst>
                          </p:cTn>
                        </p:par>
                      </p:childTnLst>
                    </p:cTn>
                  </p:par>
                  <p:par>
                    <p:cTn id="39" fill="hold">
                      <p:stCondLst>
                        <p:cond delay="indefinite"/>
                      </p:stCondLst>
                      <p:childTnLst>
                        <p:par>
                          <p:cTn id="40" fill="hold">
                            <p:stCondLst>
                              <p:cond delay="0"/>
                            </p:stCondLst>
                            <p:childTnLst>
                              <p:par>
                                <p:cTn id="41" presetID="16" presetClass="exit" presetSubtype="21" fill="hold" grpId="1" nodeType="clickEffect">
                                  <p:stCondLst>
                                    <p:cond delay="0"/>
                                  </p:stCondLst>
                                  <p:childTnLst>
                                    <p:animEffect transition="out" filter="barn(inVertical)">
                                      <p:cBhvr>
                                        <p:cTn id="42" dur="500"/>
                                        <p:tgtEl>
                                          <p:spTgt spid="67"/>
                                        </p:tgtEl>
                                      </p:cBhvr>
                                    </p:animEffect>
                                    <p:set>
                                      <p:cBhvr>
                                        <p:cTn id="43" dur="1" fill="hold">
                                          <p:stCondLst>
                                            <p:cond delay="499"/>
                                          </p:stCondLst>
                                        </p:cTn>
                                        <p:tgtEl>
                                          <p:spTgt spid="67"/>
                                        </p:tgtEl>
                                        <p:attrNameLst>
                                          <p:attrName>style.visibility</p:attrName>
                                        </p:attrNameLst>
                                      </p:cBhvr>
                                      <p:to>
                                        <p:strVal val="hidden"/>
                                      </p:to>
                                    </p:set>
                                  </p:childTnLst>
                                </p:cTn>
                              </p:par>
                              <p:par>
                                <p:cTn id="44" presetID="16" presetClass="exit" presetSubtype="21" fill="hold" grpId="1" nodeType="withEffect">
                                  <p:stCondLst>
                                    <p:cond delay="0"/>
                                  </p:stCondLst>
                                  <p:childTnLst>
                                    <p:animEffect transition="out" filter="barn(inVertical)">
                                      <p:cBhvr>
                                        <p:cTn id="45" dur="500"/>
                                        <p:tgtEl>
                                          <p:spTgt spid="68"/>
                                        </p:tgtEl>
                                      </p:cBhvr>
                                    </p:animEffect>
                                    <p:set>
                                      <p:cBhvr>
                                        <p:cTn id="46" dur="1" fill="hold">
                                          <p:stCondLst>
                                            <p:cond delay="499"/>
                                          </p:stCondLst>
                                        </p:cTn>
                                        <p:tgtEl>
                                          <p:spTgt spid="68"/>
                                        </p:tgtEl>
                                        <p:attrNameLst>
                                          <p:attrName>style.visibility</p:attrName>
                                        </p:attrNameLst>
                                      </p:cBhvr>
                                      <p:to>
                                        <p:strVal val="hidden"/>
                                      </p:to>
                                    </p:set>
                                  </p:childTnLst>
                                </p:cTn>
                              </p:par>
                            </p:childTnLst>
                          </p:cTn>
                        </p:par>
                        <p:par>
                          <p:cTn id="47" fill="hold">
                            <p:stCondLst>
                              <p:cond delay="500"/>
                            </p:stCondLst>
                            <p:childTnLst>
                              <p:par>
                                <p:cTn id="48" presetID="16" presetClass="entr" presetSubtype="21" fill="hold" grpId="0" nodeType="after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barn(inVertical)">
                                      <p:cBhvr>
                                        <p:cTn id="50" dur="500"/>
                                        <p:tgtEl>
                                          <p:spTgt spid="24"/>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barn(inVertical)">
                                      <p:cBhvr>
                                        <p:cTn id="53" dur="500"/>
                                        <p:tgtEl>
                                          <p:spTgt spid="23"/>
                                        </p:tgtEl>
                                      </p:cBhvr>
                                    </p:animEffect>
                                  </p:childTnLst>
                                </p:cTn>
                              </p:par>
                            </p:childTnLst>
                          </p:cTn>
                        </p:par>
                        <p:par>
                          <p:cTn id="54" fill="hold">
                            <p:stCondLst>
                              <p:cond delay="1000"/>
                            </p:stCondLst>
                            <p:childTnLst>
                              <p:par>
                                <p:cTn id="55" presetID="16" presetClass="entr" presetSubtype="21" fill="hold" grpId="0" nodeType="afterEffect">
                                  <p:stCondLst>
                                    <p:cond delay="0"/>
                                  </p:stCondLst>
                                  <p:childTnLst>
                                    <p:set>
                                      <p:cBhvr>
                                        <p:cTn id="56" dur="1" fill="hold">
                                          <p:stCondLst>
                                            <p:cond delay="0"/>
                                          </p:stCondLst>
                                        </p:cTn>
                                        <p:tgtEl>
                                          <p:spTgt spid="70"/>
                                        </p:tgtEl>
                                        <p:attrNameLst>
                                          <p:attrName>style.visibility</p:attrName>
                                        </p:attrNameLst>
                                      </p:cBhvr>
                                      <p:to>
                                        <p:strVal val="visible"/>
                                      </p:to>
                                    </p:set>
                                    <p:animEffect transition="in" filter="barn(inVertical)">
                                      <p:cBhvr>
                                        <p:cTn id="57" dur="500"/>
                                        <p:tgtEl>
                                          <p:spTgt spid="70"/>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xit" presetSubtype="21" fill="hold" grpId="1" nodeType="clickEffect">
                                  <p:stCondLst>
                                    <p:cond delay="0"/>
                                  </p:stCondLst>
                                  <p:childTnLst>
                                    <p:animEffect transition="out" filter="barn(inVertical)">
                                      <p:cBhvr>
                                        <p:cTn id="61" dur="500"/>
                                        <p:tgtEl>
                                          <p:spTgt spid="24"/>
                                        </p:tgtEl>
                                      </p:cBhvr>
                                    </p:animEffect>
                                    <p:set>
                                      <p:cBhvr>
                                        <p:cTn id="62" dur="1" fill="hold">
                                          <p:stCondLst>
                                            <p:cond delay="499"/>
                                          </p:stCondLst>
                                        </p:cTn>
                                        <p:tgtEl>
                                          <p:spTgt spid="24"/>
                                        </p:tgtEl>
                                        <p:attrNameLst>
                                          <p:attrName>style.visibility</p:attrName>
                                        </p:attrNameLst>
                                      </p:cBhvr>
                                      <p:to>
                                        <p:strVal val="hidden"/>
                                      </p:to>
                                    </p:set>
                                  </p:childTnLst>
                                </p:cTn>
                              </p:par>
                              <p:par>
                                <p:cTn id="63" presetID="16" presetClass="exit" presetSubtype="21" fill="hold" grpId="1" nodeType="withEffect">
                                  <p:stCondLst>
                                    <p:cond delay="0"/>
                                  </p:stCondLst>
                                  <p:childTnLst>
                                    <p:animEffect transition="out" filter="barn(inVertical)">
                                      <p:cBhvr>
                                        <p:cTn id="64" dur="500"/>
                                        <p:tgtEl>
                                          <p:spTgt spid="23"/>
                                        </p:tgtEl>
                                      </p:cBhvr>
                                    </p:animEffect>
                                    <p:set>
                                      <p:cBhvr>
                                        <p:cTn id="65" dur="1" fill="hold">
                                          <p:stCondLst>
                                            <p:cond delay="499"/>
                                          </p:stCondLst>
                                        </p:cTn>
                                        <p:tgtEl>
                                          <p:spTgt spid="23"/>
                                        </p:tgtEl>
                                        <p:attrNameLst>
                                          <p:attrName>style.visibility</p:attrName>
                                        </p:attrNameLst>
                                      </p:cBhvr>
                                      <p:to>
                                        <p:strVal val="hidden"/>
                                      </p:to>
                                    </p:set>
                                  </p:childTnLst>
                                </p:cTn>
                              </p:par>
                            </p:childTnLst>
                          </p:cTn>
                        </p:par>
                        <p:par>
                          <p:cTn id="66" fill="hold">
                            <p:stCondLst>
                              <p:cond delay="500"/>
                            </p:stCondLst>
                            <p:childTnLst>
                              <p:par>
                                <p:cTn id="67" presetID="16" presetClass="entr" presetSubtype="21" fill="hold" grpId="0" nodeType="after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barn(inVertical)">
                                      <p:cBhvr>
                                        <p:cTn id="69" dur="500"/>
                                        <p:tgtEl>
                                          <p:spTgt spid="26"/>
                                        </p:tgtEl>
                                      </p:cBhvr>
                                    </p:animEffect>
                                  </p:childTnLst>
                                </p:cTn>
                              </p:par>
                              <p:par>
                                <p:cTn id="70" presetID="16" presetClass="entr" presetSubtype="21" fill="hold" grpId="0"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barn(inVertical)">
                                      <p:cBhvr>
                                        <p:cTn id="72" dur="500"/>
                                        <p:tgtEl>
                                          <p:spTgt spid="25"/>
                                        </p:tgtEl>
                                      </p:cBhvr>
                                    </p:animEffect>
                                  </p:childTnLst>
                                </p:cTn>
                              </p:par>
                            </p:childTnLst>
                          </p:cTn>
                        </p:par>
                        <p:par>
                          <p:cTn id="73" fill="hold">
                            <p:stCondLst>
                              <p:cond delay="1000"/>
                            </p:stCondLst>
                            <p:childTnLst>
                              <p:par>
                                <p:cTn id="74" presetID="16" presetClass="entr" presetSubtype="21" fill="hold" grpId="0" nodeType="afterEffect">
                                  <p:stCondLst>
                                    <p:cond delay="0"/>
                                  </p:stCondLst>
                                  <p:childTnLst>
                                    <p:set>
                                      <p:cBhvr>
                                        <p:cTn id="75" dur="1" fill="hold">
                                          <p:stCondLst>
                                            <p:cond delay="0"/>
                                          </p:stCondLst>
                                        </p:cTn>
                                        <p:tgtEl>
                                          <p:spTgt spid="71"/>
                                        </p:tgtEl>
                                        <p:attrNameLst>
                                          <p:attrName>style.visibility</p:attrName>
                                        </p:attrNameLst>
                                      </p:cBhvr>
                                      <p:to>
                                        <p:strVal val="visible"/>
                                      </p:to>
                                    </p:set>
                                    <p:animEffect transition="in" filter="barn(inVertical)">
                                      <p:cBhvr>
                                        <p:cTn id="76"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4" grpId="0" animBg="1"/>
      <p:bldP spid="24" grpId="1" animBg="1"/>
      <p:bldP spid="23" grpId="0" animBg="1"/>
      <p:bldP spid="23" grpId="1" animBg="1"/>
      <p:bldP spid="68" grpId="0" animBg="1"/>
      <p:bldP spid="68" grpId="1" animBg="1"/>
      <p:bldP spid="67" grpId="0" animBg="1"/>
      <p:bldP spid="67" grpId="1" animBg="1"/>
      <p:bldP spid="66" grpId="0" animBg="1"/>
      <p:bldP spid="66" grpId="1" animBg="1"/>
      <p:bldP spid="70" grpId="0"/>
      <p:bldP spid="71" grpId="0"/>
      <p:bldP spid="20" grpId="0"/>
      <p:bldP spid="21" grpId="0"/>
      <p:bldP spid="21" grpId="1"/>
      <p:bldP spid="22" grpId="0"/>
      <p:bldP spid="22" grpId="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a:xfrm>
            <a:off x="251520" y="-27384"/>
            <a:ext cx="7956884"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Domination</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21" name="Rectangle 4"/>
          <p:cNvSpPr>
            <a:spLocks noChangeArrowheads="1"/>
          </p:cNvSpPr>
          <p:nvPr/>
        </p:nvSpPr>
        <p:spPr bwMode="auto">
          <a:xfrm>
            <a:off x="666412" y="630031"/>
            <a:ext cx="8172908"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800" b="0" dirty="0" smtClean="0">
                <a:latin typeface="Garamond" pitchFamily="18" charset="0"/>
              </a:rPr>
              <a:t> </a:t>
            </a:r>
            <a:r>
              <a:rPr lang="en-GB" sz="2800" b="0" dirty="0" smtClean="0">
                <a:solidFill>
                  <a:srgbClr val="000099"/>
                </a:solidFill>
                <a:latin typeface="Garamond" pitchFamily="18" charset="0"/>
              </a:rPr>
              <a:t>Domination</a:t>
            </a:r>
          </a:p>
          <a:p>
            <a:pPr lvl="1">
              <a:spcBef>
                <a:spcPts val="600"/>
              </a:spcBef>
              <a:buClr>
                <a:schemeClr val="accent1"/>
              </a:buClr>
              <a:buSzPct val="90000"/>
              <a:buFont typeface="Wingdings 3" pitchFamily="18" charset="2"/>
              <a:buChar char="}"/>
            </a:pPr>
            <a:r>
              <a:rPr lang="en-US" sz="2400" dirty="0" smtClean="0">
                <a:latin typeface="Garamond" pitchFamily="18" charset="0"/>
              </a:rPr>
              <a:t>X|Y is </a:t>
            </a:r>
            <a:r>
              <a:rPr lang="en-US" sz="2400" b="1" i="1" dirty="0" smtClean="0">
                <a:solidFill>
                  <a:srgbClr val="000099"/>
                </a:solidFill>
                <a:latin typeface="Garamond" pitchFamily="18" charset="0"/>
              </a:rPr>
              <a:t>dominated</a:t>
            </a:r>
            <a:r>
              <a:rPr lang="en-US" sz="2400" dirty="0" smtClean="0">
                <a:solidFill>
                  <a:srgbClr val="000099"/>
                </a:solidFill>
                <a:latin typeface="Garamond" pitchFamily="18" charset="0"/>
              </a:rPr>
              <a:t>  </a:t>
            </a:r>
            <a:r>
              <a:rPr lang="en-US" sz="2400" dirty="0" smtClean="0">
                <a:latin typeface="Garamond" pitchFamily="18" charset="0"/>
              </a:rPr>
              <a:t>by P|Q (or P|Q </a:t>
            </a:r>
            <a:r>
              <a:rPr lang="en-US" sz="2400" b="1" i="1" dirty="0" smtClean="0">
                <a:solidFill>
                  <a:srgbClr val="000099"/>
                </a:solidFill>
                <a:latin typeface="Garamond" pitchFamily="18" charset="0"/>
              </a:rPr>
              <a:t>dominates</a:t>
            </a:r>
            <a:r>
              <a:rPr lang="en-US" sz="2400" dirty="0" smtClean="0">
                <a:latin typeface="Garamond" pitchFamily="18" charset="0"/>
              </a:rPr>
              <a:t> X|Y)</a:t>
            </a:r>
            <a:endParaRPr lang="en-US" sz="2400" dirty="0">
              <a:latin typeface="Garamond" pitchFamily="18" charset="0"/>
            </a:endParaRPr>
          </a:p>
          <a:p>
            <a:pPr>
              <a:spcBef>
                <a:spcPts val="600"/>
              </a:spcBef>
              <a:buClr>
                <a:schemeClr val="accent1"/>
              </a:buClr>
              <a:buSzPct val="90000"/>
              <a:buFont typeface="Wingdings 3" pitchFamily="18" charset="2"/>
              <a:buChar char="}"/>
            </a:pPr>
            <a:endParaRPr lang="en-US" sz="2400" dirty="0" smtClean="0">
              <a:latin typeface="Garamond" pitchFamily="18" charset="0"/>
            </a:endParaRPr>
          </a:p>
        </p:txBody>
      </p:sp>
      <p:sp>
        <p:nvSpPr>
          <p:cNvPr id="22" name="AutoShape 5"/>
          <p:cNvSpPr>
            <a:spLocks noChangeArrowheads="1"/>
          </p:cNvSpPr>
          <p:nvPr/>
        </p:nvSpPr>
        <p:spPr bwMode="auto">
          <a:xfrm>
            <a:off x="2221206" y="1747664"/>
            <a:ext cx="4367018" cy="457200"/>
          </a:xfrm>
          <a:prstGeom prst="roundRect">
            <a:avLst>
              <a:gd name="adj" fmla="val 16667"/>
            </a:avLst>
          </a:prstGeom>
          <a:solidFill>
            <a:srgbClr val="FFFFFF"/>
          </a:solidFill>
          <a:ln w="57150">
            <a:solidFill>
              <a:srgbClr val="FF0000"/>
            </a:solidFill>
            <a:round/>
            <a:headEnd/>
            <a:tailEnd/>
          </a:ln>
          <a:effectLst>
            <a:outerShdw dist="107763" dir="2700000" algn="ctr" rotWithShape="0">
              <a:srgbClr val="808080">
                <a:alpha val="50000"/>
              </a:srgbClr>
            </a:outerShdw>
          </a:effectLst>
        </p:spPr>
        <p:txBody>
          <a:bodyPr wrap="none" anchor="ctr"/>
          <a:lstStyle/>
          <a:p>
            <a:pPr lvl="0" algn="ctr">
              <a:spcBef>
                <a:spcPts val="600"/>
              </a:spcBef>
              <a:buClr>
                <a:srgbClr val="4F81BD"/>
              </a:buClr>
              <a:buSzPct val="90000"/>
            </a:pPr>
            <a:r>
              <a:rPr lang="en-US" sz="2400" i="1" dirty="0">
                <a:solidFill>
                  <a:prstClr val="black"/>
                </a:solidFill>
                <a:latin typeface="Garamond" pitchFamily="18" charset="0"/>
              </a:rPr>
              <a:t>X </a:t>
            </a:r>
            <a:r>
              <a:rPr lang="en-US" sz="2400" dirty="0" smtClean="0">
                <a:solidFill>
                  <a:prstClr val="black"/>
                </a:solidFill>
                <a:latin typeface="Cambria Math"/>
                <a:ea typeface="Cambria Math"/>
              </a:rPr>
              <a:t>⊆</a:t>
            </a:r>
            <a:r>
              <a:rPr lang="en-US" sz="2400" i="1" dirty="0" smtClean="0">
                <a:solidFill>
                  <a:prstClr val="black"/>
                </a:solidFill>
                <a:latin typeface="Garamond" pitchFamily="18" charset="0"/>
              </a:rPr>
              <a:t> </a:t>
            </a:r>
            <a:r>
              <a:rPr lang="en-US" sz="2400" i="1" dirty="0">
                <a:solidFill>
                  <a:prstClr val="black"/>
                </a:solidFill>
                <a:latin typeface="Garamond" pitchFamily="18" charset="0"/>
              </a:rPr>
              <a:t>P and Y </a:t>
            </a:r>
            <a:r>
              <a:rPr lang="en-US" sz="2400" dirty="0">
                <a:solidFill>
                  <a:prstClr val="black"/>
                </a:solidFill>
                <a:latin typeface="Cambria Math"/>
                <a:ea typeface="Cambria Math"/>
              </a:rPr>
              <a:t>⊆</a:t>
            </a:r>
            <a:r>
              <a:rPr lang="en-US" sz="2400" i="1" dirty="0" smtClean="0">
                <a:solidFill>
                  <a:prstClr val="black"/>
                </a:solidFill>
                <a:latin typeface="Garamond" pitchFamily="18" charset="0"/>
              </a:rPr>
              <a:t> </a:t>
            </a:r>
            <a:r>
              <a:rPr lang="en-US" sz="2400" i="1" dirty="0">
                <a:solidFill>
                  <a:prstClr val="black"/>
                </a:solidFill>
                <a:latin typeface="Garamond" pitchFamily="18" charset="0"/>
              </a:rPr>
              <a:t>Q</a:t>
            </a:r>
            <a:endParaRPr lang="en-US" sz="2400" dirty="0">
              <a:solidFill>
                <a:prstClr val="black"/>
              </a:solidFill>
              <a:latin typeface="Garamond" pitchFamily="18" charset="0"/>
            </a:endParaRPr>
          </a:p>
        </p:txBody>
      </p:sp>
      <p:grpSp>
        <p:nvGrpSpPr>
          <p:cNvPr id="12" name="Group 11"/>
          <p:cNvGrpSpPr/>
          <p:nvPr/>
        </p:nvGrpSpPr>
        <p:grpSpPr>
          <a:xfrm>
            <a:off x="2356137" y="3537012"/>
            <a:ext cx="4592127" cy="601216"/>
            <a:chOff x="2303748" y="3537012"/>
            <a:chExt cx="4592127" cy="601216"/>
          </a:xfrm>
        </p:grpSpPr>
        <p:sp>
          <p:nvSpPr>
            <p:cNvPr id="39" name="AutoShape 5"/>
            <p:cNvSpPr>
              <a:spLocks noChangeArrowheads="1"/>
            </p:cNvSpPr>
            <p:nvPr/>
          </p:nvSpPr>
          <p:spPr bwMode="auto">
            <a:xfrm>
              <a:off x="2303748" y="3537012"/>
              <a:ext cx="4592127" cy="601216"/>
            </a:xfrm>
            <a:prstGeom prst="roundRect">
              <a:avLst>
                <a:gd name="adj" fmla="val 16667"/>
              </a:avLst>
            </a:prstGeom>
            <a:solidFill>
              <a:srgbClr val="FFFFFF"/>
            </a:solidFill>
            <a:ln w="57150">
              <a:solidFill>
                <a:srgbClr val="000099"/>
              </a:solidFill>
              <a:round/>
              <a:headEnd/>
              <a:tailEnd/>
            </a:ln>
            <a:effectLst>
              <a:outerShdw dist="107763" dir="2700000" algn="ctr" rotWithShape="0">
                <a:srgbClr val="808080">
                  <a:alpha val="50000"/>
                </a:srgbClr>
              </a:outerShdw>
            </a:effectLst>
          </p:spPr>
          <p:txBody>
            <a:bodyPr wrap="none" anchor="ctr"/>
            <a:lstStyle/>
            <a:p>
              <a:pPr lvl="0">
                <a:spcBef>
                  <a:spcPts val="600"/>
                </a:spcBef>
                <a:buClr>
                  <a:srgbClr val="4F81BD"/>
                </a:buClr>
                <a:buSzPct val="90000"/>
              </a:pPr>
              <a:r>
                <a:rPr lang="en-US" sz="2400" dirty="0" smtClean="0">
                  <a:solidFill>
                    <a:prstClr val="black"/>
                  </a:solidFill>
                  <a:latin typeface="Garamond" pitchFamily="18" charset="0"/>
                </a:rPr>
                <a:t>                is dominated by</a:t>
              </a:r>
              <a:endParaRPr lang="en-US" sz="2400" dirty="0">
                <a:solidFill>
                  <a:prstClr val="black"/>
                </a:solidFill>
                <a:latin typeface="Garamond" pitchFamily="18" charset="0"/>
              </a:endParaRPr>
            </a:p>
          </p:txBody>
        </p:sp>
        <p:sp>
          <p:nvSpPr>
            <p:cNvPr id="70" name="TextBox 69"/>
            <p:cNvSpPr txBox="1"/>
            <p:nvPr/>
          </p:nvSpPr>
          <p:spPr>
            <a:xfrm>
              <a:off x="2645117" y="3606787"/>
              <a:ext cx="1026783"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A|CD</a:t>
              </a:r>
              <a:endParaRPr lang="en-US" sz="2400" i="1" dirty="0">
                <a:solidFill>
                  <a:srgbClr val="FF0000"/>
                </a:solidFill>
                <a:latin typeface="Georgia" pitchFamily="18" charset="0"/>
                <a:ea typeface="Verdana" pitchFamily="34" charset="0"/>
                <a:cs typeface="Verdana" pitchFamily="34" charset="0"/>
              </a:endParaRPr>
            </a:p>
          </p:txBody>
        </p:sp>
        <p:sp>
          <p:nvSpPr>
            <p:cNvPr id="38" name="TextBox 37"/>
            <p:cNvSpPr txBox="1"/>
            <p:nvPr/>
          </p:nvSpPr>
          <p:spPr>
            <a:xfrm>
              <a:off x="5652120" y="3593442"/>
              <a:ext cx="124375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AB|CD</a:t>
              </a:r>
              <a:endParaRPr lang="en-US" sz="2400" i="1" dirty="0">
                <a:solidFill>
                  <a:srgbClr val="FF0000"/>
                </a:solidFill>
                <a:latin typeface="Georgia" pitchFamily="18" charset="0"/>
                <a:ea typeface="Verdana" pitchFamily="34" charset="0"/>
                <a:cs typeface="Verdana" pitchFamily="34" charset="0"/>
              </a:endParaRPr>
            </a:p>
          </p:txBody>
        </p:sp>
      </p:grpSp>
      <p:sp>
        <p:nvSpPr>
          <p:cNvPr id="41" name="Rectangle 4"/>
          <p:cNvSpPr>
            <a:spLocks noChangeArrowheads="1"/>
          </p:cNvSpPr>
          <p:nvPr/>
        </p:nvSpPr>
        <p:spPr bwMode="auto">
          <a:xfrm>
            <a:off x="647564" y="2509736"/>
            <a:ext cx="302433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800" b="0" dirty="0" smtClean="0">
                <a:latin typeface="Garamond" pitchFamily="18" charset="0"/>
              </a:rPr>
              <a:t> </a:t>
            </a:r>
            <a:r>
              <a:rPr lang="en-GB" sz="2800" b="0" dirty="0" smtClean="0">
                <a:solidFill>
                  <a:srgbClr val="000099"/>
                </a:solidFill>
                <a:latin typeface="Garamond" pitchFamily="18" charset="0"/>
              </a:rPr>
              <a:t>Examples</a:t>
            </a:r>
          </a:p>
        </p:txBody>
      </p:sp>
      <p:grpSp>
        <p:nvGrpSpPr>
          <p:cNvPr id="10" name="Group 9"/>
          <p:cNvGrpSpPr/>
          <p:nvPr/>
        </p:nvGrpSpPr>
        <p:grpSpPr>
          <a:xfrm>
            <a:off x="2896197" y="3176971"/>
            <a:ext cx="3060340" cy="540061"/>
            <a:chOff x="2699792" y="3212976"/>
            <a:chExt cx="3060340" cy="393811"/>
          </a:xfrm>
        </p:grpSpPr>
        <p:cxnSp>
          <p:nvCxnSpPr>
            <p:cNvPr id="5" name="Straight Connector 4"/>
            <p:cNvCxnSpPr/>
            <p:nvPr/>
          </p:nvCxnSpPr>
          <p:spPr>
            <a:xfrm flipV="1">
              <a:off x="2699792" y="3212976"/>
              <a:ext cx="0" cy="393811"/>
            </a:xfrm>
            <a:prstGeom prst="line">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699792" y="3212976"/>
              <a:ext cx="30603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5745556" y="3212976"/>
              <a:ext cx="0" cy="393811"/>
            </a:xfrm>
            <a:prstGeom prst="line">
              <a:avLst/>
            </a:prstGeom>
            <a:ln w="28575">
              <a:headEnd type="triangle"/>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rot="10800000">
            <a:off x="3292241" y="3969060"/>
            <a:ext cx="3240359" cy="540061"/>
            <a:chOff x="2699792" y="3212976"/>
            <a:chExt cx="3060340" cy="393811"/>
          </a:xfrm>
        </p:grpSpPr>
        <p:cxnSp>
          <p:nvCxnSpPr>
            <p:cNvPr id="48" name="Straight Connector 47"/>
            <p:cNvCxnSpPr/>
            <p:nvPr/>
          </p:nvCxnSpPr>
          <p:spPr>
            <a:xfrm flipV="1">
              <a:off x="2699792" y="3212976"/>
              <a:ext cx="0" cy="393811"/>
            </a:xfrm>
            <a:prstGeom prst="line">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699792" y="3212976"/>
              <a:ext cx="30603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5745556" y="3212976"/>
              <a:ext cx="0" cy="393811"/>
            </a:xfrm>
            <a:prstGeom prst="line">
              <a:avLst/>
            </a:prstGeom>
            <a:ln w="28575">
              <a:headEnd type="triangle"/>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2159732" y="5301206"/>
            <a:ext cx="5004556" cy="601216"/>
            <a:chOff x="2159732" y="5301206"/>
            <a:chExt cx="5004556" cy="601216"/>
          </a:xfrm>
        </p:grpSpPr>
        <p:sp>
          <p:nvSpPr>
            <p:cNvPr id="51" name="AutoShape 5"/>
            <p:cNvSpPr>
              <a:spLocks noChangeArrowheads="1"/>
            </p:cNvSpPr>
            <p:nvPr/>
          </p:nvSpPr>
          <p:spPr bwMode="auto">
            <a:xfrm>
              <a:off x="2159732" y="5301206"/>
              <a:ext cx="5004556" cy="601216"/>
            </a:xfrm>
            <a:prstGeom prst="roundRect">
              <a:avLst>
                <a:gd name="adj" fmla="val 16667"/>
              </a:avLst>
            </a:prstGeom>
            <a:solidFill>
              <a:srgbClr val="FFFFFF"/>
            </a:solidFill>
            <a:ln w="57150">
              <a:solidFill>
                <a:srgbClr val="000099"/>
              </a:solidFill>
              <a:round/>
              <a:headEnd/>
              <a:tailEnd/>
            </a:ln>
            <a:effectLst>
              <a:outerShdw dist="107763" dir="2700000" algn="ctr" rotWithShape="0">
                <a:srgbClr val="808080">
                  <a:alpha val="50000"/>
                </a:srgbClr>
              </a:outerShdw>
            </a:effectLst>
          </p:spPr>
          <p:txBody>
            <a:bodyPr wrap="none" anchor="ctr"/>
            <a:lstStyle/>
            <a:p>
              <a:pPr lvl="0">
                <a:spcBef>
                  <a:spcPts val="600"/>
                </a:spcBef>
                <a:buClr>
                  <a:srgbClr val="4F81BD"/>
                </a:buClr>
                <a:buSzPct val="90000"/>
              </a:pPr>
              <a:r>
                <a:rPr lang="en-US" sz="2400" dirty="0" smtClean="0">
                  <a:solidFill>
                    <a:prstClr val="black"/>
                  </a:solidFill>
                  <a:latin typeface="Garamond" pitchFamily="18" charset="0"/>
                </a:rPr>
                <a:t>                is </a:t>
              </a:r>
              <a:r>
                <a:rPr lang="en-US" sz="2400" dirty="0" smtClean="0">
                  <a:solidFill>
                    <a:srgbClr val="FF0000"/>
                  </a:solidFill>
                  <a:latin typeface="Garamond" pitchFamily="18" charset="0"/>
                </a:rPr>
                <a:t>not</a:t>
              </a:r>
              <a:r>
                <a:rPr lang="en-US" sz="2400" dirty="0" smtClean="0">
                  <a:solidFill>
                    <a:prstClr val="black"/>
                  </a:solidFill>
                  <a:latin typeface="Garamond" pitchFamily="18" charset="0"/>
                </a:rPr>
                <a:t> dominated by</a:t>
              </a:r>
              <a:endParaRPr lang="en-US" sz="2400" dirty="0">
                <a:solidFill>
                  <a:prstClr val="black"/>
                </a:solidFill>
                <a:latin typeface="Garamond" pitchFamily="18" charset="0"/>
              </a:endParaRPr>
            </a:p>
          </p:txBody>
        </p:sp>
        <p:sp>
          <p:nvSpPr>
            <p:cNvPr id="52" name="TextBox 51"/>
            <p:cNvSpPr txBox="1"/>
            <p:nvPr/>
          </p:nvSpPr>
          <p:spPr>
            <a:xfrm>
              <a:off x="2501101" y="5370981"/>
              <a:ext cx="1026783"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AC|D</a:t>
              </a:r>
              <a:endParaRPr lang="en-US" sz="2400" i="1" dirty="0">
                <a:solidFill>
                  <a:srgbClr val="FF0000"/>
                </a:solidFill>
                <a:latin typeface="Georgia" pitchFamily="18" charset="0"/>
                <a:ea typeface="Verdana" pitchFamily="34" charset="0"/>
                <a:cs typeface="Verdana" pitchFamily="34" charset="0"/>
              </a:endParaRPr>
            </a:p>
          </p:txBody>
        </p:sp>
        <p:sp>
          <p:nvSpPr>
            <p:cNvPr id="56" name="TextBox 55"/>
            <p:cNvSpPr txBox="1"/>
            <p:nvPr/>
          </p:nvSpPr>
          <p:spPr>
            <a:xfrm>
              <a:off x="5920533" y="5337212"/>
              <a:ext cx="124375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AB|CD</a:t>
              </a:r>
              <a:endParaRPr lang="en-US" sz="2400" i="1" dirty="0">
                <a:solidFill>
                  <a:srgbClr val="FF0000"/>
                </a:solidFill>
                <a:latin typeface="Georgia" pitchFamily="18" charset="0"/>
                <a:ea typeface="Verdana" pitchFamily="34" charset="0"/>
                <a:cs typeface="Verdana" pitchFamily="34" charset="0"/>
              </a:endParaRPr>
            </a:p>
          </p:txBody>
        </p:sp>
      </p:grpSp>
      <p:grpSp>
        <p:nvGrpSpPr>
          <p:cNvPr id="57" name="Group 56"/>
          <p:cNvGrpSpPr/>
          <p:nvPr/>
        </p:nvGrpSpPr>
        <p:grpSpPr>
          <a:xfrm>
            <a:off x="2699792" y="4941165"/>
            <a:ext cx="3528392" cy="540061"/>
            <a:chOff x="2699792" y="3212976"/>
            <a:chExt cx="3060340" cy="393811"/>
          </a:xfrm>
        </p:grpSpPr>
        <p:cxnSp>
          <p:nvCxnSpPr>
            <p:cNvPr id="58" name="Straight Connector 57"/>
            <p:cNvCxnSpPr/>
            <p:nvPr/>
          </p:nvCxnSpPr>
          <p:spPr>
            <a:xfrm flipV="1">
              <a:off x="2699792" y="3212976"/>
              <a:ext cx="0" cy="393811"/>
            </a:xfrm>
            <a:prstGeom prst="line">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699792" y="3212976"/>
              <a:ext cx="30603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5745556" y="3212976"/>
              <a:ext cx="0" cy="393811"/>
            </a:xfrm>
            <a:prstGeom prst="line">
              <a:avLst/>
            </a:prstGeom>
            <a:ln w="28575">
              <a:headEnd type="triangle"/>
            </a:ln>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rot="10800000">
            <a:off x="3184227" y="5733251"/>
            <a:ext cx="3656023" cy="540061"/>
            <a:chOff x="2699792" y="3212976"/>
            <a:chExt cx="3060340" cy="393811"/>
          </a:xfrm>
        </p:grpSpPr>
        <p:cxnSp>
          <p:nvCxnSpPr>
            <p:cNvPr id="64" name="Straight Connector 63"/>
            <p:cNvCxnSpPr/>
            <p:nvPr/>
          </p:nvCxnSpPr>
          <p:spPr>
            <a:xfrm flipV="1">
              <a:off x="2699792" y="3212976"/>
              <a:ext cx="0" cy="393811"/>
            </a:xfrm>
            <a:prstGeom prst="line">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699792" y="3212976"/>
              <a:ext cx="30603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5745556" y="3212976"/>
              <a:ext cx="0" cy="393811"/>
            </a:xfrm>
            <a:prstGeom prst="line">
              <a:avLst/>
            </a:prstGeom>
            <a:ln w="28575">
              <a:headEnd type="triangle"/>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4463988" y="4830296"/>
            <a:ext cx="182880" cy="182880"/>
            <a:chOff x="7596336" y="3864284"/>
            <a:chExt cx="182880" cy="182880"/>
          </a:xfrm>
        </p:grpSpPr>
        <p:sp>
          <p:nvSpPr>
            <p:cNvPr id="81" name="Line 55"/>
            <p:cNvSpPr>
              <a:spLocks noChangeShapeType="1"/>
            </p:cNvSpPr>
            <p:nvPr/>
          </p:nvSpPr>
          <p:spPr bwMode="auto">
            <a:xfrm>
              <a:off x="7596336" y="3864284"/>
              <a:ext cx="182880" cy="1828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 name="Line 56"/>
            <p:cNvSpPr>
              <a:spLocks noChangeShapeType="1"/>
            </p:cNvSpPr>
            <p:nvPr/>
          </p:nvSpPr>
          <p:spPr bwMode="auto">
            <a:xfrm flipV="1">
              <a:off x="7596336" y="3864284"/>
              <a:ext cx="182880" cy="1828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94788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p:tgtEl>
                                          <p:spTgt spid="41"/>
                                        </p:tgtEl>
                                        <p:attrNameLst>
                                          <p:attrName>ppt_y</p:attrName>
                                        </p:attrNameLst>
                                      </p:cBhvr>
                                      <p:tavLst>
                                        <p:tav tm="0">
                                          <p:val>
                                            <p:strVal val="#ppt_y+#ppt_h*1.125000"/>
                                          </p:val>
                                        </p:tav>
                                        <p:tav tm="100000">
                                          <p:val>
                                            <p:strVal val="#ppt_y"/>
                                          </p:val>
                                        </p:tav>
                                      </p:tavLst>
                                    </p:anim>
                                    <p:animEffect transition="in" filter="wipe(up)">
                                      <p:cBhvr>
                                        <p:cTn id="8" dur="500"/>
                                        <p:tgtEl>
                                          <p:spTgt spid="41"/>
                                        </p:tgtEl>
                                      </p:cBhvr>
                                    </p:animEffect>
                                  </p:childTnLst>
                                </p:cTn>
                              </p:par>
                            </p:childTnLst>
                          </p:cTn>
                        </p:par>
                        <p:par>
                          <p:cTn id="9" fill="hold">
                            <p:stCondLst>
                              <p:cond delay="500"/>
                            </p:stCondLst>
                            <p:childTnLst>
                              <p:par>
                                <p:cTn id="10" presetID="12" presetClass="entr" presetSubtype="4"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p:tgtEl>
                                          <p:spTgt spid="12"/>
                                        </p:tgtEl>
                                        <p:attrNameLst>
                                          <p:attrName>ppt_y</p:attrName>
                                        </p:attrNameLst>
                                      </p:cBhvr>
                                      <p:tavLst>
                                        <p:tav tm="0">
                                          <p:val>
                                            <p:strVal val="#ppt_y+#ppt_h*1.125000"/>
                                          </p:val>
                                        </p:tav>
                                        <p:tav tm="100000">
                                          <p:val>
                                            <p:strVal val="#ppt_y"/>
                                          </p:val>
                                        </p:tav>
                                      </p:tavLst>
                                    </p:anim>
                                    <p:animEffect transition="in" filter="wipe(up)">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barn(inVertical)">
                                      <p:cBhvr>
                                        <p:cTn id="23" dur="500"/>
                                        <p:tgtEl>
                                          <p:spTgt spid="47"/>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p:tgtEl>
                                          <p:spTgt spid="13"/>
                                        </p:tgtEl>
                                        <p:attrNameLst>
                                          <p:attrName>ppt_y</p:attrName>
                                        </p:attrNameLst>
                                      </p:cBhvr>
                                      <p:tavLst>
                                        <p:tav tm="0">
                                          <p:val>
                                            <p:strVal val="#ppt_y+#ppt_h*1.125000"/>
                                          </p:val>
                                        </p:tav>
                                        <p:tav tm="100000">
                                          <p:val>
                                            <p:strVal val="#ppt_y"/>
                                          </p:val>
                                        </p:tav>
                                      </p:tavLst>
                                    </p:anim>
                                    <p:animEffect transition="in" filter="wipe(up)">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barn(inVertical)">
                                      <p:cBhvr>
                                        <p:cTn id="34" dur="500"/>
                                        <p:tgtEl>
                                          <p:spTgt spid="62"/>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barn(inVertical)">
                                      <p:cBhvr>
                                        <p:cTn id="39" dur="500"/>
                                        <p:tgtEl>
                                          <p:spTgt spid="57"/>
                                        </p:tgtEl>
                                      </p:cBhvr>
                                    </p:animEffect>
                                  </p:childTnLst>
                                </p:cTn>
                              </p:par>
                              <p:par>
                                <p:cTn id="40" presetID="22" presetClass="entr" presetSubtype="4"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2"/>
          <p:cNvGrpSpPr/>
          <p:nvPr/>
        </p:nvGrpSpPr>
        <p:grpSpPr>
          <a:xfrm>
            <a:off x="6984268" y="1484784"/>
            <a:ext cx="684076" cy="504056"/>
            <a:chOff x="2375756" y="2348880"/>
            <a:chExt cx="684076" cy="504056"/>
          </a:xfrm>
          <a:solidFill>
            <a:schemeClr val="accent6">
              <a:lumMod val="75000"/>
            </a:schemeClr>
          </a:solidFill>
        </p:grpSpPr>
        <p:sp>
          <p:nvSpPr>
            <p:cNvPr id="124" name="Rectangle 12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5" name="Rectangle 12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6" name="Rectangle 12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7" name="Rectangle 12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28" name="Group 127"/>
          <p:cNvGrpSpPr/>
          <p:nvPr/>
        </p:nvGrpSpPr>
        <p:grpSpPr>
          <a:xfrm>
            <a:off x="4319972" y="1484784"/>
            <a:ext cx="684076" cy="504056"/>
            <a:chOff x="2375756" y="2348880"/>
            <a:chExt cx="684076" cy="504056"/>
          </a:xfrm>
          <a:solidFill>
            <a:srgbClr val="F79B4F"/>
          </a:solidFill>
        </p:grpSpPr>
        <p:sp>
          <p:nvSpPr>
            <p:cNvPr id="129" name="Rectangle 12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0" name="Rectangle 12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1" name="Rectangle 13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2" name="Rectangle 13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33" name="Group 132"/>
          <p:cNvGrpSpPr/>
          <p:nvPr/>
        </p:nvGrpSpPr>
        <p:grpSpPr>
          <a:xfrm>
            <a:off x="1583668" y="1484784"/>
            <a:ext cx="684076" cy="504056"/>
            <a:chOff x="2375756" y="2348880"/>
            <a:chExt cx="684076" cy="504056"/>
          </a:xfrm>
          <a:solidFill>
            <a:schemeClr val="accent6">
              <a:lumMod val="60000"/>
              <a:lumOff val="40000"/>
            </a:schemeClr>
          </a:solidFill>
        </p:grpSpPr>
        <p:sp>
          <p:nvSpPr>
            <p:cNvPr id="134" name="Rectangle 13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5" name="Rectangle 13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6" name="Rectangle 13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7" name="Rectangle 13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38" name="Group 137"/>
          <p:cNvGrpSpPr/>
          <p:nvPr/>
        </p:nvGrpSpPr>
        <p:grpSpPr>
          <a:xfrm>
            <a:off x="6120172" y="1484784"/>
            <a:ext cx="684076" cy="504056"/>
            <a:chOff x="2375756" y="2348880"/>
            <a:chExt cx="684076" cy="504056"/>
          </a:xfrm>
          <a:solidFill>
            <a:srgbClr val="235F6F"/>
          </a:solidFill>
        </p:grpSpPr>
        <p:sp>
          <p:nvSpPr>
            <p:cNvPr id="139" name="Rectangle 13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0" name="Rectangle 13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1" name="Rectangle 14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2" name="Rectangle 14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43" name="Group 142"/>
          <p:cNvGrpSpPr/>
          <p:nvPr/>
        </p:nvGrpSpPr>
        <p:grpSpPr>
          <a:xfrm>
            <a:off x="7848364" y="1484784"/>
            <a:ext cx="684076" cy="504056"/>
            <a:chOff x="2375756" y="2348880"/>
            <a:chExt cx="684076" cy="504056"/>
          </a:xfrm>
          <a:solidFill>
            <a:srgbClr val="79C1D5"/>
          </a:solidFill>
        </p:grpSpPr>
        <p:sp>
          <p:nvSpPr>
            <p:cNvPr id="144" name="Rectangle 14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5" name="Rectangle 14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6" name="Rectangle 14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7" name="Rectangle 14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48" name="Group 147"/>
          <p:cNvGrpSpPr/>
          <p:nvPr/>
        </p:nvGrpSpPr>
        <p:grpSpPr>
          <a:xfrm>
            <a:off x="2483768" y="1484784"/>
            <a:ext cx="684076" cy="504056"/>
            <a:chOff x="2375756" y="2348880"/>
            <a:chExt cx="684076" cy="504056"/>
          </a:xfrm>
          <a:solidFill>
            <a:schemeClr val="accent5">
              <a:lumMod val="75000"/>
            </a:schemeClr>
          </a:solidFill>
        </p:grpSpPr>
        <p:sp>
          <p:nvSpPr>
            <p:cNvPr id="149" name="Rectangle 14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0" name="Rectangle 14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1" name="Rectangle 15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2" name="Rectangle 15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53" name="Group 152"/>
          <p:cNvGrpSpPr/>
          <p:nvPr/>
        </p:nvGrpSpPr>
        <p:grpSpPr>
          <a:xfrm>
            <a:off x="647564" y="1484784"/>
            <a:ext cx="684076" cy="504056"/>
            <a:chOff x="2375756" y="2348880"/>
            <a:chExt cx="684076" cy="504056"/>
          </a:xfrm>
          <a:solidFill>
            <a:schemeClr val="accent3">
              <a:lumMod val="50000"/>
            </a:schemeClr>
          </a:solidFill>
        </p:grpSpPr>
        <p:sp>
          <p:nvSpPr>
            <p:cNvPr id="154" name="Rectangle 15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5" name="Rectangle 15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6" name="Rectangle 15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7" name="Rectangle 15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58" name="Group 157"/>
          <p:cNvGrpSpPr/>
          <p:nvPr/>
        </p:nvGrpSpPr>
        <p:grpSpPr>
          <a:xfrm>
            <a:off x="5220072" y="1484784"/>
            <a:ext cx="684076" cy="504056"/>
            <a:chOff x="2375756" y="2348880"/>
            <a:chExt cx="684076" cy="504056"/>
          </a:xfrm>
          <a:solidFill>
            <a:schemeClr val="accent3">
              <a:lumMod val="60000"/>
              <a:lumOff val="40000"/>
            </a:schemeClr>
          </a:solidFill>
        </p:grpSpPr>
        <p:sp>
          <p:nvSpPr>
            <p:cNvPr id="159" name="Rectangle 15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0" name="Rectangle 15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1" name="Rectangle 16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2" name="Rectangle 16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63" name="Group 162"/>
          <p:cNvGrpSpPr/>
          <p:nvPr/>
        </p:nvGrpSpPr>
        <p:grpSpPr>
          <a:xfrm>
            <a:off x="3383868" y="1484784"/>
            <a:ext cx="684076" cy="504056"/>
            <a:chOff x="2375756" y="2348880"/>
            <a:chExt cx="684076" cy="504056"/>
          </a:xfrm>
          <a:solidFill>
            <a:schemeClr val="accent3">
              <a:lumMod val="75000"/>
            </a:schemeClr>
          </a:solidFill>
        </p:grpSpPr>
        <p:sp>
          <p:nvSpPr>
            <p:cNvPr id="164" name="Rectangle 16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5" name="Rectangle 16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6" name="Rectangle 16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7" name="Rectangle 16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sp>
        <p:nvSpPr>
          <p:cNvPr id="320" name="TextBox 319"/>
          <p:cNvSpPr txBox="1"/>
          <p:nvPr/>
        </p:nvSpPr>
        <p:spPr>
          <a:xfrm>
            <a:off x="719572" y="1029958"/>
            <a:ext cx="540060" cy="369332"/>
          </a:xfrm>
          <a:prstGeom prst="rect">
            <a:avLst/>
          </a:prstGeom>
          <a:noFill/>
        </p:spPr>
        <p:txBody>
          <a:bodyPr wrap="square" rtlCol="0">
            <a:spAutoFit/>
          </a:bodyPr>
          <a:lstStyle/>
          <a:p>
            <a:r>
              <a:rPr lang="en-US" b="1" i="1" dirty="0" smtClean="0">
                <a:latin typeface="Book Antiqua" pitchFamily="18" charset="0"/>
              </a:rPr>
              <a:t>g</a:t>
            </a:r>
            <a:r>
              <a:rPr lang="en-US" baseline="-25000" dirty="0" smtClean="0">
                <a:latin typeface="Georgia" pitchFamily="18" charset="0"/>
              </a:rPr>
              <a:t>1</a:t>
            </a:r>
            <a:endParaRPr lang="en-US" baseline="-25000" dirty="0">
              <a:latin typeface="Georgia" pitchFamily="18" charset="0"/>
            </a:endParaRPr>
          </a:p>
        </p:txBody>
      </p:sp>
      <p:sp>
        <p:nvSpPr>
          <p:cNvPr id="321" name="TextBox 320"/>
          <p:cNvSpPr txBox="1"/>
          <p:nvPr/>
        </p:nvSpPr>
        <p:spPr>
          <a:xfrm>
            <a:off x="1727684" y="1016732"/>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smtClean="0">
                <a:latin typeface="Georgia" pitchFamily="18" charset="0"/>
              </a:rPr>
              <a:t>2</a:t>
            </a:r>
            <a:endParaRPr lang="en-US" baseline="-25000" dirty="0">
              <a:latin typeface="Georgia" pitchFamily="18" charset="0"/>
            </a:endParaRPr>
          </a:p>
        </p:txBody>
      </p:sp>
      <p:sp>
        <p:nvSpPr>
          <p:cNvPr id="322" name="TextBox 321"/>
          <p:cNvSpPr txBox="1"/>
          <p:nvPr/>
        </p:nvSpPr>
        <p:spPr>
          <a:xfrm>
            <a:off x="2663788" y="1016732"/>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3</a:t>
            </a:r>
          </a:p>
        </p:txBody>
      </p:sp>
      <p:sp>
        <p:nvSpPr>
          <p:cNvPr id="323" name="TextBox 322"/>
          <p:cNvSpPr txBox="1"/>
          <p:nvPr/>
        </p:nvSpPr>
        <p:spPr>
          <a:xfrm>
            <a:off x="3527884" y="1016732"/>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4</a:t>
            </a:r>
          </a:p>
        </p:txBody>
      </p:sp>
      <p:sp>
        <p:nvSpPr>
          <p:cNvPr id="324" name="TextBox 323"/>
          <p:cNvSpPr txBox="1"/>
          <p:nvPr/>
        </p:nvSpPr>
        <p:spPr>
          <a:xfrm>
            <a:off x="4499992" y="1016732"/>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5</a:t>
            </a:r>
          </a:p>
        </p:txBody>
      </p:sp>
      <p:sp>
        <p:nvSpPr>
          <p:cNvPr id="325" name="TextBox 324"/>
          <p:cNvSpPr txBox="1"/>
          <p:nvPr/>
        </p:nvSpPr>
        <p:spPr>
          <a:xfrm>
            <a:off x="5400092" y="1016732"/>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6</a:t>
            </a:r>
          </a:p>
        </p:txBody>
      </p:sp>
      <p:sp>
        <p:nvSpPr>
          <p:cNvPr id="326" name="TextBox 325"/>
          <p:cNvSpPr txBox="1"/>
          <p:nvPr/>
        </p:nvSpPr>
        <p:spPr>
          <a:xfrm>
            <a:off x="6264188" y="1016732"/>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7</a:t>
            </a:r>
          </a:p>
        </p:txBody>
      </p:sp>
      <p:sp>
        <p:nvSpPr>
          <p:cNvPr id="327" name="TextBox 326"/>
          <p:cNvSpPr txBox="1"/>
          <p:nvPr/>
        </p:nvSpPr>
        <p:spPr>
          <a:xfrm>
            <a:off x="8028384" y="1016732"/>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9</a:t>
            </a:r>
          </a:p>
        </p:txBody>
      </p:sp>
      <p:sp>
        <p:nvSpPr>
          <p:cNvPr id="328" name="TextBox 327"/>
          <p:cNvSpPr txBox="1"/>
          <p:nvPr/>
        </p:nvSpPr>
        <p:spPr>
          <a:xfrm>
            <a:off x="7128284" y="1016732"/>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8</a:t>
            </a:r>
          </a:p>
        </p:txBody>
      </p:sp>
      <p:grpSp>
        <p:nvGrpSpPr>
          <p:cNvPr id="168" name="Group 167"/>
          <p:cNvGrpSpPr/>
          <p:nvPr/>
        </p:nvGrpSpPr>
        <p:grpSpPr>
          <a:xfrm>
            <a:off x="673784" y="2565524"/>
            <a:ext cx="621852" cy="467432"/>
            <a:chOff x="971600" y="3104964"/>
            <a:chExt cx="621852" cy="647452"/>
          </a:xfrm>
        </p:grpSpPr>
        <p:cxnSp>
          <p:nvCxnSpPr>
            <p:cNvPr id="169" name="Straight Connector 168"/>
            <p:cNvCxnSpPr/>
            <p:nvPr/>
          </p:nvCxnSpPr>
          <p:spPr>
            <a:xfrm flipV="1">
              <a:off x="971600" y="3104964"/>
              <a:ext cx="281395" cy="643274"/>
            </a:xfrm>
            <a:prstGeom prst="line">
              <a:avLst/>
            </a:prstGeom>
            <a:ln w="3810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1089396" y="3524746"/>
              <a:ext cx="121444" cy="227670"/>
            </a:xfrm>
            <a:prstGeom prst="line">
              <a:avLst/>
            </a:prstGeom>
            <a:ln w="3810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52995" y="3104964"/>
              <a:ext cx="340457" cy="623094"/>
            </a:xfrm>
            <a:prstGeom prst="line">
              <a:avLst/>
            </a:prstGeom>
            <a:ln w="3810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flipH="1">
              <a:off x="1341424" y="3524746"/>
              <a:ext cx="108013" cy="227670"/>
            </a:xfrm>
            <a:prstGeom prst="line">
              <a:avLst/>
            </a:prstGeom>
            <a:ln w="3810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73" name="Group 172"/>
          <p:cNvGrpSpPr/>
          <p:nvPr/>
        </p:nvGrpSpPr>
        <p:grpSpPr>
          <a:xfrm>
            <a:off x="1583668" y="2556731"/>
            <a:ext cx="621852" cy="467432"/>
            <a:chOff x="971600" y="4149700"/>
            <a:chExt cx="621852" cy="467432"/>
          </a:xfrm>
        </p:grpSpPr>
        <p:cxnSp>
          <p:nvCxnSpPr>
            <p:cNvPr id="174" name="Straight Connector 173"/>
            <p:cNvCxnSpPr/>
            <p:nvPr/>
          </p:nvCxnSpPr>
          <p:spPr>
            <a:xfrm flipV="1">
              <a:off x="971600" y="4149700"/>
              <a:ext cx="281395" cy="464416"/>
            </a:xfrm>
            <a:prstGeom prst="line">
              <a:avLst/>
            </a:prstGeom>
            <a:ln w="3810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089396" y="4452764"/>
              <a:ext cx="121444" cy="164368"/>
            </a:xfrm>
            <a:prstGeom prst="line">
              <a:avLst/>
            </a:prstGeom>
            <a:ln w="3810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52995" y="4149700"/>
              <a:ext cx="340457" cy="449847"/>
            </a:xfrm>
            <a:prstGeom prst="line">
              <a:avLst/>
            </a:prstGeom>
            <a:ln w="3810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176337" y="4329100"/>
              <a:ext cx="219093" cy="270447"/>
            </a:xfrm>
            <a:prstGeom prst="line">
              <a:avLst/>
            </a:prstGeom>
            <a:ln w="3810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p:nvGrpSpPr>
        <p:grpSpPr>
          <a:xfrm>
            <a:off x="4346192" y="2529520"/>
            <a:ext cx="621852" cy="467432"/>
            <a:chOff x="971600" y="4149700"/>
            <a:chExt cx="621852" cy="467432"/>
          </a:xfrm>
        </p:grpSpPr>
        <p:cxnSp>
          <p:nvCxnSpPr>
            <p:cNvPr id="179" name="Straight Connector 178"/>
            <p:cNvCxnSpPr/>
            <p:nvPr/>
          </p:nvCxnSpPr>
          <p:spPr>
            <a:xfrm flipV="1">
              <a:off x="971600" y="4149700"/>
              <a:ext cx="281395" cy="464416"/>
            </a:xfrm>
            <a:prstGeom prst="line">
              <a:avLst/>
            </a:prstGeom>
            <a:ln w="38100" cap="rnd">
              <a:solidFill>
                <a:srgbClr val="E08726"/>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089396" y="4452764"/>
              <a:ext cx="121444" cy="164368"/>
            </a:xfrm>
            <a:prstGeom prst="line">
              <a:avLst/>
            </a:prstGeom>
            <a:ln w="38100" cap="rnd">
              <a:solidFill>
                <a:srgbClr val="E08726"/>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52995" y="4149700"/>
              <a:ext cx="340457" cy="449847"/>
            </a:xfrm>
            <a:prstGeom prst="line">
              <a:avLst/>
            </a:prstGeom>
            <a:ln w="38100" cap="rnd">
              <a:solidFill>
                <a:srgbClr val="E08726"/>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176337" y="4329100"/>
              <a:ext cx="219093" cy="270447"/>
            </a:xfrm>
            <a:prstGeom prst="line">
              <a:avLst/>
            </a:prstGeom>
            <a:ln w="38100" cap="rnd">
              <a:solidFill>
                <a:srgbClr val="E08726"/>
              </a:solidFill>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3410088" y="2565524"/>
            <a:ext cx="621852" cy="467432"/>
            <a:chOff x="971600" y="3104964"/>
            <a:chExt cx="621852" cy="647452"/>
          </a:xfrm>
        </p:grpSpPr>
        <p:cxnSp>
          <p:nvCxnSpPr>
            <p:cNvPr id="184" name="Straight Connector 183"/>
            <p:cNvCxnSpPr/>
            <p:nvPr/>
          </p:nvCxnSpPr>
          <p:spPr>
            <a:xfrm flipV="1">
              <a:off x="971600" y="3104964"/>
              <a:ext cx="281395" cy="643274"/>
            </a:xfrm>
            <a:prstGeom prst="line">
              <a:avLst/>
            </a:prstGeom>
            <a:ln w="381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089396" y="3524746"/>
              <a:ext cx="121444" cy="227670"/>
            </a:xfrm>
            <a:prstGeom prst="line">
              <a:avLst/>
            </a:prstGeom>
            <a:ln w="381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52995" y="3104964"/>
              <a:ext cx="340457" cy="623094"/>
            </a:xfrm>
            <a:prstGeom prst="line">
              <a:avLst/>
            </a:prstGeom>
            <a:ln w="381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H="1">
              <a:off x="1341424" y="3524746"/>
              <a:ext cx="108013" cy="227670"/>
            </a:xfrm>
            <a:prstGeom prst="line">
              <a:avLst/>
            </a:prstGeom>
            <a:ln w="381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88" name="Group 187"/>
          <p:cNvGrpSpPr/>
          <p:nvPr/>
        </p:nvGrpSpPr>
        <p:grpSpPr>
          <a:xfrm>
            <a:off x="5256076" y="2529520"/>
            <a:ext cx="621852" cy="467432"/>
            <a:chOff x="971600" y="3104964"/>
            <a:chExt cx="621852" cy="647452"/>
          </a:xfrm>
        </p:grpSpPr>
        <p:cxnSp>
          <p:nvCxnSpPr>
            <p:cNvPr id="189" name="Straight Connector 188"/>
            <p:cNvCxnSpPr/>
            <p:nvPr/>
          </p:nvCxnSpPr>
          <p:spPr>
            <a:xfrm flipV="1">
              <a:off x="971600" y="3104964"/>
              <a:ext cx="281395" cy="643274"/>
            </a:xfrm>
            <a:prstGeom prst="line">
              <a:avLst/>
            </a:prstGeom>
            <a:ln w="38100" cap="rnd">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1089396" y="3524746"/>
              <a:ext cx="121444" cy="227670"/>
            </a:xfrm>
            <a:prstGeom prst="line">
              <a:avLst/>
            </a:prstGeom>
            <a:ln w="38100" cap="rnd">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1252995" y="3104964"/>
              <a:ext cx="340457" cy="623094"/>
            </a:xfrm>
            <a:prstGeom prst="line">
              <a:avLst/>
            </a:prstGeom>
            <a:ln w="38100" cap="rnd">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H="1">
              <a:off x="1341424" y="3524746"/>
              <a:ext cx="108013" cy="227670"/>
            </a:xfrm>
            <a:prstGeom prst="line">
              <a:avLst/>
            </a:prstGeom>
            <a:ln w="38100" cap="rnd">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93" name="Group 192"/>
          <p:cNvGrpSpPr/>
          <p:nvPr/>
        </p:nvGrpSpPr>
        <p:grpSpPr>
          <a:xfrm>
            <a:off x="6182396" y="2530140"/>
            <a:ext cx="621852" cy="467432"/>
            <a:chOff x="971600" y="4149700"/>
            <a:chExt cx="621852" cy="467432"/>
          </a:xfrm>
        </p:grpSpPr>
        <p:cxnSp>
          <p:nvCxnSpPr>
            <p:cNvPr id="194" name="Straight Connector 193"/>
            <p:cNvCxnSpPr/>
            <p:nvPr/>
          </p:nvCxnSpPr>
          <p:spPr>
            <a:xfrm flipV="1">
              <a:off x="971600" y="4149700"/>
              <a:ext cx="281395" cy="464416"/>
            </a:xfrm>
            <a:prstGeom prst="line">
              <a:avLst/>
            </a:prstGeom>
            <a:ln w="3810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1089396" y="4452764"/>
              <a:ext cx="121444" cy="164368"/>
            </a:xfrm>
            <a:prstGeom prst="line">
              <a:avLst/>
            </a:prstGeom>
            <a:ln w="3810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1252995" y="4149700"/>
              <a:ext cx="340457" cy="449847"/>
            </a:xfrm>
            <a:prstGeom prst="line">
              <a:avLst/>
            </a:prstGeom>
            <a:ln w="3810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1176337" y="4329100"/>
              <a:ext cx="219093" cy="270447"/>
            </a:xfrm>
            <a:prstGeom prst="line">
              <a:avLst/>
            </a:prstGeom>
            <a:ln w="3810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98" name="Group 197"/>
          <p:cNvGrpSpPr/>
          <p:nvPr/>
        </p:nvGrpSpPr>
        <p:grpSpPr>
          <a:xfrm>
            <a:off x="7010488" y="2529520"/>
            <a:ext cx="621852" cy="467432"/>
            <a:chOff x="971600" y="3104964"/>
            <a:chExt cx="621852" cy="647452"/>
          </a:xfrm>
        </p:grpSpPr>
        <p:cxnSp>
          <p:nvCxnSpPr>
            <p:cNvPr id="199" name="Straight Connector 198"/>
            <p:cNvCxnSpPr/>
            <p:nvPr/>
          </p:nvCxnSpPr>
          <p:spPr>
            <a:xfrm flipV="1">
              <a:off x="971600" y="3104964"/>
              <a:ext cx="281395" cy="643274"/>
            </a:xfrm>
            <a:prstGeom prst="line">
              <a:avLst/>
            </a:prstGeom>
            <a:ln w="381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1089396" y="3524746"/>
              <a:ext cx="121444" cy="227670"/>
            </a:xfrm>
            <a:prstGeom prst="line">
              <a:avLst/>
            </a:prstGeom>
            <a:ln w="381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1252995" y="3104964"/>
              <a:ext cx="340457" cy="623094"/>
            </a:xfrm>
            <a:prstGeom prst="line">
              <a:avLst/>
            </a:prstGeom>
            <a:ln w="381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H="1">
              <a:off x="1341424" y="3524746"/>
              <a:ext cx="108013" cy="227670"/>
            </a:xfrm>
            <a:prstGeom prst="line">
              <a:avLst/>
            </a:prstGeom>
            <a:ln w="381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03" name="Group 202"/>
          <p:cNvGrpSpPr/>
          <p:nvPr/>
        </p:nvGrpSpPr>
        <p:grpSpPr>
          <a:xfrm>
            <a:off x="2519772" y="2539146"/>
            <a:ext cx="621852" cy="467432"/>
            <a:chOff x="1916088" y="4725764"/>
            <a:chExt cx="621852" cy="467432"/>
          </a:xfrm>
        </p:grpSpPr>
        <p:cxnSp>
          <p:nvCxnSpPr>
            <p:cNvPr id="204" name="Straight Connector 203"/>
            <p:cNvCxnSpPr/>
            <p:nvPr/>
          </p:nvCxnSpPr>
          <p:spPr>
            <a:xfrm flipV="1">
              <a:off x="1916088" y="4725764"/>
              <a:ext cx="281395" cy="464416"/>
            </a:xfrm>
            <a:prstGeom prst="line">
              <a:avLst/>
            </a:prstGeom>
            <a:ln w="3810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2197483" y="4725764"/>
              <a:ext cx="340457" cy="449847"/>
            </a:xfrm>
            <a:prstGeom prst="line">
              <a:avLst/>
            </a:prstGeom>
            <a:ln w="3810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2105726" y="4898031"/>
              <a:ext cx="198440" cy="292149"/>
            </a:xfrm>
            <a:prstGeom prst="line">
              <a:avLst/>
            </a:prstGeom>
            <a:ln w="3810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H="1">
              <a:off x="2303748" y="5047122"/>
              <a:ext cx="99220" cy="146074"/>
            </a:xfrm>
            <a:prstGeom prst="line">
              <a:avLst/>
            </a:prstGeom>
            <a:ln w="3810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08" name="Group 207"/>
          <p:cNvGrpSpPr/>
          <p:nvPr/>
        </p:nvGrpSpPr>
        <p:grpSpPr>
          <a:xfrm>
            <a:off x="7884368" y="2529520"/>
            <a:ext cx="621852" cy="467432"/>
            <a:chOff x="1916088" y="4725764"/>
            <a:chExt cx="621852" cy="467432"/>
          </a:xfrm>
        </p:grpSpPr>
        <p:cxnSp>
          <p:nvCxnSpPr>
            <p:cNvPr id="209" name="Straight Connector 208"/>
            <p:cNvCxnSpPr/>
            <p:nvPr/>
          </p:nvCxnSpPr>
          <p:spPr>
            <a:xfrm flipV="1">
              <a:off x="1916088" y="4725764"/>
              <a:ext cx="281395" cy="464416"/>
            </a:xfrm>
            <a:prstGeom prst="line">
              <a:avLst/>
            </a:prstGeom>
            <a:ln w="38100" cap="rnd">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2197483" y="4725764"/>
              <a:ext cx="340457" cy="449847"/>
            </a:xfrm>
            <a:prstGeom prst="line">
              <a:avLst/>
            </a:prstGeom>
            <a:ln w="38100" cap="rnd">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flipH="1">
              <a:off x="2105726" y="4898031"/>
              <a:ext cx="198440" cy="292149"/>
            </a:xfrm>
            <a:prstGeom prst="line">
              <a:avLst/>
            </a:prstGeom>
            <a:ln w="38100" cap="rnd">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flipH="1">
              <a:off x="2303748" y="5047122"/>
              <a:ext cx="99220" cy="146074"/>
            </a:xfrm>
            <a:prstGeom prst="line">
              <a:avLst/>
            </a:prstGeom>
            <a:ln w="38100" cap="rnd">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3887924" y="5049180"/>
            <a:ext cx="1125908" cy="1007492"/>
            <a:chOff x="971600" y="3104964"/>
            <a:chExt cx="621852" cy="647452"/>
          </a:xfrm>
        </p:grpSpPr>
        <p:cxnSp>
          <p:nvCxnSpPr>
            <p:cNvPr id="214" name="Straight Connector 213"/>
            <p:cNvCxnSpPr/>
            <p:nvPr/>
          </p:nvCxnSpPr>
          <p:spPr>
            <a:xfrm flipV="1">
              <a:off x="971600" y="3104964"/>
              <a:ext cx="281395" cy="643274"/>
            </a:xfrm>
            <a:prstGeom prst="line">
              <a:avLst/>
            </a:prstGeom>
            <a:ln w="104775" cap="rnd" cmpd="sng">
              <a:solidFill>
                <a:schemeClr val="accent5">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1089396" y="3524746"/>
              <a:ext cx="121444" cy="227670"/>
            </a:xfrm>
            <a:prstGeom prst="line">
              <a:avLst/>
            </a:prstGeom>
            <a:ln w="104775" cap="rnd" cmpd="sng">
              <a:solidFill>
                <a:schemeClr val="accent5">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1252995" y="3104964"/>
              <a:ext cx="340457" cy="623094"/>
            </a:xfrm>
            <a:prstGeom prst="line">
              <a:avLst/>
            </a:prstGeom>
            <a:ln w="104775" cap="rnd" cmpd="sng">
              <a:solidFill>
                <a:schemeClr val="accent5">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1341424" y="3524746"/>
              <a:ext cx="108013" cy="227670"/>
            </a:xfrm>
            <a:prstGeom prst="line">
              <a:avLst/>
            </a:prstGeom>
            <a:ln w="104775" cap="rnd" cmpd="sng">
              <a:solidFill>
                <a:schemeClr val="accent5">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106" name="Rectangle 3"/>
          <p:cNvSpPr txBox="1">
            <a:spLocks noChangeArrowheads="1"/>
          </p:cNvSpPr>
          <p:nvPr/>
        </p:nvSpPr>
        <p:spPr>
          <a:xfrm>
            <a:off x="251520" y="83096"/>
            <a:ext cx="824491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Summary methods</a:t>
            </a:r>
            <a:endParaRPr lang="en-US" altLang="ja-JP" sz="3600" b="1" dirty="0">
              <a:solidFill>
                <a:srgbClr val="A50021"/>
              </a:solidFill>
              <a:latin typeface="Verdana" pitchFamily="34" charset="0"/>
              <a:ea typeface="ＭＳ Ｐゴシック" pitchFamily="34" charset="-128"/>
            </a:endParaRPr>
          </a:p>
        </p:txBody>
      </p:sp>
      <p:sp>
        <p:nvSpPr>
          <p:cNvPr id="107" name="Line 5"/>
          <p:cNvSpPr>
            <a:spLocks noChangeShapeType="1"/>
          </p:cNvSpPr>
          <p:nvPr/>
        </p:nvSpPr>
        <p:spPr bwMode="auto">
          <a:xfrm>
            <a:off x="374068" y="65669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08" name="AutoShape 34"/>
          <p:cNvSpPr>
            <a:spLocks noChangeArrowheads="1"/>
          </p:cNvSpPr>
          <p:nvPr/>
        </p:nvSpPr>
        <p:spPr bwMode="auto">
          <a:xfrm rot="5400000">
            <a:off x="3786983" y="3925985"/>
            <a:ext cx="1188720" cy="410774"/>
          </a:xfrm>
          <a:prstGeom prst="rightArrow">
            <a:avLst>
              <a:gd name="adj1" fmla="val 50185"/>
              <a:gd name="adj2" fmla="val 97561"/>
            </a:avLst>
          </a:prstGeom>
          <a:solidFill>
            <a:srgbClr val="FF0000"/>
          </a:solidFill>
          <a:ln w="38100">
            <a:solidFill>
              <a:schemeClr val="tx1"/>
            </a:solidFill>
            <a:miter lim="800000"/>
            <a:headEnd/>
            <a:tailEnd/>
          </a:ln>
          <a:effectLst>
            <a:outerShdw blurRad="50800" dist="38100" dir="18900000" algn="bl" rotWithShape="0">
              <a:prstClr val="black">
                <a:alpha val="40000"/>
              </a:prstClr>
            </a:outerShdw>
          </a:effectLst>
        </p:spPr>
        <p:txBody>
          <a:bodyPr vert="eaVert" wrap="square" anchor="ctr">
            <a:spAutoFit/>
          </a:bodyPr>
          <a:lstStyle/>
          <a:p>
            <a:pPr eaLnBrk="1" hangingPunct="1">
              <a:defRPr/>
            </a:pPr>
            <a:endParaRPr lang="en-US" sz="1800"/>
          </a:p>
        </p:txBody>
      </p:sp>
      <p:sp>
        <p:nvSpPr>
          <p:cNvPr id="109" name="TextBox 108"/>
          <p:cNvSpPr txBox="1"/>
          <p:nvPr/>
        </p:nvSpPr>
        <p:spPr>
          <a:xfrm>
            <a:off x="4878034" y="3609020"/>
            <a:ext cx="2556284" cy="707886"/>
          </a:xfrm>
          <a:prstGeom prst="rect">
            <a:avLst/>
          </a:prstGeom>
          <a:solidFill>
            <a:schemeClr val="accent3">
              <a:lumMod val="60000"/>
              <a:lumOff val="40000"/>
            </a:schemeClr>
          </a:solidFill>
          <a:effectLst>
            <a:softEdge rad="31750"/>
          </a:effectLst>
        </p:spPr>
        <p:txBody>
          <a:bodyPr wrap="square" rtlCol="0">
            <a:spAutoFit/>
          </a:bodyPr>
          <a:lstStyle/>
          <a:p>
            <a:pPr algn="ctr"/>
            <a:r>
              <a:rPr lang="en-US" sz="2000" b="1" dirty="0" smtClean="0">
                <a:latin typeface="Garamond" pitchFamily="18" charset="0"/>
              </a:rPr>
              <a:t>Gene Tree Parsimony, ML etc.</a:t>
            </a:r>
            <a:endParaRPr lang="en-US" sz="2000" b="1" dirty="0">
              <a:latin typeface="Garamond" pitchFamily="18" charset="0"/>
            </a:endParaRPr>
          </a:p>
        </p:txBody>
      </p:sp>
      <p:sp>
        <p:nvSpPr>
          <p:cNvPr id="110" name="TextBox 109"/>
          <p:cNvSpPr txBox="1"/>
          <p:nvPr/>
        </p:nvSpPr>
        <p:spPr>
          <a:xfrm>
            <a:off x="3743908" y="6381328"/>
            <a:ext cx="1836204" cy="369332"/>
          </a:xfrm>
          <a:prstGeom prst="rect">
            <a:avLst/>
          </a:prstGeom>
          <a:noFill/>
        </p:spPr>
        <p:txBody>
          <a:bodyPr wrap="square" rtlCol="0">
            <a:spAutoFit/>
          </a:bodyPr>
          <a:lstStyle/>
          <a:p>
            <a:r>
              <a:rPr lang="en-US" dirty="0" smtClean="0">
                <a:latin typeface="Georgia" pitchFamily="18" charset="0"/>
                <a:ea typeface="Verdana" pitchFamily="34" charset="0"/>
                <a:cs typeface="Verdana" pitchFamily="34" charset="0"/>
              </a:rPr>
              <a:t>Species Tree</a:t>
            </a:r>
            <a:endParaRPr lang="en-US" baseline="-25000" dirty="0">
              <a:solidFill>
                <a:srgbClr val="FF0000"/>
              </a:solidFill>
              <a:latin typeface="Georgia" pitchFamily="18" charset="0"/>
            </a:endParaRPr>
          </a:p>
        </p:txBody>
      </p:sp>
    </p:spTree>
    <p:extLst>
      <p:ext uri="{BB962C8B-B14F-4D97-AF65-F5344CB8AC3E}">
        <p14:creationId xmlns:p14="http://schemas.microsoft.com/office/powerpoint/2010/main" val="2851681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anim calcmode="lin" valueType="num">
                                      <p:cBhvr additive="base">
                                        <p:cTn id="7" dur="500"/>
                                        <p:tgtEl>
                                          <p:spTgt spid="168"/>
                                        </p:tgtEl>
                                        <p:attrNameLst>
                                          <p:attrName>ppt_y</p:attrName>
                                        </p:attrNameLst>
                                      </p:cBhvr>
                                      <p:tavLst>
                                        <p:tav tm="0">
                                          <p:val>
                                            <p:strVal val="#ppt_y-#ppt_h*1.125000"/>
                                          </p:val>
                                        </p:tav>
                                        <p:tav tm="100000">
                                          <p:val>
                                            <p:strVal val="#ppt_y"/>
                                          </p:val>
                                        </p:tav>
                                      </p:tavLst>
                                    </p:anim>
                                    <p:animEffect transition="in" filter="wipe(down)">
                                      <p:cBhvr>
                                        <p:cTn id="8" dur="500"/>
                                        <p:tgtEl>
                                          <p:spTgt spid="168"/>
                                        </p:tgtEl>
                                      </p:cBhvr>
                                    </p:animEffect>
                                  </p:childTnLst>
                                </p:cTn>
                              </p:par>
                              <p:par>
                                <p:cTn id="9" presetID="12" presetClass="entr" presetSubtype="1" fill="hold" nodeType="withEffect">
                                  <p:stCondLst>
                                    <p:cond delay="0"/>
                                  </p:stCondLst>
                                  <p:childTnLst>
                                    <p:set>
                                      <p:cBhvr>
                                        <p:cTn id="10" dur="1" fill="hold">
                                          <p:stCondLst>
                                            <p:cond delay="0"/>
                                          </p:stCondLst>
                                        </p:cTn>
                                        <p:tgtEl>
                                          <p:spTgt spid="208"/>
                                        </p:tgtEl>
                                        <p:attrNameLst>
                                          <p:attrName>style.visibility</p:attrName>
                                        </p:attrNameLst>
                                      </p:cBhvr>
                                      <p:to>
                                        <p:strVal val="visible"/>
                                      </p:to>
                                    </p:set>
                                    <p:anim calcmode="lin" valueType="num">
                                      <p:cBhvr additive="base">
                                        <p:cTn id="11" dur="500"/>
                                        <p:tgtEl>
                                          <p:spTgt spid="208"/>
                                        </p:tgtEl>
                                        <p:attrNameLst>
                                          <p:attrName>ppt_y</p:attrName>
                                        </p:attrNameLst>
                                      </p:cBhvr>
                                      <p:tavLst>
                                        <p:tav tm="0">
                                          <p:val>
                                            <p:strVal val="#ppt_y-#ppt_h*1.125000"/>
                                          </p:val>
                                        </p:tav>
                                        <p:tav tm="100000">
                                          <p:val>
                                            <p:strVal val="#ppt_y"/>
                                          </p:val>
                                        </p:tav>
                                      </p:tavLst>
                                    </p:anim>
                                    <p:animEffect transition="in" filter="wipe(down)">
                                      <p:cBhvr>
                                        <p:cTn id="12" dur="500"/>
                                        <p:tgtEl>
                                          <p:spTgt spid="208"/>
                                        </p:tgtEl>
                                      </p:cBhvr>
                                    </p:animEffect>
                                  </p:childTnLst>
                                </p:cTn>
                              </p:par>
                              <p:par>
                                <p:cTn id="13" presetID="12" presetClass="entr" presetSubtype="1" fill="hold" nodeType="withEffect">
                                  <p:stCondLst>
                                    <p:cond delay="0"/>
                                  </p:stCondLst>
                                  <p:childTnLst>
                                    <p:set>
                                      <p:cBhvr>
                                        <p:cTn id="14" dur="1" fill="hold">
                                          <p:stCondLst>
                                            <p:cond delay="0"/>
                                          </p:stCondLst>
                                        </p:cTn>
                                        <p:tgtEl>
                                          <p:spTgt spid="173"/>
                                        </p:tgtEl>
                                        <p:attrNameLst>
                                          <p:attrName>style.visibility</p:attrName>
                                        </p:attrNameLst>
                                      </p:cBhvr>
                                      <p:to>
                                        <p:strVal val="visible"/>
                                      </p:to>
                                    </p:set>
                                    <p:anim calcmode="lin" valueType="num">
                                      <p:cBhvr additive="base">
                                        <p:cTn id="15" dur="500"/>
                                        <p:tgtEl>
                                          <p:spTgt spid="173"/>
                                        </p:tgtEl>
                                        <p:attrNameLst>
                                          <p:attrName>ppt_y</p:attrName>
                                        </p:attrNameLst>
                                      </p:cBhvr>
                                      <p:tavLst>
                                        <p:tav tm="0">
                                          <p:val>
                                            <p:strVal val="#ppt_y-#ppt_h*1.125000"/>
                                          </p:val>
                                        </p:tav>
                                        <p:tav tm="100000">
                                          <p:val>
                                            <p:strVal val="#ppt_y"/>
                                          </p:val>
                                        </p:tav>
                                      </p:tavLst>
                                    </p:anim>
                                    <p:animEffect transition="in" filter="wipe(down)">
                                      <p:cBhvr>
                                        <p:cTn id="16" dur="500"/>
                                        <p:tgtEl>
                                          <p:spTgt spid="173"/>
                                        </p:tgtEl>
                                      </p:cBhvr>
                                    </p:animEffect>
                                  </p:childTnLst>
                                </p:cTn>
                              </p:par>
                              <p:par>
                                <p:cTn id="17" presetID="12" presetClass="entr" presetSubtype="1" fill="hold" nodeType="withEffect">
                                  <p:stCondLst>
                                    <p:cond delay="0"/>
                                  </p:stCondLst>
                                  <p:childTnLst>
                                    <p:set>
                                      <p:cBhvr>
                                        <p:cTn id="18" dur="1" fill="hold">
                                          <p:stCondLst>
                                            <p:cond delay="0"/>
                                          </p:stCondLst>
                                        </p:cTn>
                                        <p:tgtEl>
                                          <p:spTgt spid="198"/>
                                        </p:tgtEl>
                                        <p:attrNameLst>
                                          <p:attrName>style.visibility</p:attrName>
                                        </p:attrNameLst>
                                      </p:cBhvr>
                                      <p:to>
                                        <p:strVal val="visible"/>
                                      </p:to>
                                    </p:set>
                                    <p:anim calcmode="lin" valueType="num">
                                      <p:cBhvr additive="base">
                                        <p:cTn id="19" dur="500"/>
                                        <p:tgtEl>
                                          <p:spTgt spid="198"/>
                                        </p:tgtEl>
                                        <p:attrNameLst>
                                          <p:attrName>ppt_y</p:attrName>
                                        </p:attrNameLst>
                                      </p:cBhvr>
                                      <p:tavLst>
                                        <p:tav tm="0">
                                          <p:val>
                                            <p:strVal val="#ppt_y-#ppt_h*1.125000"/>
                                          </p:val>
                                        </p:tav>
                                        <p:tav tm="100000">
                                          <p:val>
                                            <p:strVal val="#ppt_y"/>
                                          </p:val>
                                        </p:tav>
                                      </p:tavLst>
                                    </p:anim>
                                    <p:animEffect transition="in" filter="wipe(down)">
                                      <p:cBhvr>
                                        <p:cTn id="20" dur="500"/>
                                        <p:tgtEl>
                                          <p:spTgt spid="198"/>
                                        </p:tgtEl>
                                      </p:cBhvr>
                                    </p:animEffect>
                                  </p:childTnLst>
                                </p:cTn>
                              </p:par>
                              <p:par>
                                <p:cTn id="21" presetID="12" presetClass="entr" presetSubtype="1" fill="hold" nodeType="withEffect">
                                  <p:stCondLst>
                                    <p:cond delay="0"/>
                                  </p:stCondLst>
                                  <p:childTnLst>
                                    <p:set>
                                      <p:cBhvr>
                                        <p:cTn id="22" dur="1" fill="hold">
                                          <p:stCondLst>
                                            <p:cond delay="0"/>
                                          </p:stCondLst>
                                        </p:cTn>
                                        <p:tgtEl>
                                          <p:spTgt spid="203"/>
                                        </p:tgtEl>
                                        <p:attrNameLst>
                                          <p:attrName>style.visibility</p:attrName>
                                        </p:attrNameLst>
                                      </p:cBhvr>
                                      <p:to>
                                        <p:strVal val="visible"/>
                                      </p:to>
                                    </p:set>
                                    <p:anim calcmode="lin" valueType="num">
                                      <p:cBhvr additive="base">
                                        <p:cTn id="23" dur="500"/>
                                        <p:tgtEl>
                                          <p:spTgt spid="203"/>
                                        </p:tgtEl>
                                        <p:attrNameLst>
                                          <p:attrName>ppt_y</p:attrName>
                                        </p:attrNameLst>
                                      </p:cBhvr>
                                      <p:tavLst>
                                        <p:tav tm="0">
                                          <p:val>
                                            <p:strVal val="#ppt_y-#ppt_h*1.125000"/>
                                          </p:val>
                                        </p:tav>
                                        <p:tav tm="100000">
                                          <p:val>
                                            <p:strVal val="#ppt_y"/>
                                          </p:val>
                                        </p:tav>
                                      </p:tavLst>
                                    </p:anim>
                                    <p:animEffect transition="in" filter="wipe(down)">
                                      <p:cBhvr>
                                        <p:cTn id="24" dur="500"/>
                                        <p:tgtEl>
                                          <p:spTgt spid="203"/>
                                        </p:tgtEl>
                                      </p:cBhvr>
                                    </p:animEffect>
                                  </p:childTnLst>
                                </p:cTn>
                              </p:par>
                              <p:par>
                                <p:cTn id="25" presetID="12" presetClass="entr" presetSubtype="1" fill="hold" nodeType="withEffect">
                                  <p:stCondLst>
                                    <p:cond delay="0"/>
                                  </p:stCondLst>
                                  <p:childTnLst>
                                    <p:set>
                                      <p:cBhvr>
                                        <p:cTn id="26" dur="1" fill="hold">
                                          <p:stCondLst>
                                            <p:cond delay="0"/>
                                          </p:stCondLst>
                                        </p:cTn>
                                        <p:tgtEl>
                                          <p:spTgt spid="193"/>
                                        </p:tgtEl>
                                        <p:attrNameLst>
                                          <p:attrName>style.visibility</p:attrName>
                                        </p:attrNameLst>
                                      </p:cBhvr>
                                      <p:to>
                                        <p:strVal val="visible"/>
                                      </p:to>
                                    </p:set>
                                    <p:anim calcmode="lin" valueType="num">
                                      <p:cBhvr additive="base">
                                        <p:cTn id="27" dur="500"/>
                                        <p:tgtEl>
                                          <p:spTgt spid="193"/>
                                        </p:tgtEl>
                                        <p:attrNameLst>
                                          <p:attrName>ppt_y</p:attrName>
                                        </p:attrNameLst>
                                      </p:cBhvr>
                                      <p:tavLst>
                                        <p:tav tm="0">
                                          <p:val>
                                            <p:strVal val="#ppt_y-#ppt_h*1.125000"/>
                                          </p:val>
                                        </p:tav>
                                        <p:tav tm="100000">
                                          <p:val>
                                            <p:strVal val="#ppt_y"/>
                                          </p:val>
                                        </p:tav>
                                      </p:tavLst>
                                    </p:anim>
                                    <p:animEffect transition="in" filter="wipe(down)">
                                      <p:cBhvr>
                                        <p:cTn id="28" dur="500"/>
                                        <p:tgtEl>
                                          <p:spTgt spid="193"/>
                                        </p:tgtEl>
                                      </p:cBhvr>
                                    </p:animEffect>
                                  </p:childTnLst>
                                </p:cTn>
                              </p:par>
                              <p:par>
                                <p:cTn id="29" presetID="12" presetClass="entr" presetSubtype="1" fill="hold" nodeType="withEffect">
                                  <p:stCondLst>
                                    <p:cond delay="0"/>
                                  </p:stCondLst>
                                  <p:childTnLst>
                                    <p:set>
                                      <p:cBhvr>
                                        <p:cTn id="30" dur="1" fill="hold">
                                          <p:stCondLst>
                                            <p:cond delay="0"/>
                                          </p:stCondLst>
                                        </p:cTn>
                                        <p:tgtEl>
                                          <p:spTgt spid="183"/>
                                        </p:tgtEl>
                                        <p:attrNameLst>
                                          <p:attrName>style.visibility</p:attrName>
                                        </p:attrNameLst>
                                      </p:cBhvr>
                                      <p:to>
                                        <p:strVal val="visible"/>
                                      </p:to>
                                    </p:set>
                                    <p:anim calcmode="lin" valueType="num">
                                      <p:cBhvr additive="base">
                                        <p:cTn id="31" dur="500"/>
                                        <p:tgtEl>
                                          <p:spTgt spid="183"/>
                                        </p:tgtEl>
                                        <p:attrNameLst>
                                          <p:attrName>ppt_y</p:attrName>
                                        </p:attrNameLst>
                                      </p:cBhvr>
                                      <p:tavLst>
                                        <p:tav tm="0">
                                          <p:val>
                                            <p:strVal val="#ppt_y-#ppt_h*1.125000"/>
                                          </p:val>
                                        </p:tav>
                                        <p:tav tm="100000">
                                          <p:val>
                                            <p:strVal val="#ppt_y"/>
                                          </p:val>
                                        </p:tav>
                                      </p:tavLst>
                                    </p:anim>
                                    <p:animEffect transition="in" filter="wipe(down)">
                                      <p:cBhvr>
                                        <p:cTn id="32" dur="500"/>
                                        <p:tgtEl>
                                          <p:spTgt spid="183"/>
                                        </p:tgtEl>
                                      </p:cBhvr>
                                    </p:animEffect>
                                  </p:childTnLst>
                                </p:cTn>
                              </p:par>
                              <p:par>
                                <p:cTn id="33" presetID="12" presetClass="entr" presetSubtype="1" fill="hold" nodeType="withEffect">
                                  <p:stCondLst>
                                    <p:cond delay="0"/>
                                  </p:stCondLst>
                                  <p:childTnLst>
                                    <p:set>
                                      <p:cBhvr>
                                        <p:cTn id="34" dur="1" fill="hold">
                                          <p:stCondLst>
                                            <p:cond delay="0"/>
                                          </p:stCondLst>
                                        </p:cTn>
                                        <p:tgtEl>
                                          <p:spTgt spid="188"/>
                                        </p:tgtEl>
                                        <p:attrNameLst>
                                          <p:attrName>style.visibility</p:attrName>
                                        </p:attrNameLst>
                                      </p:cBhvr>
                                      <p:to>
                                        <p:strVal val="visible"/>
                                      </p:to>
                                    </p:set>
                                    <p:anim calcmode="lin" valueType="num">
                                      <p:cBhvr additive="base">
                                        <p:cTn id="35" dur="500"/>
                                        <p:tgtEl>
                                          <p:spTgt spid="188"/>
                                        </p:tgtEl>
                                        <p:attrNameLst>
                                          <p:attrName>ppt_y</p:attrName>
                                        </p:attrNameLst>
                                      </p:cBhvr>
                                      <p:tavLst>
                                        <p:tav tm="0">
                                          <p:val>
                                            <p:strVal val="#ppt_y-#ppt_h*1.125000"/>
                                          </p:val>
                                        </p:tav>
                                        <p:tav tm="100000">
                                          <p:val>
                                            <p:strVal val="#ppt_y"/>
                                          </p:val>
                                        </p:tav>
                                      </p:tavLst>
                                    </p:anim>
                                    <p:animEffect transition="in" filter="wipe(down)">
                                      <p:cBhvr>
                                        <p:cTn id="36" dur="500"/>
                                        <p:tgtEl>
                                          <p:spTgt spid="188"/>
                                        </p:tgtEl>
                                      </p:cBhvr>
                                    </p:animEffect>
                                  </p:childTnLst>
                                </p:cTn>
                              </p:par>
                              <p:par>
                                <p:cTn id="37" presetID="12" presetClass="entr" presetSubtype="1" fill="hold" nodeType="withEffect">
                                  <p:stCondLst>
                                    <p:cond delay="0"/>
                                  </p:stCondLst>
                                  <p:childTnLst>
                                    <p:set>
                                      <p:cBhvr>
                                        <p:cTn id="38" dur="1" fill="hold">
                                          <p:stCondLst>
                                            <p:cond delay="0"/>
                                          </p:stCondLst>
                                        </p:cTn>
                                        <p:tgtEl>
                                          <p:spTgt spid="178"/>
                                        </p:tgtEl>
                                        <p:attrNameLst>
                                          <p:attrName>style.visibility</p:attrName>
                                        </p:attrNameLst>
                                      </p:cBhvr>
                                      <p:to>
                                        <p:strVal val="visible"/>
                                      </p:to>
                                    </p:set>
                                    <p:anim calcmode="lin" valueType="num">
                                      <p:cBhvr additive="base">
                                        <p:cTn id="39" dur="500"/>
                                        <p:tgtEl>
                                          <p:spTgt spid="178"/>
                                        </p:tgtEl>
                                        <p:attrNameLst>
                                          <p:attrName>ppt_y</p:attrName>
                                        </p:attrNameLst>
                                      </p:cBhvr>
                                      <p:tavLst>
                                        <p:tav tm="0">
                                          <p:val>
                                            <p:strVal val="#ppt_y-#ppt_h*1.125000"/>
                                          </p:val>
                                        </p:tav>
                                        <p:tav tm="100000">
                                          <p:val>
                                            <p:strVal val="#ppt_y"/>
                                          </p:val>
                                        </p:tav>
                                      </p:tavLst>
                                    </p:anim>
                                    <p:animEffect transition="in" filter="wipe(down)">
                                      <p:cBhvr>
                                        <p:cTn id="40" dur="500"/>
                                        <p:tgtEl>
                                          <p:spTgt spid="17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08"/>
                                        </p:tgtEl>
                                        <p:attrNameLst>
                                          <p:attrName>style.visibility</p:attrName>
                                        </p:attrNameLst>
                                      </p:cBhvr>
                                      <p:to>
                                        <p:strVal val="visible"/>
                                      </p:to>
                                    </p:set>
                                    <p:animEffect transition="in" filter="wipe(up)">
                                      <p:cBhvr>
                                        <p:cTn id="45" dur="500"/>
                                        <p:tgtEl>
                                          <p:spTgt spid="108"/>
                                        </p:tgtEl>
                                      </p:cBhvr>
                                    </p:animEffect>
                                  </p:childTnLst>
                                </p:cTn>
                              </p:par>
                              <p:par>
                                <p:cTn id="46" presetID="12" presetClass="entr" presetSubtype="8" fill="hold" grpId="0" nodeType="withEffect">
                                  <p:stCondLst>
                                    <p:cond delay="0"/>
                                  </p:stCondLst>
                                  <p:childTnLst>
                                    <p:set>
                                      <p:cBhvr>
                                        <p:cTn id="47" dur="1" fill="hold">
                                          <p:stCondLst>
                                            <p:cond delay="0"/>
                                          </p:stCondLst>
                                        </p:cTn>
                                        <p:tgtEl>
                                          <p:spTgt spid="109"/>
                                        </p:tgtEl>
                                        <p:attrNameLst>
                                          <p:attrName>style.visibility</p:attrName>
                                        </p:attrNameLst>
                                      </p:cBhvr>
                                      <p:to>
                                        <p:strVal val="visible"/>
                                      </p:to>
                                    </p:set>
                                    <p:anim calcmode="lin" valueType="num">
                                      <p:cBhvr additive="base">
                                        <p:cTn id="48" dur="500"/>
                                        <p:tgtEl>
                                          <p:spTgt spid="109"/>
                                        </p:tgtEl>
                                        <p:attrNameLst>
                                          <p:attrName>ppt_x</p:attrName>
                                        </p:attrNameLst>
                                      </p:cBhvr>
                                      <p:tavLst>
                                        <p:tav tm="0">
                                          <p:val>
                                            <p:strVal val="#ppt_x-#ppt_w*1.125000"/>
                                          </p:val>
                                        </p:tav>
                                        <p:tav tm="100000">
                                          <p:val>
                                            <p:strVal val="#ppt_x"/>
                                          </p:val>
                                        </p:tav>
                                      </p:tavLst>
                                    </p:anim>
                                    <p:animEffect transition="in" filter="wipe(right)">
                                      <p:cBhvr>
                                        <p:cTn id="49" dur="500"/>
                                        <p:tgtEl>
                                          <p:spTgt spid="109"/>
                                        </p:tgtEl>
                                      </p:cBhvr>
                                    </p:animEffect>
                                  </p:childTnLst>
                                </p:cTn>
                              </p:par>
                            </p:childTnLst>
                          </p:cTn>
                        </p:par>
                        <p:par>
                          <p:cTn id="50" fill="hold">
                            <p:stCondLst>
                              <p:cond delay="500"/>
                            </p:stCondLst>
                            <p:childTnLst>
                              <p:par>
                                <p:cTn id="51" presetID="22" presetClass="entr" presetSubtype="4" fill="hold" nodeType="afterEffect">
                                  <p:stCondLst>
                                    <p:cond delay="0"/>
                                  </p:stCondLst>
                                  <p:childTnLst>
                                    <p:set>
                                      <p:cBhvr>
                                        <p:cTn id="52" dur="1" fill="hold">
                                          <p:stCondLst>
                                            <p:cond delay="0"/>
                                          </p:stCondLst>
                                        </p:cTn>
                                        <p:tgtEl>
                                          <p:spTgt spid="213"/>
                                        </p:tgtEl>
                                        <p:attrNameLst>
                                          <p:attrName>style.visibility</p:attrName>
                                        </p:attrNameLst>
                                      </p:cBhvr>
                                      <p:to>
                                        <p:strVal val="visible"/>
                                      </p:to>
                                    </p:set>
                                    <p:animEffect transition="in" filter="wipe(down)">
                                      <p:cBhvr>
                                        <p:cTn id="53" dur="500"/>
                                        <p:tgtEl>
                                          <p:spTgt spid="213"/>
                                        </p:tgtEl>
                                      </p:cBhvr>
                                    </p:animEffect>
                                  </p:childTnLst>
                                </p:cTn>
                              </p:par>
                            </p:childTnLst>
                          </p:cTn>
                        </p:par>
                        <p:par>
                          <p:cTn id="54" fill="hold">
                            <p:stCondLst>
                              <p:cond delay="1000"/>
                            </p:stCondLst>
                            <p:childTnLst>
                              <p:par>
                                <p:cTn id="55" presetID="1" presetClass="entr" presetSubtype="0" fill="hold" grpId="0" nodeType="afterEffect">
                                  <p:stCondLst>
                                    <p:cond delay="0"/>
                                  </p:stCondLst>
                                  <p:childTnLst>
                                    <p:set>
                                      <p:cBhvr>
                                        <p:cTn id="56"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9" grpId="0" animBg="1"/>
      <p:bldP spid="110"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Freeform 89"/>
          <p:cNvSpPr/>
          <p:nvPr/>
        </p:nvSpPr>
        <p:spPr>
          <a:xfrm>
            <a:off x="5046436" y="4718291"/>
            <a:ext cx="1452564" cy="1476186"/>
          </a:xfrm>
          <a:custGeom>
            <a:avLst/>
            <a:gdLst>
              <a:gd name="connsiteX0" fmla="*/ 674003 w 1452564"/>
              <a:gd name="connsiteY0" fmla="*/ 47 h 1476186"/>
              <a:gd name="connsiteX1" fmla="*/ 19095 w 1452564"/>
              <a:gd name="connsiteY1" fmla="*/ 1285150 h 1476186"/>
              <a:gd name="connsiteX2" fmla="*/ 1440122 w 1452564"/>
              <a:gd name="connsiteY2" fmla="*/ 1334577 h 1476186"/>
              <a:gd name="connsiteX3" fmla="*/ 674003 w 1452564"/>
              <a:gd name="connsiteY3" fmla="*/ 47 h 1476186"/>
            </a:gdLst>
            <a:ahLst/>
            <a:cxnLst>
              <a:cxn ang="0">
                <a:pos x="connsiteX0" y="connsiteY0"/>
              </a:cxn>
              <a:cxn ang="0">
                <a:pos x="connsiteX1" y="connsiteY1"/>
              </a:cxn>
              <a:cxn ang="0">
                <a:pos x="connsiteX2" y="connsiteY2"/>
              </a:cxn>
              <a:cxn ang="0">
                <a:pos x="connsiteX3" y="connsiteY3"/>
              </a:cxn>
            </a:cxnLst>
            <a:rect l="l" t="t" r="r" b="b"/>
            <a:pathLst>
              <a:path w="1452564" h="1476186">
                <a:moveTo>
                  <a:pt x="674003" y="47"/>
                </a:moveTo>
                <a:cubicBezTo>
                  <a:pt x="437165" y="-8191"/>
                  <a:pt x="-108592" y="1062728"/>
                  <a:pt x="19095" y="1285150"/>
                </a:cubicBezTo>
                <a:cubicBezTo>
                  <a:pt x="146782" y="1507572"/>
                  <a:pt x="1330971" y="1550820"/>
                  <a:pt x="1440122" y="1334577"/>
                </a:cubicBezTo>
                <a:cubicBezTo>
                  <a:pt x="1549273" y="1118334"/>
                  <a:pt x="910841" y="8285"/>
                  <a:pt x="674003" y="47"/>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7367211" y="3499934"/>
            <a:ext cx="751436" cy="433122"/>
          </a:xfrm>
          <a:prstGeom prst="rect">
            <a:avLst/>
          </a:prstGeom>
          <a:solidFill>
            <a:schemeClr val="accent4">
              <a:lumMod val="50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3227822" y="3427926"/>
            <a:ext cx="751436" cy="433122"/>
          </a:xfrm>
          <a:prstGeom prst="rect">
            <a:avLst/>
          </a:prstGeom>
          <a:solidFill>
            <a:schemeClr val="accent4">
              <a:lumMod val="50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2654776" y="3443271"/>
            <a:ext cx="532528" cy="433122"/>
          </a:xfrm>
          <a:prstGeom prst="rect">
            <a:avLst/>
          </a:prstGeom>
          <a:solidFill>
            <a:schemeClr val="accent4">
              <a:lumMod val="50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6586179" y="3494498"/>
            <a:ext cx="751436" cy="433122"/>
          </a:xfrm>
          <a:prstGeom prst="rect">
            <a:avLst/>
          </a:prstGeom>
          <a:solidFill>
            <a:schemeClr val="accent4">
              <a:lumMod val="50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a:off x="6584680" y="4730695"/>
            <a:ext cx="1505870" cy="1297459"/>
          </a:xfrm>
          <a:custGeom>
            <a:avLst/>
            <a:gdLst>
              <a:gd name="connsiteX0" fmla="*/ 630926 w 1505870"/>
              <a:gd name="connsiteY0" fmla="*/ 0 h 1297459"/>
              <a:gd name="connsiteX1" fmla="*/ 25445 w 1505870"/>
              <a:gd name="connsiteY1" fmla="*/ 1297459 h 1297459"/>
              <a:gd name="connsiteX2" fmla="*/ 1495899 w 1505870"/>
              <a:gd name="connsiteY2" fmla="*/ 1297459 h 1297459"/>
              <a:gd name="connsiteX3" fmla="*/ 630926 w 1505870"/>
              <a:gd name="connsiteY3" fmla="*/ 0 h 1297459"/>
            </a:gdLst>
            <a:ahLst/>
            <a:cxnLst>
              <a:cxn ang="0">
                <a:pos x="connsiteX0" y="connsiteY0"/>
              </a:cxn>
              <a:cxn ang="0">
                <a:pos x="connsiteX1" y="connsiteY1"/>
              </a:cxn>
              <a:cxn ang="0">
                <a:pos x="connsiteX2" y="connsiteY2"/>
              </a:cxn>
              <a:cxn ang="0">
                <a:pos x="connsiteX3" y="connsiteY3"/>
              </a:cxn>
            </a:cxnLst>
            <a:rect l="l" t="t" r="r" b="b"/>
            <a:pathLst>
              <a:path w="1505870" h="1297459">
                <a:moveTo>
                  <a:pt x="630926" y="0"/>
                </a:moveTo>
                <a:cubicBezTo>
                  <a:pt x="385850" y="0"/>
                  <a:pt x="-118717" y="1081216"/>
                  <a:pt x="25445" y="1297459"/>
                </a:cubicBezTo>
                <a:cubicBezTo>
                  <a:pt x="169607" y="1513702"/>
                  <a:pt x="1392926" y="1513702"/>
                  <a:pt x="1495899" y="1297459"/>
                </a:cubicBezTo>
                <a:cubicBezTo>
                  <a:pt x="1598872" y="1081216"/>
                  <a:pt x="876002" y="0"/>
                  <a:pt x="630926" y="0"/>
                </a:cubicBezTo>
                <a:close/>
              </a:path>
            </a:pathLst>
          </a:cu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2183706" y="4512126"/>
            <a:ext cx="1834103" cy="1689182"/>
          </a:xfrm>
          <a:custGeom>
            <a:avLst/>
            <a:gdLst>
              <a:gd name="connsiteX0" fmla="*/ 783395 w 1834103"/>
              <a:gd name="connsiteY0" fmla="*/ 167 h 1689182"/>
              <a:gd name="connsiteX1" fmla="*/ 29632 w 1834103"/>
              <a:gd name="connsiteY1" fmla="*/ 1445908 h 1689182"/>
              <a:gd name="connsiteX2" fmla="*/ 1821362 w 1834103"/>
              <a:gd name="connsiteY2" fmla="*/ 1544762 h 1689182"/>
              <a:gd name="connsiteX3" fmla="*/ 783395 w 1834103"/>
              <a:gd name="connsiteY3" fmla="*/ 167 h 1689182"/>
            </a:gdLst>
            <a:ahLst/>
            <a:cxnLst>
              <a:cxn ang="0">
                <a:pos x="connsiteX0" y="connsiteY0"/>
              </a:cxn>
              <a:cxn ang="0">
                <a:pos x="connsiteX1" y="connsiteY1"/>
              </a:cxn>
              <a:cxn ang="0">
                <a:pos x="connsiteX2" y="connsiteY2"/>
              </a:cxn>
              <a:cxn ang="0">
                <a:pos x="connsiteX3" y="connsiteY3"/>
              </a:cxn>
            </a:cxnLst>
            <a:rect l="l" t="t" r="r" b="b"/>
            <a:pathLst>
              <a:path w="1834103" h="1689182">
                <a:moveTo>
                  <a:pt x="783395" y="167"/>
                </a:moveTo>
                <a:cubicBezTo>
                  <a:pt x="484773" y="-16309"/>
                  <a:pt x="-143362" y="1188476"/>
                  <a:pt x="29632" y="1445908"/>
                </a:cubicBezTo>
                <a:cubicBezTo>
                  <a:pt x="202626" y="1703340"/>
                  <a:pt x="1693676" y="1787778"/>
                  <a:pt x="1821362" y="1544762"/>
                </a:cubicBezTo>
                <a:cubicBezTo>
                  <a:pt x="1949049" y="1301746"/>
                  <a:pt x="1082017" y="16643"/>
                  <a:pt x="783395" y="167"/>
                </a:cubicBezTo>
                <a:close/>
              </a:path>
            </a:pathLst>
          </a:cu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p:cNvSpPr/>
          <p:nvPr/>
        </p:nvSpPr>
        <p:spPr>
          <a:xfrm>
            <a:off x="912524" y="4977765"/>
            <a:ext cx="1212643" cy="1181038"/>
          </a:xfrm>
          <a:custGeom>
            <a:avLst/>
            <a:gdLst>
              <a:gd name="connsiteX0" fmla="*/ 445980 w 1212643"/>
              <a:gd name="connsiteY0" fmla="*/ 65 h 1181038"/>
              <a:gd name="connsiteX1" fmla="*/ 1136 w 1212643"/>
              <a:gd name="connsiteY1" fmla="*/ 963892 h 1181038"/>
              <a:gd name="connsiteX2" fmla="*/ 569547 w 1212643"/>
              <a:gd name="connsiteY2" fmla="*/ 1173957 h 1181038"/>
              <a:gd name="connsiteX3" fmla="*/ 1212099 w 1212643"/>
              <a:gd name="connsiteY3" fmla="*/ 1013319 h 1181038"/>
              <a:gd name="connsiteX4" fmla="*/ 445980 w 1212643"/>
              <a:gd name="connsiteY4" fmla="*/ 65 h 118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2643" h="1181038">
                <a:moveTo>
                  <a:pt x="445980" y="65"/>
                </a:moveTo>
                <a:cubicBezTo>
                  <a:pt x="244153" y="-8173"/>
                  <a:pt x="-19458" y="768243"/>
                  <a:pt x="1136" y="963892"/>
                </a:cubicBezTo>
                <a:cubicBezTo>
                  <a:pt x="21730" y="1159541"/>
                  <a:pt x="367720" y="1165719"/>
                  <a:pt x="569547" y="1173957"/>
                </a:cubicBezTo>
                <a:cubicBezTo>
                  <a:pt x="771374" y="1182195"/>
                  <a:pt x="1230634" y="1215146"/>
                  <a:pt x="1212099" y="1013319"/>
                </a:cubicBezTo>
                <a:cubicBezTo>
                  <a:pt x="1193564" y="811492"/>
                  <a:pt x="647807" y="8303"/>
                  <a:pt x="445980" y="65"/>
                </a:cubicBezTo>
                <a:close/>
              </a:path>
            </a:pathLst>
          </a:cu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
          <p:cNvSpPr txBox="1">
            <a:spLocks noChangeArrowheads="1"/>
          </p:cNvSpPr>
          <p:nvPr/>
        </p:nvSpPr>
        <p:spPr>
          <a:xfrm>
            <a:off x="251520" y="-27384"/>
            <a:ext cx="7956884" cy="609600"/>
          </a:xfrm>
          <a:prstGeom prst="rect">
            <a:avLst/>
          </a:prstGeom>
          <a:effectLst>
            <a:outerShdw dist="35921" dir="2700000" algn="ctr" rotWithShape="0">
              <a:schemeClr val="bg2"/>
            </a:outerShdw>
          </a:effectLst>
        </p:spPr>
        <p:txBody>
          <a:bodyP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Alternate definition of Duplication</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70" name="TextBox 69"/>
          <p:cNvSpPr txBox="1"/>
          <p:nvPr/>
        </p:nvSpPr>
        <p:spPr>
          <a:xfrm>
            <a:off x="2640877" y="3429000"/>
            <a:ext cx="149907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AC|DEF</a:t>
            </a:r>
            <a:endParaRPr lang="en-US" sz="2400" i="1" dirty="0">
              <a:solidFill>
                <a:srgbClr val="FF0000"/>
              </a:solidFill>
              <a:latin typeface="Georgia" pitchFamily="18" charset="0"/>
              <a:ea typeface="Verdana" pitchFamily="34" charset="0"/>
              <a:cs typeface="Verdana" pitchFamily="34" charset="0"/>
            </a:endParaRPr>
          </a:p>
        </p:txBody>
      </p:sp>
      <p:grpSp>
        <p:nvGrpSpPr>
          <p:cNvPr id="105" name="Group 104"/>
          <p:cNvGrpSpPr/>
          <p:nvPr/>
        </p:nvGrpSpPr>
        <p:grpSpPr>
          <a:xfrm>
            <a:off x="1043608" y="2752223"/>
            <a:ext cx="2812750" cy="3229407"/>
            <a:chOff x="1043608" y="2752223"/>
            <a:chExt cx="2812750" cy="3229407"/>
          </a:xfrm>
        </p:grpSpPr>
        <p:cxnSp>
          <p:nvCxnSpPr>
            <p:cNvPr id="26" name="Straight Connector 25"/>
            <p:cNvCxnSpPr/>
            <p:nvPr/>
          </p:nvCxnSpPr>
          <p:spPr>
            <a:xfrm>
              <a:off x="2267744" y="3730036"/>
              <a:ext cx="1588614" cy="2251593"/>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3101200" y="5380309"/>
              <a:ext cx="323111" cy="601320"/>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flipV="1">
              <a:off x="1043608" y="3429000"/>
              <a:ext cx="1332148" cy="2552630"/>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2321728" y="4761148"/>
              <a:ext cx="666096" cy="1220481"/>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475656" y="5223724"/>
              <a:ext cx="504012" cy="757905"/>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2483768" y="2752223"/>
              <a:ext cx="312006" cy="532761"/>
            </a:xfrm>
            <a:prstGeom prst="line">
              <a:avLst/>
            </a:prstGeom>
            <a:ln w="5715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5148064" y="2752222"/>
            <a:ext cx="2812750" cy="3233062"/>
            <a:chOff x="5148064" y="2752222"/>
            <a:chExt cx="2812750" cy="3233062"/>
          </a:xfrm>
        </p:grpSpPr>
        <p:cxnSp>
          <p:nvCxnSpPr>
            <p:cNvPr id="66" name="Straight Connector 65"/>
            <p:cNvCxnSpPr/>
            <p:nvPr/>
          </p:nvCxnSpPr>
          <p:spPr>
            <a:xfrm flipV="1">
              <a:off x="5148064" y="3429000"/>
              <a:ext cx="1332148" cy="2552630"/>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372200" y="3733691"/>
              <a:ext cx="1588614" cy="2251593"/>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7205656" y="5383964"/>
              <a:ext cx="323111" cy="601320"/>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6642208" y="4941168"/>
              <a:ext cx="558084" cy="1044116"/>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760132" y="4869160"/>
              <a:ext cx="648072" cy="1116124"/>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5689049" y="5373216"/>
              <a:ext cx="323111" cy="601320"/>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6586179" y="2752222"/>
              <a:ext cx="312006" cy="532761"/>
            </a:xfrm>
            <a:prstGeom prst="line">
              <a:avLst/>
            </a:prstGeom>
            <a:ln w="57150" cap="rnd">
              <a:prstDash val="sysDot"/>
            </a:ln>
          </p:spPr>
          <p:style>
            <a:lnRef idx="1">
              <a:schemeClr val="accent1"/>
            </a:lnRef>
            <a:fillRef idx="0">
              <a:schemeClr val="accent1"/>
            </a:fillRef>
            <a:effectRef idx="0">
              <a:schemeClr val="accent1"/>
            </a:effectRef>
            <a:fontRef idx="minor">
              <a:schemeClr val="tx1"/>
            </a:fontRef>
          </p:style>
        </p:cxnSp>
      </p:grpSp>
      <p:grpSp>
        <p:nvGrpSpPr>
          <p:cNvPr id="107" name="Group 106"/>
          <p:cNvGrpSpPr/>
          <p:nvPr/>
        </p:nvGrpSpPr>
        <p:grpSpPr>
          <a:xfrm>
            <a:off x="887605" y="6121312"/>
            <a:ext cx="7236761" cy="440036"/>
            <a:chOff x="887605" y="6121312"/>
            <a:chExt cx="7236761" cy="440036"/>
          </a:xfrm>
        </p:grpSpPr>
        <p:sp>
          <p:nvSpPr>
            <p:cNvPr id="53" name="TextBox 52"/>
            <p:cNvSpPr txBox="1"/>
            <p:nvPr/>
          </p:nvSpPr>
          <p:spPr>
            <a:xfrm>
              <a:off x="887605" y="6157316"/>
              <a:ext cx="312006" cy="400110"/>
            </a:xfrm>
            <a:prstGeom prst="rect">
              <a:avLst/>
            </a:prstGeom>
            <a:noFill/>
          </p:spPr>
          <p:txBody>
            <a:bodyPr wrap="square" rtlCol="0">
              <a:spAutoFit/>
            </a:bodyPr>
            <a:lstStyle/>
            <a:p>
              <a:r>
                <a:rPr lang="en-US" sz="2000" b="1" dirty="0" smtClean="0"/>
                <a:t>A</a:t>
              </a:r>
              <a:endParaRPr lang="en-US" sz="2000" b="1" dirty="0"/>
            </a:p>
          </p:txBody>
        </p:sp>
        <p:sp>
          <p:nvSpPr>
            <p:cNvPr id="54" name="TextBox 53"/>
            <p:cNvSpPr txBox="1"/>
            <p:nvPr/>
          </p:nvSpPr>
          <p:spPr>
            <a:xfrm>
              <a:off x="2197614" y="6157316"/>
              <a:ext cx="312006" cy="400110"/>
            </a:xfrm>
            <a:prstGeom prst="rect">
              <a:avLst/>
            </a:prstGeom>
            <a:noFill/>
          </p:spPr>
          <p:txBody>
            <a:bodyPr wrap="square" rtlCol="0">
              <a:spAutoFit/>
            </a:bodyPr>
            <a:lstStyle/>
            <a:p>
              <a:r>
                <a:rPr lang="en-US" sz="2000" b="1" dirty="0"/>
                <a:t>D</a:t>
              </a:r>
            </a:p>
          </p:txBody>
        </p:sp>
        <p:sp>
          <p:nvSpPr>
            <p:cNvPr id="55" name="TextBox 54"/>
            <p:cNvSpPr txBox="1"/>
            <p:nvPr/>
          </p:nvSpPr>
          <p:spPr>
            <a:xfrm>
              <a:off x="1823665" y="6157316"/>
              <a:ext cx="312006" cy="400110"/>
            </a:xfrm>
            <a:prstGeom prst="rect">
              <a:avLst/>
            </a:prstGeom>
            <a:noFill/>
          </p:spPr>
          <p:txBody>
            <a:bodyPr wrap="square" rtlCol="0">
              <a:spAutoFit/>
            </a:bodyPr>
            <a:lstStyle/>
            <a:p>
              <a:r>
                <a:rPr lang="en-US" sz="2000" b="1" dirty="0"/>
                <a:t>C</a:t>
              </a:r>
            </a:p>
          </p:txBody>
        </p:sp>
        <p:sp>
          <p:nvSpPr>
            <p:cNvPr id="60" name="TextBox 59"/>
            <p:cNvSpPr txBox="1"/>
            <p:nvPr/>
          </p:nvSpPr>
          <p:spPr>
            <a:xfrm>
              <a:off x="2920045" y="6161238"/>
              <a:ext cx="312006" cy="400110"/>
            </a:xfrm>
            <a:prstGeom prst="rect">
              <a:avLst/>
            </a:prstGeom>
            <a:noFill/>
          </p:spPr>
          <p:txBody>
            <a:bodyPr wrap="square" rtlCol="0">
              <a:spAutoFit/>
            </a:bodyPr>
            <a:lstStyle/>
            <a:p>
              <a:r>
                <a:rPr lang="en-US" sz="2000" b="1" dirty="0"/>
                <a:t>E</a:t>
              </a:r>
            </a:p>
          </p:txBody>
        </p:sp>
        <p:sp>
          <p:nvSpPr>
            <p:cNvPr id="28" name="TextBox 27"/>
            <p:cNvSpPr txBox="1"/>
            <p:nvPr/>
          </p:nvSpPr>
          <p:spPr>
            <a:xfrm>
              <a:off x="6516216" y="6157316"/>
              <a:ext cx="312006" cy="400110"/>
            </a:xfrm>
            <a:prstGeom prst="rect">
              <a:avLst/>
            </a:prstGeom>
            <a:noFill/>
          </p:spPr>
          <p:txBody>
            <a:bodyPr wrap="square" rtlCol="0">
              <a:spAutoFit/>
            </a:bodyPr>
            <a:lstStyle/>
            <a:p>
              <a:r>
                <a:rPr lang="en-US" sz="2000" b="1" dirty="0">
                  <a:solidFill>
                    <a:srgbClr val="0070C0"/>
                  </a:solidFill>
                </a:rPr>
                <a:t>F</a:t>
              </a:r>
            </a:p>
          </p:txBody>
        </p:sp>
        <p:sp>
          <p:nvSpPr>
            <p:cNvPr id="29" name="TextBox 28"/>
            <p:cNvSpPr txBox="1"/>
            <p:nvPr/>
          </p:nvSpPr>
          <p:spPr>
            <a:xfrm>
              <a:off x="6252201" y="6161238"/>
              <a:ext cx="312006" cy="400110"/>
            </a:xfrm>
            <a:prstGeom prst="rect">
              <a:avLst/>
            </a:prstGeom>
            <a:noFill/>
          </p:spPr>
          <p:txBody>
            <a:bodyPr wrap="square" rtlCol="0">
              <a:spAutoFit/>
            </a:bodyPr>
            <a:lstStyle/>
            <a:p>
              <a:r>
                <a:rPr lang="en-US" sz="2000" b="1" dirty="0">
                  <a:solidFill>
                    <a:srgbClr val="0070C0"/>
                  </a:solidFill>
                </a:rPr>
                <a:t>C</a:t>
              </a:r>
            </a:p>
          </p:txBody>
        </p:sp>
        <p:sp>
          <p:nvSpPr>
            <p:cNvPr id="30" name="TextBox 29"/>
            <p:cNvSpPr txBox="1"/>
            <p:nvPr/>
          </p:nvSpPr>
          <p:spPr>
            <a:xfrm>
              <a:off x="5681223" y="6161238"/>
              <a:ext cx="312006" cy="400110"/>
            </a:xfrm>
            <a:prstGeom prst="rect">
              <a:avLst/>
            </a:prstGeom>
            <a:noFill/>
          </p:spPr>
          <p:txBody>
            <a:bodyPr wrap="square" rtlCol="0">
              <a:spAutoFit/>
            </a:bodyPr>
            <a:lstStyle/>
            <a:p>
              <a:r>
                <a:rPr lang="en-US" sz="2000" b="1" dirty="0">
                  <a:solidFill>
                    <a:srgbClr val="0070C0"/>
                  </a:solidFill>
                </a:rPr>
                <a:t>A</a:t>
              </a:r>
            </a:p>
          </p:txBody>
        </p:sp>
        <p:sp>
          <p:nvSpPr>
            <p:cNvPr id="35" name="TextBox 34"/>
            <p:cNvSpPr txBox="1"/>
            <p:nvPr/>
          </p:nvSpPr>
          <p:spPr>
            <a:xfrm>
              <a:off x="4992061" y="6157316"/>
              <a:ext cx="312006" cy="400110"/>
            </a:xfrm>
            <a:prstGeom prst="rect">
              <a:avLst/>
            </a:prstGeom>
            <a:noFill/>
          </p:spPr>
          <p:txBody>
            <a:bodyPr wrap="square" rtlCol="0">
              <a:spAutoFit/>
            </a:bodyPr>
            <a:lstStyle/>
            <a:p>
              <a:r>
                <a:rPr lang="en-US" sz="2000" b="1" dirty="0">
                  <a:solidFill>
                    <a:srgbClr val="0070C0"/>
                  </a:solidFill>
                </a:rPr>
                <a:t>B</a:t>
              </a:r>
            </a:p>
          </p:txBody>
        </p:sp>
        <p:sp>
          <p:nvSpPr>
            <p:cNvPr id="80" name="TextBox 79"/>
            <p:cNvSpPr txBox="1"/>
            <p:nvPr/>
          </p:nvSpPr>
          <p:spPr>
            <a:xfrm>
              <a:off x="3700355" y="6161238"/>
              <a:ext cx="312006" cy="400110"/>
            </a:xfrm>
            <a:prstGeom prst="rect">
              <a:avLst/>
            </a:prstGeom>
            <a:noFill/>
          </p:spPr>
          <p:txBody>
            <a:bodyPr wrap="square" rtlCol="0">
              <a:spAutoFit/>
            </a:bodyPr>
            <a:lstStyle/>
            <a:p>
              <a:r>
                <a:rPr lang="en-US" sz="2000" b="1" dirty="0"/>
                <a:t>F</a:t>
              </a:r>
            </a:p>
          </p:txBody>
        </p:sp>
        <p:sp>
          <p:nvSpPr>
            <p:cNvPr id="81" name="TextBox 80"/>
            <p:cNvSpPr txBox="1"/>
            <p:nvPr/>
          </p:nvSpPr>
          <p:spPr>
            <a:xfrm>
              <a:off x="7056276" y="6121312"/>
              <a:ext cx="312006" cy="400110"/>
            </a:xfrm>
            <a:prstGeom prst="rect">
              <a:avLst/>
            </a:prstGeom>
            <a:noFill/>
          </p:spPr>
          <p:txBody>
            <a:bodyPr wrap="square" rtlCol="0">
              <a:spAutoFit/>
            </a:bodyPr>
            <a:lstStyle/>
            <a:p>
              <a:r>
                <a:rPr lang="en-US" sz="2000" b="1" dirty="0">
                  <a:solidFill>
                    <a:srgbClr val="0070C0"/>
                  </a:solidFill>
                </a:rPr>
                <a:t>D</a:t>
              </a:r>
            </a:p>
          </p:txBody>
        </p:sp>
        <p:sp>
          <p:nvSpPr>
            <p:cNvPr id="82" name="TextBox 81"/>
            <p:cNvSpPr txBox="1"/>
            <p:nvPr/>
          </p:nvSpPr>
          <p:spPr>
            <a:xfrm>
              <a:off x="7812360" y="6121312"/>
              <a:ext cx="312006" cy="400110"/>
            </a:xfrm>
            <a:prstGeom prst="rect">
              <a:avLst/>
            </a:prstGeom>
            <a:noFill/>
          </p:spPr>
          <p:txBody>
            <a:bodyPr wrap="square" rtlCol="0">
              <a:spAutoFit/>
            </a:bodyPr>
            <a:lstStyle/>
            <a:p>
              <a:r>
                <a:rPr lang="en-US" sz="2000" b="1" dirty="0">
                  <a:solidFill>
                    <a:srgbClr val="0070C0"/>
                  </a:solidFill>
                </a:rPr>
                <a:t>E</a:t>
              </a:r>
            </a:p>
          </p:txBody>
        </p:sp>
      </p:grpSp>
      <p:sp>
        <p:nvSpPr>
          <p:cNvPr id="83" name="TextBox 82"/>
          <p:cNvSpPr txBox="1"/>
          <p:nvPr/>
        </p:nvSpPr>
        <p:spPr>
          <a:xfrm>
            <a:off x="6586179" y="3465954"/>
            <a:ext cx="1730237"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ABC|DEF</a:t>
            </a:r>
            <a:endParaRPr lang="en-US" sz="2400" i="1" dirty="0">
              <a:solidFill>
                <a:srgbClr val="FF0000"/>
              </a:solidFill>
              <a:latin typeface="Georgia" pitchFamily="18" charset="0"/>
              <a:ea typeface="Verdana" pitchFamily="34" charset="0"/>
              <a:cs typeface="Verdana" pitchFamily="34" charset="0"/>
            </a:endParaRPr>
          </a:p>
        </p:txBody>
      </p:sp>
      <p:sp>
        <p:nvSpPr>
          <p:cNvPr id="92" name="Freeform 91"/>
          <p:cNvSpPr/>
          <p:nvPr/>
        </p:nvSpPr>
        <p:spPr>
          <a:xfrm>
            <a:off x="1753920" y="4136580"/>
            <a:ext cx="3394144" cy="1087144"/>
          </a:xfrm>
          <a:custGeom>
            <a:avLst/>
            <a:gdLst>
              <a:gd name="connsiteX0" fmla="*/ 0 w 3657600"/>
              <a:gd name="connsiteY0" fmla="*/ 853606 h 853606"/>
              <a:gd name="connsiteX1" fmla="*/ 1742303 w 3657600"/>
              <a:gd name="connsiteY1" fmla="*/ 990 h 853606"/>
              <a:gd name="connsiteX2" fmla="*/ 3657600 w 3657600"/>
              <a:gd name="connsiteY2" fmla="*/ 717682 h 853606"/>
            </a:gdLst>
            <a:ahLst/>
            <a:cxnLst>
              <a:cxn ang="0">
                <a:pos x="connsiteX0" y="connsiteY0"/>
              </a:cxn>
              <a:cxn ang="0">
                <a:pos x="connsiteX1" y="connsiteY1"/>
              </a:cxn>
              <a:cxn ang="0">
                <a:pos x="connsiteX2" y="connsiteY2"/>
              </a:cxn>
            </a:cxnLst>
            <a:rect l="l" t="t" r="r" b="b"/>
            <a:pathLst>
              <a:path w="3657600" h="853606">
                <a:moveTo>
                  <a:pt x="0" y="853606"/>
                </a:moveTo>
                <a:cubicBezTo>
                  <a:pt x="566351" y="438625"/>
                  <a:pt x="1132703" y="23644"/>
                  <a:pt x="1742303" y="990"/>
                </a:cubicBezTo>
                <a:cubicBezTo>
                  <a:pt x="2351903" y="-21664"/>
                  <a:pt x="3004751" y="348009"/>
                  <a:pt x="3657600" y="717682"/>
                </a:cubicBezTo>
              </a:path>
            </a:pathLst>
          </a:custGeom>
          <a:ln w="317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Freeform 92"/>
          <p:cNvSpPr/>
          <p:nvPr/>
        </p:nvSpPr>
        <p:spPr>
          <a:xfrm>
            <a:off x="3187304" y="4063352"/>
            <a:ext cx="3620529" cy="1013332"/>
          </a:xfrm>
          <a:custGeom>
            <a:avLst/>
            <a:gdLst>
              <a:gd name="connsiteX0" fmla="*/ 0 w 3620529"/>
              <a:gd name="connsiteY0" fmla="*/ 543775 h 1013332"/>
              <a:gd name="connsiteX1" fmla="*/ 2014151 w 3620529"/>
              <a:gd name="connsiteY1" fmla="*/ 12434 h 1013332"/>
              <a:gd name="connsiteX2" fmla="*/ 3620529 w 3620529"/>
              <a:gd name="connsiteY2" fmla="*/ 1013332 h 1013332"/>
            </a:gdLst>
            <a:ahLst/>
            <a:cxnLst>
              <a:cxn ang="0">
                <a:pos x="connsiteX0" y="connsiteY0"/>
              </a:cxn>
              <a:cxn ang="0">
                <a:pos x="connsiteX1" y="connsiteY1"/>
              </a:cxn>
              <a:cxn ang="0">
                <a:pos x="connsiteX2" y="connsiteY2"/>
              </a:cxn>
            </a:cxnLst>
            <a:rect l="l" t="t" r="r" b="b"/>
            <a:pathLst>
              <a:path w="3620529" h="1013332">
                <a:moveTo>
                  <a:pt x="0" y="543775"/>
                </a:moveTo>
                <a:cubicBezTo>
                  <a:pt x="705365" y="238975"/>
                  <a:pt x="1410730" y="-65825"/>
                  <a:pt x="2014151" y="12434"/>
                </a:cubicBezTo>
                <a:cubicBezTo>
                  <a:pt x="2617572" y="90693"/>
                  <a:pt x="3119050" y="552012"/>
                  <a:pt x="3620529" y="1013332"/>
                </a:cubicBezTo>
              </a:path>
            </a:pathLst>
          </a:custGeom>
          <a:ln w="317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Freeform 93"/>
          <p:cNvSpPr/>
          <p:nvPr/>
        </p:nvSpPr>
        <p:spPr>
          <a:xfrm>
            <a:off x="2371758" y="2926182"/>
            <a:ext cx="3880021" cy="778902"/>
          </a:xfrm>
          <a:custGeom>
            <a:avLst/>
            <a:gdLst>
              <a:gd name="connsiteX0" fmla="*/ 0 w 3880021"/>
              <a:gd name="connsiteY0" fmla="*/ 778902 h 778902"/>
              <a:gd name="connsiteX1" fmla="*/ 1742302 w 3880021"/>
              <a:gd name="connsiteY1" fmla="*/ 426 h 778902"/>
              <a:gd name="connsiteX2" fmla="*/ 3880021 w 3880021"/>
              <a:gd name="connsiteY2" fmla="*/ 692404 h 778902"/>
            </a:gdLst>
            <a:ahLst/>
            <a:cxnLst>
              <a:cxn ang="0">
                <a:pos x="connsiteX0" y="connsiteY0"/>
              </a:cxn>
              <a:cxn ang="0">
                <a:pos x="connsiteX1" y="connsiteY1"/>
              </a:cxn>
              <a:cxn ang="0">
                <a:pos x="connsiteX2" y="connsiteY2"/>
              </a:cxn>
            </a:cxnLst>
            <a:rect l="l" t="t" r="r" b="b"/>
            <a:pathLst>
              <a:path w="3880021" h="778902">
                <a:moveTo>
                  <a:pt x="0" y="778902"/>
                </a:moveTo>
                <a:cubicBezTo>
                  <a:pt x="547816" y="396872"/>
                  <a:pt x="1095632" y="14842"/>
                  <a:pt x="1742302" y="426"/>
                </a:cubicBezTo>
                <a:cubicBezTo>
                  <a:pt x="2388972" y="-13990"/>
                  <a:pt x="3134496" y="339207"/>
                  <a:pt x="3880021" y="692404"/>
                </a:cubicBezTo>
              </a:path>
            </a:pathLst>
          </a:custGeom>
          <a:ln w="317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AutoShape 5"/>
          <p:cNvSpPr>
            <a:spLocks noChangeArrowheads="1"/>
          </p:cNvSpPr>
          <p:nvPr/>
        </p:nvSpPr>
        <p:spPr bwMode="auto">
          <a:xfrm>
            <a:off x="611560" y="1057672"/>
            <a:ext cx="7956884" cy="1219200"/>
          </a:xfrm>
          <a:prstGeom prst="roundRect">
            <a:avLst>
              <a:gd name="adj" fmla="val 16667"/>
            </a:avLst>
          </a:prstGeom>
          <a:solidFill>
            <a:srgbClr val="FFFFFF"/>
          </a:solidFill>
          <a:ln w="57150">
            <a:solidFill>
              <a:srgbClr val="000099"/>
            </a:solidFill>
            <a:round/>
            <a:headEnd/>
            <a:tailEnd/>
          </a:ln>
          <a:effectLst>
            <a:outerShdw dist="107763" dir="2700000" algn="ctr" rotWithShape="0">
              <a:srgbClr val="808080">
                <a:alpha val="50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333399"/>
                </a:solidFill>
                <a:effectLst/>
                <a:uLnTx/>
                <a:uFillTx/>
                <a:latin typeface="Trebuchet MS" pitchFamily="34" charset="0"/>
              </a:rPr>
              <a:t>An</a:t>
            </a:r>
            <a:r>
              <a:rPr kumimoji="0" lang="en-US" sz="1800" b="0" i="0" u="none" strike="noStrike" kern="0" cap="none" spc="0" normalizeH="0" noProof="0" dirty="0" smtClean="0">
                <a:ln>
                  <a:noFill/>
                </a:ln>
                <a:solidFill>
                  <a:srgbClr val="333399"/>
                </a:solidFill>
                <a:effectLst/>
                <a:uLnTx/>
                <a:uFillTx/>
                <a:latin typeface="Trebuchet MS" pitchFamily="34" charset="0"/>
              </a:rPr>
              <a:t> internal node of </a:t>
            </a:r>
            <a:r>
              <a:rPr kumimoji="0" lang="en-US" sz="1800" b="0" i="1" u="none" strike="noStrike" kern="0" cap="none" spc="0" normalizeH="0" noProof="0" dirty="0" err="1" smtClean="0">
                <a:ln>
                  <a:noFill/>
                </a:ln>
                <a:solidFill>
                  <a:srgbClr val="333399"/>
                </a:solidFill>
                <a:effectLst/>
                <a:uLnTx/>
                <a:uFillTx/>
                <a:latin typeface="Trebuchet MS" pitchFamily="34" charset="0"/>
              </a:rPr>
              <a:t>gt</a:t>
            </a:r>
            <a:r>
              <a:rPr kumimoji="0" lang="en-US" sz="1800" b="0" i="0" u="none" strike="noStrike" kern="0" cap="none" spc="0" normalizeH="0" noProof="0" dirty="0" smtClean="0">
                <a:ln>
                  <a:noFill/>
                </a:ln>
                <a:solidFill>
                  <a:srgbClr val="333399"/>
                </a:solidFill>
                <a:effectLst/>
                <a:uLnTx/>
                <a:uFillTx/>
                <a:latin typeface="Trebuchet MS" pitchFamily="34" charset="0"/>
              </a:rPr>
              <a:t> is a </a:t>
            </a:r>
            <a:r>
              <a:rPr kumimoji="0" lang="en-US" sz="1800" b="0" i="1" u="none" strike="noStrike" kern="0" cap="none" spc="0" normalizeH="0" noProof="0" dirty="0" smtClean="0">
                <a:ln>
                  <a:noFill/>
                </a:ln>
                <a:solidFill>
                  <a:srgbClr val="FF0000"/>
                </a:solidFill>
                <a:effectLst/>
                <a:uLnTx/>
                <a:uFillTx/>
                <a:latin typeface="Trebuchet MS" pitchFamily="34" charset="0"/>
              </a:rPr>
              <a:t>speciation</a:t>
            </a:r>
            <a:r>
              <a:rPr kumimoji="0" lang="en-US" sz="1800" b="0" i="0" u="none" strike="noStrike" kern="0" cap="none" spc="0" normalizeH="0" noProof="0" dirty="0" smtClean="0">
                <a:ln>
                  <a:noFill/>
                </a:ln>
                <a:solidFill>
                  <a:srgbClr val="FF0000"/>
                </a:solidFill>
                <a:effectLst/>
                <a:uLnTx/>
                <a:uFillTx/>
                <a:latin typeface="Trebuchet MS" pitchFamily="34" charset="0"/>
              </a:rPr>
              <a:t> </a:t>
            </a:r>
            <a:r>
              <a:rPr kumimoji="0" lang="en-US" sz="1800" b="0" i="0" u="none" strike="noStrike" kern="0" cap="none" spc="0" normalizeH="0" noProof="0" dirty="0" smtClean="0">
                <a:ln>
                  <a:noFill/>
                </a:ln>
                <a:solidFill>
                  <a:srgbClr val="333399"/>
                </a:solidFill>
                <a:effectLst/>
                <a:uLnTx/>
                <a:uFillTx/>
                <a:latin typeface="Trebuchet MS" pitchFamily="34" charset="0"/>
              </a:rPr>
              <a:t>node if it is dominated by </a:t>
            </a:r>
          </a:p>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srgbClr val="333399"/>
                </a:solidFill>
                <a:latin typeface="Trebuchet MS" pitchFamily="34" charset="0"/>
              </a:rPr>
              <a:t>s</a:t>
            </a:r>
            <a:r>
              <a:rPr lang="en-US" kern="0" dirty="0" smtClean="0">
                <a:solidFill>
                  <a:srgbClr val="333399"/>
                </a:solidFill>
                <a:latin typeface="Trebuchet MS" pitchFamily="34" charset="0"/>
              </a:rPr>
              <a:t>ome </a:t>
            </a:r>
            <a:r>
              <a:rPr kumimoji="0" lang="en-US" sz="1800" b="0" i="0" u="none" strike="noStrike" kern="0" cap="none" spc="0" normalizeH="0" noProof="0" dirty="0" err="1" smtClean="0">
                <a:ln>
                  <a:noFill/>
                </a:ln>
                <a:solidFill>
                  <a:srgbClr val="333399"/>
                </a:solidFill>
                <a:effectLst/>
                <a:uLnTx/>
                <a:uFillTx/>
                <a:latin typeface="Trebuchet MS" pitchFamily="34" charset="0"/>
              </a:rPr>
              <a:t>subtree</a:t>
            </a:r>
            <a:r>
              <a:rPr lang="en-US" kern="0" dirty="0" smtClean="0">
                <a:solidFill>
                  <a:srgbClr val="333399"/>
                </a:solidFill>
                <a:latin typeface="Trebuchet MS" pitchFamily="34" charset="0"/>
              </a:rPr>
              <a:t>-bipartition in ST. Otherwise, this is a </a:t>
            </a:r>
            <a:r>
              <a:rPr lang="en-US" i="1" kern="0" dirty="0" smtClean="0">
                <a:solidFill>
                  <a:srgbClr val="FF0000"/>
                </a:solidFill>
                <a:latin typeface="Trebuchet MS" pitchFamily="34" charset="0"/>
              </a:rPr>
              <a:t>duplication</a:t>
            </a:r>
            <a:r>
              <a:rPr lang="en-US" kern="0" dirty="0" smtClean="0">
                <a:solidFill>
                  <a:srgbClr val="FF0000"/>
                </a:solidFill>
                <a:latin typeface="Trebuchet MS" pitchFamily="34" charset="0"/>
              </a:rPr>
              <a:t> </a:t>
            </a:r>
            <a:r>
              <a:rPr lang="en-US" kern="0" dirty="0" smtClean="0">
                <a:solidFill>
                  <a:srgbClr val="333399"/>
                </a:solidFill>
                <a:latin typeface="Trebuchet MS" pitchFamily="34" charset="0"/>
              </a:rPr>
              <a:t>node</a:t>
            </a:r>
            <a:endParaRPr kumimoji="0" lang="en-US" sz="1800" b="0" i="0" u="none" strike="noStrike" kern="0" cap="none" spc="0" normalizeH="0" baseline="0" noProof="0" dirty="0" smtClean="0">
              <a:ln>
                <a:noFill/>
              </a:ln>
              <a:solidFill>
                <a:srgbClr val="333399"/>
              </a:solidFill>
              <a:effectLst/>
              <a:uLnTx/>
              <a:uFillTx/>
              <a:latin typeface="Trebuchet MS" pitchFamily="34" charset="0"/>
            </a:endParaRPr>
          </a:p>
        </p:txBody>
      </p:sp>
      <p:sp>
        <p:nvSpPr>
          <p:cNvPr id="104" name="Text Box 7"/>
          <p:cNvSpPr txBox="1">
            <a:spLocks noChangeArrowheads="1"/>
          </p:cNvSpPr>
          <p:nvPr/>
        </p:nvSpPr>
        <p:spPr bwMode="auto">
          <a:xfrm>
            <a:off x="1367172" y="776317"/>
            <a:ext cx="2023242" cy="492443"/>
          </a:xfrm>
          <a:prstGeom prst="rect">
            <a:avLst/>
          </a:prstGeom>
          <a:solidFill>
            <a:srgbClr val="FFFFFF"/>
          </a:solidFill>
          <a:ln w="28575">
            <a:solidFill>
              <a:srgbClr val="808080"/>
            </a:solidFill>
            <a:miter lim="800000"/>
            <a:headEnd/>
            <a:tailEnd/>
          </a:ln>
        </p:spPr>
        <p:txBody>
          <a:bodyPr wrap="square">
            <a:spAutoFit/>
          </a:bodyPr>
          <a:lstStyle>
            <a:lvl1pPr algn="l">
              <a:defRPr>
                <a:solidFill>
                  <a:schemeClr val="tx1"/>
                </a:solidFill>
                <a:latin typeface="Arial" pitchFamily="34" charset="0"/>
                <a:cs typeface="Arial" pitchFamily="34" charset="0"/>
              </a:defRPr>
            </a:lvl1pPr>
            <a:lvl2pPr marL="742950" indent="-285750" algn="l">
              <a:defRPr>
                <a:solidFill>
                  <a:schemeClr val="tx1"/>
                </a:solidFill>
                <a:latin typeface="Arial" pitchFamily="34" charset="0"/>
                <a:cs typeface="Arial" pitchFamily="34" charset="0"/>
              </a:defRPr>
            </a:lvl2pPr>
            <a:lvl3pPr marL="1143000" indent="-228600" algn="l">
              <a:defRPr>
                <a:solidFill>
                  <a:schemeClr val="tx1"/>
                </a:solidFill>
                <a:latin typeface="Arial" pitchFamily="34" charset="0"/>
                <a:cs typeface="Arial" pitchFamily="34" charset="0"/>
              </a:defRPr>
            </a:lvl3pPr>
            <a:lvl4pPr marL="1600200" indent="-228600" algn="l">
              <a:defRPr>
                <a:solidFill>
                  <a:schemeClr val="tx1"/>
                </a:solidFill>
                <a:latin typeface="Arial" pitchFamily="34" charset="0"/>
                <a:cs typeface="Arial" pitchFamily="34" charset="0"/>
              </a:defRPr>
            </a:lvl4pPr>
            <a:lvl5pPr marL="2057400" indent="-228600" algn="l">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600" b="0" i="1" u="none" strike="noStrike" kern="0" cap="none" spc="0" normalizeH="0" baseline="0" noProof="0" dirty="0" smtClean="0">
                <a:ln>
                  <a:noFill/>
                </a:ln>
                <a:solidFill>
                  <a:srgbClr val="333399"/>
                </a:solidFill>
                <a:effectLst/>
                <a:uLnTx/>
                <a:uFillTx/>
                <a:latin typeface="Book Antiqua" pitchFamily="18" charset="0"/>
                <a:cs typeface="Arial" pitchFamily="34" charset="0"/>
              </a:rPr>
              <a:t>Theorem</a:t>
            </a:r>
          </a:p>
        </p:txBody>
      </p:sp>
      <p:sp>
        <p:nvSpPr>
          <p:cNvPr id="46" name="Oval 4"/>
          <p:cNvSpPr>
            <a:spLocks noChangeArrowheads="1"/>
          </p:cNvSpPr>
          <p:nvPr/>
        </p:nvSpPr>
        <p:spPr bwMode="auto">
          <a:xfrm>
            <a:off x="2159732" y="3596444"/>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7" name="Oval 4"/>
          <p:cNvSpPr>
            <a:spLocks noChangeArrowheads="1"/>
          </p:cNvSpPr>
          <p:nvPr/>
        </p:nvSpPr>
        <p:spPr bwMode="auto">
          <a:xfrm>
            <a:off x="1361356" y="5109424"/>
            <a:ext cx="228600" cy="228600"/>
          </a:xfrm>
          <a:prstGeom prst="ellipse">
            <a:avLst/>
          </a:prstGeom>
          <a:gradFill rotWithShape="1">
            <a:gsLst>
              <a:gs pos="0">
                <a:srgbClr val="D6F1F6"/>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9" name="Oval 4"/>
          <p:cNvSpPr>
            <a:spLocks noChangeArrowheads="1"/>
          </p:cNvSpPr>
          <p:nvPr/>
        </p:nvSpPr>
        <p:spPr bwMode="auto">
          <a:xfrm>
            <a:off x="2872157" y="4675349"/>
            <a:ext cx="228600" cy="228600"/>
          </a:xfrm>
          <a:prstGeom prst="ellipse">
            <a:avLst/>
          </a:prstGeom>
          <a:gradFill rotWithShape="1">
            <a:gsLst>
              <a:gs pos="0">
                <a:srgbClr val="D6F1F6"/>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50" name="Text Box 45"/>
          <p:cNvSpPr txBox="1">
            <a:spLocks noChangeArrowheads="1"/>
          </p:cNvSpPr>
          <p:nvPr/>
        </p:nvSpPr>
        <p:spPr bwMode="auto">
          <a:xfrm>
            <a:off x="2168312" y="6469886"/>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err="1" smtClean="0">
                <a:latin typeface="Bookman Old Style" pitchFamily="18" charset="0"/>
              </a:rPr>
              <a:t>gt</a:t>
            </a:r>
            <a:endParaRPr lang="en-US" sz="2100" b="0" i="1" baseline="-25000" dirty="0">
              <a:latin typeface="Bookman Old Style" pitchFamily="18" charset="0"/>
            </a:endParaRPr>
          </a:p>
        </p:txBody>
      </p:sp>
      <p:sp>
        <p:nvSpPr>
          <p:cNvPr id="51" name="Text Box 45"/>
          <p:cNvSpPr txBox="1">
            <a:spLocks noChangeArrowheads="1"/>
          </p:cNvSpPr>
          <p:nvPr/>
        </p:nvSpPr>
        <p:spPr bwMode="auto">
          <a:xfrm>
            <a:off x="6336196" y="6505890"/>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3333CC"/>
                </a:solidFill>
                <a:latin typeface="Bookman Old Style" pitchFamily="18" charset="0"/>
              </a:rPr>
              <a:t>ST</a:t>
            </a:r>
            <a:endParaRPr lang="en-US" sz="2100" b="0" i="1" baseline="-25000" dirty="0">
              <a:solidFill>
                <a:srgbClr val="3333CC"/>
              </a:solidFill>
              <a:latin typeface="Bookman Old Style" pitchFamily="18" charset="0"/>
            </a:endParaRPr>
          </a:p>
        </p:txBody>
      </p:sp>
    </p:spTree>
    <p:extLst>
      <p:ext uri="{BB962C8B-B14F-4D97-AF65-F5344CB8AC3E}">
        <p14:creationId xmlns:p14="http://schemas.microsoft.com/office/powerpoint/2010/main" val="480445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barn(inVertical)">
                                      <p:cBhvr>
                                        <p:cTn id="7" dur="500"/>
                                        <p:tgtEl>
                                          <p:spTgt spid="105"/>
                                        </p:tgtEl>
                                      </p:cBhvr>
                                    </p:animEffect>
                                  </p:childTnLst>
                                </p:cTn>
                              </p:par>
                              <p:par>
                                <p:cTn id="8" presetID="16" presetClass="entr" presetSubtype="21" fill="hold" nodeType="withEffect">
                                  <p:stCondLst>
                                    <p:cond delay="0"/>
                                  </p:stCondLst>
                                  <p:childTnLst>
                                    <p:set>
                                      <p:cBhvr>
                                        <p:cTn id="9" dur="1" fill="hold">
                                          <p:stCondLst>
                                            <p:cond delay="0"/>
                                          </p:stCondLst>
                                        </p:cTn>
                                        <p:tgtEl>
                                          <p:spTgt spid="106"/>
                                        </p:tgtEl>
                                        <p:attrNameLst>
                                          <p:attrName>style.visibility</p:attrName>
                                        </p:attrNameLst>
                                      </p:cBhvr>
                                      <p:to>
                                        <p:strVal val="visible"/>
                                      </p:to>
                                    </p:set>
                                    <p:animEffect transition="in" filter="barn(inVertical)">
                                      <p:cBhvr>
                                        <p:cTn id="10" dur="500"/>
                                        <p:tgtEl>
                                          <p:spTgt spid="106"/>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107"/>
                                        </p:tgtEl>
                                        <p:attrNameLst>
                                          <p:attrName>style.visibility</p:attrName>
                                        </p:attrNameLst>
                                      </p:cBhvr>
                                      <p:to>
                                        <p:strVal val="visible"/>
                                      </p:to>
                                    </p:set>
                                  </p:childTnLst>
                                </p:cTn>
                              </p:par>
                              <p:par>
                                <p:cTn id="14" presetID="22" presetClass="entr" presetSubtype="4" fill="hold" grpId="0"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down)">
                                      <p:cBhvr>
                                        <p:cTn id="16" dur="500"/>
                                        <p:tgtEl>
                                          <p:spTgt spid="5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down)">
                                      <p:cBhvr>
                                        <p:cTn id="19" dur="500"/>
                                        <p:tgtEl>
                                          <p:spTgt spid="51"/>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46"/>
                                        </p:tgtEl>
                                        <p:attrNameLst>
                                          <p:attrName>style.visibility</p:attrName>
                                        </p:attrNameLst>
                                      </p:cBhvr>
                                      <p:to>
                                        <p:strVal val="visible"/>
                                      </p:to>
                                    </p:set>
                                    <p:anim calcmode="lin" valueType="num">
                                      <p:cBhvr additive="base">
                                        <p:cTn id="24" dur="500"/>
                                        <p:tgtEl>
                                          <p:spTgt spid="46"/>
                                        </p:tgtEl>
                                        <p:attrNameLst>
                                          <p:attrName>ppt_y</p:attrName>
                                        </p:attrNameLst>
                                      </p:cBhvr>
                                      <p:tavLst>
                                        <p:tav tm="0">
                                          <p:val>
                                            <p:strVal val="#ppt_y+#ppt_h*1.125000"/>
                                          </p:val>
                                        </p:tav>
                                        <p:tav tm="100000">
                                          <p:val>
                                            <p:strVal val="#ppt_y"/>
                                          </p:val>
                                        </p:tav>
                                      </p:tavLst>
                                    </p:anim>
                                    <p:animEffect transition="in" filter="wipe(up)">
                                      <p:cBhvr>
                                        <p:cTn id="25" dur="500"/>
                                        <p:tgtEl>
                                          <p:spTgt spid="46"/>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70"/>
                                        </p:tgtEl>
                                        <p:attrNameLst>
                                          <p:attrName>style.visibility</p:attrName>
                                        </p:attrNameLst>
                                      </p:cBhvr>
                                      <p:to>
                                        <p:strVal val="visible"/>
                                      </p:to>
                                    </p:set>
                                    <p:animEffect transition="in" filter="barn(inVertical)">
                                      <p:cBhvr>
                                        <p:cTn id="28" dur="500"/>
                                        <p:tgtEl>
                                          <p:spTgt spid="70"/>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83"/>
                                        </p:tgtEl>
                                        <p:attrNameLst>
                                          <p:attrName>style.visibility</p:attrName>
                                        </p:attrNameLst>
                                      </p:cBhvr>
                                      <p:to>
                                        <p:strVal val="visible"/>
                                      </p:to>
                                    </p:set>
                                    <p:animEffect transition="in" filter="barn(inVertical)">
                                      <p:cBhvr>
                                        <p:cTn id="33" dur="500"/>
                                        <p:tgtEl>
                                          <p:spTgt spid="8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97"/>
                                        </p:tgtEl>
                                        <p:attrNameLst>
                                          <p:attrName>style.visibility</p:attrName>
                                        </p:attrNameLst>
                                      </p:cBhvr>
                                      <p:to>
                                        <p:strVal val="visible"/>
                                      </p:to>
                                    </p:set>
                                    <p:animEffect transition="in" filter="wipe(left)">
                                      <p:cBhvr>
                                        <p:cTn id="38" dur="500"/>
                                        <p:tgtEl>
                                          <p:spTgt spid="97"/>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98"/>
                                        </p:tgtEl>
                                        <p:attrNameLst>
                                          <p:attrName>style.visibility</p:attrName>
                                        </p:attrNameLst>
                                      </p:cBhvr>
                                      <p:to>
                                        <p:strVal val="visible"/>
                                      </p:to>
                                    </p:set>
                                    <p:animEffect transition="in" filter="wipe(left)">
                                      <p:cBhvr>
                                        <p:cTn id="41" dur="500"/>
                                        <p:tgtEl>
                                          <p:spTgt spid="98"/>
                                        </p:tgtEl>
                                      </p:cBhvr>
                                    </p:animEffect>
                                  </p:childTnLst>
                                </p:cTn>
                              </p:par>
                            </p:childTnLst>
                          </p:cTn>
                        </p:par>
                        <p:par>
                          <p:cTn id="42" fill="hold">
                            <p:stCondLst>
                              <p:cond delay="500"/>
                            </p:stCondLst>
                            <p:childTnLst>
                              <p:par>
                                <p:cTn id="43" presetID="53" presetClass="entr" presetSubtype="16" fill="hold" grpId="0" nodeType="afterEffect">
                                  <p:stCondLst>
                                    <p:cond delay="0"/>
                                  </p:stCondLst>
                                  <p:childTnLst>
                                    <p:set>
                                      <p:cBhvr>
                                        <p:cTn id="44" dur="1" fill="hold">
                                          <p:stCondLst>
                                            <p:cond delay="0"/>
                                          </p:stCondLst>
                                        </p:cTn>
                                        <p:tgtEl>
                                          <p:spTgt spid="84"/>
                                        </p:tgtEl>
                                        <p:attrNameLst>
                                          <p:attrName>style.visibility</p:attrName>
                                        </p:attrNameLst>
                                      </p:cBhvr>
                                      <p:to>
                                        <p:strVal val="visible"/>
                                      </p:to>
                                    </p:set>
                                    <p:anim calcmode="lin" valueType="num">
                                      <p:cBhvr>
                                        <p:cTn id="45" dur="500" fill="hold"/>
                                        <p:tgtEl>
                                          <p:spTgt spid="84"/>
                                        </p:tgtEl>
                                        <p:attrNameLst>
                                          <p:attrName>ppt_w</p:attrName>
                                        </p:attrNameLst>
                                      </p:cBhvr>
                                      <p:tavLst>
                                        <p:tav tm="0">
                                          <p:val>
                                            <p:fltVal val="0"/>
                                          </p:val>
                                        </p:tav>
                                        <p:tav tm="100000">
                                          <p:val>
                                            <p:strVal val="#ppt_w"/>
                                          </p:val>
                                        </p:tav>
                                      </p:tavLst>
                                    </p:anim>
                                    <p:anim calcmode="lin" valueType="num">
                                      <p:cBhvr>
                                        <p:cTn id="46" dur="500" fill="hold"/>
                                        <p:tgtEl>
                                          <p:spTgt spid="84"/>
                                        </p:tgtEl>
                                        <p:attrNameLst>
                                          <p:attrName>ppt_h</p:attrName>
                                        </p:attrNameLst>
                                      </p:cBhvr>
                                      <p:tavLst>
                                        <p:tav tm="0">
                                          <p:val>
                                            <p:fltVal val="0"/>
                                          </p:val>
                                        </p:tav>
                                        <p:tav tm="100000">
                                          <p:val>
                                            <p:strVal val="#ppt_h"/>
                                          </p:val>
                                        </p:tav>
                                      </p:tavLst>
                                    </p:anim>
                                    <p:animEffect transition="in" filter="fade">
                                      <p:cBhvr>
                                        <p:cTn id="47" dur="500"/>
                                        <p:tgtEl>
                                          <p:spTgt spid="84"/>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90"/>
                                        </p:tgtEl>
                                        <p:attrNameLst>
                                          <p:attrName>style.visibility</p:attrName>
                                        </p:attrNameLst>
                                      </p:cBhvr>
                                      <p:to>
                                        <p:strVal val="visible"/>
                                      </p:to>
                                    </p:set>
                                    <p:anim calcmode="lin" valueType="num">
                                      <p:cBhvr>
                                        <p:cTn id="50" dur="500" fill="hold"/>
                                        <p:tgtEl>
                                          <p:spTgt spid="90"/>
                                        </p:tgtEl>
                                        <p:attrNameLst>
                                          <p:attrName>ppt_w</p:attrName>
                                        </p:attrNameLst>
                                      </p:cBhvr>
                                      <p:tavLst>
                                        <p:tav tm="0">
                                          <p:val>
                                            <p:fltVal val="0"/>
                                          </p:val>
                                        </p:tav>
                                        <p:tav tm="100000">
                                          <p:val>
                                            <p:strVal val="#ppt_w"/>
                                          </p:val>
                                        </p:tav>
                                      </p:tavLst>
                                    </p:anim>
                                    <p:anim calcmode="lin" valueType="num">
                                      <p:cBhvr>
                                        <p:cTn id="51" dur="500" fill="hold"/>
                                        <p:tgtEl>
                                          <p:spTgt spid="90"/>
                                        </p:tgtEl>
                                        <p:attrNameLst>
                                          <p:attrName>ppt_h</p:attrName>
                                        </p:attrNameLst>
                                      </p:cBhvr>
                                      <p:tavLst>
                                        <p:tav tm="0">
                                          <p:val>
                                            <p:fltVal val="0"/>
                                          </p:val>
                                        </p:tav>
                                        <p:tav tm="100000">
                                          <p:val>
                                            <p:strVal val="#ppt_h"/>
                                          </p:val>
                                        </p:tav>
                                      </p:tavLst>
                                    </p:anim>
                                    <p:animEffect transition="in" filter="fade">
                                      <p:cBhvr>
                                        <p:cTn id="52" dur="500"/>
                                        <p:tgtEl>
                                          <p:spTgt spid="9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xit" presetSubtype="2" fill="hold" grpId="1" nodeType="clickEffect">
                                  <p:stCondLst>
                                    <p:cond delay="0"/>
                                  </p:stCondLst>
                                  <p:childTnLst>
                                    <p:animEffect transition="out" filter="wipe(right)">
                                      <p:cBhvr>
                                        <p:cTn id="56" dur="500"/>
                                        <p:tgtEl>
                                          <p:spTgt spid="97"/>
                                        </p:tgtEl>
                                      </p:cBhvr>
                                    </p:animEffect>
                                    <p:set>
                                      <p:cBhvr>
                                        <p:cTn id="57" dur="1" fill="hold">
                                          <p:stCondLst>
                                            <p:cond delay="499"/>
                                          </p:stCondLst>
                                        </p:cTn>
                                        <p:tgtEl>
                                          <p:spTgt spid="97"/>
                                        </p:tgtEl>
                                        <p:attrNameLst>
                                          <p:attrName>style.visibility</p:attrName>
                                        </p:attrNameLst>
                                      </p:cBhvr>
                                      <p:to>
                                        <p:strVal val="hidden"/>
                                      </p:to>
                                    </p:set>
                                  </p:childTnLst>
                                </p:cTn>
                              </p:par>
                              <p:par>
                                <p:cTn id="58" presetID="22" presetClass="exit" presetSubtype="2" fill="hold" grpId="1" nodeType="withEffect">
                                  <p:stCondLst>
                                    <p:cond delay="0"/>
                                  </p:stCondLst>
                                  <p:childTnLst>
                                    <p:animEffect transition="out" filter="wipe(right)">
                                      <p:cBhvr>
                                        <p:cTn id="59" dur="500"/>
                                        <p:tgtEl>
                                          <p:spTgt spid="98"/>
                                        </p:tgtEl>
                                      </p:cBhvr>
                                    </p:animEffect>
                                    <p:set>
                                      <p:cBhvr>
                                        <p:cTn id="60" dur="1" fill="hold">
                                          <p:stCondLst>
                                            <p:cond delay="499"/>
                                          </p:stCondLst>
                                        </p:cTn>
                                        <p:tgtEl>
                                          <p:spTgt spid="98"/>
                                        </p:tgtEl>
                                        <p:attrNameLst>
                                          <p:attrName>style.visibility</p:attrName>
                                        </p:attrNameLst>
                                      </p:cBhvr>
                                      <p:to>
                                        <p:strVal val="hidden"/>
                                      </p:to>
                                    </p:set>
                                  </p:childTnLst>
                                </p:cTn>
                              </p:par>
                              <p:par>
                                <p:cTn id="61" presetID="22" presetClass="entr" presetSubtype="8" fill="hold" grpId="0" nodeType="withEffect">
                                  <p:stCondLst>
                                    <p:cond delay="0"/>
                                  </p:stCondLst>
                                  <p:childTnLst>
                                    <p:set>
                                      <p:cBhvr>
                                        <p:cTn id="62" dur="1" fill="hold">
                                          <p:stCondLst>
                                            <p:cond delay="0"/>
                                          </p:stCondLst>
                                        </p:cTn>
                                        <p:tgtEl>
                                          <p:spTgt spid="99"/>
                                        </p:tgtEl>
                                        <p:attrNameLst>
                                          <p:attrName>style.visibility</p:attrName>
                                        </p:attrNameLst>
                                      </p:cBhvr>
                                      <p:to>
                                        <p:strVal val="visible"/>
                                      </p:to>
                                    </p:set>
                                    <p:animEffect transition="in" filter="wipe(left)">
                                      <p:cBhvr>
                                        <p:cTn id="63" dur="500"/>
                                        <p:tgtEl>
                                          <p:spTgt spid="99"/>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00"/>
                                        </p:tgtEl>
                                        <p:attrNameLst>
                                          <p:attrName>style.visibility</p:attrName>
                                        </p:attrNameLst>
                                      </p:cBhvr>
                                      <p:to>
                                        <p:strVal val="visible"/>
                                      </p:to>
                                    </p:set>
                                    <p:animEffect transition="in" filter="wipe(left)">
                                      <p:cBhvr>
                                        <p:cTn id="66" dur="500"/>
                                        <p:tgtEl>
                                          <p:spTgt spid="100"/>
                                        </p:tgtEl>
                                      </p:cBhvr>
                                    </p:animEffect>
                                  </p:childTnLst>
                                </p:cTn>
                              </p:par>
                            </p:childTnLst>
                          </p:cTn>
                        </p:par>
                        <p:par>
                          <p:cTn id="67" fill="hold">
                            <p:stCondLst>
                              <p:cond delay="500"/>
                            </p:stCondLst>
                            <p:childTnLst>
                              <p:par>
                                <p:cTn id="68" presetID="22" presetClass="entr" presetSubtype="4" fill="hold" grpId="0" nodeType="afterEffect">
                                  <p:stCondLst>
                                    <p:cond delay="0"/>
                                  </p:stCondLst>
                                  <p:childTnLst>
                                    <p:set>
                                      <p:cBhvr>
                                        <p:cTn id="69" dur="1" fill="hold">
                                          <p:stCondLst>
                                            <p:cond delay="0"/>
                                          </p:stCondLst>
                                        </p:cTn>
                                        <p:tgtEl>
                                          <p:spTgt spid="91"/>
                                        </p:tgtEl>
                                        <p:attrNameLst>
                                          <p:attrName>style.visibility</p:attrName>
                                        </p:attrNameLst>
                                      </p:cBhvr>
                                      <p:to>
                                        <p:strVal val="visible"/>
                                      </p:to>
                                    </p:set>
                                    <p:animEffect transition="in" filter="wipe(down)">
                                      <p:cBhvr>
                                        <p:cTn id="70" dur="500"/>
                                        <p:tgtEl>
                                          <p:spTgt spid="91"/>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86"/>
                                        </p:tgtEl>
                                        <p:attrNameLst>
                                          <p:attrName>style.visibility</p:attrName>
                                        </p:attrNameLst>
                                      </p:cBhvr>
                                      <p:to>
                                        <p:strVal val="visible"/>
                                      </p:to>
                                    </p:set>
                                    <p:animEffect transition="in" filter="wipe(down)">
                                      <p:cBhvr>
                                        <p:cTn id="73" dur="500"/>
                                        <p:tgtEl>
                                          <p:spTgt spid="8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xit" presetSubtype="2" fill="hold" grpId="1" nodeType="clickEffect">
                                  <p:stCondLst>
                                    <p:cond delay="0"/>
                                  </p:stCondLst>
                                  <p:childTnLst>
                                    <p:animEffect transition="out" filter="wipe(right)">
                                      <p:cBhvr>
                                        <p:cTn id="77" dur="500"/>
                                        <p:tgtEl>
                                          <p:spTgt spid="99"/>
                                        </p:tgtEl>
                                      </p:cBhvr>
                                    </p:animEffect>
                                    <p:set>
                                      <p:cBhvr>
                                        <p:cTn id="78" dur="1" fill="hold">
                                          <p:stCondLst>
                                            <p:cond delay="499"/>
                                          </p:stCondLst>
                                        </p:cTn>
                                        <p:tgtEl>
                                          <p:spTgt spid="99"/>
                                        </p:tgtEl>
                                        <p:attrNameLst>
                                          <p:attrName>style.visibility</p:attrName>
                                        </p:attrNameLst>
                                      </p:cBhvr>
                                      <p:to>
                                        <p:strVal val="hidden"/>
                                      </p:to>
                                    </p:set>
                                  </p:childTnLst>
                                </p:cTn>
                              </p:par>
                              <p:par>
                                <p:cTn id="79" presetID="22" presetClass="exit" presetSubtype="2" fill="hold" grpId="1" nodeType="withEffect">
                                  <p:stCondLst>
                                    <p:cond delay="0"/>
                                  </p:stCondLst>
                                  <p:childTnLst>
                                    <p:animEffect transition="out" filter="wipe(right)">
                                      <p:cBhvr>
                                        <p:cTn id="80" dur="500"/>
                                        <p:tgtEl>
                                          <p:spTgt spid="100"/>
                                        </p:tgtEl>
                                      </p:cBhvr>
                                    </p:animEffect>
                                    <p:set>
                                      <p:cBhvr>
                                        <p:cTn id="81" dur="1" fill="hold">
                                          <p:stCondLst>
                                            <p:cond delay="499"/>
                                          </p:stCondLst>
                                        </p:cTn>
                                        <p:tgtEl>
                                          <p:spTgt spid="100"/>
                                        </p:tgtEl>
                                        <p:attrNameLst>
                                          <p:attrName>style.visibility</p:attrName>
                                        </p:attrNameLst>
                                      </p:cBhvr>
                                      <p:to>
                                        <p:strVal val="hidden"/>
                                      </p:to>
                                    </p:set>
                                  </p:childTnLst>
                                </p:cTn>
                              </p:par>
                            </p:childTnLst>
                          </p:cTn>
                        </p:par>
                        <p:par>
                          <p:cTn id="82" fill="hold">
                            <p:stCondLst>
                              <p:cond delay="500"/>
                            </p:stCondLst>
                            <p:childTnLst>
                              <p:par>
                                <p:cTn id="83" presetID="12" presetClass="entr" presetSubtype="4" fill="hold" grpId="0" nodeType="afterEffect">
                                  <p:stCondLst>
                                    <p:cond delay="0"/>
                                  </p:stCondLst>
                                  <p:childTnLst>
                                    <p:set>
                                      <p:cBhvr>
                                        <p:cTn id="84" dur="1" fill="hold">
                                          <p:stCondLst>
                                            <p:cond delay="0"/>
                                          </p:stCondLst>
                                        </p:cTn>
                                        <p:tgtEl>
                                          <p:spTgt spid="47"/>
                                        </p:tgtEl>
                                        <p:attrNameLst>
                                          <p:attrName>style.visibility</p:attrName>
                                        </p:attrNameLst>
                                      </p:cBhvr>
                                      <p:to>
                                        <p:strVal val="visible"/>
                                      </p:to>
                                    </p:set>
                                    <p:anim calcmode="lin" valueType="num">
                                      <p:cBhvr additive="base">
                                        <p:cTn id="85" dur="500"/>
                                        <p:tgtEl>
                                          <p:spTgt spid="47"/>
                                        </p:tgtEl>
                                        <p:attrNameLst>
                                          <p:attrName>ppt_y</p:attrName>
                                        </p:attrNameLst>
                                      </p:cBhvr>
                                      <p:tavLst>
                                        <p:tav tm="0">
                                          <p:val>
                                            <p:strVal val="#ppt_y+#ppt_h*1.125000"/>
                                          </p:val>
                                        </p:tav>
                                        <p:tav tm="100000">
                                          <p:val>
                                            <p:strVal val="#ppt_y"/>
                                          </p:val>
                                        </p:tav>
                                      </p:tavLst>
                                    </p:anim>
                                    <p:animEffect transition="in" filter="wipe(up)">
                                      <p:cBhvr>
                                        <p:cTn id="86" dur="500"/>
                                        <p:tgtEl>
                                          <p:spTgt spid="47"/>
                                        </p:tgtEl>
                                      </p:cBhvr>
                                    </p:animEffect>
                                  </p:childTnLst>
                                </p:cTn>
                              </p:par>
                              <p:par>
                                <p:cTn id="87" presetID="12" presetClass="entr" presetSubtype="4" fill="hold" grpId="0" nodeType="withEffect">
                                  <p:stCondLst>
                                    <p:cond delay="0"/>
                                  </p:stCondLst>
                                  <p:childTnLst>
                                    <p:set>
                                      <p:cBhvr>
                                        <p:cTn id="88" dur="1" fill="hold">
                                          <p:stCondLst>
                                            <p:cond delay="0"/>
                                          </p:stCondLst>
                                        </p:cTn>
                                        <p:tgtEl>
                                          <p:spTgt spid="49"/>
                                        </p:tgtEl>
                                        <p:attrNameLst>
                                          <p:attrName>style.visibility</p:attrName>
                                        </p:attrNameLst>
                                      </p:cBhvr>
                                      <p:to>
                                        <p:strVal val="visible"/>
                                      </p:to>
                                    </p:set>
                                    <p:anim calcmode="lin" valueType="num">
                                      <p:cBhvr additive="base">
                                        <p:cTn id="89" dur="500"/>
                                        <p:tgtEl>
                                          <p:spTgt spid="49"/>
                                        </p:tgtEl>
                                        <p:attrNameLst>
                                          <p:attrName>ppt_y</p:attrName>
                                        </p:attrNameLst>
                                      </p:cBhvr>
                                      <p:tavLst>
                                        <p:tav tm="0">
                                          <p:val>
                                            <p:strVal val="#ppt_y+#ppt_h*1.125000"/>
                                          </p:val>
                                        </p:tav>
                                        <p:tav tm="100000">
                                          <p:val>
                                            <p:strVal val="#ppt_y"/>
                                          </p:val>
                                        </p:tav>
                                      </p:tavLst>
                                    </p:anim>
                                    <p:animEffect transition="in" filter="wipe(up)">
                                      <p:cBhvr>
                                        <p:cTn id="90" dur="500"/>
                                        <p:tgtEl>
                                          <p:spTgt spid="49"/>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92"/>
                                        </p:tgtEl>
                                        <p:attrNameLst>
                                          <p:attrName>style.visibility</p:attrName>
                                        </p:attrNameLst>
                                      </p:cBhvr>
                                      <p:to>
                                        <p:strVal val="visible"/>
                                      </p:to>
                                    </p:set>
                                    <p:animEffect transition="in" filter="wipe(left)">
                                      <p:cBhvr>
                                        <p:cTn id="95" dur="500"/>
                                        <p:tgtEl>
                                          <p:spTgt spid="92"/>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93"/>
                                        </p:tgtEl>
                                        <p:attrNameLst>
                                          <p:attrName>style.visibility</p:attrName>
                                        </p:attrNameLst>
                                      </p:cBhvr>
                                      <p:to>
                                        <p:strVal val="visible"/>
                                      </p:to>
                                    </p:set>
                                    <p:animEffect transition="in" filter="wipe(left)">
                                      <p:cBhvr>
                                        <p:cTn id="100" dur="500"/>
                                        <p:tgtEl>
                                          <p:spTgt spid="93"/>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94"/>
                                        </p:tgtEl>
                                        <p:attrNameLst>
                                          <p:attrName>style.visibility</p:attrName>
                                        </p:attrNameLst>
                                      </p:cBhvr>
                                      <p:to>
                                        <p:strVal val="visible"/>
                                      </p:to>
                                    </p:set>
                                    <p:animEffect transition="in" filter="wipe(left)">
                                      <p:cBhvr>
                                        <p:cTn id="105"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9" grpId="0" animBg="1"/>
      <p:bldP spid="99" grpId="1" animBg="1"/>
      <p:bldP spid="100" grpId="0" animBg="1"/>
      <p:bldP spid="100" grpId="1" animBg="1"/>
      <p:bldP spid="98" grpId="0" animBg="1"/>
      <p:bldP spid="98" grpId="1" animBg="1"/>
      <p:bldP spid="97" grpId="0" animBg="1"/>
      <p:bldP spid="97" grpId="1" animBg="1"/>
      <p:bldP spid="91" grpId="0" animBg="1"/>
      <p:bldP spid="86" grpId="0" animBg="1"/>
      <p:bldP spid="84" grpId="0" animBg="1"/>
      <p:bldP spid="70" grpId="0"/>
      <p:bldP spid="83" grpId="0"/>
      <p:bldP spid="92" grpId="0" animBg="1"/>
      <p:bldP spid="93" grpId="0" animBg="1"/>
      <p:bldP spid="94" grpId="0" animBg="1"/>
      <p:bldP spid="46" grpId="0" animBg="1"/>
      <p:bldP spid="47" grpId="0" animBg="1"/>
      <p:bldP spid="49" grpId="0" animBg="1"/>
      <p:bldP spid="50" grpId="0"/>
      <p:bldP spid="51"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Freeform 89"/>
          <p:cNvSpPr/>
          <p:nvPr/>
        </p:nvSpPr>
        <p:spPr>
          <a:xfrm>
            <a:off x="5046436" y="4718291"/>
            <a:ext cx="1452564" cy="1476186"/>
          </a:xfrm>
          <a:custGeom>
            <a:avLst/>
            <a:gdLst>
              <a:gd name="connsiteX0" fmla="*/ 674003 w 1452564"/>
              <a:gd name="connsiteY0" fmla="*/ 47 h 1476186"/>
              <a:gd name="connsiteX1" fmla="*/ 19095 w 1452564"/>
              <a:gd name="connsiteY1" fmla="*/ 1285150 h 1476186"/>
              <a:gd name="connsiteX2" fmla="*/ 1440122 w 1452564"/>
              <a:gd name="connsiteY2" fmla="*/ 1334577 h 1476186"/>
              <a:gd name="connsiteX3" fmla="*/ 674003 w 1452564"/>
              <a:gd name="connsiteY3" fmla="*/ 47 h 1476186"/>
            </a:gdLst>
            <a:ahLst/>
            <a:cxnLst>
              <a:cxn ang="0">
                <a:pos x="connsiteX0" y="connsiteY0"/>
              </a:cxn>
              <a:cxn ang="0">
                <a:pos x="connsiteX1" y="connsiteY1"/>
              </a:cxn>
              <a:cxn ang="0">
                <a:pos x="connsiteX2" y="connsiteY2"/>
              </a:cxn>
              <a:cxn ang="0">
                <a:pos x="connsiteX3" y="connsiteY3"/>
              </a:cxn>
            </a:cxnLst>
            <a:rect l="l" t="t" r="r" b="b"/>
            <a:pathLst>
              <a:path w="1452564" h="1476186">
                <a:moveTo>
                  <a:pt x="674003" y="47"/>
                </a:moveTo>
                <a:cubicBezTo>
                  <a:pt x="437165" y="-8191"/>
                  <a:pt x="-108592" y="1062728"/>
                  <a:pt x="19095" y="1285150"/>
                </a:cubicBezTo>
                <a:cubicBezTo>
                  <a:pt x="146782" y="1507572"/>
                  <a:pt x="1330971" y="1550820"/>
                  <a:pt x="1440122" y="1334577"/>
                </a:cubicBezTo>
                <a:cubicBezTo>
                  <a:pt x="1549273" y="1118334"/>
                  <a:pt x="910841" y="8285"/>
                  <a:pt x="674003" y="47"/>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2491300" y="3496438"/>
            <a:ext cx="532528" cy="433122"/>
          </a:xfrm>
          <a:prstGeom prst="rect">
            <a:avLst/>
          </a:prstGeom>
          <a:solidFill>
            <a:schemeClr val="accent4">
              <a:lumMod val="50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a:off x="6584680" y="4730695"/>
            <a:ext cx="1505870" cy="1297459"/>
          </a:xfrm>
          <a:custGeom>
            <a:avLst/>
            <a:gdLst>
              <a:gd name="connsiteX0" fmla="*/ 630926 w 1505870"/>
              <a:gd name="connsiteY0" fmla="*/ 0 h 1297459"/>
              <a:gd name="connsiteX1" fmla="*/ 25445 w 1505870"/>
              <a:gd name="connsiteY1" fmla="*/ 1297459 h 1297459"/>
              <a:gd name="connsiteX2" fmla="*/ 1495899 w 1505870"/>
              <a:gd name="connsiteY2" fmla="*/ 1297459 h 1297459"/>
              <a:gd name="connsiteX3" fmla="*/ 630926 w 1505870"/>
              <a:gd name="connsiteY3" fmla="*/ 0 h 1297459"/>
            </a:gdLst>
            <a:ahLst/>
            <a:cxnLst>
              <a:cxn ang="0">
                <a:pos x="connsiteX0" y="connsiteY0"/>
              </a:cxn>
              <a:cxn ang="0">
                <a:pos x="connsiteX1" y="connsiteY1"/>
              </a:cxn>
              <a:cxn ang="0">
                <a:pos x="connsiteX2" y="connsiteY2"/>
              </a:cxn>
              <a:cxn ang="0">
                <a:pos x="connsiteX3" y="connsiteY3"/>
              </a:cxn>
            </a:cxnLst>
            <a:rect l="l" t="t" r="r" b="b"/>
            <a:pathLst>
              <a:path w="1505870" h="1297459">
                <a:moveTo>
                  <a:pt x="630926" y="0"/>
                </a:moveTo>
                <a:cubicBezTo>
                  <a:pt x="385850" y="0"/>
                  <a:pt x="-118717" y="1081216"/>
                  <a:pt x="25445" y="1297459"/>
                </a:cubicBezTo>
                <a:cubicBezTo>
                  <a:pt x="169607" y="1513702"/>
                  <a:pt x="1392926" y="1513702"/>
                  <a:pt x="1495899" y="1297459"/>
                </a:cubicBezTo>
                <a:cubicBezTo>
                  <a:pt x="1598872" y="1081216"/>
                  <a:pt x="876002" y="0"/>
                  <a:pt x="630926" y="0"/>
                </a:cubicBezTo>
                <a:close/>
              </a:path>
            </a:pathLst>
          </a:cu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2183706" y="4512126"/>
            <a:ext cx="1834103" cy="1689182"/>
          </a:xfrm>
          <a:custGeom>
            <a:avLst/>
            <a:gdLst>
              <a:gd name="connsiteX0" fmla="*/ 783395 w 1834103"/>
              <a:gd name="connsiteY0" fmla="*/ 167 h 1689182"/>
              <a:gd name="connsiteX1" fmla="*/ 29632 w 1834103"/>
              <a:gd name="connsiteY1" fmla="*/ 1445908 h 1689182"/>
              <a:gd name="connsiteX2" fmla="*/ 1821362 w 1834103"/>
              <a:gd name="connsiteY2" fmla="*/ 1544762 h 1689182"/>
              <a:gd name="connsiteX3" fmla="*/ 783395 w 1834103"/>
              <a:gd name="connsiteY3" fmla="*/ 167 h 1689182"/>
            </a:gdLst>
            <a:ahLst/>
            <a:cxnLst>
              <a:cxn ang="0">
                <a:pos x="connsiteX0" y="connsiteY0"/>
              </a:cxn>
              <a:cxn ang="0">
                <a:pos x="connsiteX1" y="connsiteY1"/>
              </a:cxn>
              <a:cxn ang="0">
                <a:pos x="connsiteX2" y="connsiteY2"/>
              </a:cxn>
              <a:cxn ang="0">
                <a:pos x="connsiteX3" y="connsiteY3"/>
              </a:cxn>
            </a:cxnLst>
            <a:rect l="l" t="t" r="r" b="b"/>
            <a:pathLst>
              <a:path w="1834103" h="1689182">
                <a:moveTo>
                  <a:pt x="783395" y="167"/>
                </a:moveTo>
                <a:cubicBezTo>
                  <a:pt x="484773" y="-16309"/>
                  <a:pt x="-143362" y="1188476"/>
                  <a:pt x="29632" y="1445908"/>
                </a:cubicBezTo>
                <a:cubicBezTo>
                  <a:pt x="202626" y="1703340"/>
                  <a:pt x="1693676" y="1787778"/>
                  <a:pt x="1821362" y="1544762"/>
                </a:cubicBezTo>
                <a:cubicBezTo>
                  <a:pt x="1949049" y="1301746"/>
                  <a:pt x="1082017" y="16643"/>
                  <a:pt x="783395" y="167"/>
                </a:cubicBezTo>
                <a:close/>
              </a:path>
            </a:pathLst>
          </a:cu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p:cNvSpPr/>
          <p:nvPr/>
        </p:nvSpPr>
        <p:spPr>
          <a:xfrm>
            <a:off x="912524" y="4977765"/>
            <a:ext cx="1212643" cy="1181038"/>
          </a:xfrm>
          <a:custGeom>
            <a:avLst/>
            <a:gdLst>
              <a:gd name="connsiteX0" fmla="*/ 445980 w 1212643"/>
              <a:gd name="connsiteY0" fmla="*/ 65 h 1181038"/>
              <a:gd name="connsiteX1" fmla="*/ 1136 w 1212643"/>
              <a:gd name="connsiteY1" fmla="*/ 963892 h 1181038"/>
              <a:gd name="connsiteX2" fmla="*/ 569547 w 1212643"/>
              <a:gd name="connsiteY2" fmla="*/ 1173957 h 1181038"/>
              <a:gd name="connsiteX3" fmla="*/ 1212099 w 1212643"/>
              <a:gd name="connsiteY3" fmla="*/ 1013319 h 1181038"/>
              <a:gd name="connsiteX4" fmla="*/ 445980 w 1212643"/>
              <a:gd name="connsiteY4" fmla="*/ 65 h 118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2643" h="1181038">
                <a:moveTo>
                  <a:pt x="445980" y="65"/>
                </a:moveTo>
                <a:cubicBezTo>
                  <a:pt x="244153" y="-8173"/>
                  <a:pt x="-19458" y="768243"/>
                  <a:pt x="1136" y="963892"/>
                </a:cubicBezTo>
                <a:cubicBezTo>
                  <a:pt x="21730" y="1159541"/>
                  <a:pt x="367720" y="1165719"/>
                  <a:pt x="569547" y="1173957"/>
                </a:cubicBezTo>
                <a:cubicBezTo>
                  <a:pt x="771374" y="1182195"/>
                  <a:pt x="1230634" y="1215146"/>
                  <a:pt x="1212099" y="1013319"/>
                </a:cubicBezTo>
                <a:cubicBezTo>
                  <a:pt x="1193564" y="811492"/>
                  <a:pt x="647807" y="8303"/>
                  <a:pt x="445980" y="65"/>
                </a:cubicBezTo>
                <a:close/>
              </a:path>
            </a:pathLst>
          </a:cu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
          <p:cNvSpPr txBox="1">
            <a:spLocks noChangeArrowheads="1"/>
          </p:cNvSpPr>
          <p:nvPr/>
        </p:nvSpPr>
        <p:spPr>
          <a:xfrm>
            <a:off x="251520" y="11088"/>
            <a:ext cx="8172908" cy="609600"/>
          </a:xfrm>
          <a:prstGeom prst="rect">
            <a:avLst/>
          </a:prstGeom>
          <a:effectLst>
            <a:outerShdw dist="35921" dir="2700000" algn="ctr" rotWithShape="0">
              <a:schemeClr val="bg2"/>
            </a:outerShdw>
          </a:effectLst>
        </p:spPr>
        <p:txBody>
          <a:bodyP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Alternate definition of Duplication Contd.</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70" name="TextBox 69"/>
          <p:cNvSpPr txBox="1"/>
          <p:nvPr/>
        </p:nvSpPr>
        <p:spPr>
          <a:xfrm>
            <a:off x="2483768" y="3465004"/>
            <a:ext cx="149907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AC|DEF</a:t>
            </a:r>
            <a:endParaRPr lang="en-US" sz="2400" i="1" dirty="0">
              <a:solidFill>
                <a:srgbClr val="FF0000"/>
              </a:solidFill>
              <a:latin typeface="Georgia" pitchFamily="18" charset="0"/>
              <a:ea typeface="Verdana" pitchFamily="34" charset="0"/>
              <a:cs typeface="Verdana" pitchFamily="34" charset="0"/>
            </a:endParaRPr>
          </a:p>
        </p:txBody>
      </p:sp>
      <p:grpSp>
        <p:nvGrpSpPr>
          <p:cNvPr id="105" name="Group 104"/>
          <p:cNvGrpSpPr/>
          <p:nvPr/>
        </p:nvGrpSpPr>
        <p:grpSpPr>
          <a:xfrm>
            <a:off x="1043608" y="2752223"/>
            <a:ext cx="2812750" cy="3229407"/>
            <a:chOff x="1043608" y="2752223"/>
            <a:chExt cx="2812750" cy="3229407"/>
          </a:xfrm>
        </p:grpSpPr>
        <p:cxnSp>
          <p:nvCxnSpPr>
            <p:cNvPr id="26" name="Straight Connector 25"/>
            <p:cNvCxnSpPr/>
            <p:nvPr/>
          </p:nvCxnSpPr>
          <p:spPr>
            <a:xfrm>
              <a:off x="2267744" y="3730036"/>
              <a:ext cx="1588614" cy="2251593"/>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3101200" y="5380309"/>
              <a:ext cx="323111" cy="601320"/>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flipV="1">
              <a:off x="1043608" y="3429000"/>
              <a:ext cx="1332148" cy="2552630"/>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2321728" y="4761148"/>
              <a:ext cx="666096" cy="1220481"/>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475656" y="5223724"/>
              <a:ext cx="504012" cy="757905"/>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2483768" y="2752223"/>
              <a:ext cx="312006" cy="532761"/>
            </a:xfrm>
            <a:prstGeom prst="line">
              <a:avLst/>
            </a:prstGeom>
            <a:ln w="5715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5148064" y="2752222"/>
            <a:ext cx="2812750" cy="3233062"/>
            <a:chOff x="5148064" y="2752222"/>
            <a:chExt cx="2812750" cy="3233062"/>
          </a:xfrm>
        </p:grpSpPr>
        <p:cxnSp>
          <p:nvCxnSpPr>
            <p:cNvPr id="66" name="Straight Connector 65"/>
            <p:cNvCxnSpPr/>
            <p:nvPr/>
          </p:nvCxnSpPr>
          <p:spPr>
            <a:xfrm flipV="1">
              <a:off x="5148064" y="3429000"/>
              <a:ext cx="1332148" cy="2552630"/>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372200" y="3733691"/>
              <a:ext cx="1588614" cy="2251593"/>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7205656" y="5383964"/>
              <a:ext cx="323111" cy="601320"/>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6642208" y="4941168"/>
              <a:ext cx="558084" cy="1044116"/>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760132" y="4869160"/>
              <a:ext cx="648072" cy="1116124"/>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5689049" y="5373216"/>
              <a:ext cx="323111" cy="601320"/>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6586179" y="2752222"/>
              <a:ext cx="312006" cy="532761"/>
            </a:xfrm>
            <a:prstGeom prst="line">
              <a:avLst/>
            </a:prstGeom>
            <a:ln w="57150" cap="rnd">
              <a:prstDash val="sysDot"/>
            </a:ln>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a:off x="887605" y="6157316"/>
            <a:ext cx="312006" cy="400110"/>
          </a:xfrm>
          <a:prstGeom prst="rect">
            <a:avLst/>
          </a:prstGeom>
          <a:noFill/>
        </p:spPr>
        <p:txBody>
          <a:bodyPr wrap="square" rtlCol="0">
            <a:spAutoFit/>
          </a:bodyPr>
          <a:lstStyle/>
          <a:p>
            <a:r>
              <a:rPr lang="en-US" sz="2000" b="1" dirty="0" smtClean="0"/>
              <a:t>A</a:t>
            </a:r>
            <a:endParaRPr lang="en-US" sz="2000" b="1" dirty="0"/>
          </a:p>
        </p:txBody>
      </p:sp>
      <p:sp>
        <p:nvSpPr>
          <p:cNvPr id="54" name="TextBox 53"/>
          <p:cNvSpPr txBox="1"/>
          <p:nvPr/>
        </p:nvSpPr>
        <p:spPr>
          <a:xfrm>
            <a:off x="2197614" y="6157316"/>
            <a:ext cx="312006" cy="400110"/>
          </a:xfrm>
          <a:prstGeom prst="rect">
            <a:avLst/>
          </a:prstGeom>
          <a:noFill/>
        </p:spPr>
        <p:txBody>
          <a:bodyPr wrap="square" rtlCol="0">
            <a:spAutoFit/>
          </a:bodyPr>
          <a:lstStyle/>
          <a:p>
            <a:r>
              <a:rPr lang="en-US" sz="2000" b="1" dirty="0"/>
              <a:t>D</a:t>
            </a:r>
          </a:p>
        </p:txBody>
      </p:sp>
      <p:sp>
        <p:nvSpPr>
          <p:cNvPr id="55" name="TextBox 54"/>
          <p:cNvSpPr txBox="1"/>
          <p:nvPr/>
        </p:nvSpPr>
        <p:spPr>
          <a:xfrm>
            <a:off x="1823665" y="6157316"/>
            <a:ext cx="312006" cy="400110"/>
          </a:xfrm>
          <a:prstGeom prst="rect">
            <a:avLst/>
          </a:prstGeom>
          <a:noFill/>
        </p:spPr>
        <p:txBody>
          <a:bodyPr wrap="square" rtlCol="0">
            <a:spAutoFit/>
          </a:bodyPr>
          <a:lstStyle/>
          <a:p>
            <a:r>
              <a:rPr lang="en-US" sz="2000" b="1" dirty="0"/>
              <a:t>C</a:t>
            </a:r>
          </a:p>
        </p:txBody>
      </p:sp>
      <p:sp>
        <p:nvSpPr>
          <p:cNvPr id="60" name="TextBox 59"/>
          <p:cNvSpPr txBox="1"/>
          <p:nvPr/>
        </p:nvSpPr>
        <p:spPr>
          <a:xfrm>
            <a:off x="2920045" y="6161238"/>
            <a:ext cx="312006" cy="400110"/>
          </a:xfrm>
          <a:prstGeom prst="rect">
            <a:avLst/>
          </a:prstGeom>
          <a:noFill/>
        </p:spPr>
        <p:txBody>
          <a:bodyPr wrap="square" rtlCol="0">
            <a:spAutoFit/>
          </a:bodyPr>
          <a:lstStyle/>
          <a:p>
            <a:r>
              <a:rPr lang="en-US" sz="2000" b="1" dirty="0"/>
              <a:t>E</a:t>
            </a:r>
          </a:p>
        </p:txBody>
      </p:sp>
      <p:sp>
        <p:nvSpPr>
          <p:cNvPr id="28" name="TextBox 27"/>
          <p:cNvSpPr txBox="1"/>
          <p:nvPr/>
        </p:nvSpPr>
        <p:spPr>
          <a:xfrm>
            <a:off x="6516216" y="6157316"/>
            <a:ext cx="312006" cy="400110"/>
          </a:xfrm>
          <a:prstGeom prst="rect">
            <a:avLst/>
          </a:prstGeom>
          <a:noFill/>
        </p:spPr>
        <p:txBody>
          <a:bodyPr wrap="square" rtlCol="0">
            <a:spAutoFit/>
          </a:bodyPr>
          <a:lstStyle/>
          <a:p>
            <a:r>
              <a:rPr lang="en-US" sz="2000" b="1" dirty="0">
                <a:solidFill>
                  <a:srgbClr val="0070C0"/>
                </a:solidFill>
              </a:rPr>
              <a:t>F</a:t>
            </a:r>
          </a:p>
        </p:txBody>
      </p:sp>
      <p:sp>
        <p:nvSpPr>
          <p:cNvPr id="29" name="TextBox 28"/>
          <p:cNvSpPr txBox="1"/>
          <p:nvPr/>
        </p:nvSpPr>
        <p:spPr>
          <a:xfrm>
            <a:off x="6252201" y="6161238"/>
            <a:ext cx="312006" cy="400110"/>
          </a:xfrm>
          <a:prstGeom prst="rect">
            <a:avLst/>
          </a:prstGeom>
          <a:noFill/>
        </p:spPr>
        <p:txBody>
          <a:bodyPr wrap="square" rtlCol="0">
            <a:spAutoFit/>
          </a:bodyPr>
          <a:lstStyle/>
          <a:p>
            <a:r>
              <a:rPr lang="en-US" sz="2000" b="1" dirty="0">
                <a:solidFill>
                  <a:srgbClr val="0070C0"/>
                </a:solidFill>
              </a:rPr>
              <a:t>C</a:t>
            </a:r>
          </a:p>
        </p:txBody>
      </p:sp>
      <p:sp>
        <p:nvSpPr>
          <p:cNvPr id="30" name="TextBox 29"/>
          <p:cNvSpPr txBox="1"/>
          <p:nvPr/>
        </p:nvSpPr>
        <p:spPr>
          <a:xfrm>
            <a:off x="5681223" y="6161238"/>
            <a:ext cx="312006" cy="400110"/>
          </a:xfrm>
          <a:prstGeom prst="rect">
            <a:avLst/>
          </a:prstGeom>
          <a:noFill/>
        </p:spPr>
        <p:txBody>
          <a:bodyPr wrap="square" rtlCol="0">
            <a:spAutoFit/>
          </a:bodyPr>
          <a:lstStyle/>
          <a:p>
            <a:r>
              <a:rPr lang="en-US" sz="2000" b="1" dirty="0">
                <a:solidFill>
                  <a:srgbClr val="0070C0"/>
                </a:solidFill>
              </a:rPr>
              <a:t>A</a:t>
            </a:r>
          </a:p>
        </p:txBody>
      </p:sp>
      <p:sp>
        <p:nvSpPr>
          <p:cNvPr id="35" name="TextBox 34"/>
          <p:cNvSpPr txBox="1"/>
          <p:nvPr/>
        </p:nvSpPr>
        <p:spPr>
          <a:xfrm>
            <a:off x="4992061" y="6157316"/>
            <a:ext cx="312006" cy="400110"/>
          </a:xfrm>
          <a:prstGeom prst="rect">
            <a:avLst/>
          </a:prstGeom>
          <a:noFill/>
        </p:spPr>
        <p:txBody>
          <a:bodyPr wrap="square" rtlCol="0">
            <a:spAutoFit/>
          </a:bodyPr>
          <a:lstStyle/>
          <a:p>
            <a:r>
              <a:rPr lang="en-US" sz="2000" b="1" dirty="0">
                <a:solidFill>
                  <a:srgbClr val="0070C0"/>
                </a:solidFill>
              </a:rPr>
              <a:t>B</a:t>
            </a:r>
          </a:p>
        </p:txBody>
      </p:sp>
      <p:sp>
        <p:nvSpPr>
          <p:cNvPr id="80" name="TextBox 79"/>
          <p:cNvSpPr txBox="1"/>
          <p:nvPr/>
        </p:nvSpPr>
        <p:spPr>
          <a:xfrm>
            <a:off x="3700355" y="6161238"/>
            <a:ext cx="312006" cy="400110"/>
          </a:xfrm>
          <a:prstGeom prst="rect">
            <a:avLst/>
          </a:prstGeom>
          <a:noFill/>
        </p:spPr>
        <p:txBody>
          <a:bodyPr wrap="square" rtlCol="0">
            <a:spAutoFit/>
          </a:bodyPr>
          <a:lstStyle/>
          <a:p>
            <a:r>
              <a:rPr lang="en-US" sz="2000" b="1" dirty="0"/>
              <a:t>F</a:t>
            </a:r>
          </a:p>
        </p:txBody>
      </p:sp>
      <p:sp>
        <p:nvSpPr>
          <p:cNvPr id="81" name="TextBox 80"/>
          <p:cNvSpPr txBox="1"/>
          <p:nvPr/>
        </p:nvSpPr>
        <p:spPr>
          <a:xfrm>
            <a:off x="7056276" y="6121312"/>
            <a:ext cx="312006" cy="400110"/>
          </a:xfrm>
          <a:prstGeom prst="rect">
            <a:avLst/>
          </a:prstGeom>
          <a:noFill/>
        </p:spPr>
        <p:txBody>
          <a:bodyPr wrap="square" rtlCol="0">
            <a:spAutoFit/>
          </a:bodyPr>
          <a:lstStyle/>
          <a:p>
            <a:r>
              <a:rPr lang="en-US" sz="2000" b="1" dirty="0">
                <a:solidFill>
                  <a:srgbClr val="0070C0"/>
                </a:solidFill>
              </a:rPr>
              <a:t>D</a:t>
            </a:r>
          </a:p>
        </p:txBody>
      </p:sp>
      <p:sp>
        <p:nvSpPr>
          <p:cNvPr id="82" name="TextBox 81"/>
          <p:cNvSpPr txBox="1"/>
          <p:nvPr/>
        </p:nvSpPr>
        <p:spPr>
          <a:xfrm>
            <a:off x="7812360" y="6121312"/>
            <a:ext cx="312006" cy="400110"/>
          </a:xfrm>
          <a:prstGeom prst="rect">
            <a:avLst/>
          </a:prstGeom>
          <a:noFill/>
        </p:spPr>
        <p:txBody>
          <a:bodyPr wrap="square" rtlCol="0">
            <a:spAutoFit/>
          </a:bodyPr>
          <a:lstStyle/>
          <a:p>
            <a:r>
              <a:rPr lang="en-US" sz="2000" b="1" dirty="0">
                <a:solidFill>
                  <a:srgbClr val="0070C0"/>
                </a:solidFill>
              </a:rPr>
              <a:t>E</a:t>
            </a:r>
          </a:p>
        </p:txBody>
      </p:sp>
      <p:sp>
        <p:nvSpPr>
          <p:cNvPr id="83" name="TextBox 82"/>
          <p:cNvSpPr txBox="1"/>
          <p:nvPr/>
        </p:nvSpPr>
        <p:spPr>
          <a:xfrm>
            <a:off x="6597381" y="3467895"/>
            <a:ext cx="1730237"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ABD|CEF</a:t>
            </a:r>
            <a:endParaRPr lang="en-US" sz="2400" i="1" dirty="0">
              <a:solidFill>
                <a:srgbClr val="FF0000"/>
              </a:solidFill>
              <a:latin typeface="Georgia" pitchFamily="18" charset="0"/>
              <a:ea typeface="Verdana" pitchFamily="34" charset="0"/>
              <a:cs typeface="Verdana" pitchFamily="34" charset="0"/>
            </a:endParaRPr>
          </a:p>
        </p:txBody>
      </p:sp>
      <p:sp>
        <p:nvSpPr>
          <p:cNvPr id="92" name="Freeform 91"/>
          <p:cNvSpPr/>
          <p:nvPr/>
        </p:nvSpPr>
        <p:spPr>
          <a:xfrm>
            <a:off x="1753920" y="4136580"/>
            <a:ext cx="3394144" cy="1087144"/>
          </a:xfrm>
          <a:custGeom>
            <a:avLst/>
            <a:gdLst>
              <a:gd name="connsiteX0" fmla="*/ 0 w 3657600"/>
              <a:gd name="connsiteY0" fmla="*/ 853606 h 853606"/>
              <a:gd name="connsiteX1" fmla="*/ 1742303 w 3657600"/>
              <a:gd name="connsiteY1" fmla="*/ 990 h 853606"/>
              <a:gd name="connsiteX2" fmla="*/ 3657600 w 3657600"/>
              <a:gd name="connsiteY2" fmla="*/ 717682 h 853606"/>
            </a:gdLst>
            <a:ahLst/>
            <a:cxnLst>
              <a:cxn ang="0">
                <a:pos x="connsiteX0" y="connsiteY0"/>
              </a:cxn>
              <a:cxn ang="0">
                <a:pos x="connsiteX1" y="connsiteY1"/>
              </a:cxn>
              <a:cxn ang="0">
                <a:pos x="connsiteX2" y="connsiteY2"/>
              </a:cxn>
            </a:cxnLst>
            <a:rect l="l" t="t" r="r" b="b"/>
            <a:pathLst>
              <a:path w="3657600" h="853606">
                <a:moveTo>
                  <a:pt x="0" y="853606"/>
                </a:moveTo>
                <a:cubicBezTo>
                  <a:pt x="566351" y="438625"/>
                  <a:pt x="1132703" y="23644"/>
                  <a:pt x="1742303" y="990"/>
                </a:cubicBezTo>
                <a:cubicBezTo>
                  <a:pt x="2351903" y="-21664"/>
                  <a:pt x="3004751" y="348009"/>
                  <a:pt x="3657600" y="717682"/>
                </a:cubicBezTo>
              </a:path>
            </a:pathLst>
          </a:custGeom>
          <a:ln w="31750">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Freeform 93"/>
          <p:cNvSpPr/>
          <p:nvPr/>
        </p:nvSpPr>
        <p:spPr>
          <a:xfrm>
            <a:off x="2384167" y="2888940"/>
            <a:ext cx="3880021" cy="778902"/>
          </a:xfrm>
          <a:custGeom>
            <a:avLst/>
            <a:gdLst>
              <a:gd name="connsiteX0" fmla="*/ 0 w 3880021"/>
              <a:gd name="connsiteY0" fmla="*/ 778902 h 778902"/>
              <a:gd name="connsiteX1" fmla="*/ 1742302 w 3880021"/>
              <a:gd name="connsiteY1" fmla="*/ 426 h 778902"/>
              <a:gd name="connsiteX2" fmla="*/ 3880021 w 3880021"/>
              <a:gd name="connsiteY2" fmla="*/ 692404 h 778902"/>
            </a:gdLst>
            <a:ahLst/>
            <a:cxnLst>
              <a:cxn ang="0">
                <a:pos x="connsiteX0" y="connsiteY0"/>
              </a:cxn>
              <a:cxn ang="0">
                <a:pos x="connsiteX1" y="connsiteY1"/>
              </a:cxn>
              <a:cxn ang="0">
                <a:pos x="connsiteX2" y="connsiteY2"/>
              </a:cxn>
            </a:cxnLst>
            <a:rect l="l" t="t" r="r" b="b"/>
            <a:pathLst>
              <a:path w="3880021" h="778902">
                <a:moveTo>
                  <a:pt x="0" y="778902"/>
                </a:moveTo>
                <a:cubicBezTo>
                  <a:pt x="547816" y="396872"/>
                  <a:pt x="1095632" y="14842"/>
                  <a:pt x="1742302" y="426"/>
                </a:cubicBezTo>
                <a:cubicBezTo>
                  <a:pt x="2388972" y="-13990"/>
                  <a:pt x="3134496" y="339207"/>
                  <a:pt x="3880021" y="692404"/>
                </a:cubicBezTo>
              </a:path>
            </a:pathLst>
          </a:custGeom>
          <a:ln w="317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AutoShape 5"/>
          <p:cNvSpPr>
            <a:spLocks noChangeArrowheads="1"/>
          </p:cNvSpPr>
          <p:nvPr/>
        </p:nvSpPr>
        <p:spPr bwMode="auto">
          <a:xfrm>
            <a:off x="539552" y="1057672"/>
            <a:ext cx="8144508" cy="1219200"/>
          </a:xfrm>
          <a:prstGeom prst="roundRect">
            <a:avLst>
              <a:gd name="adj" fmla="val 16667"/>
            </a:avLst>
          </a:prstGeom>
          <a:solidFill>
            <a:srgbClr val="FFFFFF"/>
          </a:solidFill>
          <a:ln w="57150">
            <a:solidFill>
              <a:srgbClr val="FF0000"/>
            </a:solidFill>
            <a:round/>
            <a:headEnd/>
            <a:tailEnd/>
          </a:ln>
          <a:effectLst>
            <a:outerShdw dist="107763" dir="2700000" algn="ctr" rotWithShape="0">
              <a:srgbClr val="808080">
                <a:alpha val="50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latin typeface="Verdana" pitchFamily="34" charset="0"/>
              </a:rPr>
              <a:t>An</a:t>
            </a:r>
            <a:r>
              <a:rPr kumimoji="0" lang="en-US" sz="1800" b="0" i="0" u="none" strike="noStrike" kern="0" cap="none" spc="0" normalizeH="0" noProof="0" dirty="0" smtClean="0">
                <a:ln>
                  <a:noFill/>
                </a:ln>
                <a:effectLst/>
                <a:uLnTx/>
                <a:uFillTx/>
                <a:latin typeface="Verdana" pitchFamily="34" charset="0"/>
              </a:rPr>
              <a:t> internal node of </a:t>
            </a:r>
            <a:r>
              <a:rPr kumimoji="0" lang="en-US" sz="1800" b="0" i="1" u="none" strike="noStrike" kern="0" cap="none" spc="0" normalizeH="0" noProof="0" dirty="0" err="1" smtClean="0">
                <a:ln>
                  <a:noFill/>
                </a:ln>
                <a:effectLst/>
                <a:uLnTx/>
                <a:uFillTx/>
                <a:latin typeface="Verdana" pitchFamily="34" charset="0"/>
              </a:rPr>
              <a:t>gt</a:t>
            </a:r>
            <a:r>
              <a:rPr kumimoji="0" lang="en-US" sz="1800" b="0" i="0" u="none" strike="noStrike" kern="0" cap="none" spc="0" normalizeH="0" noProof="0" dirty="0" smtClean="0">
                <a:ln>
                  <a:noFill/>
                </a:ln>
                <a:effectLst/>
                <a:uLnTx/>
                <a:uFillTx/>
                <a:latin typeface="Verdana" pitchFamily="34" charset="0"/>
              </a:rPr>
              <a:t> is a </a:t>
            </a:r>
            <a:r>
              <a:rPr kumimoji="0" lang="en-US" sz="1800" b="0" i="0" u="none" strike="noStrike" kern="0" cap="none" spc="0" normalizeH="0" noProof="0" dirty="0" smtClean="0">
                <a:ln>
                  <a:noFill/>
                </a:ln>
                <a:solidFill>
                  <a:srgbClr val="000099"/>
                </a:solidFill>
                <a:effectLst/>
                <a:uLnTx/>
                <a:uFillTx/>
                <a:latin typeface="Verdana" pitchFamily="34" charset="0"/>
              </a:rPr>
              <a:t>speciation</a:t>
            </a:r>
            <a:r>
              <a:rPr kumimoji="0" lang="en-US" sz="1800" b="0" i="0" u="none" strike="noStrike" kern="0" cap="none" spc="0" normalizeH="0" noProof="0" dirty="0" smtClean="0">
                <a:ln>
                  <a:noFill/>
                </a:ln>
                <a:effectLst/>
                <a:uLnTx/>
                <a:uFillTx/>
                <a:latin typeface="Verdana" pitchFamily="34" charset="0"/>
              </a:rPr>
              <a:t> node if it is </a:t>
            </a:r>
            <a:r>
              <a:rPr kumimoji="0" lang="en-US" sz="1800" b="0" i="0" u="none" strike="noStrike" kern="0" cap="none" spc="0" normalizeH="0" noProof="0" dirty="0" smtClean="0">
                <a:ln>
                  <a:noFill/>
                </a:ln>
                <a:solidFill>
                  <a:srgbClr val="000099"/>
                </a:solidFill>
                <a:effectLst/>
                <a:uLnTx/>
                <a:uFillTx/>
                <a:latin typeface="Verdana" pitchFamily="34" charset="0"/>
              </a:rPr>
              <a:t>dominated</a:t>
            </a:r>
            <a:r>
              <a:rPr kumimoji="0" lang="en-US" sz="1800" b="0" i="0" u="none" strike="noStrike" kern="0" cap="none" spc="0" normalizeH="0" noProof="0" dirty="0" smtClean="0">
                <a:ln>
                  <a:noFill/>
                </a:ln>
                <a:effectLst/>
                <a:uLnTx/>
                <a:uFillTx/>
                <a:latin typeface="Verdana" pitchFamily="34" charset="0"/>
              </a:rPr>
              <a:t> by </a:t>
            </a:r>
          </a:p>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smtClean="0">
                <a:latin typeface="Verdana" pitchFamily="34" charset="0"/>
              </a:rPr>
              <a:t>some </a:t>
            </a:r>
            <a:r>
              <a:rPr kumimoji="0" lang="en-US" sz="1800" b="0" i="0" u="none" strike="noStrike" kern="0" cap="none" spc="0" normalizeH="0" noProof="0" dirty="0" err="1" smtClean="0">
                <a:ln>
                  <a:noFill/>
                </a:ln>
                <a:effectLst/>
                <a:uLnTx/>
                <a:uFillTx/>
                <a:latin typeface="Verdana" pitchFamily="34" charset="0"/>
              </a:rPr>
              <a:t>subtree</a:t>
            </a:r>
            <a:r>
              <a:rPr lang="en-US" kern="0" dirty="0" smtClean="0">
                <a:latin typeface="Verdana" pitchFamily="34" charset="0"/>
              </a:rPr>
              <a:t>-bipartition in ST. Otherwise, this is a </a:t>
            </a:r>
            <a:r>
              <a:rPr lang="en-US" kern="0" dirty="0" smtClean="0">
                <a:solidFill>
                  <a:srgbClr val="FF0000"/>
                </a:solidFill>
                <a:latin typeface="Verdana" pitchFamily="34" charset="0"/>
              </a:rPr>
              <a:t>duplication</a:t>
            </a:r>
            <a:r>
              <a:rPr lang="en-US" kern="0" dirty="0" smtClean="0">
                <a:latin typeface="Verdana" pitchFamily="34" charset="0"/>
              </a:rPr>
              <a:t> node</a:t>
            </a:r>
            <a:endParaRPr kumimoji="0" lang="en-US" sz="1800" b="0" i="0" u="none" strike="noStrike" kern="0" cap="none" spc="0" normalizeH="0" baseline="0" noProof="0" dirty="0" smtClean="0">
              <a:ln>
                <a:noFill/>
              </a:ln>
              <a:effectLst/>
              <a:uLnTx/>
              <a:uFillTx/>
              <a:latin typeface="Verdana" pitchFamily="34" charset="0"/>
            </a:endParaRPr>
          </a:p>
        </p:txBody>
      </p:sp>
      <p:sp>
        <p:nvSpPr>
          <p:cNvPr id="104" name="Text Box 7"/>
          <p:cNvSpPr txBox="1">
            <a:spLocks noChangeArrowheads="1"/>
          </p:cNvSpPr>
          <p:nvPr/>
        </p:nvSpPr>
        <p:spPr bwMode="auto">
          <a:xfrm>
            <a:off x="1367172" y="752872"/>
            <a:ext cx="2590800" cy="954107"/>
          </a:xfrm>
          <a:prstGeom prst="rect">
            <a:avLst/>
          </a:prstGeom>
          <a:solidFill>
            <a:srgbClr val="FFFFFF"/>
          </a:solidFill>
          <a:ln w="28575">
            <a:solidFill>
              <a:srgbClr val="808080"/>
            </a:solidFill>
            <a:miter lim="800000"/>
            <a:headEnd/>
            <a:tailEnd/>
          </a:ln>
        </p:spPr>
        <p:txBody>
          <a:bodyPr>
            <a:spAutoFit/>
          </a:bodyPr>
          <a:lstStyle>
            <a:lvl1pPr algn="l">
              <a:defRPr>
                <a:solidFill>
                  <a:schemeClr val="tx1"/>
                </a:solidFill>
                <a:latin typeface="Arial" pitchFamily="34" charset="0"/>
                <a:cs typeface="Arial" pitchFamily="34" charset="0"/>
              </a:defRPr>
            </a:lvl1pPr>
            <a:lvl2pPr marL="742950" indent="-285750" algn="l">
              <a:defRPr>
                <a:solidFill>
                  <a:schemeClr val="tx1"/>
                </a:solidFill>
                <a:latin typeface="Arial" pitchFamily="34" charset="0"/>
                <a:cs typeface="Arial" pitchFamily="34" charset="0"/>
              </a:defRPr>
            </a:lvl2pPr>
            <a:lvl3pPr marL="1143000" indent="-228600" algn="l">
              <a:defRPr>
                <a:solidFill>
                  <a:schemeClr val="tx1"/>
                </a:solidFill>
                <a:latin typeface="Arial" pitchFamily="34" charset="0"/>
                <a:cs typeface="Arial" pitchFamily="34" charset="0"/>
              </a:defRPr>
            </a:lvl3pPr>
            <a:lvl4pPr marL="1600200" indent="-228600" algn="l">
              <a:defRPr>
                <a:solidFill>
                  <a:schemeClr val="tx1"/>
                </a:solidFill>
                <a:latin typeface="Arial" pitchFamily="34" charset="0"/>
                <a:cs typeface="Arial" pitchFamily="34" charset="0"/>
              </a:defRPr>
            </a:lvl4pPr>
            <a:lvl5pPr marL="2057400" indent="-228600" algn="l">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800" b="0" i="1" u="none" strike="noStrike" kern="0" cap="none" spc="0" normalizeH="0" baseline="0" noProof="0" dirty="0" smtClean="0">
                <a:ln>
                  <a:noFill/>
                </a:ln>
                <a:solidFill>
                  <a:srgbClr val="333399"/>
                </a:solidFill>
                <a:effectLst/>
                <a:uLnTx/>
                <a:uFillTx/>
                <a:latin typeface="Book Antiqua" pitchFamily="18" charset="0"/>
                <a:cs typeface="Arial" pitchFamily="34" charset="0"/>
              </a:rPr>
              <a:t>Theorem, </a:t>
            </a:r>
            <a:r>
              <a:rPr kumimoji="0" lang="en-US" sz="2800" b="0" i="1" u="none" strike="noStrike" kern="0" cap="none" spc="0" normalizeH="0" baseline="0" noProof="0" dirty="0" err="1" smtClean="0">
                <a:ln>
                  <a:noFill/>
                </a:ln>
                <a:solidFill>
                  <a:srgbClr val="333399"/>
                </a:solidFill>
                <a:effectLst/>
                <a:uLnTx/>
                <a:uFillTx/>
                <a:latin typeface="Book Antiqua" pitchFamily="18" charset="0"/>
                <a:cs typeface="Arial" pitchFamily="34" charset="0"/>
              </a:rPr>
              <a:t>Bayzid</a:t>
            </a:r>
            <a:r>
              <a:rPr kumimoji="0" lang="en-US" sz="2800" b="0" i="1" u="none" strike="noStrike" kern="0" cap="none" spc="0" normalizeH="0" baseline="0" noProof="0" dirty="0" smtClean="0">
                <a:ln>
                  <a:noFill/>
                </a:ln>
                <a:solidFill>
                  <a:srgbClr val="333399"/>
                </a:solidFill>
                <a:effectLst/>
                <a:uLnTx/>
                <a:uFillTx/>
                <a:latin typeface="Book Antiqua" pitchFamily="18" charset="0"/>
                <a:cs typeface="Arial" pitchFamily="34" charset="0"/>
              </a:rPr>
              <a:t> et al.</a:t>
            </a:r>
          </a:p>
        </p:txBody>
      </p:sp>
      <p:sp>
        <p:nvSpPr>
          <p:cNvPr id="4" name="Freeform 3"/>
          <p:cNvSpPr/>
          <p:nvPr/>
        </p:nvSpPr>
        <p:spPr>
          <a:xfrm>
            <a:off x="1767016" y="4233266"/>
            <a:ext cx="5090984" cy="956572"/>
          </a:xfrm>
          <a:custGeom>
            <a:avLst/>
            <a:gdLst>
              <a:gd name="connsiteX0" fmla="*/ 0 w 5090984"/>
              <a:gd name="connsiteY0" fmla="*/ 956572 h 956572"/>
              <a:gd name="connsiteX1" fmla="*/ 2520779 w 5090984"/>
              <a:gd name="connsiteY1" fmla="*/ 5102 h 956572"/>
              <a:gd name="connsiteX2" fmla="*/ 5090984 w 5090984"/>
              <a:gd name="connsiteY2" fmla="*/ 647653 h 956572"/>
            </a:gdLst>
            <a:ahLst/>
            <a:cxnLst>
              <a:cxn ang="0">
                <a:pos x="connsiteX0" y="connsiteY0"/>
              </a:cxn>
              <a:cxn ang="0">
                <a:pos x="connsiteX1" y="connsiteY1"/>
              </a:cxn>
              <a:cxn ang="0">
                <a:pos x="connsiteX2" y="connsiteY2"/>
              </a:cxn>
            </a:cxnLst>
            <a:rect l="l" t="t" r="r" b="b"/>
            <a:pathLst>
              <a:path w="5090984" h="956572">
                <a:moveTo>
                  <a:pt x="0" y="956572"/>
                </a:moveTo>
                <a:cubicBezTo>
                  <a:pt x="836141" y="506580"/>
                  <a:pt x="1672282" y="56588"/>
                  <a:pt x="2520779" y="5102"/>
                </a:cubicBezTo>
                <a:cubicBezTo>
                  <a:pt x="3369276" y="-46385"/>
                  <a:pt x="4230130" y="300634"/>
                  <a:pt x="5090984" y="647653"/>
                </a:cubicBezTo>
              </a:path>
            </a:pathLst>
          </a:custGeom>
          <a:ln w="31750">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Freeform 4"/>
          <p:cNvSpPr/>
          <p:nvPr/>
        </p:nvSpPr>
        <p:spPr>
          <a:xfrm>
            <a:off x="1767016" y="3698728"/>
            <a:ext cx="4349579" cy="1530472"/>
          </a:xfrm>
          <a:custGeom>
            <a:avLst/>
            <a:gdLst>
              <a:gd name="connsiteX0" fmla="*/ 0 w 4349579"/>
              <a:gd name="connsiteY0" fmla="*/ 1530472 h 1530472"/>
              <a:gd name="connsiteX1" fmla="*/ 2557849 w 4349579"/>
              <a:gd name="connsiteY1" fmla="*/ 183586 h 1530472"/>
              <a:gd name="connsiteX2" fmla="*/ 4349579 w 4349579"/>
              <a:gd name="connsiteY2" fmla="*/ 47662 h 1530472"/>
            </a:gdLst>
            <a:ahLst/>
            <a:cxnLst>
              <a:cxn ang="0">
                <a:pos x="connsiteX0" y="connsiteY0"/>
              </a:cxn>
              <a:cxn ang="0">
                <a:pos x="connsiteX1" y="connsiteY1"/>
              </a:cxn>
              <a:cxn ang="0">
                <a:pos x="connsiteX2" y="connsiteY2"/>
              </a:cxn>
            </a:cxnLst>
            <a:rect l="l" t="t" r="r" b="b"/>
            <a:pathLst>
              <a:path w="4349579" h="1530472">
                <a:moveTo>
                  <a:pt x="0" y="1530472"/>
                </a:moveTo>
                <a:cubicBezTo>
                  <a:pt x="916459" y="980596"/>
                  <a:pt x="1832919" y="430721"/>
                  <a:pt x="2557849" y="183586"/>
                </a:cubicBezTo>
                <a:cubicBezTo>
                  <a:pt x="3282779" y="-63549"/>
                  <a:pt x="3816179" y="-7944"/>
                  <a:pt x="4349579" y="47662"/>
                </a:cubicBezTo>
              </a:path>
            </a:pathLst>
          </a:cu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Oval 4"/>
          <p:cNvSpPr>
            <a:spLocks noChangeArrowheads="1"/>
          </p:cNvSpPr>
          <p:nvPr/>
        </p:nvSpPr>
        <p:spPr bwMode="auto">
          <a:xfrm>
            <a:off x="2159732" y="3596444"/>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56" name="Group 55"/>
          <p:cNvGrpSpPr/>
          <p:nvPr/>
        </p:nvGrpSpPr>
        <p:grpSpPr>
          <a:xfrm>
            <a:off x="3017554" y="4077072"/>
            <a:ext cx="182880" cy="182880"/>
            <a:chOff x="7596336" y="3864284"/>
            <a:chExt cx="182880" cy="182880"/>
          </a:xfrm>
        </p:grpSpPr>
        <p:sp>
          <p:nvSpPr>
            <p:cNvPr id="57" name="Line 55"/>
            <p:cNvSpPr>
              <a:spLocks noChangeShapeType="1"/>
            </p:cNvSpPr>
            <p:nvPr/>
          </p:nvSpPr>
          <p:spPr bwMode="auto">
            <a:xfrm>
              <a:off x="7596336" y="3864284"/>
              <a:ext cx="182880" cy="1828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 name="Line 56"/>
            <p:cNvSpPr>
              <a:spLocks noChangeShapeType="1"/>
            </p:cNvSpPr>
            <p:nvPr/>
          </p:nvSpPr>
          <p:spPr bwMode="auto">
            <a:xfrm flipV="1">
              <a:off x="7596336" y="3864284"/>
              <a:ext cx="182880" cy="1828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9" name="Group 58"/>
          <p:cNvGrpSpPr/>
          <p:nvPr/>
        </p:nvGrpSpPr>
        <p:grpSpPr>
          <a:xfrm>
            <a:off x="4407122" y="4168512"/>
            <a:ext cx="182880" cy="182880"/>
            <a:chOff x="7596336" y="3864284"/>
            <a:chExt cx="182880" cy="182880"/>
          </a:xfrm>
        </p:grpSpPr>
        <p:sp>
          <p:nvSpPr>
            <p:cNvPr id="62" name="Line 55"/>
            <p:cNvSpPr>
              <a:spLocks noChangeShapeType="1"/>
            </p:cNvSpPr>
            <p:nvPr/>
          </p:nvSpPr>
          <p:spPr bwMode="auto">
            <a:xfrm>
              <a:off x="7596336" y="3864284"/>
              <a:ext cx="182880" cy="1828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 name="Line 56"/>
            <p:cNvSpPr>
              <a:spLocks noChangeShapeType="1"/>
            </p:cNvSpPr>
            <p:nvPr/>
          </p:nvSpPr>
          <p:spPr bwMode="auto">
            <a:xfrm flipV="1">
              <a:off x="7596336" y="3864284"/>
              <a:ext cx="182880" cy="1828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 name="Freeform 5"/>
          <p:cNvSpPr/>
          <p:nvPr/>
        </p:nvSpPr>
        <p:spPr>
          <a:xfrm>
            <a:off x="1779373" y="2879124"/>
            <a:ext cx="4720281" cy="2310714"/>
          </a:xfrm>
          <a:custGeom>
            <a:avLst/>
            <a:gdLst>
              <a:gd name="connsiteX0" fmla="*/ 0 w 4720281"/>
              <a:gd name="connsiteY0" fmla="*/ 2310714 h 2310714"/>
              <a:gd name="connsiteX1" fmla="*/ 1841157 w 4720281"/>
              <a:gd name="connsiteY1" fmla="*/ 518984 h 2310714"/>
              <a:gd name="connsiteX2" fmla="*/ 4720281 w 4720281"/>
              <a:gd name="connsiteY2" fmla="*/ 0 h 2310714"/>
              <a:gd name="connsiteX3" fmla="*/ 4720281 w 4720281"/>
              <a:gd name="connsiteY3" fmla="*/ 0 h 2310714"/>
            </a:gdLst>
            <a:ahLst/>
            <a:cxnLst>
              <a:cxn ang="0">
                <a:pos x="connsiteX0" y="connsiteY0"/>
              </a:cxn>
              <a:cxn ang="0">
                <a:pos x="connsiteX1" y="connsiteY1"/>
              </a:cxn>
              <a:cxn ang="0">
                <a:pos x="connsiteX2" y="connsiteY2"/>
              </a:cxn>
              <a:cxn ang="0">
                <a:pos x="connsiteX3" y="connsiteY3"/>
              </a:cxn>
            </a:cxnLst>
            <a:rect l="l" t="t" r="r" b="b"/>
            <a:pathLst>
              <a:path w="4720281" h="2310714">
                <a:moveTo>
                  <a:pt x="0" y="2310714"/>
                </a:moveTo>
                <a:cubicBezTo>
                  <a:pt x="527222" y="1607408"/>
                  <a:pt x="1054444" y="904103"/>
                  <a:pt x="1841157" y="518984"/>
                </a:cubicBezTo>
                <a:cubicBezTo>
                  <a:pt x="2627871" y="133865"/>
                  <a:pt x="4720281" y="0"/>
                  <a:pt x="4720281" y="0"/>
                </a:cubicBezTo>
                <a:lnTo>
                  <a:pt x="4720281" y="0"/>
                </a:lnTo>
              </a:path>
            </a:pathLst>
          </a:custGeom>
          <a:ln w="31750">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64" name="Group 63"/>
          <p:cNvGrpSpPr/>
          <p:nvPr/>
        </p:nvGrpSpPr>
        <p:grpSpPr>
          <a:xfrm>
            <a:off x="4312508" y="3054813"/>
            <a:ext cx="182880" cy="182880"/>
            <a:chOff x="7596336" y="3864284"/>
            <a:chExt cx="182880" cy="182880"/>
          </a:xfrm>
        </p:grpSpPr>
        <p:sp>
          <p:nvSpPr>
            <p:cNvPr id="65" name="Line 55"/>
            <p:cNvSpPr>
              <a:spLocks noChangeShapeType="1"/>
            </p:cNvSpPr>
            <p:nvPr/>
          </p:nvSpPr>
          <p:spPr bwMode="auto">
            <a:xfrm>
              <a:off x="7596336" y="3864284"/>
              <a:ext cx="182880" cy="1828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 name="Line 56"/>
            <p:cNvSpPr>
              <a:spLocks noChangeShapeType="1"/>
            </p:cNvSpPr>
            <p:nvPr/>
          </p:nvSpPr>
          <p:spPr bwMode="auto">
            <a:xfrm flipV="1">
              <a:off x="7596336" y="3864284"/>
              <a:ext cx="182880" cy="1828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1" name="AutoShape 2"/>
          <p:cNvSpPr>
            <a:spLocks noChangeArrowheads="1"/>
          </p:cNvSpPr>
          <p:nvPr/>
        </p:nvSpPr>
        <p:spPr bwMode="auto">
          <a:xfrm>
            <a:off x="4283968" y="1656913"/>
            <a:ext cx="4352120" cy="367931"/>
          </a:xfrm>
          <a:prstGeom prst="roundRect">
            <a:avLst>
              <a:gd name="adj" fmla="val 16667"/>
            </a:avLst>
          </a:prstGeom>
          <a:solidFill>
            <a:srgbClr val="808080">
              <a:alpha val="20000"/>
            </a:srgbClr>
          </a:solidFill>
          <a:ln w="28575">
            <a:solidFill>
              <a:srgbClr val="000099"/>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1" u="none" strike="noStrike" kern="0" cap="none" spc="0" normalizeH="0" baseline="-25000" noProof="0" smtClean="0">
              <a:ln>
                <a:noFill/>
              </a:ln>
              <a:solidFill>
                <a:srgbClr val="FF0000"/>
              </a:solidFill>
              <a:effectLst/>
              <a:uLnTx/>
              <a:uFillTx/>
              <a:latin typeface="Book Antiqua" pitchFamily="18" charset="0"/>
            </a:endParaRPr>
          </a:p>
        </p:txBody>
      </p:sp>
      <p:sp>
        <p:nvSpPr>
          <p:cNvPr id="76" name="Oval 17"/>
          <p:cNvSpPr>
            <a:spLocks noChangeArrowheads="1"/>
          </p:cNvSpPr>
          <p:nvPr/>
        </p:nvSpPr>
        <p:spPr bwMode="auto">
          <a:xfrm>
            <a:off x="6250468" y="6187588"/>
            <a:ext cx="301752" cy="301752"/>
          </a:xfrm>
          <a:prstGeom prst="ellipse">
            <a:avLst/>
          </a:prstGeom>
          <a:noFill/>
          <a:ln w="38100">
            <a:solidFill>
              <a:srgbClr val="FF0000"/>
            </a:solidFill>
            <a:round/>
            <a:headEnd/>
            <a:tailEnd/>
          </a:ln>
          <a:effectLst>
            <a:outerShdw dist="35921" dir="2700000" algn="ctr" rotWithShape="0">
              <a:srgbClr val="808080"/>
            </a:outerShdw>
          </a:effectLst>
          <a:extLst>
            <a:ext uri="{909E8E84-426E-40DD-AFC4-6F175D3DCCD1}">
              <a14:hiddenFill xmlns:a14="http://schemas.microsoft.com/office/drawing/2010/main">
                <a:gradFill rotWithShape="1">
                  <a:gsLst>
                    <a:gs pos="0">
                      <a:srgbClr val="FF0000"/>
                    </a:gs>
                    <a:gs pos="100000">
                      <a:srgbClr val="FF0000">
                        <a:gamma/>
                        <a:shade val="46275"/>
                        <a:invGamma/>
                      </a:srgbClr>
                    </a:gs>
                  </a:gsLst>
                  <a:path path="shape">
                    <a:fillToRect l="50000" t="50000" r="50000" b="50000"/>
                  </a:path>
                </a:gra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ndParaRPr>
          </a:p>
        </p:txBody>
      </p:sp>
      <p:sp>
        <p:nvSpPr>
          <p:cNvPr id="77" name="Oval 17"/>
          <p:cNvSpPr>
            <a:spLocks noChangeArrowheads="1"/>
          </p:cNvSpPr>
          <p:nvPr/>
        </p:nvSpPr>
        <p:spPr bwMode="auto">
          <a:xfrm>
            <a:off x="7056276" y="6151584"/>
            <a:ext cx="301752" cy="301752"/>
          </a:xfrm>
          <a:prstGeom prst="ellipse">
            <a:avLst/>
          </a:prstGeom>
          <a:noFill/>
          <a:ln w="38100">
            <a:solidFill>
              <a:srgbClr val="FF0000"/>
            </a:solidFill>
            <a:round/>
            <a:headEnd/>
            <a:tailEnd/>
          </a:ln>
          <a:effectLst>
            <a:outerShdw dist="35921" dir="2700000" algn="ctr" rotWithShape="0">
              <a:srgbClr val="808080"/>
            </a:outerShdw>
          </a:effectLst>
          <a:extLst>
            <a:ext uri="{909E8E84-426E-40DD-AFC4-6F175D3DCCD1}">
              <a14:hiddenFill xmlns:a14="http://schemas.microsoft.com/office/drawing/2010/main">
                <a:gradFill rotWithShape="1">
                  <a:gsLst>
                    <a:gs pos="0">
                      <a:srgbClr val="FF0000"/>
                    </a:gs>
                    <a:gs pos="100000">
                      <a:srgbClr val="FF0000">
                        <a:gamma/>
                        <a:shade val="46275"/>
                        <a:invGamma/>
                      </a:srgbClr>
                    </a:gs>
                  </a:gsLst>
                  <a:path path="shape">
                    <a:fillToRect l="50000" t="50000" r="50000" b="50000"/>
                  </a:path>
                </a:gra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ndParaRPr>
          </a:p>
        </p:txBody>
      </p:sp>
      <p:sp>
        <p:nvSpPr>
          <p:cNvPr id="85" name="Oval 4"/>
          <p:cNvSpPr>
            <a:spLocks noChangeArrowheads="1"/>
          </p:cNvSpPr>
          <p:nvPr/>
        </p:nvSpPr>
        <p:spPr bwMode="auto">
          <a:xfrm>
            <a:off x="1361356" y="5109424"/>
            <a:ext cx="228600" cy="228600"/>
          </a:xfrm>
          <a:prstGeom prst="ellipse">
            <a:avLst/>
          </a:prstGeom>
          <a:gradFill rotWithShape="1">
            <a:gsLst>
              <a:gs pos="0">
                <a:srgbClr val="D6F1F6"/>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74" name="Text Box 45"/>
          <p:cNvSpPr txBox="1">
            <a:spLocks noChangeArrowheads="1"/>
          </p:cNvSpPr>
          <p:nvPr/>
        </p:nvSpPr>
        <p:spPr bwMode="auto">
          <a:xfrm>
            <a:off x="2168312" y="6469886"/>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err="1" smtClean="0">
                <a:latin typeface="Bookman Old Style" pitchFamily="18" charset="0"/>
              </a:rPr>
              <a:t>gt</a:t>
            </a:r>
            <a:endParaRPr lang="en-US" sz="2100" b="0" i="1" baseline="-25000" dirty="0">
              <a:latin typeface="Bookman Old Style" pitchFamily="18" charset="0"/>
            </a:endParaRPr>
          </a:p>
        </p:txBody>
      </p:sp>
      <p:sp>
        <p:nvSpPr>
          <p:cNvPr id="75" name="Text Box 45"/>
          <p:cNvSpPr txBox="1">
            <a:spLocks noChangeArrowheads="1"/>
          </p:cNvSpPr>
          <p:nvPr/>
        </p:nvSpPr>
        <p:spPr bwMode="auto">
          <a:xfrm>
            <a:off x="6336196" y="6505890"/>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3333CC"/>
                </a:solidFill>
                <a:latin typeface="Bookman Old Style" pitchFamily="18" charset="0"/>
              </a:rPr>
              <a:t>ST</a:t>
            </a:r>
            <a:endParaRPr lang="en-US" sz="2100" b="0" i="1" baseline="-25000" dirty="0">
              <a:solidFill>
                <a:srgbClr val="3333CC"/>
              </a:solidFill>
              <a:latin typeface="Bookman Old Style" pitchFamily="18" charset="0"/>
            </a:endParaRPr>
          </a:p>
        </p:txBody>
      </p:sp>
    </p:spTree>
    <p:extLst>
      <p:ext uri="{BB962C8B-B14F-4D97-AF65-F5344CB8AC3E}">
        <p14:creationId xmlns:p14="http://schemas.microsoft.com/office/powerpoint/2010/main" val="340308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p:tgtEl>
                                          <p:spTgt spid="71"/>
                                        </p:tgtEl>
                                        <p:attrNameLst>
                                          <p:attrName>ppt_y</p:attrName>
                                        </p:attrNameLst>
                                      </p:cBhvr>
                                      <p:tavLst>
                                        <p:tav tm="0">
                                          <p:val>
                                            <p:strVal val="#ppt_y+#ppt_h*1.125000"/>
                                          </p:val>
                                        </p:tav>
                                        <p:tav tm="100000">
                                          <p:val>
                                            <p:strVal val="#ppt_y"/>
                                          </p:val>
                                        </p:tav>
                                      </p:tavLst>
                                    </p:anim>
                                    <p:animEffect transition="in" filter="wipe(up)">
                                      <p:cBhvr>
                                        <p:cTn id="8" dur="500"/>
                                        <p:tgtEl>
                                          <p:spTgt spid="71"/>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wipe(down)">
                                      <p:cBhvr>
                                        <p:cTn id="13" dur="500"/>
                                        <p:tgtEl>
                                          <p:spTgt spid="7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wipe(down)">
                                      <p:cBhvr>
                                        <p:cTn id="16" dur="500"/>
                                        <p:tgtEl>
                                          <p:spTgt spid="77"/>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grpId="1" nodeType="clickEffect">
                                  <p:stCondLst>
                                    <p:cond delay="0"/>
                                  </p:stCondLst>
                                  <p:childTnLst>
                                    <p:animEffect transition="out" filter="dissolve">
                                      <p:cBhvr>
                                        <p:cTn id="20" dur="500"/>
                                        <p:tgtEl>
                                          <p:spTgt spid="76"/>
                                        </p:tgtEl>
                                      </p:cBhvr>
                                    </p:animEffect>
                                    <p:set>
                                      <p:cBhvr>
                                        <p:cTn id="21" dur="1" fill="hold">
                                          <p:stCondLst>
                                            <p:cond delay="499"/>
                                          </p:stCondLst>
                                        </p:cTn>
                                        <p:tgtEl>
                                          <p:spTgt spid="76"/>
                                        </p:tgtEl>
                                        <p:attrNameLst>
                                          <p:attrName>style.visibility</p:attrName>
                                        </p:attrNameLst>
                                      </p:cBhvr>
                                      <p:to>
                                        <p:strVal val="hidden"/>
                                      </p:to>
                                    </p:set>
                                  </p:childTnLst>
                                </p:cTn>
                              </p:par>
                              <p:par>
                                <p:cTn id="22" presetID="9" presetClass="exit" presetSubtype="0" fill="hold" grpId="1" nodeType="withEffect">
                                  <p:stCondLst>
                                    <p:cond delay="0"/>
                                  </p:stCondLst>
                                  <p:childTnLst>
                                    <p:animEffect transition="out" filter="dissolve">
                                      <p:cBhvr>
                                        <p:cTn id="23" dur="500"/>
                                        <p:tgtEl>
                                          <p:spTgt spid="77"/>
                                        </p:tgtEl>
                                      </p:cBhvr>
                                    </p:animEffect>
                                    <p:set>
                                      <p:cBhvr>
                                        <p:cTn id="24" dur="1" fill="hold">
                                          <p:stCondLst>
                                            <p:cond delay="499"/>
                                          </p:stCondLst>
                                        </p:cTn>
                                        <p:tgtEl>
                                          <p:spTgt spid="77"/>
                                        </p:tgtEl>
                                        <p:attrNameLst>
                                          <p:attrName>style.visibility</p:attrName>
                                        </p:attrNameLst>
                                      </p:cBhvr>
                                      <p:to>
                                        <p:strVal val="hidden"/>
                                      </p:to>
                                    </p:set>
                                  </p:childTnLst>
                                </p:cTn>
                              </p:par>
                            </p:childTnLst>
                          </p:cTn>
                        </p:par>
                        <p:par>
                          <p:cTn id="25" fill="hold">
                            <p:stCondLst>
                              <p:cond delay="500"/>
                            </p:stCondLst>
                            <p:childTnLst>
                              <p:par>
                                <p:cTn id="26" presetID="63" presetClass="path" presetSubtype="0" accel="50000" decel="50000" fill="hold" grpId="0" nodeType="afterEffect">
                                  <p:stCondLst>
                                    <p:cond delay="0"/>
                                  </p:stCondLst>
                                  <p:childTnLst>
                                    <p:animMotion origin="layout" path="M -4.44444E-6 3.7037E-6 L 0.08681 3.7037E-6 " pathEditMode="relative" rAng="0" ptsTypes="AA">
                                      <p:cBhvr>
                                        <p:cTn id="27" dur="2000" fill="hold"/>
                                        <p:tgtEl>
                                          <p:spTgt spid="29"/>
                                        </p:tgtEl>
                                        <p:attrNameLst>
                                          <p:attrName>ppt_x</p:attrName>
                                          <p:attrName>ppt_y</p:attrName>
                                        </p:attrNameLst>
                                      </p:cBhvr>
                                      <p:rCtr x="4340" y="0"/>
                                    </p:animMotion>
                                  </p:childTnLst>
                                </p:cTn>
                              </p:par>
                              <p:par>
                                <p:cTn id="28" presetID="35" presetClass="path" presetSubtype="0" accel="50000" decel="50000" fill="hold" grpId="0" nodeType="withEffect">
                                  <p:stCondLst>
                                    <p:cond delay="0"/>
                                  </p:stCondLst>
                                  <p:childTnLst>
                                    <p:animMotion origin="layout" path="M -0.00121 0.00579 L -0.08924 0.00579 " pathEditMode="relative" rAng="0" ptsTypes="AA">
                                      <p:cBhvr>
                                        <p:cTn id="29" dur="2000" fill="hold"/>
                                        <p:tgtEl>
                                          <p:spTgt spid="81"/>
                                        </p:tgtEl>
                                        <p:attrNameLst>
                                          <p:attrName>ppt_x</p:attrName>
                                          <p:attrName>ppt_y</p:attrName>
                                        </p:attrNameLst>
                                      </p:cBhvr>
                                      <p:rCtr x="-4410" y="0"/>
                                    </p:animMotion>
                                  </p:childTnLst>
                                </p:cTn>
                              </p:par>
                            </p:childTnLst>
                          </p:cTn>
                        </p:par>
                        <p:par>
                          <p:cTn id="30" fill="hold">
                            <p:stCondLst>
                              <p:cond delay="2500"/>
                            </p:stCondLst>
                            <p:childTnLst>
                              <p:par>
                                <p:cTn id="31" presetID="16" presetClass="entr" presetSubtype="21" fill="hold" grpId="0" nodeType="afterEffect">
                                  <p:stCondLst>
                                    <p:cond delay="0"/>
                                  </p:stCondLst>
                                  <p:childTnLst>
                                    <p:set>
                                      <p:cBhvr>
                                        <p:cTn id="32" dur="1" fill="hold">
                                          <p:stCondLst>
                                            <p:cond delay="0"/>
                                          </p:stCondLst>
                                        </p:cTn>
                                        <p:tgtEl>
                                          <p:spTgt spid="83"/>
                                        </p:tgtEl>
                                        <p:attrNameLst>
                                          <p:attrName>style.visibility</p:attrName>
                                        </p:attrNameLst>
                                      </p:cBhvr>
                                      <p:to>
                                        <p:strVal val="visible"/>
                                      </p:to>
                                    </p:set>
                                    <p:animEffect transition="in" filter="barn(inVertical)">
                                      <p:cBhvr>
                                        <p:cTn id="33" dur="500"/>
                                        <p:tgtEl>
                                          <p:spTgt spid="8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94"/>
                                        </p:tgtEl>
                                        <p:attrNameLst>
                                          <p:attrName>style.visibility</p:attrName>
                                        </p:attrNameLst>
                                      </p:cBhvr>
                                      <p:to>
                                        <p:strVal val="visible"/>
                                      </p:to>
                                    </p:set>
                                    <p:animEffect transition="in" filter="wipe(left)">
                                      <p:cBhvr>
                                        <p:cTn id="38" dur="500"/>
                                        <p:tgtEl>
                                          <p:spTgt spid="9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98"/>
                                        </p:tgtEl>
                                        <p:attrNameLst>
                                          <p:attrName>style.visibility</p:attrName>
                                        </p:attrNameLst>
                                      </p:cBhvr>
                                      <p:to>
                                        <p:strVal val="visible"/>
                                      </p:to>
                                    </p:set>
                                    <p:animEffect transition="in" filter="wipe(left)">
                                      <p:cBhvr>
                                        <p:cTn id="43" dur="500"/>
                                        <p:tgtEl>
                                          <p:spTgt spid="98"/>
                                        </p:tgtEl>
                                      </p:cBhvr>
                                    </p:animEffect>
                                  </p:childTnLst>
                                </p:cTn>
                              </p:par>
                            </p:childTnLst>
                          </p:cTn>
                        </p:par>
                        <p:par>
                          <p:cTn id="44" fill="hold">
                            <p:stCondLst>
                              <p:cond delay="500"/>
                            </p:stCondLst>
                            <p:childTnLst>
                              <p:par>
                                <p:cTn id="45" presetID="12" presetClass="entr" presetSubtype="4" fill="hold" grpId="0" nodeType="afterEffect">
                                  <p:stCondLst>
                                    <p:cond delay="0"/>
                                  </p:stCondLst>
                                  <p:childTnLst>
                                    <p:set>
                                      <p:cBhvr>
                                        <p:cTn id="46" dur="1" fill="hold">
                                          <p:stCondLst>
                                            <p:cond delay="0"/>
                                          </p:stCondLst>
                                        </p:cTn>
                                        <p:tgtEl>
                                          <p:spTgt spid="85"/>
                                        </p:tgtEl>
                                        <p:attrNameLst>
                                          <p:attrName>style.visibility</p:attrName>
                                        </p:attrNameLst>
                                      </p:cBhvr>
                                      <p:to>
                                        <p:strVal val="visible"/>
                                      </p:to>
                                    </p:set>
                                    <p:anim calcmode="lin" valueType="num">
                                      <p:cBhvr additive="base">
                                        <p:cTn id="47" dur="500"/>
                                        <p:tgtEl>
                                          <p:spTgt spid="85"/>
                                        </p:tgtEl>
                                        <p:attrNameLst>
                                          <p:attrName>ppt_y</p:attrName>
                                        </p:attrNameLst>
                                      </p:cBhvr>
                                      <p:tavLst>
                                        <p:tav tm="0">
                                          <p:val>
                                            <p:strVal val="#ppt_y+#ppt_h*1.125000"/>
                                          </p:val>
                                        </p:tav>
                                        <p:tav tm="100000">
                                          <p:val>
                                            <p:strVal val="#ppt_y"/>
                                          </p:val>
                                        </p:tav>
                                      </p:tavLst>
                                    </p:anim>
                                    <p:animEffect transition="in" filter="wipe(up)">
                                      <p:cBhvr>
                                        <p:cTn id="48" dur="500"/>
                                        <p:tgtEl>
                                          <p:spTgt spid="8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92"/>
                                        </p:tgtEl>
                                        <p:attrNameLst>
                                          <p:attrName>style.visibility</p:attrName>
                                        </p:attrNameLst>
                                      </p:cBhvr>
                                      <p:to>
                                        <p:strVal val="visible"/>
                                      </p:to>
                                    </p:set>
                                    <p:animEffect transition="in" filter="wipe(left)">
                                      <p:cBhvr>
                                        <p:cTn id="53" dur="500"/>
                                        <p:tgtEl>
                                          <p:spTgt spid="92"/>
                                        </p:tgtEl>
                                      </p:cBhvr>
                                    </p:animEffect>
                                  </p:childTnLst>
                                </p:cTn>
                              </p:par>
                              <p:par>
                                <p:cTn id="54" presetID="16" presetClass="entr" presetSubtype="21" fill="hold" nodeType="withEffect">
                                  <p:stCondLst>
                                    <p:cond delay="0"/>
                                  </p:stCondLst>
                                  <p:childTnLst>
                                    <p:set>
                                      <p:cBhvr>
                                        <p:cTn id="55" dur="1" fill="hold">
                                          <p:stCondLst>
                                            <p:cond delay="0"/>
                                          </p:stCondLst>
                                        </p:cTn>
                                        <p:tgtEl>
                                          <p:spTgt spid="56"/>
                                        </p:tgtEl>
                                        <p:attrNameLst>
                                          <p:attrName>style.visibility</p:attrName>
                                        </p:attrNameLst>
                                      </p:cBhvr>
                                      <p:to>
                                        <p:strVal val="visible"/>
                                      </p:to>
                                    </p:set>
                                    <p:animEffect transition="in" filter="barn(inVertical)">
                                      <p:cBhvr>
                                        <p:cTn id="56" dur="500"/>
                                        <p:tgtEl>
                                          <p:spTgt spid="5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wipe(left)">
                                      <p:cBhvr>
                                        <p:cTn id="61" dur="500"/>
                                        <p:tgtEl>
                                          <p:spTgt spid="4"/>
                                        </p:tgtEl>
                                      </p:cBhvr>
                                    </p:animEffect>
                                  </p:childTnLst>
                                </p:cTn>
                              </p:par>
                              <p:par>
                                <p:cTn id="62" presetID="16" presetClass="entr" presetSubtype="21" fill="hold" nodeType="withEffect">
                                  <p:stCondLst>
                                    <p:cond delay="0"/>
                                  </p:stCondLst>
                                  <p:childTnLst>
                                    <p:set>
                                      <p:cBhvr>
                                        <p:cTn id="63" dur="1" fill="hold">
                                          <p:stCondLst>
                                            <p:cond delay="0"/>
                                          </p:stCondLst>
                                        </p:cTn>
                                        <p:tgtEl>
                                          <p:spTgt spid="59"/>
                                        </p:tgtEl>
                                        <p:attrNameLst>
                                          <p:attrName>style.visibility</p:attrName>
                                        </p:attrNameLst>
                                      </p:cBhvr>
                                      <p:to>
                                        <p:strVal val="visible"/>
                                      </p:to>
                                    </p:set>
                                    <p:animEffect transition="in" filter="barn(inVertical)">
                                      <p:cBhvr>
                                        <p:cTn id="64" dur="500"/>
                                        <p:tgtEl>
                                          <p:spTgt spid="5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wipe(down)">
                                      <p:cBhvr>
                                        <p:cTn id="69" dur="500"/>
                                        <p:tgtEl>
                                          <p:spTgt spid="6"/>
                                        </p:tgtEl>
                                      </p:cBhvr>
                                    </p:animEffect>
                                  </p:childTnLst>
                                </p:cTn>
                              </p:par>
                              <p:par>
                                <p:cTn id="70" presetID="16" presetClass="entr" presetSubtype="21" fill="hold" nodeType="withEffect">
                                  <p:stCondLst>
                                    <p:cond delay="0"/>
                                  </p:stCondLst>
                                  <p:childTnLst>
                                    <p:set>
                                      <p:cBhvr>
                                        <p:cTn id="71" dur="1" fill="hold">
                                          <p:stCondLst>
                                            <p:cond delay="0"/>
                                          </p:stCondLst>
                                        </p:cTn>
                                        <p:tgtEl>
                                          <p:spTgt spid="64"/>
                                        </p:tgtEl>
                                        <p:attrNameLst>
                                          <p:attrName>style.visibility</p:attrName>
                                        </p:attrNameLst>
                                      </p:cBhvr>
                                      <p:to>
                                        <p:strVal val="visible"/>
                                      </p:to>
                                    </p:set>
                                    <p:animEffect transition="in" filter="barn(inVertical)">
                                      <p:cBhvr>
                                        <p:cTn id="72" dur="500"/>
                                        <p:tgtEl>
                                          <p:spTgt spid="6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wipe(left)">
                                      <p:cBhvr>
                                        <p:cTn id="7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29" grpId="0"/>
      <p:bldP spid="81" grpId="0"/>
      <p:bldP spid="83" grpId="0"/>
      <p:bldP spid="92" grpId="0" animBg="1"/>
      <p:bldP spid="94" grpId="0" animBg="1"/>
      <p:bldP spid="4" grpId="0" animBg="1"/>
      <p:bldP spid="5" grpId="0" animBg="1"/>
      <p:bldP spid="6" grpId="0" animBg="1"/>
      <p:bldP spid="71" grpId="0" animBg="1"/>
      <p:bldP spid="76" grpId="0" animBg="1"/>
      <p:bldP spid="76" grpId="1" animBg="1"/>
      <p:bldP spid="77" grpId="0" animBg="1"/>
      <p:bldP spid="77" grpId="1" animBg="1"/>
      <p:bldP spid="85"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a:xfrm>
            <a:off x="251520" y="-27384"/>
            <a:ext cx="7956884"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Example</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pSp>
        <p:nvGrpSpPr>
          <p:cNvPr id="31" name="Group 30"/>
          <p:cNvGrpSpPr/>
          <p:nvPr/>
        </p:nvGrpSpPr>
        <p:grpSpPr>
          <a:xfrm rot="10800000">
            <a:off x="479531" y="2446435"/>
            <a:ext cx="3424778" cy="2653347"/>
            <a:chOff x="2245489" y="3993266"/>
            <a:chExt cx="4421529" cy="2743200"/>
          </a:xfrm>
        </p:grpSpPr>
        <p:sp>
          <p:nvSpPr>
            <p:cNvPr id="34" name="Freeform 33"/>
            <p:cNvSpPr/>
            <p:nvPr/>
          </p:nvSpPr>
          <p:spPr>
            <a:xfrm>
              <a:off x="2245489" y="3993266"/>
              <a:ext cx="1585731" cy="995423"/>
            </a:xfrm>
            <a:custGeom>
              <a:avLst/>
              <a:gdLst>
                <a:gd name="connsiteX0" fmla="*/ 0 w 1585731"/>
                <a:gd name="connsiteY0" fmla="*/ 0 h 995423"/>
                <a:gd name="connsiteX1" fmla="*/ 833377 w 1585731"/>
                <a:gd name="connsiteY1" fmla="*/ 995423 h 995423"/>
                <a:gd name="connsiteX2" fmla="*/ 1585731 w 1585731"/>
                <a:gd name="connsiteY2" fmla="*/ 11575 h 995423"/>
              </a:gdLst>
              <a:ahLst/>
              <a:cxnLst>
                <a:cxn ang="0">
                  <a:pos x="connsiteX0" y="connsiteY0"/>
                </a:cxn>
                <a:cxn ang="0">
                  <a:pos x="connsiteX1" y="connsiteY1"/>
                </a:cxn>
                <a:cxn ang="0">
                  <a:pos x="connsiteX2" y="connsiteY2"/>
                </a:cxn>
              </a:cxnLst>
              <a:rect l="l" t="t" r="r" b="b"/>
              <a:pathLst>
                <a:path w="1585731" h="995423">
                  <a:moveTo>
                    <a:pt x="0" y="0"/>
                  </a:moveTo>
                  <a:lnTo>
                    <a:pt x="833377" y="995423"/>
                  </a:lnTo>
                  <a:lnTo>
                    <a:pt x="1585731" y="11575"/>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Freeform 39"/>
            <p:cNvSpPr/>
            <p:nvPr/>
          </p:nvSpPr>
          <p:spPr>
            <a:xfrm>
              <a:off x="3078866" y="4004841"/>
              <a:ext cx="1875099" cy="1747777"/>
            </a:xfrm>
            <a:custGeom>
              <a:avLst/>
              <a:gdLst>
                <a:gd name="connsiteX0" fmla="*/ 0 w 1875099"/>
                <a:gd name="connsiteY0" fmla="*/ 972273 h 1747777"/>
                <a:gd name="connsiteX1" fmla="*/ 659757 w 1875099"/>
                <a:gd name="connsiteY1" fmla="*/ 1747777 h 1747777"/>
                <a:gd name="connsiteX2" fmla="*/ 1875099 w 1875099"/>
                <a:gd name="connsiteY2" fmla="*/ 0 h 1747777"/>
              </a:gdLst>
              <a:ahLst/>
              <a:cxnLst>
                <a:cxn ang="0">
                  <a:pos x="connsiteX0" y="connsiteY0"/>
                </a:cxn>
                <a:cxn ang="0">
                  <a:pos x="connsiteX1" y="connsiteY1"/>
                </a:cxn>
                <a:cxn ang="0">
                  <a:pos x="connsiteX2" y="connsiteY2"/>
                </a:cxn>
              </a:cxnLst>
              <a:rect l="l" t="t" r="r" b="b"/>
              <a:pathLst>
                <a:path w="1875099" h="1747777">
                  <a:moveTo>
                    <a:pt x="0" y="972273"/>
                  </a:moveTo>
                  <a:lnTo>
                    <a:pt x="659757" y="1747777"/>
                  </a:lnTo>
                  <a:lnTo>
                    <a:pt x="1875099" y="0"/>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3727048" y="4016415"/>
              <a:ext cx="2939970" cy="2720051"/>
            </a:xfrm>
            <a:custGeom>
              <a:avLst/>
              <a:gdLst>
                <a:gd name="connsiteX0" fmla="*/ 0 w 2939970"/>
                <a:gd name="connsiteY0" fmla="*/ 1724628 h 2720051"/>
                <a:gd name="connsiteX1" fmla="*/ 729205 w 2939970"/>
                <a:gd name="connsiteY1" fmla="*/ 2581155 h 2720051"/>
                <a:gd name="connsiteX2" fmla="*/ 844952 w 2939970"/>
                <a:gd name="connsiteY2" fmla="*/ 2720051 h 2720051"/>
                <a:gd name="connsiteX3" fmla="*/ 2939970 w 2939970"/>
                <a:gd name="connsiteY3" fmla="*/ 0 h 2720051"/>
              </a:gdLst>
              <a:ahLst/>
              <a:cxnLst>
                <a:cxn ang="0">
                  <a:pos x="connsiteX0" y="connsiteY0"/>
                </a:cxn>
                <a:cxn ang="0">
                  <a:pos x="connsiteX1" y="connsiteY1"/>
                </a:cxn>
                <a:cxn ang="0">
                  <a:pos x="connsiteX2" y="connsiteY2"/>
                </a:cxn>
                <a:cxn ang="0">
                  <a:pos x="connsiteX3" y="connsiteY3"/>
                </a:cxn>
              </a:cxnLst>
              <a:rect l="l" t="t" r="r" b="b"/>
              <a:pathLst>
                <a:path w="2939970" h="2720051">
                  <a:moveTo>
                    <a:pt x="0" y="1724628"/>
                  </a:moveTo>
                  <a:lnTo>
                    <a:pt x="729205" y="2581155"/>
                  </a:lnTo>
                  <a:lnTo>
                    <a:pt x="844952" y="2720051"/>
                  </a:lnTo>
                  <a:lnTo>
                    <a:pt x="2939970" y="0"/>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3" name="TextBox 52"/>
          <p:cNvSpPr txBox="1"/>
          <p:nvPr/>
        </p:nvSpPr>
        <p:spPr>
          <a:xfrm>
            <a:off x="323528" y="5218747"/>
            <a:ext cx="312006" cy="400110"/>
          </a:xfrm>
          <a:prstGeom prst="rect">
            <a:avLst/>
          </a:prstGeom>
          <a:noFill/>
        </p:spPr>
        <p:txBody>
          <a:bodyPr wrap="square" rtlCol="0">
            <a:spAutoFit/>
          </a:bodyPr>
          <a:lstStyle/>
          <a:p>
            <a:r>
              <a:rPr lang="en-US" sz="2000" b="1" dirty="0" smtClean="0"/>
              <a:t>A</a:t>
            </a:r>
            <a:endParaRPr lang="en-US" sz="2000" b="1" dirty="0"/>
          </a:p>
        </p:txBody>
      </p:sp>
      <p:sp>
        <p:nvSpPr>
          <p:cNvPr id="54" name="TextBox 53"/>
          <p:cNvSpPr txBox="1"/>
          <p:nvPr/>
        </p:nvSpPr>
        <p:spPr>
          <a:xfrm>
            <a:off x="1667662" y="5218747"/>
            <a:ext cx="312006" cy="400110"/>
          </a:xfrm>
          <a:prstGeom prst="rect">
            <a:avLst/>
          </a:prstGeom>
          <a:noFill/>
        </p:spPr>
        <p:txBody>
          <a:bodyPr wrap="square" rtlCol="0">
            <a:spAutoFit/>
          </a:bodyPr>
          <a:lstStyle/>
          <a:p>
            <a:r>
              <a:rPr lang="en-US" sz="2000" b="1" dirty="0"/>
              <a:t>B</a:t>
            </a:r>
          </a:p>
        </p:txBody>
      </p:sp>
      <p:sp>
        <p:nvSpPr>
          <p:cNvPr id="55" name="TextBox 54"/>
          <p:cNvSpPr txBox="1"/>
          <p:nvPr/>
        </p:nvSpPr>
        <p:spPr>
          <a:xfrm>
            <a:off x="2532604" y="5218747"/>
            <a:ext cx="312006" cy="400110"/>
          </a:xfrm>
          <a:prstGeom prst="rect">
            <a:avLst/>
          </a:prstGeom>
          <a:noFill/>
        </p:spPr>
        <p:txBody>
          <a:bodyPr wrap="square" rtlCol="0">
            <a:spAutoFit/>
          </a:bodyPr>
          <a:lstStyle/>
          <a:p>
            <a:r>
              <a:rPr lang="en-US" sz="2000" b="1" dirty="0"/>
              <a:t>C</a:t>
            </a:r>
          </a:p>
        </p:txBody>
      </p:sp>
      <p:sp>
        <p:nvSpPr>
          <p:cNvPr id="60" name="TextBox 59"/>
          <p:cNvSpPr txBox="1"/>
          <p:nvPr/>
        </p:nvSpPr>
        <p:spPr>
          <a:xfrm>
            <a:off x="3748306" y="5218747"/>
            <a:ext cx="312006" cy="400110"/>
          </a:xfrm>
          <a:prstGeom prst="rect">
            <a:avLst/>
          </a:prstGeom>
          <a:noFill/>
        </p:spPr>
        <p:txBody>
          <a:bodyPr wrap="square" rtlCol="0">
            <a:spAutoFit/>
          </a:bodyPr>
          <a:lstStyle/>
          <a:p>
            <a:r>
              <a:rPr lang="en-US" sz="2000" b="1" dirty="0"/>
              <a:t>D</a:t>
            </a:r>
          </a:p>
        </p:txBody>
      </p:sp>
      <p:sp>
        <p:nvSpPr>
          <p:cNvPr id="69" name="TextBox 68"/>
          <p:cNvSpPr txBox="1"/>
          <p:nvPr/>
        </p:nvSpPr>
        <p:spPr>
          <a:xfrm>
            <a:off x="2844610" y="3032475"/>
            <a:ext cx="124375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B|CD</a:t>
            </a:r>
            <a:endParaRPr lang="en-US" sz="2400" i="1" dirty="0">
              <a:solidFill>
                <a:srgbClr val="FF0000"/>
              </a:solidFill>
              <a:latin typeface="Georgia" pitchFamily="18" charset="0"/>
              <a:ea typeface="Verdana" pitchFamily="34" charset="0"/>
              <a:cs typeface="Verdana" pitchFamily="34" charset="0"/>
            </a:endParaRPr>
          </a:p>
        </p:txBody>
      </p:sp>
      <p:sp>
        <p:nvSpPr>
          <p:cNvPr id="70" name="TextBox 69"/>
          <p:cNvSpPr txBox="1"/>
          <p:nvPr/>
        </p:nvSpPr>
        <p:spPr>
          <a:xfrm>
            <a:off x="3364249" y="3825044"/>
            <a:ext cx="124375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C|D</a:t>
            </a:r>
            <a:endParaRPr lang="en-US" sz="2400" i="1" dirty="0">
              <a:solidFill>
                <a:srgbClr val="FF0000"/>
              </a:solidFill>
              <a:latin typeface="Georgia" pitchFamily="18" charset="0"/>
              <a:ea typeface="Verdana" pitchFamily="34" charset="0"/>
              <a:cs typeface="Verdana" pitchFamily="34" charset="0"/>
            </a:endParaRPr>
          </a:p>
        </p:txBody>
      </p:sp>
      <p:sp>
        <p:nvSpPr>
          <p:cNvPr id="71" name="TextBox 70"/>
          <p:cNvSpPr txBox="1"/>
          <p:nvPr/>
        </p:nvSpPr>
        <p:spPr>
          <a:xfrm>
            <a:off x="2356137" y="2247255"/>
            <a:ext cx="124375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A|BCD</a:t>
            </a:r>
            <a:endParaRPr lang="en-US" sz="2400" i="1" dirty="0">
              <a:solidFill>
                <a:srgbClr val="FF0000"/>
              </a:solidFill>
              <a:latin typeface="Georgia" pitchFamily="18" charset="0"/>
              <a:ea typeface="Verdana" pitchFamily="34" charset="0"/>
              <a:cs typeface="Verdana" pitchFamily="34" charset="0"/>
            </a:endParaRPr>
          </a:p>
        </p:txBody>
      </p:sp>
      <p:grpSp>
        <p:nvGrpSpPr>
          <p:cNvPr id="23" name="Group 22"/>
          <p:cNvGrpSpPr/>
          <p:nvPr/>
        </p:nvGrpSpPr>
        <p:grpSpPr>
          <a:xfrm>
            <a:off x="5154996" y="2414501"/>
            <a:ext cx="3449452" cy="2653345"/>
            <a:chOff x="1115616" y="2279882"/>
            <a:chExt cx="3449452" cy="2362303"/>
          </a:xfrm>
        </p:grpSpPr>
        <p:cxnSp>
          <p:nvCxnSpPr>
            <p:cNvPr id="24" name="Straight Connector 23"/>
            <p:cNvCxnSpPr/>
            <p:nvPr/>
          </p:nvCxnSpPr>
          <p:spPr>
            <a:xfrm flipV="1">
              <a:off x="1115616" y="2279882"/>
              <a:ext cx="1656184" cy="2362303"/>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71800" y="2279882"/>
              <a:ext cx="1793268" cy="2347917"/>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119290" y="3238313"/>
              <a:ext cx="1084558" cy="1375101"/>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2448690" y="4078052"/>
              <a:ext cx="323111" cy="535362"/>
            </a:xfrm>
            <a:prstGeom prst="line">
              <a:avLst/>
            </a:prstGeom>
            <a:ln w="57150" cap="rnd"/>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4968044" y="5179720"/>
            <a:ext cx="312006" cy="400110"/>
          </a:xfrm>
          <a:prstGeom prst="rect">
            <a:avLst/>
          </a:prstGeom>
          <a:noFill/>
        </p:spPr>
        <p:txBody>
          <a:bodyPr wrap="square" rtlCol="0">
            <a:spAutoFit/>
          </a:bodyPr>
          <a:lstStyle/>
          <a:p>
            <a:r>
              <a:rPr lang="en-US" sz="2000" b="1" dirty="0">
                <a:solidFill>
                  <a:srgbClr val="0070C0"/>
                </a:solidFill>
              </a:rPr>
              <a:t>D</a:t>
            </a:r>
          </a:p>
        </p:txBody>
      </p:sp>
      <p:sp>
        <p:nvSpPr>
          <p:cNvPr id="29" name="TextBox 28"/>
          <p:cNvSpPr txBox="1"/>
          <p:nvPr/>
        </p:nvSpPr>
        <p:spPr>
          <a:xfrm>
            <a:off x="6280775" y="5179720"/>
            <a:ext cx="312006" cy="400110"/>
          </a:xfrm>
          <a:prstGeom prst="rect">
            <a:avLst/>
          </a:prstGeom>
          <a:noFill/>
        </p:spPr>
        <p:txBody>
          <a:bodyPr wrap="square" rtlCol="0">
            <a:spAutoFit/>
          </a:bodyPr>
          <a:lstStyle/>
          <a:p>
            <a:r>
              <a:rPr lang="en-US" sz="2000" b="1" dirty="0">
                <a:solidFill>
                  <a:srgbClr val="0070C0"/>
                </a:solidFill>
              </a:rPr>
              <a:t>C</a:t>
            </a:r>
          </a:p>
        </p:txBody>
      </p:sp>
      <p:sp>
        <p:nvSpPr>
          <p:cNvPr id="30" name="TextBox 29"/>
          <p:cNvSpPr txBox="1"/>
          <p:nvPr/>
        </p:nvSpPr>
        <p:spPr>
          <a:xfrm>
            <a:off x="7175140" y="5179720"/>
            <a:ext cx="312006" cy="400110"/>
          </a:xfrm>
          <a:prstGeom prst="rect">
            <a:avLst/>
          </a:prstGeom>
          <a:noFill/>
        </p:spPr>
        <p:txBody>
          <a:bodyPr wrap="square" rtlCol="0">
            <a:spAutoFit/>
          </a:bodyPr>
          <a:lstStyle/>
          <a:p>
            <a:r>
              <a:rPr lang="en-US" sz="2000" b="1" dirty="0">
                <a:solidFill>
                  <a:srgbClr val="0070C0"/>
                </a:solidFill>
              </a:rPr>
              <a:t>B</a:t>
            </a:r>
          </a:p>
        </p:txBody>
      </p:sp>
      <p:sp>
        <p:nvSpPr>
          <p:cNvPr id="35" name="TextBox 34"/>
          <p:cNvSpPr txBox="1"/>
          <p:nvPr/>
        </p:nvSpPr>
        <p:spPr>
          <a:xfrm>
            <a:off x="8441414" y="5182743"/>
            <a:ext cx="312006" cy="400110"/>
          </a:xfrm>
          <a:prstGeom prst="rect">
            <a:avLst/>
          </a:prstGeom>
          <a:noFill/>
        </p:spPr>
        <p:txBody>
          <a:bodyPr wrap="square" rtlCol="0">
            <a:spAutoFit/>
          </a:bodyPr>
          <a:lstStyle/>
          <a:p>
            <a:r>
              <a:rPr lang="en-US" sz="2000" b="1" dirty="0" smtClean="0">
                <a:solidFill>
                  <a:srgbClr val="0070C0"/>
                </a:solidFill>
              </a:rPr>
              <a:t>A</a:t>
            </a:r>
            <a:endParaRPr lang="en-US" sz="2000" b="1" dirty="0">
              <a:solidFill>
                <a:srgbClr val="0070C0"/>
              </a:solidFill>
            </a:endParaRPr>
          </a:p>
        </p:txBody>
      </p:sp>
      <p:sp>
        <p:nvSpPr>
          <p:cNvPr id="36" name="TextBox 35"/>
          <p:cNvSpPr txBox="1"/>
          <p:nvPr/>
        </p:nvSpPr>
        <p:spPr>
          <a:xfrm>
            <a:off x="6912260" y="4142693"/>
            <a:ext cx="90629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C|B</a:t>
            </a:r>
            <a:endParaRPr lang="en-US" sz="2400" i="1" dirty="0">
              <a:solidFill>
                <a:srgbClr val="FF0000"/>
              </a:solidFill>
              <a:latin typeface="Georgia" pitchFamily="18" charset="0"/>
              <a:ea typeface="Verdana" pitchFamily="34" charset="0"/>
              <a:cs typeface="Verdana" pitchFamily="34" charset="0"/>
            </a:endParaRPr>
          </a:p>
        </p:txBody>
      </p:sp>
      <p:sp>
        <p:nvSpPr>
          <p:cNvPr id="37" name="TextBox 36"/>
          <p:cNvSpPr txBox="1"/>
          <p:nvPr/>
        </p:nvSpPr>
        <p:spPr>
          <a:xfrm>
            <a:off x="6352581" y="3242593"/>
            <a:ext cx="124375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D|BC</a:t>
            </a:r>
            <a:endParaRPr lang="en-US" sz="2400" i="1" dirty="0">
              <a:solidFill>
                <a:srgbClr val="FF0000"/>
              </a:solidFill>
              <a:latin typeface="Georgia" pitchFamily="18" charset="0"/>
              <a:ea typeface="Verdana" pitchFamily="34" charset="0"/>
              <a:cs typeface="Verdana" pitchFamily="34" charset="0"/>
            </a:endParaRPr>
          </a:p>
        </p:txBody>
      </p:sp>
      <p:sp>
        <p:nvSpPr>
          <p:cNvPr id="38" name="TextBox 37"/>
          <p:cNvSpPr txBox="1"/>
          <p:nvPr/>
        </p:nvSpPr>
        <p:spPr>
          <a:xfrm>
            <a:off x="7072661" y="2247485"/>
            <a:ext cx="124375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A|BCD</a:t>
            </a:r>
            <a:endParaRPr lang="en-US" sz="2400" i="1" dirty="0">
              <a:solidFill>
                <a:srgbClr val="FF0000"/>
              </a:solidFill>
              <a:latin typeface="Georgia" pitchFamily="18" charset="0"/>
              <a:ea typeface="Verdana" pitchFamily="34" charset="0"/>
              <a:cs typeface="Verdana" pitchFamily="34" charset="0"/>
            </a:endParaRPr>
          </a:p>
        </p:txBody>
      </p:sp>
      <p:sp>
        <p:nvSpPr>
          <p:cNvPr id="39" name="AutoShape 2"/>
          <p:cNvSpPr>
            <a:spLocks noChangeArrowheads="1"/>
          </p:cNvSpPr>
          <p:nvPr/>
        </p:nvSpPr>
        <p:spPr bwMode="auto">
          <a:xfrm>
            <a:off x="3398220" y="3883004"/>
            <a:ext cx="700172" cy="403705"/>
          </a:xfrm>
          <a:prstGeom prst="roundRect">
            <a:avLst>
              <a:gd name="adj" fmla="val 16667"/>
            </a:avLst>
          </a:prstGeom>
          <a:solidFill>
            <a:srgbClr val="808080">
              <a:alpha val="20000"/>
            </a:srgbClr>
          </a:solidFill>
          <a:ln w="28575">
            <a:solidFill>
              <a:srgbClr val="8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1" u="none" strike="noStrike" kern="0" cap="none" spc="0" normalizeH="0" baseline="-25000" noProof="0" smtClean="0">
              <a:ln>
                <a:noFill/>
              </a:ln>
              <a:solidFill>
                <a:srgbClr val="FF0000"/>
              </a:solidFill>
              <a:effectLst/>
              <a:uLnTx/>
              <a:uFillTx/>
              <a:latin typeface="Book Antiqua" pitchFamily="18" charset="0"/>
            </a:endParaRPr>
          </a:p>
        </p:txBody>
      </p:sp>
      <p:sp>
        <p:nvSpPr>
          <p:cNvPr id="41" name="AutoShape 2"/>
          <p:cNvSpPr>
            <a:spLocks noChangeArrowheads="1"/>
          </p:cNvSpPr>
          <p:nvPr/>
        </p:nvSpPr>
        <p:spPr bwMode="auto">
          <a:xfrm>
            <a:off x="2371192" y="2305215"/>
            <a:ext cx="1103629" cy="403705"/>
          </a:xfrm>
          <a:prstGeom prst="roundRect">
            <a:avLst>
              <a:gd name="adj" fmla="val 16667"/>
            </a:avLst>
          </a:prstGeom>
          <a:solidFill>
            <a:srgbClr val="808080">
              <a:alpha val="20000"/>
            </a:srgbClr>
          </a:solidFill>
          <a:ln w="28575">
            <a:solidFill>
              <a:srgbClr val="8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1" u="none" strike="noStrike" kern="0" cap="none" spc="0" normalizeH="0" baseline="-25000" noProof="0" smtClean="0">
              <a:ln>
                <a:noFill/>
              </a:ln>
              <a:solidFill>
                <a:srgbClr val="FF0000"/>
              </a:solidFill>
              <a:effectLst/>
              <a:uLnTx/>
              <a:uFillTx/>
              <a:latin typeface="Book Antiqua" pitchFamily="18" charset="0"/>
            </a:endParaRPr>
          </a:p>
        </p:txBody>
      </p:sp>
      <p:sp>
        <p:nvSpPr>
          <p:cNvPr id="42" name="AutoShape 2"/>
          <p:cNvSpPr>
            <a:spLocks noChangeArrowheads="1"/>
          </p:cNvSpPr>
          <p:nvPr/>
        </p:nvSpPr>
        <p:spPr bwMode="auto">
          <a:xfrm>
            <a:off x="7072661" y="2305445"/>
            <a:ext cx="1103629" cy="403705"/>
          </a:xfrm>
          <a:prstGeom prst="roundRect">
            <a:avLst>
              <a:gd name="adj" fmla="val 16667"/>
            </a:avLst>
          </a:prstGeom>
          <a:solidFill>
            <a:srgbClr val="808080">
              <a:alpha val="20000"/>
            </a:srgbClr>
          </a:solidFill>
          <a:ln w="28575">
            <a:solidFill>
              <a:srgbClr val="8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1" u="none" strike="noStrike" kern="0" cap="none" spc="0" normalizeH="0" baseline="-25000" noProof="0" smtClean="0">
              <a:ln>
                <a:noFill/>
              </a:ln>
              <a:solidFill>
                <a:srgbClr val="FF0000"/>
              </a:solidFill>
              <a:effectLst/>
              <a:uLnTx/>
              <a:uFillTx/>
              <a:latin typeface="Book Antiqua" pitchFamily="18" charset="0"/>
            </a:endParaRPr>
          </a:p>
        </p:txBody>
      </p:sp>
      <p:sp>
        <p:nvSpPr>
          <p:cNvPr id="43" name="AutoShape 2"/>
          <p:cNvSpPr>
            <a:spLocks noChangeArrowheads="1"/>
          </p:cNvSpPr>
          <p:nvPr/>
        </p:nvSpPr>
        <p:spPr bwMode="auto">
          <a:xfrm>
            <a:off x="2909393" y="3069720"/>
            <a:ext cx="865808" cy="403705"/>
          </a:xfrm>
          <a:prstGeom prst="roundRect">
            <a:avLst>
              <a:gd name="adj" fmla="val 16667"/>
            </a:avLst>
          </a:prstGeom>
          <a:solidFill>
            <a:srgbClr val="808080">
              <a:alpha val="20000"/>
            </a:srgbClr>
          </a:solidFill>
          <a:ln w="28575">
            <a:solidFill>
              <a:srgbClr val="000099"/>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1" u="none" strike="noStrike" kern="0" cap="none" spc="0" normalizeH="0" baseline="-25000" noProof="0" smtClean="0">
              <a:ln>
                <a:noFill/>
              </a:ln>
              <a:solidFill>
                <a:srgbClr val="FF0000"/>
              </a:solidFill>
              <a:effectLst/>
              <a:uLnTx/>
              <a:uFillTx/>
              <a:latin typeface="Book Antiqua" pitchFamily="18" charset="0"/>
            </a:endParaRPr>
          </a:p>
        </p:txBody>
      </p:sp>
      <p:sp>
        <p:nvSpPr>
          <p:cNvPr id="44" name="AutoShape 2"/>
          <p:cNvSpPr>
            <a:spLocks noChangeArrowheads="1"/>
          </p:cNvSpPr>
          <p:nvPr/>
        </p:nvSpPr>
        <p:spPr bwMode="auto">
          <a:xfrm>
            <a:off x="6423484" y="3289160"/>
            <a:ext cx="882783" cy="403705"/>
          </a:xfrm>
          <a:prstGeom prst="roundRect">
            <a:avLst>
              <a:gd name="adj" fmla="val 16667"/>
            </a:avLst>
          </a:prstGeom>
          <a:solidFill>
            <a:srgbClr val="808080">
              <a:alpha val="20000"/>
            </a:srgbClr>
          </a:solidFill>
          <a:ln w="28575">
            <a:solidFill>
              <a:srgbClr val="8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1" u="none" strike="noStrike" kern="0" cap="none" spc="0" normalizeH="0" baseline="-25000" noProof="0" smtClean="0">
              <a:ln>
                <a:noFill/>
              </a:ln>
              <a:solidFill>
                <a:srgbClr val="FF0000"/>
              </a:solidFill>
              <a:effectLst/>
              <a:uLnTx/>
              <a:uFillTx/>
              <a:latin typeface="Book Antiqua" pitchFamily="18" charset="0"/>
            </a:endParaRPr>
          </a:p>
        </p:txBody>
      </p:sp>
      <p:sp>
        <p:nvSpPr>
          <p:cNvPr id="47" name="Freeform 46"/>
          <p:cNvSpPr/>
          <p:nvPr/>
        </p:nvSpPr>
        <p:spPr>
          <a:xfrm>
            <a:off x="3504555" y="3411325"/>
            <a:ext cx="2478533" cy="627941"/>
          </a:xfrm>
          <a:custGeom>
            <a:avLst/>
            <a:gdLst>
              <a:gd name="connsiteX0" fmla="*/ 0 w 2038865"/>
              <a:gd name="connsiteY0" fmla="*/ 627941 h 627941"/>
              <a:gd name="connsiteX1" fmla="*/ 926757 w 2038865"/>
              <a:gd name="connsiteY1" fmla="*/ 84244 h 627941"/>
              <a:gd name="connsiteX2" fmla="*/ 2038865 w 2038865"/>
              <a:gd name="connsiteY2" fmla="*/ 10103 h 627941"/>
            </a:gdLst>
            <a:ahLst/>
            <a:cxnLst>
              <a:cxn ang="0">
                <a:pos x="connsiteX0" y="connsiteY0"/>
              </a:cxn>
              <a:cxn ang="0">
                <a:pos x="connsiteX1" y="connsiteY1"/>
              </a:cxn>
              <a:cxn ang="0">
                <a:pos x="connsiteX2" y="connsiteY2"/>
              </a:cxn>
            </a:cxnLst>
            <a:rect l="l" t="t" r="r" b="b"/>
            <a:pathLst>
              <a:path w="2038865" h="627941">
                <a:moveTo>
                  <a:pt x="0" y="627941"/>
                </a:moveTo>
                <a:cubicBezTo>
                  <a:pt x="293473" y="407579"/>
                  <a:pt x="586946" y="187217"/>
                  <a:pt x="926757" y="84244"/>
                </a:cubicBezTo>
                <a:cubicBezTo>
                  <a:pt x="1266568" y="-18729"/>
                  <a:pt x="1652716" y="-4313"/>
                  <a:pt x="2038865" y="10103"/>
                </a:cubicBezTo>
              </a:path>
            </a:pathLst>
          </a:cu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991780" y="2932197"/>
            <a:ext cx="2991308" cy="358419"/>
          </a:xfrm>
          <a:custGeom>
            <a:avLst/>
            <a:gdLst>
              <a:gd name="connsiteX0" fmla="*/ 0 w 2545492"/>
              <a:gd name="connsiteY0" fmla="*/ 333705 h 358419"/>
              <a:gd name="connsiteX1" fmla="*/ 1309816 w 2545492"/>
              <a:gd name="connsiteY1" fmla="*/ 73 h 358419"/>
              <a:gd name="connsiteX2" fmla="*/ 2545492 w 2545492"/>
              <a:gd name="connsiteY2" fmla="*/ 358419 h 358419"/>
            </a:gdLst>
            <a:ahLst/>
            <a:cxnLst>
              <a:cxn ang="0">
                <a:pos x="connsiteX0" y="connsiteY0"/>
              </a:cxn>
              <a:cxn ang="0">
                <a:pos x="connsiteX1" y="connsiteY1"/>
              </a:cxn>
              <a:cxn ang="0">
                <a:pos x="connsiteX2" y="connsiteY2"/>
              </a:cxn>
            </a:cxnLst>
            <a:rect l="l" t="t" r="r" b="b"/>
            <a:pathLst>
              <a:path w="2545492" h="358419">
                <a:moveTo>
                  <a:pt x="0" y="333705"/>
                </a:moveTo>
                <a:cubicBezTo>
                  <a:pt x="442783" y="164829"/>
                  <a:pt x="885567" y="-4046"/>
                  <a:pt x="1309816" y="73"/>
                </a:cubicBezTo>
                <a:cubicBezTo>
                  <a:pt x="1734065" y="4192"/>
                  <a:pt x="2139778" y="181305"/>
                  <a:pt x="2545492" y="358419"/>
                </a:cubicBezTo>
              </a:path>
            </a:pathLst>
          </a:cu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241215" y="1844824"/>
            <a:ext cx="4300397" cy="506678"/>
          </a:xfrm>
          <a:custGeom>
            <a:avLst/>
            <a:gdLst>
              <a:gd name="connsiteX0" fmla="*/ 0 w 3842952"/>
              <a:gd name="connsiteY0" fmla="*/ 506678 h 506678"/>
              <a:gd name="connsiteX1" fmla="*/ 2063579 w 3842952"/>
              <a:gd name="connsiteY1" fmla="*/ 51 h 506678"/>
              <a:gd name="connsiteX2" fmla="*/ 3842952 w 3842952"/>
              <a:gd name="connsiteY2" fmla="*/ 481965 h 506678"/>
            </a:gdLst>
            <a:ahLst/>
            <a:cxnLst>
              <a:cxn ang="0">
                <a:pos x="connsiteX0" y="connsiteY0"/>
              </a:cxn>
              <a:cxn ang="0">
                <a:pos x="connsiteX1" y="connsiteY1"/>
              </a:cxn>
              <a:cxn ang="0">
                <a:pos x="connsiteX2" y="connsiteY2"/>
              </a:cxn>
            </a:cxnLst>
            <a:rect l="l" t="t" r="r" b="b"/>
            <a:pathLst>
              <a:path w="3842952" h="506678">
                <a:moveTo>
                  <a:pt x="0" y="506678"/>
                </a:moveTo>
                <a:cubicBezTo>
                  <a:pt x="711543" y="255424"/>
                  <a:pt x="1423087" y="4170"/>
                  <a:pt x="2063579" y="51"/>
                </a:cubicBezTo>
                <a:cubicBezTo>
                  <a:pt x="2704071" y="-4068"/>
                  <a:pt x="3273511" y="238948"/>
                  <a:pt x="3842952" y="481965"/>
                </a:cubicBezTo>
              </a:path>
            </a:pathLst>
          </a:cu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Oval 4"/>
          <p:cNvSpPr>
            <a:spLocks noChangeArrowheads="1"/>
          </p:cNvSpPr>
          <p:nvPr/>
        </p:nvSpPr>
        <p:spPr bwMode="auto">
          <a:xfrm>
            <a:off x="2651212" y="3320988"/>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6" name="Text Box 45"/>
          <p:cNvSpPr txBox="1">
            <a:spLocks noChangeArrowheads="1"/>
          </p:cNvSpPr>
          <p:nvPr/>
        </p:nvSpPr>
        <p:spPr bwMode="auto">
          <a:xfrm>
            <a:off x="2087724" y="5965830"/>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err="1" smtClean="0">
                <a:latin typeface="Bookman Old Style" pitchFamily="18" charset="0"/>
              </a:rPr>
              <a:t>gt</a:t>
            </a:r>
            <a:endParaRPr lang="en-US" sz="2100" b="0" i="1" baseline="-25000" dirty="0">
              <a:latin typeface="Bookman Old Style" pitchFamily="18" charset="0"/>
            </a:endParaRPr>
          </a:p>
        </p:txBody>
      </p:sp>
      <p:sp>
        <p:nvSpPr>
          <p:cNvPr id="50" name="Text Box 45"/>
          <p:cNvSpPr txBox="1">
            <a:spLocks noChangeArrowheads="1"/>
          </p:cNvSpPr>
          <p:nvPr/>
        </p:nvSpPr>
        <p:spPr bwMode="auto">
          <a:xfrm>
            <a:off x="6616977" y="6001834"/>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3333CC"/>
                </a:solidFill>
                <a:latin typeface="Bookman Old Style" pitchFamily="18" charset="0"/>
              </a:rPr>
              <a:t>ST</a:t>
            </a:r>
            <a:endParaRPr lang="en-US" sz="2100" b="0" i="1" baseline="-25000" dirty="0">
              <a:solidFill>
                <a:srgbClr val="3333CC"/>
              </a:solidFill>
              <a:latin typeface="Bookman Old Style" pitchFamily="18" charset="0"/>
            </a:endParaRPr>
          </a:p>
        </p:txBody>
      </p:sp>
      <p:sp>
        <p:nvSpPr>
          <p:cNvPr id="57" name="Oval 4"/>
          <p:cNvSpPr>
            <a:spLocks noChangeArrowheads="1"/>
          </p:cNvSpPr>
          <p:nvPr/>
        </p:nvSpPr>
        <p:spPr bwMode="auto">
          <a:xfrm>
            <a:off x="3155268" y="4064496"/>
            <a:ext cx="228600" cy="228600"/>
          </a:xfrm>
          <a:prstGeom prst="ellipse">
            <a:avLst/>
          </a:prstGeom>
          <a:gradFill rotWithShape="1">
            <a:gsLst>
              <a:gs pos="100000">
                <a:srgbClr val="3B5828"/>
              </a:gs>
              <a:gs pos="0">
                <a:srgbClr val="00B05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58" name="Oval 4"/>
          <p:cNvSpPr>
            <a:spLocks noChangeArrowheads="1"/>
          </p:cNvSpPr>
          <p:nvPr/>
        </p:nvSpPr>
        <p:spPr bwMode="auto">
          <a:xfrm>
            <a:off x="1979712" y="2408312"/>
            <a:ext cx="228600" cy="228600"/>
          </a:xfrm>
          <a:prstGeom prst="ellipse">
            <a:avLst/>
          </a:prstGeom>
          <a:gradFill rotWithShape="1">
            <a:gsLst>
              <a:gs pos="100000">
                <a:srgbClr val="3B5828"/>
              </a:gs>
              <a:gs pos="0">
                <a:srgbClr val="00B05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Tree>
    <p:extLst>
      <p:ext uri="{BB962C8B-B14F-4D97-AF65-F5344CB8AC3E}">
        <p14:creationId xmlns:p14="http://schemas.microsoft.com/office/powerpoint/2010/main" val="318785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slide(fromLeft)">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 calcmode="lin" valueType="num">
                                      <p:cBhvr additive="base">
                                        <p:cTn id="12" dur="500"/>
                                        <p:tgtEl>
                                          <p:spTgt spid="57"/>
                                        </p:tgtEl>
                                        <p:attrNameLst>
                                          <p:attrName>ppt_y</p:attrName>
                                        </p:attrNameLst>
                                      </p:cBhvr>
                                      <p:tavLst>
                                        <p:tav tm="0">
                                          <p:val>
                                            <p:strVal val="#ppt_y+#ppt_h*1.125000"/>
                                          </p:val>
                                        </p:tav>
                                        <p:tav tm="100000">
                                          <p:val>
                                            <p:strVal val="#ppt_y"/>
                                          </p:val>
                                        </p:tav>
                                      </p:tavLst>
                                    </p:anim>
                                    <p:animEffect transition="in" filter="wipe(up)">
                                      <p:cBhvr>
                                        <p:cTn id="13" dur="500"/>
                                        <p:tgtEl>
                                          <p:spTgt spid="57"/>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58"/>
                                        </p:tgtEl>
                                        <p:attrNameLst>
                                          <p:attrName>style.visibility</p:attrName>
                                        </p:attrNameLst>
                                      </p:cBhvr>
                                      <p:to>
                                        <p:strVal val="visible"/>
                                      </p:to>
                                    </p:set>
                                    <p:anim calcmode="lin" valueType="num">
                                      <p:cBhvr additive="base">
                                        <p:cTn id="16" dur="500"/>
                                        <p:tgtEl>
                                          <p:spTgt spid="58"/>
                                        </p:tgtEl>
                                        <p:attrNameLst>
                                          <p:attrName>ppt_y</p:attrName>
                                        </p:attrNameLst>
                                      </p:cBhvr>
                                      <p:tavLst>
                                        <p:tav tm="0">
                                          <p:val>
                                            <p:strVal val="#ppt_y+#ppt_h*1.125000"/>
                                          </p:val>
                                        </p:tav>
                                        <p:tav tm="100000">
                                          <p:val>
                                            <p:strVal val="#ppt_y"/>
                                          </p:val>
                                        </p:tav>
                                      </p:tavLst>
                                    </p:anim>
                                    <p:animEffect transition="in" filter="wipe(up)">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grpId="0" nodeType="clickEffect">
                                  <p:stCondLst>
                                    <p:cond delay="0"/>
                                  </p:stCondLst>
                                  <p:childTnLst>
                                    <p:animEffect transition="out" filter="barn(inVertical)">
                                      <p:cBhvr>
                                        <p:cTn id="21" dur="500"/>
                                        <p:tgtEl>
                                          <p:spTgt spid="48"/>
                                        </p:tgtEl>
                                      </p:cBhvr>
                                    </p:animEffect>
                                    <p:set>
                                      <p:cBhvr>
                                        <p:cTn id="22" dur="1" fill="hold">
                                          <p:stCondLst>
                                            <p:cond delay="499"/>
                                          </p:stCondLst>
                                        </p:cTn>
                                        <p:tgtEl>
                                          <p:spTgt spid="48"/>
                                        </p:tgtEl>
                                        <p:attrNameLst>
                                          <p:attrName>style.visibility</p:attrName>
                                        </p:attrNameLst>
                                      </p:cBhvr>
                                      <p:to>
                                        <p:strVal val="hidden"/>
                                      </p:to>
                                    </p:set>
                                  </p:childTnLst>
                                </p:cTn>
                              </p:par>
                              <p:par>
                                <p:cTn id="23" presetID="16" presetClass="exit" presetSubtype="21" fill="hold" grpId="0" nodeType="withEffect">
                                  <p:stCondLst>
                                    <p:cond delay="0"/>
                                  </p:stCondLst>
                                  <p:childTnLst>
                                    <p:animEffect transition="out" filter="barn(inVertical)">
                                      <p:cBhvr>
                                        <p:cTn id="24" dur="500"/>
                                        <p:tgtEl>
                                          <p:spTgt spid="47"/>
                                        </p:tgtEl>
                                      </p:cBhvr>
                                    </p:animEffect>
                                    <p:set>
                                      <p:cBhvr>
                                        <p:cTn id="25" dur="1" fill="hold">
                                          <p:stCondLst>
                                            <p:cond delay="499"/>
                                          </p:stCondLst>
                                        </p:cTn>
                                        <p:tgtEl>
                                          <p:spTgt spid="47"/>
                                        </p:tgtEl>
                                        <p:attrNameLst>
                                          <p:attrName>style.visibility</p:attrName>
                                        </p:attrNameLst>
                                      </p:cBhvr>
                                      <p:to>
                                        <p:strVal val="hidden"/>
                                      </p:to>
                                    </p:set>
                                  </p:childTnLst>
                                </p:cTn>
                              </p:par>
                              <p:par>
                                <p:cTn id="26" presetID="16" presetClass="exit" presetSubtype="21" fill="hold" grpId="0" nodeType="withEffect">
                                  <p:stCondLst>
                                    <p:cond delay="0"/>
                                  </p:stCondLst>
                                  <p:childTnLst>
                                    <p:animEffect transition="out" filter="barn(inVertical)">
                                      <p:cBhvr>
                                        <p:cTn id="27" dur="500"/>
                                        <p:tgtEl>
                                          <p:spTgt spid="49"/>
                                        </p:tgtEl>
                                      </p:cBhvr>
                                    </p:animEffect>
                                    <p:set>
                                      <p:cBhvr>
                                        <p:cTn id="28" dur="1" fill="hold">
                                          <p:stCondLst>
                                            <p:cond delay="499"/>
                                          </p:stCondLst>
                                        </p:cTn>
                                        <p:tgtEl>
                                          <p:spTgt spid="49"/>
                                        </p:tgtEl>
                                        <p:attrNameLst>
                                          <p:attrName>style.visibility</p:attrName>
                                        </p:attrNameLst>
                                      </p:cBhvr>
                                      <p:to>
                                        <p:strVal val="hidden"/>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71"/>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69"/>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wipe(left)">
                                      <p:cBhvr>
                                        <p:cTn id="46" dur="500"/>
                                        <p:tgtEl>
                                          <p:spTgt spid="3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wipe(left)">
                                      <p:cBhvr>
                                        <p:cTn id="49" dur="500"/>
                                        <p:tgtEl>
                                          <p:spTgt spid="4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xit" presetSubtype="2" fill="hold" grpId="1" nodeType="clickEffect">
                                  <p:stCondLst>
                                    <p:cond delay="0"/>
                                  </p:stCondLst>
                                  <p:childTnLst>
                                    <p:animEffect transition="out" filter="wipe(right)">
                                      <p:cBhvr>
                                        <p:cTn id="53" dur="500"/>
                                        <p:tgtEl>
                                          <p:spTgt spid="39"/>
                                        </p:tgtEl>
                                      </p:cBhvr>
                                    </p:animEffect>
                                    <p:set>
                                      <p:cBhvr>
                                        <p:cTn id="54" dur="1" fill="hold">
                                          <p:stCondLst>
                                            <p:cond delay="499"/>
                                          </p:stCondLst>
                                        </p:cTn>
                                        <p:tgtEl>
                                          <p:spTgt spid="39"/>
                                        </p:tgtEl>
                                        <p:attrNameLst>
                                          <p:attrName>style.visibility</p:attrName>
                                        </p:attrNameLst>
                                      </p:cBhvr>
                                      <p:to>
                                        <p:strVal val="hidden"/>
                                      </p:to>
                                    </p:set>
                                  </p:childTnLst>
                                </p:cTn>
                              </p:par>
                              <p:par>
                                <p:cTn id="55" presetID="22" presetClass="exit" presetSubtype="2" fill="hold" grpId="1" nodeType="withEffect">
                                  <p:stCondLst>
                                    <p:cond delay="0"/>
                                  </p:stCondLst>
                                  <p:childTnLst>
                                    <p:animEffect transition="out" filter="wipe(right)">
                                      <p:cBhvr>
                                        <p:cTn id="56" dur="500"/>
                                        <p:tgtEl>
                                          <p:spTgt spid="44"/>
                                        </p:tgtEl>
                                      </p:cBhvr>
                                    </p:animEffect>
                                    <p:set>
                                      <p:cBhvr>
                                        <p:cTn id="57" dur="1" fill="hold">
                                          <p:stCondLst>
                                            <p:cond delay="499"/>
                                          </p:stCondLst>
                                        </p:cTn>
                                        <p:tgtEl>
                                          <p:spTgt spid="44"/>
                                        </p:tgtEl>
                                        <p:attrNameLst>
                                          <p:attrName>style.visibility</p:attrName>
                                        </p:attrNameLst>
                                      </p:cBhvr>
                                      <p:to>
                                        <p:strVal val="hidden"/>
                                      </p:to>
                                    </p:se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wipe(left)">
                                      <p:cBhvr>
                                        <p:cTn id="61" dur="500"/>
                                        <p:tgtEl>
                                          <p:spTgt spid="41"/>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wipe(left)">
                                      <p:cBhvr>
                                        <p:cTn id="64" dur="500"/>
                                        <p:tgtEl>
                                          <p:spTgt spid="4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xit" presetSubtype="2" fill="hold" grpId="1" nodeType="clickEffect">
                                  <p:stCondLst>
                                    <p:cond delay="0"/>
                                  </p:stCondLst>
                                  <p:childTnLst>
                                    <p:animEffect transition="out" filter="wipe(right)">
                                      <p:cBhvr>
                                        <p:cTn id="68" dur="500"/>
                                        <p:tgtEl>
                                          <p:spTgt spid="41"/>
                                        </p:tgtEl>
                                      </p:cBhvr>
                                    </p:animEffect>
                                    <p:set>
                                      <p:cBhvr>
                                        <p:cTn id="69" dur="1" fill="hold">
                                          <p:stCondLst>
                                            <p:cond delay="499"/>
                                          </p:stCondLst>
                                        </p:cTn>
                                        <p:tgtEl>
                                          <p:spTgt spid="41"/>
                                        </p:tgtEl>
                                        <p:attrNameLst>
                                          <p:attrName>style.visibility</p:attrName>
                                        </p:attrNameLst>
                                      </p:cBhvr>
                                      <p:to>
                                        <p:strVal val="hidden"/>
                                      </p:to>
                                    </p:set>
                                  </p:childTnLst>
                                </p:cTn>
                              </p:par>
                              <p:par>
                                <p:cTn id="70" presetID="22" presetClass="exit" presetSubtype="2" fill="hold" grpId="1" nodeType="withEffect">
                                  <p:stCondLst>
                                    <p:cond delay="0"/>
                                  </p:stCondLst>
                                  <p:childTnLst>
                                    <p:animEffect transition="out" filter="wipe(right)">
                                      <p:cBhvr>
                                        <p:cTn id="71" dur="500"/>
                                        <p:tgtEl>
                                          <p:spTgt spid="42"/>
                                        </p:tgtEl>
                                      </p:cBhvr>
                                    </p:animEffect>
                                    <p:set>
                                      <p:cBhvr>
                                        <p:cTn id="72" dur="1" fill="hold">
                                          <p:stCondLst>
                                            <p:cond delay="499"/>
                                          </p:stCondLst>
                                        </p:cTn>
                                        <p:tgtEl>
                                          <p:spTgt spid="42"/>
                                        </p:tgtEl>
                                        <p:attrNameLst>
                                          <p:attrName>style.visibility</p:attrName>
                                        </p:attrNameLst>
                                      </p:cBhvr>
                                      <p:to>
                                        <p:strVal val="hidden"/>
                                      </p:to>
                                    </p:set>
                                  </p:childTnLst>
                                </p:cTn>
                              </p:par>
                            </p:childTnLst>
                          </p:cTn>
                        </p:par>
                        <p:par>
                          <p:cTn id="73" fill="hold">
                            <p:stCondLst>
                              <p:cond delay="500"/>
                            </p:stCondLst>
                            <p:childTnLst>
                              <p:par>
                                <p:cTn id="74" presetID="53" presetClass="entr" presetSubtype="16" fill="hold" grpId="0" nodeType="afterEffect">
                                  <p:stCondLst>
                                    <p:cond delay="0"/>
                                  </p:stCondLst>
                                  <p:childTnLst>
                                    <p:set>
                                      <p:cBhvr>
                                        <p:cTn id="75" dur="1" fill="hold">
                                          <p:stCondLst>
                                            <p:cond delay="0"/>
                                          </p:stCondLst>
                                        </p:cTn>
                                        <p:tgtEl>
                                          <p:spTgt spid="43"/>
                                        </p:tgtEl>
                                        <p:attrNameLst>
                                          <p:attrName>style.visibility</p:attrName>
                                        </p:attrNameLst>
                                      </p:cBhvr>
                                      <p:to>
                                        <p:strVal val="visible"/>
                                      </p:to>
                                    </p:set>
                                    <p:anim calcmode="lin" valueType="num">
                                      <p:cBhvr>
                                        <p:cTn id="76" dur="500" fill="hold"/>
                                        <p:tgtEl>
                                          <p:spTgt spid="43"/>
                                        </p:tgtEl>
                                        <p:attrNameLst>
                                          <p:attrName>ppt_w</p:attrName>
                                        </p:attrNameLst>
                                      </p:cBhvr>
                                      <p:tavLst>
                                        <p:tav tm="0">
                                          <p:val>
                                            <p:fltVal val="0"/>
                                          </p:val>
                                        </p:tav>
                                        <p:tav tm="100000">
                                          <p:val>
                                            <p:strVal val="#ppt_w"/>
                                          </p:val>
                                        </p:tav>
                                      </p:tavLst>
                                    </p:anim>
                                    <p:anim calcmode="lin" valueType="num">
                                      <p:cBhvr>
                                        <p:cTn id="77" dur="500" fill="hold"/>
                                        <p:tgtEl>
                                          <p:spTgt spid="43"/>
                                        </p:tgtEl>
                                        <p:attrNameLst>
                                          <p:attrName>ppt_h</p:attrName>
                                        </p:attrNameLst>
                                      </p:cBhvr>
                                      <p:tavLst>
                                        <p:tav tm="0">
                                          <p:val>
                                            <p:fltVal val="0"/>
                                          </p:val>
                                        </p:tav>
                                        <p:tav tm="100000">
                                          <p:val>
                                            <p:strVal val="#ppt_h"/>
                                          </p:val>
                                        </p:tav>
                                      </p:tavLst>
                                    </p:anim>
                                    <p:animEffect transition="in" filter="fade">
                                      <p:cBhvr>
                                        <p:cTn id="7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1" grpId="0"/>
      <p:bldP spid="36" grpId="0"/>
      <p:bldP spid="37" grpId="0"/>
      <p:bldP spid="38" grpId="0"/>
      <p:bldP spid="39" grpId="0" animBg="1"/>
      <p:bldP spid="39" grpId="1" animBg="1"/>
      <p:bldP spid="41" grpId="0" animBg="1"/>
      <p:bldP spid="41" grpId="1" animBg="1"/>
      <p:bldP spid="42" grpId="0" animBg="1"/>
      <p:bldP spid="42" grpId="1" animBg="1"/>
      <p:bldP spid="43" grpId="0" animBg="1"/>
      <p:bldP spid="44" grpId="0" animBg="1"/>
      <p:bldP spid="44" grpId="1" animBg="1"/>
      <p:bldP spid="47" grpId="0" animBg="1"/>
      <p:bldP spid="48" grpId="0" animBg="1"/>
      <p:bldP spid="49" grpId="0" animBg="1"/>
      <p:bldP spid="52" grpId="0" animBg="1"/>
      <p:bldP spid="57" grpId="0" animBg="1"/>
      <p:bldP spid="58"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a:xfrm>
            <a:off x="251520" y="47092"/>
            <a:ext cx="8460940"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Compatibility</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5" name="Rectangle 4"/>
          <p:cNvSpPr>
            <a:spLocks noChangeArrowheads="1"/>
          </p:cNvSpPr>
          <p:nvPr/>
        </p:nvSpPr>
        <p:spPr bwMode="auto">
          <a:xfrm>
            <a:off x="539552" y="836712"/>
            <a:ext cx="8172908"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800" b="0" dirty="0" smtClean="0">
                <a:latin typeface="Garamond" pitchFamily="18" charset="0"/>
              </a:rPr>
              <a:t> </a:t>
            </a:r>
            <a:r>
              <a:rPr lang="en-US" sz="2400" i="1" dirty="0" smtClean="0">
                <a:solidFill>
                  <a:srgbClr val="000099"/>
                </a:solidFill>
                <a:latin typeface="Garamond" pitchFamily="18" charset="0"/>
              </a:rPr>
              <a:t>Compatibility</a:t>
            </a:r>
          </a:p>
          <a:p>
            <a:pPr lvl="1">
              <a:spcBef>
                <a:spcPts val="600"/>
              </a:spcBef>
              <a:buClr>
                <a:schemeClr val="accent1"/>
              </a:buClr>
              <a:buSzPct val="90000"/>
              <a:buFont typeface="Wingdings 3" pitchFamily="18" charset="2"/>
              <a:buChar char="}"/>
            </a:pPr>
            <a:r>
              <a:rPr lang="en-US" sz="2400" dirty="0">
                <a:solidFill>
                  <a:srgbClr val="000099"/>
                </a:solidFill>
                <a:latin typeface="Garamond" pitchFamily="18" charset="0"/>
              </a:rPr>
              <a:t> </a:t>
            </a:r>
            <a:r>
              <a:rPr lang="en-US" sz="2400" dirty="0" smtClean="0">
                <a:latin typeface="Garamond" pitchFamily="18" charset="0"/>
              </a:rPr>
              <a:t>X|Y and P|Q are </a:t>
            </a:r>
            <a:r>
              <a:rPr lang="en-US" sz="2400" i="1" dirty="0" smtClean="0">
                <a:solidFill>
                  <a:srgbClr val="000099"/>
                </a:solidFill>
                <a:latin typeface="Garamond" pitchFamily="18" charset="0"/>
              </a:rPr>
              <a:t>compatible</a:t>
            </a:r>
            <a:r>
              <a:rPr lang="en-US" sz="2400" dirty="0" smtClean="0">
                <a:solidFill>
                  <a:srgbClr val="000099"/>
                </a:solidFill>
                <a:latin typeface="Garamond" pitchFamily="18" charset="0"/>
              </a:rPr>
              <a:t> </a:t>
            </a:r>
            <a:r>
              <a:rPr lang="en-US" sz="2400" dirty="0" smtClean="0">
                <a:latin typeface="Garamond" pitchFamily="18" charset="0"/>
              </a:rPr>
              <a:t>if they can </a:t>
            </a:r>
            <a:r>
              <a:rPr lang="en-US" sz="2400" dirty="0" smtClean="0">
                <a:solidFill>
                  <a:srgbClr val="FF0000"/>
                </a:solidFill>
                <a:latin typeface="Garamond" pitchFamily="18" charset="0"/>
              </a:rPr>
              <a:t>“co-exist”</a:t>
            </a:r>
            <a:r>
              <a:rPr lang="en-US" sz="2400" dirty="0" smtClean="0">
                <a:latin typeface="Garamond" pitchFamily="18" charset="0"/>
              </a:rPr>
              <a:t> in a binary rooted tree.</a:t>
            </a:r>
          </a:p>
        </p:txBody>
      </p:sp>
      <p:sp>
        <p:nvSpPr>
          <p:cNvPr id="22" name="AutoShape 2"/>
          <p:cNvSpPr>
            <a:spLocks noChangeArrowheads="1"/>
          </p:cNvSpPr>
          <p:nvPr/>
        </p:nvSpPr>
        <p:spPr bwMode="auto">
          <a:xfrm>
            <a:off x="1079612" y="3323006"/>
            <a:ext cx="7090556" cy="1224136"/>
          </a:xfrm>
          <a:prstGeom prst="roundRect">
            <a:avLst>
              <a:gd name="adj" fmla="val 16667"/>
            </a:avLst>
          </a:prstGeom>
          <a:solidFill>
            <a:srgbClr val="FFFFFF"/>
          </a:solidFill>
          <a:ln w="57150">
            <a:solidFill>
              <a:srgbClr val="333399"/>
            </a:solidFill>
            <a:round/>
            <a:headEnd/>
            <a:tailEnd/>
          </a:ln>
          <a:effectLst>
            <a:outerShdw dist="107763" dir="2700000" algn="ctr" rotWithShape="0">
              <a:srgbClr val="808080">
                <a:alpha val="50000"/>
              </a:srgbClr>
            </a:outerShdw>
          </a:effectLst>
        </p:spPr>
        <p:txBody>
          <a:bodyPr wrap="none" anchor="ctr"/>
          <a:lstStyle/>
          <a:p>
            <a:pPr lvl="0" algn="ctr"/>
            <a:r>
              <a:rPr lang="en-US" sz="2400" dirty="0" smtClean="0">
                <a:solidFill>
                  <a:prstClr val="black"/>
                </a:solidFill>
                <a:latin typeface="Garamond" pitchFamily="18" charset="0"/>
              </a:rPr>
              <a:t>Two </a:t>
            </a:r>
            <a:r>
              <a:rPr lang="en-US" sz="2400" dirty="0" err="1" smtClean="0">
                <a:solidFill>
                  <a:prstClr val="black"/>
                </a:solidFill>
                <a:latin typeface="Garamond" pitchFamily="18" charset="0"/>
              </a:rPr>
              <a:t>subtree</a:t>
            </a:r>
            <a:r>
              <a:rPr lang="en-US" sz="2400" dirty="0" smtClean="0">
                <a:solidFill>
                  <a:prstClr val="black"/>
                </a:solidFill>
                <a:latin typeface="Garamond" pitchFamily="18" charset="0"/>
              </a:rPr>
              <a:t>-bipartitions are </a:t>
            </a:r>
            <a:r>
              <a:rPr lang="en-US" sz="2400" i="1" dirty="0" smtClean="0">
                <a:solidFill>
                  <a:srgbClr val="FF0000"/>
                </a:solidFill>
                <a:latin typeface="Garamond" pitchFamily="18" charset="0"/>
              </a:rPr>
              <a:t>compatible</a:t>
            </a:r>
            <a:r>
              <a:rPr lang="en-US" sz="2400" dirty="0" smtClean="0">
                <a:solidFill>
                  <a:prstClr val="black"/>
                </a:solidFill>
                <a:latin typeface="Garamond" pitchFamily="18" charset="0"/>
              </a:rPr>
              <a:t> if </a:t>
            </a:r>
          </a:p>
          <a:p>
            <a:pPr lvl="0" algn="ctr"/>
            <a:r>
              <a:rPr lang="en-US" sz="2400" dirty="0" smtClean="0">
                <a:solidFill>
                  <a:srgbClr val="000099"/>
                </a:solidFill>
                <a:latin typeface="Garamond" pitchFamily="18" charset="0"/>
              </a:rPr>
              <a:t>one</a:t>
            </a:r>
            <a:r>
              <a:rPr lang="en-US" sz="2400" dirty="0" smtClean="0">
                <a:solidFill>
                  <a:prstClr val="black"/>
                </a:solidFill>
                <a:latin typeface="Garamond" pitchFamily="18" charset="0"/>
              </a:rPr>
              <a:t> </a:t>
            </a:r>
            <a:r>
              <a:rPr lang="en-US" sz="2400" i="1" dirty="0" smtClean="0">
                <a:solidFill>
                  <a:srgbClr val="FF0000"/>
                </a:solidFill>
                <a:latin typeface="Garamond" pitchFamily="18" charset="0"/>
              </a:rPr>
              <a:t>contains</a:t>
            </a:r>
            <a:r>
              <a:rPr lang="en-US" sz="2400" dirty="0" smtClean="0">
                <a:solidFill>
                  <a:prstClr val="black"/>
                </a:solidFill>
                <a:latin typeface="Garamond" pitchFamily="18" charset="0"/>
              </a:rPr>
              <a:t> the </a:t>
            </a:r>
            <a:r>
              <a:rPr lang="en-US" sz="2400" dirty="0" smtClean="0">
                <a:solidFill>
                  <a:srgbClr val="000099"/>
                </a:solidFill>
                <a:latin typeface="Garamond" pitchFamily="18" charset="0"/>
              </a:rPr>
              <a:t>other</a:t>
            </a:r>
          </a:p>
          <a:p>
            <a:pPr lvl="0" algn="ctr"/>
            <a:r>
              <a:rPr lang="en-US" sz="2400" kern="0" dirty="0">
                <a:solidFill>
                  <a:prstClr val="black"/>
                </a:solidFill>
                <a:latin typeface="Garamond" pitchFamily="18" charset="0"/>
              </a:rPr>
              <a:t>o</a:t>
            </a:r>
            <a:r>
              <a:rPr kumimoji="0" lang="en-US" sz="2400" b="0" u="none" strike="noStrike" kern="0" cap="none" spc="0" normalizeH="0" baseline="0" noProof="0" dirty="0" smtClean="0">
                <a:ln>
                  <a:noFill/>
                </a:ln>
                <a:solidFill>
                  <a:prstClr val="black"/>
                </a:solidFill>
                <a:effectLst/>
                <a:uLnTx/>
                <a:uFillTx/>
                <a:latin typeface="Garamond" pitchFamily="18" charset="0"/>
              </a:rPr>
              <a:t>r</a:t>
            </a:r>
            <a:r>
              <a:rPr kumimoji="0" lang="en-US" sz="2400" b="0" u="none" strike="noStrike" kern="0" cap="none" spc="0" normalizeH="0" noProof="0" dirty="0" smtClean="0">
                <a:ln>
                  <a:noFill/>
                </a:ln>
                <a:solidFill>
                  <a:prstClr val="black"/>
                </a:solidFill>
                <a:effectLst/>
                <a:uLnTx/>
                <a:uFillTx/>
                <a:latin typeface="Garamond" pitchFamily="18" charset="0"/>
              </a:rPr>
              <a:t>  they are </a:t>
            </a:r>
            <a:r>
              <a:rPr kumimoji="0" lang="en-US" sz="2400" b="0" i="1" u="none" strike="noStrike" kern="0" cap="none" spc="0" normalizeH="0" noProof="0" dirty="0" smtClean="0">
                <a:ln>
                  <a:noFill/>
                </a:ln>
                <a:solidFill>
                  <a:srgbClr val="FF0000"/>
                </a:solidFill>
                <a:effectLst/>
                <a:uLnTx/>
                <a:uFillTx/>
                <a:latin typeface="Garamond" pitchFamily="18" charset="0"/>
              </a:rPr>
              <a:t>disjoint</a:t>
            </a:r>
            <a:endParaRPr kumimoji="0" lang="en-US" sz="1800" b="0" i="1" u="none" strike="noStrike" kern="0" cap="none" spc="0" normalizeH="0" baseline="0" noProof="0" dirty="0" smtClean="0">
              <a:ln>
                <a:noFill/>
              </a:ln>
              <a:solidFill>
                <a:srgbClr val="FF0000"/>
              </a:solidFill>
              <a:effectLst/>
              <a:uLnTx/>
              <a:uFillTx/>
              <a:latin typeface="Book Antiqua" pitchFamily="18" charset="0"/>
            </a:endParaRPr>
          </a:p>
        </p:txBody>
      </p:sp>
      <p:sp>
        <p:nvSpPr>
          <p:cNvPr id="10" name="Freeform 9"/>
          <p:cNvSpPr/>
          <p:nvPr/>
        </p:nvSpPr>
        <p:spPr>
          <a:xfrm>
            <a:off x="5004048" y="3785377"/>
            <a:ext cx="600537" cy="450312"/>
          </a:xfrm>
          <a:custGeom>
            <a:avLst/>
            <a:gdLst>
              <a:gd name="connsiteX0" fmla="*/ 289905 w 568668"/>
              <a:gd name="connsiteY0" fmla="*/ 105 h 386956"/>
              <a:gd name="connsiteX1" fmla="*/ 5700 w 568668"/>
              <a:gd name="connsiteY1" fmla="*/ 321380 h 386956"/>
              <a:gd name="connsiteX2" fmla="*/ 561754 w 568668"/>
              <a:gd name="connsiteY2" fmla="*/ 358451 h 386956"/>
              <a:gd name="connsiteX3" fmla="*/ 289905 w 568668"/>
              <a:gd name="connsiteY3" fmla="*/ 105 h 386956"/>
            </a:gdLst>
            <a:ahLst/>
            <a:cxnLst>
              <a:cxn ang="0">
                <a:pos x="connsiteX0" y="connsiteY0"/>
              </a:cxn>
              <a:cxn ang="0">
                <a:pos x="connsiteX1" y="connsiteY1"/>
              </a:cxn>
              <a:cxn ang="0">
                <a:pos x="connsiteX2" y="connsiteY2"/>
              </a:cxn>
              <a:cxn ang="0">
                <a:pos x="connsiteX3" y="connsiteY3"/>
              </a:cxn>
            </a:cxnLst>
            <a:rect l="l" t="t" r="r" b="b"/>
            <a:pathLst>
              <a:path w="568668" h="386956">
                <a:moveTo>
                  <a:pt x="289905" y="105"/>
                </a:moveTo>
                <a:cubicBezTo>
                  <a:pt x="197229" y="-6074"/>
                  <a:pt x="-39608" y="261656"/>
                  <a:pt x="5700" y="321380"/>
                </a:cubicBezTo>
                <a:cubicBezTo>
                  <a:pt x="51008" y="381104"/>
                  <a:pt x="512327" y="414056"/>
                  <a:pt x="561754" y="358451"/>
                </a:cubicBezTo>
                <a:cubicBezTo>
                  <a:pt x="611181" y="302846"/>
                  <a:pt x="382581" y="6284"/>
                  <a:pt x="289905" y="105"/>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3537548" y="3356992"/>
            <a:ext cx="1286480" cy="974600"/>
          </a:xfrm>
          <a:custGeom>
            <a:avLst/>
            <a:gdLst>
              <a:gd name="connsiteX0" fmla="*/ 593424 w 1185945"/>
              <a:gd name="connsiteY0" fmla="*/ 0 h 815546"/>
              <a:gd name="connsiteX1" fmla="*/ 12657 w 1185945"/>
              <a:gd name="connsiteY1" fmla="*/ 815546 h 815546"/>
              <a:gd name="connsiteX2" fmla="*/ 1174192 w 1185945"/>
              <a:gd name="connsiteY2" fmla="*/ 815546 h 815546"/>
              <a:gd name="connsiteX3" fmla="*/ 593424 w 1185945"/>
              <a:gd name="connsiteY3" fmla="*/ 0 h 815546"/>
            </a:gdLst>
            <a:ahLst/>
            <a:cxnLst>
              <a:cxn ang="0">
                <a:pos x="connsiteX0" y="connsiteY0"/>
              </a:cxn>
              <a:cxn ang="0">
                <a:pos x="connsiteX1" y="connsiteY1"/>
              </a:cxn>
              <a:cxn ang="0">
                <a:pos x="connsiteX2" y="connsiteY2"/>
              </a:cxn>
              <a:cxn ang="0">
                <a:pos x="connsiteX3" y="connsiteY3"/>
              </a:cxn>
            </a:cxnLst>
            <a:rect l="l" t="t" r="r" b="b"/>
            <a:pathLst>
              <a:path w="1185945" h="815546">
                <a:moveTo>
                  <a:pt x="593424" y="0"/>
                </a:moveTo>
                <a:cubicBezTo>
                  <a:pt x="399835" y="0"/>
                  <a:pt x="-84138" y="679622"/>
                  <a:pt x="12657" y="815546"/>
                </a:cubicBezTo>
                <a:cubicBezTo>
                  <a:pt x="109452" y="951470"/>
                  <a:pt x="1081516" y="951470"/>
                  <a:pt x="1174192" y="815546"/>
                </a:cubicBezTo>
                <a:cubicBezTo>
                  <a:pt x="1266868" y="679622"/>
                  <a:pt x="787013" y="0"/>
                  <a:pt x="593424"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3635896" y="3828248"/>
            <a:ext cx="600537" cy="407441"/>
          </a:xfrm>
          <a:custGeom>
            <a:avLst/>
            <a:gdLst>
              <a:gd name="connsiteX0" fmla="*/ 289905 w 568668"/>
              <a:gd name="connsiteY0" fmla="*/ 105 h 386956"/>
              <a:gd name="connsiteX1" fmla="*/ 5700 w 568668"/>
              <a:gd name="connsiteY1" fmla="*/ 321380 h 386956"/>
              <a:gd name="connsiteX2" fmla="*/ 561754 w 568668"/>
              <a:gd name="connsiteY2" fmla="*/ 358451 h 386956"/>
              <a:gd name="connsiteX3" fmla="*/ 289905 w 568668"/>
              <a:gd name="connsiteY3" fmla="*/ 105 h 386956"/>
            </a:gdLst>
            <a:ahLst/>
            <a:cxnLst>
              <a:cxn ang="0">
                <a:pos x="connsiteX0" y="connsiteY0"/>
              </a:cxn>
              <a:cxn ang="0">
                <a:pos x="connsiteX1" y="connsiteY1"/>
              </a:cxn>
              <a:cxn ang="0">
                <a:pos x="connsiteX2" y="connsiteY2"/>
              </a:cxn>
              <a:cxn ang="0">
                <a:pos x="connsiteX3" y="connsiteY3"/>
              </a:cxn>
            </a:cxnLst>
            <a:rect l="l" t="t" r="r" b="b"/>
            <a:pathLst>
              <a:path w="568668" h="386956">
                <a:moveTo>
                  <a:pt x="289905" y="105"/>
                </a:moveTo>
                <a:cubicBezTo>
                  <a:pt x="197229" y="-6074"/>
                  <a:pt x="-39608" y="261656"/>
                  <a:pt x="5700" y="321380"/>
                </a:cubicBezTo>
                <a:cubicBezTo>
                  <a:pt x="51008" y="381104"/>
                  <a:pt x="512327" y="414056"/>
                  <a:pt x="561754" y="358451"/>
                </a:cubicBezTo>
                <a:cubicBezTo>
                  <a:pt x="611181" y="302846"/>
                  <a:pt x="382581" y="6284"/>
                  <a:pt x="289905" y="105"/>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flipV="1">
            <a:off x="3690764" y="2600908"/>
            <a:ext cx="989248" cy="1571862"/>
          </a:xfrm>
          <a:prstGeom prst="line">
            <a:avLst/>
          </a:prstGeom>
          <a:ln w="38100" cap="rnd"/>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29726" y="3311140"/>
            <a:ext cx="450286" cy="833808"/>
          </a:xfrm>
          <a:prstGeom prst="line">
            <a:avLst/>
          </a:prstGeom>
          <a:ln w="38100" cap="rnd"/>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959932" y="3728044"/>
            <a:ext cx="243272" cy="428770"/>
          </a:xfrm>
          <a:prstGeom prst="line">
            <a:avLst/>
          </a:prstGeom>
          <a:ln w="38100" cap="rnd"/>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680012" y="2600908"/>
            <a:ext cx="897469" cy="1555906"/>
          </a:xfrm>
          <a:prstGeom prst="line">
            <a:avLst/>
          </a:prstGeom>
          <a:ln w="38100" cap="rnd"/>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125295" y="3711649"/>
            <a:ext cx="174390" cy="445165"/>
          </a:xfrm>
          <a:prstGeom prst="line">
            <a:avLst/>
          </a:prstGeom>
          <a:ln w="38100" cap="rnd"/>
        </p:spPr>
        <p:style>
          <a:lnRef idx="1">
            <a:schemeClr val="accent1"/>
          </a:lnRef>
          <a:fillRef idx="0">
            <a:schemeClr val="accent1"/>
          </a:fillRef>
          <a:effectRef idx="0">
            <a:schemeClr val="accent1"/>
          </a:effectRef>
          <a:fontRef idx="minor">
            <a:schemeClr val="tx1"/>
          </a:fontRef>
        </p:style>
      </p:cxnSp>
      <p:sp>
        <p:nvSpPr>
          <p:cNvPr id="23" name="Oval 4"/>
          <p:cNvSpPr>
            <a:spLocks noChangeArrowheads="1"/>
          </p:cNvSpPr>
          <p:nvPr/>
        </p:nvSpPr>
        <p:spPr bwMode="auto">
          <a:xfrm>
            <a:off x="3896308" y="3672089"/>
            <a:ext cx="155448" cy="155448"/>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4" name="Oval 4"/>
          <p:cNvSpPr>
            <a:spLocks noChangeArrowheads="1"/>
          </p:cNvSpPr>
          <p:nvPr/>
        </p:nvSpPr>
        <p:spPr bwMode="auto">
          <a:xfrm>
            <a:off x="4164524" y="3245282"/>
            <a:ext cx="155448" cy="155448"/>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5" name="Oval 4"/>
          <p:cNvSpPr>
            <a:spLocks noChangeArrowheads="1"/>
          </p:cNvSpPr>
          <p:nvPr/>
        </p:nvSpPr>
        <p:spPr bwMode="auto">
          <a:xfrm>
            <a:off x="5244644" y="3641326"/>
            <a:ext cx="155448" cy="155448"/>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6" name="TextBox 25"/>
          <p:cNvSpPr txBox="1"/>
          <p:nvPr/>
        </p:nvSpPr>
        <p:spPr>
          <a:xfrm>
            <a:off x="3650296" y="4623519"/>
            <a:ext cx="2001824"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Containment</a:t>
            </a:r>
            <a:endParaRPr lang="en-US" sz="2400" i="1" dirty="0">
              <a:solidFill>
                <a:srgbClr val="FF0000"/>
              </a:solidFill>
              <a:latin typeface="Georgia" pitchFamily="18" charset="0"/>
              <a:ea typeface="Verdana" pitchFamily="34" charset="0"/>
              <a:cs typeface="Verdana" pitchFamily="34" charset="0"/>
            </a:endParaRPr>
          </a:p>
        </p:txBody>
      </p:sp>
      <p:sp>
        <p:nvSpPr>
          <p:cNvPr id="27" name="TextBox 26"/>
          <p:cNvSpPr txBox="1"/>
          <p:nvPr/>
        </p:nvSpPr>
        <p:spPr>
          <a:xfrm>
            <a:off x="4082344" y="4623519"/>
            <a:ext cx="1317748"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Disjoint</a:t>
            </a:r>
            <a:endParaRPr lang="en-US" sz="2400" i="1" dirty="0">
              <a:solidFill>
                <a:srgbClr val="FF0000"/>
              </a:solidFill>
              <a:latin typeface="Georgia" pitchFamily="18" charset="0"/>
              <a:ea typeface="Verdana" pitchFamily="34" charset="0"/>
              <a:cs typeface="Verdana" pitchFamily="34" charset="0"/>
            </a:endParaRPr>
          </a:p>
        </p:txBody>
      </p:sp>
      <p:sp>
        <p:nvSpPr>
          <p:cNvPr id="4" name="Freeform 3"/>
          <p:cNvSpPr/>
          <p:nvPr/>
        </p:nvSpPr>
        <p:spPr>
          <a:xfrm>
            <a:off x="3578650" y="3398238"/>
            <a:ext cx="705318" cy="930862"/>
          </a:xfrm>
          <a:custGeom>
            <a:avLst/>
            <a:gdLst>
              <a:gd name="connsiteX0" fmla="*/ 531670 w 638205"/>
              <a:gd name="connsiteY0" fmla="*/ 4869 h 869450"/>
              <a:gd name="connsiteX1" fmla="*/ 329 w 638205"/>
              <a:gd name="connsiteY1" fmla="*/ 733918 h 869450"/>
              <a:gd name="connsiteX2" fmla="*/ 618167 w 638205"/>
              <a:gd name="connsiteY2" fmla="*/ 845129 h 869450"/>
              <a:gd name="connsiteX3" fmla="*/ 494599 w 638205"/>
              <a:gd name="connsiteY3" fmla="*/ 437356 h 869450"/>
              <a:gd name="connsiteX4" fmla="*/ 531670 w 638205"/>
              <a:gd name="connsiteY4" fmla="*/ 4869 h 869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205" h="869450">
                <a:moveTo>
                  <a:pt x="531670" y="4869"/>
                </a:moveTo>
                <a:cubicBezTo>
                  <a:pt x="449292" y="54296"/>
                  <a:pt x="-14087" y="593875"/>
                  <a:pt x="329" y="733918"/>
                </a:cubicBezTo>
                <a:cubicBezTo>
                  <a:pt x="14745" y="873961"/>
                  <a:pt x="535789" y="894556"/>
                  <a:pt x="618167" y="845129"/>
                </a:cubicBezTo>
                <a:cubicBezTo>
                  <a:pt x="700545" y="795702"/>
                  <a:pt x="502837" y="579459"/>
                  <a:pt x="494599" y="437356"/>
                </a:cubicBezTo>
                <a:cubicBezTo>
                  <a:pt x="486361" y="295253"/>
                  <a:pt x="614048" y="-44558"/>
                  <a:pt x="531670" y="4869"/>
                </a:cubicBezTo>
                <a:close/>
              </a:path>
            </a:pathLst>
          </a:cu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329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1"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up)">
                                      <p:cBhvr>
                                        <p:cTn id="10" dur="500"/>
                                        <p:tgtEl>
                                          <p:spTgt spid="21"/>
                                        </p:tgtEl>
                                      </p:cBhvr>
                                    </p:animEffect>
                                  </p:childTnLst>
                                </p:cTn>
                              </p:par>
                              <p:par>
                                <p:cTn id="11" presetID="22" presetClass="entr" presetSubtype="1"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up)">
                                      <p:cBhvr>
                                        <p:cTn id="13" dur="500"/>
                                        <p:tgtEl>
                                          <p:spTgt spid="14"/>
                                        </p:tgtEl>
                                      </p:cBhvr>
                                    </p:animEffect>
                                  </p:childTnLst>
                                </p:cTn>
                              </p:par>
                              <p:par>
                                <p:cTn id="14" presetID="22" presetClass="entr" presetSubtype="1"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up)">
                                      <p:cBhvr>
                                        <p:cTn id="16" dur="500"/>
                                        <p:tgtEl>
                                          <p:spTgt spid="16"/>
                                        </p:tgtEl>
                                      </p:cBhvr>
                                    </p:animEffect>
                                  </p:childTnLst>
                                </p:cTn>
                              </p:par>
                              <p:par>
                                <p:cTn id="17" presetID="22" presetClass="entr" presetSubtype="1"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up)">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additive="base">
                                        <p:cTn id="24" dur="500"/>
                                        <p:tgtEl>
                                          <p:spTgt spid="23"/>
                                        </p:tgtEl>
                                        <p:attrNameLst>
                                          <p:attrName>ppt_y</p:attrName>
                                        </p:attrNameLst>
                                      </p:cBhvr>
                                      <p:tavLst>
                                        <p:tav tm="0">
                                          <p:val>
                                            <p:strVal val="#ppt_y+#ppt_h*1.125000"/>
                                          </p:val>
                                        </p:tav>
                                        <p:tav tm="100000">
                                          <p:val>
                                            <p:strVal val="#ppt_y"/>
                                          </p:val>
                                        </p:tav>
                                      </p:tavLst>
                                    </p:anim>
                                    <p:animEffect transition="in" filter="wipe(up)">
                                      <p:cBhvr>
                                        <p:cTn id="25" dur="500"/>
                                        <p:tgtEl>
                                          <p:spTgt spid="23"/>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500"/>
                                        <p:tgtEl>
                                          <p:spTgt spid="24"/>
                                        </p:tgtEl>
                                        <p:attrNameLst>
                                          <p:attrName>ppt_y</p:attrName>
                                        </p:attrNameLst>
                                      </p:cBhvr>
                                      <p:tavLst>
                                        <p:tav tm="0">
                                          <p:val>
                                            <p:strVal val="#ppt_y+#ppt_h*1.125000"/>
                                          </p:val>
                                        </p:tav>
                                        <p:tav tm="100000">
                                          <p:val>
                                            <p:strVal val="#ppt_y"/>
                                          </p:val>
                                        </p:tav>
                                      </p:tavLst>
                                    </p:anim>
                                    <p:animEffect transition="in" filter="wipe(up)">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arn(inVertical)">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arn(inVertical)">
                                      <p:cBhvr>
                                        <p:cTn id="39" dur="500"/>
                                        <p:tgtEl>
                                          <p:spTgt spid="11"/>
                                        </p:tgtEl>
                                      </p:cBhvr>
                                    </p:animEffect>
                                  </p:childTnLst>
                                </p:cTn>
                              </p:par>
                            </p:childTnLst>
                          </p:cTn>
                        </p:par>
                        <p:par>
                          <p:cTn id="40" fill="hold">
                            <p:stCondLst>
                              <p:cond delay="500"/>
                            </p:stCondLst>
                            <p:childTnLst>
                              <p:par>
                                <p:cTn id="41" presetID="16" presetClass="entr" presetSubtype="21" fill="hold" grpId="0"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barn(inVertical)">
                                      <p:cBhvr>
                                        <p:cTn id="43" dur="500"/>
                                        <p:tgtEl>
                                          <p:spTgt spid="2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wipe(up)">
                                      <p:cBhvr>
                                        <p:cTn id="48" dur="500"/>
                                        <p:tgtEl>
                                          <p:spTgt spid="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xit" presetSubtype="4" fill="hold" grpId="1" nodeType="clickEffect">
                                  <p:stCondLst>
                                    <p:cond delay="0"/>
                                  </p:stCondLst>
                                  <p:childTnLst>
                                    <p:animEffect transition="out" filter="wipe(down)">
                                      <p:cBhvr>
                                        <p:cTn id="52" dur="500"/>
                                        <p:tgtEl>
                                          <p:spTgt spid="4"/>
                                        </p:tgtEl>
                                      </p:cBhvr>
                                    </p:animEffect>
                                    <p:set>
                                      <p:cBhvr>
                                        <p:cTn id="53" dur="1" fill="hold">
                                          <p:stCondLst>
                                            <p:cond delay="499"/>
                                          </p:stCondLst>
                                        </p:cTn>
                                        <p:tgtEl>
                                          <p:spTgt spid="4"/>
                                        </p:tgtEl>
                                        <p:attrNameLst>
                                          <p:attrName>style.visibility</p:attrName>
                                        </p:attrNameLst>
                                      </p:cBhvr>
                                      <p:to>
                                        <p:strVal val="hidden"/>
                                      </p:to>
                                    </p:set>
                                  </p:childTnLst>
                                </p:cTn>
                              </p:par>
                            </p:childTnLst>
                          </p:cTn>
                        </p:par>
                        <p:par>
                          <p:cTn id="54" fill="hold">
                            <p:stCondLst>
                              <p:cond delay="500"/>
                            </p:stCondLst>
                            <p:childTnLst>
                              <p:par>
                                <p:cTn id="55" presetID="22" presetClass="exit" presetSubtype="4" fill="hold" grpId="1" nodeType="afterEffect">
                                  <p:stCondLst>
                                    <p:cond delay="0"/>
                                  </p:stCondLst>
                                  <p:childTnLst>
                                    <p:animEffect transition="out" filter="wipe(down)">
                                      <p:cBhvr>
                                        <p:cTn id="56" dur="500"/>
                                        <p:tgtEl>
                                          <p:spTgt spid="11"/>
                                        </p:tgtEl>
                                      </p:cBhvr>
                                    </p:animEffect>
                                    <p:set>
                                      <p:cBhvr>
                                        <p:cTn id="57" dur="1" fill="hold">
                                          <p:stCondLst>
                                            <p:cond delay="499"/>
                                          </p:stCondLst>
                                        </p:cTn>
                                        <p:tgtEl>
                                          <p:spTgt spid="11"/>
                                        </p:tgtEl>
                                        <p:attrNameLst>
                                          <p:attrName>style.visibility</p:attrName>
                                        </p:attrNameLst>
                                      </p:cBhvr>
                                      <p:to>
                                        <p:strVal val="hidden"/>
                                      </p:to>
                                    </p:set>
                                  </p:childTnLst>
                                </p:cTn>
                              </p:par>
                              <p:par>
                                <p:cTn id="58" presetID="12" presetClass="exit" presetSubtype="4" fill="hold" grpId="1" nodeType="withEffect">
                                  <p:stCondLst>
                                    <p:cond delay="0"/>
                                  </p:stCondLst>
                                  <p:childTnLst>
                                    <p:anim calcmode="lin" valueType="num">
                                      <p:cBhvr additive="base">
                                        <p:cTn id="59" dur="500"/>
                                        <p:tgtEl>
                                          <p:spTgt spid="26"/>
                                        </p:tgtEl>
                                        <p:attrNameLst>
                                          <p:attrName>ppt_y</p:attrName>
                                        </p:attrNameLst>
                                      </p:cBhvr>
                                      <p:tavLst>
                                        <p:tav tm="0">
                                          <p:val>
                                            <p:strVal val="#ppt_y"/>
                                          </p:val>
                                        </p:tav>
                                        <p:tav tm="100000">
                                          <p:val>
                                            <p:strVal val="#ppt_y+#ppt_h*1.125000"/>
                                          </p:val>
                                        </p:tav>
                                      </p:tavLst>
                                    </p:anim>
                                    <p:animEffect transition="out" filter="wipe(down)">
                                      <p:cBhvr>
                                        <p:cTn id="60" dur="500"/>
                                        <p:tgtEl>
                                          <p:spTgt spid="26"/>
                                        </p:tgtEl>
                                      </p:cBhvr>
                                    </p:animEffect>
                                    <p:set>
                                      <p:cBhvr>
                                        <p:cTn id="61" dur="1" fill="hold">
                                          <p:stCondLst>
                                            <p:cond delay="499"/>
                                          </p:stCondLst>
                                        </p:cTn>
                                        <p:tgtEl>
                                          <p:spTgt spid="26"/>
                                        </p:tgtEl>
                                        <p:attrNameLst>
                                          <p:attrName>style.visibility</p:attrName>
                                        </p:attrNameLst>
                                      </p:cBhvr>
                                      <p:to>
                                        <p:strVal val="hidden"/>
                                      </p:to>
                                    </p:set>
                                  </p:childTnLst>
                                </p:cTn>
                              </p:par>
                              <p:par>
                                <p:cTn id="62" presetID="12" presetClass="exit" presetSubtype="4" fill="hold" grpId="1" nodeType="withEffect">
                                  <p:stCondLst>
                                    <p:cond delay="0"/>
                                  </p:stCondLst>
                                  <p:childTnLst>
                                    <p:anim calcmode="lin" valueType="num">
                                      <p:cBhvr additive="base">
                                        <p:cTn id="63" dur="500"/>
                                        <p:tgtEl>
                                          <p:spTgt spid="24"/>
                                        </p:tgtEl>
                                        <p:attrNameLst>
                                          <p:attrName>ppt_y</p:attrName>
                                        </p:attrNameLst>
                                      </p:cBhvr>
                                      <p:tavLst>
                                        <p:tav tm="0">
                                          <p:val>
                                            <p:strVal val="#ppt_y"/>
                                          </p:val>
                                        </p:tav>
                                        <p:tav tm="100000">
                                          <p:val>
                                            <p:strVal val="#ppt_y+#ppt_h*1.125000"/>
                                          </p:val>
                                        </p:tav>
                                      </p:tavLst>
                                    </p:anim>
                                    <p:animEffect transition="out" filter="wipe(down)">
                                      <p:cBhvr>
                                        <p:cTn id="64" dur="500"/>
                                        <p:tgtEl>
                                          <p:spTgt spid="24"/>
                                        </p:tgtEl>
                                      </p:cBhvr>
                                    </p:animEffect>
                                    <p:set>
                                      <p:cBhvr>
                                        <p:cTn id="65" dur="1" fill="hold">
                                          <p:stCondLst>
                                            <p:cond delay="499"/>
                                          </p:stCondLst>
                                        </p:cTn>
                                        <p:tgtEl>
                                          <p:spTgt spid="24"/>
                                        </p:tgtEl>
                                        <p:attrNameLst>
                                          <p:attrName>style.visibility</p:attrName>
                                        </p:attrNameLst>
                                      </p:cBhvr>
                                      <p:to>
                                        <p:strVal val="hidden"/>
                                      </p:to>
                                    </p:set>
                                  </p:childTnLst>
                                </p:cTn>
                              </p:par>
                            </p:childTnLst>
                          </p:cTn>
                        </p:par>
                        <p:par>
                          <p:cTn id="66" fill="hold">
                            <p:stCondLst>
                              <p:cond delay="1000"/>
                            </p:stCondLst>
                            <p:childTnLst>
                              <p:par>
                                <p:cTn id="67" presetID="12" presetClass="entr" presetSubtype="4" fill="hold" grpId="0" nodeType="afterEffect">
                                  <p:stCondLst>
                                    <p:cond delay="0"/>
                                  </p:stCondLst>
                                  <p:childTnLst>
                                    <p:set>
                                      <p:cBhvr>
                                        <p:cTn id="68" dur="1" fill="hold">
                                          <p:stCondLst>
                                            <p:cond delay="0"/>
                                          </p:stCondLst>
                                        </p:cTn>
                                        <p:tgtEl>
                                          <p:spTgt spid="25"/>
                                        </p:tgtEl>
                                        <p:attrNameLst>
                                          <p:attrName>style.visibility</p:attrName>
                                        </p:attrNameLst>
                                      </p:cBhvr>
                                      <p:to>
                                        <p:strVal val="visible"/>
                                      </p:to>
                                    </p:set>
                                    <p:anim calcmode="lin" valueType="num">
                                      <p:cBhvr additive="base">
                                        <p:cTn id="69" dur="500"/>
                                        <p:tgtEl>
                                          <p:spTgt spid="25"/>
                                        </p:tgtEl>
                                        <p:attrNameLst>
                                          <p:attrName>ppt_y</p:attrName>
                                        </p:attrNameLst>
                                      </p:cBhvr>
                                      <p:tavLst>
                                        <p:tav tm="0">
                                          <p:val>
                                            <p:strVal val="#ppt_y+#ppt_h*1.125000"/>
                                          </p:val>
                                        </p:tav>
                                        <p:tav tm="100000">
                                          <p:val>
                                            <p:strVal val="#ppt_y"/>
                                          </p:val>
                                        </p:tav>
                                      </p:tavLst>
                                    </p:anim>
                                    <p:animEffect transition="in" filter="wipe(up)">
                                      <p:cBhvr>
                                        <p:cTn id="70" dur="500"/>
                                        <p:tgtEl>
                                          <p:spTgt spid="25"/>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grpId="0" nodeType="click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barn(inVertical)">
                                      <p:cBhvr>
                                        <p:cTn id="75" dur="500"/>
                                        <p:tgtEl>
                                          <p:spTgt spid="10"/>
                                        </p:tgtEl>
                                      </p:cBhvr>
                                    </p:animEffect>
                                  </p:childTnLst>
                                </p:cTn>
                              </p:par>
                            </p:childTnLst>
                          </p:cTn>
                        </p:par>
                        <p:par>
                          <p:cTn id="76" fill="hold">
                            <p:stCondLst>
                              <p:cond delay="500"/>
                            </p:stCondLst>
                            <p:childTnLst>
                              <p:par>
                                <p:cTn id="77" presetID="12" presetClass="entr" presetSubtype="4" fill="hold" grpId="0" nodeType="afterEffect">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cBhvr additive="base">
                                        <p:cTn id="79" dur="500"/>
                                        <p:tgtEl>
                                          <p:spTgt spid="27"/>
                                        </p:tgtEl>
                                        <p:attrNameLst>
                                          <p:attrName>ppt_y</p:attrName>
                                        </p:attrNameLst>
                                      </p:cBhvr>
                                      <p:tavLst>
                                        <p:tav tm="0">
                                          <p:val>
                                            <p:strVal val="#ppt_y+#ppt_h*1.125000"/>
                                          </p:val>
                                        </p:tav>
                                        <p:tav tm="100000">
                                          <p:val>
                                            <p:strVal val="#ppt_y"/>
                                          </p:val>
                                        </p:tav>
                                      </p:tavLst>
                                    </p:anim>
                                    <p:animEffect transition="in" filter="wipe(up)">
                                      <p:cBhvr>
                                        <p:cTn id="80" dur="500"/>
                                        <p:tgtEl>
                                          <p:spTgt spid="27"/>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xit" presetSubtype="0" fill="hold" grpId="1" nodeType="clickEffect">
                                  <p:stCondLst>
                                    <p:cond delay="0"/>
                                  </p:stCondLst>
                                  <p:childTnLst>
                                    <p:animEffect transition="out" filter="fade">
                                      <p:cBhvr>
                                        <p:cTn id="84" dur="500"/>
                                        <p:tgtEl>
                                          <p:spTgt spid="23"/>
                                        </p:tgtEl>
                                      </p:cBhvr>
                                    </p:animEffect>
                                    <p:set>
                                      <p:cBhvr>
                                        <p:cTn id="85" dur="1" fill="hold">
                                          <p:stCondLst>
                                            <p:cond delay="499"/>
                                          </p:stCondLst>
                                        </p:cTn>
                                        <p:tgtEl>
                                          <p:spTgt spid="23"/>
                                        </p:tgtEl>
                                        <p:attrNameLst>
                                          <p:attrName>style.visibility</p:attrName>
                                        </p:attrNameLst>
                                      </p:cBhvr>
                                      <p:to>
                                        <p:strVal val="hidden"/>
                                      </p:to>
                                    </p:set>
                                  </p:childTnLst>
                                </p:cTn>
                              </p:par>
                              <p:par>
                                <p:cTn id="86" presetID="10" presetClass="exit" presetSubtype="0" fill="hold" grpId="2" nodeType="withEffect">
                                  <p:stCondLst>
                                    <p:cond delay="0"/>
                                  </p:stCondLst>
                                  <p:childTnLst>
                                    <p:animEffect transition="out" filter="fade">
                                      <p:cBhvr>
                                        <p:cTn id="87" dur="500"/>
                                        <p:tgtEl>
                                          <p:spTgt spid="24"/>
                                        </p:tgtEl>
                                      </p:cBhvr>
                                    </p:animEffect>
                                    <p:set>
                                      <p:cBhvr>
                                        <p:cTn id="88" dur="1" fill="hold">
                                          <p:stCondLst>
                                            <p:cond delay="499"/>
                                          </p:stCondLst>
                                        </p:cTn>
                                        <p:tgtEl>
                                          <p:spTgt spid="24"/>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500"/>
                                        <p:tgtEl>
                                          <p:spTgt spid="12"/>
                                        </p:tgtEl>
                                      </p:cBhvr>
                                    </p:animEffect>
                                    <p:set>
                                      <p:cBhvr>
                                        <p:cTn id="91" dur="1" fill="hold">
                                          <p:stCondLst>
                                            <p:cond delay="499"/>
                                          </p:stCondLst>
                                        </p:cTn>
                                        <p:tgtEl>
                                          <p:spTgt spid="12"/>
                                        </p:tgtEl>
                                        <p:attrNameLst>
                                          <p:attrName>style.visibility</p:attrName>
                                        </p:attrNameLst>
                                      </p:cBhvr>
                                      <p:to>
                                        <p:strVal val="hidden"/>
                                      </p:to>
                                    </p:set>
                                  </p:childTnLst>
                                </p:cTn>
                              </p:par>
                              <p:par>
                                <p:cTn id="92" presetID="10" presetClass="exit" presetSubtype="0" fill="hold" grpId="2" nodeType="withEffect">
                                  <p:stCondLst>
                                    <p:cond delay="0"/>
                                  </p:stCondLst>
                                  <p:childTnLst>
                                    <p:animEffect transition="out" filter="fade">
                                      <p:cBhvr>
                                        <p:cTn id="93" dur="500"/>
                                        <p:tgtEl>
                                          <p:spTgt spid="11"/>
                                        </p:tgtEl>
                                      </p:cBhvr>
                                    </p:animEffect>
                                    <p:set>
                                      <p:cBhvr>
                                        <p:cTn id="94" dur="1" fill="hold">
                                          <p:stCondLst>
                                            <p:cond delay="499"/>
                                          </p:stCondLst>
                                        </p:cTn>
                                        <p:tgtEl>
                                          <p:spTgt spid="11"/>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25"/>
                                        </p:tgtEl>
                                      </p:cBhvr>
                                    </p:animEffect>
                                    <p:set>
                                      <p:cBhvr>
                                        <p:cTn id="97" dur="1" fill="hold">
                                          <p:stCondLst>
                                            <p:cond delay="499"/>
                                          </p:stCondLst>
                                        </p:cTn>
                                        <p:tgtEl>
                                          <p:spTgt spid="25"/>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500"/>
                                        <p:tgtEl>
                                          <p:spTgt spid="10"/>
                                        </p:tgtEl>
                                      </p:cBhvr>
                                    </p:animEffect>
                                    <p:set>
                                      <p:cBhvr>
                                        <p:cTn id="100" dur="1" fill="hold">
                                          <p:stCondLst>
                                            <p:cond delay="499"/>
                                          </p:stCondLst>
                                        </p:cTn>
                                        <p:tgtEl>
                                          <p:spTgt spid="10"/>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13"/>
                                        </p:tgtEl>
                                      </p:cBhvr>
                                    </p:animEffect>
                                    <p:set>
                                      <p:cBhvr>
                                        <p:cTn id="103" dur="1" fill="hold">
                                          <p:stCondLst>
                                            <p:cond delay="499"/>
                                          </p:stCondLst>
                                        </p:cTn>
                                        <p:tgtEl>
                                          <p:spTgt spid="13"/>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500"/>
                                        <p:tgtEl>
                                          <p:spTgt spid="14"/>
                                        </p:tgtEl>
                                      </p:cBhvr>
                                    </p:animEffect>
                                    <p:set>
                                      <p:cBhvr>
                                        <p:cTn id="106" dur="1" fill="hold">
                                          <p:stCondLst>
                                            <p:cond delay="499"/>
                                          </p:stCondLst>
                                        </p:cTn>
                                        <p:tgtEl>
                                          <p:spTgt spid="14"/>
                                        </p:tgtEl>
                                        <p:attrNameLst>
                                          <p:attrName>style.visibility</p:attrName>
                                        </p:attrNameLst>
                                      </p:cBhvr>
                                      <p:to>
                                        <p:strVal val="hidden"/>
                                      </p:to>
                                    </p:set>
                                  </p:childTnLst>
                                </p:cTn>
                              </p:par>
                              <p:par>
                                <p:cTn id="107" presetID="10" presetClass="exit" presetSubtype="0" fill="hold" nodeType="withEffect">
                                  <p:stCondLst>
                                    <p:cond delay="0"/>
                                  </p:stCondLst>
                                  <p:childTnLst>
                                    <p:animEffect transition="out" filter="fade">
                                      <p:cBhvr>
                                        <p:cTn id="108" dur="500"/>
                                        <p:tgtEl>
                                          <p:spTgt spid="16"/>
                                        </p:tgtEl>
                                      </p:cBhvr>
                                    </p:animEffect>
                                    <p:set>
                                      <p:cBhvr>
                                        <p:cTn id="109" dur="1" fill="hold">
                                          <p:stCondLst>
                                            <p:cond delay="499"/>
                                          </p:stCondLst>
                                        </p:cTn>
                                        <p:tgtEl>
                                          <p:spTgt spid="16"/>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500"/>
                                        <p:tgtEl>
                                          <p:spTgt spid="18"/>
                                        </p:tgtEl>
                                      </p:cBhvr>
                                    </p:animEffect>
                                    <p:set>
                                      <p:cBhvr>
                                        <p:cTn id="112" dur="1" fill="hold">
                                          <p:stCondLst>
                                            <p:cond delay="499"/>
                                          </p:stCondLst>
                                        </p:cTn>
                                        <p:tgtEl>
                                          <p:spTgt spid="18"/>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500"/>
                                        <p:tgtEl>
                                          <p:spTgt spid="21"/>
                                        </p:tgtEl>
                                      </p:cBhvr>
                                    </p:animEffect>
                                    <p:set>
                                      <p:cBhvr>
                                        <p:cTn id="115" dur="1" fill="hold">
                                          <p:stCondLst>
                                            <p:cond delay="499"/>
                                          </p:stCondLst>
                                        </p:cTn>
                                        <p:tgtEl>
                                          <p:spTgt spid="21"/>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500"/>
                                        <p:tgtEl>
                                          <p:spTgt spid="27"/>
                                        </p:tgtEl>
                                      </p:cBhvr>
                                    </p:animEffect>
                                    <p:set>
                                      <p:cBhvr>
                                        <p:cTn id="118" dur="1" fill="hold">
                                          <p:stCondLst>
                                            <p:cond delay="499"/>
                                          </p:stCondLst>
                                        </p:cTn>
                                        <p:tgtEl>
                                          <p:spTgt spid="27"/>
                                        </p:tgtEl>
                                        <p:attrNameLst>
                                          <p:attrName>style.visibility</p:attrName>
                                        </p:attrNameLst>
                                      </p:cBhvr>
                                      <p:to>
                                        <p:strVal val="hidden"/>
                                      </p:to>
                                    </p:set>
                                  </p:childTnLst>
                                </p:cTn>
                              </p:par>
                            </p:childTnLst>
                          </p:cTn>
                        </p:par>
                        <p:par>
                          <p:cTn id="119" fill="hold">
                            <p:stCondLst>
                              <p:cond delay="500"/>
                            </p:stCondLst>
                            <p:childTnLst>
                              <p:par>
                                <p:cTn id="120" presetID="12" presetClass="entr" presetSubtype="1" fill="hold" grpId="0" nodeType="afterEffect">
                                  <p:stCondLst>
                                    <p:cond delay="0"/>
                                  </p:stCondLst>
                                  <p:childTnLst>
                                    <p:set>
                                      <p:cBhvr>
                                        <p:cTn id="121" dur="1" fill="hold">
                                          <p:stCondLst>
                                            <p:cond delay="0"/>
                                          </p:stCondLst>
                                        </p:cTn>
                                        <p:tgtEl>
                                          <p:spTgt spid="22"/>
                                        </p:tgtEl>
                                        <p:attrNameLst>
                                          <p:attrName>style.visibility</p:attrName>
                                        </p:attrNameLst>
                                      </p:cBhvr>
                                      <p:to>
                                        <p:strVal val="visible"/>
                                      </p:to>
                                    </p:set>
                                    <p:anim calcmode="lin" valueType="num">
                                      <p:cBhvr additive="base">
                                        <p:cTn id="122" dur="500"/>
                                        <p:tgtEl>
                                          <p:spTgt spid="22"/>
                                        </p:tgtEl>
                                        <p:attrNameLst>
                                          <p:attrName>ppt_y</p:attrName>
                                        </p:attrNameLst>
                                      </p:cBhvr>
                                      <p:tavLst>
                                        <p:tav tm="0">
                                          <p:val>
                                            <p:strVal val="#ppt_y-#ppt_h*1.125000"/>
                                          </p:val>
                                        </p:tav>
                                        <p:tav tm="100000">
                                          <p:val>
                                            <p:strVal val="#ppt_y"/>
                                          </p:val>
                                        </p:tav>
                                      </p:tavLst>
                                    </p:anim>
                                    <p:animEffect transition="in" filter="wipe(down)">
                                      <p:cBhvr>
                                        <p:cTn id="1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0" grpId="0" animBg="1"/>
      <p:bldP spid="10" grpId="1" animBg="1"/>
      <p:bldP spid="11" grpId="0" animBg="1"/>
      <p:bldP spid="11" grpId="1" animBg="1"/>
      <p:bldP spid="11" grpId="2" animBg="1"/>
      <p:bldP spid="12" grpId="0" animBg="1"/>
      <p:bldP spid="12" grpId="1" animBg="1"/>
      <p:bldP spid="23" grpId="0" animBg="1"/>
      <p:bldP spid="23" grpId="1" animBg="1"/>
      <p:bldP spid="24" grpId="0" animBg="1"/>
      <p:bldP spid="24" grpId="1" animBg="1"/>
      <p:bldP spid="24" grpId="2" animBg="1"/>
      <p:bldP spid="25" grpId="0" animBg="1"/>
      <p:bldP spid="25" grpId="1" animBg="1"/>
      <p:bldP spid="26" grpId="0"/>
      <p:bldP spid="26" grpId="1"/>
      <p:bldP spid="27" grpId="0"/>
      <p:bldP spid="27" grpId="1"/>
      <p:bldP spid="4" grpId="0" animBg="1"/>
      <p:bldP spid="4" grpId="1"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a:xfrm>
            <a:off x="251520" y="47092"/>
            <a:ext cx="8460940" cy="609600"/>
          </a:xfrm>
          <a:prstGeom prst="rect">
            <a:avLst/>
          </a:prstGeom>
          <a:effectLst>
            <a:outerShdw dist="35921" dir="2700000" algn="ctr" rotWithShape="0">
              <a:schemeClr val="bg2"/>
            </a:outerShdw>
          </a:effectLst>
        </p:spPr>
        <p:txBody>
          <a:bodyPr>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Maximizing dominated </a:t>
            </a:r>
            <a:r>
              <a:rPr lang="en-US" altLang="ja-JP" sz="3600" b="1" dirty="0" err="1" smtClean="0">
                <a:solidFill>
                  <a:srgbClr val="A50021"/>
                </a:solidFill>
                <a:latin typeface="Verdana" pitchFamily="34" charset="0"/>
                <a:ea typeface="ＭＳ Ｐゴシック" pitchFamily="34" charset="-128"/>
              </a:rPr>
              <a:t>subtree</a:t>
            </a:r>
            <a:r>
              <a:rPr lang="en-US" altLang="ja-JP" sz="3600" b="1" dirty="0" smtClean="0">
                <a:solidFill>
                  <a:srgbClr val="A50021"/>
                </a:solidFill>
                <a:latin typeface="Verdana" pitchFamily="34" charset="0"/>
                <a:ea typeface="ＭＳ Ｐゴシック" pitchFamily="34" charset="-128"/>
              </a:rPr>
              <a:t>-bipartitions</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5" name="Rectangle 4"/>
          <p:cNvSpPr>
            <a:spLocks noChangeArrowheads="1"/>
          </p:cNvSpPr>
          <p:nvPr/>
        </p:nvSpPr>
        <p:spPr bwMode="auto">
          <a:xfrm>
            <a:off x="539552" y="836712"/>
            <a:ext cx="8172908"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800" b="0" dirty="0" smtClean="0">
                <a:latin typeface="Garamond" pitchFamily="18" charset="0"/>
              </a:rPr>
              <a:t> </a:t>
            </a:r>
            <a:r>
              <a:rPr lang="en-US" sz="2400" dirty="0" smtClean="0">
                <a:solidFill>
                  <a:srgbClr val="000099"/>
                </a:solidFill>
                <a:latin typeface="Garamond" pitchFamily="18" charset="0"/>
              </a:rPr>
              <a:t>Input</a:t>
            </a:r>
            <a:r>
              <a:rPr lang="en-US" sz="2400" dirty="0" smtClean="0">
                <a:latin typeface="Garamond" pitchFamily="18" charset="0"/>
              </a:rPr>
              <a:t>: A set of rooted binary gene trees</a:t>
            </a:r>
          </a:p>
          <a:p>
            <a:pPr>
              <a:spcBef>
                <a:spcPts val="600"/>
              </a:spcBef>
              <a:buClr>
                <a:schemeClr val="accent1"/>
              </a:buClr>
              <a:buSzPct val="90000"/>
              <a:buFont typeface="Wingdings 3" pitchFamily="18" charset="2"/>
              <a:buChar char="}"/>
            </a:pPr>
            <a:r>
              <a:rPr lang="en-US" sz="2400" dirty="0" smtClean="0">
                <a:latin typeface="Garamond" pitchFamily="18" charset="0"/>
              </a:rPr>
              <a:t> </a:t>
            </a:r>
            <a:r>
              <a:rPr lang="en-US" sz="2400" dirty="0" smtClean="0">
                <a:solidFill>
                  <a:srgbClr val="000099"/>
                </a:solidFill>
                <a:latin typeface="Garamond" pitchFamily="18" charset="0"/>
              </a:rPr>
              <a:t>Output</a:t>
            </a:r>
            <a:r>
              <a:rPr lang="en-US" sz="2400" dirty="0" smtClean="0">
                <a:latin typeface="Garamond" pitchFamily="18" charset="0"/>
              </a:rPr>
              <a:t>: A species tree ST that minimizes total number of duplications.</a:t>
            </a:r>
            <a:endParaRPr lang="en-US" sz="2800" dirty="0"/>
          </a:p>
        </p:txBody>
      </p:sp>
      <p:sp>
        <p:nvSpPr>
          <p:cNvPr id="19" name="AutoShape 2"/>
          <p:cNvSpPr>
            <a:spLocks noChangeArrowheads="1"/>
          </p:cNvSpPr>
          <p:nvPr/>
        </p:nvSpPr>
        <p:spPr bwMode="auto">
          <a:xfrm>
            <a:off x="724036" y="3753036"/>
            <a:ext cx="7772400" cy="828092"/>
          </a:xfrm>
          <a:prstGeom prst="roundRect">
            <a:avLst>
              <a:gd name="adj" fmla="val 16667"/>
            </a:avLst>
          </a:prstGeom>
          <a:solidFill>
            <a:srgbClr val="FFFFFF"/>
          </a:solidFill>
          <a:ln w="57150">
            <a:solidFill>
              <a:srgbClr val="333399"/>
            </a:solidFill>
            <a:round/>
            <a:headEnd/>
            <a:tailEnd/>
          </a:ln>
          <a:effectLst>
            <a:outerShdw dist="107763" dir="2700000" algn="ctr" rotWithShape="0">
              <a:srgbClr val="808080">
                <a:alpha val="50000"/>
              </a:srgbClr>
            </a:outerShdw>
          </a:effectLst>
        </p:spPr>
        <p:txBody>
          <a:bodyPr wrap="none" anchor="ctr"/>
          <a:lstStyle/>
          <a:p>
            <a:pPr lvl="0" algn="ctr"/>
            <a:r>
              <a:rPr lang="en-US" sz="2400" dirty="0">
                <a:solidFill>
                  <a:prstClr val="black"/>
                </a:solidFill>
                <a:latin typeface="Garamond" pitchFamily="18" charset="0"/>
              </a:rPr>
              <a:t>A species tree ST that </a:t>
            </a:r>
            <a:r>
              <a:rPr lang="en-US" sz="2400" dirty="0" smtClean="0">
                <a:solidFill>
                  <a:srgbClr val="FF0000"/>
                </a:solidFill>
                <a:latin typeface="Garamond" pitchFamily="18" charset="0"/>
              </a:rPr>
              <a:t>maximizes</a:t>
            </a:r>
            <a:r>
              <a:rPr lang="en-US" sz="2400" dirty="0" smtClean="0">
                <a:solidFill>
                  <a:prstClr val="black"/>
                </a:solidFill>
                <a:latin typeface="Garamond" pitchFamily="18" charset="0"/>
              </a:rPr>
              <a:t> </a:t>
            </a:r>
            <a:r>
              <a:rPr lang="en-US" sz="2400" dirty="0">
                <a:solidFill>
                  <a:prstClr val="black"/>
                </a:solidFill>
                <a:latin typeface="Garamond" pitchFamily="18" charset="0"/>
              </a:rPr>
              <a:t>total number of </a:t>
            </a:r>
            <a:r>
              <a:rPr lang="en-US" sz="2400" dirty="0" smtClean="0">
                <a:solidFill>
                  <a:srgbClr val="000099"/>
                </a:solidFill>
                <a:latin typeface="Garamond" pitchFamily="18" charset="0"/>
              </a:rPr>
              <a:t>dominated </a:t>
            </a:r>
          </a:p>
          <a:p>
            <a:pPr lvl="0" algn="ctr"/>
            <a:r>
              <a:rPr lang="en-US" sz="2400" dirty="0" err="1" smtClean="0">
                <a:solidFill>
                  <a:srgbClr val="000099"/>
                </a:solidFill>
                <a:latin typeface="Garamond" pitchFamily="18" charset="0"/>
              </a:rPr>
              <a:t>subtree</a:t>
            </a:r>
            <a:r>
              <a:rPr lang="en-US" sz="2400" dirty="0" smtClean="0">
                <a:solidFill>
                  <a:srgbClr val="000099"/>
                </a:solidFill>
                <a:latin typeface="Garamond" pitchFamily="18" charset="0"/>
              </a:rPr>
              <a:t>-bipartitions </a:t>
            </a:r>
            <a:r>
              <a:rPr lang="en-US" sz="2400" dirty="0" smtClean="0">
                <a:latin typeface="Garamond" pitchFamily="18" charset="0"/>
              </a:rPr>
              <a:t>in input gene trees.</a:t>
            </a:r>
            <a:endParaRPr kumimoji="0" lang="en-US" sz="1800" b="0" i="1" u="none" strike="noStrike" kern="0" cap="none" spc="0" normalizeH="0" baseline="0" noProof="0" dirty="0" smtClean="0">
              <a:ln>
                <a:noFill/>
              </a:ln>
              <a:effectLst/>
              <a:uLnTx/>
              <a:uFillTx/>
              <a:latin typeface="Book Antiqua" pitchFamily="18" charset="0"/>
            </a:endParaRPr>
          </a:p>
        </p:txBody>
      </p:sp>
      <p:grpSp>
        <p:nvGrpSpPr>
          <p:cNvPr id="2" name="Group 1"/>
          <p:cNvGrpSpPr/>
          <p:nvPr/>
        </p:nvGrpSpPr>
        <p:grpSpPr>
          <a:xfrm>
            <a:off x="724036" y="2348880"/>
            <a:ext cx="7772400" cy="904166"/>
            <a:chOff x="678868" y="2596842"/>
            <a:chExt cx="7772400" cy="904166"/>
          </a:xfrm>
        </p:grpSpPr>
        <p:sp>
          <p:nvSpPr>
            <p:cNvPr id="17" name="AutoShape 2"/>
            <p:cNvSpPr>
              <a:spLocks noChangeArrowheads="1"/>
            </p:cNvSpPr>
            <p:nvPr/>
          </p:nvSpPr>
          <p:spPr bwMode="auto">
            <a:xfrm>
              <a:off x="678868" y="2816932"/>
              <a:ext cx="7772400" cy="684076"/>
            </a:xfrm>
            <a:prstGeom prst="roundRect">
              <a:avLst>
                <a:gd name="adj" fmla="val 16667"/>
              </a:avLst>
            </a:prstGeom>
            <a:solidFill>
              <a:srgbClr val="FFFFFF"/>
            </a:solidFill>
            <a:ln w="57150">
              <a:solidFill>
                <a:srgbClr val="333399"/>
              </a:solidFill>
              <a:round/>
              <a:headEnd/>
              <a:tailEnd/>
            </a:ln>
            <a:effectLst>
              <a:outerShdw dist="107763" dir="2700000" algn="ctr" rotWithShape="0">
                <a:srgbClr val="808080">
                  <a:alpha val="50000"/>
                </a:srgbClr>
              </a:outerShdw>
            </a:effectLst>
          </p:spPr>
          <p:txBody>
            <a:bodyPr wrap="none" anchor="ctr"/>
            <a:lstStyle/>
            <a:p>
              <a:pPr lvl="0" algn="ctr"/>
              <a:r>
                <a:rPr lang="en-US" sz="2400" dirty="0">
                  <a:solidFill>
                    <a:prstClr val="black"/>
                  </a:solidFill>
                  <a:latin typeface="Garamond" pitchFamily="18" charset="0"/>
                </a:rPr>
                <a:t>A species tree ST that </a:t>
              </a:r>
              <a:r>
                <a:rPr lang="en-US" sz="2400" dirty="0">
                  <a:solidFill>
                    <a:srgbClr val="FF0000"/>
                  </a:solidFill>
                  <a:latin typeface="Garamond" pitchFamily="18" charset="0"/>
                </a:rPr>
                <a:t>minimizes</a:t>
              </a:r>
              <a:r>
                <a:rPr lang="en-US" sz="2400" dirty="0">
                  <a:solidFill>
                    <a:prstClr val="black"/>
                  </a:solidFill>
                  <a:latin typeface="Garamond" pitchFamily="18" charset="0"/>
                </a:rPr>
                <a:t> total number of </a:t>
              </a:r>
              <a:r>
                <a:rPr lang="en-US" sz="2400" dirty="0">
                  <a:solidFill>
                    <a:srgbClr val="000099"/>
                  </a:solidFill>
                  <a:latin typeface="Garamond" pitchFamily="18" charset="0"/>
                </a:rPr>
                <a:t>duplications</a:t>
              </a:r>
              <a:r>
                <a:rPr lang="en-US" sz="2400" dirty="0">
                  <a:solidFill>
                    <a:prstClr val="black"/>
                  </a:solidFill>
                  <a:latin typeface="Garamond" pitchFamily="18" charset="0"/>
                </a:rPr>
                <a:t>.</a:t>
              </a:r>
              <a:endParaRPr kumimoji="0" lang="en-US" sz="1800" b="0" i="1" u="none" strike="noStrike" kern="0" cap="none" spc="0" normalizeH="0" baseline="0" noProof="0" dirty="0" smtClean="0">
                <a:ln>
                  <a:noFill/>
                </a:ln>
                <a:solidFill>
                  <a:sysClr val="windowText" lastClr="000000"/>
                </a:solidFill>
                <a:effectLst/>
                <a:uLnTx/>
                <a:uFillTx/>
                <a:latin typeface="Book Antiqua" pitchFamily="18" charset="0"/>
              </a:endParaRPr>
            </a:p>
          </p:txBody>
        </p:sp>
        <p:sp>
          <p:nvSpPr>
            <p:cNvPr id="20" name="Text Box 7"/>
            <p:cNvSpPr txBox="1">
              <a:spLocks noChangeArrowheads="1"/>
            </p:cNvSpPr>
            <p:nvPr/>
          </p:nvSpPr>
          <p:spPr bwMode="auto">
            <a:xfrm>
              <a:off x="1259632" y="2596842"/>
              <a:ext cx="1224136" cy="400110"/>
            </a:xfrm>
            <a:prstGeom prst="rect">
              <a:avLst/>
            </a:prstGeom>
            <a:solidFill>
              <a:srgbClr val="FFFFFF"/>
            </a:solidFill>
            <a:ln w="28575">
              <a:solidFill>
                <a:srgbClr val="808080"/>
              </a:solidFill>
              <a:miter lim="800000"/>
              <a:headEnd/>
              <a:tailEnd/>
            </a:ln>
          </p:spPr>
          <p:txBody>
            <a:bodyPr wrap="square">
              <a:spAutoFit/>
            </a:bodyPr>
            <a:lstStyle>
              <a:lvl1pPr algn="l">
                <a:defRPr>
                  <a:solidFill>
                    <a:schemeClr val="tx1"/>
                  </a:solidFill>
                  <a:latin typeface="Arial" pitchFamily="34" charset="0"/>
                  <a:cs typeface="Arial" pitchFamily="34" charset="0"/>
                </a:defRPr>
              </a:lvl1pPr>
              <a:lvl2pPr marL="742950" indent="-285750" algn="l">
                <a:defRPr>
                  <a:solidFill>
                    <a:schemeClr val="tx1"/>
                  </a:solidFill>
                  <a:latin typeface="Arial" pitchFamily="34" charset="0"/>
                  <a:cs typeface="Arial" pitchFamily="34" charset="0"/>
                </a:defRPr>
              </a:lvl2pPr>
              <a:lvl3pPr marL="1143000" indent="-228600" algn="l">
                <a:defRPr>
                  <a:solidFill>
                    <a:schemeClr val="tx1"/>
                  </a:solidFill>
                  <a:latin typeface="Arial" pitchFamily="34" charset="0"/>
                  <a:cs typeface="Arial" pitchFamily="34" charset="0"/>
                </a:defRPr>
              </a:lvl3pPr>
              <a:lvl4pPr marL="1600200" indent="-228600" algn="l">
                <a:defRPr>
                  <a:solidFill>
                    <a:schemeClr val="tx1"/>
                  </a:solidFill>
                  <a:latin typeface="Arial" pitchFamily="34" charset="0"/>
                  <a:cs typeface="Arial" pitchFamily="34" charset="0"/>
                </a:defRPr>
              </a:lvl4pPr>
              <a:lvl5pPr marL="2057400" indent="-228600" algn="l">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000" b="0" i="1" u="none" strike="noStrike" kern="0" cap="none" spc="0" normalizeH="0" baseline="0" noProof="0" dirty="0" smtClean="0">
                  <a:ln>
                    <a:noFill/>
                  </a:ln>
                  <a:solidFill>
                    <a:srgbClr val="333399"/>
                  </a:solidFill>
                  <a:effectLst/>
                  <a:uLnTx/>
                  <a:uFillTx/>
                  <a:latin typeface="Book Antiqua" pitchFamily="18" charset="0"/>
                  <a:cs typeface="Arial" pitchFamily="34" charset="0"/>
                </a:rPr>
                <a:t>Goal</a:t>
              </a:r>
            </a:p>
          </p:txBody>
        </p:sp>
      </p:grpSp>
      <p:sp>
        <p:nvSpPr>
          <p:cNvPr id="22" name="AutoShape 2"/>
          <p:cNvSpPr>
            <a:spLocks noChangeArrowheads="1"/>
          </p:cNvSpPr>
          <p:nvPr/>
        </p:nvSpPr>
        <p:spPr bwMode="auto">
          <a:xfrm>
            <a:off x="688032" y="5013176"/>
            <a:ext cx="7772400" cy="1224136"/>
          </a:xfrm>
          <a:prstGeom prst="roundRect">
            <a:avLst>
              <a:gd name="adj" fmla="val 16667"/>
            </a:avLst>
          </a:prstGeom>
          <a:solidFill>
            <a:srgbClr val="FFFFFF"/>
          </a:solidFill>
          <a:ln w="57150">
            <a:solidFill>
              <a:srgbClr val="333399"/>
            </a:solidFill>
            <a:round/>
            <a:headEnd/>
            <a:tailEnd/>
          </a:ln>
          <a:effectLst>
            <a:outerShdw dist="107763" dir="2700000" algn="ctr" rotWithShape="0">
              <a:srgbClr val="808080">
                <a:alpha val="50000"/>
              </a:srgbClr>
            </a:outerShdw>
          </a:effectLst>
        </p:spPr>
        <p:txBody>
          <a:bodyPr wrap="none" anchor="ctr"/>
          <a:lstStyle/>
          <a:p>
            <a:pPr lvl="0" algn="ctr"/>
            <a:r>
              <a:rPr lang="en-US" sz="2400" dirty="0">
                <a:solidFill>
                  <a:prstClr val="black"/>
                </a:solidFill>
                <a:latin typeface="Garamond" pitchFamily="18" charset="0"/>
              </a:rPr>
              <a:t>A </a:t>
            </a:r>
            <a:r>
              <a:rPr lang="en-US" sz="2400" dirty="0" smtClean="0">
                <a:solidFill>
                  <a:prstClr val="black"/>
                </a:solidFill>
                <a:latin typeface="Garamond" pitchFamily="18" charset="0"/>
              </a:rPr>
              <a:t>set of </a:t>
            </a:r>
            <a:r>
              <a:rPr lang="en-US" sz="2400" dirty="0" smtClean="0">
                <a:solidFill>
                  <a:srgbClr val="FF0000"/>
                </a:solidFill>
                <a:latin typeface="Garamond" pitchFamily="18" charset="0"/>
              </a:rPr>
              <a:t>(</a:t>
            </a:r>
            <a:r>
              <a:rPr lang="en-US" sz="2400" i="1" dirty="0" smtClean="0">
                <a:solidFill>
                  <a:srgbClr val="FF0000"/>
                </a:solidFill>
                <a:latin typeface="Garamond" pitchFamily="18" charset="0"/>
              </a:rPr>
              <a:t>n-1</a:t>
            </a:r>
            <a:r>
              <a:rPr lang="en-US" sz="2400" dirty="0" smtClean="0">
                <a:solidFill>
                  <a:srgbClr val="FF0000"/>
                </a:solidFill>
                <a:latin typeface="Garamond" pitchFamily="18" charset="0"/>
              </a:rPr>
              <a:t>) </a:t>
            </a:r>
            <a:r>
              <a:rPr lang="en-US" sz="2400" i="1" dirty="0" smtClean="0">
                <a:solidFill>
                  <a:srgbClr val="000099"/>
                </a:solidFill>
                <a:latin typeface="Garamond" pitchFamily="18" charset="0"/>
              </a:rPr>
              <a:t>compatible</a:t>
            </a:r>
            <a:r>
              <a:rPr lang="en-US" sz="2400" dirty="0" smtClean="0">
                <a:solidFill>
                  <a:prstClr val="black"/>
                </a:solidFill>
                <a:latin typeface="Garamond" pitchFamily="18" charset="0"/>
              </a:rPr>
              <a:t> </a:t>
            </a:r>
            <a:r>
              <a:rPr lang="en-US" sz="2400" dirty="0" err="1" smtClean="0">
                <a:solidFill>
                  <a:prstClr val="black"/>
                </a:solidFill>
                <a:latin typeface="Garamond" pitchFamily="18" charset="0"/>
              </a:rPr>
              <a:t>subtree</a:t>
            </a:r>
            <a:r>
              <a:rPr lang="en-US" sz="2400" dirty="0" smtClean="0">
                <a:solidFill>
                  <a:prstClr val="black"/>
                </a:solidFill>
                <a:latin typeface="Garamond" pitchFamily="18" charset="0"/>
              </a:rPr>
              <a:t>-bipartitions</a:t>
            </a:r>
          </a:p>
          <a:p>
            <a:pPr lvl="0" algn="ctr"/>
            <a:r>
              <a:rPr lang="en-US" sz="2400" dirty="0" smtClean="0">
                <a:solidFill>
                  <a:prstClr val="black"/>
                </a:solidFill>
                <a:latin typeface="Garamond" pitchFamily="18" charset="0"/>
              </a:rPr>
              <a:t>that </a:t>
            </a:r>
            <a:r>
              <a:rPr lang="en-US" sz="2400" dirty="0" smtClean="0">
                <a:solidFill>
                  <a:srgbClr val="FF0000"/>
                </a:solidFill>
                <a:latin typeface="Garamond" pitchFamily="18" charset="0"/>
              </a:rPr>
              <a:t>maximizes</a:t>
            </a:r>
            <a:r>
              <a:rPr lang="en-US" sz="2400" dirty="0" smtClean="0">
                <a:solidFill>
                  <a:prstClr val="black"/>
                </a:solidFill>
                <a:latin typeface="Garamond" pitchFamily="18" charset="0"/>
              </a:rPr>
              <a:t> </a:t>
            </a:r>
            <a:r>
              <a:rPr lang="en-US" sz="2400" dirty="0">
                <a:solidFill>
                  <a:prstClr val="black"/>
                </a:solidFill>
                <a:latin typeface="Garamond" pitchFamily="18" charset="0"/>
              </a:rPr>
              <a:t>total number </a:t>
            </a:r>
            <a:r>
              <a:rPr lang="en-US" sz="2400" dirty="0" smtClean="0">
                <a:solidFill>
                  <a:prstClr val="black"/>
                </a:solidFill>
                <a:latin typeface="Garamond" pitchFamily="18" charset="0"/>
              </a:rPr>
              <a:t> of </a:t>
            </a:r>
            <a:r>
              <a:rPr lang="en-US" sz="2400" dirty="0" smtClean="0">
                <a:solidFill>
                  <a:srgbClr val="000099"/>
                </a:solidFill>
                <a:latin typeface="Garamond" pitchFamily="18" charset="0"/>
              </a:rPr>
              <a:t>dominated  </a:t>
            </a:r>
          </a:p>
          <a:p>
            <a:pPr lvl="0" algn="ctr"/>
            <a:r>
              <a:rPr lang="en-US" sz="2400" dirty="0" err="1" smtClean="0">
                <a:solidFill>
                  <a:srgbClr val="000099"/>
                </a:solidFill>
                <a:latin typeface="Garamond" pitchFamily="18" charset="0"/>
              </a:rPr>
              <a:t>subtree</a:t>
            </a:r>
            <a:r>
              <a:rPr lang="en-US" sz="2400" dirty="0" smtClean="0">
                <a:solidFill>
                  <a:srgbClr val="000099"/>
                </a:solidFill>
                <a:latin typeface="Garamond" pitchFamily="18" charset="0"/>
              </a:rPr>
              <a:t>-bipartitions  </a:t>
            </a:r>
            <a:r>
              <a:rPr lang="en-US" sz="2400" dirty="0" smtClean="0">
                <a:latin typeface="Garamond" pitchFamily="18" charset="0"/>
              </a:rPr>
              <a:t>in input gene trees.</a:t>
            </a:r>
            <a:endParaRPr kumimoji="0" lang="en-US" sz="1800" b="0" i="1" u="none" strike="noStrike" kern="0" cap="none" spc="0" normalizeH="0" baseline="0" noProof="0" dirty="0" smtClean="0">
              <a:ln>
                <a:noFill/>
              </a:ln>
              <a:effectLst/>
              <a:uLnTx/>
              <a:uFillTx/>
              <a:latin typeface="Book Antiqua" pitchFamily="18" charset="0"/>
            </a:endParaRPr>
          </a:p>
        </p:txBody>
      </p:sp>
    </p:spTree>
    <p:extLst>
      <p:ext uri="{BB962C8B-B14F-4D97-AF65-F5344CB8AC3E}">
        <p14:creationId xmlns:p14="http://schemas.microsoft.com/office/powerpoint/2010/main" val="3572521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ppt_y</p:attrName>
                                        </p:attrNameLst>
                                      </p:cBhvr>
                                      <p:tavLst>
                                        <p:tav tm="0">
                                          <p:val>
                                            <p:strVal val="#ppt_y-#ppt_h*1.125000"/>
                                          </p:val>
                                        </p:tav>
                                        <p:tav tm="100000">
                                          <p:val>
                                            <p:strVal val="#ppt_y"/>
                                          </p:val>
                                        </p:tav>
                                      </p:tavLst>
                                    </p:anim>
                                    <p:animEffect transition="in" filter="wipe(down)">
                                      <p:cBhvr>
                                        <p:cTn id="8" dur="500"/>
                                        <p:tgtEl>
                                          <p:spTgt spid="19"/>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p:tgtEl>
                                          <p:spTgt spid="22"/>
                                        </p:tgtEl>
                                        <p:attrNameLst>
                                          <p:attrName>ppt_y</p:attrName>
                                        </p:attrNameLst>
                                      </p:cBhvr>
                                      <p:tavLst>
                                        <p:tav tm="0">
                                          <p:val>
                                            <p:strVal val="#ppt_y-#ppt_h*1.125000"/>
                                          </p:val>
                                        </p:tav>
                                        <p:tav tm="100000">
                                          <p:val>
                                            <p:strVal val="#ppt_y"/>
                                          </p:val>
                                        </p:tav>
                                      </p:tavLst>
                                    </p:anim>
                                    <p:animEffect transition="in" filter="wipe(down)">
                                      <p:cBhvr>
                                        <p:cTn id="1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H="1">
            <a:off x="3282144" y="4443400"/>
            <a:ext cx="17140" cy="1397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
          <p:cNvSpPr txBox="1">
            <a:spLocks noChangeArrowheads="1"/>
          </p:cNvSpPr>
          <p:nvPr/>
        </p:nvSpPr>
        <p:spPr>
          <a:xfrm>
            <a:off x="251520" y="-27384"/>
            <a:ext cx="806489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Clique-based algorithm</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cxnSp>
        <p:nvCxnSpPr>
          <p:cNvPr id="16" name="Straight Connector 15"/>
          <p:cNvCxnSpPr/>
          <p:nvPr/>
        </p:nvCxnSpPr>
        <p:spPr>
          <a:xfrm flipV="1">
            <a:off x="1331640" y="908720"/>
            <a:ext cx="612068" cy="1112470"/>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943708" y="908720"/>
            <a:ext cx="648072" cy="1116124"/>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683150" y="1418892"/>
            <a:ext cx="332566" cy="589181"/>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3851920" y="908720"/>
            <a:ext cx="612068" cy="1112470"/>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463988" y="908720"/>
            <a:ext cx="648072" cy="1116124"/>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203430" y="1418892"/>
            <a:ext cx="332566" cy="589181"/>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6480212" y="908720"/>
            <a:ext cx="612068" cy="1112470"/>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092280" y="908720"/>
            <a:ext cx="648072" cy="1116124"/>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831722" y="1418892"/>
            <a:ext cx="332566" cy="589181"/>
          </a:xfrm>
          <a:prstGeom prst="line">
            <a:avLst/>
          </a:prstGeom>
          <a:ln w="57150" cap="rnd"/>
        </p:spPr>
        <p:style>
          <a:lnRef idx="1">
            <a:schemeClr val="accent1"/>
          </a:lnRef>
          <a:fillRef idx="0">
            <a:schemeClr val="accent1"/>
          </a:fillRef>
          <a:effectRef idx="0">
            <a:schemeClr val="accent1"/>
          </a:effectRef>
          <a:fontRef idx="minor">
            <a:schemeClr val="tx1"/>
          </a:fontRef>
        </p:style>
      </p:cxnSp>
      <p:sp>
        <p:nvSpPr>
          <p:cNvPr id="42" name="Text Box 15"/>
          <p:cNvSpPr txBox="1">
            <a:spLocks noChangeArrowheads="1"/>
          </p:cNvSpPr>
          <p:nvPr/>
        </p:nvSpPr>
        <p:spPr bwMode="auto">
          <a:xfrm>
            <a:off x="1141140" y="1988840"/>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a</a:t>
            </a:r>
          </a:p>
        </p:txBody>
      </p:sp>
      <p:sp>
        <p:nvSpPr>
          <p:cNvPr id="43" name="Text Box 15"/>
          <p:cNvSpPr txBox="1">
            <a:spLocks noChangeArrowheads="1"/>
          </p:cNvSpPr>
          <p:nvPr/>
        </p:nvSpPr>
        <p:spPr bwMode="auto">
          <a:xfrm>
            <a:off x="1850740" y="1990001"/>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b</a:t>
            </a:r>
          </a:p>
        </p:txBody>
      </p:sp>
      <p:sp>
        <p:nvSpPr>
          <p:cNvPr id="44" name="Text Box 15"/>
          <p:cNvSpPr txBox="1">
            <a:spLocks noChangeArrowheads="1"/>
          </p:cNvSpPr>
          <p:nvPr/>
        </p:nvSpPr>
        <p:spPr bwMode="auto">
          <a:xfrm>
            <a:off x="2375756" y="1988840"/>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smtClean="0">
                <a:latin typeface="Garamond" pitchFamily="18" charset="0"/>
              </a:rPr>
              <a:t>c</a:t>
            </a:r>
            <a:endParaRPr lang="en-US" sz="2200" b="1" i="1" dirty="0">
              <a:latin typeface="Garamond" pitchFamily="18" charset="0"/>
            </a:endParaRPr>
          </a:p>
        </p:txBody>
      </p:sp>
      <p:sp>
        <p:nvSpPr>
          <p:cNvPr id="46" name="Text Box 15"/>
          <p:cNvSpPr txBox="1">
            <a:spLocks noChangeArrowheads="1"/>
          </p:cNvSpPr>
          <p:nvPr/>
        </p:nvSpPr>
        <p:spPr bwMode="auto">
          <a:xfrm>
            <a:off x="3671900" y="1988840"/>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a</a:t>
            </a:r>
          </a:p>
        </p:txBody>
      </p:sp>
      <p:sp>
        <p:nvSpPr>
          <p:cNvPr id="47" name="Text Box 15"/>
          <p:cNvSpPr txBox="1">
            <a:spLocks noChangeArrowheads="1"/>
          </p:cNvSpPr>
          <p:nvPr/>
        </p:nvSpPr>
        <p:spPr bwMode="auto">
          <a:xfrm>
            <a:off x="4381500" y="1990001"/>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smtClean="0">
                <a:latin typeface="Garamond" pitchFamily="18" charset="0"/>
              </a:rPr>
              <a:t>c</a:t>
            </a:r>
            <a:endParaRPr lang="en-US" sz="2200" b="1" i="1" dirty="0">
              <a:latin typeface="Garamond" pitchFamily="18" charset="0"/>
            </a:endParaRPr>
          </a:p>
        </p:txBody>
      </p:sp>
      <p:sp>
        <p:nvSpPr>
          <p:cNvPr id="48" name="Text Box 15"/>
          <p:cNvSpPr txBox="1">
            <a:spLocks noChangeArrowheads="1"/>
          </p:cNvSpPr>
          <p:nvPr/>
        </p:nvSpPr>
        <p:spPr bwMode="auto">
          <a:xfrm>
            <a:off x="4906516" y="1988840"/>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b</a:t>
            </a:r>
          </a:p>
        </p:txBody>
      </p:sp>
      <p:sp>
        <p:nvSpPr>
          <p:cNvPr id="49" name="Text Box 15"/>
          <p:cNvSpPr txBox="1">
            <a:spLocks noChangeArrowheads="1"/>
          </p:cNvSpPr>
          <p:nvPr/>
        </p:nvSpPr>
        <p:spPr bwMode="auto">
          <a:xfrm>
            <a:off x="6304756" y="1988840"/>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smtClean="0">
                <a:latin typeface="Garamond" pitchFamily="18" charset="0"/>
              </a:rPr>
              <a:t>b</a:t>
            </a:r>
            <a:endParaRPr lang="en-US" sz="2200" b="1" i="1" dirty="0">
              <a:latin typeface="Garamond" pitchFamily="18" charset="0"/>
            </a:endParaRPr>
          </a:p>
        </p:txBody>
      </p:sp>
      <p:sp>
        <p:nvSpPr>
          <p:cNvPr id="50" name="Text Box 15"/>
          <p:cNvSpPr txBox="1">
            <a:spLocks noChangeArrowheads="1"/>
          </p:cNvSpPr>
          <p:nvPr/>
        </p:nvSpPr>
        <p:spPr bwMode="auto">
          <a:xfrm>
            <a:off x="7014356" y="1990001"/>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smtClean="0">
                <a:latin typeface="Garamond" pitchFamily="18" charset="0"/>
              </a:rPr>
              <a:t>c</a:t>
            </a:r>
            <a:endParaRPr lang="en-US" sz="2200" b="1" i="1" dirty="0">
              <a:latin typeface="Garamond" pitchFamily="18" charset="0"/>
            </a:endParaRPr>
          </a:p>
        </p:txBody>
      </p:sp>
      <p:sp>
        <p:nvSpPr>
          <p:cNvPr id="51" name="Text Box 15"/>
          <p:cNvSpPr txBox="1">
            <a:spLocks noChangeArrowheads="1"/>
          </p:cNvSpPr>
          <p:nvPr/>
        </p:nvSpPr>
        <p:spPr bwMode="auto">
          <a:xfrm>
            <a:off x="7549852" y="2001658"/>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a</a:t>
            </a:r>
          </a:p>
        </p:txBody>
      </p:sp>
      <p:sp>
        <p:nvSpPr>
          <p:cNvPr id="52" name="Text Box 45"/>
          <p:cNvSpPr txBox="1">
            <a:spLocks noChangeArrowheads="1"/>
          </p:cNvSpPr>
          <p:nvPr/>
        </p:nvSpPr>
        <p:spPr bwMode="auto">
          <a:xfrm>
            <a:off x="1648425" y="2437438"/>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3333CC"/>
                </a:solidFill>
                <a:latin typeface="Bookman Old Style" pitchFamily="18" charset="0"/>
              </a:rPr>
              <a:t>gt</a:t>
            </a:r>
            <a:r>
              <a:rPr lang="en-US" sz="2100" i="1" baseline="-25000" dirty="0" smtClean="0">
                <a:solidFill>
                  <a:srgbClr val="3333CC"/>
                </a:solidFill>
                <a:latin typeface="Bookman Old Style" pitchFamily="18" charset="0"/>
              </a:rPr>
              <a:t>1</a:t>
            </a:r>
            <a:endParaRPr lang="en-US" sz="2100" b="0" i="1" baseline="-25000" dirty="0">
              <a:solidFill>
                <a:srgbClr val="3333CC"/>
              </a:solidFill>
              <a:latin typeface="Bookman Old Style" pitchFamily="18" charset="0"/>
            </a:endParaRPr>
          </a:p>
        </p:txBody>
      </p:sp>
      <p:sp>
        <p:nvSpPr>
          <p:cNvPr id="56" name="Text Box 45"/>
          <p:cNvSpPr txBox="1">
            <a:spLocks noChangeArrowheads="1"/>
          </p:cNvSpPr>
          <p:nvPr/>
        </p:nvSpPr>
        <p:spPr bwMode="auto">
          <a:xfrm>
            <a:off x="4168705" y="2437438"/>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3333CC"/>
                </a:solidFill>
                <a:latin typeface="Bookman Old Style" pitchFamily="18" charset="0"/>
              </a:rPr>
              <a:t>gt</a:t>
            </a:r>
            <a:r>
              <a:rPr lang="en-US" sz="2100" i="1" baseline="-25000" dirty="0">
                <a:solidFill>
                  <a:srgbClr val="3333CC"/>
                </a:solidFill>
                <a:latin typeface="Bookman Old Style" pitchFamily="18" charset="0"/>
              </a:rPr>
              <a:t>2</a:t>
            </a:r>
            <a:endParaRPr lang="en-US" sz="2100" b="0" i="1" baseline="-25000" dirty="0">
              <a:solidFill>
                <a:srgbClr val="3333CC"/>
              </a:solidFill>
              <a:latin typeface="Bookman Old Style" pitchFamily="18" charset="0"/>
            </a:endParaRPr>
          </a:p>
        </p:txBody>
      </p:sp>
      <p:sp>
        <p:nvSpPr>
          <p:cNvPr id="57" name="Text Box 45"/>
          <p:cNvSpPr txBox="1">
            <a:spLocks noChangeArrowheads="1"/>
          </p:cNvSpPr>
          <p:nvPr/>
        </p:nvSpPr>
        <p:spPr bwMode="auto">
          <a:xfrm>
            <a:off x="6876256" y="2437438"/>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3333CC"/>
                </a:solidFill>
                <a:latin typeface="Bookman Old Style" pitchFamily="18" charset="0"/>
              </a:rPr>
              <a:t>gt</a:t>
            </a:r>
            <a:r>
              <a:rPr lang="en-US" sz="2100" i="1" baseline="-25000" dirty="0">
                <a:solidFill>
                  <a:srgbClr val="3333CC"/>
                </a:solidFill>
                <a:latin typeface="Bookman Old Style" pitchFamily="18" charset="0"/>
              </a:rPr>
              <a:t>3</a:t>
            </a:r>
            <a:endParaRPr lang="en-US" sz="2100" b="0" i="1" baseline="-25000" dirty="0">
              <a:solidFill>
                <a:srgbClr val="3333CC"/>
              </a:solidFill>
              <a:latin typeface="Bookman Old Style" pitchFamily="18" charset="0"/>
            </a:endParaRPr>
          </a:p>
        </p:txBody>
      </p:sp>
      <p:sp>
        <p:nvSpPr>
          <p:cNvPr id="59" name="Text Box 4"/>
          <p:cNvSpPr txBox="1">
            <a:spLocks noChangeArrowheads="1"/>
          </p:cNvSpPr>
          <p:nvPr/>
        </p:nvSpPr>
        <p:spPr bwMode="auto">
          <a:xfrm>
            <a:off x="0" y="2967335"/>
            <a:ext cx="9144000" cy="461665"/>
          </a:xfrm>
          <a:prstGeom prst="rect">
            <a:avLst/>
          </a:prstGeom>
          <a:solidFill>
            <a:srgbClr val="39416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smtClean="0">
                <a:ln>
                  <a:noFill/>
                </a:ln>
                <a:solidFill>
                  <a:schemeClr val="bg1"/>
                </a:solidFill>
                <a:effectLst/>
                <a:uLnTx/>
                <a:uFillTx/>
              </a:rPr>
              <a:t>Construct a </a:t>
            </a:r>
            <a:r>
              <a:rPr kumimoji="0" lang="en-US" sz="2400" b="0" i="0" u="none" strike="noStrike" kern="0" cap="none" spc="0" normalizeH="0" baseline="0" noProof="0" dirty="0" smtClean="0">
                <a:ln>
                  <a:noFill/>
                </a:ln>
                <a:solidFill>
                  <a:srgbClr val="FF0000"/>
                </a:solidFill>
                <a:effectLst/>
                <a:uLnTx/>
                <a:uFillTx/>
              </a:rPr>
              <a:t>compatibility</a:t>
            </a:r>
            <a:r>
              <a:rPr kumimoji="0" lang="en-US" sz="2400" b="0" i="0" u="none" strike="noStrike" kern="0" cap="none" spc="0" normalizeH="0" baseline="0" noProof="0" dirty="0" smtClean="0">
                <a:ln>
                  <a:noFill/>
                </a:ln>
                <a:solidFill>
                  <a:schemeClr val="bg1"/>
                </a:solidFill>
                <a:effectLst/>
                <a:uLnTx/>
                <a:uFillTx/>
              </a:rPr>
              <a:t> graph</a:t>
            </a:r>
            <a:endParaRPr kumimoji="0" lang="en-US" sz="2400" b="0" i="1" u="none" strike="noStrike" kern="0" cap="none" spc="0" normalizeH="0" baseline="0" noProof="0" dirty="0" smtClean="0">
              <a:ln>
                <a:noFill/>
              </a:ln>
              <a:solidFill>
                <a:schemeClr val="bg1"/>
              </a:solidFill>
              <a:effectLst/>
              <a:uLnTx/>
              <a:uFillTx/>
            </a:endParaRPr>
          </a:p>
        </p:txBody>
      </p:sp>
      <p:sp>
        <p:nvSpPr>
          <p:cNvPr id="61" name="Oval 4"/>
          <p:cNvSpPr>
            <a:spLocks noChangeArrowheads="1"/>
          </p:cNvSpPr>
          <p:nvPr/>
        </p:nvSpPr>
        <p:spPr bwMode="auto">
          <a:xfrm>
            <a:off x="3203848" y="4388532"/>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2" name="Oval 4"/>
          <p:cNvSpPr>
            <a:spLocks noChangeArrowheads="1"/>
          </p:cNvSpPr>
          <p:nvPr/>
        </p:nvSpPr>
        <p:spPr bwMode="auto">
          <a:xfrm>
            <a:off x="3167844" y="5661248"/>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cxnSp>
        <p:nvCxnSpPr>
          <p:cNvPr id="63" name="Straight Connector 62"/>
          <p:cNvCxnSpPr/>
          <p:nvPr/>
        </p:nvCxnSpPr>
        <p:spPr>
          <a:xfrm flipH="1">
            <a:off x="5772708" y="4449688"/>
            <a:ext cx="17140" cy="1397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Oval 4"/>
          <p:cNvSpPr>
            <a:spLocks noChangeArrowheads="1"/>
          </p:cNvSpPr>
          <p:nvPr/>
        </p:nvSpPr>
        <p:spPr bwMode="auto">
          <a:xfrm>
            <a:off x="5675548" y="4388532"/>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5" name="Oval 4"/>
          <p:cNvSpPr>
            <a:spLocks noChangeArrowheads="1"/>
          </p:cNvSpPr>
          <p:nvPr/>
        </p:nvSpPr>
        <p:spPr bwMode="auto">
          <a:xfrm>
            <a:off x="5658408" y="5661248"/>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cxnSp>
        <p:nvCxnSpPr>
          <p:cNvPr id="66" name="Straight Connector 65"/>
          <p:cNvCxnSpPr/>
          <p:nvPr/>
        </p:nvCxnSpPr>
        <p:spPr>
          <a:xfrm flipH="1">
            <a:off x="4550854" y="4082779"/>
            <a:ext cx="21146" cy="2118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Oval 4"/>
          <p:cNvSpPr>
            <a:spLocks noChangeArrowheads="1"/>
          </p:cNvSpPr>
          <p:nvPr/>
        </p:nvSpPr>
        <p:spPr bwMode="auto">
          <a:xfrm>
            <a:off x="4463988" y="3897052"/>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8" name="Oval 4"/>
          <p:cNvSpPr>
            <a:spLocks noChangeArrowheads="1"/>
          </p:cNvSpPr>
          <p:nvPr/>
        </p:nvSpPr>
        <p:spPr bwMode="auto">
          <a:xfrm>
            <a:off x="4427984" y="6093296"/>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72" name="Text Box 15"/>
          <p:cNvSpPr txBox="1">
            <a:spLocks noChangeArrowheads="1"/>
          </p:cNvSpPr>
          <p:nvPr/>
        </p:nvSpPr>
        <p:spPr bwMode="auto">
          <a:xfrm>
            <a:off x="3024654" y="3934217"/>
            <a:ext cx="71925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a</a:t>
            </a:r>
            <a:r>
              <a:rPr lang="en-US" sz="2200" b="1" dirty="0" err="1">
                <a:latin typeface="Garamond" pitchFamily="18" charset="0"/>
              </a:rPr>
              <a:t>|</a:t>
            </a:r>
            <a:r>
              <a:rPr lang="en-US" sz="2200" b="1" i="1" dirty="0" err="1" smtClean="0">
                <a:latin typeface="Garamond" pitchFamily="18" charset="0"/>
              </a:rPr>
              <a:t>b</a:t>
            </a:r>
            <a:endParaRPr lang="en-US" sz="2200" b="1" i="1" dirty="0">
              <a:latin typeface="Garamond" pitchFamily="18" charset="0"/>
            </a:endParaRPr>
          </a:p>
        </p:txBody>
      </p:sp>
      <p:sp>
        <p:nvSpPr>
          <p:cNvPr id="73" name="Text Box 15"/>
          <p:cNvSpPr txBox="1">
            <a:spLocks noChangeArrowheads="1"/>
          </p:cNvSpPr>
          <p:nvPr/>
        </p:nvSpPr>
        <p:spPr bwMode="auto">
          <a:xfrm>
            <a:off x="4212373" y="3456569"/>
            <a:ext cx="71925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b</a:t>
            </a:r>
            <a:r>
              <a:rPr lang="en-US" sz="2200" b="1" dirty="0" err="1" smtClean="0">
                <a:latin typeface="Garamond" pitchFamily="18" charset="0"/>
              </a:rPr>
              <a:t>|</a:t>
            </a:r>
            <a:r>
              <a:rPr lang="en-US" sz="2200" b="1" i="1" dirty="0" err="1">
                <a:latin typeface="Garamond" pitchFamily="18" charset="0"/>
              </a:rPr>
              <a:t>c</a:t>
            </a:r>
            <a:endParaRPr lang="en-US" sz="2200" b="1" i="1" dirty="0">
              <a:latin typeface="Garamond" pitchFamily="18" charset="0"/>
            </a:endParaRPr>
          </a:p>
        </p:txBody>
      </p:sp>
      <p:sp>
        <p:nvSpPr>
          <p:cNvPr id="74" name="Text Box 15"/>
          <p:cNvSpPr txBox="1">
            <a:spLocks noChangeArrowheads="1"/>
          </p:cNvSpPr>
          <p:nvPr/>
        </p:nvSpPr>
        <p:spPr bwMode="auto">
          <a:xfrm>
            <a:off x="5430221" y="3925322"/>
            <a:ext cx="71925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a</a:t>
            </a:r>
            <a:r>
              <a:rPr lang="en-US" sz="2200" b="1" dirty="0" err="1" smtClean="0">
                <a:latin typeface="Garamond" pitchFamily="18" charset="0"/>
              </a:rPr>
              <a:t>|</a:t>
            </a:r>
            <a:r>
              <a:rPr lang="en-US" sz="2200" b="1" i="1" dirty="0" err="1">
                <a:latin typeface="Garamond" pitchFamily="18" charset="0"/>
              </a:rPr>
              <a:t>c</a:t>
            </a:r>
            <a:endParaRPr lang="en-US" sz="2200" b="1" i="1" dirty="0">
              <a:latin typeface="Garamond" pitchFamily="18" charset="0"/>
            </a:endParaRPr>
          </a:p>
        </p:txBody>
      </p:sp>
      <p:sp>
        <p:nvSpPr>
          <p:cNvPr id="75" name="Text Box 15"/>
          <p:cNvSpPr txBox="1">
            <a:spLocks noChangeArrowheads="1"/>
          </p:cNvSpPr>
          <p:nvPr/>
        </p:nvSpPr>
        <p:spPr bwMode="auto">
          <a:xfrm>
            <a:off x="5430220" y="5903358"/>
            <a:ext cx="87453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ac</a:t>
            </a:r>
            <a:r>
              <a:rPr lang="en-US" sz="2200" b="1" dirty="0" err="1" smtClean="0">
                <a:latin typeface="Garamond" pitchFamily="18" charset="0"/>
              </a:rPr>
              <a:t>|</a:t>
            </a:r>
            <a:r>
              <a:rPr lang="en-US" sz="2200" b="1" i="1" dirty="0" err="1" smtClean="0">
                <a:latin typeface="Garamond" pitchFamily="18" charset="0"/>
              </a:rPr>
              <a:t>b</a:t>
            </a:r>
            <a:endParaRPr lang="en-US" sz="2200" b="1" i="1" dirty="0">
              <a:latin typeface="Garamond" pitchFamily="18" charset="0"/>
            </a:endParaRPr>
          </a:p>
        </p:txBody>
      </p:sp>
      <p:sp>
        <p:nvSpPr>
          <p:cNvPr id="76" name="Text Box 15"/>
          <p:cNvSpPr txBox="1">
            <a:spLocks noChangeArrowheads="1"/>
          </p:cNvSpPr>
          <p:nvPr/>
        </p:nvSpPr>
        <p:spPr bwMode="auto">
          <a:xfrm>
            <a:off x="4199796" y="6284505"/>
            <a:ext cx="89721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bc</a:t>
            </a:r>
            <a:r>
              <a:rPr lang="en-US" sz="2200" b="1" dirty="0" err="1" smtClean="0">
                <a:latin typeface="Garamond" pitchFamily="18" charset="0"/>
              </a:rPr>
              <a:t>|a</a:t>
            </a:r>
            <a:endParaRPr lang="en-US" sz="2200" b="1" i="1" dirty="0">
              <a:latin typeface="Garamond" pitchFamily="18" charset="0"/>
            </a:endParaRPr>
          </a:p>
        </p:txBody>
      </p:sp>
      <p:sp>
        <p:nvSpPr>
          <p:cNvPr id="77" name="Text Box 15"/>
          <p:cNvSpPr txBox="1">
            <a:spLocks noChangeArrowheads="1"/>
          </p:cNvSpPr>
          <p:nvPr/>
        </p:nvSpPr>
        <p:spPr bwMode="auto">
          <a:xfrm>
            <a:off x="2807804" y="5903358"/>
            <a:ext cx="92940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ab</a:t>
            </a:r>
            <a:r>
              <a:rPr lang="en-US" sz="2200" b="1" dirty="0" err="1" smtClean="0">
                <a:latin typeface="Garamond" pitchFamily="18" charset="0"/>
              </a:rPr>
              <a:t>|</a:t>
            </a:r>
            <a:r>
              <a:rPr lang="en-US" sz="2200" b="1" i="1" dirty="0" err="1">
                <a:latin typeface="Garamond" pitchFamily="18" charset="0"/>
              </a:rPr>
              <a:t>c</a:t>
            </a:r>
            <a:endParaRPr lang="en-US" sz="2200" b="1" i="1" dirty="0">
              <a:latin typeface="Garamond" pitchFamily="18" charset="0"/>
            </a:endParaRPr>
          </a:p>
        </p:txBody>
      </p:sp>
      <p:sp>
        <p:nvSpPr>
          <p:cNvPr id="82" name="Text Box 15"/>
          <p:cNvSpPr txBox="1">
            <a:spLocks noChangeArrowheads="1"/>
          </p:cNvSpPr>
          <p:nvPr/>
        </p:nvSpPr>
        <p:spPr bwMode="auto">
          <a:xfrm>
            <a:off x="815048" y="1249511"/>
            <a:ext cx="71925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solidFill>
                  <a:srgbClr val="FF0000"/>
                </a:solidFill>
                <a:latin typeface="Garamond" pitchFamily="18" charset="0"/>
              </a:rPr>
              <a:t>a</a:t>
            </a:r>
            <a:r>
              <a:rPr lang="en-US" sz="2200" b="1" dirty="0" err="1">
                <a:solidFill>
                  <a:srgbClr val="FF0000"/>
                </a:solidFill>
                <a:latin typeface="Garamond" pitchFamily="18" charset="0"/>
              </a:rPr>
              <a:t>|</a:t>
            </a:r>
            <a:r>
              <a:rPr lang="en-US" sz="2200" b="1" i="1" dirty="0" err="1" smtClean="0">
                <a:solidFill>
                  <a:srgbClr val="FF0000"/>
                </a:solidFill>
                <a:latin typeface="Garamond" pitchFamily="18" charset="0"/>
              </a:rPr>
              <a:t>b</a:t>
            </a:r>
            <a:endParaRPr lang="en-US" sz="2200" b="1" i="1" dirty="0">
              <a:solidFill>
                <a:srgbClr val="FF0000"/>
              </a:solidFill>
              <a:latin typeface="Garamond" pitchFamily="18" charset="0"/>
            </a:endParaRPr>
          </a:p>
        </p:txBody>
      </p:sp>
      <p:sp>
        <p:nvSpPr>
          <p:cNvPr id="83" name="Rectangle 82"/>
          <p:cNvSpPr/>
          <p:nvPr/>
        </p:nvSpPr>
        <p:spPr>
          <a:xfrm>
            <a:off x="2828130" y="5906575"/>
            <a:ext cx="751436" cy="433122"/>
          </a:xfrm>
          <a:prstGeom prst="rect">
            <a:avLst/>
          </a:prstGeom>
          <a:solidFill>
            <a:schemeClr val="accent4">
              <a:lumMod val="50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3051884" y="3931982"/>
            <a:ext cx="620016" cy="433122"/>
          </a:xfrm>
          <a:prstGeom prst="rect">
            <a:avLst/>
          </a:prstGeom>
          <a:solidFill>
            <a:schemeClr val="accent4">
              <a:lumMod val="50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 Box 15"/>
          <p:cNvSpPr txBox="1">
            <a:spLocks noChangeArrowheads="1"/>
          </p:cNvSpPr>
          <p:nvPr/>
        </p:nvSpPr>
        <p:spPr bwMode="auto">
          <a:xfrm>
            <a:off x="2128988" y="808508"/>
            <a:ext cx="87453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solidFill>
                  <a:srgbClr val="FF0000"/>
                </a:solidFill>
                <a:latin typeface="Garamond" pitchFamily="18" charset="0"/>
              </a:rPr>
              <a:t>ab</a:t>
            </a:r>
            <a:r>
              <a:rPr lang="en-US" sz="2200" b="1" dirty="0" err="1" smtClean="0">
                <a:solidFill>
                  <a:srgbClr val="FF0000"/>
                </a:solidFill>
                <a:latin typeface="Garamond" pitchFamily="18" charset="0"/>
              </a:rPr>
              <a:t>|</a:t>
            </a:r>
            <a:r>
              <a:rPr lang="en-US" sz="2200" b="1" i="1" dirty="0" err="1">
                <a:solidFill>
                  <a:srgbClr val="FF0000"/>
                </a:solidFill>
                <a:latin typeface="Garamond" pitchFamily="18" charset="0"/>
              </a:rPr>
              <a:t>c</a:t>
            </a:r>
            <a:endParaRPr lang="en-US" sz="2200" b="1" i="1" dirty="0">
              <a:solidFill>
                <a:srgbClr val="FF0000"/>
              </a:solidFill>
              <a:latin typeface="Garamond" pitchFamily="18" charset="0"/>
            </a:endParaRPr>
          </a:p>
        </p:txBody>
      </p:sp>
      <p:sp>
        <p:nvSpPr>
          <p:cNvPr id="88" name="Text Box 15"/>
          <p:cNvSpPr txBox="1">
            <a:spLocks noChangeArrowheads="1"/>
          </p:cNvSpPr>
          <p:nvPr/>
        </p:nvSpPr>
        <p:spPr bwMode="auto">
          <a:xfrm>
            <a:off x="3532573" y="1160748"/>
            <a:ext cx="71539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solidFill>
                  <a:srgbClr val="FF0000"/>
                </a:solidFill>
                <a:latin typeface="Garamond" pitchFamily="18" charset="0"/>
              </a:rPr>
              <a:t>a</a:t>
            </a:r>
            <a:r>
              <a:rPr lang="en-US" sz="2200" b="1" dirty="0" err="1" smtClean="0">
                <a:solidFill>
                  <a:srgbClr val="FF0000"/>
                </a:solidFill>
                <a:latin typeface="Garamond" pitchFamily="18" charset="0"/>
              </a:rPr>
              <a:t>|</a:t>
            </a:r>
            <a:r>
              <a:rPr lang="en-US" sz="2200" b="1" i="1" dirty="0" err="1" smtClean="0">
                <a:solidFill>
                  <a:srgbClr val="FF0000"/>
                </a:solidFill>
                <a:latin typeface="Garamond" pitchFamily="18" charset="0"/>
              </a:rPr>
              <a:t>c</a:t>
            </a:r>
            <a:endParaRPr lang="en-US" sz="2200" b="1" i="1" dirty="0">
              <a:solidFill>
                <a:srgbClr val="FF0000"/>
              </a:solidFill>
              <a:latin typeface="Garamond" pitchFamily="18" charset="0"/>
            </a:endParaRPr>
          </a:p>
        </p:txBody>
      </p:sp>
      <p:sp>
        <p:nvSpPr>
          <p:cNvPr id="89" name="Text Box 15"/>
          <p:cNvSpPr txBox="1">
            <a:spLocks noChangeArrowheads="1"/>
          </p:cNvSpPr>
          <p:nvPr/>
        </p:nvSpPr>
        <p:spPr bwMode="auto">
          <a:xfrm>
            <a:off x="6160865" y="1161909"/>
            <a:ext cx="71539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a:solidFill>
                  <a:srgbClr val="FF0000"/>
                </a:solidFill>
                <a:latin typeface="Garamond" pitchFamily="18" charset="0"/>
              </a:rPr>
              <a:t>b</a:t>
            </a:r>
            <a:r>
              <a:rPr lang="en-US" sz="2200" b="1" dirty="0" err="1" smtClean="0">
                <a:solidFill>
                  <a:srgbClr val="FF0000"/>
                </a:solidFill>
                <a:latin typeface="Garamond" pitchFamily="18" charset="0"/>
              </a:rPr>
              <a:t>|</a:t>
            </a:r>
            <a:r>
              <a:rPr lang="en-US" sz="2200" b="1" i="1" dirty="0" err="1" smtClean="0">
                <a:solidFill>
                  <a:srgbClr val="FF0000"/>
                </a:solidFill>
                <a:latin typeface="Garamond" pitchFamily="18" charset="0"/>
              </a:rPr>
              <a:t>c</a:t>
            </a:r>
            <a:endParaRPr lang="en-US" sz="2200" b="1" i="1" dirty="0">
              <a:solidFill>
                <a:srgbClr val="FF0000"/>
              </a:solidFill>
              <a:latin typeface="Garamond" pitchFamily="18" charset="0"/>
            </a:endParaRPr>
          </a:p>
        </p:txBody>
      </p:sp>
      <p:sp>
        <p:nvSpPr>
          <p:cNvPr id="90" name="Text Box 15"/>
          <p:cNvSpPr txBox="1">
            <a:spLocks noChangeArrowheads="1"/>
          </p:cNvSpPr>
          <p:nvPr/>
        </p:nvSpPr>
        <p:spPr bwMode="auto">
          <a:xfrm>
            <a:off x="2839895" y="4329100"/>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solidFill>
                  <a:srgbClr val="000099"/>
                </a:solidFill>
                <a:latin typeface="Garamond" pitchFamily="18" charset="0"/>
              </a:rPr>
              <a:t>1</a:t>
            </a:r>
            <a:endParaRPr lang="en-US" sz="2200" b="1" i="1" dirty="0">
              <a:solidFill>
                <a:srgbClr val="000099"/>
              </a:solidFill>
              <a:latin typeface="Garamond" pitchFamily="18" charset="0"/>
            </a:endParaRPr>
          </a:p>
        </p:txBody>
      </p:sp>
      <p:sp>
        <p:nvSpPr>
          <p:cNvPr id="91" name="Text Box 15"/>
          <p:cNvSpPr txBox="1">
            <a:spLocks noChangeArrowheads="1"/>
          </p:cNvSpPr>
          <p:nvPr/>
        </p:nvSpPr>
        <p:spPr bwMode="auto">
          <a:xfrm>
            <a:off x="2803182" y="5518393"/>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solidFill>
                  <a:srgbClr val="000099"/>
                </a:solidFill>
                <a:latin typeface="Garamond" pitchFamily="18" charset="0"/>
              </a:rPr>
              <a:t>3</a:t>
            </a:r>
            <a:endParaRPr lang="en-US" sz="2200" b="1" i="1" dirty="0">
              <a:solidFill>
                <a:srgbClr val="000099"/>
              </a:solidFill>
              <a:latin typeface="Garamond" pitchFamily="18" charset="0"/>
            </a:endParaRPr>
          </a:p>
        </p:txBody>
      </p:sp>
      <p:sp>
        <p:nvSpPr>
          <p:cNvPr id="92" name="Text Box 15"/>
          <p:cNvSpPr txBox="1">
            <a:spLocks noChangeArrowheads="1"/>
          </p:cNvSpPr>
          <p:nvPr/>
        </p:nvSpPr>
        <p:spPr bwMode="auto">
          <a:xfrm>
            <a:off x="4690552" y="5942603"/>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solidFill>
                  <a:srgbClr val="000099"/>
                </a:solidFill>
                <a:latin typeface="Garamond" pitchFamily="18" charset="0"/>
              </a:rPr>
              <a:t>3</a:t>
            </a:r>
            <a:endParaRPr lang="en-US" sz="2200" b="1" i="1" dirty="0">
              <a:solidFill>
                <a:srgbClr val="000099"/>
              </a:solidFill>
              <a:latin typeface="Garamond" pitchFamily="18" charset="0"/>
            </a:endParaRPr>
          </a:p>
        </p:txBody>
      </p:sp>
      <p:sp>
        <p:nvSpPr>
          <p:cNvPr id="93" name="Text Box 15"/>
          <p:cNvSpPr txBox="1">
            <a:spLocks noChangeArrowheads="1"/>
          </p:cNvSpPr>
          <p:nvPr/>
        </p:nvSpPr>
        <p:spPr bwMode="auto">
          <a:xfrm>
            <a:off x="5978888" y="5560104"/>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solidFill>
                  <a:srgbClr val="000099"/>
                </a:solidFill>
                <a:latin typeface="Garamond" pitchFamily="18" charset="0"/>
              </a:rPr>
              <a:t>3</a:t>
            </a:r>
            <a:endParaRPr lang="en-US" sz="2200" b="1" i="1" dirty="0">
              <a:solidFill>
                <a:srgbClr val="000099"/>
              </a:solidFill>
              <a:latin typeface="Garamond" pitchFamily="18" charset="0"/>
            </a:endParaRPr>
          </a:p>
        </p:txBody>
      </p:sp>
      <p:sp>
        <p:nvSpPr>
          <p:cNvPr id="94" name="Text Box 15"/>
          <p:cNvSpPr txBox="1">
            <a:spLocks noChangeArrowheads="1"/>
          </p:cNvSpPr>
          <p:nvPr/>
        </p:nvSpPr>
        <p:spPr bwMode="auto">
          <a:xfrm>
            <a:off x="5978888" y="4234244"/>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solidFill>
                  <a:srgbClr val="000099"/>
                </a:solidFill>
                <a:latin typeface="Garamond" pitchFamily="18" charset="0"/>
              </a:rPr>
              <a:t>1</a:t>
            </a:r>
            <a:endParaRPr lang="en-US" sz="2200" b="1" i="1" dirty="0">
              <a:solidFill>
                <a:srgbClr val="000099"/>
              </a:solidFill>
              <a:latin typeface="Garamond" pitchFamily="18" charset="0"/>
            </a:endParaRPr>
          </a:p>
        </p:txBody>
      </p:sp>
      <p:sp>
        <p:nvSpPr>
          <p:cNvPr id="95" name="Text Box 15"/>
          <p:cNvSpPr txBox="1">
            <a:spLocks noChangeArrowheads="1"/>
          </p:cNvSpPr>
          <p:nvPr/>
        </p:nvSpPr>
        <p:spPr bwMode="auto">
          <a:xfrm>
            <a:off x="4711618" y="3795908"/>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a:solidFill>
                  <a:srgbClr val="000099"/>
                </a:solidFill>
                <a:latin typeface="Garamond" pitchFamily="18" charset="0"/>
              </a:rPr>
              <a:t>1</a:t>
            </a:r>
          </a:p>
        </p:txBody>
      </p:sp>
      <p:sp>
        <p:nvSpPr>
          <p:cNvPr id="98" name="Text Box 4"/>
          <p:cNvSpPr txBox="1">
            <a:spLocks noChangeArrowheads="1"/>
          </p:cNvSpPr>
          <p:nvPr/>
        </p:nvSpPr>
        <p:spPr bwMode="auto">
          <a:xfrm>
            <a:off x="508" y="2960948"/>
            <a:ext cx="9144000" cy="461665"/>
          </a:xfrm>
          <a:prstGeom prst="rect">
            <a:avLst/>
          </a:prstGeom>
          <a:solidFill>
            <a:srgbClr val="39416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smtClean="0">
                <a:ln>
                  <a:noFill/>
                </a:ln>
                <a:solidFill>
                  <a:schemeClr val="bg1"/>
                </a:solidFill>
                <a:effectLst/>
                <a:uLnTx/>
                <a:uFillTx/>
              </a:rPr>
              <a:t>Find the </a:t>
            </a:r>
            <a:r>
              <a:rPr kumimoji="0" lang="en-US" sz="2400" b="0" i="0" u="none" strike="noStrike" kern="0" cap="none" spc="0" normalizeH="0" baseline="0" noProof="0" dirty="0" smtClean="0">
                <a:ln>
                  <a:noFill/>
                </a:ln>
                <a:solidFill>
                  <a:srgbClr val="FF0000"/>
                </a:solidFill>
                <a:effectLst/>
                <a:uLnTx/>
                <a:uFillTx/>
              </a:rPr>
              <a:t>maximum</a:t>
            </a:r>
            <a:r>
              <a:rPr kumimoji="0" lang="en-US" sz="2400" b="0" i="0" u="none" strike="noStrike" kern="0" cap="none" spc="0" normalizeH="0" noProof="0" dirty="0" smtClean="0">
                <a:ln>
                  <a:noFill/>
                </a:ln>
                <a:solidFill>
                  <a:srgbClr val="FF0000"/>
                </a:solidFill>
                <a:effectLst/>
                <a:uLnTx/>
                <a:uFillTx/>
              </a:rPr>
              <a:t> weight clique</a:t>
            </a:r>
            <a:r>
              <a:rPr kumimoji="0" lang="en-US" sz="2400" b="0" i="0" u="none" strike="noStrike" kern="0" cap="none" spc="0" normalizeH="0" noProof="0" dirty="0" smtClean="0">
                <a:ln>
                  <a:noFill/>
                </a:ln>
                <a:solidFill>
                  <a:schemeClr val="bg1"/>
                </a:solidFill>
                <a:effectLst/>
                <a:uLnTx/>
                <a:uFillTx/>
              </a:rPr>
              <a:t> of size </a:t>
            </a:r>
            <a:r>
              <a:rPr lang="en-US" sz="2400" kern="0" noProof="0" dirty="0" smtClean="0">
                <a:solidFill>
                  <a:srgbClr val="FF0000"/>
                </a:solidFill>
              </a:rPr>
              <a:t>n</a:t>
            </a:r>
            <a:r>
              <a:rPr kumimoji="0" lang="en-US" sz="2400" b="0" i="0" u="none" strike="noStrike" kern="0" cap="none" spc="0" normalizeH="0" noProof="0" dirty="0" smtClean="0">
                <a:ln>
                  <a:noFill/>
                </a:ln>
                <a:solidFill>
                  <a:srgbClr val="FF0000"/>
                </a:solidFill>
                <a:effectLst/>
                <a:uLnTx/>
                <a:uFillTx/>
              </a:rPr>
              <a:t>-1 (3-1)</a:t>
            </a:r>
            <a:endParaRPr kumimoji="0" lang="en-US" sz="2400" b="0" i="1" u="none" strike="noStrike" kern="0" cap="none" spc="0" normalizeH="0" baseline="0" noProof="0" dirty="0" smtClean="0">
              <a:ln>
                <a:noFill/>
              </a:ln>
              <a:solidFill>
                <a:srgbClr val="FF0000"/>
              </a:solidFill>
              <a:effectLst/>
              <a:uLnTx/>
              <a:uFillTx/>
            </a:endParaRPr>
          </a:p>
        </p:txBody>
      </p:sp>
      <p:sp>
        <p:nvSpPr>
          <p:cNvPr id="54" name="Freeform 53"/>
          <p:cNvSpPr/>
          <p:nvPr/>
        </p:nvSpPr>
        <p:spPr>
          <a:xfrm>
            <a:off x="8172400" y="5282944"/>
            <a:ext cx="600537" cy="450312"/>
          </a:xfrm>
          <a:custGeom>
            <a:avLst/>
            <a:gdLst>
              <a:gd name="connsiteX0" fmla="*/ 289905 w 568668"/>
              <a:gd name="connsiteY0" fmla="*/ 105 h 386956"/>
              <a:gd name="connsiteX1" fmla="*/ 5700 w 568668"/>
              <a:gd name="connsiteY1" fmla="*/ 321380 h 386956"/>
              <a:gd name="connsiteX2" fmla="*/ 561754 w 568668"/>
              <a:gd name="connsiteY2" fmla="*/ 358451 h 386956"/>
              <a:gd name="connsiteX3" fmla="*/ 289905 w 568668"/>
              <a:gd name="connsiteY3" fmla="*/ 105 h 386956"/>
            </a:gdLst>
            <a:ahLst/>
            <a:cxnLst>
              <a:cxn ang="0">
                <a:pos x="connsiteX0" y="connsiteY0"/>
              </a:cxn>
              <a:cxn ang="0">
                <a:pos x="connsiteX1" y="connsiteY1"/>
              </a:cxn>
              <a:cxn ang="0">
                <a:pos x="connsiteX2" y="connsiteY2"/>
              </a:cxn>
              <a:cxn ang="0">
                <a:pos x="connsiteX3" y="connsiteY3"/>
              </a:cxn>
            </a:cxnLst>
            <a:rect l="l" t="t" r="r" b="b"/>
            <a:pathLst>
              <a:path w="568668" h="386956">
                <a:moveTo>
                  <a:pt x="289905" y="105"/>
                </a:moveTo>
                <a:cubicBezTo>
                  <a:pt x="197229" y="-6074"/>
                  <a:pt x="-39608" y="261656"/>
                  <a:pt x="5700" y="321380"/>
                </a:cubicBezTo>
                <a:cubicBezTo>
                  <a:pt x="51008" y="381104"/>
                  <a:pt x="512327" y="414056"/>
                  <a:pt x="561754" y="358451"/>
                </a:cubicBezTo>
                <a:cubicBezTo>
                  <a:pt x="611181" y="302846"/>
                  <a:pt x="382581" y="6284"/>
                  <a:pt x="289905" y="105"/>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a:off x="6816803" y="4868721"/>
            <a:ext cx="1185945" cy="815546"/>
          </a:xfrm>
          <a:custGeom>
            <a:avLst/>
            <a:gdLst>
              <a:gd name="connsiteX0" fmla="*/ 593424 w 1185945"/>
              <a:gd name="connsiteY0" fmla="*/ 0 h 815546"/>
              <a:gd name="connsiteX1" fmla="*/ 12657 w 1185945"/>
              <a:gd name="connsiteY1" fmla="*/ 815546 h 815546"/>
              <a:gd name="connsiteX2" fmla="*/ 1174192 w 1185945"/>
              <a:gd name="connsiteY2" fmla="*/ 815546 h 815546"/>
              <a:gd name="connsiteX3" fmla="*/ 593424 w 1185945"/>
              <a:gd name="connsiteY3" fmla="*/ 0 h 815546"/>
            </a:gdLst>
            <a:ahLst/>
            <a:cxnLst>
              <a:cxn ang="0">
                <a:pos x="connsiteX0" y="connsiteY0"/>
              </a:cxn>
              <a:cxn ang="0">
                <a:pos x="connsiteX1" y="connsiteY1"/>
              </a:cxn>
              <a:cxn ang="0">
                <a:pos x="connsiteX2" y="connsiteY2"/>
              </a:cxn>
              <a:cxn ang="0">
                <a:pos x="connsiteX3" y="connsiteY3"/>
              </a:cxn>
            </a:cxnLst>
            <a:rect l="l" t="t" r="r" b="b"/>
            <a:pathLst>
              <a:path w="1185945" h="815546">
                <a:moveTo>
                  <a:pt x="593424" y="0"/>
                </a:moveTo>
                <a:cubicBezTo>
                  <a:pt x="399835" y="0"/>
                  <a:pt x="-84138" y="679622"/>
                  <a:pt x="12657" y="815546"/>
                </a:cubicBezTo>
                <a:cubicBezTo>
                  <a:pt x="109452" y="951470"/>
                  <a:pt x="1081516" y="951470"/>
                  <a:pt x="1174192" y="815546"/>
                </a:cubicBezTo>
                <a:cubicBezTo>
                  <a:pt x="1266868" y="679622"/>
                  <a:pt x="787013" y="0"/>
                  <a:pt x="593424"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6804248" y="5325815"/>
            <a:ext cx="600537" cy="407441"/>
          </a:xfrm>
          <a:custGeom>
            <a:avLst/>
            <a:gdLst>
              <a:gd name="connsiteX0" fmla="*/ 289905 w 568668"/>
              <a:gd name="connsiteY0" fmla="*/ 105 h 386956"/>
              <a:gd name="connsiteX1" fmla="*/ 5700 w 568668"/>
              <a:gd name="connsiteY1" fmla="*/ 321380 h 386956"/>
              <a:gd name="connsiteX2" fmla="*/ 561754 w 568668"/>
              <a:gd name="connsiteY2" fmla="*/ 358451 h 386956"/>
              <a:gd name="connsiteX3" fmla="*/ 289905 w 568668"/>
              <a:gd name="connsiteY3" fmla="*/ 105 h 386956"/>
            </a:gdLst>
            <a:ahLst/>
            <a:cxnLst>
              <a:cxn ang="0">
                <a:pos x="connsiteX0" y="connsiteY0"/>
              </a:cxn>
              <a:cxn ang="0">
                <a:pos x="connsiteX1" y="connsiteY1"/>
              </a:cxn>
              <a:cxn ang="0">
                <a:pos x="connsiteX2" y="connsiteY2"/>
              </a:cxn>
              <a:cxn ang="0">
                <a:pos x="connsiteX3" y="connsiteY3"/>
              </a:cxn>
            </a:cxnLst>
            <a:rect l="l" t="t" r="r" b="b"/>
            <a:pathLst>
              <a:path w="568668" h="386956">
                <a:moveTo>
                  <a:pt x="289905" y="105"/>
                </a:moveTo>
                <a:cubicBezTo>
                  <a:pt x="197229" y="-6074"/>
                  <a:pt x="-39608" y="261656"/>
                  <a:pt x="5700" y="321380"/>
                </a:cubicBezTo>
                <a:cubicBezTo>
                  <a:pt x="51008" y="381104"/>
                  <a:pt x="512327" y="414056"/>
                  <a:pt x="561754" y="358451"/>
                </a:cubicBezTo>
                <a:cubicBezTo>
                  <a:pt x="611181" y="302846"/>
                  <a:pt x="382581" y="6284"/>
                  <a:pt x="289905" y="105"/>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p:cNvCxnSpPr/>
          <p:nvPr/>
        </p:nvCxnSpPr>
        <p:spPr>
          <a:xfrm flipV="1">
            <a:off x="6859116" y="4098475"/>
            <a:ext cx="989248" cy="1571862"/>
          </a:xfrm>
          <a:prstGeom prst="line">
            <a:avLst/>
          </a:prstGeom>
          <a:ln w="38100" cap="rnd"/>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398078" y="4808707"/>
            <a:ext cx="450286" cy="833808"/>
          </a:xfrm>
          <a:prstGeom prst="line">
            <a:avLst/>
          </a:prstGeom>
          <a:ln w="38100" cap="rnd"/>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7128284" y="5225611"/>
            <a:ext cx="243272" cy="428770"/>
          </a:xfrm>
          <a:prstGeom prst="line">
            <a:avLst/>
          </a:prstGeom>
          <a:ln w="38100" cap="rnd"/>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848364" y="4098475"/>
            <a:ext cx="897469" cy="1555906"/>
          </a:xfrm>
          <a:prstGeom prst="line">
            <a:avLst/>
          </a:prstGeom>
          <a:ln w="38100" cap="rnd"/>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8293647" y="5209216"/>
            <a:ext cx="174390" cy="445165"/>
          </a:xfrm>
          <a:prstGeom prst="line">
            <a:avLst/>
          </a:prstGeom>
          <a:ln w="38100" cap="rnd"/>
        </p:spPr>
        <p:style>
          <a:lnRef idx="1">
            <a:schemeClr val="accent1"/>
          </a:lnRef>
          <a:fillRef idx="0">
            <a:schemeClr val="accent1"/>
          </a:fillRef>
          <a:effectRef idx="0">
            <a:schemeClr val="accent1"/>
          </a:effectRef>
          <a:fontRef idx="minor">
            <a:schemeClr val="tx1"/>
          </a:fontRef>
        </p:style>
      </p:cxnSp>
      <p:sp>
        <p:nvSpPr>
          <p:cNvPr id="79" name="Oval 4"/>
          <p:cNvSpPr>
            <a:spLocks noChangeArrowheads="1"/>
          </p:cNvSpPr>
          <p:nvPr/>
        </p:nvSpPr>
        <p:spPr bwMode="auto">
          <a:xfrm>
            <a:off x="7064660" y="5169656"/>
            <a:ext cx="155448" cy="155448"/>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80" name="Oval 4"/>
          <p:cNvSpPr>
            <a:spLocks noChangeArrowheads="1"/>
          </p:cNvSpPr>
          <p:nvPr/>
        </p:nvSpPr>
        <p:spPr bwMode="auto">
          <a:xfrm>
            <a:off x="7332876" y="4742849"/>
            <a:ext cx="155448" cy="155448"/>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81" name="Oval 4"/>
          <p:cNvSpPr>
            <a:spLocks noChangeArrowheads="1"/>
          </p:cNvSpPr>
          <p:nvPr/>
        </p:nvSpPr>
        <p:spPr bwMode="auto">
          <a:xfrm>
            <a:off x="8412996" y="5138893"/>
            <a:ext cx="155448" cy="155448"/>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85" name="TextBox 84"/>
          <p:cNvSpPr txBox="1"/>
          <p:nvPr/>
        </p:nvSpPr>
        <p:spPr>
          <a:xfrm>
            <a:off x="6818648" y="5883659"/>
            <a:ext cx="2001824"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Containment</a:t>
            </a:r>
            <a:endParaRPr lang="en-US" sz="2400" i="1" dirty="0">
              <a:solidFill>
                <a:srgbClr val="FF0000"/>
              </a:solidFill>
              <a:latin typeface="Georgia" pitchFamily="18" charset="0"/>
              <a:ea typeface="Verdana" pitchFamily="34" charset="0"/>
              <a:cs typeface="Verdana" pitchFamily="34" charset="0"/>
            </a:endParaRPr>
          </a:p>
        </p:txBody>
      </p:sp>
      <p:sp>
        <p:nvSpPr>
          <p:cNvPr id="86" name="TextBox 85"/>
          <p:cNvSpPr txBox="1"/>
          <p:nvPr/>
        </p:nvSpPr>
        <p:spPr>
          <a:xfrm>
            <a:off x="7128284" y="5877272"/>
            <a:ext cx="1317748"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Disjoint</a:t>
            </a:r>
            <a:endParaRPr lang="en-US" sz="2400" i="1" dirty="0">
              <a:solidFill>
                <a:srgbClr val="FF0000"/>
              </a:solidFill>
              <a:latin typeface="Georgia" pitchFamily="18" charset="0"/>
              <a:ea typeface="Verdana" pitchFamily="34" charset="0"/>
              <a:cs typeface="Verdana" pitchFamily="34" charset="0"/>
            </a:endParaRPr>
          </a:p>
        </p:txBody>
      </p:sp>
    </p:spTree>
    <p:extLst>
      <p:ext uri="{BB962C8B-B14F-4D97-AF65-F5344CB8AC3E}">
        <p14:creationId xmlns:p14="http://schemas.microsoft.com/office/powerpoint/2010/main" val="333737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p:tgtEl>
                                          <p:spTgt spid="59"/>
                                        </p:tgtEl>
                                        <p:attrNameLst>
                                          <p:attrName>ppt_y</p:attrName>
                                        </p:attrNameLst>
                                      </p:cBhvr>
                                      <p:tavLst>
                                        <p:tav tm="0">
                                          <p:val>
                                            <p:strVal val="#ppt_y-#ppt_h*1.125000"/>
                                          </p:val>
                                        </p:tav>
                                        <p:tav tm="100000">
                                          <p:val>
                                            <p:strVal val="#ppt_y"/>
                                          </p:val>
                                        </p:tav>
                                      </p:tavLst>
                                    </p:anim>
                                    <p:animEffect transition="in" filter="wipe(down)">
                                      <p:cBhvr>
                                        <p:cTn id="8" dur="500"/>
                                        <p:tgtEl>
                                          <p:spTgt spid="59"/>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anim calcmode="lin" valueType="num">
                                      <p:cBhvr additive="base">
                                        <p:cTn id="13" dur="500"/>
                                        <p:tgtEl>
                                          <p:spTgt spid="61"/>
                                        </p:tgtEl>
                                        <p:attrNameLst>
                                          <p:attrName>ppt_y</p:attrName>
                                        </p:attrNameLst>
                                      </p:cBhvr>
                                      <p:tavLst>
                                        <p:tav tm="0">
                                          <p:val>
                                            <p:strVal val="#ppt_y+#ppt_h*1.125000"/>
                                          </p:val>
                                        </p:tav>
                                        <p:tav tm="100000">
                                          <p:val>
                                            <p:strVal val="#ppt_y"/>
                                          </p:val>
                                        </p:tav>
                                      </p:tavLst>
                                    </p:anim>
                                    <p:animEffect transition="in" filter="wipe(up)">
                                      <p:cBhvr>
                                        <p:cTn id="14" dur="500"/>
                                        <p:tgtEl>
                                          <p:spTgt spid="61"/>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anim calcmode="lin" valueType="num">
                                      <p:cBhvr additive="base">
                                        <p:cTn id="17" dur="500"/>
                                        <p:tgtEl>
                                          <p:spTgt spid="62"/>
                                        </p:tgtEl>
                                        <p:attrNameLst>
                                          <p:attrName>ppt_y</p:attrName>
                                        </p:attrNameLst>
                                      </p:cBhvr>
                                      <p:tavLst>
                                        <p:tav tm="0">
                                          <p:val>
                                            <p:strVal val="#ppt_y+#ppt_h*1.125000"/>
                                          </p:val>
                                        </p:tav>
                                        <p:tav tm="100000">
                                          <p:val>
                                            <p:strVal val="#ppt_y"/>
                                          </p:val>
                                        </p:tav>
                                      </p:tavLst>
                                    </p:anim>
                                    <p:animEffect transition="in" filter="wipe(up)">
                                      <p:cBhvr>
                                        <p:cTn id="18" dur="500"/>
                                        <p:tgtEl>
                                          <p:spTgt spid="62"/>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additive="base">
                                        <p:cTn id="21" dur="500"/>
                                        <p:tgtEl>
                                          <p:spTgt spid="64"/>
                                        </p:tgtEl>
                                        <p:attrNameLst>
                                          <p:attrName>ppt_y</p:attrName>
                                        </p:attrNameLst>
                                      </p:cBhvr>
                                      <p:tavLst>
                                        <p:tav tm="0">
                                          <p:val>
                                            <p:strVal val="#ppt_y+#ppt_h*1.125000"/>
                                          </p:val>
                                        </p:tav>
                                        <p:tav tm="100000">
                                          <p:val>
                                            <p:strVal val="#ppt_y"/>
                                          </p:val>
                                        </p:tav>
                                      </p:tavLst>
                                    </p:anim>
                                    <p:animEffect transition="in" filter="wipe(up)">
                                      <p:cBhvr>
                                        <p:cTn id="22" dur="500"/>
                                        <p:tgtEl>
                                          <p:spTgt spid="64"/>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65"/>
                                        </p:tgtEl>
                                        <p:attrNameLst>
                                          <p:attrName>style.visibility</p:attrName>
                                        </p:attrNameLst>
                                      </p:cBhvr>
                                      <p:to>
                                        <p:strVal val="visible"/>
                                      </p:to>
                                    </p:set>
                                    <p:anim calcmode="lin" valueType="num">
                                      <p:cBhvr additive="base">
                                        <p:cTn id="25" dur="500"/>
                                        <p:tgtEl>
                                          <p:spTgt spid="65"/>
                                        </p:tgtEl>
                                        <p:attrNameLst>
                                          <p:attrName>ppt_y</p:attrName>
                                        </p:attrNameLst>
                                      </p:cBhvr>
                                      <p:tavLst>
                                        <p:tav tm="0">
                                          <p:val>
                                            <p:strVal val="#ppt_y+#ppt_h*1.125000"/>
                                          </p:val>
                                        </p:tav>
                                        <p:tav tm="100000">
                                          <p:val>
                                            <p:strVal val="#ppt_y"/>
                                          </p:val>
                                        </p:tav>
                                      </p:tavLst>
                                    </p:anim>
                                    <p:animEffect transition="in" filter="wipe(up)">
                                      <p:cBhvr>
                                        <p:cTn id="26" dur="500"/>
                                        <p:tgtEl>
                                          <p:spTgt spid="65"/>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67"/>
                                        </p:tgtEl>
                                        <p:attrNameLst>
                                          <p:attrName>style.visibility</p:attrName>
                                        </p:attrNameLst>
                                      </p:cBhvr>
                                      <p:to>
                                        <p:strVal val="visible"/>
                                      </p:to>
                                    </p:set>
                                    <p:anim calcmode="lin" valueType="num">
                                      <p:cBhvr additive="base">
                                        <p:cTn id="29" dur="500"/>
                                        <p:tgtEl>
                                          <p:spTgt spid="67"/>
                                        </p:tgtEl>
                                        <p:attrNameLst>
                                          <p:attrName>ppt_y</p:attrName>
                                        </p:attrNameLst>
                                      </p:cBhvr>
                                      <p:tavLst>
                                        <p:tav tm="0">
                                          <p:val>
                                            <p:strVal val="#ppt_y+#ppt_h*1.125000"/>
                                          </p:val>
                                        </p:tav>
                                        <p:tav tm="100000">
                                          <p:val>
                                            <p:strVal val="#ppt_y"/>
                                          </p:val>
                                        </p:tav>
                                      </p:tavLst>
                                    </p:anim>
                                    <p:animEffect transition="in" filter="wipe(up)">
                                      <p:cBhvr>
                                        <p:cTn id="30" dur="500"/>
                                        <p:tgtEl>
                                          <p:spTgt spid="67"/>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anim calcmode="lin" valueType="num">
                                      <p:cBhvr additive="base">
                                        <p:cTn id="33" dur="500"/>
                                        <p:tgtEl>
                                          <p:spTgt spid="68"/>
                                        </p:tgtEl>
                                        <p:attrNameLst>
                                          <p:attrName>ppt_y</p:attrName>
                                        </p:attrNameLst>
                                      </p:cBhvr>
                                      <p:tavLst>
                                        <p:tav tm="0">
                                          <p:val>
                                            <p:strVal val="#ppt_y+#ppt_h*1.125000"/>
                                          </p:val>
                                        </p:tav>
                                        <p:tav tm="100000">
                                          <p:val>
                                            <p:strVal val="#ppt_y"/>
                                          </p:val>
                                        </p:tav>
                                      </p:tavLst>
                                    </p:anim>
                                    <p:animEffect transition="in" filter="wipe(up)">
                                      <p:cBhvr>
                                        <p:cTn id="34" dur="500"/>
                                        <p:tgtEl>
                                          <p:spTgt spid="68"/>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barn(inVertical)">
                                      <p:cBhvr>
                                        <p:cTn id="37" dur="500"/>
                                        <p:tgtEl>
                                          <p:spTgt spid="72"/>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73"/>
                                        </p:tgtEl>
                                        <p:attrNameLst>
                                          <p:attrName>style.visibility</p:attrName>
                                        </p:attrNameLst>
                                      </p:cBhvr>
                                      <p:to>
                                        <p:strVal val="visible"/>
                                      </p:to>
                                    </p:set>
                                    <p:animEffect transition="in" filter="barn(inVertical)">
                                      <p:cBhvr>
                                        <p:cTn id="40" dur="500"/>
                                        <p:tgtEl>
                                          <p:spTgt spid="73"/>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barn(inVertical)">
                                      <p:cBhvr>
                                        <p:cTn id="43" dur="500"/>
                                        <p:tgtEl>
                                          <p:spTgt spid="74"/>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75"/>
                                        </p:tgtEl>
                                        <p:attrNameLst>
                                          <p:attrName>style.visibility</p:attrName>
                                        </p:attrNameLst>
                                      </p:cBhvr>
                                      <p:to>
                                        <p:strVal val="visible"/>
                                      </p:to>
                                    </p:set>
                                    <p:animEffect transition="in" filter="barn(inVertical)">
                                      <p:cBhvr>
                                        <p:cTn id="46" dur="500"/>
                                        <p:tgtEl>
                                          <p:spTgt spid="75"/>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76"/>
                                        </p:tgtEl>
                                        <p:attrNameLst>
                                          <p:attrName>style.visibility</p:attrName>
                                        </p:attrNameLst>
                                      </p:cBhvr>
                                      <p:to>
                                        <p:strVal val="visible"/>
                                      </p:to>
                                    </p:set>
                                    <p:animEffect transition="in" filter="barn(inVertical)">
                                      <p:cBhvr>
                                        <p:cTn id="49" dur="500"/>
                                        <p:tgtEl>
                                          <p:spTgt spid="76"/>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77"/>
                                        </p:tgtEl>
                                        <p:attrNameLst>
                                          <p:attrName>style.visibility</p:attrName>
                                        </p:attrNameLst>
                                      </p:cBhvr>
                                      <p:to>
                                        <p:strVal val="visible"/>
                                      </p:to>
                                    </p:set>
                                    <p:animEffect transition="in" filter="barn(inVertical)">
                                      <p:cBhvr>
                                        <p:cTn id="52" dur="500"/>
                                        <p:tgtEl>
                                          <p:spTgt spid="7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down)">
                                      <p:cBhvr>
                                        <p:cTn id="57" dur="500"/>
                                        <p:tgtEl>
                                          <p:spTgt spid="9"/>
                                        </p:tgtEl>
                                      </p:cBhvr>
                                    </p:animEffect>
                                  </p:childTnLst>
                                </p:cTn>
                              </p:par>
                              <p:par>
                                <p:cTn id="58" presetID="22" presetClass="entr" presetSubtype="1" fill="hold" nodeType="withEffect">
                                  <p:stCondLst>
                                    <p:cond delay="0"/>
                                  </p:stCondLst>
                                  <p:childTnLst>
                                    <p:set>
                                      <p:cBhvr>
                                        <p:cTn id="59" dur="1" fill="hold">
                                          <p:stCondLst>
                                            <p:cond delay="0"/>
                                          </p:stCondLst>
                                        </p:cTn>
                                        <p:tgtEl>
                                          <p:spTgt spid="66"/>
                                        </p:tgtEl>
                                        <p:attrNameLst>
                                          <p:attrName>style.visibility</p:attrName>
                                        </p:attrNameLst>
                                      </p:cBhvr>
                                      <p:to>
                                        <p:strVal val="visible"/>
                                      </p:to>
                                    </p:set>
                                    <p:animEffect transition="in" filter="wipe(up)">
                                      <p:cBhvr>
                                        <p:cTn id="60" dur="500"/>
                                        <p:tgtEl>
                                          <p:spTgt spid="66"/>
                                        </p:tgtEl>
                                      </p:cBhvr>
                                    </p:animEffect>
                                  </p:childTnLst>
                                </p:cTn>
                              </p:par>
                              <p:par>
                                <p:cTn id="61" presetID="22" presetClass="entr" presetSubtype="4" fill="hold" nodeType="withEffect">
                                  <p:stCondLst>
                                    <p:cond delay="0"/>
                                  </p:stCondLst>
                                  <p:childTnLst>
                                    <p:set>
                                      <p:cBhvr>
                                        <p:cTn id="62" dur="1" fill="hold">
                                          <p:stCondLst>
                                            <p:cond delay="0"/>
                                          </p:stCondLst>
                                        </p:cTn>
                                        <p:tgtEl>
                                          <p:spTgt spid="63"/>
                                        </p:tgtEl>
                                        <p:attrNameLst>
                                          <p:attrName>style.visibility</p:attrName>
                                        </p:attrNameLst>
                                      </p:cBhvr>
                                      <p:to>
                                        <p:strVal val="visible"/>
                                      </p:to>
                                    </p:set>
                                    <p:animEffect transition="in" filter="wipe(down)">
                                      <p:cBhvr>
                                        <p:cTn id="63" dur="500"/>
                                        <p:tgtEl>
                                          <p:spTgt spid="6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60"/>
                                        </p:tgtEl>
                                        <p:attrNameLst>
                                          <p:attrName>style.visibility</p:attrName>
                                        </p:attrNameLst>
                                      </p:cBhvr>
                                      <p:to>
                                        <p:strVal val="visible"/>
                                      </p:to>
                                    </p:set>
                                    <p:animEffect transition="in" filter="wipe(up)">
                                      <p:cBhvr>
                                        <p:cTn id="68" dur="500"/>
                                        <p:tgtEl>
                                          <p:spTgt spid="60"/>
                                        </p:tgtEl>
                                      </p:cBhvr>
                                    </p:animEffect>
                                  </p:childTnLst>
                                </p:cTn>
                              </p:par>
                              <p:par>
                                <p:cTn id="69" presetID="22" presetClass="entr" presetSubtype="1" fill="hold" nodeType="withEffect">
                                  <p:stCondLst>
                                    <p:cond delay="0"/>
                                  </p:stCondLst>
                                  <p:childTnLst>
                                    <p:set>
                                      <p:cBhvr>
                                        <p:cTn id="70" dur="1" fill="hold">
                                          <p:stCondLst>
                                            <p:cond delay="0"/>
                                          </p:stCondLst>
                                        </p:cTn>
                                        <p:tgtEl>
                                          <p:spTgt spid="78"/>
                                        </p:tgtEl>
                                        <p:attrNameLst>
                                          <p:attrName>style.visibility</p:attrName>
                                        </p:attrNameLst>
                                      </p:cBhvr>
                                      <p:to>
                                        <p:strVal val="visible"/>
                                      </p:to>
                                    </p:set>
                                    <p:animEffect transition="in" filter="wipe(up)">
                                      <p:cBhvr>
                                        <p:cTn id="71" dur="500"/>
                                        <p:tgtEl>
                                          <p:spTgt spid="78"/>
                                        </p:tgtEl>
                                      </p:cBhvr>
                                    </p:animEffect>
                                  </p:childTnLst>
                                </p:cTn>
                              </p:par>
                              <p:par>
                                <p:cTn id="72" presetID="22" presetClass="entr" presetSubtype="1" fill="hold" nodeType="withEffect">
                                  <p:stCondLst>
                                    <p:cond delay="0"/>
                                  </p:stCondLst>
                                  <p:childTnLst>
                                    <p:set>
                                      <p:cBhvr>
                                        <p:cTn id="73" dur="1" fill="hold">
                                          <p:stCondLst>
                                            <p:cond delay="0"/>
                                          </p:stCondLst>
                                        </p:cTn>
                                        <p:tgtEl>
                                          <p:spTgt spid="69"/>
                                        </p:tgtEl>
                                        <p:attrNameLst>
                                          <p:attrName>style.visibility</p:attrName>
                                        </p:attrNameLst>
                                      </p:cBhvr>
                                      <p:to>
                                        <p:strVal val="visible"/>
                                      </p:to>
                                    </p:set>
                                    <p:animEffect transition="in" filter="wipe(up)">
                                      <p:cBhvr>
                                        <p:cTn id="74" dur="500"/>
                                        <p:tgtEl>
                                          <p:spTgt spid="69"/>
                                        </p:tgtEl>
                                      </p:cBhvr>
                                    </p:animEffect>
                                  </p:childTnLst>
                                </p:cTn>
                              </p:par>
                              <p:par>
                                <p:cTn id="75" presetID="22" presetClass="entr" presetSubtype="1" fill="hold" nodeType="withEffect">
                                  <p:stCondLst>
                                    <p:cond delay="0"/>
                                  </p:stCondLst>
                                  <p:childTnLst>
                                    <p:set>
                                      <p:cBhvr>
                                        <p:cTn id="76" dur="1" fill="hold">
                                          <p:stCondLst>
                                            <p:cond delay="0"/>
                                          </p:stCondLst>
                                        </p:cTn>
                                        <p:tgtEl>
                                          <p:spTgt spid="70"/>
                                        </p:tgtEl>
                                        <p:attrNameLst>
                                          <p:attrName>style.visibility</p:attrName>
                                        </p:attrNameLst>
                                      </p:cBhvr>
                                      <p:to>
                                        <p:strVal val="visible"/>
                                      </p:to>
                                    </p:set>
                                    <p:animEffect transition="in" filter="wipe(up)">
                                      <p:cBhvr>
                                        <p:cTn id="77" dur="500"/>
                                        <p:tgtEl>
                                          <p:spTgt spid="70"/>
                                        </p:tgtEl>
                                      </p:cBhvr>
                                    </p:animEffect>
                                  </p:childTnLst>
                                </p:cTn>
                              </p:par>
                              <p:par>
                                <p:cTn id="78" presetID="22" presetClass="entr" presetSubtype="1" fill="hold" nodeType="withEffect">
                                  <p:stCondLst>
                                    <p:cond delay="0"/>
                                  </p:stCondLst>
                                  <p:childTnLst>
                                    <p:set>
                                      <p:cBhvr>
                                        <p:cTn id="79" dur="1" fill="hold">
                                          <p:stCondLst>
                                            <p:cond delay="0"/>
                                          </p:stCondLst>
                                        </p:cTn>
                                        <p:tgtEl>
                                          <p:spTgt spid="71"/>
                                        </p:tgtEl>
                                        <p:attrNameLst>
                                          <p:attrName>style.visibility</p:attrName>
                                        </p:attrNameLst>
                                      </p:cBhvr>
                                      <p:to>
                                        <p:strVal val="visible"/>
                                      </p:to>
                                    </p:set>
                                    <p:animEffect transition="in" filter="wipe(up)">
                                      <p:cBhvr>
                                        <p:cTn id="80" dur="500"/>
                                        <p:tgtEl>
                                          <p:spTgt spid="71"/>
                                        </p:tgtEl>
                                      </p:cBhvr>
                                    </p:animEffect>
                                  </p:childTnLst>
                                </p:cTn>
                              </p:par>
                            </p:childTnLst>
                          </p:cTn>
                        </p:par>
                      </p:childTnLst>
                    </p:cTn>
                  </p:par>
                  <p:par>
                    <p:cTn id="81" fill="hold">
                      <p:stCondLst>
                        <p:cond delay="indefinite"/>
                      </p:stCondLst>
                      <p:childTnLst>
                        <p:par>
                          <p:cTn id="82" fill="hold">
                            <p:stCondLst>
                              <p:cond delay="0"/>
                            </p:stCondLst>
                            <p:childTnLst>
                              <p:par>
                                <p:cTn id="83" presetID="12" presetClass="entr" presetSubtype="4" fill="hold" grpId="0" nodeType="clickEffect">
                                  <p:stCondLst>
                                    <p:cond delay="0"/>
                                  </p:stCondLst>
                                  <p:childTnLst>
                                    <p:set>
                                      <p:cBhvr>
                                        <p:cTn id="84" dur="1" fill="hold">
                                          <p:stCondLst>
                                            <p:cond delay="0"/>
                                          </p:stCondLst>
                                        </p:cTn>
                                        <p:tgtEl>
                                          <p:spTgt spid="79"/>
                                        </p:tgtEl>
                                        <p:attrNameLst>
                                          <p:attrName>style.visibility</p:attrName>
                                        </p:attrNameLst>
                                      </p:cBhvr>
                                      <p:to>
                                        <p:strVal val="visible"/>
                                      </p:to>
                                    </p:set>
                                    <p:anim calcmode="lin" valueType="num">
                                      <p:cBhvr additive="base">
                                        <p:cTn id="85" dur="500"/>
                                        <p:tgtEl>
                                          <p:spTgt spid="79"/>
                                        </p:tgtEl>
                                        <p:attrNameLst>
                                          <p:attrName>ppt_y</p:attrName>
                                        </p:attrNameLst>
                                      </p:cBhvr>
                                      <p:tavLst>
                                        <p:tav tm="0">
                                          <p:val>
                                            <p:strVal val="#ppt_y+#ppt_h*1.125000"/>
                                          </p:val>
                                        </p:tav>
                                        <p:tav tm="100000">
                                          <p:val>
                                            <p:strVal val="#ppt_y"/>
                                          </p:val>
                                        </p:tav>
                                      </p:tavLst>
                                    </p:anim>
                                    <p:animEffect transition="in" filter="wipe(up)">
                                      <p:cBhvr>
                                        <p:cTn id="86" dur="500"/>
                                        <p:tgtEl>
                                          <p:spTgt spid="79"/>
                                        </p:tgtEl>
                                      </p:cBhvr>
                                    </p:animEffect>
                                  </p:childTnLst>
                                </p:cTn>
                              </p:par>
                              <p:par>
                                <p:cTn id="87" presetID="12" presetClass="entr" presetSubtype="4" fill="hold" grpId="0" nodeType="withEffect">
                                  <p:stCondLst>
                                    <p:cond delay="0"/>
                                  </p:stCondLst>
                                  <p:childTnLst>
                                    <p:set>
                                      <p:cBhvr>
                                        <p:cTn id="88" dur="1" fill="hold">
                                          <p:stCondLst>
                                            <p:cond delay="0"/>
                                          </p:stCondLst>
                                        </p:cTn>
                                        <p:tgtEl>
                                          <p:spTgt spid="80"/>
                                        </p:tgtEl>
                                        <p:attrNameLst>
                                          <p:attrName>style.visibility</p:attrName>
                                        </p:attrNameLst>
                                      </p:cBhvr>
                                      <p:to>
                                        <p:strVal val="visible"/>
                                      </p:to>
                                    </p:set>
                                    <p:anim calcmode="lin" valueType="num">
                                      <p:cBhvr additive="base">
                                        <p:cTn id="89" dur="500"/>
                                        <p:tgtEl>
                                          <p:spTgt spid="80"/>
                                        </p:tgtEl>
                                        <p:attrNameLst>
                                          <p:attrName>ppt_y</p:attrName>
                                        </p:attrNameLst>
                                      </p:cBhvr>
                                      <p:tavLst>
                                        <p:tav tm="0">
                                          <p:val>
                                            <p:strVal val="#ppt_y+#ppt_h*1.125000"/>
                                          </p:val>
                                        </p:tav>
                                        <p:tav tm="100000">
                                          <p:val>
                                            <p:strVal val="#ppt_y"/>
                                          </p:val>
                                        </p:tav>
                                      </p:tavLst>
                                    </p:anim>
                                    <p:animEffect transition="in" filter="wipe(up)">
                                      <p:cBhvr>
                                        <p:cTn id="90" dur="500"/>
                                        <p:tgtEl>
                                          <p:spTgt spid="80"/>
                                        </p:tgtEl>
                                      </p:cBhvr>
                                    </p:animEffect>
                                  </p:childTnLst>
                                </p:cTn>
                              </p:par>
                            </p:childTnLst>
                          </p:cTn>
                        </p:par>
                        <p:par>
                          <p:cTn id="91" fill="hold">
                            <p:stCondLst>
                              <p:cond delay="500"/>
                            </p:stCondLst>
                            <p:childTnLst>
                              <p:par>
                                <p:cTn id="92" presetID="16" presetClass="entr" presetSubtype="21" fill="hold" grpId="0" nodeType="afterEffect">
                                  <p:stCondLst>
                                    <p:cond delay="0"/>
                                  </p:stCondLst>
                                  <p:childTnLst>
                                    <p:set>
                                      <p:cBhvr>
                                        <p:cTn id="93" dur="1" fill="hold">
                                          <p:stCondLst>
                                            <p:cond delay="0"/>
                                          </p:stCondLst>
                                        </p:cTn>
                                        <p:tgtEl>
                                          <p:spTgt spid="58"/>
                                        </p:tgtEl>
                                        <p:attrNameLst>
                                          <p:attrName>style.visibility</p:attrName>
                                        </p:attrNameLst>
                                      </p:cBhvr>
                                      <p:to>
                                        <p:strVal val="visible"/>
                                      </p:to>
                                    </p:set>
                                    <p:animEffect transition="in" filter="barn(inVertical)">
                                      <p:cBhvr>
                                        <p:cTn id="94" dur="500"/>
                                        <p:tgtEl>
                                          <p:spTgt spid="58"/>
                                        </p:tgtEl>
                                      </p:cBhvr>
                                    </p:animEffect>
                                  </p:childTnLst>
                                </p:cTn>
                              </p:par>
                            </p:childTnLst>
                          </p:cTn>
                        </p:par>
                        <p:par>
                          <p:cTn id="95" fill="hold">
                            <p:stCondLst>
                              <p:cond delay="1000"/>
                            </p:stCondLst>
                            <p:childTnLst>
                              <p:par>
                                <p:cTn id="96" presetID="16" presetClass="entr" presetSubtype="21" fill="hold" grpId="0" nodeType="afterEffect">
                                  <p:stCondLst>
                                    <p:cond delay="0"/>
                                  </p:stCondLst>
                                  <p:childTnLst>
                                    <p:set>
                                      <p:cBhvr>
                                        <p:cTn id="97" dur="1" fill="hold">
                                          <p:stCondLst>
                                            <p:cond delay="0"/>
                                          </p:stCondLst>
                                        </p:cTn>
                                        <p:tgtEl>
                                          <p:spTgt spid="55"/>
                                        </p:tgtEl>
                                        <p:attrNameLst>
                                          <p:attrName>style.visibility</p:attrName>
                                        </p:attrNameLst>
                                      </p:cBhvr>
                                      <p:to>
                                        <p:strVal val="visible"/>
                                      </p:to>
                                    </p:set>
                                    <p:animEffect transition="in" filter="barn(inVertical)">
                                      <p:cBhvr>
                                        <p:cTn id="98" dur="500"/>
                                        <p:tgtEl>
                                          <p:spTgt spid="55"/>
                                        </p:tgtEl>
                                      </p:cBhvr>
                                    </p:animEffect>
                                  </p:childTnLst>
                                </p:cTn>
                              </p:par>
                            </p:childTnLst>
                          </p:cTn>
                        </p:par>
                        <p:par>
                          <p:cTn id="99" fill="hold">
                            <p:stCondLst>
                              <p:cond delay="1500"/>
                            </p:stCondLst>
                            <p:childTnLst>
                              <p:par>
                                <p:cTn id="100" presetID="16" presetClass="entr" presetSubtype="21" fill="hold" grpId="0" nodeType="afterEffect">
                                  <p:stCondLst>
                                    <p:cond delay="0"/>
                                  </p:stCondLst>
                                  <p:childTnLst>
                                    <p:set>
                                      <p:cBhvr>
                                        <p:cTn id="101" dur="1" fill="hold">
                                          <p:stCondLst>
                                            <p:cond delay="0"/>
                                          </p:stCondLst>
                                        </p:cTn>
                                        <p:tgtEl>
                                          <p:spTgt spid="85"/>
                                        </p:tgtEl>
                                        <p:attrNameLst>
                                          <p:attrName>style.visibility</p:attrName>
                                        </p:attrNameLst>
                                      </p:cBhvr>
                                      <p:to>
                                        <p:strVal val="visible"/>
                                      </p:to>
                                    </p:set>
                                    <p:animEffect transition="in" filter="barn(inVertical)">
                                      <p:cBhvr>
                                        <p:cTn id="102" dur="500"/>
                                        <p:tgtEl>
                                          <p:spTgt spid="85"/>
                                        </p:tgtEl>
                                      </p:cBhvr>
                                    </p:animEffect>
                                  </p:childTnLst>
                                </p:cTn>
                              </p:par>
                            </p:childTnLst>
                          </p:cTn>
                        </p:par>
                        <p:par>
                          <p:cTn id="103" fill="hold">
                            <p:stCondLst>
                              <p:cond delay="2000"/>
                            </p:stCondLst>
                            <p:childTnLst>
                              <p:par>
                                <p:cTn id="104" presetID="22" presetClass="exit" presetSubtype="4" fill="hold" grpId="1" nodeType="afterEffect">
                                  <p:stCondLst>
                                    <p:cond delay="0"/>
                                  </p:stCondLst>
                                  <p:childTnLst>
                                    <p:animEffect transition="out" filter="wipe(down)">
                                      <p:cBhvr>
                                        <p:cTn id="105" dur="500"/>
                                        <p:tgtEl>
                                          <p:spTgt spid="55"/>
                                        </p:tgtEl>
                                      </p:cBhvr>
                                    </p:animEffect>
                                    <p:set>
                                      <p:cBhvr>
                                        <p:cTn id="106" dur="1" fill="hold">
                                          <p:stCondLst>
                                            <p:cond delay="499"/>
                                          </p:stCondLst>
                                        </p:cTn>
                                        <p:tgtEl>
                                          <p:spTgt spid="55"/>
                                        </p:tgtEl>
                                        <p:attrNameLst>
                                          <p:attrName>style.visibility</p:attrName>
                                        </p:attrNameLst>
                                      </p:cBhvr>
                                      <p:to>
                                        <p:strVal val="hidden"/>
                                      </p:to>
                                    </p:set>
                                  </p:childTnLst>
                                </p:cTn>
                              </p:par>
                              <p:par>
                                <p:cTn id="107" presetID="12" presetClass="exit" presetSubtype="4" fill="hold" grpId="1" nodeType="withEffect">
                                  <p:stCondLst>
                                    <p:cond delay="0"/>
                                  </p:stCondLst>
                                  <p:childTnLst>
                                    <p:anim calcmode="lin" valueType="num">
                                      <p:cBhvr additive="base">
                                        <p:cTn id="108" dur="500"/>
                                        <p:tgtEl>
                                          <p:spTgt spid="85"/>
                                        </p:tgtEl>
                                        <p:attrNameLst>
                                          <p:attrName>ppt_y</p:attrName>
                                        </p:attrNameLst>
                                      </p:cBhvr>
                                      <p:tavLst>
                                        <p:tav tm="0">
                                          <p:val>
                                            <p:strVal val="#ppt_y"/>
                                          </p:val>
                                        </p:tav>
                                        <p:tav tm="100000">
                                          <p:val>
                                            <p:strVal val="#ppt_y+#ppt_h*1.125000"/>
                                          </p:val>
                                        </p:tav>
                                      </p:tavLst>
                                    </p:anim>
                                    <p:animEffect transition="out" filter="wipe(down)">
                                      <p:cBhvr>
                                        <p:cTn id="109" dur="500"/>
                                        <p:tgtEl>
                                          <p:spTgt spid="85"/>
                                        </p:tgtEl>
                                      </p:cBhvr>
                                    </p:animEffect>
                                    <p:set>
                                      <p:cBhvr>
                                        <p:cTn id="110" dur="1" fill="hold">
                                          <p:stCondLst>
                                            <p:cond delay="499"/>
                                          </p:stCondLst>
                                        </p:cTn>
                                        <p:tgtEl>
                                          <p:spTgt spid="85"/>
                                        </p:tgtEl>
                                        <p:attrNameLst>
                                          <p:attrName>style.visibility</p:attrName>
                                        </p:attrNameLst>
                                      </p:cBhvr>
                                      <p:to>
                                        <p:strVal val="hidden"/>
                                      </p:to>
                                    </p:set>
                                  </p:childTnLst>
                                </p:cTn>
                              </p:par>
                              <p:par>
                                <p:cTn id="111" presetID="12" presetClass="exit" presetSubtype="4" fill="hold" grpId="1" nodeType="withEffect">
                                  <p:stCondLst>
                                    <p:cond delay="0"/>
                                  </p:stCondLst>
                                  <p:childTnLst>
                                    <p:anim calcmode="lin" valueType="num">
                                      <p:cBhvr additive="base">
                                        <p:cTn id="112" dur="500"/>
                                        <p:tgtEl>
                                          <p:spTgt spid="80"/>
                                        </p:tgtEl>
                                        <p:attrNameLst>
                                          <p:attrName>ppt_y</p:attrName>
                                        </p:attrNameLst>
                                      </p:cBhvr>
                                      <p:tavLst>
                                        <p:tav tm="0">
                                          <p:val>
                                            <p:strVal val="#ppt_y"/>
                                          </p:val>
                                        </p:tav>
                                        <p:tav tm="100000">
                                          <p:val>
                                            <p:strVal val="#ppt_y+#ppt_h*1.125000"/>
                                          </p:val>
                                        </p:tav>
                                      </p:tavLst>
                                    </p:anim>
                                    <p:animEffect transition="out" filter="wipe(down)">
                                      <p:cBhvr>
                                        <p:cTn id="113" dur="500"/>
                                        <p:tgtEl>
                                          <p:spTgt spid="80"/>
                                        </p:tgtEl>
                                      </p:cBhvr>
                                    </p:animEffect>
                                    <p:set>
                                      <p:cBhvr>
                                        <p:cTn id="114" dur="1" fill="hold">
                                          <p:stCondLst>
                                            <p:cond delay="499"/>
                                          </p:stCondLst>
                                        </p:cTn>
                                        <p:tgtEl>
                                          <p:spTgt spid="80"/>
                                        </p:tgtEl>
                                        <p:attrNameLst>
                                          <p:attrName>style.visibility</p:attrName>
                                        </p:attrNameLst>
                                      </p:cBhvr>
                                      <p:to>
                                        <p:strVal val="hidden"/>
                                      </p:to>
                                    </p:set>
                                  </p:childTnLst>
                                </p:cTn>
                              </p:par>
                            </p:childTnLst>
                          </p:cTn>
                        </p:par>
                        <p:par>
                          <p:cTn id="115" fill="hold">
                            <p:stCondLst>
                              <p:cond delay="2500"/>
                            </p:stCondLst>
                            <p:childTnLst>
                              <p:par>
                                <p:cTn id="116" presetID="12" presetClass="entr" presetSubtype="4" fill="hold" grpId="0" nodeType="afterEffect">
                                  <p:stCondLst>
                                    <p:cond delay="0"/>
                                  </p:stCondLst>
                                  <p:childTnLst>
                                    <p:set>
                                      <p:cBhvr>
                                        <p:cTn id="117" dur="1" fill="hold">
                                          <p:stCondLst>
                                            <p:cond delay="0"/>
                                          </p:stCondLst>
                                        </p:cTn>
                                        <p:tgtEl>
                                          <p:spTgt spid="81"/>
                                        </p:tgtEl>
                                        <p:attrNameLst>
                                          <p:attrName>style.visibility</p:attrName>
                                        </p:attrNameLst>
                                      </p:cBhvr>
                                      <p:to>
                                        <p:strVal val="visible"/>
                                      </p:to>
                                    </p:set>
                                    <p:anim calcmode="lin" valueType="num">
                                      <p:cBhvr additive="base">
                                        <p:cTn id="118" dur="500"/>
                                        <p:tgtEl>
                                          <p:spTgt spid="81"/>
                                        </p:tgtEl>
                                        <p:attrNameLst>
                                          <p:attrName>ppt_y</p:attrName>
                                        </p:attrNameLst>
                                      </p:cBhvr>
                                      <p:tavLst>
                                        <p:tav tm="0">
                                          <p:val>
                                            <p:strVal val="#ppt_y+#ppt_h*1.125000"/>
                                          </p:val>
                                        </p:tav>
                                        <p:tav tm="100000">
                                          <p:val>
                                            <p:strVal val="#ppt_y"/>
                                          </p:val>
                                        </p:tav>
                                      </p:tavLst>
                                    </p:anim>
                                    <p:animEffect transition="in" filter="wipe(up)">
                                      <p:cBhvr>
                                        <p:cTn id="119" dur="500"/>
                                        <p:tgtEl>
                                          <p:spTgt spid="81"/>
                                        </p:tgtEl>
                                      </p:cBhvr>
                                    </p:animEffect>
                                  </p:childTnLst>
                                </p:cTn>
                              </p:par>
                            </p:childTnLst>
                          </p:cTn>
                        </p:par>
                        <p:par>
                          <p:cTn id="120" fill="hold">
                            <p:stCondLst>
                              <p:cond delay="3000"/>
                            </p:stCondLst>
                            <p:childTnLst>
                              <p:par>
                                <p:cTn id="121" presetID="16" presetClass="entr" presetSubtype="21" fill="hold" grpId="0" nodeType="afterEffect">
                                  <p:stCondLst>
                                    <p:cond delay="0"/>
                                  </p:stCondLst>
                                  <p:childTnLst>
                                    <p:set>
                                      <p:cBhvr>
                                        <p:cTn id="122" dur="1" fill="hold">
                                          <p:stCondLst>
                                            <p:cond delay="0"/>
                                          </p:stCondLst>
                                        </p:cTn>
                                        <p:tgtEl>
                                          <p:spTgt spid="54"/>
                                        </p:tgtEl>
                                        <p:attrNameLst>
                                          <p:attrName>style.visibility</p:attrName>
                                        </p:attrNameLst>
                                      </p:cBhvr>
                                      <p:to>
                                        <p:strVal val="visible"/>
                                      </p:to>
                                    </p:set>
                                    <p:animEffect transition="in" filter="barn(inVertical)">
                                      <p:cBhvr>
                                        <p:cTn id="123" dur="500"/>
                                        <p:tgtEl>
                                          <p:spTgt spid="54"/>
                                        </p:tgtEl>
                                      </p:cBhvr>
                                    </p:animEffect>
                                  </p:childTnLst>
                                </p:cTn>
                              </p:par>
                            </p:childTnLst>
                          </p:cTn>
                        </p:par>
                        <p:par>
                          <p:cTn id="124" fill="hold">
                            <p:stCondLst>
                              <p:cond delay="3500"/>
                            </p:stCondLst>
                            <p:childTnLst>
                              <p:par>
                                <p:cTn id="125" presetID="12" presetClass="entr" presetSubtype="4" fill="hold" grpId="0" nodeType="afterEffect">
                                  <p:stCondLst>
                                    <p:cond delay="0"/>
                                  </p:stCondLst>
                                  <p:childTnLst>
                                    <p:set>
                                      <p:cBhvr>
                                        <p:cTn id="126" dur="1" fill="hold">
                                          <p:stCondLst>
                                            <p:cond delay="0"/>
                                          </p:stCondLst>
                                        </p:cTn>
                                        <p:tgtEl>
                                          <p:spTgt spid="86"/>
                                        </p:tgtEl>
                                        <p:attrNameLst>
                                          <p:attrName>style.visibility</p:attrName>
                                        </p:attrNameLst>
                                      </p:cBhvr>
                                      <p:to>
                                        <p:strVal val="visible"/>
                                      </p:to>
                                    </p:set>
                                    <p:anim calcmode="lin" valueType="num">
                                      <p:cBhvr additive="base">
                                        <p:cTn id="127" dur="500"/>
                                        <p:tgtEl>
                                          <p:spTgt spid="86"/>
                                        </p:tgtEl>
                                        <p:attrNameLst>
                                          <p:attrName>ppt_y</p:attrName>
                                        </p:attrNameLst>
                                      </p:cBhvr>
                                      <p:tavLst>
                                        <p:tav tm="0">
                                          <p:val>
                                            <p:strVal val="#ppt_y+#ppt_h*1.125000"/>
                                          </p:val>
                                        </p:tav>
                                        <p:tav tm="100000">
                                          <p:val>
                                            <p:strVal val="#ppt_y"/>
                                          </p:val>
                                        </p:tav>
                                      </p:tavLst>
                                    </p:anim>
                                    <p:animEffect transition="in" filter="wipe(up)">
                                      <p:cBhvr>
                                        <p:cTn id="128" dur="500"/>
                                        <p:tgtEl>
                                          <p:spTgt spid="86"/>
                                        </p:tgtEl>
                                      </p:cBhvr>
                                    </p:animEffect>
                                  </p:childTnLst>
                                </p:cTn>
                              </p:par>
                            </p:childTnLst>
                          </p:cTn>
                        </p:par>
                        <p:par>
                          <p:cTn id="129" fill="hold">
                            <p:stCondLst>
                              <p:cond delay="4000"/>
                            </p:stCondLst>
                            <p:childTnLst>
                              <p:par>
                                <p:cTn id="130" presetID="10" presetClass="exit" presetSubtype="0" fill="hold" grpId="1" nodeType="afterEffect">
                                  <p:stCondLst>
                                    <p:cond delay="0"/>
                                  </p:stCondLst>
                                  <p:childTnLst>
                                    <p:animEffect transition="out" filter="fade">
                                      <p:cBhvr>
                                        <p:cTn id="131" dur="500"/>
                                        <p:tgtEl>
                                          <p:spTgt spid="79"/>
                                        </p:tgtEl>
                                      </p:cBhvr>
                                    </p:animEffect>
                                    <p:set>
                                      <p:cBhvr>
                                        <p:cTn id="132" dur="1" fill="hold">
                                          <p:stCondLst>
                                            <p:cond delay="499"/>
                                          </p:stCondLst>
                                        </p:cTn>
                                        <p:tgtEl>
                                          <p:spTgt spid="79"/>
                                        </p:tgtEl>
                                        <p:attrNameLst>
                                          <p:attrName>style.visibility</p:attrName>
                                        </p:attrNameLst>
                                      </p:cBhvr>
                                      <p:to>
                                        <p:strVal val="hidden"/>
                                      </p:to>
                                    </p:set>
                                  </p:childTnLst>
                                </p:cTn>
                              </p:par>
                              <p:par>
                                <p:cTn id="133" presetID="10" presetClass="exit" presetSubtype="0" fill="hold" grpId="2" nodeType="withEffect">
                                  <p:stCondLst>
                                    <p:cond delay="0"/>
                                  </p:stCondLst>
                                  <p:childTnLst>
                                    <p:animEffect transition="out" filter="fade">
                                      <p:cBhvr>
                                        <p:cTn id="134" dur="500"/>
                                        <p:tgtEl>
                                          <p:spTgt spid="80"/>
                                        </p:tgtEl>
                                      </p:cBhvr>
                                    </p:animEffect>
                                    <p:set>
                                      <p:cBhvr>
                                        <p:cTn id="135" dur="1" fill="hold">
                                          <p:stCondLst>
                                            <p:cond delay="499"/>
                                          </p:stCondLst>
                                        </p:cTn>
                                        <p:tgtEl>
                                          <p:spTgt spid="80"/>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500"/>
                                        <p:tgtEl>
                                          <p:spTgt spid="58"/>
                                        </p:tgtEl>
                                      </p:cBhvr>
                                    </p:animEffect>
                                    <p:set>
                                      <p:cBhvr>
                                        <p:cTn id="138" dur="1" fill="hold">
                                          <p:stCondLst>
                                            <p:cond delay="499"/>
                                          </p:stCondLst>
                                        </p:cTn>
                                        <p:tgtEl>
                                          <p:spTgt spid="58"/>
                                        </p:tgtEl>
                                        <p:attrNameLst>
                                          <p:attrName>style.visibility</p:attrName>
                                        </p:attrNameLst>
                                      </p:cBhvr>
                                      <p:to>
                                        <p:strVal val="hidden"/>
                                      </p:to>
                                    </p:set>
                                  </p:childTnLst>
                                </p:cTn>
                              </p:par>
                              <p:par>
                                <p:cTn id="139" presetID="10" presetClass="exit" presetSubtype="0" fill="hold" grpId="2" nodeType="withEffect">
                                  <p:stCondLst>
                                    <p:cond delay="0"/>
                                  </p:stCondLst>
                                  <p:childTnLst>
                                    <p:animEffect transition="out" filter="fade">
                                      <p:cBhvr>
                                        <p:cTn id="140" dur="500"/>
                                        <p:tgtEl>
                                          <p:spTgt spid="55"/>
                                        </p:tgtEl>
                                      </p:cBhvr>
                                    </p:animEffect>
                                    <p:set>
                                      <p:cBhvr>
                                        <p:cTn id="141" dur="1" fill="hold">
                                          <p:stCondLst>
                                            <p:cond delay="499"/>
                                          </p:stCondLst>
                                        </p:cTn>
                                        <p:tgtEl>
                                          <p:spTgt spid="55"/>
                                        </p:tgtEl>
                                        <p:attrNameLst>
                                          <p:attrName>style.visibility</p:attrName>
                                        </p:attrNameLst>
                                      </p:cBhvr>
                                      <p:to>
                                        <p:strVal val="hidden"/>
                                      </p:to>
                                    </p:set>
                                  </p:childTnLst>
                                </p:cTn>
                              </p:par>
                              <p:par>
                                <p:cTn id="142" presetID="10" presetClass="exit" presetSubtype="0" fill="hold" grpId="1" nodeType="withEffect">
                                  <p:stCondLst>
                                    <p:cond delay="0"/>
                                  </p:stCondLst>
                                  <p:childTnLst>
                                    <p:animEffect transition="out" filter="fade">
                                      <p:cBhvr>
                                        <p:cTn id="143" dur="500"/>
                                        <p:tgtEl>
                                          <p:spTgt spid="81"/>
                                        </p:tgtEl>
                                      </p:cBhvr>
                                    </p:animEffect>
                                    <p:set>
                                      <p:cBhvr>
                                        <p:cTn id="144" dur="1" fill="hold">
                                          <p:stCondLst>
                                            <p:cond delay="499"/>
                                          </p:stCondLst>
                                        </p:cTn>
                                        <p:tgtEl>
                                          <p:spTgt spid="81"/>
                                        </p:tgtEl>
                                        <p:attrNameLst>
                                          <p:attrName>style.visibility</p:attrName>
                                        </p:attrNameLst>
                                      </p:cBhvr>
                                      <p:to>
                                        <p:strVal val="hidden"/>
                                      </p:to>
                                    </p:set>
                                  </p:childTnLst>
                                </p:cTn>
                              </p:par>
                              <p:par>
                                <p:cTn id="145" presetID="10" presetClass="exit" presetSubtype="0" fill="hold" grpId="1" nodeType="withEffect">
                                  <p:stCondLst>
                                    <p:cond delay="0"/>
                                  </p:stCondLst>
                                  <p:childTnLst>
                                    <p:animEffect transition="out" filter="fade">
                                      <p:cBhvr>
                                        <p:cTn id="146" dur="500"/>
                                        <p:tgtEl>
                                          <p:spTgt spid="54"/>
                                        </p:tgtEl>
                                      </p:cBhvr>
                                    </p:animEffect>
                                    <p:set>
                                      <p:cBhvr>
                                        <p:cTn id="147" dur="1" fill="hold">
                                          <p:stCondLst>
                                            <p:cond delay="499"/>
                                          </p:stCondLst>
                                        </p:cTn>
                                        <p:tgtEl>
                                          <p:spTgt spid="54"/>
                                        </p:tgtEl>
                                        <p:attrNameLst>
                                          <p:attrName>style.visibility</p:attrName>
                                        </p:attrNameLst>
                                      </p:cBhvr>
                                      <p:to>
                                        <p:strVal val="hidden"/>
                                      </p:to>
                                    </p:set>
                                  </p:childTnLst>
                                </p:cTn>
                              </p:par>
                              <p:par>
                                <p:cTn id="148" presetID="10" presetClass="exit" presetSubtype="0" fill="hold" nodeType="withEffect">
                                  <p:stCondLst>
                                    <p:cond delay="0"/>
                                  </p:stCondLst>
                                  <p:childTnLst>
                                    <p:animEffect transition="out" filter="fade">
                                      <p:cBhvr>
                                        <p:cTn id="149" dur="500"/>
                                        <p:tgtEl>
                                          <p:spTgt spid="60"/>
                                        </p:tgtEl>
                                      </p:cBhvr>
                                    </p:animEffect>
                                    <p:set>
                                      <p:cBhvr>
                                        <p:cTn id="150" dur="1" fill="hold">
                                          <p:stCondLst>
                                            <p:cond delay="499"/>
                                          </p:stCondLst>
                                        </p:cTn>
                                        <p:tgtEl>
                                          <p:spTgt spid="60"/>
                                        </p:tgtEl>
                                        <p:attrNameLst>
                                          <p:attrName>style.visibility</p:attrName>
                                        </p:attrNameLst>
                                      </p:cBhvr>
                                      <p:to>
                                        <p:strVal val="hidden"/>
                                      </p:to>
                                    </p:set>
                                  </p:childTnLst>
                                </p:cTn>
                              </p:par>
                              <p:par>
                                <p:cTn id="151" presetID="10" presetClass="exit" presetSubtype="0" fill="hold" nodeType="withEffect">
                                  <p:stCondLst>
                                    <p:cond delay="0"/>
                                  </p:stCondLst>
                                  <p:childTnLst>
                                    <p:animEffect transition="out" filter="fade">
                                      <p:cBhvr>
                                        <p:cTn id="152" dur="500"/>
                                        <p:tgtEl>
                                          <p:spTgt spid="69"/>
                                        </p:tgtEl>
                                      </p:cBhvr>
                                    </p:animEffect>
                                    <p:set>
                                      <p:cBhvr>
                                        <p:cTn id="153" dur="1" fill="hold">
                                          <p:stCondLst>
                                            <p:cond delay="499"/>
                                          </p:stCondLst>
                                        </p:cTn>
                                        <p:tgtEl>
                                          <p:spTgt spid="69"/>
                                        </p:tgtEl>
                                        <p:attrNameLst>
                                          <p:attrName>style.visibility</p:attrName>
                                        </p:attrNameLst>
                                      </p:cBhvr>
                                      <p:to>
                                        <p:strVal val="hidden"/>
                                      </p:to>
                                    </p:set>
                                  </p:childTnLst>
                                </p:cTn>
                              </p:par>
                              <p:par>
                                <p:cTn id="154" presetID="10" presetClass="exit" presetSubtype="0" fill="hold" nodeType="withEffect">
                                  <p:stCondLst>
                                    <p:cond delay="0"/>
                                  </p:stCondLst>
                                  <p:childTnLst>
                                    <p:animEffect transition="out" filter="fade">
                                      <p:cBhvr>
                                        <p:cTn id="155" dur="500"/>
                                        <p:tgtEl>
                                          <p:spTgt spid="70"/>
                                        </p:tgtEl>
                                      </p:cBhvr>
                                    </p:animEffect>
                                    <p:set>
                                      <p:cBhvr>
                                        <p:cTn id="156" dur="1" fill="hold">
                                          <p:stCondLst>
                                            <p:cond delay="499"/>
                                          </p:stCondLst>
                                        </p:cTn>
                                        <p:tgtEl>
                                          <p:spTgt spid="70"/>
                                        </p:tgtEl>
                                        <p:attrNameLst>
                                          <p:attrName>style.visibility</p:attrName>
                                        </p:attrNameLst>
                                      </p:cBhvr>
                                      <p:to>
                                        <p:strVal val="hidden"/>
                                      </p:to>
                                    </p:set>
                                  </p:childTnLst>
                                </p:cTn>
                              </p:par>
                              <p:par>
                                <p:cTn id="157" presetID="10" presetClass="exit" presetSubtype="0" fill="hold" nodeType="withEffect">
                                  <p:stCondLst>
                                    <p:cond delay="0"/>
                                  </p:stCondLst>
                                  <p:childTnLst>
                                    <p:animEffect transition="out" filter="fade">
                                      <p:cBhvr>
                                        <p:cTn id="158" dur="500"/>
                                        <p:tgtEl>
                                          <p:spTgt spid="71"/>
                                        </p:tgtEl>
                                      </p:cBhvr>
                                    </p:animEffect>
                                    <p:set>
                                      <p:cBhvr>
                                        <p:cTn id="159" dur="1" fill="hold">
                                          <p:stCondLst>
                                            <p:cond delay="499"/>
                                          </p:stCondLst>
                                        </p:cTn>
                                        <p:tgtEl>
                                          <p:spTgt spid="71"/>
                                        </p:tgtEl>
                                        <p:attrNameLst>
                                          <p:attrName>style.visibility</p:attrName>
                                        </p:attrNameLst>
                                      </p:cBhvr>
                                      <p:to>
                                        <p:strVal val="hidden"/>
                                      </p:to>
                                    </p:set>
                                  </p:childTnLst>
                                </p:cTn>
                              </p:par>
                              <p:par>
                                <p:cTn id="160" presetID="10" presetClass="exit" presetSubtype="0" fill="hold" nodeType="withEffect">
                                  <p:stCondLst>
                                    <p:cond delay="0"/>
                                  </p:stCondLst>
                                  <p:childTnLst>
                                    <p:animEffect transition="out" filter="fade">
                                      <p:cBhvr>
                                        <p:cTn id="161" dur="500"/>
                                        <p:tgtEl>
                                          <p:spTgt spid="78"/>
                                        </p:tgtEl>
                                      </p:cBhvr>
                                    </p:animEffect>
                                    <p:set>
                                      <p:cBhvr>
                                        <p:cTn id="162" dur="1" fill="hold">
                                          <p:stCondLst>
                                            <p:cond delay="499"/>
                                          </p:stCondLst>
                                        </p:cTn>
                                        <p:tgtEl>
                                          <p:spTgt spid="78"/>
                                        </p:tgtEl>
                                        <p:attrNameLst>
                                          <p:attrName>style.visibility</p:attrName>
                                        </p:attrNameLst>
                                      </p:cBhvr>
                                      <p:to>
                                        <p:strVal val="hidden"/>
                                      </p:to>
                                    </p:set>
                                  </p:childTnLst>
                                </p:cTn>
                              </p:par>
                              <p:par>
                                <p:cTn id="163" presetID="10" presetClass="exit" presetSubtype="0" fill="hold" grpId="1" nodeType="withEffect">
                                  <p:stCondLst>
                                    <p:cond delay="0"/>
                                  </p:stCondLst>
                                  <p:childTnLst>
                                    <p:animEffect transition="out" filter="fade">
                                      <p:cBhvr>
                                        <p:cTn id="164" dur="500"/>
                                        <p:tgtEl>
                                          <p:spTgt spid="86"/>
                                        </p:tgtEl>
                                      </p:cBhvr>
                                    </p:animEffect>
                                    <p:set>
                                      <p:cBhvr>
                                        <p:cTn id="165" dur="1" fill="hold">
                                          <p:stCondLst>
                                            <p:cond delay="499"/>
                                          </p:stCondLst>
                                        </p:cTn>
                                        <p:tgtEl>
                                          <p:spTgt spid="86"/>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22" presetClass="entr" presetSubtype="8" fill="hold" grpId="0" nodeType="clickEffect">
                                  <p:stCondLst>
                                    <p:cond delay="0"/>
                                  </p:stCondLst>
                                  <p:childTnLst>
                                    <p:set>
                                      <p:cBhvr>
                                        <p:cTn id="169" dur="1" fill="hold">
                                          <p:stCondLst>
                                            <p:cond delay="0"/>
                                          </p:stCondLst>
                                        </p:cTn>
                                        <p:tgtEl>
                                          <p:spTgt spid="84"/>
                                        </p:tgtEl>
                                        <p:attrNameLst>
                                          <p:attrName>style.visibility</p:attrName>
                                        </p:attrNameLst>
                                      </p:cBhvr>
                                      <p:to>
                                        <p:strVal val="visible"/>
                                      </p:to>
                                    </p:set>
                                    <p:animEffect transition="in" filter="wipe(left)">
                                      <p:cBhvr>
                                        <p:cTn id="170" dur="500"/>
                                        <p:tgtEl>
                                          <p:spTgt spid="84"/>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grpId="0" nodeType="clickEffect">
                                  <p:stCondLst>
                                    <p:cond delay="0"/>
                                  </p:stCondLst>
                                  <p:childTnLst>
                                    <p:set>
                                      <p:cBhvr>
                                        <p:cTn id="174" dur="1" fill="hold">
                                          <p:stCondLst>
                                            <p:cond delay="0"/>
                                          </p:stCondLst>
                                        </p:cTn>
                                        <p:tgtEl>
                                          <p:spTgt spid="82"/>
                                        </p:tgtEl>
                                        <p:attrNameLst>
                                          <p:attrName>style.visibility</p:attrName>
                                        </p:attrNameLst>
                                      </p:cBhvr>
                                      <p:to>
                                        <p:strVal val="visible"/>
                                      </p:to>
                                    </p:set>
                                    <p:animEffect transition="in" filter="wipe(left)">
                                      <p:cBhvr>
                                        <p:cTn id="175" dur="500"/>
                                        <p:tgtEl>
                                          <p:spTgt spid="82"/>
                                        </p:tgtEl>
                                      </p:cBhvr>
                                    </p:animEffect>
                                  </p:childTnLst>
                                </p:cTn>
                              </p:par>
                            </p:childTnLst>
                          </p:cTn>
                        </p:par>
                      </p:childTnLst>
                    </p:cTn>
                  </p:par>
                  <p:par>
                    <p:cTn id="176" fill="hold">
                      <p:stCondLst>
                        <p:cond delay="indefinite"/>
                      </p:stCondLst>
                      <p:childTnLst>
                        <p:par>
                          <p:cTn id="177" fill="hold">
                            <p:stCondLst>
                              <p:cond delay="0"/>
                            </p:stCondLst>
                            <p:childTnLst>
                              <p:par>
                                <p:cTn id="178" presetID="12" presetClass="entr" presetSubtype="2" fill="hold" grpId="0" nodeType="clickEffect">
                                  <p:stCondLst>
                                    <p:cond delay="0"/>
                                  </p:stCondLst>
                                  <p:childTnLst>
                                    <p:set>
                                      <p:cBhvr>
                                        <p:cTn id="179" dur="1" fill="hold">
                                          <p:stCondLst>
                                            <p:cond delay="0"/>
                                          </p:stCondLst>
                                        </p:cTn>
                                        <p:tgtEl>
                                          <p:spTgt spid="90"/>
                                        </p:tgtEl>
                                        <p:attrNameLst>
                                          <p:attrName>style.visibility</p:attrName>
                                        </p:attrNameLst>
                                      </p:cBhvr>
                                      <p:to>
                                        <p:strVal val="visible"/>
                                      </p:to>
                                    </p:set>
                                    <p:anim calcmode="lin" valueType="num">
                                      <p:cBhvr additive="base">
                                        <p:cTn id="180" dur="500"/>
                                        <p:tgtEl>
                                          <p:spTgt spid="90"/>
                                        </p:tgtEl>
                                        <p:attrNameLst>
                                          <p:attrName>ppt_x</p:attrName>
                                        </p:attrNameLst>
                                      </p:cBhvr>
                                      <p:tavLst>
                                        <p:tav tm="0">
                                          <p:val>
                                            <p:strVal val="#ppt_x+#ppt_w*1.125000"/>
                                          </p:val>
                                        </p:tav>
                                        <p:tav tm="100000">
                                          <p:val>
                                            <p:strVal val="#ppt_x"/>
                                          </p:val>
                                        </p:tav>
                                      </p:tavLst>
                                    </p:anim>
                                    <p:animEffect transition="in" filter="wipe(left)">
                                      <p:cBhvr>
                                        <p:cTn id="181" dur="500"/>
                                        <p:tgtEl>
                                          <p:spTgt spid="90"/>
                                        </p:tgtEl>
                                      </p:cBhvr>
                                    </p:animEffect>
                                  </p:childTnLst>
                                </p:cTn>
                              </p:par>
                            </p:childTnLst>
                          </p:cTn>
                        </p:par>
                      </p:childTnLst>
                    </p:cTn>
                  </p:par>
                  <p:par>
                    <p:cTn id="182" fill="hold">
                      <p:stCondLst>
                        <p:cond delay="indefinite"/>
                      </p:stCondLst>
                      <p:childTnLst>
                        <p:par>
                          <p:cTn id="183" fill="hold">
                            <p:stCondLst>
                              <p:cond delay="0"/>
                            </p:stCondLst>
                            <p:childTnLst>
                              <p:par>
                                <p:cTn id="184" presetID="22" presetClass="exit" presetSubtype="2" fill="hold" grpId="1" nodeType="clickEffect">
                                  <p:stCondLst>
                                    <p:cond delay="0"/>
                                  </p:stCondLst>
                                  <p:childTnLst>
                                    <p:animEffect transition="out" filter="wipe(right)">
                                      <p:cBhvr>
                                        <p:cTn id="185" dur="500"/>
                                        <p:tgtEl>
                                          <p:spTgt spid="84"/>
                                        </p:tgtEl>
                                      </p:cBhvr>
                                    </p:animEffect>
                                    <p:set>
                                      <p:cBhvr>
                                        <p:cTn id="186" dur="1" fill="hold">
                                          <p:stCondLst>
                                            <p:cond delay="499"/>
                                          </p:stCondLst>
                                        </p:cTn>
                                        <p:tgtEl>
                                          <p:spTgt spid="84"/>
                                        </p:tgtEl>
                                        <p:attrNameLst>
                                          <p:attrName>style.visibility</p:attrName>
                                        </p:attrNameLst>
                                      </p:cBhvr>
                                      <p:to>
                                        <p:strVal val="hidden"/>
                                      </p:to>
                                    </p:set>
                                  </p:childTnLst>
                                </p:cTn>
                              </p:par>
                              <p:par>
                                <p:cTn id="187" presetID="22" presetClass="exit" presetSubtype="4" fill="hold" grpId="1" nodeType="withEffect">
                                  <p:stCondLst>
                                    <p:cond delay="0"/>
                                  </p:stCondLst>
                                  <p:childTnLst>
                                    <p:animEffect transition="out" filter="wipe(down)">
                                      <p:cBhvr>
                                        <p:cTn id="188" dur="500"/>
                                        <p:tgtEl>
                                          <p:spTgt spid="82"/>
                                        </p:tgtEl>
                                      </p:cBhvr>
                                    </p:animEffect>
                                    <p:set>
                                      <p:cBhvr>
                                        <p:cTn id="189" dur="1" fill="hold">
                                          <p:stCondLst>
                                            <p:cond delay="499"/>
                                          </p:stCondLst>
                                        </p:cTn>
                                        <p:tgtEl>
                                          <p:spTgt spid="82"/>
                                        </p:tgtEl>
                                        <p:attrNameLst>
                                          <p:attrName>style.visibility</p:attrName>
                                        </p:attrNameLst>
                                      </p:cBhvr>
                                      <p:to>
                                        <p:strVal val="hidden"/>
                                      </p:to>
                                    </p:set>
                                  </p:childTnLst>
                                </p:cTn>
                              </p:par>
                            </p:childTnLst>
                          </p:cTn>
                        </p:par>
                        <p:par>
                          <p:cTn id="190" fill="hold">
                            <p:stCondLst>
                              <p:cond delay="500"/>
                            </p:stCondLst>
                            <p:childTnLst>
                              <p:par>
                                <p:cTn id="191" presetID="22" presetClass="entr" presetSubtype="8" fill="hold" grpId="0" nodeType="afterEffect">
                                  <p:stCondLst>
                                    <p:cond delay="0"/>
                                  </p:stCondLst>
                                  <p:childTnLst>
                                    <p:set>
                                      <p:cBhvr>
                                        <p:cTn id="192" dur="1" fill="hold">
                                          <p:stCondLst>
                                            <p:cond delay="0"/>
                                          </p:stCondLst>
                                        </p:cTn>
                                        <p:tgtEl>
                                          <p:spTgt spid="83"/>
                                        </p:tgtEl>
                                        <p:attrNameLst>
                                          <p:attrName>style.visibility</p:attrName>
                                        </p:attrNameLst>
                                      </p:cBhvr>
                                      <p:to>
                                        <p:strVal val="visible"/>
                                      </p:to>
                                    </p:set>
                                    <p:animEffect transition="in" filter="wipe(left)">
                                      <p:cBhvr>
                                        <p:cTn id="193" dur="500"/>
                                        <p:tgtEl>
                                          <p:spTgt spid="83"/>
                                        </p:tgtEl>
                                      </p:cBhvr>
                                    </p:animEffect>
                                  </p:childTnLst>
                                </p:cTn>
                              </p:par>
                            </p:childTnLst>
                          </p:cTn>
                        </p:par>
                      </p:childTnLst>
                    </p:cTn>
                  </p:par>
                  <p:par>
                    <p:cTn id="194" fill="hold">
                      <p:stCondLst>
                        <p:cond delay="indefinite"/>
                      </p:stCondLst>
                      <p:childTnLst>
                        <p:par>
                          <p:cTn id="195" fill="hold">
                            <p:stCondLst>
                              <p:cond delay="0"/>
                            </p:stCondLst>
                            <p:childTnLst>
                              <p:par>
                                <p:cTn id="196" presetID="16" presetClass="entr" presetSubtype="21" fill="hold" grpId="0" nodeType="clickEffect">
                                  <p:stCondLst>
                                    <p:cond delay="0"/>
                                  </p:stCondLst>
                                  <p:childTnLst>
                                    <p:set>
                                      <p:cBhvr>
                                        <p:cTn id="197" dur="1" fill="hold">
                                          <p:stCondLst>
                                            <p:cond delay="0"/>
                                          </p:stCondLst>
                                        </p:cTn>
                                        <p:tgtEl>
                                          <p:spTgt spid="89"/>
                                        </p:tgtEl>
                                        <p:attrNameLst>
                                          <p:attrName>style.visibility</p:attrName>
                                        </p:attrNameLst>
                                      </p:cBhvr>
                                      <p:to>
                                        <p:strVal val="visible"/>
                                      </p:to>
                                    </p:set>
                                    <p:animEffect transition="in" filter="barn(inVertical)">
                                      <p:cBhvr>
                                        <p:cTn id="198" dur="500"/>
                                        <p:tgtEl>
                                          <p:spTgt spid="89"/>
                                        </p:tgtEl>
                                      </p:cBhvr>
                                    </p:animEffect>
                                  </p:childTnLst>
                                </p:cTn>
                              </p:par>
                              <p:par>
                                <p:cTn id="199" presetID="16" presetClass="entr" presetSubtype="21" fill="hold" grpId="0" nodeType="withEffect">
                                  <p:stCondLst>
                                    <p:cond delay="0"/>
                                  </p:stCondLst>
                                  <p:childTnLst>
                                    <p:set>
                                      <p:cBhvr>
                                        <p:cTn id="200" dur="1" fill="hold">
                                          <p:stCondLst>
                                            <p:cond delay="0"/>
                                          </p:stCondLst>
                                        </p:cTn>
                                        <p:tgtEl>
                                          <p:spTgt spid="88"/>
                                        </p:tgtEl>
                                        <p:attrNameLst>
                                          <p:attrName>style.visibility</p:attrName>
                                        </p:attrNameLst>
                                      </p:cBhvr>
                                      <p:to>
                                        <p:strVal val="visible"/>
                                      </p:to>
                                    </p:set>
                                    <p:animEffect transition="in" filter="barn(inVertical)">
                                      <p:cBhvr>
                                        <p:cTn id="201" dur="500"/>
                                        <p:tgtEl>
                                          <p:spTgt spid="88"/>
                                        </p:tgtEl>
                                      </p:cBhvr>
                                    </p:animEffect>
                                  </p:childTnLst>
                                </p:cTn>
                              </p:par>
                              <p:par>
                                <p:cTn id="202" presetID="16" presetClass="entr" presetSubtype="21" fill="hold" grpId="0" nodeType="withEffect">
                                  <p:stCondLst>
                                    <p:cond delay="0"/>
                                  </p:stCondLst>
                                  <p:childTnLst>
                                    <p:set>
                                      <p:cBhvr>
                                        <p:cTn id="203" dur="1" fill="hold">
                                          <p:stCondLst>
                                            <p:cond delay="0"/>
                                          </p:stCondLst>
                                        </p:cTn>
                                        <p:tgtEl>
                                          <p:spTgt spid="87"/>
                                        </p:tgtEl>
                                        <p:attrNameLst>
                                          <p:attrName>style.visibility</p:attrName>
                                        </p:attrNameLst>
                                      </p:cBhvr>
                                      <p:to>
                                        <p:strVal val="visible"/>
                                      </p:to>
                                    </p:set>
                                    <p:animEffect transition="in" filter="barn(inVertical)">
                                      <p:cBhvr>
                                        <p:cTn id="204" dur="500"/>
                                        <p:tgtEl>
                                          <p:spTgt spid="87"/>
                                        </p:tgtEl>
                                      </p:cBhvr>
                                    </p:animEffect>
                                  </p:childTnLst>
                                </p:cTn>
                              </p:par>
                            </p:childTnLst>
                          </p:cTn>
                        </p:par>
                      </p:childTnLst>
                    </p:cTn>
                  </p:par>
                  <p:par>
                    <p:cTn id="205" fill="hold">
                      <p:stCondLst>
                        <p:cond delay="indefinite"/>
                      </p:stCondLst>
                      <p:childTnLst>
                        <p:par>
                          <p:cTn id="206" fill="hold">
                            <p:stCondLst>
                              <p:cond delay="0"/>
                            </p:stCondLst>
                            <p:childTnLst>
                              <p:par>
                                <p:cTn id="207" presetID="12" presetClass="entr" presetSubtype="2" fill="hold" grpId="0" nodeType="clickEffect">
                                  <p:stCondLst>
                                    <p:cond delay="0"/>
                                  </p:stCondLst>
                                  <p:childTnLst>
                                    <p:set>
                                      <p:cBhvr>
                                        <p:cTn id="208" dur="1" fill="hold">
                                          <p:stCondLst>
                                            <p:cond delay="0"/>
                                          </p:stCondLst>
                                        </p:cTn>
                                        <p:tgtEl>
                                          <p:spTgt spid="91"/>
                                        </p:tgtEl>
                                        <p:attrNameLst>
                                          <p:attrName>style.visibility</p:attrName>
                                        </p:attrNameLst>
                                      </p:cBhvr>
                                      <p:to>
                                        <p:strVal val="visible"/>
                                      </p:to>
                                    </p:set>
                                    <p:anim calcmode="lin" valueType="num">
                                      <p:cBhvr additive="base">
                                        <p:cTn id="209" dur="500"/>
                                        <p:tgtEl>
                                          <p:spTgt spid="91"/>
                                        </p:tgtEl>
                                        <p:attrNameLst>
                                          <p:attrName>ppt_x</p:attrName>
                                        </p:attrNameLst>
                                      </p:cBhvr>
                                      <p:tavLst>
                                        <p:tav tm="0">
                                          <p:val>
                                            <p:strVal val="#ppt_x+#ppt_w*1.125000"/>
                                          </p:val>
                                        </p:tav>
                                        <p:tav tm="100000">
                                          <p:val>
                                            <p:strVal val="#ppt_x"/>
                                          </p:val>
                                        </p:tav>
                                      </p:tavLst>
                                    </p:anim>
                                    <p:animEffect transition="in" filter="wipe(left)">
                                      <p:cBhvr>
                                        <p:cTn id="210" dur="500"/>
                                        <p:tgtEl>
                                          <p:spTgt spid="91"/>
                                        </p:tgtEl>
                                      </p:cBhvr>
                                    </p:animEffect>
                                  </p:childTnLst>
                                </p:cTn>
                              </p:par>
                            </p:childTnLst>
                          </p:cTn>
                        </p:par>
                      </p:childTnLst>
                    </p:cTn>
                  </p:par>
                  <p:par>
                    <p:cTn id="211" fill="hold">
                      <p:stCondLst>
                        <p:cond delay="indefinite"/>
                      </p:stCondLst>
                      <p:childTnLst>
                        <p:par>
                          <p:cTn id="212" fill="hold">
                            <p:stCondLst>
                              <p:cond delay="0"/>
                            </p:stCondLst>
                            <p:childTnLst>
                              <p:par>
                                <p:cTn id="213" presetID="22" presetClass="exit" presetSubtype="2" fill="hold" grpId="1" nodeType="clickEffect">
                                  <p:stCondLst>
                                    <p:cond delay="0"/>
                                  </p:stCondLst>
                                  <p:childTnLst>
                                    <p:animEffect transition="out" filter="wipe(right)">
                                      <p:cBhvr>
                                        <p:cTn id="214" dur="500"/>
                                        <p:tgtEl>
                                          <p:spTgt spid="83"/>
                                        </p:tgtEl>
                                      </p:cBhvr>
                                    </p:animEffect>
                                    <p:set>
                                      <p:cBhvr>
                                        <p:cTn id="215" dur="1" fill="hold">
                                          <p:stCondLst>
                                            <p:cond delay="499"/>
                                          </p:stCondLst>
                                        </p:cTn>
                                        <p:tgtEl>
                                          <p:spTgt spid="83"/>
                                        </p:tgtEl>
                                        <p:attrNameLst>
                                          <p:attrName>style.visibility</p:attrName>
                                        </p:attrNameLst>
                                      </p:cBhvr>
                                      <p:to>
                                        <p:strVal val="hidden"/>
                                      </p:to>
                                    </p:set>
                                  </p:childTnLst>
                                </p:cTn>
                              </p:par>
                              <p:par>
                                <p:cTn id="216" presetID="16" presetClass="exit" presetSubtype="21" fill="hold" grpId="1" nodeType="withEffect">
                                  <p:stCondLst>
                                    <p:cond delay="0"/>
                                  </p:stCondLst>
                                  <p:childTnLst>
                                    <p:animEffect transition="out" filter="barn(inVertical)">
                                      <p:cBhvr>
                                        <p:cTn id="217" dur="500"/>
                                        <p:tgtEl>
                                          <p:spTgt spid="89"/>
                                        </p:tgtEl>
                                      </p:cBhvr>
                                    </p:animEffect>
                                    <p:set>
                                      <p:cBhvr>
                                        <p:cTn id="218" dur="1" fill="hold">
                                          <p:stCondLst>
                                            <p:cond delay="499"/>
                                          </p:stCondLst>
                                        </p:cTn>
                                        <p:tgtEl>
                                          <p:spTgt spid="89"/>
                                        </p:tgtEl>
                                        <p:attrNameLst>
                                          <p:attrName>style.visibility</p:attrName>
                                        </p:attrNameLst>
                                      </p:cBhvr>
                                      <p:to>
                                        <p:strVal val="hidden"/>
                                      </p:to>
                                    </p:set>
                                  </p:childTnLst>
                                </p:cTn>
                              </p:par>
                              <p:par>
                                <p:cTn id="219" presetID="16" presetClass="exit" presetSubtype="21" fill="hold" grpId="1" nodeType="withEffect">
                                  <p:stCondLst>
                                    <p:cond delay="0"/>
                                  </p:stCondLst>
                                  <p:childTnLst>
                                    <p:animEffect transition="out" filter="barn(inVertical)">
                                      <p:cBhvr>
                                        <p:cTn id="220" dur="500"/>
                                        <p:tgtEl>
                                          <p:spTgt spid="88"/>
                                        </p:tgtEl>
                                      </p:cBhvr>
                                    </p:animEffect>
                                    <p:set>
                                      <p:cBhvr>
                                        <p:cTn id="221" dur="1" fill="hold">
                                          <p:stCondLst>
                                            <p:cond delay="499"/>
                                          </p:stCondLst>
                                        </p:cTn>
                                        <p:tgtEl>
                                          <p:spTgt spid="88"/>
                                        </p:tgtEl>
                                        <p:attrNameLst>
                                          <p:attrName>style.visibility</p:attrName>
                                        </p:attrNameLst>
                                      </p:cBhvr>
                                      <p:to>
                                        <p:strVal val="hidden"/>
                                      </p:to>
                                    </p:set>
                                  </p:childTnLst>
                                </p:cTn>
                              </p:par>
                              <p:par>
                                <p:cTn id="222" presetID="16" presetClass="exit" presetSubtype="21" fill="hold" grpId="1" nodeType="withEffect">
                                  <p:stCondLst>
                                    <p:cond delay="0"/>
                                  </p:stCondLst>
                                  <p:childTnLst>
                                    <p:animEffect transition="out" filter="barn(inVertical)">
                                      <p:cBhvr>
                                        <p:cTn id="223" dur="500"/>
                                        <p:tgtEl>
                                          <p:spTgt spid="87"/>
                                        </p:tgtEl>
                                      </p:cBhvr>
                                    </p:animEffect>
                                    <p:set>
                                      <p:cBhvr>
                                        <p:cTn id="224" dur="1" fill="hold">
                                          <p:stCondLst>
                                            <p:cond delay="499"/>
                                          </p:stCondLst>
                                        </p:cTn>
                                        <p:tgtEl>
                                          <p:spTgt spid="87"/>
                                        </p:tgtEl>
                                        <p:attrNameLst>
                                          <p:attrName>style.visibility</p:attrName>
                                        </p:attrNameLst>
                                      </p:cBhvr>
                                      <p:to>
                                        <p:strVal val="hidden"/>
                                      </p:to>
                                    </p:set>
                                  </p:childTnLst>
                                </p:cTn>
                              </p:par>
                            </p:childTnLst>
                          </p:cTn>
                        </p:par>
                        <p:par>
                          <p:cTn id="225" fill="hold">
                            <p:stCondLst>
                              <p:cond delay="500"/>
                            </p:stCondLst>
                            <p:childTnLst>
                              <p:par>
                                <p:cTn id="226" presetID="12" presetClass="entr" presetSubtype="8" fill="hold" grpId="0" nodeType="afterEffect">
                                  <p:stCondLst>
                                    <p:cond delay="0"/>
                                  </p:stCondLst>
                                  <p:childTnLst>
                                    <p:set>
                                      <p:cBhvr>
                                        <p:cTn id="227" dur="1" fill="hold">
                                          <p:stCondLst>
                                            <p:cond delay="0"/>
                                          </p:stCondLst>
                                        </p:cTn>
                                        <p:tgtEl>
                                          <p:spTgt spid="92"/>
                                        </p:tgtEl>
                                        <p:attrNameLst>
                                          <p:attrName>style.visibility</p:attrName>
                                        </p:attrNameLst>
                                      </p:cBhvr>
                                      <p:to>
                                        <p:strVal val="visible"/>
                                      </p:to>
                                    </p:set>
                                    <p:anim calcmode="lin" valueType="num">
                                      <p:cBhvr additive="base">
                                        <p:cTn id="228" dur="500"/>
                                        <p:tgtEl>
                                          <p:spTgt spid="92"/>
                                        </p:tgtEl>
                                        <p:attrNameLst>
                                          <p:attrName>ppt_x</p:attrName>
                                        </p:attrNameLst>
                                      </p:cBhvr>
                                      <p:tavLst>
                                        <p:tav tm="0">
                                          <p:val>
                                            <p:strVal val="#ppt_x-#ppt_w*1.125000"/>
                                          </p:val>
                                        </p:tav>
                                        <p:tav tm="100000">
                                          <p:val>
                                            <p:strVal val="#ppt_x"/>
                                          </p:val>
                                        </p:tav>
                                      </p:tavLst>
                                    </p:anim>
                                    <p:animEffect transition="in" filter="wipe(right)">
                                      <p:cBhvr>
                                        <p:cTn id="229" dur="500"/>
                                        <p:tgtEl>
                                          <p:spTgt spid="92"/>
                                        </p:tgtEl>
                                      </p:cBhvr>
                                    </p:animEffect>
                                  </p:childTnLst>
                                </p:cTn>
                              </p:par>
                              <p:par>
                                <p:cTn id="230" presetID="12" presetClass="entr" presetSubtype="8" fill="hold" grpId="0" nodeType="withEffect">
                                  <p:stCondLst>
                                    <p:cond delay="0"/>
                                  </p:stCondLst>
                                  <p:childTnLst>
                                    <p:set>
                                      <p:cBhvr>
                                        <p:cTn id="231" dur="1" fill="hold">
                                          <p:stCondLst>
                                            <p:cond delay="0"/>
                                          </p:stCondLst>
                                        </p:cTn>
                                        <p:tgtEl>
                                          <p:spTgt spid="93"/>
                                        </p:tgtEl>
                                        <p:attrNameLst>
                                          <p:attrName>style.visibility</p:attrName>
                                        </p:attrNameLst>
                                      </p:cBhvr>
                                      <p:to>
                                        <p:strVal val="visible"/>
                                      </p:to>
                                    </p:set>
                                    <p:anim calcmode="lin" valueType="num">
                                      <p:cBhvr additive="base">
                                        <p:cTn id="232" dur="500"/>
                                        <p:tgtEl>
                                          <p:spTgt spid="93"/>
                                        </p:tgtEl>
                                        <p:attrNameLst>
                                          <p:attrName>ppt_x</p:attrName>
                                        </p:attrNameLst>
                                      </p:cBhvr>
                                      <p:tavLst>
                                        <p:tav tm="0">
                                          <p:val>
                                            <p:strVal val="#ppt_x-#ppt_w*1.125000"/>
                                          </p:val>
                                        </p:tav>
                                        <p:tav tm="100000">
                                          <p:val>
                                            <p:strVal val="#ppt_x"/>
                                          </p:val>
                                        </p:tav>
                                      </p:tavLst>
                                    </p:anim>
                                    <p:animEffect transition="in" filter="wipe(right)">
                                      <p:cBhvr>
                                        <p:cTn id="233" dur="500"/>
                                        <p:tgtEl>
                                          <p:spTgt spid="93"/>
                                        </p:tgtEl>
                                      </p:cBhvr>
                                    </p:animEffect>
                                  </p:childTnLst>
                                </p:cTn>
                              </p:par>
                              <p:par>
                                <p:cTn id="234" presetID="12" presetClass="entr" presetSubtype="8" fill="hold" grpId="0" nodeType="withEffect">
                                  <p:stCondLst>
                                    <p:cond delay="0"/>
                                  </p:stCondLst>
                                  <p:childTnLst>
                                    <p:set>
                                      <p:cBhvr>
                                        <p:cTn id="235" dur="1" fill="hold">
                                          <p:stCondLst>
                                            <p:cond delay="0"/>
                                          </p:stCondLst>
                                        </p:cTn>
                                        <p:tgtEl>
                                          <p:spTgt spid="94"/>
                                        </p:tgtEl>
                                        <p:attrNameLst>
                                          <p:attrName>style.visibility</p:attrName>
                                        </p:attrNameLst>
                                      </p:cBhvr>
                                      <p:to>
                                        <p:strVal val="visible"/>
                                      </p:to>
                                    </p:set>
                                    <p:anim calcmode="lin" valueType="num">
                                      <p:cBhvr additive="base">
                                        <p:cTn id="236" dur="500"/>
                                        <p:tgtEl>
                                          <p:spTgt spid="94"/>
                                        </p:tgtEl>
                                        <p:attrNameLst>
                                          <p:attrName>ppt_x</p:attrName>
                                        </p:attrNameLst>
                                      </p:cBhvr>
                                      <p:tavLst>
                                        <p:tav tm="0">
                                          <p:val>
                                            <p:strVal val="#ppt_x-#ppt_w*1.125000"/>
                                          </p:val>
                                        </p:tav>
                                        <p:tav tm="100000">
                                          <p:val>
                                            <p:strVal val="#ppt_x"/>
                                          </p:val>
                                        </p:tav>
                                      </p:tavLst>
                                    </p:anim>
                                    <p:animEffect transition="in" filter="wipe(right)">
                                      <p:cBhvr>
                                        <p:cTn id="237" dur="500"/>
                                        <p:tgtEl>
                                          <p:spTgt spid="94"/>
                                        </p:tgtEl>
                                      </p:cBhvr>
                                    </p:animEffect>
                                  </p:childTnLst>
                                </p:cTn>
                              </p:par>
                              <p:par>
                                <p:cTn id="238" presetID="12" presetClass="entr" presetSubtype="8" fill="hold" grpId="0" nodeType="withEffect">
                                  <p:stCondLst>
                                    <p:cond delay="0"/>
                                  </p:stCondLst>
                                  <p:childTnLst>
                                    <p:set>
                                      <p:cBhvr>
                                        <p:cTn id="239" dur="1" fill="hold">
                                          <p:stCondLst>
                                            <p:cond delay="0"/>
                                          </p:stCondLst>
                                        </p:cTn>
                                        <p:tgtEl>
                                          <p:spTgt spid="95"/>
                                        </p:tgtEl>
                                        <p:attrNameLst>
                                          <p:attrName>style.visibility</p:attrName>
                                        </p:attrNameLst>
                                      </p:cBhvr>
                                      <p:to>
                                        <p:strVal val="visible"/>
                                      </p:to>
                                    </p:set>
                                    <p:anim calcmode="lin" valueType="num">
                                      <p:cBhvr additive="base">
                                        <p:cTn id="240" dur="500"/>
                                        <p:tgtEl>
                                          <p:spTgt spid="95"/>
                                        </p:tgtEl>
                                        <p:attrNameLst>
                                          <p:attrName>ppt_x</p:attrName>
                                        </p:attrNameLst>
                                      </p:cBhvr>
                                      <p:tavLst>
                                        <p:tav tm="0">
                                          <p:val>
                                            <p:strVal val="#ppt_x-#ppt_w*1.125000"/>
                                          </p:val>
                                        </p:tav>
                                        <p:tav tm="100000">
                                          <p:val>
                                            <p:strVal val="#ppt_x"/>
                                          </p:val>
                                        </p:tav>
                                      </p:tavLst>
                                    </p:anim>
                                    <p:animEffect transition="in" filter="wipe(right)">
                                      <p:cBhvr>
                                        <p:cTn id="241" dur="500"/>
                                        <p:tgtEl>
                                          <p:spTgt spid="95"/>
                                        </p:tgtEl>
                                      </p:cBhvr>
                                    </p:animEffect>
                                  </p:childTnLst>
                                </p:cTn>
                              </p:par>
                            </p:childTnLst>
                          </p:cTn>
                        </p:par>
                      </p:childTnLst>
                    </p:cTn>
                  </p:par>
                  <p:par>
                    <p:cTn id="242" fill="hold">
                      <p:stCondLst>
                        <p:cond delay="indefinite"/>
                      </p:stCondLst>
                      <p:childTnLst>
                        <p:par>
                          <p:cTn id="243" fill="hold">
                            <p:stCondLst>
                              <p:cond delay="0"/>
                            </p:stCondLst>
                            <p:childTnLst>
                              <p:par>
                                <p:cTn id="244" presetID="12" presetClass="exit" presetSubtype="4" fill="hold" grpId="1" nodeType="clickEffect">
                                  <p:stCondLst>
                                    <p:cond delay="0"/>
                                  </p:stCondLst>
                                  <p:childTnLst>
                                    <p:anim calcmode="lin" valueType="num">
                                      <p:cBhvr additive="base">
                                        <p:cTn id="245" dur="500"/>
                                        <p:tgtEl>
                                          <p:spTgt spid="59"/>
                                        </p:tgtEl>
                                        <p:attrNameLst>
                                          <p:attrName>ppt_y</p:attrName>
                                        </p:attrNameLst>
                                      </p:cBhvr>
                                      <p:tavLst>
                                        <p:tav tm="0">
                                          <p:val>
                                            <p:strVal val="#ppt_y"/>
                                          </p:val>
                                        </p:tav>
                                        <p:tav tm="100000">
                                          <p:val>
                                            <p:strVal val="#ppt_y+#ppt_h*1.125000"/>
                                          </p:val>
                                        </p:tav>
                                      </p:tavLst>
                                    </p:anim>
                                    <p:animEffect transition="out" filter="wipe(down)">
                                      <p:cBhvr>
                                        <p:cTn id="246" dur="500"/>
                                        <p:tgtEl>
                                          <p:spTgt spid="59"/>
                                        </p:tgtEl>
                                      </p:cBhvr>
                                    </p:animEffect>
                                    <p:set>
                                      <p:cBhvr>
                                        <p:cTn id="247" dur="1" fill="hold">
                                          <p:stCondLst>
                                            <p:cond delay="499"/>
                                          </p:stCondLst>
                                        </p:cTn>
                                        <p:tgtEl>
                                          <p:spTgt spid="59"/>
                                        </p:tgtEl>
                                        <p:attrNameLst>
                                          <p:attrName>style.visibility</p:attrName>
                                        </p:attrNameLst>
                                      </p:cBhvr>
                                      <p:to>
                                        <p:strVal val="hidden"/>
                                      </p:to>
                                    </p:set>
                                  </p:childTnLst>
                                </p:cTn>
                              </p:par>
                            </p:childTnLst>
                          </p:cTn>
                        </p:par>
                        <p:par>
                          <p:cTn id="248" fill="hold">
                            <p:stCondLst>
                              <p:cond delay="500"/>
                            </p:stCondLst>
                            <p:childTnLst>
                              <p:par>
                                <p:cTn id="249" presetID="12" presetClass="entr" presetSubtype="4" fill="hold" grpId="0" nodeType="afterEffect">
                                  <p:stCondLst>
                                    <p:cond delay="0"/>
                                  </p:stCondLst>
                                  <p:childTnLst>
                                    <p:set>
                                      <p:cBhvr>
                                        <p:cTn id="250" dur="1" fill="hold">
                                          <p:stCondLst>
                                            <p:cond delay="0"/>
                                          </p:stCondLst>
                                        </p:cTn>
                                        <p:tgtEl>
                                          <p:spTgt spid="98"/>
                                        </p:tgtEl>
                                        <p:attrNameLst>
                                          <p:attrName>style.visibility</p:attrName>
                                        </p:attrNameLst>
                                      </p:cBhvr>
                                      <p:to>
                                        <p:strVal val="visible"/>
                                      </p:to>
                                    </p:set>
                                    <p:anim calcmode="lin" valueType="num">
                                      <p:cBhvr additive="base">
                                        <p:cTn id="251" dur="500"/>
                                        <p:tgtEl>
                                          <p:spTgt spid="98"/>
                                        </p:tgtEl>
                                        <p:attrNameLst>
                                          <p:attrName>ppt_y</p:attrName>
                                        </p:attrNameLst>
                                      </p:cBhvr>
                                      <p:tavLst>
                                        <p:tav tm="0">
                                          <p:val>
                                            <p:strVal val="#ppt_y+#ppt_h*1.125000"/>
                                          </p:val>
                                        </p:tav>
                                        <p:tav tm="100000">
                                          <p:val>
                                            <p:strVal val="#ppt_y"/>
                                          </p:val>
                                        </p:tav>
                                      </p:tavLst>
                                    </p:anim>
                                    <p:animEffect transition="in" filter="wipe(up)">
                                      <p:cBhvr>
                                        <p:cTn id="252"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61" grpId="0" animBg="1"/>
      <p:bldP spid="62" grpId="0" animBg="1"/>
      <p:bldP spid="64" grpId="0" animBg="1"/>
      <p:bldP spid="65" grpId="0" animBg="1"/>
      <p:bldP spid="67" grpId="0" animBg="1"/>
      <p:bldP spid="68" grpId="0" animBg="1"/>
      <p:bldP spid="72" grpId="0"/>
      <p:bldP spid="73" grpId="0"/>
      <p:bldP spid="74" grpId="0"/>
      <p:bldP spid="75" grpId="0"/>
      <p:bldP spid="76" grpId="0"/>
      <p:bldP spid="77" grpId="0"/>
      <p:bldP spid="82" grpId="0"/>
      <p:bldP spid="82" grpId="1"/>
      <p:bldP spid="83" grpId="0" animBg="1"/>
      <p:bldP spid="83" grpId="1" animBg="1"/>
      <p:bldP spid="84" grpId="0" animBg="1"/>
      <p:bldP spid="84" grpId="1" animBg="1"/>
      <p:bldP spid="87" grpId="0"/>
      <p:bldP spid="87" grpId="1"/>
      <p:bldP spid="88" grpId="0"/>
      <p:bldP spid="88" grpId="1"/>
      <p:bldP spid="89" grpId="0"/>
      <p:bldP spid="89" grpId="1"/>
      <p:bldP spid="90" grpId="0"/>
      <p:bldP spid="91" grpId="0"/>
      <p:bldP spid="92" grpId="0"/>
      <p:bldP spid="93" grpId="0"/>
      <p:bldP spid="94" grpId="0"/>
      <p:bldP spid="95" grpId="0"/>
      <p:bldP spid="98" grpId="0" animBg="1"/>
      <p:bldP spid="54" grpId="0" animBg="1"/>
      <p:bldP spid="54" grpId="1" animBg="1"/>
      <p:bldP spid="55" grpId="0" animBg="1"/>
      <p:bldP spid="55" grpId="1" animBg="1"/>
      <p:bldP spid="55" grpId="2" animBg="1"/>
      <p:bldP spid="58" grpId="0" animBg="1"/>
      <p:bldP spid="58" grpId="1" animBg="1"/>
      <p:bldP spid="79" grpId="0" animBg="1"/>
      <p:bldP spid="79" grpId="1" animBg="1"/>
      <p:bldP spid="80" grpId="0" animBg="1"/>
      <p:bldP spid="80" grpId="1" animBg="1"/>
      <p:bldP spid="80" grpId="2" animBg="1"/>
      <p:bldP spid="81" grpId="0" animBg="1"/>
      <p:bldP spid="81" grpId="1" animBg="1"/>
      <p:bldP spid="85" grpId="0"/>
      <p:bldP spid="85" grpId="1"/>
      <p:bldP spid="86" grpId="0"/>
      <p:bldP spid="86" grpId="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a:xfrm>
            <a:off x="251520" y="-27384"/>
            <a:ext cx="806489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Constrained Version</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5" name="Rectangle 4"/>
          <p:cNvSpPr>
            <a:spLocks noChangeArrowheads="1"/>
          </p:cNvSpPr>
          <p:nvPr/>
        </p:nvSpPr>
        <p:spPr bwMode="auto">
          <a:xfrm>
            <a:off x="362210" y="836712"/>
            <a:ext cx="8382000"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US" sz="2400" dirty="0" smtClean="0">
                <a:latin typeface="Garamond" pitchFamily="18" charset="0"/>
              </a:rPr>
              <a:t> </a:t>
            </a:r>
            <a:r>
              <a:rPr lang="en-US" sz="2400" dirty="0" smtClean="0">
                <a:solidFill>
                  <a:srgbClr val="000099"/>
                </a:solidFill>
                <a:latin typeface="Garamond" pitchFamily="18" charset="0"/>
              </a:rPr>
              <a:t>Empirical evidence </a:t>
            </a:r>
            <a:r>
              <a:rPr lang="en-US" sz="2400" dirty="0" smtClean="0">
                <a:latin typeface="Garamond" pitchFamily="18" charset="0"/>
              </a:rPr>
              <a:t>[Than </a:t>
            </a:r>
            <a:r>
              <a:rPr lang="en-US" sz="2400" i="1" dirty="0" smtClean="0">
                <a:latin typeface="Garamond" pitchFamily="18" charset="0"/>
              </a:rPr>
              <a:t>et al.</a:t>
            </a:r>
            <a:r>
              <a:rPr lang="en-US" sz="2400" dirty="0" smtClean="0">
                <a:latin typeface="Garamond" pitchFamily="18" charset="0"/>
              </a:rPr>
              <a:t>] suggests that clusters in the optimal species tree that optimizes </a:t>
            </a:r>
            <a:r>
              <a:rPr lang="en-US" sz="2400" dirty="0" smtClean="0">
                <a:solidFill>
                  <a:srgbClr val="000099"/>
                </a:solidFill>
                <a:latin typeface="Garamond" pitchFamily="18" charset="0"/>
              </a:rPr>
              <a:t>MDC</a:t>
            </a:r>
            <a:r>
              <a:rPr lang="en-US" sz="2400" dirty="0" smtClean="0">
                <a:latin typeface="Garamond" pitchFamily="18" charset="0"/>
              </a:rPr>
              <a:t> tend to appear in </a:t>
            </a:r>
            <a:r>
              <a:rPr lang="en-US" sz="2400" dirty="0" smtClean="0">
                <a:solidFill>
                  <a:srgbClr val="000099"/>
                </a:solidFill>
                <a:latin typeface="Garamond" pitchFamily="18" charset="0"/>
              </a:rPr>
              <a:t>at least one of the input gene </a:t>
            </a:r>
            <a:r>
              <a:rPr lang="en-US" sz="2400" dirty="0" smtClean="0">
                <a:latin typeface="Garamond" pitchFamily="18" charset="0"/>
              </a:rPr>
              <a:t>trees. It may be also </a:t>
            </a:r>
            <a:r>
              <a:rPr lang="en-US" sz="2400" dirty="0" smtClean="0">
                <a:solidFill>
                  <a:srgbClr val="000099"/>
                </a:solidFill>
                <a:latin typeface="Garamond" pitchFamily="18" charset="0"/>
              </a:rPr>
              <a:t>likely</a:t>
            </a:r>
            <a:r>
              <a:rPr lang="en-US" sz="2400" dirty="0" smtClean="0">
                <a:latin typeface="Garamond" pitchFamily="18" charset="0"/>
              </a:rPr>
              <a:t> for </a:t>
            </a:r>
            <a:r>
              <a:rPr lang="en-US" sz="2400" dirty="0" smtClean="0">
                <a:solidFill>
                  <a:srgbClr val="000099"/>
                </a:solidFill>
                <a:latin typeface="Garamond" pitchFamily="18" charset="0"/>
              </a:rPr>
              <a:t>MGD</a:t>
            </a:r>
            <a:r>
              <a:rPr lang="en-US" sz="2400" dirty="0" smtClean="0">
                <a:latin typeface="Garamond" pitchFamily="18" charset="0"/>
              </a:rPr>
              <a:t>.</a:t>
            </a:r>
          </a:p>
          <a:p>
            <a:pPr>
              <a:spcBef>
                <a:spcPts val="600"/>
              </a:spcBef>
              <a:buClr>
                <a:schemeClr val="accent1"/>
              </a:buClr>
              <a:buSzPct val="90000"/>
              <a:buFont typeface="Wingdings 3" pitchFamily="18" charset="2"/>
              <a:buChar char="}"/>
            </a:pPr>
            <a:endParaRPr lang="en-US" sz="2400" dirty="0" smtClean="0">
              <a:latin typeface="Garamond" pitchFamily="18" charset="0"/>
            </a:endParaRPr>
          </a:p>
          <a:p>
            <a:pPr>
              <a:spcBef>
                <a:spcPts val="600"/>
              </a:spcBef>
              <a:buClr>
                <a:schemeClr val="accent1"/>
              </a:buClr>
              <a:buSzPct val="90000"/>
              <a:buFont typeface="Wingdings 3" pitchFamily="18" charset="2"/>
              <a:buChar char="}"/>
            </a:pPr>
            <a:r>
              <a:rPr lang="en-US" sz="2400" dirty="0" smtClean="0">
                <a:latin typeface="Garamond" pitchFamily="18" charset="0"/>
              </a:rPr>
              <a:t> Instead </a:t>
            </a:r>
            <a:r>
              <a:rPr lang="en-US" sz="2400" dirty="0">
                <a:latin typeface="Garamond" pitchFamily="18" charset="0"/>
              </a:rPr>
              <a:t>of considering all possible </a:t>
            </a:r>
            <a:r>
              <a:rPr lang="en-US" sz="2400" dirty="0" err="1">
                <a:latin typeface="Garamond" pitchFamily="18" charset="0"/>
              </a:rPr>
              <a:t>subtree</a:t>
            </a:r>
            <a:r>
              <a:rPr lang="en-US" sz="2400" dirty="0">
                <a:latin typeface="Garamond" pitchFamily="18" charset="0"/>
              </a:rPr>
              <a:t>-bipartitions, we can only consider the </a:t>
            </a:r>
            <a:r>
              <a:rPr lang="en-US" sz="2400" dirty="0" err="1">
                <a:latin typeface="Garamond" pitchFamily="18" charset="0"/>
              </a:rPr>
              <a:t>subtree</a:t>
            </a:r>
            <a:r>
              <a:rPr lang="en-US" sz="2400" dirty="0">
                <a:latin typeface="Garamond" pitchFamily="18" charset="0"/>
              </a:rPr>
              <a:t>-bipartitions </a:t>
            </a:r>
            <a:r>
              <a:rPr lang="en-US" sz="2400" dirty="0">
                <a:solidFill>
                  <a:srgbClr val="000099"/>
                </a:solidFill>
                <a:latin typeface="Garamond" pitchFamily="18" charset="0"/>
              </a:rPr>
              <a:t>present in the gene trees</a:t>
            </a:r>
            <a:r>
              <a:rPr lang="en-US" sz="2400" dirty="0">
                <a:latin typeface="Garamond" pitchFamily="18" charset="0"/>
              </a:rPr>
              <a:t>. That makes the problem </a:t>
            </a:r>
            <a:r>
              <a:rPr lang="en-US" sz="2400" dirty="0">
                <a:solidFill>
                  <a:srgbClr val="000099"/>
                </a:solidFill>
                <a:latin typeface="Garamond" pitchFamily="18" charset="0"/>
              </a:rPr>
              <a:t>polynomial-time solvable</a:t>
            </a:r>
            <a:r>
              <a:rPr lang="en-US" sz="2400" dirty="0">
                <a:latin typeface="Garamond" pitchFamily="18" charset="0"/>
              </a:rPr>
              <a:t>. </a:t>
            </a:r>
            <a:endParaRPr lang="en-US" sz="2400" dirty="0" smtClean="0">
              <a:latin typeface="Garamond" pitchFamily="18" charset="0"/>
            </a:endParaRPr>
          </a:p>
          <a:p>
            <a:pPr>
              <a:spcBef>
                <a:spcPts val="600"/>
              </a:spcBef>
              <a:buClr>
                <a:schemeClr val="accent1"/>
              </a:buClr>
              <a:buSzPct val="90000"/>
              <a:buFont typeface="Wingdings 3" pitchFamily="18" charset="2"/>
              <a:buChar char="}"/>
            </a:pPr>
            <a:endParaRPr lang="en-US" sz="2400" dirty="0" smtClean="0">
              <a:latin typeface="Garamond" pitchFamily="18" charset="0"/>
            </a:endParaRPr>
          </a:p>
          <a:p>
            <a:pPr>
              <a:spcBef>
                <a:spcPts val="600"/>
              </a:spcBef>
              <a:buClr>
                <a:schemeClr val="accent1"/>
              </a:buClr>
              <a:buSzPct val="90000"/>
              <a:buFont typeface="Wingdings 3" pitchFamily="18" charset="2"/>
              <a:buChar char="}"/>
            </a:pPr>
            <a:r>
              <a:rPr lang="en-US" sz="2400" dirty="0" smtClean="0">
                <a:latin typeface="Garamond" pitchFamily="18" charset="0"/>
              </a:rPr>
              <a:t> k </a:t>
            </a:r>
            <a:r>
              <a:rPr lang="en-US" sz="2400" dirty="0">
                <a:latin typeface="Garamond" pitchFamily="18" charset="0"/>
              </a:rPr>
              <a:t>input gene trees with </a:t>
            </a:r>
            <a:r>
              <a:rPr lang="en-US" sz="2400" dirty="0" smtClean="0">
                <a:latin typeface="Garamond" pitchFamily="18" charset="0"/>
              </a:rPr>
              <a:t>n taxa</a:t>
            </a:r>
          </a:p>
          <a:p>
            <a:pPr lvl="1">
              <a:spcBef>
                <a:spcPts val="600"/>
              </a:spcBef>
              <a:buClr>
                <a:schemeClr val="accent1"/>
              </a:buClr>
              <a:buSzPct val="90000"/>
              <a:buFont typeface="Wingdings 3" pitchFamily="18" charset="2"/>
              <a:buChar char="}"/>
            </a:pPr>
            <a:r>
              <a:rPr lang="en-US" sz="2400" dirty="0" smtClean="0">
                <a:latin typeface="Garamond" pitchFamily="18" charset="0"/>
              </a:rPr>
              <a:t> O(</a:t>
            </a:r>
            <a:r>
              <a:rPr lang="en-US" sz="2400" i="1" dirty="0" smtClean="0">
                <a:latin typeface="Garamond" pitchFamily="18" charset="0"/>
              </a:rPr>
              <a:t>k</a:t>
            </a:r>
            <a:r>
              <a:rPr lang="en-US" sz="2400" dirty="0" smtClean="0">
                <a:latin typeface="Garamond" pitchFamily="18" charset="0"/>
              </a:rPr>
              <a:t>(</a:t>
            </a:r>
            <a:r>
              <a:rPr lang="en-US" sz="2400" i="1" dirty="0" smtClean="0">
                <a:latin typeface="Garamond" pitchFamily="18" charset="0"/>
              </a:rPr>
              <a:t>n-1</a:t>
            </a:r>
            <a:r>
              <a:rPr lang="en-US" sz="2400" dirty="0" smtClean="0">
                <a:latin typeface="Garamond" pitchFamily="18" charset="0"/>
              </a:rPr>
              <a:t>)) </a:t>
            </a:r>
            <a:r>
              <a:rPr lang="en-US" sz="2400" dirty="0" err="1" smtClean="0">
                <a:latin typeface="Garamond" pitchFamily="18" charset="0"/>
              </a:rPr>
              <a:t>subtree</a:t>
            </a:r>
            <a:r>
              <a:rPr lang="en-US" sz="2400" dirty="0" smtClean="0">
                <a:latin typeface="Garamond" pitchFamily="18" charset="0"/>
              </a:rPr>
              <a:t>-bipartitions belonging to these gene trees.</a:t>
            </a:r>
          </a:p>
          <a:p>
            <a:pPr lvl="1">
              <a:spcBef>
                <a:spcPts val="600"/>
              </a:spcBef>
              <a:buClr>
                <a:schemeClr val="accent1"/>
              </a:buClr>
              <a:buSzPct val="90000"/>
              <a:buFont typeface="Wingdings 3" pitchFamily="18" charset="2"/>
              <a:buChar char="}"/>
            </a:pPr>
            <a:r>
              <a:rPr lang="en-US" sz="2400" dirty="0" smtClean="0">
                <a:latin typeface="Garamond" pitchFamily="18" charset="0"/>
              </a:rPr>
              <a:t> O(3</a:t>
            </a:r>
            <a:r>
              <a:rPr lang="en-US" sz="2400" i="1" baseline="30000" dirty="0" smtClean="0">
                <a:latin typeface="Garamond" pitchFamily="18" charset="0"/>
              </a:rPr>
              <a:t>n</a:t>
            </a:r>
            <a:r>
              <a:rPr lang="en-US" sz="2400" dirty="0" smtClean="0">
                <a:latin typeface="Garamond" pitchFamily="18" charset="0"/>
              </a:rPr>
              <a:t>) possible </a:t>
            </a:r>
            <a:r>
              <a:rPr lang="en-US" sz="2400" dirty="0" err="1" smtClean="0">
                <a:latin typeface="Garamond" pitchFamily="18" charset="0"/>
              </a:rPr>
              <a:t>subtree</a:t>
            </a:r>
            <a:r>
              <a:rPr lang="en-US" sz="2400" dirty="0" smtClean="0">
                <a:latin typeface="Garamond" pitchFamily="18" charset="0"/>
              </a:rPr>
              <a:t>-bipartitions.</a:t>
            </a:r>
            <a:endParaRPr lang="en-US" sz="2400" baseline="30000" dirty="0" smtClean="0">
              <a:latin typeface="Garamond" pitchFamily="18" charset="0"/>
            </a:endParaRPr>
          </a:p>
        </p:txBody>
      </p:sp>
    </p:spTree>
    <p:extLst>
      <p:ext uri="{BB962C8B-B14F-4D97-AF65-F5344CB8AC3E}">
        <p14:creationId xmlns:p14="http://schemas.microsoft.com/office/powerpoint/2010/main" val="103186112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H="1">
            <a:off x="3106746" y="4244514"/>
            <a:ext cx="17140" cy="139786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
          <p:cNvSpPr txBox="1">
            <a:spLocks noChangeArrowheads="1"/>
          </p:cNvSpPr>
          <p:nvPr/>
        </p:nvSpPr>
        <p:spPr>
          <a:xfrm>
            <a:off x="251520" y="-27384"/>
            <a:ext cx="806489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Constrained Version (Example)</a:t>
            </a:r>
            <a:endParaRPr lang="en-US" altLang="ja-JP" sz="28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47667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cxnSp>
        <p:nvCxnSpPr>
          <p:cNvPr id="16" name="Straight Connector 15"/>
          <p:cNvCxnSpPr/>
          <p:nvPr/>
        </p:nvCxnSpPr>
        <p:spPr>
          <a:xfrm flipV="1">
            <a:off x="1225684" y="692696"/>
            <a:ext cx="815556" cy="1544518"/>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837752" y="1124744"/>
            <a:ext cx="648072" cy="1116124"/>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577194" y="1634916"/>
            <a:ext cx="332566" cy="589181"/>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097474" y="1634916"/>
            <a:ext cx="332566" cy="589181"/>
          </a:xfrm>
          <a:prstGeom prst="line">
            <a:avLst/>
          </a:prstGeom>
          <a:ln w="57150" cap="rnd"/>
        </p:spPr>
        <p:style>
          <a:lnRef idx="1">
            <a:schemeClr val="accent1"/>
          </a:lnRef>
          <a:fillRef idx="0">
            <a:schemeClr val="accent1"/>
          </a:fillRef>
          <a:effectRef idx="0">
            <a:schemeClr val="accent1"/>
          </a:effectRef>
          <a:fontRef idx="minor">
            <a:schemeClr val="tx1"/>
          </a:fontRef>
        </p:style>
      </p:cxnSp>
      <p:sp>
        <p:nvSpPr>
          <p:cNvPr id="42" name="Text Box 15"/>
          <p:cNvSpPr txBox="1">
            <a:spLocks noChangeArrowheads="1"/>
          </p:cNvSpPr>
          <p:nvPr/>
        </p:nvSpPr>
        <p:spPr bwMode="auto">
          <a:xfrm>
            <a:off x="1035184" y="2204864"/>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a</a:t>
            </a:r>
          </a:p>
        </p:txBody>
      </p:sp>
      <p:sp>
        <p:nvSpPr>
          <p:cNvPr id="43" name="Text Box 15"/>
          <p:cNvSpPr txBox="1">
            <a:spLocks noChangeArrowheads="1"/>
          </p:cNvSpPr>
          <p:nvPr/>
        </p:nvSpPr>
        <p:spPr bwMode="auto">
          <a:xfrm>
            <a:off x="1744784" y="2206025"/>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b</a:t>
            </a:r>
          </a:p>
        </p:txBody>
      </p:sp>
      <p:sp>
        <p:nvSpPr>
          <p:cNvPr id="44" name="Text Box 15"/>
          <p:cNvSpPr txBox="1">
            <a:spLocks noChangeArrowheads="1"/>
          </p:cNvSpPr>
          <p:nvPr/>
        </p:nvSpPr>
        <p:spPr bwMode="auto">
          <a:xfrm>
            <a:off x="2269800" y="2204864"/>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smtClean="0">
                <a:latin typeface="Garamond" pitchFamily="18" charset="0"/>
              </a:rPr>
              <a:t>c</a:t>
            </a:r>
            <a:endParaRPr lang="en-US" sz="2200" b="1" i="1" dirty="0">
              <a:latin typeface="Garamond" pitchFamily="18" charset="0"/>
            </a:endParaRPr>
          </a:p>
        </p:txBody>
      </p:sp>
      <p:sp>
        <p:nvSpPr>
          <p:cNvPr id="46" name="Text Box 15"/>
          <p:cNvSpPr txBox="1">
            <a:spLocks noChangeArrowheads="1"/>
          </p:cNvSpPr>
          <p:nvPr/>
        </p:nvSpPr>
        <p:spPr bwMode="auto">
          <a:xfrm>
            <a:off x="3565944" y="2204864"/>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a</a:t>
            </a:r>
          </a:p>
        </p:txBody>
      </p:sp>
      <p:sp>
        <p:nvSpPr>
          <p:cNvPr id="47" name="Text Box 15"/>
          <p:cNvSpPr txBox="1">
            <a:spLocks noChangeArrowheads="1"/>
          </p:cNvSpPr>
          <p:nvPr/>
        </p:nvSpPr>
        <p:spPr bwMode="auto">
          <a:xfrm>
            <a:off x="4275544" y="2206025"/>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b</a:t>
            </a:r>
          </a:p>
        </p:txBody>
      </p:sp>
      <p:sp>
        <p:nvSpPr>
          <p:cNvPr id="48" name="Text Box 15"/>
          <p:cNvSpPr txBox="1">
            <a:spLocks noChangeArrowheads="1"/>
          </p:cNvSpPr>
          <p:nvPr/>
        </p:nvSpPr>
        <p:spPr bwMode="auto">
          <a:xfrm>
            <a:off x="4684576" y="2204864"/>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c</a:t>
            </a:r>
          </a:p>
        </p:txBody>
      </p:sp>
      <p:sp>
        <p:nvSpPr>
          <p:cNvPr id="52" name="Text Box 45"/>
          <p:cNvSpPr txBox="1">
            <a:spLocks noChangeArrowheads="1"/>
          </p:cNvSpPr>
          <p:nvPr/>
        </p:nvSpPr>
        <p:spPr bwMode="auto">
          <a:xfrm>
            <a:off x="1925977" y="2528900"/>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3333CC"/>
                </a:solidFill>
                <a:latin typeface="Bookman Old Style" pitchFamily="18" charset="0"/>
              </a:rPr>
              <a:t>gt</a:t>
            </a:r>
            <a:r>
              <a:rPr lang="en-US" sz="2100" i="1" baseline="-25000" dirty="0" smtClean="0">
                <a:solidFill>
                  <a:srgbClr val="3333CC"/>
                </a:solidFill>
                <a:latin typeface="Bookman Old Style" pitchFamily="18" charset="0"/>
              </a:rPr>
              <a:t>1</a:t>
            </a:r>
            <a:endParaRPr lang="en-US" sz="2100" b="0" i="1" baseline="-25000" dirty="0">
              <a:solidFill>
                <a:srgbClr val="3333CC"/>
              </a:solidFill>
              <a:latin typeface="Bookman Old Style" pitchFamily="18" charset="0"/>
            </a:endParaRPr>
          </a:p>
        </p:txBody>
      </p:sp>
      <p:sp>
        <p:nvSpPr>
          <p:cNvPr id="56" name="Text Box 45"/>
          <p:cNvSpPr txBox="1">
            <a:spLocks noChangeArrowheads="1"/>
          </p:cNvSpPr>
          <p:nvPr/>
        </p:nvSpPr>
        <p:spPr bwMode="auto">
          <a:xfrm>
            <a:off x="4374249" y="2456892"/>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3333CC"/>
                </a:solidFill>
                <a:latin typeface="Bookman Old Style" pitchFamily="18" charset="0"/>
              </a:rPr>
              <a:t>gt</a:t>
            </a:r>
            <a:r>
              <a:rPr lang="en-US" sz="2100" i="1" baseline="-25000" dirty="0">
                <a:solidFill>
                  <a:srgbClr val="3333CC"/>
                </a:solidFill>
                <a:latin typeface="Bookman Old Style" pitchFamily="18" charset="0"/>
              </a:rPr>
              <a:t>2</a:t>
            </a:r>
            <a:endParaRPr lang="en-US" sz="2100" b="0" i="1" baseline="-25000" dirty="0">
              <a:solidFill>
                <a:srgbClr val="3333CC"/>
              </a:solidFill>
              <a:latin typeface="Bookman Old Style" pitchFamily="18" charset="0"/>
            </a:endParaRPr>
          </a:p>
        </p:txBody>
      </p:sp>
      <p:sp>
        <p:nvSpPr>
          <p:cNvPr id="57" name="Text Box 45"/>
          <p:cNvSpPr txBox="1">
            <a:spLocks noChangeArrowheads="1"/>
          </p:cNvSpPr>
          <p:nvPr/>
        </p:nvSpPr>
        <p:spPr bwMode="auto">
          <a:xfrm>
            <a:off x="7126552" y="2492896"/>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3333CC"/>
                </a:solidFill>
                <a:latin typeface="Bookman Old Style" pitchFamily="18" charset="0"/>
              </a:rPr>
              <a:t>gt</a:t>
            </a:r>
            <a:r>
              <a:rPr lang="en-US" sz="2100" i="1" baseline="-25000" dirty="0">
                <a:solidFill>
                  <a:srgbClr val="3333CC"/>
                </a:solidFill>
                <a:latin typeface="Bookman Old Style" pitchFamily="18" charset="0"/>
              </a:rPr>
              <a:t>3</a:t>
            </a:r>
            <a:endParaRPr lang="en-US" sz="2100" b="0" i="1" baseline="-25000" dirty="0">
              <a:solidFill>
                <a:srgbClr val="3333CC"/>
              </a:solidFill>
              <a:latin typeface="Bookman Old Style" pitchFamily="18" charset="0"/>
            </a:endParaRPr>
          </a:p>
        </p:txBody>
      </p:sp>
      <p:sp>
        <p:nvSpPr>
          <p:cNvPr id="61" name="Oval 4"/>
          <p:cNvSpPr>
            <a:spLocks noChangeArrowheads="1"/>
          </p:cNvSpPr>
          <p:nvPr/>
        </p:nvSpPr>
        <p:spPr bwMode="auto">
          <a:xfrm>
            <a:off x="3028450" y="4189646"/>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2" name="Oval 4"/>
          <p:cNvSpPr>
            <a:spLocks noChangeArrowheads="1"/>
          </p:cNvSpPr>
          <p:nvPr/>
        </p:nvSpPr>
        <p:spPr bwMode="auto">
          <a:xfrm>
            <a:off x="2992446" y="5462362"/>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cxnSp>
        <p:nvCxnSpPr>
          <p:cNvPr id="63" name="Straight Connector 62"/>
          <p:cNvCxnSpPr/>
          <p:nvPr/>
        </p:nvCxnSpPr>
        <p:spPr>
          <a:xfrm flipH="1">
            <a:off x="5946083" y="4250802"/>
            <a:ext cx="17140" cy="139786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Oval 4"/>
          <p:cNvSpPr>
            <a:spLocks noChangeArrowheads="1"/>
          </p:cNvSpPr>
          <p:nvPr/>
        </p:nvSpPr>
        <p:spPr bwMode="auto">
          <a:xfrm>
            <a:off x="5848923" y="4189646"/>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5" name="Oval 4"/>
          <p:cNvSpPr>
            <a:spLocks noChangeArrowheads="1"/>
          </p:cNvSpPr>
          <p:nvPr/>
        </p:nvSpPr>
        <p:spPr bwMode="auto">
          <a:xfrm>
            <a:off x="5831783" y="5462362"/>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8" name="Oval 4"/>
          <p:cNvSpPr>
            <a:spLocks noChangeArrowheads="1"/>
          </p:cNvSpPr>
          <p:nvPr/>
        </p:nvSpPr>
        <p:spPr bwMode="auto">
          <a:xfrm>
            <a:off x="4398128" y="6254450"/>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73" name="Text Box 15"/>
          <p:cNvSpPr txBox="1">
            <a:spLocks noChangeArrowheads="1"/>
          </p:cNvSpPr>
          <p:nvPr/>
        </p:nvSpPr>
        <p:spPr bwMode="auto">
          <a:xfrm>
            <a:off x="3532716" y="2962109"/>
            <a:ext cx="71925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a</a:t>
            </a:r>
            <a:r>
              <a:rPr lang="en-US" sz="2200" b="1" dirty="0" err="1" smtClean="0">
                <a:latin typeface="Garamond" pitchFamily="18" charset="0"/>
              </a:rPr>
              <a:t>|</a:t>
            </a:r>
            <a:r>
              <a:rPr lang="en-US" sz="2200" b="1" i="1" dirty="0" err="1">
                <a:latin typeface="Garamond" pitchFamily="18" charset="0"/>
              </a:rPr>
              <a:t>b</a:t>
            </a:r>
            <a:endParaRPr lang="en-US" sz="2200" b="1" i="1" dirty="0">
              <a:latin typeface="Garamond" pitchFamily="18" charset="0"/>
            </a:endParaRPr>
          </a:p>
        </p:txBody>
      </p:sp>
      <p:sp>
        <p:nvSpPr>
          <p:cNvPr id="74" name="Text Box 15"/>
          <p:cNvSpPr txBox="1">
            <a:spLocks noChangeArrowheads="1"/>
          </p:cNvSpPr>
          <p:nvPr/>
        </p:nvSpPr>
        <p:spPr bwMode="auto">
          <a:xfrm>
            <a:off x="5724128" y="3698166"/>
            <a:ext cx="97899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cd</a:t>
            </a:r>
            <a:r>
              <a:rPr lang="en-US" sz="2200" b="1" dirty="0" err="1" smtClean="0">
                <a:latin typeface="Garamond" pitchFamily="18" charset="0"/>
              </a:rPr>
              <a:t>|b</a:t>
            </a:r>
            <a:endParaRPr lang="en-US" sz="2200" b="1" i="1" dirty="0">
              <a:latin typeface="Garamond" pitchFamily="18" charset="0"/>
            </a:endParaRPr>
          </a:p>
        </p:txBody>
      </p:sp>
      <p:sp>
        <p:nvSpPr>
          <p:cNvPr id="75" name="Text Box 15"/>
          <p:cNvSpPr txBox="1">
            <a:spLocks noChangeArrowheads="1"/>
          </p:cNvSpPr>
          <p:nvPr/>
        </p:nvSpPr>
        <p:spPr bwMode="auto">
          <a:xfrm>
            <a:off x="5671768" y="5678386"/>
            <a:ext cx="106047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bcd</a:t>
            </a:r>
            <a:r>
              <a:rPr lang="en-US" sz="2200" b="1" dirty="0" err="1" smtClean="0">
                <a:latin typeface="Garamond" pitchFamily="18" charset="0"/>
              </a:rPr>
              <a:t>|</a:t>
            </a:r>
            <a:r>
              <a:rPr lang="en-US" sz="2200" b="1" i="1" dirty="0" err="1">
                <a:latin typeface="Garamond" pitchFamily="18" charset="0"/>
              </a:rPr>
              <a:t>a</a:t>
            </a:r>
            <a:endParaRPr lang="en-US" sz="2200" b="1" i="1" dirty="0">
              <a:latin typeface="Garamond" pitchFamily="18" charset="0"/>
            </a:endParaRPr>
          </a:p>
        </p:txBody>
      </p:sp>
      <p:sp>
        <p:nvSpPr>
          <p:cNvPr id="76" name="Text Box 15"/>
          <p:cNvSpPr txBox="1">
            <a:spLocks noChangeArrowheads="1"/>
          </p:cNvSpPr>
          <p:nvPr/>
        </p:nvSpPr>
        <p:spPr bwMode="auto">
          <a:xfrm>
            <a:off x="4031940" y="6427113"/>
            <a:ext cx="108012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ab</a:t>
            </a:r>
            <a:r>
              <a:rPr lang="en-US" sz="2200" b="1" dirty="0" err="1" smtClean="0">
                <a:latin typeface="Garamond" pitchFamily="18" charset="0"/>
              </a:rPr>
              <a:t>|cd</a:t>
            </a:r>
            <a:endParaRPr lang="en-US" sz="2200" b="1" i="1" dirty="0">
              <a:latin typeface="Garamond" pitchFamily="18" charset="0"/>
            </a:endParaRPr>
          </a:p>
        </p:txBody>
      </p:sp>
      <p:sp>
        <p:nvSpPr>
          <p:cNvPr id="77" name="Text Box 15"/>
          <p:cNvSpPr txBox="1">
            <a:spLocks noChangeArrowheads="1"/>
          </p:cNvSpPr>
          <p:nvPr/>
        </p:nvSpPr>
        <p:spPr bwMode="auto">
          <a:xfrm>
            <a:off x="2411760" y="5678386"/>
            <a:ext cx="92940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abc</a:t>
            </a:r>
            <a:r>
              <a:rPr lang="en-US" sz="2200" b="1" dirty="0" err="1" smtClean="0">
                <a:latin typeface="Garamond" pitchFamily="18" charset="0"/>
              </a:rPr>
              <a:t>|</a:t>
            </a:r>
            <a:r>
              <a:rPr lang="en-US" sz="2200" b="1" i="1" dirty="0" err="1">
                <a:latin typeface="Garamond" pitchFamily="18" charset="0"/>
              </a:rPr>
              <a:t>d</a:t>
            </a:r>
            <a:endParaRPr lang="en-US" sz="2200" b="1" i="1" dirty="0">
              <a:latin typeface="Garamond" pitchFamily="18" charset="0"/>
            </a:endParaRPr>
          </a:p>
        </p:txBody>
      </p:sp>
      <p:sp>
        <p:nvSpPr>
          <p:cNvPr id="90" name="Text Box 15"/>
          <p:cNvSpPr txBox="1">
            <a:spLocks noChangeArrowheads="1"/>
          </p:cNvSpPr>
          <p:nvPr/>
        </p:nvSpPr>
        <p:spPr bwMode="auto">
          <a:xfrm>
            <a:off x="2664497" y="4130214"/>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solidFill>
                  <a:srgbClr val="000099"/>
                </a:solidFill>
                <a:latin typeface="Garamond" pitchFamily="18" charset="0"/>
              </a:rPr>
              <a:t>1</a:t>
            </a:r>
            <a:endParaRPr lang="en-US" sz="2200" b="1" i="1" dirty="0">
              <a:solidFill>
                <a:srgbClr val="000099"/>
              </a:solidFill>
              <a:latin typeface="Garamond" pitchFamily="18" charset="0"/>
            </a:endParaRPr>
          </a:p>
        </p:txBody>
      </p:sp>
      <p:sp>
        <p:nvSpPr>
          <p:cNvPr id="91" name="Text Box 15"/>
          <p:cNvSpPr txBox="1">
            <a:spLocks noChangeArrowheads="1"/>
          </p:cNvSpPr>
          <p:nvPr/>
        </p:nvSpPr>
        <p:spPr bwMode="auto">
          <a:xfrm>
            <a:off x="2627784" y="5319507"/>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solidFill>
                  <a:srgbClr val="000099"/>
                </a:solidFill>
                <a:latin typeface="Garamond" pitchFamily="18" charset="0"/>
              </a:rPr>
              <a:t>3</a:t>
            </a:r>
            <a:endParaRPr lang="en-US" sz="2200" b="1" i="1" dirty="0">
              <a:solidFill>
                <a:srgbClr val="000099"/>
              </a:solidFill>
              <a:latin typeface="Garamond" pitchFamily="18" charset="0"/>
            </a:endParaRPr>
          </a:p>
        </p:txBody>
      </p:sp>
      <p:sp>
        <p:nvSpPr>
          <p:cNvPr id="92" name="Text Box 15"/>
          <p:cNvSpPr txBox="1">
            <a:spLocks noChangeArrowheads="1"/>
          </p:cNvSpPr>
          <p:nvPr/>
        </p:nvSpPr>
        <p:spPr bwMode="auto">
          <a:xfrm>
            <a:off x="4644008" y="5743717"/>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solidFill>
                  <a:srgbClr val="000099"/>
                </a:solidFill>
                <a:latin typeface="Garamond" pitchFamily="18" charset="0"/>
              </a:rPr>
              <a:t>3</a:t>
            </a:r>
            <a:endParaRPr lang="en-US" sz="2200" b="1" i="1" dirty="0">
              <a:solidFill>
                <a:srgbClr val="000099"/>
              </a:solidFill>
              <a:latin typeface="Garamond" pitchFamily="18" charset="0"/>
            </a:endParaRPr>
          </a:p>
        </p:txBody>
      </p:sp>
      <p:sp>
        <p:nvSpPr>
          <p:cNvPr id="93" name="Text Box 15"/>
          <p:cNvSpPr txBox="1">
            <a:spLocks noChangeArrowheads="1"/>
          </p:cNvSpPr>
          <p:nvPr/>
        </p:nvSpPr>
        <p:spPr bwMode="auto">
          <a:xfrm>
            <a:off x="6048164" y="5337212"/>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solidFill>
                  <a:srgbClr val="000099"/>
                </a:solidFill>
                <a:latin typeface="Garamond" pitchFamily="18" charset="0"/>
              </a:rPr>
              <a:t>3</a:t>
            </a:r>
            <a:endParaRPr lang="en-US" sz="2200" b="1" i="1" dirty="0">
              <a:solidFill>
                <a:srgbClr val="000099"/>
              </a:solidFill>
              <a:latin typeface="Garamond" pitchFamily="18" charset="0"/>
            </a:endParaRPr>
          </a:p>
        </p:txBody>
      </p:sp>
      <p:sp>
        <p:nvSpPr>
          <p:cNvPr id="94" name="Text Box 15"/>
          <p:cNvSpPr txBox="1">
            <a:spLocks noChangeArrowheads="1"/>
          </p:cNvSpPr>
          <p:nvPr/>
        </p:nvSpPr>
        <p:spPr bwMode="auto">
          <a:xfrm>
            <a:off x="6048164" y="4035358"/>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solidFill>
                  <a:srgbClr val="000099"/>
                </a:solidFill>
                <a:latin typeface="Garamond" pitchFamily="18" charset="0"/>
              </a:rPr>
              <a:t>1</a:t>
            </a:r>
            <a:endParaRPr lang="en-US" sz="2200" b="1" i="1" dirty="0">
              <a:solidFill>
                <a:srgbClr val="000099"/>
              </a:solidFill>
              <a:latin typeface="Garamond" pitchFamily="18" charset="0"/>
            </a:endParaRPr>
          </a:p>
        </p:txBody>
      </p:sp>
      <p:sp>
        <p:nvSpPr>
          <p:cNvPr id="95" name="Text Box 15"/>
          <p:cNvSpPr txBox="1">
            <a:spLocks noChangeArrowheads="1"/>
          </p:cNvSpPr>
          <p:nvPr/>
        </p:nvSpPr>
        <p:spPr bwMode="auto">
          <a:xfrm>
            <a:off x="4752020" y="3430161"/>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a:solidFill>
                  <a:srgbClr val="000099"/>
                </a:solidFill>
                <a:latin typeface="Garamond" pitchFamily="18" charset="0"/>
              </a:rPr>
              <a:t>2</a:t>
            </a:r>
          </a:p>
        </p:txBody>
      </p:sp>
      <p:cxnSp>
        <p:nvCxnSpPr>
          <p:cNvPr id="55" name="Straight Connector 54"/>
          <p:cNvCxnSpPr/>
          <p:nvPr/>
        </p:nvCxnSpPr>
        <p:spPr>
          <a:xfrm>
            <a:off x="2077244" y="692696"/>
            <a:ext cx="972108" cy="1548172"/>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3745964" y="692696"/>
            <a:ext cx="815556" cy="1544518"/>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597524" y="692696"/>
            <a:ext cx="972108" cy="1548172"/>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4886114" y="1700808"/>
            <a:ext cx="323478" cy="523289"/>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6338252" y="692696"/>
            <a:ext cx="815556" cy="1544518"/>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6950320" y="1124744"/>
            <a:ext cx="648072" cy="1116124"/>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6689762" y="1634916"/>
            <a:ext cx="332566" cy="589181"/>
          </a:xfrm>
          <a:prstGeom prst="line">
            <a:avLst/>
          </a:prstGeom>
          <a:ln w="57150" cap="rnd"/>
        </p:spPr>
        <p:style>
          <a:lnRef idx="1">
            <a:schemeClr val="accent1"/>
          </a:lnRef>
          <a:fillRef idx="0">
            <a:schemeClr val="accent1"/>
          </a:fillRef>
          <a:effectRef idx="0">
            <a:schemeClr val="accent1"/>
          </a:effectRef>
          <a:fontRef idx="minor">
            <a:schemeClr val="tx1"/>
          </a:fontRef>
        </p:style>
      </p:cxnSp>
      <p:sp>
        <p:nvSpPr>
          <p:cNvPr id="97" name="Text Box 15"/>
          <p:cNvSpPr txBox="1">
            <a:spLocks noChangeArrowheads="1"/>
          </p:cNvSpPr>
          <p:nvPr/>
        </p:nvSpPr>
        <p:spPr bwMode="auto">
          <a:xfrm>
            <a:off x="7971420" y="2206025"/>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a</a:t>
            </a:r>
          </a:p>
        </p:txBody>
      </p:sp>
      <p:sp>
        <p:nvSpPr>
          <p:cNvPr id="99" name="Text Box 15"/>
          <p:cNvSpPr txBox="1">
            <a:spLocks noChangeArrowheads="1"/>
          </p:cNvSpPr>
          <p:nvPr/>
        </p:nvSpPr>
        <p:spPr bwMode="auto">
          <a:xfrm>
            <a:off x="7600900" y="2206025"/>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b</a:t>
            </a:r>
          </a:p>
        </p:txBody>
      </p:sp>
      <p:sp>
        <p:nvSpPr>
          <p:cNvPr id="100" name="Text Box 15"/>
          <p:cNvSpPr txBox="1">
            <a:spLocks noChangeArrowheads="1"/>
          </p:cNvSpPr>
          <p:nvPr/>
        </p:nvSpPr>
        <p:spPr bwMode="auto">
          <a:xfrm>
            <a:off x="6865776" y="2204864"/>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smtClean="0">
                <a:latin typeface="Garamond" pitchFamily="18" charset="0"/>
              </a:rPr>
              <a:t>c</a:t>
            </a:r>
            <a:endParaRPr lang="en-US" sz="2200" b="1" i="1" dirty="0">
              <a:latin typeface="Garamond" pitchFamily="18" charset="0"/>
            </a:endParaRPr>
          </a:p>
        </p:txBody>
      </p:sp>
      <p:cxnSp>
        <p:nvCxnSpPr>
          <p:cNvPr id="101" name="Straight Connector 100"/>
          <p:cNvCxnSpPr/>
          <p:nvPr/>
        </p:nvCxnSpPr>
        <p:spPr>
          <a:xfrm>
            <a:off x="7189812" y="692696"/>
            <a:ext cx="972108" cy="1548172"/>
          </a:xfrm>
          <a:prstGeom prst="line">
            <a:avLst/>
          </a:prstGeom>
          <a:ln w="57150" cap="rnd"/>
        </p:spPr>
        <p:style>
          <a:lnRef idx="1">
            <a:schemeClr val="accent1"/>
          </a:lnRef>
          <a:fillRef idx="0">
            <a:schemeClr val="accent1"/>
          </a:fillRef>
          <a:effectRef idx="0">
            <a:schemeClr val="accent1"/>
          </a:effectRef>
          <a:fontRef idx="minor">
            <a:schemeClr val="tx1"/>
          </a:fontRef>
        </p:style>
      </p:cxnSp>
      <p:sp>
        <p:nvSpPr>
          <p:cNvPr id="102" name="Text Box 15"/>
          <p:cNvSpPr txBox="1">
            <a:spLocks noChangeArrowheads="1"/>
          </p:cNvSpPr>
          <p:nvPr/>
        </p:nvSpPr>
        <p:spPr bwMode="auto">
          <a:xfrm>
            <a:off x="2848372" y="2204864"/>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d</a:t>
            </a:r>
          </a:p>
        </p:txBody>
      </p:sp>
      <p:sp>
        <p:nvSpPr>
          <p:cNvPr id="103" name="Text Box 15"/>
          <p:cNvSpPr txBox="1">
            <a:spLocks noChangeArrowheads="1"/>
          </p:cNvSpPr>
          <p:nvPr/>
        </p:nvSpPr>
        <p:spPr bwMode="auto">
          <a:xfrm>
            <a:off x="5353608" y="2206025"/>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d</a:t>
            </a:r>
          </a:p>
        </p:txBody>
      </p:sp>
      <p:sp>
        <p:nvSpPr>
          <p:cNvPr id="104" name="Text Box 15"/>
          <p:cNvSpPr txBox="1">
            <a:spLocks noChangeArrowheads="1"/>
          </p:cNvSpPr>
          <p:nvPr/>
        </p:nvSpPr>
        <p:spPr bwMode="auto">
          <a:xfrm>
            <a:off x="6145696" y="2204864"/>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d</a:t>
            </a:r>
          </a:p>
        </p:txBody>
      </p:sp>
      <p:sp>
        <p:nvSpPr>
          <p:cNvPr id="105" name="Oval 4"/>
          <p:cNvSpPr>
            <a:spLocks noChangeArrowheads="1"/>
          </p:cNvSpPr>
          <p:nvPr/>
        </p:nvSpPr>
        <p:spPr bwMode="auto">
          <a:xfrm>
            <a:off x="3776110" y="3358826"/>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06" name="Oval 4"/>
          <p:cNvSpPr>
            <a:spLocks noChangeArrowheads="1"/>
          </p:cNvSpPr>
          <p:nvPr/>
        </p:nvSpPr>
        <p:spPr bwMode="auto">
          <a:xfrm>
            <a:off x="5112060" y="3362239"/>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cxnSp>
        <p:nvCxnSpPr>
          <p:cNvPr id="108" name="Straight Connector 107"/>
          <p:cNvCxnSpPr>
            <a:stCxn id="105" idx="3"/>
            <a:endCxn id="61" idx="7"/>
          </p:cNvCxnSpPr>
          <p:nvPr/>
        </p:nvCxnSpPr>
        <p:spPr>
          <a:xfrm flipH="1">
            <a:off x="3223572" y="3553948"/>
            <a:ext cx="586016" cy="669176"/>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6" idx="2"/>
            <a:endCxn id="105" idx="6"/>
          </p:cNvCxnSpPr>
          <p:nvPr/>
        </p:nvCxnSpPr>
        <p:spPr>
          <a:xfrm flipH="1" flipV="1">
            <a:off x="4004710" y="3473126"/>
            <a:ext cx="1107350" cy="341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64" idx="1"/>
            <a:endCxn id="106" idx="5"/>
          </p:cNvCxnSpPr>
          <p:nvPr/>
        </p:nvCxnSpPr>
        <p:spPr>
          <a:xfrm flipH="1" flipV="1">
            <a:off x="5307182" y="3557361"/>
            <a:ext cx="575219" cy="66576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5" idx="4"/>
            <a:endCxn id="68" idx="0"/>
          </p:cNvCxnSpPr>
          <p:nvPr/>
        </p:nvCxnSpPr>
        <p:spPr>
          <a:xfrm>
            <a:off x="3890410" y="3587426"/>
            <a:ext cx="622018" cy="266702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06" idx="3"/>
            <a:endCxn id="68" idx="0"/>
          </p:cNvCxnSpPr>
          <p:nvPr/>
        </p:nvCxnSpPr>
        <p:spPr>
          <a:xfrm flipH="1">
            <a:off x="4512428" y="3557361"/>
            <a:ext cx="633110" cy="2697089"/>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05" idx="3"/>
            <a:endCxn id="62" idx="7"/>
          </p:cNvCxnSpPr>
          <p:nvPr/>
        </p:nvCxnSpPr>
        <p:spPr>
          <a:xfrm flipH="1">
            <a:off x="3187568" y="3553948"/>
            <a:ext cx="622020" cy="194189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06" idx="4"/>
            <a:endCxn id="65" idx="1"/>
          </p:cNvCxnSpPr>
          <p:nvPr/>
        </p:nvCxnSpPr>
        <p:spPr>
          <a:xfrm>
            <a:off x="5226360" y="3590839"/>
            <a:ext cx="638901" cy="190500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31" name="Text Box 15"/>
          <p:cNvSpPr txBox="1">
            <a:spLocks noChangeArrowheads="1"/>
          </p:cNvSpPr>
          <p:nvPr/>
        </p:nvSpPr>
        <p:spPr bwMode="auto">
          <a:xfrm>
            <a:off x="2627784" y="3699327"/>
            <a:ext cx="92940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ab</a:t>
            </a:r>
            <a:r>
              <a:rPr lang="en-US" sz="2200" b="1" dirty="0" err="1" smtClean="0">
                <a:latin typeface="Garamond" pitchFamily="18" charset="0"/>
              </a:rPr>
              <a:t>|</a:t>
            </a:r>
            <a:r>
              <a:rPr lang="en-US" sz="2200" b="1" i="1" dirty="0" err="1">
                <a:latin typeface="Garamond" pitchFamily="18" charset="0"/>
              </a:rPr>
              <a:t>c</a:t>
            </a:r>
            <a:endParaRPr lang="en-US" sz="2200" b="1" i="1" dirty="0">
              <a:latin typeface="Garamond" pitchFamily="18" charset="0"/>
            </a:endParaRPr>
          </a:p>
        </p:txBody>
      </p:sp>
      <p:sp>
        <p:nvSpPr>
          <p:cNvPr id="132" name="Text Box 15"/>
          <p:cNvSpPr txBox="1">
            <a:spLocks noChangeArrowheads="1"/>
          </p:cNvSpPr>
          <p:nvPr/>
        </p:nvSpPr>
        <p:spPr bwMode="auto">
          <a:xfrm>
            <a:off x="4902124" y="2956306"/>
            <a:ext cx="71925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c</a:t>
            </a:r>
            <a:r>
              <a:rPr lang="en-US" sz="2200" b="1" dirty="0" err="1" smtClean="0">
                <a:latin typeface="Garamond" pitchFamily="18" charset="0"/>
              </a:rPr>
              <a:t>|</a:t>
            </a:r>
            <a:r>
              <a:rPr lang="en-US" sz="2200" b="1" i="1" dirty="0" err="1">
                <a:latin typeface="Garamond" pitchFamily="18" charset="0"/>
              </a:rPr>
              <a:t>d</a:t>
            </a:r>
            <a:endParaRPr lang="en-US" sz="2200" b="1" i="1" dirty="0">
              <a:latin typeface="Garamond" pitchFamily="18" charset="0"/>
            </a:endParaRPr>
          </a:p>
        </p:txBody>
      </p:sp>
      <p:sp>
        <p:nvSpPr>
          <p:cNvPr id="133" name="Text Box 15"/>
          <p:cNvSpPr txBox="1">
            <a:spLocks noChangeArrowheads="1"/>
          </p:cNvSpPr>
          <p:nvPr/>
        </p:nvSpPr>
        <p:spPr bwMode="auto">
          <a:xfrm>
            <a:off x="3920015" y="3392996"/>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a:solidFill>
                  <a:srgbClr val="000099"/>
                </a:solidFill>
                <a:latin typeface="Garamond" pitchFamily="18" charset="0"/>
              </a:rPr>
              <a:t>2</a:t>
            </a:r>
          </a:p>
        </p:txBody>
      </p:sp>
      <p:grpSp>
        <p:nvGrpSpPr>
          <p:cNvPr id="137" name="Group 136"/>
          <p:cNvGrpSpPr/>
          <p:nvPr/>
        </p:nvGrpSpPr>
        <p:grpSpPr>
          <a:xfrm>
            <a:off x="3892936" y="3465004"/>
            <a:ext cx="1255128" cy="2781324"/>
            <a:chOff x="6989280" y="3625526"/>
            <a:chExt cx="1255128" cy="2781324"/>
          </a:xfrm>
        </p:grpSpPr>
        <p:cxnSp>
          <p:nvCxnSpPr>
            <p:cNvPr id="134" name="Straight Connector 133"/>
            <p:cNvCxnSpPr/>
            <p:nvPr/>
          </p:nvCxnSpPr>
          <p:spPr>
            <a:xfrm flipH="1" flipV="1">
              <a:off x="7103580" y="3625526"/>
              <a:ext cx="1107350" cy="3413"/>
            </a:xfrm>
            <a:prstGeom prst="line">
              <a:avLst/>
            </a:prstGeom>
            <a:ln w="571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6989280" y="3739826"/>
              <a:ext cx="622018" cy="2667024"/>
            </a:xfrm>
            <a:prstGeom prst="line">
              <a:avLst/>
            </a:prstGeom>
            <a:ln w="571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7611298" y="3709761"/>
              <a:ext cx="633110" cy="2697089"/>
            </a:xfrm>
            <a:prstGeom prst="line">
              <a:avLst/>
            </a:prstGeom>
            <a:ln w="571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94940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wipe(down)">
                                      <p:cBhvr>
                                        <p:cTn id="7"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a:xfrm>
            <a:off x="251520" y="-27384"/>
            <a:ext cx="8064896" cy="609600"/>
          </a:xfrm>
          <a:prstGeom prst="rect">
            <a:avLst/>
          </a:prstGeom>
          <a:effectLst>
            <a:outerShdw dist="35921" dir="2700000" algn="ctr" rotWithShape="0">
              <a:schemeClr val="bg2"/>
            </a:outerShdw>
          </a:effectLst>
        </p:spPr>
        <p:txBody>
          <a:bodyP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Dynamic Programming approach</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5" name="Rectangle 4"/>
          <p:cNvSpPr>
            <a:spLocks noChangeArrowheads="1"/>
          </p:cNvSpPr>
          <p:nvPr/>
        </p:nvSpPr>
        <p:spPr bwMode="auto">
          <a:xfrm>
            <a:off x="374068" y="656692"/>
            <a:ext cx="5976664"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800" b="0" dirty="0" smtClean="0">
                <a:latin typeface="Garamond" pitchFamily="18" charset="0"/>
              </a:rPr>
              <a:t> </a:t>
            </a:r>
            <a:r>
              <a:rPr lang="en-US" sz="2400" dirty="0" smtClean="0">
                <a:solidFill>
                  <a:srgbClr val="000099"/>
                </a:solidFill>
                <a:latin typeface="Garamond" pitchFamily="18" charset="0"/>
              </a:rPr>
              <a:t>Maximum Weight </a:t>
            </a:r>
            <a:r>
              <a:rPr lang="en-US" sz="2400" dirty="0">
                <a:solidFill>
                  <a:srgbClr val="000099"/>
                </a:solidFill>
                <a:latin typeface="Garamond" pitchFamily="18" charset="0"/>
              </a:rPr>
              <a:t>C</a:t>
            </a:r>
            <a:r>
              <a:rPr lang="en-US" sz="2400" dirty="0" smtClean="0">
                <a:solidFill>
                  <a:srgbClr val="000099"/>
                </a:solidFill>
                <a:latin typeface="Garamond" pitchFamily="18" charset="0"/>
              </a:rPr>
              <a:t>lique</a:t>
            </a:r>
            <a:r>
              <a:rPr lang="en-US" sz="2400" dirty="0" smtClean="0">
                <a:latin typeface="Garamond" pitchFamily="18" charset="0"/>
              </a:rPr>
              <a:t> problem is </a:t>
            </a:r>
            <a:r>
              <a:rPr lang="en-US" sz="2400" dirty="0" smtClean="0">
                <a:solidFill>
                  <a:srgbClr val="FF0000"/>
                </a:solidFill>
                <a:latin typeface="Garamond" pitchFamily="18" charset="0"/>
              </a:rPr>
              <a:t>NP-hard!</a:t>
            </a:r>
          </a:p>
          <a:p>
            <a:pPr>
              <a:spcBef>
                <a:spcPts val="600"/>
              </a:spcBef>
              <a:buClr>
                <a:schemeClr val="accent1"/>
              </a:buClr>
              <a:buSzPct val="90000"/>
              <a:buFont typeface="Wingdings 3" pitchFamily="18" charset="2"/>
              <a:buChar char="}"/>
            </a:pPr>
            <a:r>
              <a:rPr lang="en-US" sz="2400" dirty="0">
                <a:latin typeface="Garamond" pitchFamily="18" charset="0"/>
              </a:rPr>
              <a:t> </a:t>
            </a:r>
            <a:r>
              <a:rPr lang="en-US" sz="2400" dirty="0" smtClean="0">
                <a:solidFill>
                  <a:srgbClr val="FF0000"/>
                </a:solidFill>
                <a:latin typeface="Garamond" pitchFamily="18" charset="0"/>
              </a:rPr>
              <a:t>DP-based </a:t>
            </a:r>
            <a:r>
              <a:rPr lang="en-US" sz="2400" dirty="0" smtClean="0">
                <a:latin typeface="Garamond" pitchFamily="18" charset="0"/>
              </a:rPr>
              <a:t>approach solves this exactly (and faster than generic max clique algorithm)</a:t>
            </a:r>
          </a:p>
        </p:txBody>
      </p:sp>
      <p:cxnSp>
        <p:nvCxnSpPr>
          <p:cNvPr id="10" name="Straight Connector 9"/>
          <p:cNvCxnSpPr/>
          <p:nvPr/>
        </p:nvCxnSpPr>
        <p:spPr>
          <a:xfrm flipV="1">
            <a:off x="3743908" y="1861556"/>
            <a:ext cx="540060" cy="648070"/>
          </a:xfrm>
          <a:prstGeom prst="line">
            <a:avLst/>
          </a:prstGeom>
          <a:ln w="38100" cap="rnd"/>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283968" y="1861554"/>
            <a:ext cx="540060" cy="648072"/>
          </a:xfrm>
          <a:prstGeom prst="line">
            <a:avLst/>
          </a:prstGeom>
          <a:ln w="38100" cap="rnd"/>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3383868" y="2509626"/>
            <a:ext cx="720080" cy="499248"/>
            <a:chOff x="1547664" y="1844824"/>
            <a:chExt cx="720080" cy="499248"/>
          </a:xfrm>
        </p:grpSpPr>
        <p:cxnSp>
          <p:nvCxnSpPr>
            <p:cNvPr id="26" name="Straight Connector 25"/>
            <p:cNvCxnSpPr/>
            <p:nvPr/>
          </p:nvCxnSpPr>
          <p:spPr>
            <a:xfrm>
              <a:off x="1547664" y="2344072"/>
              <a:ext cx="720080" cy="0"/>
            </a:xfrm>
            <a:prstGeom prst="line">
              <a:avLst/>
            </a:prstGeom>
            <a:ln w="38100"/>
            <a:scene3d>
              <a:camera prst="orthographicFront">
                <a:rot lat="0" lon="24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547664" y="1844824"/>
              <a:ext cx="360040" cy="499248"/>
            </a:xfrm>
            <a:prstGeom prst="line">
              <a:avLst/>
            </a:prstGeom>
            <a:ln w="38100"/>
            <a:scene3d>
              <a:camera prst="orthographicFront">
                <a:rot lat="0" lon="24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1907704" y="1844824"/>
              <a:ext cx="360040" cy="499248"/>
            </a:xfrm>
            <a:prstGeom prst="line">
              <a:avLst/>
            </a:prstGeom>
            <a:ln w="38100"/>
            <a:scene3d>
              <a:camera prst="orthographicFront">
                <a:rot lat="0" lon="240000" rev="0"/>
              </a:camera>
              <a:lightRig rig="threePt" dir="t"/>
            </a:scene3d>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4463988" y="2509626"/>
            <a:ext cx="720080" cy="499248"/>
            <a:chOff x="1547664" y="1844824"/>
            <a:chExt cx="720080" cy="499248"/>
          </a:xfrm>
        </p:grpSpPr>
        <p:cxnSp>
          <p:nvCxnSpPr>
            <p:cNvPr id="45" name="Straight Connector 44"/>
            <p:cNvCxnSpPr/>
            <p:nvPr/>
          </p:nvCxnSpPr>
          <p:spPr>
            <a:xfrm>
              <a:off x="1547664" y="2344072"/>
              <a:ext cx="720080" cy="0"/>
            </a:xfrm>
            <a:prstGeom prst="line">
              <a:avLst/>
            </a:prstGeom>
            <a:ln w="38100"/>
            <a:scene3d>
              <a:camera prst="orthographicFront">
                <a:rot lat="0" lon="24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1547664" y="1844824"/>
              <a:ext cx="360040" cy="499248"/>
            </a:xfrm>
            <a:prstGeom prst="line">
              <a:avLst/>
            </a:prstGeom>
            <a:ln w="38100"/>
            <a:scene3d>
              <a:camera prst="orthographicFront">
                <a:rot lat="0" lon="24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flipV="1">
              <a:off x="1907704" y="1844824"/>
              <a:ext cx="360040" cy="499248"/>
            </a:xfrm>
            <a:prstGeom prst="line">
              <a:avLst/>
            </a:prstGeom>
            <a:ln w="38100"/>
            <a:scene3d>
              <a:camera prst="orthographicFront">
                <a:rot lat="0" lon="240000" rev="0"/>
              </a:camera>
              <a:lightRig rig="threePt" dir="t"/>
            </a:scene3d>
          </p:spPr>
          <p:style>
            <a:lnRef idx="1">
              <a:schemeClr val="accent1"/>
            </a:lnRef>
            <a:fillRef idx="0">
              <a:schemeClr val="accent1"/>
            </a:fillRef>
            <a:effectRef idx="0">
              <a:schemeClr val="accent1"/>
            </a:effectRef>
            <a:fontRef idx="minor">
              <a:schemeClr val="tx1"/>
            </a:fontRef>
          </p:style>
        </p:cxnSp>
      </p:grpSp>
      <p:sp>
        <p:nvSpPr>
          <p:cNvPr id="48" name="Text Box 15"/>
          <p:cNvSpPr txBox="1">
            <a:spLocks noChangeArrowheads="1"/>
          </p:cNvSpPr>
          <p:nvPr/>
        </p:nvSpPr>
        <p:spPr bwMode="auto">
          <a:xfrm>
            <a:off x="3392786" y="3032956"/>
            <a:ext cx="62115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latin typeface="Garamond" pitchFamily="18" charset="0"/>
              </a:rPr>
              <a:t>T</a:t>
            </a:r>
            <a:r>
              <a:rPr lang="en-US" sz="2200" b="1" i="1" baseline="-25000" dirty="0" smtClean="0">
                <a:latin typeface="Garamond" pitchFamily="18" charset="0"/>
              </a:rPr>
              <a:t>L</a:t>
            </a:r>
            <a:endParaRPr lang="en-US" sz="2200" b="1" i="1" baseline="-25000" dirty="0">
              <a:latin typeface="Garamond" pitchFamily="18" charset="0"/>
            </a:endParaRPr>
          </a:p>
        </p:txBody>
      </p:sp>
      <p:sp>
        <p:nvSpPr>
          <p:cNvPr id="49" name="Text Box 15"/>
          <p:cNvSpPr txBox="1">
            <a:spLocks noChangeArrowheads="1"/>
          </p:cNvSpPr>
          <p:nvPr/>
        </p:nvSpPr>
        <p:spPr bwMode="auto">
          <a:xfrm>
            <a:off x="4517994" y="3034117"/>
            <a:ext cx="63007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latin typeface="Garamond" pitchFamily="18" charset="0"/>
              </a:rPr>
              <a:t>T</a:t>
            </a:r>
            <a:r>
              <a:rPr lang="en-US" sz="2200" b="1" i="1" baseline="-25000" dirty="0">
                <a:latin typeface="Garamond" pitchFamily="18" charset="0"/>
              </a:rPr>
              <a:t>R</a:t>
            </a:r>
          </a:p>
        </p:txBody>
      </p:sp>
      <p:sp>
        <p:nvSpPr>
          <p:cNvPr id="50" name="Text Box 15"/>
          <p:cNvSpPr txBox="1">
            <a:spLocks noChangeArrowheads="1"/>
          </p:cNvSpPr>
          <p:nvPr/>
        </p:nvSpPr>
        <p:spPr bwMode="auto">
          <a:xfrm>
            <a:off x="4110445" y="1413937"/>
            <a:ext cx="46155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a:latin typeface="Garamond" pitchFamily="18" charset="0"/>
              </a:rPr>
              <a:t>u</a:t>
            </a:r>
            <a:endParaRPr lang="en-US" sz="2200" b="1" i="1" baseline="-25000" dirty="0">
              <a:latin typeface="Garamond" pitchFamily="18" charset="0"/>
            </a:endParaRPr>
          </a:p>
        </p:txBody>
      </p:sp>
      <p:sp>
        <p:nvSpPr>
          <p:cNvPr id="52" name="Text Box 55"/>
          <p:cNvSpPr txBox="1">
            <a:spLocks noChangeArrowheads="1"/>
          </p:cNvSpPr>
          <p:nvPr/>
        </p:nvSpPr>
        <p:spPr bwMode="auto">
          <a:xfrm>
            <a:off x="508" y="3463843"/>
            <a:ext cx="9144000" cy="430887"/>
          </a:xfrm>
          <a:prstGeom prst="rect">
            <a:avLst/>
          </a:prstGeom>
          <a:solidFill>
            <a:srgbClr val="FF00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200" i="1" dirty="0" smtClean="0">
                <a:solidFill>
                  <a:schemeClr val="bg1"/>
                </a:solidFill>
                <a:latin typeface="Verdana" pitchFamily="34" charset="0"/>
              </a:rPr>
              <a:t>weight(T) = weight(T</a:t>
            </a:r>
            <a:r>
              <a:rPr lang="en-US" sz="2200" i="1" baseline="-25000" dirty="0" smtClean="0">
                <a:solidFill>
                  <a:schemeClr val="bg1"/>
                </a:solidFill>
                <a:latin typeface="Verdana" pitchFamily="34" charset="0"/>
              </a:rPr>
              <a:t>L</a:t>
            </a:r>
            <a:r>
              <a:rPr lang="en-US" sz="2200" i="1" dirty="0" smtClean="0">
                <a:solidFill>
                  <a:schemeClr val="bg1"/>
                </a:solidFill>
                <a:latin typeface="Verdana" pitchFamily="34" charset="0"/>
              </a:rPr>
              <a:t>) + weight(T</a:t>
            </a:r>
            <a:r>
              <a:rPr lang="en-US" sz="2200" i="1" baseline="-25000" dirty="0" smtClean="0">
                <a:solidFill>
                  <a:schemeClr val="bg1"/>
                </a:solidFill>
                <a:latin typeface="Verdana" pitchFamily="34" charset="0"/>
              </a:rPr>
              <a:t>R</a:t>
            </a:r>
            <a:r>
              <a:rPr lang="en-US" sz="2200" i="1" dirty="0" smtClean="0">
                <a:solidFill>
                  <a:schemeClr val="bg1"/>
                </a:solidFill>
                <a:latin typeface="Verdana" pitchFamily="34" charset="0"/>
              </a:rPr>
              <a:t>) + weight(u)</a:t>
            </a:r>
            <a:endParaRPr lang="el-GR" sz="2200" i="1" baseline="-25000" dirty="0">
              <a:solidFill>
                <a:schemeClr val="bg1"/>
              </a:solidFill>
              <a:latin typeface="Verdana" pitchFamily="34" charset="0"/>
            </a:endParaRPr>
          </a:p>
        </p:txBody>
      </p:sp>
      <p:sp>
        <p:nvSpPr>
          <p:cNvPr id="53" name="Rectangle 4"/>
          <p:cNvSpPr>
            <a:spLocks noChangeArrowheads="1"/>
          </p:cNvSpPr>
          <p:nvPr/>
        </p:nvSpPr>
        <p:spPr bwMode="auto">
          <a:xfrm>
            <a:off x="374068" y="4068068"/>
            <a:ext cx="8662428" cy="201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US" sz="2400" dirty="0" smtClean="0">
                <a:latin typeface="Garamond" pitchFamily="18" charset="0"/>
              </a:rPr>
              <a:t> The </a:t>
            </a:r>
            <a:r>
              <a:rPr lang="en-US" sz="2400" dirty="0">
                <a:latin typeface="Garamond" pitchFamily="18" charset="0"/>
              </a:rPr>
              <a:t>DP algorithm will compute a rooted, </a:t>
            </a:r>
            <a:r>
              <a:rPr lang="en-US" sz="2400" dirty="0" smtClean="0">
                <a:latin typeface="Garamond" pitchFamily="18" charset="0"/>
              </a:rPr>
              <a:t>binary tree </a:t>
            </a:r>
            <a:r>
              <a:rPr lang="en-US" sz="2400" dirty="0">
                <a:latin typeface="Garamond" pitchFamily="18" charset="0"/>
              </a:rPr>
              <a:t>T</a:t>
            </a:r>
            <a:r>
              <a:rPr lang="en-US" sz="2400" baseline="-25000" dirty="0">
                <a:latin typeface="Garamond" pitchFamily="18" charset="0"/>
              </a:rPr>
              <a:t>A</a:t>
            </a:r>
            <a:r>
              <a:rPr lang="en-US" sz="2400" dirty="0">
                <a:latin typeface="Garamond" pitchFamily="18" charset="0"/>
              </a:rPr>
              <a:t> for every cluster A </a:t>
            </a:r>
            <a:r>
              <a:rPr lang="en-US" sz="2400" dirty="0" smtClean="0">
                <a:latin typeface="Garamond" pitchFamily="18" charset="0"/>
              </a:rPr>
              <a:t>such </a:t>
            </a:r>
            <a:r>
              <a:rPr lang="en-US" sz="2400" dirty="0">
                <a:latin typeface="Garamond" pitchFamily="18" charset="0"/>
              </a:rPr>
              <a:t>that </a:t>
            </a:r>
            <a:r>
              <a:rPr lang="en-US" sz="2400" dirty="0" smtClean="0">
                <a:latin typeface="Garamond" pitchFamily="18" charset="0"/>
              </a:rPr>
              <a:t>T</a:t>
            </a:r>
            <a:r>
              <a:rPr lang="en-US" sz="2400" baseline="-25000" dirty="0" smtClean="0">
                <a:latin typeface="Garamond" pitchFamily="18" charset="0"/>
              </a:rPr>
              <a:t>A</a:t>
            </a:r>
            <a:r>
              <a:rPr lang="en-US" sz="2400" dirty="0" smtClean="0">
                <a:latin typeface="Garamond" pitchFamily="18" charset="0"/>
              </a:rPr>
              <a:t> maximizes </a:t>
            </a:r>
            <a:r>
              <a:rPr lang="en-US" sz="2400" dirty="0">
                <a:latin typeface="Garamond" pitchFamily="18" charset="0"/>
              </a:rPr>
              <a:t>the sum, over all gene trees t, of the number of </a:t>
            </a:r>
            <a:r>
              <a:rPr lang="en-US" sz="2400" dirty="0" err="1">
                <a:latin typeface="Garamond" pitchFamily="18" charset="0"/>
              </a:rPr>
              <a:t>subtree</a:t>
            </a:r>
            <a:r>
              <a:rPr lang="en-US" sz="2400" dirty="0">
                <a:latin typeface="Garamond" pitchFamily="18" charset="0"/>
              </a:rPr>
              <a:t>-bipartitions in t that are </a:t>
            </a:r>
            <a:r>
              <a:rPr lang="en-US" sz="2400" dirty="0" smtClean="0">
                <a:latin typeface="Garamond" pitchFamily="18" charset="0"/>
              </a:rPr>
              <a:t>dominated by </a:t>
            </a:r>
            <a:r>
              <a:rPr lang="en-US" sz="2400" dirty="0">
                <a:latin typeface="Garamond" pitchFamily="18" charset="0"/>
              </a:rPr>
              <a:t>some </a:t>
            </a:r>
            <a:r>
              <a:rPr lang="en-US" sz="2400" dirty="0" err="1">
                <a:latin typeface="Garamond" pitchFamily="18" charset="0"/>
              </a:rPr>
              <a:t>subtree</a:t>
            </a:r>
            <a:r>
              <a:rPr lang="en-US" sz="2400" dirty="0">
                <a:latin typeface="Garamond" pitchFamily="18" charset="0"/>
              </a:rPr>
              <a:t>-bipartition in T</a:t>
            </a:r>
            <a:r>
              <a:rPr lang="en-US" sz="2400" baseline="-25000" dirty="0">
                <a:latin typeface="Garamond" pitchFamily="18" charset="0"/>
              </a:rPr>
              <a:t>A</a:t>
            </a:r>
            <a:r>
              <a:rPr lang="en-US" sz="2400" dirty="0">
                <a:latin typeface="Garamond" pitchFamily="18" charset="0"/>
              </a:rPr>
              <a:t>. We will denote this total number by</a:t>
            </a:r>
            <a:r>
              <a:rPr lang="en-US" sz="2400" dirty="0">
                <a:solidFill>
                  <a:srgbClr val="FF0000"/>
                </a:solidFill>
                <a:latin typeface="Garamond" pitchFamily="18" charset="0"/>
              </a:rPr>
              <a:t> </a:t>
            </a:r>
            <a:r>
              <a:rPr lang="en-US" sz="2400" dirty="0" smtClean="0">
                <a:solidFill>
                  <a:srgbClr val="FF0000"/>
                </a:solidFill>
                <a:latin typeface="Garamond" pitchFamily="18" charset="0"/>
              </a:rPr>
              <a:t>value(A</a:t>
            </a:r>
            <a:r>
              <a:rPr lang="en-US" sz="2400" dirty="0">
                <a:solidFill>
                  <a:srgbClr val="FF0000"/>
                </a:solidFill>
                <a:latin typeface="Garamond" pitchFamily="18" charset="0"/>
              </a:rPr>
              <a:t>)</a:t>
            </a:r>
            <a:r>
              <a:rPr lang="en-US" sz="2400" dirty="0">
                <a:latin typeface="Garamond" pitchFamily="18" charset="0"/>
              </a:rPr>
              <a:t>.</a:t>
            </a:r>
          </a:p>
          <a:p>
            <a:pPr>
              <a:spcBef>
                <a:spcPts val="600"/>
              </a:spcBef>
              <a:buClr>
                <a:schemeClr val="accent1"/>
              </a:buClr>
              <a:buSzPct val="90000"/>
              <a:buFont typeface="Wingdings 3" pitchFamily="18" charset="2"/>
              <a:buChar char="}"/>
            </a:pPr>
            <a:endParaRPr lang="en-US" sz="2400" dirty="0" smtClean="0">
              <a:solidFill>
                <a:srgbClr val="FF0000"/>
              </a:solidFill>
              <a:latin typeface="Garamond" pitchFamily="18" charset="0"/>
            </a:endParaRPr>
          </a:p>
        </p:txBody>
      </p:sp>
    </p:spTree>
    <p:extLst>
      <p:ext uri="{BB962C8B-B14F-4D97-AF65-F5344CB8AC3E}">
        <p14:creationId xmlns:p14="http://schemas.microsoft.com/office/powerpoint/2010/main" val="254626453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a:xfrm>
            <a:off x="251520" y="-27384"/>
            <a:ext cx="806489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Dynamic Programming Contd.</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52" name="Text Box 55"/>
          <p:cNvSpPr txBox="1">
            <a:spLocks noChangeArrowheads="1"/>
          </p:cNvSpPr>
          <p:nvPr/>
        </p:nvSpPr>
        <p:spPr bwMode="auto">
          <a:xfrm>
            <a:off x="-508" y="1791160"/>
            <a:ext cx="9144000" cy="769441"/>
          </a:xfrm>
          <a:prstGeom prst="rect">
            <a:avLst/>
          </a:prstGeom>
          <a:solidFill>
            <a:srgbClr val="FF00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200" i="1" dirty="0">
                <a:solidFill>
                  <a:schemeClr val="bg1"/>
                </a:solidFill>
                <a:latin typeface="Verdana" pitchFamily="34" charset="0"/>
              </a:rPr>
              <a:t>value(A) = </a:t>
            </a:r>
            <a:r>
              <a:rPr lang="en-US" sz="2200" i="1" dirty="0" smtClean="0">
                <a:solidFill>
                  <a:schemeClr val="bg1"/>
                </a:solidFill>
                <a:latin typeface="Verdana" pitchFamily="34" charset="0"/>
              </a:rPr>
              <a:t>weight (a</a:t>
            </a:r>
            <a:r>
              <a:rPr lang="en-US" sz="2200" i="1" baseline="-25000" dirty="0" smtClean="0">
                <a:solidFill>
                  <a:schemeClr val="bg1"/>
                </a:solidFill>
                <a:latin typeface="Verdana" pitchFamily="34" charset="0"/>
              </a:rPr>
              <a:t>1</a:t>
            </a:r>
            <a:r>
              <a:rPr lang="en-US" sz="2200" i="1" dirty="0" smtClean="0">
                <a:solidFill>
                  <a:schemeClr val="bg1"/>
                </a:solidFill>
                <a:latin typeface="Verdana" pitchFamily="34" charset="0"/>
              </a:rPr>
              <a:t>|a</a:t>
            </a:r>
            <a:r>
              <a:rPr lang="en-US" sz="2200" i="1" baseline="-25000" dirty="0" smtClean="0">
                <a:solidFill>
                  <a:schemeClr val="bg1"/>
                </a:solidFill>
                <a:latin typeface="Verdana" pitchFamily="34" charset="0"/>
              </a:rPr>
              <a:t>2</a:t>
            </a:r>
            <a:r>
              <a:rPr lang="en-US" sz="2200" i="1" dirty="0" smtClean="0">
                <a:solidFill>
                  <a:schemeClr val="bg1"/>
                </a:solidFill>
                <a:latin typeface="Verdana" pitchFamily="34" charset="0"/>
              </a:rPr>
              <a:t>); if A ={a</a:t>
            </a:r>
            <a:r>
              <a:rPr lang="en-US" sz="2200" i="1" baseline="-25000" dirty="0" smtClean="0">
                <a:solidFill>
                  <a:schemeClr val="bg1"/>
                </a:solidFill>
                <a:latin typeface="Verdana" pitchFamily="34" charset="0"/>
              </a:rPr>
              <a:t>1</a:t>
            </a:r>
            <a:r>
              <a:rPr lang="en-US" sz="2200" i="1" dirty="0" smtClean="0">
                <a:solidFill>
                  <a:schemeClr val="bg1"/>
                </a:solidFill>
                <a:latin typeface="Verdana" pitchFamily="34" charset="0"/>
              </a:rPr>
              <a:t>,a</a:t>
            </a:r>
            <a:r>
              <a:rPr lang="en-US" sz="2200" i="1" baseline="-25000" dirty="0" smtClean="0">
                <a:solidFill>
                  <a:schemeClr val="bg1"/>
                </a:solidFill>
                <a:latin typeface="Verdana" pitchFamily="34" charset="0"/>
              </a:rPr>
              <a:t>2</a:t>
            </a:r>
            <a:r>
              <a:rPr lang="en-US" sz="2200" i="1" dirty="0" smtClean="0">
                <a:solidFill>
                  <a:schemeClr val="bg1"/>
                </a:solidFill>
                <a:latin typeface="Verdana" pitchFamily="34" charset="0"/>
              </a:rPr>
              <a:t>} </a:t>
            </a:r>
            <a:r>
              <a:rPr lang="en-US" sz="2200" i="1" dirty="0">
                <a:solidFill>
                  <a:schemeClr val="bg1"/>
                </a:solidFill>
                <a:latin typeface="Verdana" pitchFamily="34" charset="0"/>
              </a:rPr>
              <a:t> </a:t>
            </a:r>
            <a:r>
              <a:rPr lang="en-US" sz="2200" i="1" dirty="0" smtClean="0">
                <a:solidFill>
                  <a:schemeClr val="bg1"/>
                </a:solidFill>
                <a:latin typeface="Verdana" pitchFamily="34" charset="0"/>
              </a:rPr>
              <a:t>                     value(A</a:t>
            </a:r>
            <a:r>
              <a:rPr lang="en-US" sz="2200" i="1" dirty="0">
                <a:solidFill>
                  <a:schemeClr val="bg1"/>
                </a:solidFill>
                <a:latin typeface="Verdana" pitchFamily="34" charset="0"/>
              </a:rPr>
              <a:t>) = </a:t>
            </a:r>
            <a:r>
              <a:rPr lang="en-US" sz="2200" i="1" dirty="0" smtClean="0">
                <a:solidFill>
                  <a:schemeClr val="bg1"/>
                </a:solidFill>
                <a:latin typeface="Verdana" pitchFamily="34" charset="0"/>
              </a:rPr>
              <a:t>0; </a:t>
            </a:r>
            <a:r>
              <a:rPr lang="en-US" sz="2200" i="1" dirty="0">
                <a:solidFill>
                  <a:schemeClr val="bg1"/>
                </a:solidFill>
                <a:latin typeface="Verdana" pitchFamily="34" charset="0"/>
              </a:rPr>
              <a:t>if A ={</a:t>
            </a:r>
            <a:r>
              <a:rPr lang="en-US" sz="2200" i="1" dirty="0" smtClean="0">
                <a:solidFill>
                  <a:schemeClr val="bg1"/>
                </a:solidFill>
                <a:latin typeface="Verdana" pitchFamily="34" charset="0"/>
              </a:rPr>
              <a:t>a</a:t>
            </a:r>
            <a:r>
              <a:rPr lang="en-US" sz="2200" i="1" baseline="-25000" dirty="0" smtClean="0">
                <a:solidFill>
                  <a:schemeClr val="bg1"/>
                </a:solidFill>
                <a:latin typeface="Verdana" pitchFamily="34" charset="0"/>
              </a:rPr>
              <a:t>1</a:t>
            </a:r>
            <a:r>
              <a:rPr lang="en-US" sz="2200" i="1" dirty="0" smtClean="0">
                <a:solidFill>
                  <a:schemeClr val="bg1"/>
                </a:solidFill>
                <a:latin typeface="Verdana" pitchFamily="34" charset="0"/>
              </a:rPr>
              <a:t>}</a:t>
            </a:r>
            <a:endParaRPr lang="el-GR" sz="2200" baseline="-25000" dirty="0">
              <a:solidFill>
                <a:srgbClr val="000099"/>
              </a:solidFill>
              <a:latin typeface="Trebuchet MS" pitchFamily="34" charset="0"/>
            </a:endParaRPr>
          </a:p>
        </p:txBody>
      </p:sp>
      <p:sp>
        <p:nvSpPr>
          <p:cNvPr id="54" name="Text Box 55"/>
          <p:cNvSpPr txBox="1">
            <a:spLocks noChangeArrowheads="1"/>
          </p:cNvSpPr>
          <p:nvPr/>
        </p:nvSpPr>
        <p:spPr bwMode="auto">
          <a:xfrm>
            <a:off x="-508" y="2854097"/>
            <a:ext cx="9144000" cy="769441"/>
          </a:xfrm>
          <a:prstGeom prst="rect">
            <a:avLst/>
          </a:prstGeom>
          <a:solidFill>
            <a:srgbClr val="FF00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200" i="1" dirty="0" smtClean="0">
                <a:solidFill>
                  <a:schemeClr val="bg1"/>
                </a:solidFill>
                <a:latin typeface="Verdana" pitchFamily="34" charset="0"/>
              </a:rPr>
              <a:t>value(A) = </a:t>
            </a:r>
            <a:r>
              <a:rPr lang="en-US" sz="2200" i="1" dirty="0" smtClean="0">
                <a:solidFill>
                  <a:srgbClr val="000099"/>
                </a:solidFill>
                <a:latin typeface="Verdana" pitchFamily="34" charset="0"/>
              </a:rPr>
              <a:t>max</a:t>
            </a:r>
            <a:r>
              <a:rPr lang="en-US" sz="2200" i="1" dirty="0" smtClean="0">
                <a:solidFill>
                  <a:schemeClr val="bg1"/>
                </a:solidFill>
                <a:latin typeface="Verdana" pitchFamily="34" charset="0"/>
              </a:rPr>
              <a:t>{value(A</a:t>
            </a:r>
            <a:r>
              <a:rPr lang="en-US" sz="2200" i="1" baseline="-25000" dirty="0" smtClean="0">
                <a:solidFill>
                  <a:schemeClr val="bg1"/>
                </a:solidFill>
                <a:latin typeface="Verdana" pitchFamily="34" charset="0"/>
              </a:rPr>
              <a:t>1</a:t>
            </a:r>
            <a:r>
              <a:rPr lang="en-US" sz="2200" i="1" dirty="0" smtClean="0">
                <a:solidFill>
                  <a:schemeClr val="bg1"/>
                </a:solidFill>
                <a:latin typeface="Verdana" pitchFamily="34" charset="0"/>
              </a:rPr>
              <a:t>) + value(A-A</a:t>
            </a:r>
            <a:r>
              <a:rPr lang="en-US" sz="2200" i="1" baseline="-25000" dirty="0" smtClean="0">
                <a:solidFill>
                  <a:schemeClr val="bg1"/>
                </a:solidFill>
                <a:latin typeface="Verdana" pitchFamily="34" charset="0"/>
              </a:rPr>
              <a:t>1</a:t>
            </a:r>
            <a:r>
              <a:rPr lang="en-US" sz="2200" i="1" dirty="0" smtClean="0">
                <a:solidFill>
                  <a:schemeClr val="bg1"/>
                </a:solidFill>
                <a:latin typeface="Verdana" pitchFamily="34" charset="0"/>
              </a:rPr>
              <a:t>) + weight(A</a:t>
            </a:r>
            <a:r>
              <a:rPr lang="en-US" sz="2200" i="1" baseline="-25000" dirty="0" smtClean="0">
                <a:solidFill>
                  <a:schemeClr val="bg1"/>
                </a:solidFill>
                <a:latin typeface="Verdana" pitchFamily="34" charset="0"/>
              </a:rPr>
              <a:t>1</a:t>
            </a:r>
            <a:r>
              <a:rPr lang="en-US" sz="2200" i="1" dirty="0" smtClean="0">
                <a:solidFill>
                  <a:schemeClr val="bg1"/>
                </a:solidFill>
                <a:latin typeface="Verdana" pitchFamily="34" charset="0"/>
              </a:rPr>
              <a:t>|A-A</a:t>
            </a:r>
            <a:r>
              <a:rPr lang="en-US" sz="2200" i="1" baseline="-25000" dirty="0" smtClean="0">
                <a:solidFill>
                  <a:schemeClr val="bg1"/>
                </a:solidFill>
                <a:latin typeface="Verdana" pitchFamily="34" charset="0"/>
              </a:rPr>
              <a:t>1</a:t>
            </a:r>
            <a:r>
              <a:rPr lang="en-US" sz="2200" i="1" dirty="0" smtClean="0">
                <a:solidFill>
                  <a:schemeClr val="bg1"/>
                </a:solidFill>
                <a:latin typeface="Verdana" pitchFamily="34" charset="0"/>
              </a:rPr>
              <a:t>)};</a:t>
            </a:r>
          </a:p>
          <a:p>
            <a:pPr algn="ctr">
              <a:spcBef>
                <a:spcPct val="50000"/>
              </a:spcBef>
            </a:pPr>
            <a:r>
              <a:rPr lang="en-US" sz="2200" i="1" baseline="-25000" dirty="0">
                <a:solidFill>
                  <a:schemeClr val="bg1"/>
                </a:solidFill>
                <a:latin typeface="Verdana" pitchFamily="34" charset="0"/>
              </a:rPr>
              <a:t>i</a:t>
            </a:r>
            <a:r>
              <a:rPr lang="en-US" sz="2200" i="1" baseline="-25000" dirty="0" smtClean="0">
                <a:solidFill>
                  <a:schemeClr val="bg1"/>
                </a:solidFill>
                <a:latin typeface="Verdana" pitchFamily="34" charset="0"/>
              </a:rPr>
              <a:t>f |A| &gt; 2 </a:t>
            </a:r>
            <a:r>
              <a:rPr lang="en-US" sz="2200" baseline="-25000" dirty="0" smtClean="0">
                <a:solidFill>
                  <a:srgbClr val="000099"/>
                </a:solidFill>
                <a:latin typeface="Trebuchet MS" pitchFamily="34" charset="0"/>
              </a:rPr>
              <a:t>(recursive step)</a:t>
            </a:r>
            <a:endParaRPr lang="el-GR" sz="2200" baseline="-25000" dirty="0">
              <a:solidFill>
                <a:srgbClr val="000099"/>
              </a:solidFill>
              <a:latin typeface="Trebuchet MS" pitchFamily="34" charset="0"/>
            </a:endParaRPr>
          </a:p>
        </p:txBody>
      </p:sp>
      <p:sp>
        <p:nvSpPr>
          <p:cNvPr id="21" name="Text Box 55"/>
          <p:cNvSpPr txBox="1">
            <a:spLocks noChangeArrowheads="1"/>
          </p:cNvSpPr>
          <p:nvPr/>
        </p:nvSpPr>
        <p:spPr bwMode="auto">
          <a:xfrm>
            <a:off x="-6932" y="1016732"/>
            <a:ext cx="9144000" cy="430887"/>
          </a:xfrm>
          <a:prstGeom prst="rect">
            <a:avLst/>
          </a:prstGeom>
          <a:solidFill>
            <a:srgbClr val="FF00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200" i="1" dirty="0" smtClean="0">
                <a:solidFill>
                  <a:schemeClr val="bg1"/>
                </a:solidFill>
                <a:latin typeface="Verdana" pitchFamily="34" charset="0"/>
              </a:rPr>
              <a:t>weight(X|Y) </a:t>
            </a:r>
            <a:r>
              <a:rPr lang="en-US" sz="2200" i="1" dirty="0">
                <a:solidFill>
                  <a:schemeClr val="bg1"/>
                </a:solidFill>
                <a:latin typeface="Verdana" pitchFamily="34" charset="0"/>
              </a:rPr>
              <a:t>= </a:t>
            </a:r>
            <a:r>
              <a:rPr lang="en-US" sz="2200" i="1" dirty="0" smtClean="0">
                <a:solidFill>
                  <a:schemeClr val="bg1"/>
                </a:solidFill>
                <a:latin typeface="Verdana" pitchFamily="34" charset="0"/>
              </a:rPr>
              <a:t>#</a:t>
            </a:r>
            <a:r>
              <a:rPr lang="en-US" sz="2200" i="1" dirty="0" err="1" smtClean="0">
                <a:solidFill>
                  <a:schemeClr val="bg1"/>
                </a:solidFill>
                <a:latin typeface="Verdana" pitchFamily="34" charset="0"/>
              </a:rPr>
              <a:t>sbp</a:t>
            </a:r>
            <a:r>
              <a:rPr lang="en-US" sz="2200" i="1" dirty="0" smtClean="0">
                <a:solidFill>
                  <a:schemeClr val="bg1"/>
                </a:solidFill>
                <a:latin typeface="Verdana" pitchFamily="34" charset="0"/>
              </a:rPr>
              <a:t> in gene trees dominated by X|Y </a:t>
            </a:r>
            <a:endParaRPr lang="el-GR" sz="2200" i="1" baseline="-25000" dirty="0">
              <a:solidFill>
                <a:schemeClr val="bg1"/>
              </a:solidFill>
              <a:latin typeface="Verdana" pitchFamily="34" charset="0"/>
            </a:endParaRPr>
          </a:p>
        </p:txBody>
      </p:sp>
      <p:sp>
        <p:nvSpPr>
          <p:cNvPr id="2" name="TextBox 1"/>
          <p:cNvSpPr txBox="1"/>
          <p:nvPr/>
        </p:nvSpPr>
        <p:spPr>
          <a:xfrm>
            <a:off x="7236296" y="2854097"/>
            <a:ext cx="1584176" cy="430887"/>
          </a:xfrm>
          <a:prstGeom prst="rect">
            <a:avLst/>
          </a:prstGeom>
          <a:noFill/>
        </p:spPr>
        <p:txBody>
          <a:bodyPr wrap="square" rtlCol="0">
            <a:spAutoFit/>
          </a:bodyPr>
          <a:lstStyle/>
          <a:p>
            <a:r>
              <a:rPr lang="en-US" sz="2200" i="1" dirty="0" smtClean="0">
                <a:solidFill>
                  <a:srgbClr val="FF0000"/>
                </a:solidFill>
                <a:latin typeface="Verdana" pitchFamily="34" charset="0"/>
              </a:rPr>
              <a:t>(</a:t>
            </a:r>
            <a:r>
              <a:rPr lang="en-US" sz="2200" i="1" dirty="0">
                <a:solidFill>
                  <a:srgbClr val="FF0000"/>
                </a:solidFill>
                <a:latin typeface="Verdana" pitchFamily="34" charset="0"/>
              </a:rPr>
              <a:t>A</a:t>
            </a:r>
            <a:r>
              <a:rPr lang="en-US" sz="2200" i="1" baseline="-25000" dirty="0">
                <a:solidFill>
                  <a:srgbClr val="FF0000"/>
                </a:solidFill>
                <a:latin typeface="Verdana" pitchFamily="34" charset="0"/>
              </a:rPr>
              <a:t>1</a:t>
            </a:r>
            <a:r>
              <a:rPr lang="en-US" sz="2200" i="1" dirty="0">
                <a:solidFill>
                  <a:srgbClr val="FF0000"/>
                </a:solidFill>
                <a:latin typeface="Verdana" pitchFamily="34" charset="0"/>
              </a:rPr>
              <a:t>|A-A</a:t>
            </a:r>
            <a:r>
              <a:rPr lang="en-US" sz="2200" i="1" baseline="-25000" dirty="0">
                <a:solidFill>
                  <a:srgbClr val="FF0000"/>
                </a:solidFill>
                <a:latin typeface="Verdana" pitchFamily="34" charset="0"/>
              </a:rPr>
              <a:t>1</a:t>
            </a:r>
            <a:r>
              <a:rPr lang="en-US" sz="2200" i="1" dirty="0" smtClean="0">
                <a:solidFill>
                  <a:srgbClr val="FF0000"/>
                </a:solidFill>
                <a:latin typeface="Verdana" pitchFamily="34" charset="0"/>
              </a:rPr>
              <a:t>)</a:t>
            </a:r>
            <a:endParaRPr lang="el-GR" sz="2200" i="1" baseline="-25000" dirty="0">
              <a:solidFill>
                <a:srgbClr val="FF0000"/>
              </a:solidFill>
              <a:latin typeface="Verdana" pitchFamily="34" charset="0"/>
            </a:endParaRPr>
          </a:p>
        </p:txBody>
      </p:sp>
      <p:sp>
        <p:nvSpPr>
          <p:cNvPr id="23" name="AutoShape 2"/>
          <p:cNvSpPr>
            <a:spLocks noChangeArrowheads="1"/>
          </p:cNvSpPr>
          <p:nvPr/>
        </p:nvSpPr>
        <p:spPr bwMode="auto">
          <a:xfrm>
            <a:off x="1475656" y="3825044"/>
            <a:ext cx="7488832" cy="612068"/>
          </a:xfrm>
          <a:prstGeom prst="roundRect">
            <a:avLst>
              <a:gd name="adj" fmla="val 16667"/>
            </a:avLst>
          </a:prstGeom>
          <a:solidFill>
            <a:srgbClr val="FFFFFF"/>
          </a:solidFill>
          <a:ln w="57150">
            <a:solidFill>
              <a:srgbClr val="333399"/>
            </a:solidFill>
            <a:round/>
            <a:headEnd/>
            <a:tailEnd/>
          </a:ln>
          <a:effectLst>
            <a:outerShdw dist="107763" dir="2700000" algn="ctr" rotWithShape="0">
              <a:srgbClr val="808080">
                <a:alpha val="50000"/>
              </a:srgbClr>
            </a:outerShdw>
          </a:effectLst>
        </p:spPr>
        <p:txBody>
          <a:bodyPr wrap="none" anchor="ctr"/>
          <a:lstStyle/>
          <a:p>
            <a:pPr lvl="0" algn="ctr"/>
            <a:r>
              <a:rPr lang="en-US" sz="2200" dirty="0" smtClean="0">
                <a:solidFill>
                  <a:prstClr val="black"/>
                </a:solidFill>
                <a:latin typeface="Garamond" pitchFamily="18" charset="0"/>
              </a:rPr>
              <a:t>Global Optimal Solution - if we allow </a:t>
            </a:r>
            <a:r>
              <a:rPr lang="en-US" sz="2200" dirty="0" smtClean="0">
                <a:solidFill>
                  <a:srgbClr val="FF0000"/>
                </a:solidFill>
                <a:latin typeface="Garamond" pitchFamily="18" charset="0"/>
              </a:rPr>
              <a:t>any</a:t>
            </a:r>
            <a:r>
              <a:rPr lang="en-US" sz="2200" dirty="0" smtClean="0">
                <a:solidFill>
                  <a:prstClr val="black"/>
                </a:solidFill>
                <a:latin typeface="Garamond" pitchFamily="18" charset="0"/>
              </a:rPr>
              <a:t> </a:t>
            </a:r>
            <a:r>
              <a:rPr lang="en-US" sz="2200" dirty="0" err="1" smtClean="0">
                <a:solidFill>
                  <a:prstClr val="black"/>
                </a:solidFill>
                <a:latin typeface="Garamond" pitchFamily="18" charset="0"/>
              </a:rPr>
              <a:t>subtree</a:t>
            </a:r>
            <a:r>
              <a:rPr lang="en-US" sz="2200" dirty="0" smtClean="0">
                <a:solidFill>
                  <a:prstClr val="black"/>
                </a:solidFill>
                <a:latin typeface="Garamond" pitchFamily="18" charset="0"/>
              </a:rPr>
              <a:t>-bipartition on A</a:t>
            </a:r>
            <a:endParaRPr kumimoji="0" lang="en-US" sz="2200" b="0" i="1" u="none" strike="noStrike" kern="0" cap="none" spc="0" normalizeH="0" baseline="0" noProof="0" dirty="0" smtClean="0">
              <a:ln>
                <a:noFill/>
              </a:ln>
              <a:effectLst/>
              <a:uLnTx/>
              <a:uFillTx/>
              <a:latin typeface="Book Antiqua" pitchFamily="18" charset="0"/>
            </a:endParaRPr>
          </a:p>
        </p:txBody>
      </p:sp>
      <p:sp>
        <p:nvSpPr>
          <p:cNvPr id="24" name="AutoShape 2"/>
          <p:cNvSpPr>
            <a:spLocks noChangeArrowheads="1"/>
          </p:cNvSpPr>
          <p:nvPr/>
        </p:nvSpPr>
        <p:spPr bwMode="auto">
          <a:xfrm>
            <a:off x="1403648" y="5337212"/>
            <a:ext cx="7658133" cy="612068"/>
          </a:xfrm>
          <a:prstGeom prst="roundRect">
            <a:avLst>
              <a:gd name="adj" fmla="val 16667"/>
            </a:avLst>
          </a:prstGeom>
          <a:solidFill>
            <a:srgbClr val="FFFFFF"/>
          </a:solidFill>
          <a:ln w="57150">
            <a:solidFill>
              <a:srgbClr val="333399"/>
            </a:solidFill>
            <a:round/>
            <a:headEnd/>
            <a:tailEnd/>
          </a:ln>
          <a:effectLst>
            <a:outerShdw dist="107763" dir="2700000" algn="ctr" rotWithShape="0">
              <a:srgbClr val="808080">
                <a:alpha val="50000"/>
              </a:srgbClr>
            </a:outerShdw>
          </a:effectLst>
        </p:spPr>
        <p:txBody>
          <a:bodyPr wrap="none" anchor="ctr"/>
          <a:lstStyle/>
          <a:p>
            <a:pPr lvl="0" algn="ctr"/>
            <a:r>
              <a:rPr lang="en-US" sz="2200" dirty="0" smtClean="0">
                <a:solidFill>
                  <a:prstClr val="black"/>
                </a:solidFill>
                <a:latin typeface="Garamond" pitchFamily="18" charset="0"/>
              </a:rPr>
              <a:t>Constrained </a:t>
            </a:r>
            <a:r>
              <a:rPr lang="en-US" sz="2200" dirty="0">
                <a:solidFill>
                  <a:prstClr val="black"/>
                </a:solidFill>
                <a:latin typeface="Garamond" pitchFamily="18" charset="0"/>
              </a:rPr>
              <a:t>version </a:t>
            </a:r>
            <a:r>
              <a:rPr lang="en-US" sz="2200" dirty="0" smtClean="0">
                <a:solidFill>
                  <a:prstClr val="black"/>
                </a:solidFill>
                <a:latin typeface="Garamond" pitchFamily="18" charset="0"/>
              </a:rPr>
              <a:t>– if each (A</a:t>
            </a:r>
            <a:r>
              <a:rPr lang="en-US" sz="2200" baseline="-25000" dirty="0" smtClean="0">
                <a:solidFill>
                  <a:prstClr val="black"/>
                </a:solidFill>
                <a:latin typeface="Garamond" pitchFamily="18" charset="0"/>
              </a:rPr>
              <a:t>1</a:t>
            </a:r>
            <a:r>
              <a:rPr lang="en-US" sz="2200" dirty="0" smtClean="0">
                <a:solidFill>
                  <a:prstClr val="black"/>
                </a:solidFill>
                <a:latin typeface="Garamond" pitchFamily="18" charset="0"/>
              </a:rPr>
              <a:t>|A-A</a:t>
            </a:r>
            <a:r>
              <a:rPr lang="en-US" sz="2200" baseline="-25000" dirty="0" smtClean="0">
                <a:solidFill>
                  <a:prstClr val="black"/>
                </a:solidFill>
                <a:latin typeface="Garamond" pitchFamily="18" charset="0"/>
              </a:rPr>
              <a:t>1</a:t>
            </a:r>
            <a:r>
              <a:rPr lang="en-US" sz="2200" dirty="0" smtClean="0">
                <a:solidFill>
                  <a:prstClr val="black"/>
                </a:solidFill>
                <a:latin typeface="Garamond" pitchFamily="18" charset="0"/>
              </a:rPr>
              <a:t>) has to come from input gene trees</a:t>
            </a:r>
            <a:endParaRPr lang="en-US" sz="2200" dirty="0">
              <a:solidFill>
                <a:prstClr val="black"/>
              </a:solidFill>
              <a:latin typeface="Garamond" pitchFamily="18" charset="0"/>
            </a:endParaRPr>
          </a:p>
        </p:txBody>
      </p:sp>
      <p:sp>
        <p:nvSpPr>
          <p:cNvPr id="29" name="AutoShape 33"/>
          <p:cNvSpPr>
            <a:spLocks noChangeArrowheads="1"/>
          </p:cNvSpPr>
          <p:nvPr/>
        </p:nvSpPr>
        <p:spPr bwMode="auto">
          <a:xfrm rot="19271892">
            <a:off x="670034" y="4313374"/>
            <a:ext cx="660991" cy="189587"/>
          </a:xfrm>
          <a:prstGeom prst="rightArrow">
            <a:avLst>
              <a:gd name="adj1" fmla="val 50185"/>
              <a:gd name="adj2" fmla="val 52732"/>
            </a:avLst>
          </a:prstGeom>
          <a:solidFill>
            <a:srgbClr val="00CC99"/>
          </a:solidFill>
          <a:ln w="38100">
            <a:solidFill>
              <a:srgbClr val="000000"/>
            </a:solidFill>
            <a:miter lim="800000"/>
            <a:headEnd/>
            <a:tailEnd/>
          </a:ln>
          <a:effectLst>
            <a:outerShdw dist="107763" dir="2700000" algn="ctr" rotWithShape="0">
              <a:srgbClr val="808080">
                <a:alpha val="50000"/>
              </a:srgbClr>
            </a:outerShdw>
          </a:effectLst>
        </p:spPr>
        <p:txBody>
          <a:bodyPr rot="10800000" vert="eaVert"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ndParaRPr>
          </a:p>
        </p:txBody>
      </p:sp>
      <p:sp>
        <p:nvSpPr>
          <p:cNvPr id="30" name="AutoShape 33"/>
          <p:cNvSpPr>
            <a:spLocks noChangeArrowheads="1"/>
          </p:cNvSpPr>
          <p:nvPr/>
        </p:nvSpPr>
        <p:spPr bwMode="auto">
          <a:xfrm rot="2190023">
            <a:off x="675129" y="5401678"/>
            <a:ext cx="660991" cy="189587"/>
          </a:xfrm>
          <a:prstGeom prst="rightArrow">
            <a:avLst>
              <a:gd name="adj1" fmla="val 50185"/>
              <a:gd name="adj2" fmla="val 52732"/>
            </a:avLst>
          </a:prstGeom>
          <a:solidFill>
            <a:srgbClr val="00CC99"/>
          </a:solidFill>
          <a:ln w="38100">
            <a:solidFill>
              <a:srgbClr val="000000"/>
            </a:solidFill>
            <a:miter lim="800000"/>
            <a:headEnd/>
            <a:tailEnd/>
          </a:ln>
          <a:effectLst>
            <a:outerShdw dist="107763" dir="2700000" algn="ctr" rotWithShape="0">
              <a:srgbClr val="808080">
                <a:alpha val="50000"/>
              </a:srgbClr>
            </a:outerShdw>
          </a:effectLst>
        </p:spPr>
        <p:txBody>
          <a:bodyPr rot="10800000" vert="eaVert"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ndParaRPr>
          </a:p>
        </p:txBody>
      </p:sp>
      <p:cxnSp>
        <p:nvCxnSpPr>
          <p:cNvPr id="4" name="Straight Connector 3"/>
          <p:cNvCxnSpPr/>
          <p:nvPr/>
        </p:nvCxnSpPr>
        <p:spPr>
          <a:xfrm>
            <a:off x="7416316" y="3356992"/>
            <a:ext cx="1044116" cy="0"/>
          </a:xfrm>
          <a:prstGeom prst="line">
            <a:avLst/>
          </a:prstGeom>
          <a:ln w="31750">
            <a:solidFill>
              <a:srgbClr val="000099"/>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459588" y="1960436"/>
            <a:ext cx="1649252" cy="430887"/>
          </a:xfrm>
          <a:prstGeom prst="rect">
            <a:avLst/>
          </a:prstGeom>
          <a:noFill/>
        </p:spPr>
        <p:txBody>
          <a:bodyPr wrap="square" rtlCol="0">
            <a:spAutoFit/>
          </a:bodyPr>
          <a:lstStyle/>
          <a:p>
            <a:r>
              <a:rPr lang="en-US" sz="2200" dirty="0" smtClean="0">
                <a:solidFill>
                  <a:srgbClr val="000099"/>
                </a:solidFill>
              </a:rPr>
              <a:t>(base case)</a:t>
            </a:r>
            <a:endParaRPr lang="en-US" sz="2200" dirty="0">
              <a:solidFill>
                <a:srgbClr val="000099"/>
              </a:solidFill>
            </a:endParaRPr>
          </a:p>
        </p:txBody>
      </p:sp>
    </p:spTree>
    <p:extLst>
      <p:ext uri="{BB962C8B-B14F-4D97-AF65-F5344CB8AC3E}">
        <p14:creationId xmlns:p14="http://schemas.microsoft.com/office/powerpoint/2010/main" val="342809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par>
                          <p:cTn id="12" fill="hold">
                            <p:stCondLst>
                              <p:cond delay="1000"/>
                            </p:stCondLst>
                            <p:childTnLst>
                              <p:par>
                                <p:cTn id="13" presetID="42" presetClass="path" presetSubtype="0" accel="50000" decel="50000" fill="hold" grpId="1" nodeType="afterEffect">
                                  <p:stCondLst>
                                    <p:cond delay="0"/>
                                  </p:stCondLst>
                                  <p:childTnLst>
                                    <p:animMotion origin="layout" path="M -1.38889E-6 -4.07407E-6 L -0.80312 0.27292 " pathEditMode="relative" rAng="0" ptsTypes="AA">
                                      <p:cBhvr>
                                        <p:cTn id="14" dur="2000" fill="hold"/>
                                        <p:tgtEl>
                                          <p:spTgt spid="2"/>
                                        </p:tgtEl>
                                        <p:attrNameLst>
                                          <p:attrName>ppt_x</p:attrName>
                                          <p:attrName>ppt_y</p:attrName>
                                        </p:attrNameLst>
                                      </p:cBhvr>
                                      <p:rCtr x="-40156" y="13634"/>
                                    </p:animMotion>
                                  </p:childTnLst>
                                </p:cTn>
                              </p:par>
                            </p:childTnLst>
                          </p:cTn>
                        </p:par>
                        <p:par>
                          <p:cTn id="15" fill="hold">
                            <p:stCondLst>
                              <p:cond delay="3000"/>
                            </p:stCondLst>
                            <p:childTnLst>
                              <p:par>
                                <p:cTn id="16" presetID="22" presetClass="entr" presetSubtype="8" fill="hold" grpId="0" nodeType="after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left)">
                                      <p:cBhvr>
                                        <p:cTn id="18" dur="500"/>
                                        <p:tgtEl>
                                          <p:spTgt spid="29"/>
                                        </p:tgtEl>
                                      </p:cBhvr>
                                    </p:animEffect>
                                  </p:childTnLst>
                                </p:cTn>
                              </p:par>
                            </p:childTnLst>
                          </p:cTn>
                        </p:par>
                        <p:par>
                          <p:cTn id="19" fill="hold">
                            <p:stCondLst>
                              <p:cond delay="3500"/>
                            </p:stCondLst>
                            <p:childTnLst>
                              <p:par>
                                <p:cTn id="20" presetID="22" presetClass="entr" presetSubtype="4" fill="hold" grpId="0"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down)">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up)">
                                      <p:cBhvr>
                                        <p:cTn id="27" dur="500"/>
                                        <p:tgtEl>
                                          <p:spTgt spid="30"/>
                                        </p:tgtEl>
                                      </p:cBhvr>
                                    </p:animEffect>
                                  </p:childTnLst>
                                </p:cTn>
                              </p:par>
                            </p:childTnLst>
                          </p:cTn>
                        </p:par>
                        <p:par>
                          <p:cTn id="28" fill="hold">
                            <p:stCondLst>
                              <p:cond delay="500"/>
                            </p:stCondLst>
                            <p:childTnLst>
                              <p:par>
                                <p:cTn id="29" presetID="12" presetClass="entr" presetSubtype="1"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p:tgtEl>
                                          <p:spTgt spid="24"/>
                                        </p:tgtEl>
                                        <p:attrNameLst>
                                          <p:attrName>ppt_y</p:attrName>
                                        </p:attrNameLst>
                                      </p:cBhvr>
                                      <p:tavLst>
                                        <p:tav tm="0">
                                          <p:val>
                                            <p:strVal val="#ppt_y-#ppt_h*1.125000"/>
                                          </p:val>
                                        </p:tav>
                                        <p:tav tm="100000">
                                          <p:val>
                                            <p:strVal val="#ppt_y"/>
                                          </p:val>
                                        </p:tav>
                                      </p:tavLst>
                                    </p:anim>
                                    <p:animEffect transition="in" filter="wipe(down)">
                                      <p:cBhvr>
                                        <p:cTn id="3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3" grpId="0" animBg="1"/>
      <p:bldP spid="24" grpId="0" animBg="1"/>
      <p:bldP spid="29" grpId="0" animBg="1"/>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51520" y="83096"/>
            <a:ext cx="8244916" cy="609600"/>
          </a:xfrm>
          <a:prstGeom prst="rect">
            <a:avLst/>
          </a:prstGeom>
          <a:effectLst>
            <a:outerShdw dist="35921" dir="2700000" algn="ctr" rotWithShape="0">
              <a:schemeClr val="bg2"/>
            </a:outerShdw>
          </a:effectLst>
        </p:spPr>
        <p:txBody>
          <a:bodyP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Concatenation vs. summary methods</a:t>
            </a:r>
            <a:endParaRPr lang="en-US" altLang="ja-JP" sz="3600" b="1" dirty="0">
              <a:solidFill>
                <a:srgbClr val="A50021"/>
              </a:solidFill>
              <a:latin typeface="Verdana" pitchFamily="34" charset="0"/>
              <a:ea typeface="ＭＳ Ｐゴシック" pitchFamily="34" charset="-128"/>
            </a:endParaRPr>
          </a:p>
        </p:txBody>
      </p:sp>
      <p:sp>
        <p:nvSpPr>
          <p:cNvPr id="3" name="Line 5"/>
          <p:cNvSpPr>
            <a:spLocks noChangeShapeType="1"/>
          </p:cNvSpPr>
          <p:nvPr/>
        </p:nvSpPr>
        <p:spPr bwMode="auto">
          <a:xfrm>
            <a:off x="374068" y="65669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6" name="Rectangle 4"/>
          <p:cNvSpPr>
            <a:spLocks noChangeArrowheads="1"/>
          </p:cNvSpPr>
          <p:nvPr/>
        </p:nvSpPr>
        <p:spPr bwMode="auto">
          <a:xfrm>
            <a:off x="573760" y="1556792"/>
            <a:ext cx="8172908" cy="3739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105000"/>
              <a:buFont typeface="Wingdings 3" pitchFamily="18" charset="2"/>
              <a:buChar char="}"/>
            </a:pPr>
            <a:r>
              <a:rPr lang="en-US" sz="2200" dirty="0" smtClean="0">
                <a:latin typeface="Book Antiqua" pitchFamily="18" charset="0"/>
              </a:rPr>
              <a:t> </a:t>
            </a:r>
            <a:r>
              <a:rPr lang="en-US" sz="2400" dirty="0" smtClean="0">
                <a:solidFill>
                  <a:srgbClr val="FF0000"/>
                </a:solidFill>
                <a:latin typeface="Book Antiqua" pitchFamily="18" charset="0"/>
              </a:rPr>
              <a:t>Concatenation</a:t>
            </a:r>
            <a:r>
              <a:rPr lang="en-US" sz="2400" dirty="0" smtClean="0">
                <a:latin typeface="Book Antiqua" pitchFamily="18" charset="0"/>
              </a:rPr>
              <a:t> </a:t>
            </a:r>
            <a:r>
              <a:rPr lang="en-US" sz="2400" dirty="0">
                <a:latin typeface="Book Antiqua" pitchFamily="18" charset="0"/>
              </a:rPr>
              <a:t>provides the </a:t>
            </a:r>
            <a:r>
              <a:rPr lang="en-US" sz="2400" dirty="0">
                <a:solidFill>
                  <a:srgbClr val="002060"/>
                </a:solidFill>
                <a:latin typeface="Book Antiqua" pitchFamily="18" charset="0"/>
              </a:rPr>
              <a:t>advantage </a:t>
            </a:r>
            <a:r>
              <a:rPr lang="en-US" sz="2400" dirty="0">
                <a:latin typeface="Book Antiqua" pitchFamily="18" charset="0"/>
              </a:rPr>
              <a:t>of </a:t>
            </a:r>
            <a:r>
              <a:rPr lang="en-US" sz="2400" dirty="0">
                <a:solidFill>
                  <a:srgbClr val="002060"/>
                </a:solidFill>
                <a:latin typeface="Book Antiqua" pitchFamily="18" charset="0"/>
              </a:rPr>
              <a:t>high level of signal</a:t>
            </a:r>
            <a:r>
              <a:rPr lang="en-US" sz="2400" dirty="0">
                <a:latin typeface="Book Antiqua" pitchFamily="18" charset="0"/>
              </a:rPr>
              <a:t>. </a:t>
            </a:r>
            <a:endParaRPr lang="en-US" sz="2400" dirty="0" smtClean="0">
              <a:latin typeface="Book Antiqua" pitchFamily="18" charset="0"/>
            </a:endParaRPr>
          </a:p>
          <a:p>
            <a:pPr lvl="1">
              <a:spcBef>
                <a:spcPts val="600"/>
              </a:spcBef>
              <a:buClr>
                <a:schemeClr val="accent1"/>
              </a:buClr>
              <a:buSzPct val="90000"/>
              <a:buFont typeface="Wingdings 3" pitchFamily="18" charset="2"/>
              <a:buChar char="}"/>
            </a:pPr>
            <a:r>
              <a:rPr lang="en-US" sz="2400" dirty="0">
                <a:latin typeface="Book Antiqua" pitchFamily="18" charset="0"/>
              </a:rPr>
              <a:t> C</a:t>
            </a:r>
            <a:r>
              <a:rPr lang="en-US" sz="2400" dirty="0" smtClean="0">
                <a:latin typeface="Book Antiqua" pitchFamily="18" charset="0"/>
              </a:rPr>
              <a:t>oncatenation </a:t>
            </a:r>
            <a:r>
              <a:rPr lang="en-US" sz="2400" dirty="0">
                <a:latin typeface="Book Antiqua" pitchFamily="18" charset="0"/>
              </a:rPr>
              <a:t>in the presence of gene tree discordance creates </a:t>
            </a:r>
            <a:r>
              <a:rPr lang="en-US" sz="2400" dirty="0">
                <a:solidFill>
                  <a:srgbClr val="002060"/>
                </a:solidFill>
                <a:latin typeface="Book Antiqua" pitchFamily="18" charset="0"/>
              </a:rPr>
              <a:t>model </a:t>
            </a:r>
            <a:r>
              <a:rPr lang="en-US" sz="2400" dirty="0" smtClean="0">
                <a:solidFill>
                  <a:srgbClr val="002060"/>
                </a:solidFill>
                <a:latin typeface="Book Antiqua" pitchFamily="18" charset="0"/>
              </a:rPr>
              <a:t>misspecification.</a:t>
            </a:r>
            <a:endParaRPr lang="en-US" sz="2400" dirty="0">
              <a:latin typeface="Book Antiqua" pitchFamily="18" charset="0"/>
            </a:endParaRPr>
          </a:p>
          <a:p>
            <a:pPr>
              <a:spcBef>
                <a:spcPts val="600"/>
              </a:spcBef>
              <a:buClr>
                <a:schemeClr val="accent1"/>
              </a:buClr>
              <a:buSzPct val="90000"/>
              <a:buFont typeface="Wingdings 3" pitchFamily="18" charset="2"/>
              <a:buChar char="}"/>
            </a:pPr>
            <a:endParaRPr lang="en-US" sz="2200" dirty="0" smtClean="0">
              <a:latin typeface="Book Antiqua" pitchFamily="18" charset="0"/>
            </a:endParaRPr>
          </a:p>
          <a:p>
            <a:pPr>
              <a:spcBef>
                <a:spcPts val="600"/>
              </a:spcBef>
              <a:buClr>
                <a:schemeClr val="accent1"/>
              </a:buClr>
              <a:buSzPct val="105000"/>
              <a:buFont typeface="Wingdings 3" pitchFamily="18" charset="2"/>
              <a:buChar char="}"/>
            </a:pPr>
            <a:r>
              <a:rPr lang="en-US" sz="2200" dirty="0" smtClean="0">
                <a:latin typeface="Book Antiqua" pitchFamily="18" charset="0"/>
              </a:rPr>
              <a:t> </a:t>
            </a:r>
            <a:r>
              <a:rPr lang="en-US" sz="2400" dirty="0">
                <a:latin typeface="Book Antiqua" pitchFamily="18" charset="0"/>
              </a:rPr>
              <a:t>Species tree estimation from a set of gene trees can </a:t>
            </a:r>
            <a:r>
              <a:rPr lang="en-US" sz="2400" dirty="0">
                <a:solidFill>
                  <a:srgbClr val="002060"/>
                </a:solidFill>
                <a:latin typeface="Book Antiqua" pitchFamily="18" charset="0"/>
              </a:rPr>
              <a:t>take into account </a:t>
            </a:r>
            <a:r>
              <a:rPr lang="en-US" sz="2400" dirty="0">
                <a:latin typeface="Book Antiqua" pitchFamily="18" charset="0"/>
              </a:rPr>
              <a:t>the </a:t>
            </a:r>
            <a:r>
              <a:rPr lang="en-US" sz="2400" dirty="0">
                <a:solidFill>
                  <a:srgbClr val="FF0000"/>
                </a:solidFill>
                <a:latin typeface="Book Antiqua" pitchFamily="18" charset="0"/>
              </a:rPr>
              <a:t>gene tree discordance</a:t>
            </a:r>
            <a:r>
              <a:rPr lang="en-US" sz="2400" dirty="0">
                <a:latin typeface="Book Antiqua" pitchFamily="18" charset="0"/>
              </a:rPr>
              <a:t>. </a:t>
            </a:r>
            <a:endParaRPr lang="en-US" sz="2400" dirty="0" smtClean="0">
              <a:latin typeface="Book Antiqua" pitchFamily="18" charset="0"/>
            </a:endParaRPr>
          </a:p>
          <a:p>
            <a:pPr lvl="1">
              <a:spcBef>
                <a:spcPts val="600"/>
              </a:spcBef>
              <a:buClr>
                <a:schemeClr val="accent1"/>
              </a:buClr>
              <a:buSzPct val="90000"/>
              <a:buFont typeface="Wingdings 3" pitchFamily="18" charset="2"/>
              <a:buChar char="}"/>
            </a:pPr>
            <a:r>
              <a:rPr lang="en-US" sz="2400" dirty="0" smtClean="0">
                <a:latin typeface="Book Antiqua" pitchFamily="18" charset="0"/>
              </a:rPr>
              <a:t> But </a:t>
            </a:r>
            <a:r>
              <a:rPr lang="en-US" sz="2400" dirty="0">
                <a:solidFill>
                  <a:srgbClr val="FF0000"/>
                </a:solidFill>
                <a:latin typeface="Book Antiqua" pitchFamily="18" charset="0"/>
              </a:rPr>
              <a:t>suffers</a:t>
            </a:r>
            <a:r>
              <a:rPr lang="en-US" sz="2400" dirty="0">
                <a:latin typeface="Book Antiqua" pitchFamily="18" charset="0"/>
              </a:rPr>
              <a:t> </a:t>
            </a:r>
            <a:r>
              <a:rPr lang="en-US" sz="2400" dirty="0">
                <a:solidFill>
                  <a:srgbClr val="FF0000"/>
                </a:solidFill>
                <a:latin typeface="Book Antiqua" pitchFamily="18" charset="0"/>
              </a:rPr>
              <a:t>poor signal </a:t>
            </a:r>
            <a:r>
              <a:rPr lang="en-US" sz="2400" dirty="0">
                <a:latin typeface="Book Antiqua" pitchFamily="18" charset="0"/>
              </a:rPr>
              <a:t>per gene.</a:t>
            </a:r>
          </a:p>
          <a:p>
            <a:pPr>
              <a:spcBef>
                <a:spcPts val="600"/>
              </a:spcBef>
              <a:buClr>
                <a:schemeClr val="accent1"/>
              </a:buClr>
              <a:buSzPct val="90000"/>
              <a:buFont typeface="Wingdings 3" pitchFamily="18" charset="2"/>
              <a:buChar char="}"/>
            </a:pPr>
            <a:endParaRPr lang="en-US" sz="2200" dirty="0" smtClean="0">
              <a:latin typeface="Book Antiqua" pitchFamily="18" charset="0"/>
            </a:endParaRPr>
          </a:p>
        </p:txBody>
      </p:sp>
    </p:spTree>
    <p:extLst>
      <p:ext uri="{BB962C8B-B14F-4D97-AF65-F5344CB8AC3E}">
        <p14:creationId xmlns:p14="http://schemas.microsoft.com/office/powerpoint/2010/main" val="288119753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a:xfrm>
            <a:off x="251520" y="-27384"/>
            <a:ext cx="806489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Running Time</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5" name="Rectangle 4"/>
          <p:cNvSpPr>
            <a:spLocks noChangeArrowheads="1"/>
          </p:cNvSpPr>
          <p:nvPr/>
        </p:nvSpPr>
        <p:spPr bwMode="auto">
          <a:xfrm>
            <a:off x="107504" y="858192"/>
            <a:ext cx="8892988"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400" b="0" dirty="0" smtClean="0">
                <a:latin typeface="Garamond" pitchFamily="18" charset="0"/>
              </a:rPr>
              <a:t> Depends on the </a:t>
            </a:r>
            <a:r>
              <a:rPr lang="en-GB" sz="2400" b="0" dirty="0" smtClean="0">
                <a:solidFill>
                  <a:srgbClr val="FF0000"/>
                </a:solidFill>
                <a:latin typeface="Garamond" pitchFamily="18" charset="0"/>
              </a:rPr>
              <a:t>number </a:t>
            </a:r>
            <a:r>
              <a:rPr lang="en-GB" sz="2400" b="0" dirty="0" smtClean="0">
                <a:latin typeface="Garamond" pitchFamily="18" charset="0"/>
              </a:rPr>
              <a:t>of </a:t>
            </a:r>
            <a:r>
              <a:rPr lang="en-GB" sz="2400" b="0" dirty="0" err="1" smtClean="0">
                <a:solidFill>
                  <a:srgbClr val="000099"/>
                </a:solidFill>
                <a:latin typeface="Garamond" pitchFamily="18" charset="0"/>
              </a:rPr>
              <a:t>subtree</a:t>
            </a:r>
            <a:r>
              <a:rPr lang="en-GB" sz="2400" b="0" dirty="0" smtClean="0">
                <a:solidFill>
                  <a:srgbClr val="000099"/>
                </a:solidFill>
                <a:latin typeface="Garamond" pitchFamily="18" charset="0"/>
              </a:rPr>
              <a:t>-bipartitions</a:t>
            </a:r>
            <a:r>
              <a:rPr lang="en-GB" sz="2400" b="0" dirty="0" smtClean="0">
                <a:latin typeface="Garamond" pitchFamily="18" charset="0"/>
              </a:rPr>
              <a:t>.</a:t>
            </a:r>
          </a:p>
          <a:p>
            <a:pPr>
              <a:spcBef>
                <a:spcPts val="600"/>
              </a:spcBef>
              <a:buClr>
                <a:schemeClr val="accent1"/>
              </a:buClr>
              <a:buSzPct val="90000"/>
              <a:buFont typeface="Wingdings 3" pitchFamily="18" charset="2"/>
              <a:buChar char="}"/>
            </a:pPr>
            <a:r>
              <a:rPr lang="en-GB" sz="2400" b="0" dirty="0" smtClean="0">
                <a:latin typeface="Garamond" pitchFamily="18" charset="0"/>
              </a:rPr>
              <a:t> </a:t>
            </a:r>
            <a:r>
              <a:rPr lang="en-US" sz="2400" dirty="0" smtClean="0">
                <a:latin typeface="Garamond" pitchFamily="18" charset="0"/>
              </a:rPr>
              <a:t>Let </a:t>
            </a:r>
            <a:r>
              <a:rPr lang="en-US" sz="2400" i="1" dirty="0" smtClean="0">
                <a:solidFill>
                  <a:srgbClr val="000099"/>
                </a:solidFill>
                <a:latin typeface="Cambria Math" pitchFamily="18" charset="0"/>
                <a:ea typeface="Cambria Math" pitchFamily="18" charset="0"/>
              </a:rPr>
              <a:t>S</a:t>
            </a:r>
            <a:r>
              <a:rPr lang="en-US" sz="2400" dirty="0" smtClean="0">
                <a:latin typeface="Garamond" pitchFamily="18" charset="0"/>
              </a:rPr>
              <a:t>  be the set of </a:t>
            </a:r>
            <a:r>
              <a:rPr lang="en-US" sz="2400" dirty="0" err="1" smtClean="0">
                <a:latin typeface="Garamond" pitchFamily="18" charset="0"/>
              </a:rPr>
              <a:t>subtree</a:t>
            </a:r>
            <a:r>
              <a:rPr lang="en-US" sz="2400" dirty="0" smtClean="0">
                <a:latin typeface="Garamond" pitchFamily="18" charset="0"/>
              </a:rPr>
              <a:t>-bipartition.</a:t>
            </a:r>
          </a:p>
          <a:p>
            <a:pPr lvl="1">
              <a:spcBef>
                <a:spcPts val="600"/>
              </a:spcBef>
              <a:buClr>
                <a:schemeClr val="accent1"/>
              </a:buClr>
              <a:buSzPct val="90000"/>
              <a:buFont typeface="Wingdings 3" pitchFamily="18" charset="2"/>
              <a:buChar char="}"/>
            </a:pPr>
            <a:r>
              <a:rPr lang="en-US" sz="2400" dirty="0" smtClean="0">
                <a:latin typeface="Garamond" pitchFamily="18" charset="0"/>
              </a:rPr>
              <a:t> </a:t>
            </a:r>
            <a:r>
              <a:rPr lang="en-US" sz="2400" dirty="0" smtClean="0">
                <a:solidFill>
                  <a:srgbClr val="000099"/>
                </a:solidFill>
                <a:latin typeface="Garamond" pitchFamily="18" charset="0"/>
              </a:rPr>
              <a:t>O(</a:t>
            </a:r>
            <a:r>
              <a:rPr lang="en-US" sz="2400" i="1" dirty="0" err="1" smtClean="0">
                <a:solidFill>
                  <a:srgbClr val="000099"/>
                </a:solidFill>
                <a:latin typeface="Garamond" pitchFamily="18" charset="0"/>
              </a:rPr>
              <a:t>n</a:t>
            </a:r>
            <a:r>
              <a:rPr lang="en-US" sz="2400" dirty="0" err="1" smtClean="0">
                <a:solidFill>
                  <a:srgbClr val="000099"/>
                </a:solidFill>
                <a:latin typeface="Garamond" pitchFamily="18" charset="0"/>
              </a:rPr>
              <a:t>|</a:t>
            </a:r>
            <a:r>
              <a:rPr lang="en-US" sz="2400" i="1" dirty="0" err="1" smtClean="0">
                <a:solidFill>
                  <a:srgbClr val="000099"/>
                </a:solidFill>
                <a:latin typeface="Cambria Math" pitchFamily="18" charset="0"/>
                <a:ea typeface="Cambria Math" pitchFamily="18" charset="0"/>
              </a:rPr>
              <a:t>S</a:t>
            </a:r>
            <a:r>
              <a:rPr lang="en-US" sz="2400" dirty="0" smtClean="0">
                <a:solidFill>
                  <a:srgbClr val="000099"/>
                </a:solidFill>
                <a:latin typeface="Garamond" pitchFamily="18" charset="0"/>
              </a:rPr>
              <a:t> |</a:t>
            </a:r>
            <a:r>
              <a:rPr lang="en-US" sz="2400" baseline="30000" dirty="0" smtClean="0">
                <a:solidFill>
                  <a:srgbClr val="000099"/>
                </a:solidFill>
                <a:latin typeface="Garamond" pitchFamily="18" charset="0"/>
              </a:rPr>
              <a:t>2</a:t>
            </a:r>
            <a:r>
              <a:rPr lang="en-US" sz="2400" dirty="0" smtClean="0">
                <a:solidFill>
                  <a:srgbClr val="000099"/>
                </a:solidFill>
                <a:latin typeface="Garamond" pitchFamily="18" charset="0"/>
              </a:rPr>
              <a:t>)</a:t>
            </a:r>
            <a:r>
              <a:rPr lang="en-US" sz="2400" dirty="0" smtClean="0">
                <a:latin typeface="Garamond" pitchFamily="18" charset="0"/>
              </a:rPr>
              <a:t> for finding the </a:t>
            </a:r>
            <a:r>
              <a:rPr lang="en-US" sz="2400" dirty="0" smtClean="0">
                <a:solidFill>
                  <a:srgbClr val="000099"/>
                </a:solidFill>
                <a:latin typeface="Garamond" pitchFamily="18" charset="0"/>
              </a:rPr>
              <a:t>domination</a:t>
            </a:r>
            <a:r>
              <a:rPr lang="en-US" sz="2400" dirty="0" smtClean="0">
                <a:latin typeface="Garamond" pitchFamily="18" charset="0"/>
              </a:rPr>
              <a:t> relationships (</a:t>
            </a:r>
            <a:r>
              <a:rPr lang="en-US" sz="2400" dirty="0" smtClean="0">
                <a:solidFill>
                  <a:srgbClr val="000099"/>
                </a:solidFill>
                <a:latin typeface="Garamond" pitchFamily="18" charset="0"/>
              </a:rPr>
              <a:t>for every pair</a:t>
            </a:r>
            <a:r>
              <a:rPr lang="en-US" sz="2400" dirty="0" smtClean="0">
                <a:latin typeface="Garamond" pitchFamily="18" charset="0"/>
              </a:rPr>
              <a:t>). </a:t>
            </a:r>
          </a:p>
          <a:p>
            <a:pPr lvl="1">
              <a:spcBef>
                <a:spcPts val="600"/>
              </a:spcBef>
              <a:buClr>
                <a:schemeClr val="accent1"/>
              </a:buClr>
              <a:buSzPct val="90000"/>
              <a:buFont typeface="Wingdings 3" pitchFamily="18" charset="2"/>
              <a:buChar char="}"/>
            </a:pPr>
            <a:r>
              <a:rPr lang="en-US" sz="2400" dirty="0">
                <a:latin typeface="Garamond" pitchFamily="18" charset="0"/>
              </a:rPr>
              <a:t> </a:t>
            </a:r>
            <a:r>
              <a:rPr lang="en-US" sz="2400" dirty="0">
                <a:solidFill>
                  <a:srgbClr val="000099"/>
                </a:solidFill>
                <a:latin typeface="Garamond" pitchFamily="18" charset="0"/>
              </a:rPr>
              <a:t>value(A)</a:t>
            </a:r>
            <a:r>
              <a:rPr lang="en-US" sz="2400" dirty="0">
                <a:latin typeface="Garamond" pitchFamily="18" charset="0"/>
              </a:rPr>
              <a:t> can be computed in </a:t>
            </a:r>
            <a:r>
              <a:rPr lang="en-US" sz="2400" dirty="0">
                <a:solidFill>
                  <a:srgbClr val="000099"/>
                </a:solidFill>
                <a:latin typeface="Garamond" pitchFamily="18" charset="0"/>
              </a:rPr>
              <a:t>O</a:t>
            </a:r>
            <a:r>
              <a:rPr lang="en-US" sz="2400" dirty="0" smtClean="0">
                <a:solidFill>
                  <a:srgbClr val="000099"/>
                </a:solidFill>
                <a:latin typeface="Garamond" pitchFamily="18" charset="0"/>
              </a:rPr>
              <a:t>(|</a:t>
            </a:r>
            <a:r>
              <a:rPr lang="en-US" sz="2400" i="1" dirty="0" smtClean="0">
                <a:solidFill>
                  <a:srgbClr val="000099"/>
                </a:solidFill>
                <a:latin typeface="Cambria Math" pitchFamily="18" charset="0"/>
                <a:ea typeface="Cambria Math" pitchFamily="18" charset="0"/>
              </a:rPr>
              <a:t>S </a:t>
            </a:r>
            <a:r>
              <a:rPr lang="en-US" sz="2400" dirty="0" smtClean="0">
                <a:solidFill>
                  <a:srgbClr val="000099"/>
                </a:solidFill>
                <a:latin typeface="Garamond" pitchFamily="18" charset="0"/>
              </a:rPr>
              <a:t>|)</a:t>
            </a:r>
            <a:r>
              <a:rPr lang="en-US" sz="2400" dirty="0" smtClean="0">
                <a:latin typeface="Garamond" pitchFamily="18" charset="0"/>
              </a:rPr>
              <a:t> </a:t>
            </a:r>
            <a:r>
              <a:rPr lang="en-US" sz="2400" dirty="0">
                <a:latin typeface="Garamond" pitchFamily="18" charset="0"/>
              </a:rPr>
              <a:t>time, since at </a:t>
            </a:r>
            <a:r>
              <a:rPr lang="en-US" sz="2400" dirty="0" smtClean="0">
                <a:latin typeface="Garamond" pitchFamily="18" charset="0"/>
              </a:rPr>
              <a:t>worst we </a:t>
            </a:r>
            <a:r>
              <a:rPr lang="en-US" sz="2400" dirty="0">
                <a:latin typeface="Garamond" pitchFamily="18" charset="0"/>
              </a:rPr>
              <a:t>need to look at </a:t>
            </a:r>
            <a:r>
              <a:rPr lang="en-US" sz="2400" dirty="0">
                <a:solidFill>
                  <a:srgbClr val="000099"/>
                </a:solidFill>
                <a:latin typeface="Garamond" pitchFamily="18" charset="0"/>
              </a:rPr>
              <a:t>every</a:t>
            </a:r>
            <a:r>
              <a:rPr lang="en-US" sz="2400" dirty="0">
                <a:latin typeface="Garamond" pitchFamily="18" charset="0"/>
              </a:rPr>
              <a:t> </a:t>
            </a:r>
            <a:r>
              <a:rPr lang="en-US" sz="2400" dirty="0" err="1">
                <a:latin typeface="Garamond" pitchFamily="18" charset="0"/>
              </a:rPr>
              <a:t>subtree</a:t>
            </a:r>
            <a:r>
              <a:rPr lang="en-US" sz="2400" dirty="0">
                <a:latin typeface="Garamond" pitchFamily="18" charset="0"/>
              </a:rPr>
              <a:t>-bipartition in </a:t>
            </a:r>
            <a:r>
              <a:rPr lang="en-US" sz="2400" i="1" dirty="0" smtClean="0">
                <a:solidFill>
                  <a:srgbClr val="000099"/>
                </a:solidFill>
                <a:latin typeface="Cambria Math" pitchFamily="18" charset="0"/>
                <a:ea typeface="Cambria Math" pitchFamily="18" charset="0"/>
              </a:rPr>
              <a:t>S.</a:t>
            </a:r>
            <a:endParaRPr lang="en-US" sz="2400" dirty="0">
              <a:latin typeface="Garamond" pitchFamily="18" charset="0"/>
            </a:endParaRPr>
          </a:p>
          <a:p>
            <a:pPr lvl="1">
              <a:spcBef>
                <a:spcPts val="600"/>
              </a:spcBef>
              <a:buClr>
                <a:schemeClr val="accent1"/>
              </a:buClr>
              <a:buSzPct val="90000"/>
              <a:buFont typeface="Wingdings 3" pitchFamily="18" charset="2"/>
              <a:buChar char="}"/>
            </a:pPr>
            <a:r>
              <a:rPr lang="en-US" sz="2400" dirty="0" smtClean="0">
                <a:latin typeface="Garamond" pitchFamily="18" charset="0"/>
              </a:rPr>
              <a:t> Running time is </a:t>
            </a:r>
            <a:r>
              <a:rPr lang="en-US" sz="2400" dirty="0" smtClean="0">
                <a:solidFill>
                  <a:srgbClr val="000099"/>
                </a:solidFill>
                <a:latin typeface="Garamond" pitchFamily="18" charset="0"/>
              </a:rPr>
              <a:t>O(</a:t>
            </a:r>
            <a:r>
              <a:rPr lang="en-US" sz="2400" i="1" dirty="0" err="1" smtClean="0">
                <a:solidFill>
                  <a:srgbClr val="000099"/>
                </a:solidFill>
                <a:latin typeface="Garamond" pitchFamily="18" charset="0"/>
              </a:rPr>
              <a:t>n</a:t>
            </a:r>
            <a:r>
              <a:rPr lang="en-US" sz="2400" dirty="0" err="1" smtClean="0">
                <a:solidFill>
                  <a:srgbClr val="000099"/>
                </a:solidFill>
                <a:latin typeface="Garamond" pitchFamily="18" charset="0"/>
              </a:rPr>
              <a:t>|</a:t>
            </a:r>
            <a:r>
              <a:rPr lang="en-US" sz="2400" i="1" dirty="0" err="1" smtClean="0">
                <a:solidFill>
                  <a:srgbClr val="000099"/>
                </a:solidFill>
                <a:latin typeface="Cambria Math" pitchFamily="18" charset="0"/>
                <a:ea typeface="Cambria Math" pitchFamily="18" charset="0"/>
              </a:rPr>
              <a:t>S</a:t>
            </a:r>
            <a:r>
              <a:rPr lang="en-US" sz="2400" i="1" dirty="0" smtClean="0">
                <a:solidFill>
                  <a:srgbClr val="000099"/>
                </a:solidFill>
                <a:latin typeface="Cambria Math" pitchFamily="18" charset="0"/>
                <a:ea typeface="Cambria Math" pitchFamily="18" charset="0"/>
              </a:rPr>
              <a:t> </a:t>
            </a:r>
            <a:r>
              <a:rPr lang="en-US" sz="2400" dirty="0" smtClean="0">
                <a:solidFill>
                  <a:srgbClr val="000099"/>
                </a:solidFill>
                <a:latin typeface="Garamond" pitchFamily="18" charset="0"/>
              </a:rPr>
              <a:t>|</a:t>
            </a:r>
            <a:r>
              <a:rPr lang="en-US" sz="2400" baseline="30000" dirty="0" smtClean="0">
                <a:solidFill>
                  <a:srgbClr val="000099"/>
                </a:solidFill>
                <a:latin typeface="Garamond" pitchFamily="18" charset="0"/>
              </a:rPr>
              <a:t>2</a:t>
            </a:r>
            <a:r>
              <a:rPr lang="en-US" sz="2400" dirty="0" smtClean="0">
                <a:solidFill>
                  <a:srgbClr val="000099"/>
                </a:solidFill>
                <a:latin typeface="Garamond" pitchFamily="18" charset="0"/>
              </a:rPr>
              <a:t>).</a:t>
            </a:r>
            <a:endParaRPr lang="en-US" sz="2400" dirty="0">
              <a:latin typeface="Garamond" pitchFamily="18" charset="0"/>
            </a:endParaRPr>
          </a:p>
          <a:p>
            <a:pPr lvl="1">
              <a:spcBef>
                <a:spcPts val="600"/>
              </a:spcBef>
              <a:buClr>
                <a:schemeClr val="accent1"/>
              </a:buClr>
              <a:buSzPct val="90000"/>
              <a:buFont typeface="Wingdings 3" pitchFamily="18" charset="2"/>
              <a:buChar char="}"/>
            </a:pPr>
            <a:endParaRPr lang="en-US" sz="2400" dirty="0" smtClean="0">
              <a:latin typeface="Garamond" pitchFamily="18" charset="0"/>
            </a:endParaRPr>
          </a:p>
          <a:p>
            <a:pPr>
              <a:spcBef>
                <a:spcPts val="600"/>
              </a:spcBef>
              <a:buClr>
                <a:schemeClr val="accent1"/>
              </a:buClr>
              <a:buSzPct val="90000"/>
              <a:buFont typeface="Wingdings 3" pitchFamily="18" charset="2"/>
              <a:buChar char="}"/>
            </a:pPr>
            <a:r>
              <a:rPr lang="en-US" sz="2400" dirty="0">
                <a:latin typeface="Garamond" pitchFamily="18" charset="0"/>
              </a:rPr>
              <a:t> </a:t>
            </a:r>
            <a:r>
              <a:rPr lang="en-US" sz="2400" dirty="0" smtClean="0">
                <a:solidFill>
                  <a:srgbClr val="FF0000"/>
                </a:solidFill>
                <a:latin typeface="Garamond" pitchFamily="18" charset="0"/>
              </a:rPr>
              <a:t>Globally Optimal Solution</a:t>
            </a:r>
          </a:p>
          <a:p>
            <a:pPr lvl="1">
              <a:spcBef>
                <a:spcPts val="600"/>
              </a:spcBef>
              <a:buClr>
                <a:schemeClr val="accent1"/>
              </a:buClr>
              <a:buSzPct val="90000"/>
              <a:buFont typeface="Wingdings 3" pitchFamily="18" charset="2"/>
              <a:buChar char="}"/>
            </a:pPr>
            <a:r>
              <a:rPr lang="en-US" sz="2400" dirty="0">
                <a:solidFill>
                  <a:srgbClr val="FF0000"/>
                </a:solidFill>
                <a:latin typeface="Garamond" pitchFamily="18" charset="0"/>
              </a:rPr>
              <a:t> </a:t>
            </a:r>
            <a:r>
              <a:rPr lang="en-US" sz="2400" dirty="0">
                <a:latin typeface="Garamond" pitchFamily="18" charset="0"/>
              </a:rPr>
              <a:t>|</a:t>
            </a:r>
            <a:r>
              <a:rPr lang="en-US" sz="2400" i="1" dirty="0" smtClean="0">
                <a:latin typeface="Cambria Math" pitchFamily="18" charset="0"/>
                <a:ea typeface="Cambria Math" pitchFamily="18" charset="0"/>
              </a:rPr>
              <a:t>S</a:t>
            </a:r>
            <a:r>
              <a:rPr lang="en-US" sz="2400" dirty="0" smtClean="0">
                <a:latin typeface="Garamond" pitchFamily="18" charset="0"/>
              </a:rPr>
              <a:t>| = </a:t>
            </a:r>
            <a:r>
              <a:rPr lang="en-US" sz="2400" dirty="0">
                <a:latin typeface="Garamond" pitchFamily="18" charset="0"/>
              </a:rPr>
              <a:t>O(3</a:t>
            </a:r>
            <a:r>
              <a:rPr lang="en-US" sz="2400" baseline="30000" dirty="0">
                <a:latin typeface="Garamond" pitchFamily="18" charset="0"/>
              </a:rPr>
              <a:t>n</a:t>
            </a:r>
            <a:r>
              <a:rPr lang="en-US" sz="2400" dirty="0" smtClean="0">
                <a:latin typeface="Garamond" pitchFamily="18" charset="0"/>
              </a:rPr>
              <a:t>)</a:t>
            </a:r>
          </a:p>
          <a:p>
            <a:pPr lvl="1">
              <a:spcBef>
                <a:spcPts val="600"/>
              </a:spcBef>
              <a:buClr>
                <a:schemeClr val="accent1"/>
              </a:buClr>
              <a:buSzPct val="90000"/>
              <a:buFont typeface="Wingdings 3" pitchFamily="18" charset="2"/>
              <a:buChar char="}"/>
            </a:pPr>
            <a:r>
              <a:rPr lang="en-US" sz="2400" dirty="0" smtClean="0">
                <a:latin typeface="Garamond" pitchFamily="18" charset="0"/>
              </a:rPr>
              <a:t>Therefore the global optimum can be found in O(n3</a:t>
            </a:r>
            <a:r>
              <a:rPr lang="en-US" sz="2400" baseline="30000" dirty="0" smtClean="0">
                <a:latin typeface="Garamond" pitchFamily="18" charset="0"/>
              </a:rPr>
              <a:t>2n</a:t>
            </a:r>
            <a:r>
              <a:rPr lang="en-US" sz="2400" dirty="0" smtClean="0">
                <a:latin typeface="Garamond" pitchFamily="18" charset="0"/>
              </a:rPr>
              <a:t>)</a:t>
            </a:r>
          </a:p>
          <a:p>
            <a:pPr>
              <a:spcBef>
                <a:spcPts val="600"/>
              </a:spcBef>
              <a:buClr>
                <a:schemeClr val="accent1"/>
              </a:buClr>
              <a:buSzPct val="90000"/>
              <a:buFont typeface="Wingdings 3" pitchFamily="18" charset="2"/>
              <a:buChar char="}"/>
            </a:pPr>
            <a:r>
              <a:rPr lang="en-US" sz="2400" dirty="0" smtClean="0">
                <a:latin typeface="Garamond" pitchFamily="18" charset="0"/>
              </a:rPr>
              <a:t> </a:t>
            </a:r>
            <a:r>
              <a:rPr lang="en-US" sz="2400" dirty="0" smtClean="0">
                <a:solidFill>
                  <a:srgbClr val="FF0000"/>
                </a:solidFill>
                <a:latin typeface="Garamond" pitchFamily="18" charset="0"/>
              </a:rPr>
              <a:t>Constrained Version</a:t>
            </a:r>
          </a:p>
          <a:p>
            <a:pPr lvl="1">
              <a:spcBef>
                <a:spcPts val="600"/>
              </a:spcBef>
              <a:buClr>
                <a:schemeClr val="accent1"/>
              </a:buClr>
              <a:buSzPct val="90000"/>
              <a:buFont typeface="Wingdings 3" pitchFamily="18" charset="2"/>
              <a:buChar char="}"/>
            </a:pPr>
            <a:r>
              <a:rPr lang="en-US" sz="2400" dirty="0" smtClean="0">
                <a:latin typeface="Garamond" pitchFamily="18" charset="0"/>
              </a:rPr>
              <a:t>|</a:t>
            </a:r>
            <a:r>
              <a:rPr lang="en-US" sz="2400" i="1" dirty="0" smtClean="0">
                <a:latin typeface="Cambria Math" pitchFamily="18" charset="0"/>
                <a:ea typeface="Cambria Math" pitchFamily="18" charset="0"/>
              </a:rPr>
              <a:t>S</a:t>
            </a:r>
            <a:r>
              <a:rPr lang="en-US" sz="2400" dirty="0" smtClean="0">
                <a:latin typeface="Garamond" pitchFamily="18" charset="0"/>
              </a:rPr>
              <a:t>| = </a:t>
            </a:r>
            <a:r>
              <a:rPr lang="en-US" sz="2400" i="1" dirty="0" smtClean="0">
                <a:latin typeface="Garamond" pitchFamily="18" charset="0"/>
              </a:rPr>
              <a:t>k(n-1)</a:t>
            </a:r>
          </a:p>
          <a:p>
            <a:pPr lvl="1">
              <a:spcBef>
                <a:spcPts val="600"/>
              </a:spcBef>
              <a:buClr>
                <a:schemeClr val="accent1"/>
              </a:buClr>
              <a:buSzPct val="90000"/>
              <a:buFont typeface="Wingdings 3" pitchFamily="18" charset="2"/>
              <a:buChar char="}"/>
            </a:pPr>
            <a:r>
              <a:rPr lang="en-US" sz="2400" i="1" dirty="0" smtClean="0">
                <a:latin typeface="Garamond" pitchFamily="18" charset="0"/>
              </a:rPr>
              <a:t>Therefore the constrained version is solved in O(n</a:t>
            </a:r>
            <a:r>
              <a:rPr lang="en-US" sz="2400" i="1" baseline="30000" dirty="0" smtClean="0">
                <a:latin typeface="Garamond" pitchFamily="18" charset="0"/>
              </a:rPr>
              <a:t>3</a:t>
            </a:r>
            <a:r>
              <a:rPr lang="en-US" sz="2400" i="1" dirty="0" smtClean="0">
                <a:latin typeface="Garamond" pitchFamily="18" charset="0"/>
              </a:rPr>
              <a:t>k</a:t>
            </a:r>
            <a:r>
              <a:rPr lang="en-US" sz="2400" i="1" baseline="30000" dirty="0" smtClean="0">
                <a:latin typeface="Garamond" pitchFamily="18" charset="0"/>
              </a:rPr>
              <a:t>2</a:t>
            </a:r>
            <a:r>
              <a:rPr lang="en-US" sz="2400" i="1" dirty="0" smtClean="0">
                <a:latin typeface="Garamond" pitchFamily="18" charset="0"/>
              </a:rPr>
              <a:t>)</a:t>
            </a:r>
          </a:p>
          <a:p>
            <a:pPr lvl="1">
              <a:spcBef>
                <a:spcPts val="600"/>
              </a:spcBef>
              <a:buClr>
                <a:schemeClr val="accent1"/>
              </a:buClr>
              <a:buSzPct val="90000"/>
              <a:buFont typeface="Wingdings 3" pitchFamily="18" charset="2"/>
              <a:buChar char="}"/>
            </a:pPr>
            <a:endParaRPr lang="en-US" sz="2400" dirty="0" smtClean="0">
              <a:latin typeface="Garamond" pitchFamily="18" charset="0"/>
            </a:endParaRPr>
          </a:p>
        </p:txBody>
      </p:sp>
    </p:spTree>
    <p:extLst>
      <p:ext uri="{BB962C8B-B14F-4D97-AF65-F5344CB8AC3E}">
        <p14:creationId xmlns:p14="http://schemas.microsoft.com/office/powerpoint/2010/main" val="156566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
                                            <p:txEl>
                                              <p:pRg st="6" end="6"/>
                                            </p:txEl>
                                          </p:spTgt>
                                        </p:tgtEl>
                                        <p:attrNameLst>
                                          <p:attrName>style.visibility</p:attrName>
                                        </p:attrNameLst>
                                      </p:cBhvr>
                                      <p:to>
                                        <p:strVal val="visible"/>
                                      </p:to>
                                    </p:set>
                                    <p:animEffect transition="in" filter="barn(inVertical)">
                                      <p:cBhvr>
                                        <p:cTn id="7" dur="500"/>
                                        <p:tgtEl>
                                          <p:spTgt spid="15">
                                            <p:txEl>
                                              <p:pRg st="6" end="6"/>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5">
                                            <p:txEl>
                                              <p:pRg st="7" end="7"/>
                                            </p:txEl>
                                          </p:spTgt>
                                        </p:tgtEl>
                                        <p:attrNameLst>
                                          <p:attrName>style.visibility</p:attrName>
                                        </p:attrNameLst>
                                      </p:cBhvr>
                                      <p:to>
                                        <p:strVal val="visible"/>
                                      </p:to>
                                    </p:set>
                                    <p:animEffect transition="in" filter="barn(inVertical)">
                                      <p:cBhvr>
                                        <p:cTn id="10" dur="500"/>
                                        <p:tgtEl>
                                          <p:spTgt spid="15">
                                            <p:txEl>
                                              <p:pRg st="7" end="7"/>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5">
                                            <p:txEl>
                                              <p:pRg st="8" end="8"/>
                                            </p:txEl>
                                          </p:spTgt>
                                        </p:tgtEl>
                                        <p:attrNameLst>
                                          <p:attrName>style.visibility</p:attrName>
                                        </p:attrNameLst>
                                      </p:cBhvr>
                                      <p:to>
                                        <p:strVal val="visible"/>
                                      </p:to>
                                    </p:set>
                                    <p:animEffect transition="in" filter="barn(inVertical)">
                                      <p:cBhvr>
                                        <p:cTn id="13" dur="500"/>
                                        <p:tgtEl>
                                          <p:spTgt spid="15">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5">
                                            <p:txEl>
                                              <p:pRg st="9" end="9"/>
                                            </p:txEl>
                                          </p:spTgt>
                                        </p:tgtEl>
                                        <p:attrNameLst>
                                          <p:attrName>style.visibility</p:attrName>
                                        </p:attrNameLst>
                                      </p:cBhvr>
                                      <p:to>
                                        <p:strVal val="visible"/>
                                      </p:to>
                                    </p:set>
                                    <p:animEffect transition="in" filter="barn(inVertical)">
                                      <p:cBhvr>
                                        <p:cTn id="18" dur="500"/>
                                        <p:tgtEl>
                                          <p:spTgt spid="15">
                                            <p:txEl>
                                              <p:pRg st="9" end="9"/>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5">
                                            <p:txEl>
                                              <p:pRg st="10" end="10"/>
                                            </p:txEl>
                                          </p:spTgt>
                                        </p:tgtEl>
                                        <p:attrNameLst>
                                          <p:attrName>style.visibility</p:attrName>
                                        </p:attrNameLst>
                                      </p:cBhvr>
                                      <p:to>
                                        <p:strVal val="visible"/>
                                      </p:to>
                                    </p:set>
                                    <p:animEffect transition="in" filter="barn(inVertical)">
                                      <p:cBhvr>
                                        <p:cTn id="21" dur="500"/>
                                        <p:tgtEl>
                                          <p:spTgt spid="15">
                                            <p:txEl>
                                              <p:pRg st="10" end="10"/>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15">
                                            <p:txEl>
                                              <p:pRg st="11" end="11"/>
                                            </p:txEl>
                                          </p:spTgt>
                                        </p:tgtEl>
                                        <p:attrNameLst>
                                          <p:attrName>style.visibility</p:attrName>
                                        </p:attrNameLst>
                                      </p:cBhvr>
                                      <p:to>
                                        <p:strVal val="visible"/>
                                      </p:to>
                                    </p:set>
                                    <p:animEffect transition="in" filter="barn(inVertical)">
                                      <p:cBhvr>
                                        <p:cTn id="24" dur="500"/>
                                        <p:tgtEl>
                                          <p:spTgt spid="1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a:xfrm>
            <a:off x="251520" y="11088"/>
            <a:ext cx="806489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Summary, and Work in </a:t>
            </a:r>
            <a:r>
              <a:rPr lang="en-US" altLang="ja-JP" sz="3600" b="1" dirty="0" err="1" smtClean="0">
                <a:solidFill>
                  <a:srgbClr val="A50021"/>
                </a:solidFill>
                <a:latin typeface="Verdana" pitchFamily="34" charset="0"/>
                <a:ea typeface="ＭＳ Ｐゴシック" pitchFamily="34" charset="-128"/>
              </a:rPr>
              <a:t>Prgress</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287524"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5" name="Rectangle 4"/>
          <p:cNvSpPr>
            <a:spLocks noChangeArrowheads="1"/>
          </p:cNvSpPr>
          <p:nvPr/>
        </p:nvSpPr>
        <p:spPr bwMode="auto">
          <a:xfrm>
            <a:off x="1151620" y="1160748"/>
            <a:ext cx="7056784"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400" b="0" dirty="0" smtClean="0">
                <a:latin typeface="Garamond" pitchFamily="18" charset="0"/>
              </a:rPr>
              <a:t> </a:t>
            </a:r>
            <a:r>
              <a:rPr lang="en-GB" sz="2400" b="0" dirty="0" err="1" smtClean="0">
                <a:latin typeface="Garamond" pitchFamily="18" charset="0"/>
              </a:rPr>
              <a:t>Bayzid</a:t>
            </a:r>
            <a:r>
              <a:rPr lang="en-GB" sz="2400" b="0" dirty="0" smtClean="0">
                <a:latin typeface="Garamond" pitchFamily="18" charset="0"/>
              </a:rPr>
              <a:t> et al., in preparation:</a:t>
            </a:r>
          </a:p>
          <a:p>
            <a:pPr>
              <a:spcBef>
                <a:spcPts val="600"/>
              </a:spcBef>
              <a:buClr>
                <a:schemeClr val="accent1"/>
              </a:buClr>
              <a:buSzPct val="90000"/>
              <a:buFont typeface="Wingdings 3" pitchFamily="18" charset="2"/>
              <a:buChar char="}"/>
            </a:pPr>
            <a:r>
              <a:rPr lang="en-GB" sz="2400" b="0" dirty="0" smtClean="0">
                <a:latin typeface="Garamond" pitchFamily="18" charset="0"/>
              </a:rPr>
              <a:t>Exact algorithms (exponential time) for MGD and MGDL on binary gene trees, including </a:t>
            </a:r>
            <a:r>
              <a:rPr lang="en-GB" sz="2400" b="0" dirty="0" err="1" smtClean="0">
                <a:latin typeface="Garamond" pitchFamily="18" charset="0"/>
              </a:rPr>
              <a:t>unrooted</a:t>
            </a:r>
            <a:r>
              <a:rPr lang="en-GB" sz="2400" b="0" dirty="0" smtClean="0">
                <a:latin typeface="Garamond" pitchFamily="18" charset="0"/>
              </a:rPr>
              <a:t>, incomplete, and multi-copy </a:t>
            </a:r>
          </a:p>
          <a:p>
            <a:pPr>
              <a:spcBef>
                <a:spcPts val="600"/>
              </a:spcBef>
              <a:buClr>
                <a:schemeClr val="accent1"/>
              </a:buClr>
              <a:buSzPct val="90000"/>
              <a:buFont typeface="Wingdings 3" pitchFamily="18" charset="2"/>
              <a:buChar char="}"/>
            </a:pPr>
            <a:r>
              <a:rPr lang="en-GB" sz="2400" dirty="0" smtClean="0">
                <a:latin typeface="Garamond" pitchFamily="18" charset="0"/>
              </a:rPr>
              <a:t>Exact algorithms that run in </a:t>
            </a:r>
            <a:r>
              <a:rPr lang="en-GB" sz="2400" dirty="0" err="1" smtClean="0">
                <a:latin typeface="Garamond" pitchFamily="18" charset="0"/>
              </a:rPr>
              <a:t>polynmial</a:t>
            </a:r>
            <a:r>
              <a:rPr lang="en-GB" sz="2400" dirty="0" smtClean="0">
                <a:latin typeface="Garamond" pitchFamily="18" charset="0"/>
              </a:rPr>
              <a:t> time for MGD and MGDL on binary gene trees, including </a:t>
            </a:r>
            <a:r>
              <a:rPr lang="en-GB" sz="2400" dirty="0" err="1" smtClean="0">
                <a:latin typeface="Garamond" pitchFamily="18" charset="0"/>
              </a:rPr>
              <a:t>unrooted</a:t>
            </a:r>
            <a:r>
              <a:rPr lang="en-GB" sz="2400" dirty="0" smtClean="0">
                <a:latin typeface="Garamond" pitchFamily="18" charset="0"/>
              </a:rPr>
              <a:t>, incomplete, and multi-copy.</a:t>
            </a:r>
          </a:p>
          <a:p>
            <a:pPr>
              <a:spcBef>
                <a:spcPts val="600"/>
              </a:spcBef>
              <a:buClr>
                <a:schemeClr val="accent1"/>
              </a:buClr>
              <a:buSzPct val="90000"/>
              <a:buFont typeface="Wingdings 3" pitchFamily="18" charset="2"/>
              <a:buChar char="}"/>
            </a:pPr>
            <a:r>
              <a:rPr lang="en-GB" sz="2400" dirty="0" smtClean="0">
                <a:latin typeface="Garamond" pitchFamily="18" charset="0"/>
              </a:rPr>
              <a:t>Work in progress: handling unresolved (non-binary) gene trees.</a:t>
            </a:r>
            <a:endParaRPr lang="en-GB" sz="2400" b="0" dirty="0" smtClean="0">
              <a:latin typeface="Garamond" pitchFamily="18" charset="0"/>
            </a:endParaRPr>
          </a:p>
          <a:p>
            <a:pPr>
              <a:spcBef>
                <a:spcPts val="600"/>
              </a:spcBef>
              <a:buClr>
                <a:schemeClr val="accent1"/>
              </a:buClr>
              <a:buSzPct val="90000"/>
              <a:buFont typeface="Wingdings 3" pitchFamily="18" charset="2"/>
              <a:buChar char="}"/>
            </a:pPr>
            <a:endParaRPr lang="en-US" sz="2400" dirty="0" smtClean="0">
              <a:latin typeface="Garamond" pitchFamily="18" charset="0"/>
            </a:endParaRPr>
          </a:p>
        </p:txBody>
      </p:sp>
    </p:spTree>
    <p:extLst>
      <p:ext uri="{BB962C8B-B14F-4D97-AF65-F5344CB8AC3E}">
        <p14:creationId xmlns:p14="http://schemas.microsoft.com/office/powerpoint/2010/main" val="22780361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a:xfrm>
            <a:off x="251520" y="11088"/>
            <a:ext cx="806489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References</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287524"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5" name="Rectangle 4"/>
          <p:cNvSpPr>
            <a:spLocks noChangeArrowheads="1"/>
          </p:cNvSpPr>
          <p:nvPr/>
        </p:nvSpPr>
        <p:spPr bwMode="auto">
          <a:xfrm>
            <a:off x="359532" y="980728"/>
            <a:ext cx="8504548"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spcBef>
                <a:spcPts val="600"/>
              </a:spcBef>
              <a:buClr>
                <a:schemeClr val="accent1"/>
              </a:buClr>
              <a:buSzPct val="90000"/>
              <a:buFont typeface="+mj-lt"/>
              <a:buAutoNum type="arabicPeriod"/>
            </a:pPr>
            <a:r>
              <a:rPr lang="en-GB" sz="2400" dirty="0">
                <a:latin typeface="Garamond" pitchFamily="18" charset="0"/>
              </a:rPr>
              <a:t> M. Goodman, J. </a:t>
            </a:r>
            <a:r>
              <a:rPr lang="en-GB" sz="2400" dirty="0" err="1">
                <a:latin typeface="Garamond" pitchFamily="18" charset="0"/>
              </a:rPr>
              <a:t>Czelusniak</a:t>
            </a:r>
            <a:r>
              <a:rPr lang="en-GB" sz="2400" dirty="0">
                <a:latin typeface="Garamond" pitchFamily="18" charset="0"/>
              </a:rPr>
              <a:t>, G. Moore, E. Romero-Herrera, and G. Matsuda. </a:t>
            </a:r>
            <a:r>
              <a:rPr lang="en-GB" sz="2400" i="1" dirty="0">
                <a:latin typeface="Garamond" pitchFamily="18" charset="0"/>
              </a:rPr>
              <a:t>Fitting the </a:t>
            </a:r>
            <a:r>
              <a:rPr lang="en-GB" sz="2400" i="1" dirty="0" smtClean="0">
                <a:latin typeface="Garamond" pitchFamily="18" charset="0"/>
              </a:rPr>
              <a:t>gene lineage </a:t>
            </a:r>
            <a:r>
              <a:rPr lang="en-GB" sz="2400" i="1" dirty="0">
                <a:latin typeface="Garamond" pitchFamily="18" charset="0"/>
              </a:rPr>
              <a:t>into its species lineage: a parsimony strategy illustrated by </a:t>
            </a:r>
            <a:r>
              <a:rPr lang="en-GB" sz="2400" i="1" dirty="0" err="1">
                <a:latin typeface="Garamond" pitchFamily="18" charset="0"/>
              </a:rPr>
              <a:t>cladograms</a:t>
            </a:r>
            <a:r>
              <a:rPr lang="en-GB" sz="2400" i="1" dirty="0">
                <a:latin typeface="Garamond" pitchFamily="18" charset="0"/>
              </a:rPr>
              <a:t> constructed </a:t>
            </a:r>
            <a:r>
              <a:rPr lang="en-GB" sz="2400" i="1" dirty="0" smtClean="0">
                <a:latin typeface="Garamond" pitchFamily="18" charset="0"/>
              </a:rPr>
              <a:t>from globin </a:t>
            </a:r>
            <a:r>
              <a:rPr lang="en-GB" sz="2400" i="1" dirty="0">
                <a:latin typeface="Garamond" pitchFamily="18" charset="0"/>
              </a:rPr>
              <a:t>sequences</a:t>
            </a:r>
            <a:r>
              <a:rPr lang="en-GB" sz="2400" dirty="0">
                <a:latin typeface="Garamond" pitchFamily="18" charset="0"/>
              </a:rPr>
              <a:t>. Syst. Zool., 28:132–163, 1979</a:t>
            </a:r>
            <a:r>
              <a:rPr lang="en-GB" sz="2400" dirty="0" smtClean="0">
                <a:latin typeface="Garamond" pitchFamily="18" charset="0"/>
              </a:rPr>
              <a:t>.</a:t>
            </a:r>
          </a:p>
          <a:p>
            <a:pPr marL="457200" indent="-457200">
              <a:spcBef>
                <a:spcPts val="600"/>
              </a:spcBef>
              <a:buClr>
                <a:schemeClr val="accent1"/>
              </a:buClr>
              <a:buSzPct val="90000"/>
              <a:buFont typeface="+mj-lt"/>
              <a:buAutoNum type="arabicPeriod"/>
            </a:pPr>
            <a:endParaRPr lang="en-GB" sz="2400" dirty="0" smtClean="0">
              <a:latin typeface="Garamond" pitchFamily="18" charset="0"/>
            </a:endParaRPr>
          </a:p>
          <a:p>
            <a:pPr marL="457200" indent="-457200">
              <a:spcBef>
                <a:spcPts val="600"/>
              </a:spcBef>
              <a:buClr>
                <a:schemeClr val="accent1"/>
              </a:buClr>
              <a:buSzPct val="90000"/>
              <a:buFont typeface="+mj-lt"/>
              <a:buAutoNum type="arabicPeriod"/>
            </a:pPr>
            <a:r>
              <a:rPr lang="en-GB" sz="2400" dirty="0" smtClean="0">
                <a:latin typeface="Garamond" pitchFamily="18" charset="0"/>
              </a:rPr>
              <a:t> </a:t>
            </a:r>
            <a:r>
              <a:rPr lang="en-US" sz="2400" dirty="0">
                <a:latin typeface="Garamond" pitchFamily="18" charset="0"/>
              </a:rPr>
              <a:t>R. </a:t>
            </a:r>
            <a:r>
              <a:rPr lang="en-US" sz="2400" dirty="0" err="1">
                <a:latin typeface="Garamond" pitchFamily="18" charset="0"/>
              </a:rPr>
              <a:t>Guigo</a:t>
            </a:r>
            <a:r>
              <a:rPr lang="en-US" sz="2400" dirty="0">
                <a:latin typeface="Garamond" pitchFamily="18" charset="0"/>
              </a:rPr>
              <a:t>, I. </a:t>
            </a:r>
            <a:r>
              <a:rPr lang="en-US" sz="2400" dirty="0" err="1">
                <a:latin typeface="Garamond" pitchFamily="18" charset="0"/>
              </a:rPr>
              <a:t>Muchnik</a:t>
            </a:r>
            <a:r>
              <a:rPr lang="en-US" sz="2400" dirty="0">
                <a:latin typeface="Garamond" pitchFamily="18" charset="0"/>
              </a:rPr>
              <a:t>, and T. Smith. </a:t>
            </a:r>
            <a:r>
              <a:rPr lang="en-US" sz="2400" i="1" dirty="0">
                <a:latin typeface="Garamond" pitchFamily="18" charset="0"/>
              </a:rPr>
              <a:t>Reconstruction of ancient molecular phylogeny</a:t>
            </a:r>
            <a:r>
              <a:rPr lang="en-US" sz="2400" dirty="0">
                <a:latin typeface="Garamond" pitchFamily="18" charset="0"/>
              </a:rPr>
              <a:t>. Mol</a:t>
            </a:r>
            <a:r>
              <a:rPr lang="en-US" sz="2400" dirty="0" smtClean="0">
                <a:latin typeface="Garamond" pitchFamily="18" charset="0"/>
              </a:rPr>
              <a:t>. </a:t>
            </a:r>
            <a:r>
              <a:rPr lang="en-US" sz="2400" dirty="0" err="1" smtClean="0">
                <a:latin typeface="Garamond" pitchFamily="18" charset="0"/>
              </a:rPr>
              <a:t>Phylog</a:t>
            </a:r>
            <a:r>
              <a:rPr lang="en-US" sz="2400" dirty="0">
                <a:latin typeface="Garamond" pitchFamily="18" charset="0"/>
              </a:rPr>
              <a:t>. and </a:t>
            </a:r>
            <a:r>
              <a:rPr lang="en-US" sz="2400" dirty="0" err="1">
                <a:latin typeface="Garamond" pitchFamily="18" charset="0"/>
              </a:rPr>
              <a:t>Evol</a:t>
            </a:r>
            <a:r>
              <a:rPr lang="en-US" sz="2400" dirty="0">
                <a:latin typeface="Garamond" pitchFamily="18" charset="0"/>
              </a:rPr>
              <a:t>., 6(2):189–213, </a:t>
            </a:r>
            <a:r>
              <a:rPr lang="en-US" sz="2400" dirty="0" smtClean="0">
                <a:latin typeface="Garamond" pitchFamily="18" charset="0"/>
              </a:rPr>
              <a:t> 1996.</a:t>
            </a:r>
          </a:p>
          <a:p>
            <a:pPr marL="457200" indent="-457200">
              <a:spcBef>
                <a:spcPts val="600"/>
              </a:spcBef>
              <a:buClr>
                <a:schemeClr val="accent1"/>
              </a:buClr>
              <a:buSzPct val="90000"/>
              <a:buFont typeface="+mj-lt"/>
              <a:buAutoNum type="arabicPeriod"/>
            </a:pPr>
            <a:endParaRPr lang="en-US" sz="2400" dirty="0" smtClean="0">
              <a:latin typeface="Garamond" pitchFamily="18" charset="0"/>
            </a:endParaRPr>
          </a:p>
          <a:p>
            <a:pPr marL="457200" indent="-457200">
              <a:spcBef>
                <a:spcPts val="600"/>
              </a:spcBef>
              <a:buClr>
                <a:schemeClr val="accent1"/>
              </a:buClr>
              <a:buSzPct val="90000"/>
              <a:buFont typeface="+mj-lt"/>
              <a:buAutoNum type="arabicPeriod"/>
            </a:pPr>
            <a:r>
              <a:rPr lang="en-US" sz="2400" dirty="0" smtClean="0">
                <a:latin typeface="Garamond" pitchFamily="18" charset="0"/>
              </a:rPr>
              <a:t>C. V. </a:t>
            </a:r>
            <a:r>
              <a:rPr lang="en-US" sz="2400" dirty="0">
                <a:latin typeface="Garamond" pitchFamily="18" charset="0"/>
              </a:rPr>
              <a:t>Than and L </a:t>
            </a:r>
            <a:r>
              <a:rPr lang="en-US" sz="2400" dirty="0" err="1">
                <a:latin typeface="Garamond" pitchFamily="18" charset="0"/>
              </a:rPr>
              <a:t>Nakhleh</a:t>
            </a:r>
            <a:r>
              <a:rPr lang="en-US" sz="2400" dirty="0">
                <a:latin typeface="Garamond" pitchFamily="18" charset="0"/>
              </a:rPr>
              <a:t>. </a:t>
            </a:r>
            <a:r>
              <a:rPr lang="en-US" sz="2400" i="1" dirty="0">
                <a:latin typeface="Garamond" pitchFamily="18" charset="0"/>
              </a:rPr>
              <a:t>Species tree inference by minimizing deep coalescences</a:t>
            </a:r>
            <a:r>
              <a:rPr lang="en-US" sz="2400" dirty="0">
                <a:latin typeface="Garamond" pitchFamily="18" charset="0"/>
              </a:rPr>
              <a:t>. </a:t>
            </a:r>
            <a:r>
              <a:rPr lang="en-US" sz="2400" dirty="0" err="1">
                <a:latin typeface="Garamond" pitchFamily="18" charset="0"/>
              </a:rPr>
              <a:t>PLoS</a:t>
            </a:r>
            <a:r>
              <a:rPr lang="en-US" sz="2400" dirty="0">
                <a:latin typeface="Garamond" pitchFamily="18" charset="0"/>
              </a:rPr>
              <a:t> </a:t>
            </a:r>
            <a:r>
              <a:rPr lang="en-US" sz="2400" dirty="0" smtClean="0">
                <a:latin typeface="Garamond" pitchFamily="18" charset="0"/>
              </a:rPr>
              <a:t>Comp </a:t>
            </a:r>
            <a:r>
              <a:rPr lang="en-US" sz="2400" dirty="0" err="1" smtClean="0">
                <a:latin typeface="Garamond" pitchFamily="18" charset="0"/>
              </a:rPr>
              <a:t>Biol</a:t>
            </a:r>
            <a:r>
              <a:rPr lang="en-US" sz="2400" dirty="0" smtClean="0">
                <a:latin typeface="Garamond" pitchFamily="18" charset="0"/>
              </a:rPr>
              <a:t>, 5(9), 2009.</a:t>
            </a:r>
            <a:r>
              <a:rPr lang="en-GB" sz="2400" b="0" dirty="0" smtClean="0">
                <a:latin typeface="Garamond" pitchFamily="18" charset="0"/>
              </a:rPr>
              <a:t> </a:t>
            </a:r>
            <a:endParaRPr lang="en-US" sz="2400" dirty="0" smtClean="0">
              <a:latin typeface="Garamond" pitchFamily="18" charset="0"/>
            </a:endParaRPr>
          </a:p>
        </p:txBody>
      </p:sp>
    </p:spTree>
    <p:extLst>
      <p:ext uri="{BB962C8B-B14F-4D97-AF65-F5344CB8AC3E}">
        <p14:creationId xmlns:p14="http://schemas.microsoft.com/office/powerpoint/2010/main" val="96530627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a:xfrm>
            <a:off x="251520" y="11088"/>
            <a:ext cx="806489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smtClean="0">
                <a:solidFill>
                  <a:srgbClr val="A50021"/>
                </a:solidFill>
                <a:latin typeface="Verdana" pitchFamily="34" charset="0"/>
                <a:ea typeface="ＭＳ Ｐゴシック" pitchFamily="34" charset="-128"/>
              </a:rPr>
              <a:t>Acknowledgements</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287524"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5" name="Rectangle 4"/>
          <p:cNvSpPr>
            <a:spLocks noChangeArrowheads="1"/>
          </p:cNvSpPr>
          <p:nvPr/>
        </p:nvSpPr>
        <p:spPr bwMode="auto">
          <a:xfrm>
            <a:off x="323528" y="1751615"/>
            <a:ext cx="8496944" cy="1800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400" dirty="0">
                <a:latin typeface="Garamond" pitchFamily="18" charset="0"/>
              </a:rPr>
              <a:t> </a:t>
            </a:r>
            <a:r>
              <a:rPr lang="en-GB" sz="2400" dirty="0" smtClean="0">
                <a:latin typeface="Garamond" pitchFamily="18" charset="0"/>
              </a:rPr>
              <a:t>Fulbright, Guggenheim</a:t>
            </a:r>
            <a:r>
              <a:rPr lang="en-GB" sz="2400" dirty="0">
                <a:latin typeface="Garamond" pitchFamily="18" charset="0"/>
              </a:rPr>
              <a:t>, and NSERC</a:t>
            </a:r>
          </a:p>
          <a:p>
            <a:pPr>
              <a:spcBef>
                <a:spcPts val="600"/>
              </a:spcBef>
              <a:buClr>
                <a:schemeClr val="accent1"/>
              </a:buClr>
              <a:buSzPct val="90000"/>
              <a:buFont typeface="Wingdings 3" pitchFamily="18" charset="2"/>
              <a:buChar char="}"/>
            </a:pPr>
            <a:r>
              <a:rPr lang="en-GB" sz="2400" dirty="0" smtClean="0">
                <a:latin typeface="Garamond" pitchFamily="18" charset="0"/>
              </a:rPr>
              <a:t> Joint work with </a:t>
            </a:r>
            <a:r>
              <a:rPr lang="en-GB" sz="2400" dirty="0" err="1" smtClean="0">
                <a:latin typeface="Garamond" pitchFamily="18" charset="0"/>
              </a:rPr>
              <a:t>Siavash</a:t>
            </a:r>
            <a:r>
              <a:rPr lang="en-GB" sz="2400" dirty="0" smtClean="0">
                <a:latin typeface="Garamond" pitchFamily="18" charset="0"/>
              </a:rPr>
              <a:t> </a:t>
            </a:r>
            <a:r>
              <a:rPr lang="en-GB" sz="2400" dirty="0" err="1" smtClean="0">
                <a:latin typeface="Garamond" pitchFamily="18" charset="0"/>
              </a:rPr>
              <a:t>Mirarab</a:t>
            </a:r>
            <a:r>
              <a:rPr lang="en-GB" sz="2400" dirty="0" smtClean="0">
                <a:latin typeface="Garamond" pitchFamily="18" charset="0"/>
              </a:rPr>
              <a:t> and Tandy </a:t>
            </a:r>
            <a:r>
              <a:rPr lang="en-GB" sz="2400" dirty="0" err="1" smtClean="0">
                <a:latin typeface="Garamond" pitchFamily="18" charset="0"/>
              </a:rPr>
              <a:t>Warnow</a:t>
            </a:r>
            <a:endParaRPr lang="en-GB" sz="2400" dirty="0" smtClean="0">
              <a:latin typeface="Garamond" pitchFamily="18" charset="0"/>
            </a:endParaRPr>
          </a:p>
          <a:p>
            <a:pPr>
              <a:spcBef>
                <a:spcPts val="600"/>
              </a:spcBef>
              <a:buClr>
                <a:schemeClr val="accent1"/>
              </a:buClr>
              <a:buSzPct val="90000"/>
              <a:buFont typeface="Wingdings 3" pitchFamily="18" charset="2"/>
              <a:buChar char="}"/>
            </a:pPr>
            <a:r>
              <a:rPr lang="en-GB" sz="2400" dirty="0" smtClean="0">
                <a:latin typeface="Garamond" pitchFamily="18" charset="0"/>
              </a:rPr>
              <a:t> Nam Nguyen, Andrei </a:t>
            </a:r>
            <a:r>
              <a:rPr lang="en-GB" sz="2400" dirty="0" err="1" smtClean="0">
                <a:latin typeface="Garamond" pitchFamily="18" charset="0"/>
              </a:rPr>
              <a:t>Margea</a:t>
            </a:r>
            <a:r>
              <a:rPr lang="en-GB" sz="2400" dirty="0" smtClean="0">
                <a:latin typeface="Garamond" pitchFamily="18" charset="0"/>
              </a:rPr>
              <a:t>, Jimmy Yang, Kevin Liu.</a:t>
            </a:r>
            <a:endParaRPr lang="en-GB" sz="2400" dirty="0">
              <a:latin typeface="Garamond" pitchFamily="18" charset="0"/>
            </a:endParaRPr>
          </a:p>
          <a:p>
            <a:pPr lvl="1">
              <a:spcBef>
                <a:spcPts val="600"/>
              </a:spcBef>
              <a:buClr>
                <a:schemeClr val="accent1"/>
              </a:buClr>
              <a:buSzPct val="90000"/>
              <a:buFont typeface="Wingdings 3" pitchFamily="18" charset="2"/>
              <a:buChar char="}"/>
            </a:pPr>
            <a:endParaRPr lang="en-US" sz="2400" dirty="0" smtClean="0">
              <a:latin typeface="Garamond" pitchFamily="18" charset="0"/>
            </a:endParaRPr>
          </a:p>
        </p:txBody>
      </p:sp>
    </p:spTree>
    <p:extLst>
      <p:ext uri="{BB962C8B-B14F-4D97-AF65-F5344CB8AC3E}">
        <p14:creationId xmlns:p14="http://schemas.microsoft.com/office/powerpoint/2010/main" val="155852084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Performance study</a:t>
            </a:r>
            <a:endParaRPr lang="en-US" altLang="ja-JP" sz="3600" b="1" dirty="0">
              <a:solidFill>
                <a:srgbClr val="A50021"/>
              </a:solidFill>
              <a:latin typeface="Verdana" pitchFamily="34" charset="0"/>
              <a:ea typeface="ＭＳ Ｐゴシック" pitchFamily="34" charset="-128"/>
            </a:endParaRPr>
          </a:p>
        </p:txBody>
      </p:sp>
      <p:sp>
        <p:nvSpPr>
          <p:cNvPr id="25"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836489419"/>
              </p:ext>
            </p:extLst>
          </p:nvPr>
        </p:nvGraphicFramePr>
        <p:xfrm>
          <a:off x="323528" y="887929"/>
          <a:ext cx="8612560" cy="5220580"/>
        </p:xfrm>
        <a:graphic>
          <a:graphicData uri="http://schemas.openxmlformats.org/presentationml/2006/ole">
            <mc:AlternateContent xmlns:mc="http://schemas.openxmlformats.org/markup-compatibility/2006">
              <mc:Choice xmlns:v="urn:schemas-microsoft-com:vml" Requires="v">
                <p:oleObj spid="_x0000_s3471" name="Acrobat Document" r:id="rId3" imgW="3933578" imgH="1990490" progId="AcroExch.Document.7">
                  <p:embed/>
                </p:oleObj>
              </mc:Choice>
              <mc:Fallback>
                <p:oleObj name="Acrobat Document" r:id="rId3" imgW="3933578" imgH="1990490" progId="AcroExch.Document.7">
                  <p:embed/>
                  <p:pic>
                    <p:nvPicPr>
                      <p:cNvPr id="0" name=""/>
                      <p:cNvPicPr/>
                      <p:nvPr/>
                    </p:nvPicPr>
                    <p:blipFill>
                      <a:blip r:embed="rId4"/>
                      <a:stretch>
                        <a:fillRect/>
                      </a:stretch>
                    </p:blipFill>
                    <p:spPr>
                      <a:xfrm>
                        <a:off x="323528" y="887929"/>
                        <a:ext cx="8612560" cy="5220580"/>
                      </a:xfrm>
                      <a:prstGeom prst="rect">
                        <a:avLst/>
                      </a:prstGeom>
                    </p:spPr>
                  </p:pic>
                </p:oleObj>
              </mc:Fallback>
            </mc:AlternateContent>
          </a:graphicData>
        </a:graphic>
      </p:graphicFrame>
    </p:spTree>
    <p:extLst>
      <p:ext uri="{BB962C8B-B14F-4D97-AF65-F5344CB8AC3E}">
        <p14:creationId xmlns:p14="http://schemas.microsoft.com/office/powerpoint/2010/main" val="233508552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Running Time</a:t>
            </a:r>
            <a:endParaRPr lang="en-US" altLang="ja-JP" sz="3600" b="1" dirty="0">
              <a:solidFill>
                <a:srgbClr val="A50021"/>
              </a:solidFill>
              <a:latin typeface="Verdana" pitchFamily="34" charset="0"/>
              <a:ea typeface="ＭＳ Ｐゴシック" pitchFamily="34" charset="-128"/>
            </a:endParaRPr>
          </a:p>
        </p:txBody>
      </p:sp>
      <p:sp>
        <p:nvSpPr>
          <p:cNvPr id="25"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658449826"/>
              </p:ext>
            </p:extLst>
          </p:nvPr>
        </p:nvGraphicFramePr>
        <p:xfrm>
          <a:off x="1500336" y="2573588"/>
          <a:ext cx="6096000" cy="1107440"/>
        </p:xfrm>
        <a:graphic>
          <a:graphicData uri="http://schemas.openxmlformats.org/drawingml/2006/table">
            <a:tbl>
              <a:tblPr firstRow="1" bandRow="1">
                <a:tableStyleId>{5C22544A-7EE6-4342-B048-85BDC9FD1C3A}</a:tableStyleId>
              </a:tblPr>
              <a:tblGrid>
                <a:gridCol w="2032000"/>
                <a:gridCol w="2032000"/>
                <a:gridCol w="2032000"/>
              </a:tblGrid>
              <a:tr h="0">
                <a:tc>
                  <a:txBody>
                    <a:bodyPr/>
                    <a:lstStyle/>
                    <a:p>
                      <a:endParaRPr lang="en-US" dirty="0"/>
                    </a:p>
                  </a:txBody>
                  <a:tcPr>
                    <a:solidFill>
                      <a:schemeClr val="accent1">
                        <a:alpha val="0"/>
                      </a:schemeClr>
                    </a:solidFill>
                  </a:tcPr>
                </a:tc>
                <a:tc>
                  <a:txBody>
                    <a:bodyPr/>
                    <a:lstStyle/>
                    <a:p>
                      <a:pPr algn="ctr"/>
                      <a:r>
                        <a:rPr lang="en-US" dirty="0" smtClean="0"/>
                        <a:t>100-taxon</a:t>
                      </a:r>
                      <a:endParaRPr lang="en-US" dirty="0"/>
                    </a:p>
                  </a:txBody>
                  <a:tcPr/>
                </a:tc>
                <a:tc>
                  <a:txBody>
                    <a:bodyPr/>
                    <a:lstStyle/>
                    <a:p>
                      <a:pPr algn="ctr"/>
                      <a:r>
                        <a:rPr lang="en-US" dirty="0" smtClean="0"/>
                        <a:t>500-taxon</a:t>
                      </a:r>
                      <a:endParaRPr lang="en-US" dirty="0"/>
                    </a:p>
                  </a:txBody>
                  <a:tcPr/>
                </a:tc>
              </a:tr>
              <a:tr h="370840">
                <a:tc>
                  <a:txBody>
                    <a:bodyPr/>
                    <a:lstStyle/>
                    <a:p>
                      <a:pPr algn="ctr"/>
                      <a:r>
                        <a:rPr lang="en-US" b="1" dirty="0" err="1" smtClean="0">
                          <a:solidFill>
                            <a:schemeClr val="bg1"/>
                          </a:solidFill>
                        </a:rPr>
                        <a:t>iGTP</a:t>
                      </a:r>
                      <a:endParaRPr lang="en-US" b="1" dirty="0">
                        <a:solidFill>
                          <a:schemeClr val="bg1"/>
                        </a:solidFill>
                      </a:endParaRPr>
                    </a:p>
                  </a:txBody>
                  <a:tcPr>
                    <a:solidFill>
                      <a:schemeClr val="accent4"/>
                    </a:solidFill>
                  </a:tcPr>
                </a:tc>
                <a:tc>
                  <a:txBody>
                    <a:bodyPr/>
                    <a:lstStyle/>
                    <a:p>
                      <a:pPr algn="ctr"/>
                      <a:r>
                        <a:rPr lang="en-US" dirty="0" smtClean="0"/>
                        <a:t>58.9</a:t>
                      </a:r>
                      <a:endParaRPr lang="en-US" dirty="0"/>
                    </a:p>
                  </a:txBody>
                  <a:tcPr/>
                </a:tc>
                <a:tc>
                  <a:txBody>
                    <a:bodyPr/>
                    <a:lstStyle/>
                    <a:p>
                      <a:pPr algn="ctr"/>
                      <a:r>
                        <a:rPr lang="en-US" dirty="0" smtClean="0"/>
                        <a:t>&gt; 86,400</a:t>
                      </a:r>
                      <a:endParaRPr lang="en-US" dirty="0"/>
                    </a:p>
                  </a:txBody>
                  <a:tcPr/>
                </a:tc>
              </a:tr>
              <a:tr h="370840">
                <a:tc>
                  <a:txBody>
                    <a:bodyPr/>
                    <a:lstStyle/>
                    <a:p>
                      <a:pPr algn="ctr"/>
                      <a:r>
                        <a:rPr lang="en-US" b="1" dirty="0" smtClean="0">
                          <a:solidFill>
                            <a:schemeClr val="bg1"/>
                          </a:solidFill>
                        </a:rPr>
                        <a:t>MGD</a:t>
                      </a:r>
                      <a:endParaRPr lang="en-US" b="1" dirty="0">
                        <a:solidFill>
                          <a:schemeClr val="bg1"/>
                        </a:solidFill>
                      </a:endParaRPr>
                    </a:p>
                  </a:txBody>
                  <a:tcPr>
                    <a:solidFill>
                      <a:schemeClr val="accent4"/>
                    </a:solidFill>
                  </a:tcPr>
                </a:tc>
                <a:tc>
                  <a:txBody>
                    <a:bodyPr/>
                    <a:lstStyle/>
                    <a:p>
                      <a:pPr algn="ctr"/>
                      <a:r>
                        <a:rPr lang="en-US" dirty="0" smtClean="0"/>
                        <a:t>0.4</a:t>
                      </a:r>
                      <a:endParaRPr lang="en-US" dirty="0"/>
                    </a:p>
                  </a:txBody>
                  <a:tcPr/>
                </a:tc>
                <a:tc>
                  <a:txBody>
                    <a:bodyPr/>
                    <a:lstStyle/>
                    <a:p>
                      <a:pPr algn="ctr"/>
                      <a:r>
                        <a:rPr lang="en-US" dirty="0" smtClean="0"/>
                        <a:t>34.6</a:t>
                      </a:r>
                      <a:endParaRPr lang="en-US" dirty="0"/>
                    </a:p>
                  </a:txBody>
                  <a:tcPr/>
                </a:tc>
              </a:tr>
            </a:tbl>
          </a:graphicData>
        </a:graphic>
      </p:graphicFrame>
    </p:spTree>
    <p:extLst>
      <p:ext uri="{BB962C8B-B14F-4D97-AF65-F5344CB8AC3E}">
        <p14:creationId xmlns:p14="http://schemas.microsoft.com/office/powerpoint/2010/main" val="41534228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611560" y="1617181"/>
            <a:ext cx="817290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800" b="0" dirty="0" smtClean="0">
                <a:latin typeface="Garamond" pitchFamily="18" charset="0"/>
              </a:rPr>
              <a:t> </a:t>
            </a:r>
            <a:r>
              <a:rPr lang="en-US" sz="2400" dirty="0" smtClean="0">
                <a:latin typeface="Garamond" pitchFamily="18" charset="0"/>
              </a:rPr>
              <a:t>The </a:t>
            </a:r>
            <a:r>
              <a:rPr lang="en-US" sz="2400" dirty="0">
                <a:latin typeface="Garamond" pitchFamily="18" charset="0"/>
              </a:rPr>
              <a:t>estimation of species trees typically involves the estimation of trees and alignments on </a:t>
            </a:r>
            <a:r>
              <a:rPr lang="en-US" sz="2400" dirty="0" smtClean="0">
                <a:solidFill>
                  <a:srgbClr val="FF0000"/>
                </a:solidFill>
                <a:latin typeface="Garamond" pitchFamily="18" charset="0"/>
              </a:rPr>
              <a:t>many</a:t>
            </a:r>
            <a:r>
              <a:rPr lang="en-US" sz="2400" dirty="0" smtClean="0">
                <a:latin typeface="Garamond" pitchFamily="18" charset="0"/>
              </a:rPr>
              <a:t> different </a:t>
            </a:r>
            <a:r>
              <a:rPr lang="en-US" sz="2400" dirty="0">
                <a:latin typeface="Garamond" pitchFamily="18" charset="0"/>
              </a:rPr>
              <a:t>genes, so that the species tree can be based upon many different parts of the genome</a:t>
            </a:r>
            <a:r>
              <a:rPr lang="en-US" sz="2400" dirty="0" smtClean="0">
                <a:latin typeface="Garamond" pitchFamily="18" charset="0"/>
              </a:rPr>
              <a:t>.</a:t>
            </a:r>
          </a:p>
          <a:p>
            <a:pPr>
              <a:spcBef>
                <a:spcPts val="600"/>
              </a:spcBef>
              <a:buClr>
                <a:schemeClr val="accent1"/>
              </a:buClr>
              <a:buSzPct val="90000"/>
              <a:buFont typeface="Wingdings 3" pitchFamily="18" charset="2"/>
              <a:buChar char="}"/>
            </a:pPr>
            <a:endParaRPr lang="en-US" sz="2400" dirty="0" smtClean="0">
              <a:latin typeface="Garamond" pitchFamily="18" charset="0"/>
            </a:endParaRPr>
          </a:p>
          <a:p>
            <a:pPr>
              <a:spcBef>
                <a:spcPts val="600"/>
              </a:spcBef>
              <a:buClr>
                <a:schemeClr val="accent1"/>
              </a:buClr>
              <a:buSzPct val="90000"/>
              <a:buFont typeface="Wingdings 3" pitchFamily="18" charset="2"/>
              <a:buChar char="}"/>
            </a:pPr>
            <a:r>
              <a:rPr lang="en-US" sz="2400" dirty="0" smtClean="0">
                <a:latin typeface="Garamond" pitchFamily="18" charset="0"/>
              </a:rPr>
              <a:t> Species </a:t>
            </a:r>
            <a:r>
              <a:rPr lang="en-US" sz="2400" dirty="0">
                <a:latin typeface="Garamond" pitchFamily="18" charset="0"/>
              </a:rPr>
              <a:t>tree estimations need to take </a:t>
            </a:r>
            <a:r>
              <a:rPr lang="en-US" sz="2400" dirty="0">
                <a:solidFill>
                  <a:srgbClr val="FF0000"/>
                </a:solidFill>
                <a:latin typeface="Garamond" pitchFamily="18" charset="0"/>
              </a:rPr>
              <a:t>causes of discord </a:t>
            </a:r>
            <a:r>
              <a:rPr lang="en-US" sz="2400" dirty="0">
                <a:latin typeface="Garamond" pitchFamily="18" charset="0"/>
              </a:rPr>
              <a:t>between gene trees and species trees </a:t>
            </a:r>
            <a:r>
              <a:rPr lang="en-US" sz="2400" dirty="0" smtClean="0">
                <a:latin typeface="Garamond" pitchFamily="18" charset="0"/>
              </a:rPr>
              <a:t>into consideration</a:t>
            </a:r>
            <a:r>
              <a:rPr lang="en-US" sz="2400" dirty="0">
                <a:latin typeface="Garamond" pitchFamily="18" charset="0"/>
              </a:rPr>
              <a:t>, in order to produce reasonably accurate estimates of the species tree</a:t>
            </a:r>
            <a:r>
              <a:rPr lang="en-US" sz="2400" dirty="0" smtClean="0">
                <a:latin typeface="Garamond" pitchFamily="18" charset="0"/>
              </a:rPr>
              <a:t>.</a:t>
            </a:r>
            <a:r>
              <a:rPr lang="en-GB" sz="2800" dirty="0" smtClean="0">
                <a:latin typeface="Garamond" pitchFamily="18" charset="0"/>
              </a:rPr>
              <a:t> </a:t>
            </a:r>
            <a:endParaRPr lang="en-US" sz="2800" dirty="0"/>
          </a:p>
        </p:txBody>
      </p:sp>
      <p:sp>
        <p:nvSpPr>
          <p:cNvPr id="4" name="Rectangle 3"/>
          <p:cNvSpPr txBox="1">
            <a:spLocks noChangeArrowheads="1"/>
          </p:cNvSpPr>
          <p:nvPr/>
        </p:nvSpPr>
        <p:spPr>
          <a:xfrm>
            <a:off x="251520" y="83096"/>
            <a:ext cx="8244916" cy="609600"/>
          </a:xfrm>
          <a:prstGeom prst="rect">
            <a:avLst/>
          </a:prstGeom>
          <a:effectLst>
            <a:outerShdw dist="35921" dir="2700000" algn="ctr" rotWithShape="0">
              <a:schemeClr val="bg2"/>
            </a:outerShdw>
          </a:effectLst>
        </p:spPr>
        <p:txBody>
          <a:bodyP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Challenges in constructing species trees</a:t>
            </a:r>
            <a:endParaRPr lang="en-US" altLang="ja-JP" sz="36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72602895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a:xfrm>
            <a:off x="251520" y="83096"/>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Our Goal</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36" name="Rectangle 4"/>
          <p:cNvSpPr>
            <a:spLocks noChangeArrowheads="1"/>
          </p:cNvSpPr>
          <p:nvPr/>
        </p:nvSpPr>
        <p:spPr bwMode="auto">
          <a:xfrm>
            <a:off x="1295636" y="4149080"/>
            <a:ext cx="702078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US" sz="2400" dirty="0" smtClean="0">
                <a:latin typeface="Trebuchet MS" pitchFamily="34" charset="0"/>
              </a:rPr>
              <a:t> An efficient </a:t>
            </a:r>
            <a:r>
              <a:rPr lang="en-US" sz="2400" dirty="0" smtClean="0">
                <a:solidFill>
                  <a:srgbClr val="000099"/>
                </a:solidFill>
                <a:latin typeface="Trebuchet MS" pitchFamily="34" charset="0"/>
              </a:rPr>
              <a:t>exact</a:t>
            </a:r>
            <a:r>
              <a:rPr lang="en-US" sz="2400" dirty="0" smtClean="0">
                <a:latin typeface="Trebuchet MS" pitchFamily="34" charset="0"/>
              </a:rPr>
              <a:t> algorithm to solve MGD.</a:t>
            </a:r>
          </a:p>
          <a:p>
            <a:pPr lvl="1">
              <a:spcBef>
                <a:spcPts val="600"/>
              </a:spcBef>
              <a:buClr>
                <a:schemeClr val="accent1"/>
              </a:buClr>
              <a:buSzPct val="90000"/>
              <a:buFont typeface="Wingdings 3" pitchFamily="18" charset="2"/>
              <a:buChar char="}"/>
            </a:pPr>
            <a:r>
              <a:rPr lang="en-US" sz="2400" dirty="0" smtClean="0">
                <a:latin typeface="Trebuchet MS" pitchFamily="34" charset="0"/>
              </a:rPr>
              <a:t> </a:t>
            </a:r>
            <a:r>
              <a:rPr lang="en-US" sz="2400" dirty="0" smtClean="0">
                <a:latin typeface="Garamond" pitchFamily="18" charset="0"/>
              </a:rPr>
              <a:t>NP-hard!</a:t>
            </a:r>
          </a:p>
          <a:p>
            <a:pPr lvl="1">
              <a:spcBef>
                <a:spcPts val="600"/>
              </a:spcBef>
              <a:buClr>
                <a:schemeClr val="accent1"/>
              </a:buClr>
              <a:buSzPct val="90000"/>
              <a:buFont typeface="Wingdings 3" pitchFamily="18" charset="2"/>
              <a:buChar char="}"/>
            </a:pPr>
            <a:r>
              <a:rPr lang="en-US" sz="2400" dirty="0" smtClean="0">
                <a:latin typeface="Garamond" pitchFamily="18" charset="0"/>
              </a:rPr>
              <a:t> Exponential time</a:t>
            </a:r>
          </a:p>
          <a:p>
            <a:pPr>
              <a:spcBef>
                <a:spcPts val="600"/>
              </a:spcBef>
              <a:buClr>
                <a:schemeClr val="accent1"/>
              </a:buClr>
              <a:buSzPct val="90000"/>
              <a:buFont typeface="Wingdings 3" pitchFamily="18" charset="2"/>
              <a:buChar char="}"/>
            </a:pPr>
            <a:r>
              <a:rPr lang="en-US" sz="2400" dirty="0">
                <a:latin typeface="Trebuchet MS" pitchFamily="34" charset="0"/>
              </a:rPr>
              <a:t> </a:t>
            </a:r>
            <a:r>
              <a:rPr lang="en-US" sz="2400" dirty="0" smtClean="0">
                <a:latin typeface="Trebuchet MS" pitchFamily="34" charset="0"/>
              </a:rPr>
              <a:t>Solving a </a:t>
            </a:r>
            <a:r>
              <a:rPr lang="en-US" sz="2400" dirty="0" smtClean="0">
                <a:solidFill>
                  <a:srgbClr val="000099"/>
                </a:solidFill>
                <a:latin typeface="Trebuchet MS" pitchFamily="34" charset="0"/>
              </a:rPr>
              <a:t>constrained</a:t>
            </a:r>
            <a:r>
              <a:rPr lang="en-US" sz="2400" dirty="0" smtClean="0">
                <a:latin typeface="Trebuchet MS" pitchFamily="34" charset="0"/>
              </a:rPr>
              <a:t> version </a:t>
            </a:r>
            <a:r>
              <a:rPr lang="en-US" sz="2400" dirty="0" smtClean="0">
                <a:solidFill>
                  <a:srgbClr val="000099"/>
                </a:solidFill>
                <a:latin typeface="Trebuchet MS" pitchFamily="34" charset="0"/>
              </a:rPr>
              <a:t>exactly</a:t>
            </a:r>
          </a:p>
          <a:p>
            <a:pPr lvl="1">
              <a:spcBef>
                <a:spcPts val="600"/>
              </a:spcBef>
              <a:buClr>
                <a:schemeClr val="accent1"/>
              </a:buClr>
              <a:buSzPct val="90000"/>
              <a:buFont typeface="Wingdings 3" pitchFamily="18" charset="2"/>
              <a:buChar char="}"/>
            </a:pPr>
            <a:r>
              <a:rPr lang="en-US" sz="2400" dirty="0" smtClean="0">
                <a:latin typeface="Garamond" pitchFamily="18" charset="0"/>
              </a:rPr>
              <a:t> Polynomial time solvable</a:t>
            </a:r>
          </a:p>
        </p:txBody>
      </p:sp>
      <p:sp>
        <p:nvSpPr>
          <p:cNvPr id="5" name="AutoShape 5"/>
          <p:cNvSpPr>
            <a:spLocks noChangeArrowheads="1"/>
          </p:cNvSpPr>
          <p:nvPr/>
        </p:nvSpPr>
        <p:spPr bwMode="auto">
          <a:xfrm>
            <a:off x="326994" y="1016732"/>
            <a:ext cx="8565486" cy="2772308"/>
          </a:xfrm>
          <a:prstGeom prst="roundRect">
            <a:avLst>
              <a:gd name="adj" fmla="val 16667"/>
            </a:avLst>
          </a:prstGeom>
          <a:solidFill>
            <a:srgbClr val="FFFFFF"/>
          </a:solidFill>
          <a:ln w="57150">
            <a:solidFill>
              <a:srgbClr val="000099"/>
            </a:solidFill>
            <a:round/>
            <a:headEnd/>
            <a:tailEnd/>
          </a:ln>
          <a:effectLst>
            <a:outerShdw dist="107763" dir="2700000" algn="ctr" rotWithShape="0">
              <a:srgbClr val="808080">
                <a:alpha val="50000"/>
              </a:srgbClr>
            </a:outerShdw>
          </a:effectLst>
        </p:spPr>
        <p:txBody>
          <a:bodyPr wrap="none" anchor="ctr"/>
          <a:lstStyle/>
          <a:p>
            <a:pPr>
              <a:spcBef>
                <a:spcPts val="600"/>
              </a:spcBef>
              <a:buClr>
                <a:schemeClr val="accent1"/>
              </a:buClr>
              <a:buSzPct val="90000"/>
            </a:pPr>
            <a:r>
              <a:rPr lang="en-US" sz="2400" dirty="0">
                <a:solidFill>
                  <a:srgbClr val="FF0000"/>
                </a:solidFill>
                <a:latin typeface="Garamond" pitchFamily="18" charset="0"/>
              </a:rPr>
              <a:t>Lack</a:t>
            </a:r>
            <a:r>
              <a:rPr lang="en-US" sz="2400" dirty="0">
                <a:latin typeface="Garamond" pitchFamily="18" charset="0"/>
              </a:rPr>
              <a:t> of </a:t>
            </a:r>
            <a:r>
              <a:rPr lang="en-US" sz="2400" dirty="0">
                <a:solidFill>
                  <a:srgbClr val="000099"/>
                </a:solidFill>
                <a:latin typeface="Garamond" pitchFamily="18" charset="0"/>
              </a:rPr>
              <a:t>efficient</a:t>
            </a:r>
            <a:r>
              <a:rPr lang="en-US" sz="2400" dirty="0">
                <a:latin typeface="Garamond" pitchFamily="18" charset="0"/>
              </a:rPr>
              <a:t> algorithms has </a:t>
            </a:r>
            <a:r>
              <a:rPr lang="en-US" sz="2400" dirty="0">
                <a:solidFill>
                  <a:srgbClr val="FF0000"/>
                </a:solidFill>
                <a:latin typeface="Garamond" pitchFamily="18" charset="0"/>
              </a:rPr>
              <a:t>limited</a:t>
            </a:r>
            <a:r>
              <a:rPr lang="en-US" sz="2400" dirty="0">
                <a:latin typeface="Garamond" pitchFamily="18" charset="0"/>
              </a:rPr>
              <a:t> the use of the GTP approach </a:t>
            </a:r>
          </a:p>
          <a:p>
            <a:pPr>
              <a:spcBef>
                <a:spcPts val="600"/>
              </a:spcBef>
              <a:buClr>
                <a:schemeClr val="accent1"/>
              </a:buClr>
              <a:buSzPct val="90000"/>
            </a:pPr>
            <a:r>
              <a:rPr lang="en-US" sz="2400" dirty="0">
                <a:latin typeface="Garamond" pitchFamily="18" charset="0"/>
              </a:rPr>
              <a:t>for phylogenetic analyses of large-scale genomic data sets. </a:t>
            </a:r>
          </a:p>
          <a:p>
            <a:pPr>
              <a:spcBef>
                <a:spcPts val="600"/>
              </a:spcBef>
              <a:buClr>
                <a:schemeClr val="accent1"/>
              </a:buClr>
              <a:buSzPct val="90000"/>
            </a:pPr>
            <a:r>
              <a:rPr lang="en-US" sz="2400" dirty="0">
                <a:latin typeface="Garamond" pitchFamily="18" charset="0"/>
              </a:rPr>
              <a:t>The </a:t>
            </a:r>
            <a:r>
              <a:rPr lang="en-US" sz="2400" dirty="0">
                <a:solidFill>
                  <a:srgbClr val="FF0000"/>
                </a:solidFill>
                <a:latin typeface="Garamond" pitchFamily="18" charset="0"/>
              </a:rPr>
              <a:t>biggest</a:t>
            </a:r>
            <a:r>
              <a:rPr lang="en-US" sz="2400" dirty="0">
                <a:latin typeface="Garamond" pitchFamily="18" charset="0"/>
              </a:rPr>
              <a:t> dataset analyzed by any GTP approach contains </a:t>
            </a:r>
            <a:r>
              <a:rPr lang="en-US" sz="2400" dirty="0">
                <a:solidFill>
                  <a:srgbClr val="531FE7"/>
                </a:solidFill>
                <a:latin typeface="Garamond" pitchFamily="18" charset="0"/>
              </a:rPr>
              <a:t>18,896 </a:t>
            </a:r>
          </a:p>
          <a:p>
            <a:pPr>
              <a:spcBef>
                <a:spcPts val="600"/>
              </a:spcBef>
              <a:buClr>
                <a:schemeClr val="accent1"/>
              </a:buClr>
              <a:buSzPct val="90000"/>
            </a:pPr>
            <a:r>
              <a:rPr lang="en-US" sz="2400" dirty="0">
                <a:solidFill>
                  <a:srgbClr val="531FE7"/>
                </a:solidFill>
                <a:latin typeface="Garamond" pitchFamily="18" charset="0"/>
              </a:rPr>
              <a:t>gene trees </a:t>
            </a:r>
            <a:r>
              <a:rPr lang="en-US" sz="2400" dirty="0">
                <a:latin typeface="Garamond" pitchFamily="18" charset="0"/>
              </a:rPr>
              <a:t>with </a:t>
            </a:r>
            <a:r>
              <a:rPr lang="en-US" sz="2400" dirty="0">
                <a:solidFill>
                  <a:srgbClr val="FF0000"/>
                </a:solidFill>
                <a:latin typeface="Garamond" pitchFamily="18" charset="0"/>
              </a:rPr>
              <a:t>only</a:t>
            </a:r>
            <a:r>
              <a:rPr lang="en-US" sz="2400" dirty="0">
                <a:latin typeface="Garamond" pitchFamily="18" charset="0"/>
              </a:rPr>
              <a:t> </a:t>
            </a:r>
            <a:r>
              <a:rPr lang="en-US" sz="2400" dirty="0">
                <a:solidFill>
                  <a:srgbClr val="531FE7"/>
                </a:solidFill>
                <a:latin typeface="Garamond" pitchFamily="18" charset="0"/>
              </a:rPr>
              <a:t>136 taxa</a:t>
            </a:r>
            <a:r>
              <a:rPr lang="en-US" sz="2400" dirty="0">
                <a:latin typeface="Garamond" pitchFamily="18" charset="0"/>
              </a:rPr>
              <a:t>.</a:t>
            </a:r>
          </a:p>
        </p:txBody>
      </p:sp>
    </p:spTree>
    <p:extLst>
      <p:ext uri="{BB962C8B-B14F-4D97-AF65-F5344CB8AC3E}">
        <p14:creationId xmlns:p14="http://schemas.microsoft.com/office/powerpoint/2010/main" val="4250668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p:tgtEl>
                                          <p:spTgt spid="36"/>
                                        </p:tgtEl>
                                        <p:attrNameLst>
                                          <p:attrName>ppt_y</p:attrName>
                                        </p:attrNameLst>
                                      </p:cBhvr>
                                      <p:tavLst>
                                        <p:tav tm="0">
                                          <p:val>
                                            <p:strVal val="#ppt_y-#ppt_h*1.125000"/>
                                          </p:val>
                                        </p:tav>
                                        <p:tav tm="100000">
                                          <p:val>
                                            <p:strVal val="#ppt_y"/>
                                          </p:val>
                                        </p:tav>
                                      </p:tavLst>
                                    </p:anim>
                                    <p:animEffect transition="in" filter="wipe(down)">
                                      <p:cBhvr>
                                        <p:cTn id="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3"/>
</p:tagLst>
</file>

<file path=ppt/tags/tag2.xml><?xml version="1.0" encoding="utf-8"?>
<p:tagLst xmlns:a="http://schemas.openxmlformats.org/drawingml/2006/main" xmlns:r="http://schemas.openxmlformats.org/officeDocument/2006/relationships" xmlns:p="http://schemas.openxmlformats.org/presentationml/2006/main">
  <p:tag name="TIMING" val="|0.3"/>
</p:tagLst>
</file>

<file path=ppt/tags/tag3.xml><?xml version="1.0" encoding="utf-8"?>
<p:tagLst xmlns:a="http://schemas.openxmlformats.org/drawingml/2006/main" xmlns:r="http://schemas.openxmlformats.org/officeDocument/2006/relationships" xmlns:p="http://schemas.openxmlformats.org/presentationml/2006/main">
  <p:tag name="TIMING" val="|0.3"/>
</p:tagLst>
</file>

<file path=ppt/tags/tag4.xml><?xml version="1.0" encoding="utf-8"?>
<p:tagLst xmlns:a="http://schemas.openxmlformats.org/drawingml/2006/main" xmlns:r="http://schemas.openxmlformats.org/officeDocument/2006/relationships" xmlns:p="http://schemas.openxmlformats.org/presentationml/2006/main">
  <p:tag name="TIMING" val="|3.8|16.7|12|10.9|8.4|5.5|6.9|4.4|7.5"/>
</p:tagLst>
</file>

<file path=ppt/tags/tag5.xml><?xml version="1.0" encoding="utf-8"?>
<p:tagLst xmlns:a="http://schemas.openxmlformats.org/drawingml/2006/main" xmlns:r="http://schemas.openxmlformats.org/officeDocument/2006/relationships" xmlns:p="http://schemas.openxmlformats.org/presentationml/2006/main">
  <p:tag name="TIMING" val="|0.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17445</TotalTime>
  <Words>6084</Words>
  <Application>Microsoft Office PowerPoint</Application>
  <PresentationFormat>On-screen Show (4:3)</PresentationFormat>
  <Paragraphs>1037</Paragraphs>
  <Slides>97</Slides>
  <Notes>53</Notes>
  <HiddenSlides>2</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97</vt:i4>
      </vt:variant>
    </vt:vector>
  </HeadingPairs>
  <TitlesOfParts>
    <vt:vector size="99" baseType="lpstr">
      <vt:lpstr>Office Theme</vt:lpstr>
      <vt:lpstr>Acrobat Document</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Bayzid</dc:creator>
  <cp:lastModifiedBy>Md. Shamsuzzoha Bayzid</cp:lastModifiedBy>
  <cp:revision>874</cp:revision>
  <dcterms:created xsi:type="dcterms:W3CDTF">2010-11-23T03:59:37Z</dcterms:created>
  <dcterms:modified xsi:type="dcterms:W3CDTF">2014-05-31T06:04:35Z</dcterms:modified>
</cp:coreProperties>
</file>