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2" r:id="rId1"/>
  </p:sldMasterIdLst>
  <p:sldIdLst>
    <p:sldId id="256" r:id="rId2"/>
    <p:sldId id="257" r:id="rId3"/>
    <p:sldId id="258" r:id="rId4"/>
    <p:sldId id="260" r:id="rId5"/>
    <p:sldId id="261" r:id="rId6"/>
    <p:sldId id="259" r:id="rId7"/>
    <p:sldId id="262" r:id="rId8"/>
    <p:sldId id="263" r:id="rId9"/>
    <p:sldId id="264" r:id="rId10"/>
    <p:sldId id="267" r:id="rId11"/>
    <p:sldId id="268"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1866215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369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3029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6590808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84812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5756691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1853019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6/2/2024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49432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64738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295654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4064420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8010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986849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0A250-5CC0-1746-B209-08E8B0DAE6AF}" type="datetimeFigureOut">
              <a:rPr lang="en-US" smtClean="0"/>
              <a:pPr/>
              <a:t>6/2/2024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753222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72580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6/2/2024</a:t>
            </a:fld>
            <a:endParaRPr lang="en-US" dirty="0"/>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46724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B0A250-5CC0-1746-B209-08E8B0DAE6AF}" type="datetimeFigureOut">
              <a:rPr lang="en-US" smtClean="0"/>
              <a:pPr/>
              <a:t>6/2/2024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97262474"/>
      </p:ext>
    </p:extLst>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 id="2147483836" r:id="rId14"/>
    <p:sldLayoutId id="2147483837" r:id="rId15"/>
    <p:sldLayoutId id="214748383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ketchfab.com/3d-models/amazon-logo-947dc2222ea74a75b3ba640f6653cab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openclipart.org/detail/121699/project_schedu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qsels.com/en/public-domain-photo-zyjmq" TargetMode="External"/><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ixabay.com/en/target-dart-aim-objective-success-1414788/"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chobitshacenunbyte.com/2015/02/02/crear-una-base-de-datos-mysql-en-gnu-linux/" TargetMode="Externa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hyperlink" Target="https://creativecommons.org/licenses/by-nc-nd/3.0/" TargetMode="External"/><Relationship Id="rId5" Type="http://schemas.openxmlformats.org/officeDocument/2006/relationships/hyperlink" Target="https://jldexcelsp.blogspot.com/2006/07/validacin-de-datos-en-excel-agregar.html?m=0"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64110-06AE-DFE1-7FB1-C6384980D2D6}"/>
              </a:ext>
            </a:extLst>
          </p:cNvPr>
          <p:cNvSpPr>
            <a:spLocks noGrp="1"/>
          </p:cNvSpPr>
          <p:nvPr>
            <p:ph type="ctrTitle"/>
          </p:nvPr>
        </p:nvSpPr>
        <p:spPr>
          <a:xfrm>
            <a:off x="643468" y="643467"/>
            <a:ext cx="5319318" cy="3014133"/>
          </a:xfrm>
        </p:spPr>
        <p:txBody>
          <a:bodyPr>
            <a:normAutofit/>
          </a:bodyPr>
          <a:lstStyle/>
          <a:p>
            <a:pPr algn="l"/>
            <a:r>
              <a:rPr lang="en-US" b="1" i="1" dirty="0"/>
              <a:t>Amazon Sales Report</a:t>
            </a:r>
          </a:p>
        </p:txBody>
      </p:sp>
      <p:sp>
        <p:nvSpPr>
          <p:cNvPr id="3" name="Subtitle 2">
            <a:extLst>
              <a:ext uri="{FF2B5EF4-FFF2-40B4-BE49-F238E27FC236}">
                <a16:creationId xmlns:a16="http://schemas.microsoft.com/office/drawing/2014/main" id="{E1B6E3E4-B3EC-AB2B-3627-BCF9579B192E}"/>
              </a:ext>
            </a:extLst>
          </p:cNvPr>
          <p:cNvSpPr>
            <a:spLocks noGrp="1"/>
          </p:cNvSpPr>
          <p:nvPr>
            <p:ph type="subTitle" idx="1"/>
          </p:nvPr>
        </p:nvSpPr>
        <p:spPr>
          <a:xfrm>
            <a:off x="643467" y="5277684"/>
            <a:ext cx="4620584" cy="775494"/>
          </a:xfrm>
        </p:spPr>
        <p:txBody>
          <a:bodyPr>
            <a:normAutofit lnSpcReduction="10000"/>
          </a:bodyPr>
          <a:lstStyle/>
          <a:p>
            <a:pPr algn="l"/>
            <a:r>
              <a:rPr lang="en-US" sz="2000"/>
              <a:t>By </a:t>
            </a:r>
          </a:p>
          <a:p>
            <a:pPr algn="l"/>
            <a:r>
              <a:rPr lang="en-US" sz="2000"/>
              <a:t>Md Shamshad Ansari</a:t>
            </a:r>
          </a:p>
        </p:txBody>
      </p:sp>
      <p:pic>
        <p:nvPicPr>
          <p:cNvPr id="15" name="Picture 14" descr="A black letter with a yellow smile&#10;&#10;Description automatically generated">
            <a:extLst>
              <a:ext uri="{FF2B5EF4-FFF2-40B4-BE49-F238E27FC236}">
                <a16:creationId xmlns:a16="http://schemas.microsoft.com/office/drawing/2014/main" id="{FB82DB1A-E652-9F57-AE10-8A1BE9575C2D}"/>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5032" r="2606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0052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3AE4-2EC3-327C-5D0E-5340C09B3453}"/>
              </a:ext>
            </a:extLst>
          </p:cNvPr>
          <p:cNvSpPr>
            <a:spLocks noGrp="1"/>
          </p:cNvSpPr>
          <p:nvPr>
            <p:ph type="title"/>
          </p:nvPr>
        </p:nvSpPr>
        <p:spPr>
          <a:xfrm>
            <a:off x="1137034" y="609599"/>
            <a:ext cx="6463301" cy="1322888"/>
          </a:xfrm>
        </p:spPr>
        <p:txBody>
          <a:bodyPr>
            <a:normAutofit/>
          </a:bodyPr>
          <a:lstStyle/>
          <a:p>
            <a:r>
              <a:rPr lang="en-US" b="1">
                <a:latin typeface="Times New Roman" panose="02020603050405020304" pitchFamily="18" charset="0"/>
                <a:cs typeface="Times New Roman" panose="02020603050405020304" pitchFamily="18" charset="0"/>
              </a:rPr>
              <a:t>Sales Analysis</a:t>
            </a:r>
          </a:p>
        </p:txBody>
      </p:sp>
      <p:sp>
        <p:nvSpPr>
          <p:cNvPr id="15" name="Content Placeholder 2">
            <a:extLst>
              <a:ext uri="{FF2B5EF4-FFF2-40B4-BE49-F238E27FC236}">
                <a16:creationId xmlns:a16="http://schemas.microsoft.com/office/drawing/2014/main" id="{D21D5DAD-25E4-45D3-A04F-F54552B6D68D}"/>
              </a:ext>
            </a:extLst>
          </p:cNvPr>
          <p:cNvSpPr>
            <a:spLocks noGrp="1"/>
          </p:cNvSpPr>
          <p:nvPr>
            <p:ph idx="1"/>
          </p:nvPr>
        </p:nvSpPr>
        <p:spPr>
          <a:xfrm>
            <a:off x="1137034" y="1622323"/>
            <a:ext cx="7092566" cy="4812929"/>
          </a:xfrm>
        </p:spPr>
        <p:txBody>
          <a:bodyPr>
            <a:normAutofit/>
          </a:bodyPr>
          <a:lstStyle/>
          <a:p>
            <a:r>
              <a:rPr lang="en-US" sz="2000" dirty="0"/>
              <a:t>In January Month high Revenue was achieved</a:t>
            </a:r>
          </a:p>
          <a:p>
            <a:endParaRPr lang="en-US" sz="2000" dirty="0"/>
          </a:p>
          <a:p>
            <a:r>
              <a:rPr lang="en-US" sz="2000" dirty="0"/>
              <a:t>Food and beverages made Heigh revenue whereas Home and lifestyle product Line contributed less Revenue.</a:t>
            </a:r>
          </a:p>
          <a:p>
            <a:pPr marL="0" indent="0">
              <a:buNone/>
            </a:pPr>
            <a:endParaRPr lang="en-US" sz="2000" dirty="0"/>
          </a:p>
          <a:p>
            <a:r>
              <a:rPr lang="en-US" sz="2000" dirty="0"/>
              <a:t>The Naypyitaw city made Heigh revenue respect of rest two cities. </a:t>
            </a:r>
          </a:p>
          <a:p>
            <a:endParaRPr lang="en-US" sz="2000" dirty="0"/>
          </a:p>
          <a:p>
            <a:r>
              <a:rPr lang="en-US" sz="2000" dirty="0"/>
              <a:t>In Afternoon, highest sales is recorded. </a:t>
            </a:r>
          </a:p>
        </p:txBody>
      </p:sp>
      <p:pic>
        <p:nvPicPr>
          <p:cNvPr id="7" name="Picture 6">
            <a:extLst>
              <a:ext uri="{FF2B5EF4-FFF2-40B4-BE49-F238E27FC236}">
                <a16:creationId xmlns:a16="http://schemas.microsoft.com/office/drawing/2014/main" id="{BA8720E3-4946-B29E-5F71-3D746A17EC9A}"/>
              </a:ext>
            </a:extLst>
          </p:cNvPr>
          <p:cNvPicPr>
            <a:picLocks noChangeAspect="1"/>
          </p:cNvPicPr>
          <p:nvPr/>
        </p:nvPicPr>
        <p:blipFill>
          <a:blip r:embed="rId2"/>
          <a:stretch>
            <a:fillRect/>
          </a:stretch>
        </p:blipFill>
        <p:spPr>
          <a:xfrm>
            <a:off x="8481810" y="560139"/>
            <a:ext cx="2728133" cy="1633962"/>
          </a:xfrm>
          <a:prstGeom prst="rect">
            <a:avLst/>
          </a:prstGeom>
        </p:spPr>
      </p:pic>
      <p:pic>
        <p:nvPicPr>
          <p:cNvPr id="9" name="Picture 8">
            <a:extLst>
              <a:ext uri="{FF2B5EF4-FFF2-40B4-BE49-F238E27FC236}">
                <a16:creationId xmlns:a16="http://schemas.microsoft.com/office/drawing/2014/main" id="{EC2FA08D-9008-86BA-C673-4860CA52D03A}"/>
              </a:ext>
            </a:extLst>
          </p:cNvPr>
          <p:cNvPicPr>
            <a:picLocks noChangeAspect="1"/>
          </p:cNvPicPr>
          <p:nvPr/>
        </p:nvPicPr>
        <p:blipFill>
          <a:blip r:embed="rId3"/>
          <a:stretch>
            <a:fillRect/>
          </a:stretch>
        </p:blipFill>
        <p:spPr>
          <a:xfrm>
            <a:off x="8481810" y="2222195"/>
            <a:ext cx="2893884" cy="1633962"/>
          </a:xfrm>
          <a:prstGeom prst="rect">
            <a:avLst/>
          </a:prstGeom>
        </p:spPr>
      </p:pic>
      <p:pic>
        <p:nvPicPr>
          <p:cNvPr id="5" name="Picture 4">
            <a:extLst>
              <a:ext uri="{FF2B5EF4-FFF2-40B4-BE49-F238E27FC236}">
                <a16:creationId xmlns:a16="http://schemas.microsoft.com/office/drawing/2014/main" id="{729CA26F-D37C-EE76-EE2E-38F93AF5CCF1}"/>
              </a:ext>
            </a:extLst>
          </p:cNvPr>
          <p:cNvPicPr>
            <a:picLocks noChangeAspect="1"/>
          </p:cNvPicPr>
          <p:nvPr/>
        </p:nvPicPr>
        <p:blipFill>
          <a:blip r:embed="rId4"/>
          <a:stretch>
            <a:fillRect/>
          </a:stretch>
        </p:blipFill>
        <p:spPr>
          <a:xfrm>
            <a:off x="8441403" y="3740769"/>
            <a:ext cx="2974698" cy="1616309"/>
          </a:xfrm>
          <a:prstGeom prst="rect">
            <a:avLst/>
          </a:prstGeom>
        </p:spPr>
      </p:pic>
      <p:pic>
        <p:nvPicPr>
          <p:cNvPr id="8" name="Picture 7">
            <a:extLst>
              <a:ext uri="{FF2B5EF4-FFF2-40B4-BE49-F238E27FC236}">
                <a16:creationId xmlns:a16="http://schemas.microsoft.com/office/drawing/2014/main" id="{99DC4957-5C15-CCDD-94C9-F5B94EBF7BBA}"/>
              </a:ext>
            </a:extLst>
          </p:cNvPr>
          <p:cNvPicPr>
            <a:picLocks noChangeAspect="1"/>
          </p:cNvPicPr>
          <p:nvPr/>
        </p:nvPicPr>
        <p:blipFill>
          <a:blip r:embed="rId5"/>
          <a:stretch>
            <a:fillRect/>
          </a:stretch>
        </p:blipFill>
        <p:spPr>
          <a:xfrm>
            <a:off x="8481811" y="5417826"/>
            <a:ext cx="3176812" cy="1017426"/>
          </a:xfrm>
          <a:prstGeom prst="rect">
            <a:avLst/>
          </a:prstGeom>
        </p:spPr>
      </p:pic>
    </p:spTree>
    <p:extLst>
      <p:ext uri="{BB962C8B-B14F-4D97-AF65-F5344CB8AC3E}">
        <p14:creationId xmlns:p14="http://schemas.microsoft.com/office/powerpoint/2010/main" val="3302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3AE4-2EC3-327C-5D0E-5340C09B3453}"/>
              </a:ext>
            </a:extLst>
          </p:cNvPr>
          <p:cNvSpPr>
            <a:spLocks noGrp="1"/>
          </p:cNvSpPr>
          <p:nvPr>
            <p:ph type="title"/>
          </p:nvPr>
        </p:nvSpPr>
        <p:spPr>
          <a:xfrm>
            <a:off x="2020528" y="609599"/>
            <a:ext cx="5737123" cy="1027472"/>
          </a:xfrm>
        </p:spPr>
        <p:txBody>
          <a:bodyPr>
            <a:normAutofit/>
          </a:bodyPr>
          <a:lstStyle/>
          <a:p>
            <a:r>
              <a:rPr lang="en-US" b="1" dirty="0">
                <a:latin typeface="Times New Roman" panose="02020603050405020304" pitchFamily="18" charset="0"/>
                <a:cs typeface="Times New Roman" panose="02020603050405020304" pitchFamily="18" charset="0"/>
              </a:rPr>
              <a:t>Customer Analysis</a:t>
            </a:r>
          </a:p>
        </p:txBody>
      </p:sp>
      <p:sp>
        <p:nvSpPr>
          <p:cNvPr id="15" name="Content Placeholder 2">
            <a:extLst>
              <a:ext uri="{FF2B5EF4-FFF2-40B4-BE49-F238E27FC236}">
                <a16:creationId xmlns:a16="http://schemas.microsoft.com/office/drawing/2014/main" id="{D21D5DAD-25E4-45D3-A04F-F54552B6D68D}"/>
              </a:ext>
            </a:extLst>
          </p:cNvPr>
          <p:cNvSpPr>
            <a:spLocks noGrp="1"/>
          </p:cNvSpPr>
          <p:nvPr>
            <p:ph idx="1"/>
          </p:nvPr>
        </p:nvSpPr>
        <p:spPr>
          <a:xfrm>
            <a:off x="1137034" y="2194101"/>
            <a:ext cx="6463301" cy="3361125"/>
          </a:xfrm>
        </p:spPr>
        <p:txBody>
          <a:bodyPr>
            <a:normAutofit lnSpcReduction="10000"/>
          </a:bodyPr>
          <a:lstStyle/>
          <a:p>
            <a:r>
              <a:rPr lang="en-US" sz="2000" dirty="0"/>
              <a:t>Customer having membership, contributing more in the revenue and purchasing more frequently. </a:t>
            </a:r>
          </a:p>
          <a:p>
            <a:r>
              <a:rPr lang="en-US" sz="2000" dirty="0"/>
              <a:t>Member customer was also paying more VAT than normal. </a:t>
            </a:r>
          </a:p>
          <a:p>
            <a:r>
              <a:rPr lang="en-US" sz="2000" dirty="0"/>
              <a:t>Female customers are the more predominant gender whose purchase count is higher than male. </a:t>
            </a:r>
          </a:p>
          <a:p>
            <a:endParaRPr lang="en-US" sz="2000" dirty="0"/>
          </a:p>
          <a:p>
            <a:r>
              <a:rPr lang="en-US" sz="2000" dirty="0"/>
              <a:t>In afternoon, Customer provides most ratings. </a:t>
            </a:r>
          </a:p>
          <a:p>
            <a:endParaRPr lang="en-US" sz="2000" dirty="0"/>
          </a:p>
          <a:p>
            <a:endParaRPr lang="en-US" sz="2000" dirty="0"/>
          </a:p>
          <a:p>
            <a:endParaRPr lang="en-US" sz="2000" dirty="0"/>
          </a:p>
        </p:txBody>
      </p:sp>
      <p:pic>
        <p:nvPicPr>
          <p:cNvPr id="4" name="Picture 3">
            <a:extLst>
              <a:ext uri="{FF2B5EF4-FFF2-40B4-BE49-F238E27FC236}">
                <a16:creationId xmlns:a16="http://schemas.microsoft.com/office/drawing/2014/main" id="{0A237AE9-0A90-03F8-6D8E-2324AA19B4BE}"/>
              </a:ext>
            </a:extLst>
          </p:cNvPr>
          <p:cNvPicPr>
            <a:picLocks noChangeAspect="1"/>
          </p:cNvPicPr>
          <p:nvPr/>
        </p:nvPicPr>
        <p:blipFill>
          <a:blip r:embed="rId2"/>
          <a:stretch>
            <a:fillRect/>
          </a:stretch>
        </p:blipFill>
        <p:spPr>
          <a:xfrm>
            <a:off x="7978878" y="1371601"/>
            <a:ext cx="3510116" cy="1519084"/>
          </a:xfrm>
          <a:prstGeom prst="rect">
            <a:avLst/>
          </a:prstGeom>
        </p:spPr>
      </p:pic>
      <p:pic>
        <p:nvPicPr>
          <p:cNvPr id="8" name="Picture 7">
            <a:extLst>
              <a:ext uri="{FF2B5EF4-FFF2-40B4-BE49-F238E27FC236}">
                <a16:creationId xmlns:a16="http://schemas.microsoft.com/office/drawing/2014/main" id="{FC848388-D06E-F253-7011-A638450E8668}"/>
              </a:ext>
            </a:extLst>
          </p:cNvPr>
          <p:cNvPicPr>
            <a:picLocks noChangeAspect="1"/>
          </p:cNvPicPr>
          <p:nvPr/>
        </p:nvPicPr>
        <p:blipFill>
          <a:blip r:embed="rId3"/>
          <a:stretch>
            <a:fillRect/>
          </a:stretch>
        </p:blipFill>
        <p:spPr>
          <a:xfrm>
            <a:off x="8037872" y="3915817"/>
            <a:ext cx="3392128" cy="1076631"/>
          </a:xfrm>
          <a:prstGeom prst="rect">
            <a:avLst/>
          </a:prstGeom>
        </p:spPr>
      </p:pic>
      <p:pic>
        <p:nvPicPr>
          <p:cNvPr id="11" name="Picture 10">
            <a:extLst>
              <a:ext uri="{FF2B5EF4-FFF2-40B4-BE49-F238E27FC236}">
                <a16:creationId xmlns:a16="http://schemas.microsoft.com/office/drawing/2014/main" id="{A40ECE75-5C60-114A-B19C-FDFE548643AA}"/>
              </a:ext>
            </a:extLst>
          </p:cNvPr>
          <p:cNvPicPr>
            <a:picLocks noChangeAspect="1"/>
          </p:cNvPicPr>
          <p:nvPr/>
        </p:nvPicPr>
        <p:blipFill>
          <a:blip r:embed="rId4"/>
          <a:stretch>
            <a:fillRect/>
          </a:stretch>
        </p:blipFill>
        <p:spPr>
          <a:xfrm>
            <a:off x="7978878" y="5063761"/>
            <a:ext cx="3219360" cy="1076630"/>
          </a:xfrm>
          <a:prstGeom prst="rect">
            <a:avLst/>
          </a:prstGeom>
        </p:spPr>
      </p:pic>
      <p:pic>
        <p:nvPicPr>
          <p:cNvPr id="13" name="Picture 12">
            <a:extLst>
              <a:ext uri="{FF2B5EF4-FFF2-40B4-BE49-F238E27FC236}">
                <a16:creationId xmlns:a16="http://schemas.microsoft.com/office/drawing/2014/main" id="{A07CA62A-01C0-5D20-63B1-4FAAB6262B7A}"/>
              </a:ext>
            </a:extLst>
          </p:cNvPr>
          <p:cNvPicPr>
            <a:picLocks noChangeAspect="1"/>
          </p:cNvPicPr>
          <p:nvPr/>
        </p:nvPicPr>
        <p:blipFill>
          <a:blip r:embed="rId5"/>
          <a:stretch>
            <a:fillRect/>
          </a:stretch>
        </p:blipFill>
        <p:spPr>
          <a:xfrm>
            <a:off x="7978878" y="2800550"/>
            <a:ext cx="3278354" cy="990890"/>
          </a:xfrm>
          <a:prstGeom prst="rect">
            <a:avLst/>
          </a:prstGeom>
        </p:spPr>
      </p:pic>
    </p:spTree>
    <p:extLst>
      <p:ext uri="{BB962C8B-B14F-4D97-AF65-F5344CB8AC3E}">
        <p14:creationId xmlns:p14="http://schemas.microsoft.com/office/powerpoint/2010/main" val="946197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9FE4D-6531-7E80-A4D7-2576E6DAB40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Recommendation </a:t>
            </a:r>
          </a:p>
        </p:txBody>
      </p:sp>
      <p:sp>
        <p:nvSpPr>
          <p:cNvPr id="3" name="Content Placeholder 2">
            <a:extLst>
              <a:ext uri="{FF2B5EF4-FFF2-40B4-BE49-F238E27FC236}">
                <a16:creationId xmlns:a16="http://schemas.microsoft.com/office/drawing/2014/main" id="{B9CD5DFA-2745-AAFF-2D55-1325AEB2040C}"/>
              </a:ext>
            </a:extLst>
          </p:cNvPr>
          <p:cNvSpPr>
            <a:spLocks noGrp="1"/>
          </p:cNvSpPr>
          <p:nvPr>
            <p:ph idx="1"/>
          </p:nvPr>
        </p:nvSpPr>
        <p:spPr>
          <a:xfrm>
            <a:off x="838200" y="1825624"/>
            <a:ext cx="10515600" cy="4796401"/>
          </a:xfrm>
        </p:spPr>
        <p:txBody>
          <a:bodyPr/>
          <a:lstStyle/>
          <a:p>
            <a:r>
              <a:rPr lang="en-US" sz="2800" b="1" kern="0" spc="-66">
                <a:solidFill>
                  <a:srgbClr val="000000"/>
                </a:solidFill>
                <a:latin typeface="Inter" pitchFamily="34" charset="0"/>
                <a:ea typeface="Inter" pitchFamily="34" charset="-122"/>
              </a:rPr>
              <a:t>Optimize Product Offerings</a:t>
            </a:r>
          </a:p>
          <a:p>
            <a:r>
              <a:rPr lang="en-US" sz="2000">
                <a:latin typeface="Times New Roman" panose="02020603050405020304" pitchFamily="18" charset="0"/>
                <a:cs typeface="Times New Roman" panose="02020603050405020304" pitchFamily="18" charset="0"/>
              </a:rPr>
              <a:t>Based on the insights from the product analysis, we should provide offers and discount on least performing items to improve the sales. </a:t>
            </a:r>
          </a:p>
          <a:p>
            <a:r>
              <a:rPr lang="en-US" sz="2000">
                <a:latin typeface="Times New Roman" panose="02020603050405020304" pitchFamily="18" charset="0"/>
                <a:cs typeface="Times New Roman" panose="02020603050405020304" pitchFamily="18" charset="0"/>
              </a:rPr>
              <a:t>improve the quality of the product having low ratings.</a:t>
            </a:r>
          </a:p>
          <a:p>
            <a:pPr marL="0" indent="0">
              <a:buNone/>
            </a:pPr>
            <a:endParaRPr lang="en-US" sz="2000">
              <a:latin typeface="Times New Roman" panose="02020603050405020304" pitchFamily="18" charset="0"/>
              <a:cs typeface="Times New Roman" panose="02020603050405020304" pitchFamily="18" charset="0"/>
            </a:endParaRPr>
          </a:p>
          <a:p>
            <a:r>
              <a:rPr lang="en-US" sz="2800" b="1" kern="0" spc="-66">
                <a:solidFill>
                  <a:srgbClr val="000000"/>
                </a:solidFill>
                <a:latin typeface="Inter" pitchFamily="34" charset="0"/>
                <a:ea typeface="Inter" pitchFamily="34" charset="-122"/>
                <a:cs typeface="Inter" pitchFamily="34" charset="-120"/>
              </a:rPr>
              <a:t>Enhance Customer Experience</a:t>
            </a:r>
          </a:p>
          <a:p>
            <a:r>
              <a:rPr lang="en-US" sz="2000">
                <a:latin typeface="Times New Roman" panose="02020603050405020304" pitchFamily="18" charset="0"/>
                <a:cs typeface="Times New Roman" panose="02020603050405020304" pitchFamily="18" charset="0"/>
              </a:rPr>
              <a:t>Customers having membership are having high purchased frequency and contributing more in revenue. We should aware the normal customer to be part of membership customer by giving discount on subscription. </a:t>
            </a:r>
          </a:p>
          <a:p>
            <a:endParaRPr lang="en-US" kern="0" spc="-35">
              <a:solidFill>
                <a:srgbClr val="272525"/>
              </a:solidFill>
              <a:latin typeface="Inter" pitchFamily="34" charset="0"/>
              <a:ea typeface="Inter" pitchFamily="34" charset="-122"/>
              <a:cs typeface="Inter" pitchFamily="34" charset="-120"/>
            </a:endParaRPr>
          </a:p>
          <a:p>
            <a:endParaRPr lang="en-US" sz="2800"/>
          </a:p>
          <a:p>
            <a:endParaRPr lang="en-US" sz="2800"/>
          </a:p>
          <a:p>
            <a:endParaRPr lang="en-US" dirty="0"/>
          </a:p>
        </p:txBody>
      </p:sp>
    </p:spTree>
    <p:extLst>
      <p:ext uri="{BB962C8B-B14F-4D97-AF65-F5344CB8AC3E}">
        <p14:creationId xmlns:p14="http://schemas.microsoft.com/office/powerpoint/2010/main" val="782045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C86C2-0779-F030-56D8-186168A1E532}"/>
              </a:ext>
            </a:extLst>
          </p:cNvPr>
          <p:cNvSpPr>
            <a:spLocks noGrp="1"/>
          </p:cNvSpPr>
          <p:nvPr>
            <p:ph type="title"/>
          </p:nvPr>
        </p:nvSpPr>
        <p:spPr>
          <a:xfrm>
            <a:off x="6590662" y="2536724"/>
            <a:ext cx="4805996" cy="3028224"/>
          </a:xfrm>
        </p:spPr>
        <p:txBody>
          <a:bodyPr vert="horz" lIns="91440" tIns="45720" rIns="91440" bIns="45720" rtlCol="0" anchor="t">
            <a:normAutofit/>
          </a:bodyPr>
          <a:lstStyle/>
          <a:p>
            <a:r>
              <a:rPr lang="en-US" sz="8000" b="1" i="1" kern="1200" dirty="0">
                <a:solidFill>
                  <a:schemeClr val="tx2"/>
                </a:solidFill>
                <a:latin typeface="+mj-lt"/>
                <a:ea typeface="+mj-ea"/>
                <a:cs typeface="+mj-cs"/>
              </a:rPr>
              <a:t>Thanks</a:t>
            </a:r>
          </a:p>
        </p:txBody>
      </p:sp>
      <p:pic>
        <p:nvPicPr>
          <p:cNvPr id="6" name="Graphic 5" descr="Like">
            <a:extLst>
              <a:ext uri="{FF2B5EF4-FFF2-40B4-BE49-F238E27FC236}">
                <a16:creationId xmlns:a16="http://schemas.microsoft.com/office/drawing/2014/main" id="{83FE485D-3653-6B23-AFDA-EA4609AB6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54732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B1C7-79B0-8819-5926-2991BA496CE0}"/>
              </a:ext>
            </a:extLst>
          </p:cNvPr>
          <p:cNvSpPr>
            <a:spLocks noGrp="1"/>
          </p:cNvSpPr>
          <p:nvPr>
            <p:ph type="title"/>
          </p:nvPr>
        </p:nvSpPr>
        <p:spPr>
          <a:xfrm>
            <a:off x="876693" y="648929"/>
            <a:ext cx="4597747" cy="879529"/>
          </a:xfrm>
        </p:spPr>
        <p:txBody>
          <a:bodyPr anchor="b">
            <a:normAutofit/>
          </a:bodyPr>
          <a:lstStyle/>
          <a:p>
            <a:r>
              <a:rPr lang="en-US" sz="4800" b="1" dirty="0"/>
              <a:t>Content</a:t>
            </a:r>
          </a:p>
        </p:txBody>
      </p:sp>
      <p:sp>
        <p:nvSpPr>
          <p:cNvPr id="3" name="Content Placeholder 2">
            <a:extLst>
              <a:ext uri="{FF2B5EF4-FFF2-40B4-BE49-F238E27FC236}">
                <a16:creationId xmlns:a16="http://schemas.microsoft.com/office/drawing/2014/main" id="{FF06BCA5-006D-98AB-A14B-CD0FD69E4A57}"/>
              </a:ext>
            </a:extLst>
          </p:cNvPr>
          <p:cNvSpPr>
            <a:spLocks noGrp="1"/>
          </p:cNvSpPr>
          <p:nvPr>
            <p:ph idx="1"/>
          </p:nvPr>
        </p:nvSpPr>
        <p:spPr>
          <a:xfrm>
            <a:off x="876692" y="1637071"/>
            <a:ext cx="6261527" cy="4748981"/>
          </a:xfrm>
        </p:spPr>
        <p:txBody>
          <a:bodyPr anchor="t">
            <a:normAutofit fontScale="92500"/>
          </a:bodyPr>
          <a:lstStyle/>
          <a:p>
            <a:pPr marL="514350" indent="-514350">
              <a:buFont typeface="+mj-lt"/>
              <a:buAutoNum type="arabicPeriod"/>
            </a:pPr>
            <a:r>
              <a:rPr lang="en-US" sz="2400" dirty="0"/>
              <a:t>Project Overview</a:t>
            </a:r>
          </a:p>
          <a:p>
            <a:pPr marL="514350" indent="-514350">
              <a:buFont typeface="+mj-lt"/>
              <a:buAutoNum type="arabicPeriod"/>
            </a:pPr>
            <a:r>
              <a:rPr lang="en-US" sz="2400" dirty="0"/>
              <a:t>Problem Statement</a:t>
            </a:r>
          </a:p>
          <a:p>
            <a:pPr marL="514350" indent="-514350">
              <a:buFont typeface="+mj-lt"/>
              <a:buAutoNum type="arabicPeriod"/>
            </a:pPr>
            <a:r>
              <a:rPr lang="en-US" sz="2400" dirty="0"/>
              <a:t>Business Objective</a:t>
            </a:r>
          </a:p>
          <a:p>
            <a:pPr marL="514350" indent="-514350">
              <a:buFont typeface="+mj-lt"/>
              <a:buAutoNum type="arabicPeriod"/>
            </a:pPr>
            <a:r>
              <a:rPr lang="en-US" sz="2400" dirty="0"/>
              <a:t>Technical stacks</a:t>
            </a:r>
          </a:p>
          <a:p>
            <a:pPr marL="514350" indent="-514350">
              <a:buFont typeface="+mj-lt"/>
              <a:buAutoNum type="arabicPeriod"/>
            </a:pPr>
            <a:r>
              <a:rPr lang="en-US" sz="2400" dirty="0"/>
              <a:t>Data collection and data understanding</a:t>
            </a:r>
          </a:p>
          <a:p>
            <a:pPr marL="514350" indent="-514350">
              <a:buFont typeface="+mj-lt"/>
              <a:buAutoNum type="arabicPeriod"/>
            </a:pPr>
            <a:r>
              <a:rPr lang="en-US" sz="2400" dirty="0"/>
              <a:t>Data Prepossessing</a:t>
            </a:r>
          </a:p>
          <a:p>
            <a:pPr marL="514350" indent="-514350">
              <a:buFont typeface="+mj-lt"/>
              <a:buAutoNum type="arabicPeriod"/>
            </a:pPr>
            <a:r>
              <a:rPr lang="en-US" sz="2400" dirty="0"/>
              <a:t>Product Analysis</a:t>
            </a:r>
          </a:p>
          <a:p>
            <a:pPr marL="514350" indent="-514350">
              <a:buFont typeface="+mj-lt"/>
              <a:buAutoNum type="arabicPeriod"/>
            </a:pPr>
            <a:r>
              <a:rPr lang="en-US" sz="2400" dirty="0"/>
              <a:t>Sales analysis</a:t>
            </a:r>
          </a:p>
          <a:p>
            <a:pPr marL="514350" indent="-514350">
              <a:buFont typeface="+mj-lt"/>
              <a:buAutoNum type="arabicPeriod"/>
            </a:pPr>
            <a:r>
              <a:rPr lang="en-US" sz="2400" dirty="0"/>
              <a:t>Customer analysis</a:t>
            </a:r>
          </a:p>
          <a:p>
            <a:pPr marL="514350" indent="-514350">
              <a:buFont typeface="+mj-lt"/>
              <a:buAutoNum type="arabicPeriod"/>
            </a:pPr>
            <a:r>
              <a:rPr lang="en-US" sz="2400" dirty="0"/>
              <a:t>Recommendation</a:t>
            </a:r>
          </a:p>
          <a:p>
            <a:pPr marL="514350" indent="-514350">
              <a:buFont typeface="+mj-lt"/>
              <a:buAutoNum type="arabicPeriod"/>
            </a:pPr>
            <a:endParaRPr lang="en-US" sz="1600" dirty="0"/>
          </a:p>
          <a:p>
            <a:pPr marL="514350" indent="-514350">
              <a:buFont typeface="+mj-lt"/>
              <a:buAutoNum type="arabicPeriod"/>
            </a:pPr>
            <a:endParaRPr lang="en-US" sz="1600" dirty="0"/>
          </a:p>
          <a:p>
            <a:endParaRPr lang="en-US" sz="1600" dirty="0"/>
          </a:p>
        </p:txBody>
      </p:sp>
      <p:pic>
        <p:nvPicPr>
          <p:cNvPr id="5" name="Picture 4" descr="Desk with productivity items">
            <a:extLst>
              <a:ext uri="{FF2B5EF4-FFF2-40B4-BE49-F238E27FC236}">
                <a16:creationId xmlns:a16="http://schemas.microsoft.com/office/drawing/2014/main" id="{37CDCB2B-3C03-B01E-A827-6713C7DEF669}"/>
              </a:ext>
            </a:extLst>
          </p:cNvPr>
          <p:cNvPicPr>
            <a:picLocks noChangeAspect="1"/>
          </p:cNvPicPr>
          <p:nvPr/>
        </p:nvPicPr>
        <p:blipFill rotWithShape="1">
          <a:blip r:embed="rId2"/>
          <a:srcRect l="27958" r="12708" b="-1"/>
          <a:stretch/>
        </p:blipFill>
        <p:spPr>
          <a:xfrm>
            <a:off x="7536426" y="932518"/>
            <a:ext cx="4229931" cy="5048790"/>
          </a:xfrm>
          <a:prstGeom prst="rect">
            <a:avLst/>
          </a:prstGeom>
        </p:spPr>
      </p:pic>
    </p:spTree>
    <p:extLst>
      <p:ext uri="{BB962C8B-B14F-4D97-AF65-F5344CB8AC3E}">
        <p14:creationId xmlns:p14="http://schemas.microsoft.com/office/powerpoint/2010/main" val="2528564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26C9-BE85-4A0F-72F9-8CE5DDD060F9}"/>
              </a:ext>
            </a:extLst>
          </p:cNvPr>
          <p:cNvSpPr>
            <a:spLocks noGrp="1"/>
          </p:cNvSpPr>
          <p:nvPr>
            <p:ph type="title"/>
          </p:nvPr>
        </p:nvSpPr>
        <p:spPr>
          <a:xfrm>
            <a:off x="5894962" y="479493"/>
            <a:ext cx="5458838" cy="1325563"/>
          </a:xfrm>
        </p:spPr>
        <p:txBody>
          <a:bodyPr>
            <a:normAutofit/>
          </a:bodyPr>
          <a:lstStyle/>
          <a:p>
            <a:r>
              <a:rPr lang="en-US" b="1"/>
              <a:t>Project Overview</a:t>
            </a:r>
          </a:p>
        </p:txBody>
      </p:sp>
      <p:sp>
        <p:nvSpPr>
          <p:cNvPr id="3" name="Content Placeholder 2">
            <a:extLst>
              <a:ext uri="{FF2B5EF4-FFF2-40B4-BE49-F238E27FC236}">
                <a16:creationId xmlns:a16="http://schemas.microsoft.com/office/drawing/2014/main" id="{C67D01E1-BF0C-B17C-06BD-F9C8BB8806B7}"/>
              </a:ext>
            </a:extLst>
          </p:cNvPr>
          <p:cNvSpPr>
            <a:spLocks noGrp="1"/>
          </p:cNvSpPr>
          <p:nvPr>
            <p:ph idx="1"/>
          </p:nvPr>
        </p:nvSpPr>
        <p:spPr>
          <a:xfrm>
            <a:off x="5894962" y="1984443"/>
            <a:ext cx="5458838" cy="419252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aims to analyze Amazon's sales data to get valuable insights and identify opportunities for growth. By examining product performance, customer behavior, and market trends, we can develop strategic recommendations to optimize Amazon's sales and market position.</a:t>
            </a:r>
          </a:p>
        </p:txBody>
      </p:sp>
      <p:pic>
        <p:nvPicPr>
          <p:cNvPr id="5" name="Picture 4" descr="A person next to a diagram&#10;&#10;Description automatically generated">
            <a:extLst>
              <a:ext uri="{FF2B5EF4-FFF2-40B4-BE49-F238E27FC236}">
                <a16:creationId xmlns:a16="http://schemas.microsoft.com/office/drawing/2014/main" id="{850A84B1-894F-D3EB-5F52-F12F84E1BFF4}"/>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2" r="27769" b="-2"/>
          <a:stretch/>
        </p:blipFill>
        <p:spPr>
          <a:xfrm>
            <a:off x="703182" y="962634"/>
            <a:ext cx="4777381" cy="476298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60038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26C9-BE85-4A0F-72F9-8CE5DDD060F9}"/>
              </a:ext>
            </a:extLst>
          </p:cNvPr>
          <p:cNvSpPr>
            <a:spLocks noGrp="1"/>
          </p:cNvSpPr>
          <p:nvPr>
            <p:ph type="title"/>
          </p:nvPr>
        </p:nvSpPr>
        <p:spPr>
          <a:xfrm>
            <a:off x="5894962" y="479493"/>
            <a:ext cx="5458838" cy="1325563"/>
          </a:xfrm>
        </p:spPr>
        <p:txBody>
          <a:bodyPr>
            <a:normAutofit/>
          </a:bodyPr>
          <a:lstStyle/>
          <a:p>
            <a:r>
              <a:rPr lang="en-US" b="1"/>
              <a:t>Problem Statement</a:t>
            </a:r>
          </a:p>
        </p:txBody>
      </p:sp>
      <p:sp>
        <p:nvSpPr>
          <p:cNvPr id="3" name="Content Placeholder 2">
            <a:extLst>
              <a:ext uri="{FF2B5EF4-FFF2-40B4-BE49-F238E27FC236}">
                <a16:creationId xmlns:a16="http://schemas.microsoft.com/office/drawing/2014/main" id="{C67D01E1-BF0C-B17C-06BD-F9C8BB8806B7}"/>
              </a:ext>
            </a:extLst>
          </p:cNvPr>
          <p:cNvSpPr>
            <a:spLocks noGrp="1"/>
          </p:cNvSpPr>
          <p:nvPr>
            <p:ph idx="1"/>
          </p:nvPr>
        </p:nvSpPr>
        <p:spPr>
          <a:xfrm>
            <a:off x="5894962" y="1984443"/>
            <a:ext cx="5458838" cy="306850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Amazon faces challenge of continuously improving the relevance and effectiveness of its product recommendation to enhance customer satisfaction and improve the sale specially in these three cities Yangon, Naypyitaw, Mandalay  </a:t>
            </a:r>
            <a:r>
              <a:rPr lang="en-US" dirty="0">
                <a:latin typeface="Times New Roman" panose="02020603050405020304" pitchFamily="18" charset="0"/>
                <a:cs typeface="Times New Roman" panose="02020603050405020304" pitchFamily="18" charset="0"/>
              </a:rPr>
              <a:t>. </a:t>
            </a:r>
          </a:p>
        </p:txBody>
      </p:sp>
      <p:pic>
        <p:nvPicPr>
          <p:cNvPr id="6" name="Picture 5" descr="A cartoon character with a question mark&#10;&#10;Description automatically generated">
            <a:extLst>
              <a:ext uri="{FF2B5EF4-FFF2-40B4-BE49-F238E27FC236}">
                <a16:creationId xmlns:a16="http://schemas.microsoft.com/office/drawing/2014/main" id="{8ED28E07-EAE8-C1D1-0AEC-FC150C34541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76284" y="1651820"/>
            <a:ext cx="3504279" cy="340112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40125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26C9-BE85-4A0F-72F9-8CE5DDD060F9}"/>
              </a:ext>
            </a:extLst>
          </p:cNvPr>
          <p:cNvSpPr>
            <a:spLocks noGrp="1"/>
          </p:cNvSpPr>
          <p:nvPr>
            <p:ph type="title"/>
          </p:nvPr>
        </p:nvSpPr>
        <p:spPr>
          <a:xfrm>
            <a:off x="5894962" y="479493"/>
            <a:ext cx="5458838" cy="1325563"/>
          </a:xfrm>
        </p:spPr>
        <p:txBody>
          <a:bodyPr>
            <a:normAutofit/>
          </a:bodyPr>
          <a:lstStyle/>
          <a:p>
            <a:r>
              <a:rPr lang="en-US" b="1"/>
              <a:t>Business Objective</a:t>
            </a:r>
          </a:p>
        </p:txBody>
      </p:sp>
      <p:sp>
        <p:nvSpPr>
          <p:cNvPr id="3" name="Content Placeholder 2">
            <a:extLst>
              <a:ext uri="{FF2B5EF4-FFF2-40B4-BE49-F238E27FC236}">
                <a16:creationId xmlns:a16="http://schemas.microsoft.com/office/drawing/2014/main" id="{C67D01E1-BF0C-B17C-06BD-F9C8BB8806B7}"/>
              </a:ext>
            </a:extLst>
          </p:cNvPr>
          <p:cNvSpPr>
            <a:spLocks noGrp="1"/>
          </p:cNvSpPr>
          <p:nvPr>
            <p:ph idx="1"/>
          </p:nvPr>
        </p:nvSpPr>
        <p:spPr>
          <a:xfrm>
            <a:off x="5894962" y="1984443"/>
            <a:ext cx="5458838" cy="291202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Utilize the amazon sales data and analyze the date to identify the opportunities to increase revenue and market share by utilizing the insights got from data to optimize sales strategies, improve the customer experience and enhance business growth. </a:t>
            </a:r>
          </a:p>
        </p:txBody>
      </p:sp>
      <p:pic>
        <p:nvPicPr>
          <p:cNvPr id="5" name="Picture 4" descr="A dart hitting the bullseye of a target&#10;&#10;Description automatically generated">
            <a:extLst>
              <a:ext uri="{FF2B5EF4-FFF2-40B4-BE49-F238E27FC236}">
                <a16:creationId xmlns:a16="http://schemas.microsoft.com/office/drawing/2014/main" id="{6001C528-22E6-00D5-0A04-DCAF0219647C}"/>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3" b="-3"/>
          <a:stretch/>
        </p:blipFill>
        <p:spPr>
          <a:xfrm>
            <a:off x="703182" y="955437"/>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4434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D82FC-1D5C-067B-9B62-64CA7203AD7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Technical Stacks</a:t>
            </a:r>
          </a:p>
        </p:txBody>
      </p:sp>
      <p:pic>
        <p:nvPicPr>
          <p:cNvPr id="14" name="Content Placeholder 13" descr="A logo with a dolphin&#10;&#10;Description automatically generated">
            <a:extLst>
              <a:ext uri="{FF2B5EF4-FFF2-40B4-BE49-F238E27FC236}">
                <a16:creationId xmlns:a16="http://schemas.microsoft.com/office/drawing/2014/main" id="{2776E5D7-07FE-20E9-35EA-8962213D4AB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76667" y="2344994"/>
            <a:ext cx="4099900" cy="2211844"/>
          </a:xfrm>
        </p:spPr>
      </p:pic>
      <p:pic>
        <p:nvPicPr>
          <p:cNvPr id="9" name="Picture 8" descr="A group of computer applications&#10;&#10;Description automatically generated with medium confidence">
            <a:extLst>
              <a:ext uri="{FF2B5EF4-FFF2-40B4-BE49-F238E27FC236}">
                <a16:creationId xmlns:a16="http://schemas.microsoft.com/office/drawing/2014/main" id="{45736DD0-4CDA-306C-0CDB-B5C2AD009A4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558117" y="2344994"/>
            <a:ext cx="3927834" cy="2211844"/>
          </a:xfrm>
          <a:prstGeom prst="rect">
            <a:avLst/>
          </a:prstGeom>
        </p:spPr>
      </p:pic>
      <p:sp>
        <p:nvSpPr>
          <p:cNvPr id="10" name="TextBox 9">
            <a:extLst>
              <a:ext uri="{FF2B5EF4-FFF2-40B4-BE49-F238E27FC236}">
                <a16:creationId xmlns:a16="http://schemas.microsoft.com/office/drawing/2014/main" id="{B0462CE5-29AA-E6B2-FF32-64195A7E713F}"/>
              </a:ext>
            </a:extLst>
          </p:cNvPr>
          <p:cNvSpPr txBox="1"/>
          <p:nvPr/>
        </p:nvSpPr>
        <p:spPr>
          <a:xfrm>
            <a:off x="5805949" y="6262043"/>
            <a:ext cx="3927834" cy="230832"/>
          </a:xfrm>
          <a:prstGeom prst="rect">
            <a:avLst/>
          </a:prstGeom>
          <a:noFill/>
        </p:spPr>
        <p:txBody>
          <a:bodyPr wrap="square" rtlCol="0">
            <a:spAutoFit/>
          </a:bodyPr>
          <a:lstStyle/>
          <a:p>
            <a:r>
              <a:rPr lang="en-US" sz="900">
                <a:hlinkClick r:id="rId5" tooltip="https://jldexcelsp.blogspot.com/2006/07/validacin-de-datos-en-excel-agregar.html?m=0"/>
              </a:rPr>
              <a:t>This Photo</a:t>
            </a:r>
            <a:r>
              <a:rPr lang="en-US" sz="900"/>
              <a:t> by Unknown Author is licensed under </a:t>
            </a:r>
            <a:r>
              <a:rPr lang="en-US" sz="900">
                <a:hlinkClick r:id="rId6" tooltip="https://creativecommons.org/licenses/by-nc-nd/3.0/"/>
              </a:rPr>
              <a:t>CC BY-NC-ND</a:t>
            </a:r>
            <a:endParaRPr lang="en-US" sz="900"/>
          </a:p>
        </p:txBody>
      </p:sp>
    </p:spTree>
    <p:extLst>
      <p:ext uri="{BB962C8B-B14F-4D97-AF65-F5344CB8AC3E}">
        <p14:creationId xmlns:p14="http://schemas.microsoft.com/office/powerpoint/2010/main" val="367111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D74D-07F5-1A1A-9B61-BAE1FC58F2F5}"/>
              </a:ext>
            </a:extLst>
          </p:cNvPr>
          <p:cNvSpPr>
            <a:spLocks noGrp="1"/>
          </p:cNvSpPr>
          <p:nvPr>
            <p:ph type="title"/>
          </p:nvPr>
        </p:nvSpPr>
        <p:spPr>
          <a:xfrm>
            <a:off x="1651818" y="256032"/>
            <a:ext cx="9695885" cy="1014984"/>
          </a:xfrm>
        </p:spPr>
        <p:txBody>
          <a:bodyPr anchor="b">
            <a:normAutofit/>
          </a:bodyPr>
          <a:lstStyle/>
          <a:p>
            <a:r>
              <a:rPr lang="en-US" b="1" dirty="0"/>
              <a:t>Data Collection and understanding</a:t>
            </a:r>
          </a:p>
        </p:txBody>
      </p:sp>
      <p:sp>
        <p:nvSpPr>
          <p:cNvPr id="3" name="Content Placeholder 2">
            <a:extLst>
              <a:ext uri="{FF2B5EF4-FFF2-40B4-BE49-F238E27FC236}">
                <a16:creationId xmlns:a16="http://schemas.microsoft.com/office/drawing/2014/main" id="{B358E1F8-DE8F-A178-4839-AC94A0FC8025}"/>
              </a:ext>
            </a:extLst>
          </p:cNvPr>
          <p:cNvSpPr>
            <a:spLocks/>
          </p:cNvSpPr>
          <p:nvPr/>
        </p:nvSpPr>
        <p:spPr>
          <a:xfrm>
            <a:off x="1359851" y="1926266"/>
            <a:ext cx="9472300" cy="876818"/>
          </a:xfrm>
          <a:prstGeom prst="rect">
            <a:avLst/>
          </a:prstGeom>
        </p:spPr>
        <p:txBody>
          <a:bodyPr>
            <a:normAutofit/>
          </a:bodyPr>
          <a:lstStyle/>
          <a:p>
            <a:pPr defTabSz="822960">
              <a:lnSpc>
                <a:spcPct val="90000"/>
              </a:lnSpc>
              <a:spcAft>
                <a:spcPts val="600"/>
              </a:spcAft>
            </a:pPr>
            <a:r>
              <a:rPr lang="en-US" sz="2400" b="1" kern="1200" dirty="0">
                <a:solidFill>
                  <a:schemeClr val="tx1"/>
                </a:solidFill>
                <a:latin typeface="Times New Roman" panose="02020603050405020304" pitchFamily="18" charset="0"/>
                <a:ea typeface="+mn-ea"/>
                <a:cs typeface="Times New Roman" panose="02020603050405020304" pitchFamily="18" charset="0"/>
              </a:rPr>
              <a:t>Data Collection : </a:t>
            </a:r>
          </a:p>
          <a:p>
            <a:pPr defTabSz="822960">
              <a:lnSpc>
                <a:spcPct val="90000"/>
              </a:lnSpc>
              <a:spcAft>
                <a:spcPts val="600"/>
              </a:spcAft>
            </a:pPr>
            <a:r>
              <a:rPr lang="en-US" sz="2000" kern="1200" dirty="0">
                <a:solidFill>
                  <a:schemeClr val="tx1"/>
                </a:solidFill>
                <a:highlight>
                  <a:srgbClr val="FFFFFF"/>
                </a:highlight>
                <a:latin typeface="Times New Roman" panose="02020603050405020304" pitchFamily="18" charset="0"/>
                <a:ea typeface="+mn-ea"/>
                <a:cs typeface="Times New Roman" panose="02020603050405020304" pitchFamily="18" charset="0"/>
              </a:rPr>
              <a:t>Primary source to gatherer data - Excel</a:t>
            </a:r>
          </a:p>
          <a:p>
            <a:pPr marL="0" indent="0">
              <a:lnSpc>
                <a:spcPct val="90000"/>
              </a:lnSpc>
              <a:spcAft>
                <a:spcPts val="600"/>
              </a:spcAft>
              <a:buNone/>
            </a:pPr>
            <a:endParaRPr lang="en-US" sz="1500" b="1" dirty="0"/>
          </a:p>
        </p:txBody>
      </p:sp>
      <p:sp>
        <p:nvSpPr>
          <p:cNvPr id="5" name="Content Placeholder 2">
            <a:extLst>
              <a:ext uri="{FF2B5EF4-FFF2-40B4-BE49-F238E27FC236}">
                <a16:creationId xmlns:a16="http://schemas.microsoft.com/office/drawing/2014/main" id="{351CAA45-2549-613A-D9A6-3E76D56F15BB}"/>
              </a:ext>
            </a:extLst>
          </p:cNvPr>
          <p:cNvSpPr txBox="1">
            <a:spLocks/>
          </p:cNvSpPr>
          <p:nvPr/>
        </p:nvSpPr>
        <p:spPr>
          <a:xfrm>
            <a:off x="1359851" y="2914192"/>
            <a:ext cx="10506456" cy="2232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22960">
              <a:spcBef>
                <a:spcPts val="900"/>
              </a:spcBef>
              <a:buNone/>
            </a:pPr>
            <a:r>
              <a:rPr lang="en-US" sz="2400" b="1" kern="1200" dirty="0">
                <a:solidFill>
                  <a:schemeClr val="tx1"/>
                </a:solidFill>
                <a:latin typeface="Times New Roman" panose="02020603050405020304" pitchFamily="18" charset="0"/>
                <a:ea typeface="+mn-ea"/>
                <a:cs typeface="Times New Roman" panose="02020603050405020304" pitchFamily="18" charset="0"/>
              </a:rPr>
              <a:t>Data dictionary : </a:t>
            </a:r>
          </a:p>
          <a:p>
            <a:pPr marL="0" indent="0" defTabSz="822960">
              <a:spcBef>
                <a:spcPts val="900"/>
              </a:spcBef>
              <a:buNone/>
            </a:pPr>
            <a:r>
              <a:rPr lang="en-US" sz="2000" b="1" kern="1200" dirty="0">
                <a:solidFill>
                  <a:schemeClr val="tx1"/>
                </a:solidFill>
                <a:latin typeface="Times New Roman" panose="02020603050405020304" pitchFamily="18" charset="0"/>
                <a:ea typeface="+mn-ea"/>
                <a:cs typeface="Times New Roman" panose="02020603050405020304" pitchFamily="18" charset="0"/>
              </a:rPr>
              <a:t>List of columns :</a:t>
            </a:r>
          </a:p>
          <a:p>
            <a:pPr marL="0" indent="0" defTabSz="822960">
              <a:lnSpc>
                <a:spcPct val="150000"/>
              </a:lnSpc>
              <a:spcBef>
                <a:spcPts val="900"/>
              </a:spcBef>
              <a:buNone/>
            </a:pPr>
            <a:r>
              <a:rPr lang="en-US" sz="2000" kern="1200" dirty="0">
                <a:solidFill>
                  <a:schemeClr val="tx1"/>
                </a:solidFill>
                <a:highlight>
                  <a:srgbClr val="FFFFFF"/>
                </a:highlight>
                <a:latin typeface="Times New Roman" panose="02020603050405020304" pitchFamily="18" charset="0"/>
                <a:ea typeface="+mn-ea"/>
                <a:cs typeface="Times New Roman" panose="02020603050405020304" pitchFamily="18" charset="0"/>
              </a:rPr>
              <a:t>invoice_id, branch, city, customer_type, gender, product_line, unit_price, quantity, VAT, total, date, time, payment_method, cogs, gross_margin_percentage, gross_income, rating</a:t>
            </a:r>
            <a:endParaRPr lang="en-US" sz="2000" kern="1200" dirty="0">
              <a:solidFill>
                <a:schemeClr val="tx1"/>
              </a:solidFill>
              <a:latin typeface="Times New Roman" panose="02020603050405020304" pitchFamily="18" charset="0"/>
              <a:ea typeface="+mn-ea"/>
              <a:cs typeface="Times New Roman" panose="02020603050405020304" pitchFamily="18" charset="0"/>
            </a:endParaRPr>
          </a:p>
          <a:p>
            <a:pPr marL="0" indent="0" defTabSz="822960">
              <a:spcBef>
                <a:spcPts val="900"/>
              </a:spcBef>
              <a:buNone/>
            </a:pPr>
            <a:endParaRPr lang="en-US" sz="2400" b="1" kern="1200" dirty="0">
              <a:solidFill>
                <a:schemeClr val="tx1"/>
              </a:solidFill>
              <a:latin typeface="+mn-lt"/>
              <a:ea typeface="+mn-ea"/>
              <a:cs typeface="+mn-cs"/>
            </a:endParaRPr>
          </a:p>
          <a:p>
            <a:pPr marL="0" indent="0" defTabSz="822960">
              <a:spcBef>
                <a:spcPts val="900"/>
              </a:spcBef>
              <a:buNone/>
            </a:pPr>
            <a:r>
              <a:rPr lang="en-US" sz="2400" b="1" kern="1200" dirty="0">
                <a:solidFill>
                  <a:schemeClr val="tx1"/>
                </a:solidFill>
                <a:latin typeface="+mn-lt"/>
                <a:ea typeface="+mn-ea"/>
                <a:cs typeface="+mn-cs"/>
              </a:rPr>
              <a:t> </a:t>
            </a:r>
            <a:endParaRPr lang="en-US" sz="2400" b="1" dirty="0"/>
          </a:p>
        </p:txBody>
      </p:sp>
      <p:sp>
        <p:nvSpPr>
          <p:cNvPr id="7" name="Content Placeholder 2">
            <a:extLst>
              <a:ext uri="{FF2B5EF4-FFF2-40B4-BE49-F238E27FC236}">
                <a16:creationId xmlns:a16="http://schemas.microsoft.com/office/drawing/2014/main" id="{48FB7828-088A-A11F-D879-23C0527ACA4F}"/>
              </a:ext>
            </a:extLst>
          </p:cNvPr>
          <p:cNvSpPr txBox="1">
            <a:spLocks/>
          </p:cNvSpPr>
          <p:nvPr/>
        </p:nvSpPr>
        <p:spPr>
          <a:xfrm>
            <a:off x="1359849" y="5300690"/>
            <a:ext cx="9144602" cy="983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22960">
              <a:spcBef>
                <a:spcPts val="900"/>
              </a:spcBef>
              <a:buNone/>
            </a:pPr>
            <a:r>
              <a:rPr lang="en-US" sz="2400" b="1" kern="1200" dirty="0">
                <a:solidFill>
                  <a:schemeClr val="tx1"/>
                </a:solidFill>
                <a:latin typeface="Times New Roman" panose="02020603050405020304" pitchFamily="18" charset="0"/>
                <a:cs typeface="Times New Roman" panose="02020603050405020304" pitchFamily="18" charset="0"/>
              </a:rPr>
              <a:t>Data Dimension :</a:t>
            </a:r>
          </a:p>
          <a:p>
            <a:pPr marL="0" indent="0" defTabSz="822960">
              <a:spcBef>
                <a:spcPts val="900"/>
              </a:spcBef>
              <a:buNone/>
            </a:pPr>
            <a:r>
              <a:rPr lang="en-US" sz="2000" b="1" kern="1200" dirty="0">
                <a:solidFill>
                  <a:schemeClr val="tx1"/>
                </a:solidFill>
                <a:latin typeface="Times New Roman" panose="02020603050405020304" pitchFamily="18" charset="0"/>
                <a:cs typeface="Times New Roman" panose="02020603050405020304" pitchFamily="18" charset="0"/>
              </a:rPr>
              <a:t> </a:t>
            </a:r>
            <a:r>
              <a:rPr lang="en-US" sz="2000" kern="1200" dirty="0">
                <a:solidFill>
                  <a:schemeClr val="tx1"/>
                </a:solidFill>
                <a:latin typeface="Times New Roman" panose="02020603050405020304" pitchFamily="18" charset="0"/>
                <a:cs typeface="Times New Roman" panose="02020603050405020304" pitchFamily="18" charset="0"/>
              </a:rPr>
              <a:t>1000 rows x 17 columns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38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053B-D088-BACB-6752-FCE465ADC2DE}"/>
              </a:ext>
            </a:extLst>
          </p:cNvPr>
          <p:cNvSpPr>
            <a:spLocks noGrp="1"/>
          </p:cNvSpPr>
          <p:nvPr>
            <p:ph type="title"/>
          </p:nvPr>
        </p:nvSpPr>
        <p:spPr>
          <a:xfrm>
            <a:off x="838200" y="963507"/>
            <a:ext cx="3494362" cy="4930986"/>
          </a:xfrm>
        </p:spPr>
        <p:txBody>
          <a:bodyPr vert="horz" lIns="91440" tIns="45720" rIns="91440" bIns="45720" rtlCol="0" anchor="ctr">
            <a:normAutofit/>
          </a:bodyPr>
          <a:lstStyle/>
          <a:p>
            <a:pPr algn="r"/>
            <a:r>
              <a:rPr lang="en-US" sz="4100" b="1" kern="1200" dirty="0">
                <a:solidFill>
                  <a:schemeClr val="accent1"/>
                </a:solidFill>
                <a:latin typeface="+mj-lt"/>
                <a:ea typeface="+mj-ea"/>
                <a:cs typeface="+mj-cs"/>
              </a:rPr>
              <a:t>Data Preprocessing</a:t>
            </a:r>
          </a:p>
        </p:txBody>
      </p:sp>
      <p:sp>
        <p:nvSpPr>
          <p:cNvPr id="3" name="Content Placeholder 2">
            <a:extLst>
              <a:ext uri="{FF2B5EF4-FFF2-40B4-BE49-F238E27FC236}">
                <a16:creationId xmlns:a16="http://schemas.microsoft.com/office/drawing/2014/main" id="{D9DA9BCA-D4B0-7647-2928-DC9F774F64DD}"/>
              </a:ext>
            </a:extLst>
          </p:cNvPr>
          <p:cNvSpPr>
            <a:spLocks noGrp="1"/>
          </p:cNvSpPr>
          <p:nvPr>
            <p:ph idx="1"/>
          </p:nvPr>
        </p:nvSpPr>
        <p:spPr>
          <a:xfrm>
            <a:off x="4976030" y="206477"/>
            <a:ext cx="6250940" cy="3061657"/>
          </a:xfrm>
        </p:spPr>
        <p:txBody>
          <a:bodyPr vert="horz" lIns="91440" tIns="45720" rIns="91440" bIns="45720" rtlCol="0" anchor="b">
            <a:normAutofit/>
          </a:bodyPr>
          <a:lstStyle/>
          <a:p>
            <a:r>
              <a:rPr lang="en-US" sz="2400" b="1" dirty="0"/>
              <a:t>Added required column:</a:t>
            </a:r>
          </a:p>
          <a:p>
            <a:pPr marL="0"/>
            <a:r>
              <a:rPr lang="en-US" sz="2400" b="0" i="0" dirty="0">
                <a:effectLst/>
                <a:highlight>
                  <a:srgbClr val="FFFFFF"/>
                </a:highlight>
              </a:rPr>
              <a:t>Timeofday</a:t>
            </a:r>
          </a:p>
          <a:p>
            <a:pPr marL="0"/>
            <a:r>
              <a:rPr lang="en-US" sz="2400" b="0" i="0" dirty="0">
                <a:effectLst/>
                <a:highlight>
                  <a:srgbClr val="FFFFFF"/>
                </a:highlight>
              </a:rPr>
              <a:t>dayname </a:t>
            </a:r>
            <a:endParaRPr lang="en-US" sz="2400" dirty="0">
              <a:highlight>
                <a:srgbClr val="FFFFFF"/>
              </a:highlight>
            </a:endParaRPr>
          </a:p>
          <a:p>
            <a:pPr marL="0"/>
            <a:r>
              <a:rPr lang="en-US" sz="2400" b="0" i="0" dirty="0">
                <a:effectLst/>
                <a:highlight>
                  <a:srgbClr val="FFFFFF"/>
                </a:highlight>
              </a:rPr>
              <a:t>monthname</a:t>
            </a:r>
          </a:p>
          <a:p>
            <a:pPr marL="0"/>
            <a:endParaRPr lang="en-US" sz="2000" dirty="0"/>
          </a:p>
          <a:p>
            <a:pPr marL="0"/>
            <a:endParaRPr lang="en-US" sz="2000" dirty="0"/>
          </a:p>
          <a:p>
            <a:pPr marL="0"/>
            <a:endParaRPr lang="en-US" sz="2000" dirty="0"/>
          </a:p>
        </p:txBody>
      </p:sp>
      <p:sp>
        <p:nvSpPr>
          <p:cNvPr id="4" name="Content Placeholder 2">
            <a:extLst>
              <a:ext uri="{FF2B5EF4-FFF2-40B4-BE49-F238E27FC236}">
                <a16:creationId xmlns:a16="http://schemas.microsoft.com/office/drawing/2014/main" id="{A2223CFC-A35D-EF20-527A-B65CACB4C871}"/>
              </a:ext>
            </a:extLst>
          </p:cNvPr>
          <p:cNvSpPr txBox="1">
            <a:spLocks/>
          </p:cNvSpPr>
          <p:nvPr/>
        </p:nvSpPr>
        <p:spPr>
          <a:xfrm>
            <a:off x="4976030" y="3589866"/>
            <a:ext cx="6250940" cy="23046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Change the column name:</a:t>
            </a:r>
          </a:p>
          <a:p>
            <a:pPr marL="0"/>
            <a:r>
              <a:rPr lang="en-US" sz="2400" dirty="0"/>
              <a:t>Invoice ID  to invoice_id,</a:t>
            </a:r>
          </a:p>
          <a:p>
            <a:pPr marL="0"/>
            <a:r>
              <a:rPr lang="en-US" sz="2400" dirty="0"/>
              <a:t>Customer type  to customer_type,</a:t>
            </a:r>
          </a:p>
          <a:p>
            <a:pPr marL="0"/>
            <a:r>
              <a:rPr lang="en-US" sz="2400" dirty="0"/>
              <a:t>Product line  to product_line,</a:t>
            </a:r>
          </a:p>
          <a:p>
            <a:pPr marL="0"/>
            <a:r>
              <a:rPr lang="en-US" sz="2400" dirty="0"/>
              <a:t>Unit price  to unit_price.</a:t>
            </a:r>
          </a:p>
          <a:p>
            <a:pPr marL="0"/>
            <a:endParaRPr lang="en-US" sz="2000" dirty="0"/>
          </a:p>
          <a:p>
            <a:pPr marL="0"/>
            <a:endParaRPr lang="en-US" sz="2000" dirty="0"/>
          </a:p>
          <a:p>
            <a:pPr marL="0"/>
            <a:endParaRPr lang="en-US" sz="2000" dirty="0"/>
          </a:p>
        </p:txBody>
      </p:sp>
    </p:spTree>
    <p:extLst>
      <p:ext uri="{BB962C8B-B14F-4D97-AF65-F5344CB8AC3E}">
        <p14:creationId xmlns:p14="http://schemas.microsoft.com/office/powerpoint/2010/main" val="204739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3AE4-2EC3-327C-5D0E-5340C09B3453}"/>
              </a:ext>
            </a:extLst>
          </p:cNvPr>
          <p:cNvSpPr>
            <a:spLocks noGrp="1"/>
          </p:cNvSpPr>
          <p:nvPr>
            <p:ph type="title"/>
          </p:nvPr>
        </p:nvSpPr>
        <p:spPr>
          <a:xfrm>
            <a:off x="795528" y="386930"/>
            <a:ext cx="10141799" cy="1300554"/>
          </a:xfrm>
        </p:spPr>
        <p:txBody>
          <a:bodyPr anchor="b">
            <a:normAutofit/>
          </a:bodyPr>
          <a:lstStyle/>
          <a:p>
            <a:r>
              <a:rPr lang="en-US" sz="4800" b="1">
                <a:latin typeface="Times New Roman" panose="02020603050405020304" pitchFamily="18" charset="0"/>
                <a:cs typeface="Times New Roman" panose="02020603050405020304" pitchFamily="18" charset="0"/>
              </a:rPr>
              <a:t>Product Analysis</a:t>
            </a:r>
          </a:p>
        </p:txBody>
      </p:sp>
      <p:sp>
        <p:nvSpPr>
          <p:cNvPr id="3" name="Content Placeholder 2">
            <a:extLst>
              <a:ext uri="{FF2B5EF4-FFF2-40B4-BE49-F238E27FC236}">
                <a16:creationId xmlns:a16="http://schemas.microsoft.com/office/drawing/2014/main" id="{D21D5DAD-25E4-45D3-A04F-F54552B6D68D}"/>
              </a:ext>
            </a:extLst>
          </p:cNvPr>
          <p:cNvSpPr>
            <a:spLocks noGrp="1"/>
          </p:cNvSpPr>
          <p:nvPr>
            <p:ph idx="1"/>
          </p:nvPr>
        </p:nvSpPr>
        <p:spPr>
          <a:xfrm>
            <a:off x="6406429" y="2599509"/>
            <a:ext cx="4530898" cy="3639450"/>
          </a:xfrm>
        </p:spPr>
        <p:txBody>
          <a:bodyPr anchor="ctr">
            <a:normAutofit fontScale="92500" lnSpcReduction="10000"/>
          </a:bodyPr>
          <a:lstStyle/>
          <a:p>
            <a:r>
              <a:rPr lang="en-US" sz="2400" dirty="0"/>
              <a:t>Out of six product Line Fashion accessories was recorded as most selling product</a:t>
            </a:r>
            <a:r>
              <a:rPr lang="en-US" sz="2000" dirty="0"/>
              <a:t>. </a:t>
            </a:r>
          </a:p>
          <a:p>
            <a:endParaRPr lang="en-US" sz="2000" dirty="0"/>
          </a:p>
          <a:p>
            <a:pPr marL="0" indent="0">
              <a:buNone/>
            </a:pPr>
            <a:endParaRPr lang="en-US" sz="2000" dirty="0"/>
          </a:p>
          <a:p>
            <a:r>
              <a:rPr lang="en-US" sz="2600" dirty="0"/>
              <a:t>Health and beauty was lest selling product.</a:t>
            </a:r>
          </a:p>
          <a:p>
            <a:endParaRPr lang="en-US" sz="2000" dirty="0"/>
          </a:p>
          <a:p>
            <a:pPr marL="0" indent="0">
              <a:buNone/>
            </a:pPr>
            <a:r>
              <a:rPr lang="en-US" sz="2000" dirty="0"/>
              <a:t>  </a:t>
            </a:r>
          </a:p>
        </p:txBody>
      </p:sp>
      <p:pic>
        <p:nvPicPr>
          <p:cNvPr id="9" name="Picture 8">
            <a:extLst>
              <a:ext uri="{FF2B5EF4-FFF2-40B4-BE49-F238E27FC236}">
                <a16:creationId xmlns:a16="http://schemas.microsoft.com/office/drawing/2014/main" id="{00706118-036B-3538-D500-063F66E1FAE0}"/>
              </a:ext>
            </a:extLst>
          </p:cNvPr>
          <p:cNvPicPr>
            <a:picLocks noChangeAspect="1"/>
          </p:cNvPicPr>
          <p:nvPr/>
        </p:nvPicPr>
        <p:blipFill>
          <a:blip r:embed="rId2"/>
          <a:stretch>
            <a:fillRect/>
          </a:stretch>
        </p:blipFill>
        <p:spPr>
          <a:xfrm>
            <a:off x="635295" y="3012082"/>
            <a:ext cx="5150277" cy="2739509"/>
          </a:xfrm>
          <a:prstGeom prst="rect">
            <a:avLst/>
          </a:prstGeom>
        </p:spPr>
      </p:pic>
    </p:spTree>
    <p:extLst>
      <p:ext uri="{BB962C8B-B14F-4D97-AF65-F5344CB8AC3E}">
        <p14:creationId xmlns:p14="http://schemas.microsoft.com/office/powerpoint/2010/main" val="263721565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369</TotalTime>
  <Words>479</Words>
  <Application>Microsoft Office PowerPoint</Application>
  <PresentationFormat>Widescreen</PresentationFormat>
  <Paragraphs>77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Century Gothic</vt:lpstr>
      <vt:lpstr>Inter</vt:lpstr>
      <vt:lpstr>Times New Roman</vt:lpstr>
      <vt:lpstr>Wingdings 3</vt:lpstr>
      <vt:lpstr>Wisp</vt:lpstr>
      <vt:lpstr>Amazon Sales Report</vt:lpstr>
      <vt:lpstr>Content</vt:lpstr>
      <vt:lpstr>Project Overview</vt:lpstr>
      <vt:lpstr>Problem Statement</vt:lpstr>
      <vt:lpstr>Business Objective</vt:lpstr>
      <vt:lpstr>Technical Stacks</vt:lpstr>
      <vt:lpstr>Data Collection and understanding</vt:lpstr>
      <vt:lpstr>Data Preprocessing</vt:lpstr>
      <vt:lpstr>Product Analysis</vt:lpstr>
      <vt:lpstr>Sales Analysis</vt:lpstr>
      <vt:lpstr>Customer Analysis</vt:lpstr>
      <vt:lpstr>Recommendation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Sales Report</dc:title>
  <dc:creator>Md Shamshad</dc:creator>
  <cp:lastModifiedBy>Md Shamshad</cp:lastModifiedBy>
  <cp:revision>7</cp:revision>
  <dcterms:created xsi:type="dcterms:W3CDTF">2024-06-02T10:59:34Z</dcterms:created>
  <dcterms:modified xsi:type="dcterms:W3CDTF">2024-06-02T17:13:45Z</dcterms:modified>
</cp:coreProperties>
</file>