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2" r:id="rId1"/>
    <p:sldMasterId id="2147484296" r:id="rId2"/>
  </p:sldMasterIdLst>
  <p:notesMasterIdLst>
    <p:notesMasterId r:id="rId16"/>
  </p:notesMasterIdLst>
  <p:handoutMasterIdLst>
    <p:handoutMasterId r:id="rId17"/>
  </p:handoutMasterIdLst>
  <p:sldIdLst>
    <p:sldId id="988" r:id="rId3"/>
    <p:sldId id="1004" r:id="rId4"/>
    <p:sldId id="991" r:id="rId5"/>
    <p:sldId id="1009" r:id="rId6"/>
    <p:sldId id="1006" r:id="rId7"/>
    <p:sldId id="1008" r:id="rId8"/>
    <p:sldId id="998" r:id="rId9"/>
    <p:sldId id="994" r:id="rId10"/>
    <p:sldId id="999" r:id="rId11"/>
    <p:sldId id="1003" r:id="rId12"/>
    <p:sldId id="1007" r:id="rId13"/>
    <p:sldId id="993" r:id="rId14"/>
    <p:sldId id="428" r:id="rId15"/>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 id="1" name="VASIMUNNISA BEGUM" initials="VB" lastIdx="1" clrIdx="1">
    <p:extLst>
      <p:ext uri="{19B8F6BF-5375-455C-9EA6-DF929625EA0E}">
        <p15:presenceInfo xmlns:p15="http://schemas.microsoft.com/office/powerpoint/2012/main" userId="26fd94df92d20a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7184"/>
    <a:srgbClr val="E1F0FF"/>
    <a:srgbClr val="C1E0FF"/>
    <a:srgbClr val="FBF1B3"/>
    <a:srgbClr val="FFFFCC"/>
    <a:srgbClr val="EBF0F2"/>
    <a:srgbClr val="D5DFE4"/>
    <a:srgbClr val="009900"/>
    <a:srgbClr val="2F71A2"/>
    <a:srgbClr val="5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406" y="6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cs typeface="Arial" charset="0"/>
              </a:defRPr>
            </a:lvl1pPr>
          </a:lstStyle>
          <a:p>
            <a:pPr>
              <a:defRPr/>
            </a:pPr>
            <a:fld id="{4EB745A5-3952-4467-A039-FB9EA0AFC76E}" type="datetimeFigureOut">
              <a:rPr lang="en-US"/>
              <a:pPr>
                <a:defRPr/>
              </a:pPr>
              <a:t>6/25/2023</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6/25/2023</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June 25,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June 25,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June 25,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June 25,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userDrawn="1"/>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C130FB4-5FD8-4ECD-81D1-81B7DB878539}" type="datetime4">
              <a:rPr lang="en-US"/>
              <a:pPr>
                <a:defRPr/>
              </a:pPr>
              <a:t>June 25,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F0EEE149-5D86-4BF5-BCC2-4D8A9996A71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BCA20BF4-46A4-4C62-9717-542F3E07C11D}" type="datetime4">
              <a:rPr lang="en-US"/>
              <a:pPr>
                <a:defRPr/>
              </a:pPr>
              <a:t>June 25,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a:t>Click to edit Master title style</a:t>
            </a:r>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pPr>
                <a:defRPr/>
              </a:pPr>
              <a:t>June 25,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B4147ACC-92FB-429D-8ACA-A583ECABA249}" type="datetime4">
              <a:rPr lang="en-US"/>
              <a:pPr>
                <a:defRPr/>
              </a:pPr>
              <a:t>June 25,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272CADEB-BF3F-40FE-A6E1-8FB498EBFF75}" type="datetime4">
              <a:rPr lang="en-US"/>
              <a:pPr>
                <a:defRPr/>
              </a:pPr>
              <a:t>June 25, 2023</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June 25,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June 25,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June 25,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June 25,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June 25, 2023</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5174" r:id="rId1"/>
    <p:sldLayoutId id="2147485175" r:id="rId2"/>
    <p:sldLayoutId id="2147485176" r:id="rId3"/>
    <p:sldLayoutId id="2147485177" r:id="rId4"/>
    <p:sldLayoutId id="2147485178" r:id="rId5"/>
    <p:sldLayoutId id="2147485158" r:id="rId6"/>
    <p:sldLayoutId id="2147485159" r:id="rId7"/>
    <p:sldLayoutId id="2147485179" r:id="rId8"/>
    <p:sldLayoutId id="2147485160" r:id="rId9"/>
    <p:sldLayoutId id="2147485161" r:id="rId10"/>
    <p:sldLayoutId id="2147485162" r:id="rId11"/>
    <p:sldLayoutId id="2147485180" r:id="rId12"/>
    <p:sldLayoutId id="2147485181" r:id="rId13"/>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5CA11FA-81BA-4E1A-93CB-0E664232FF38}" type="datetimeFigureOut">
              <a:rPr lang="en-US"/>
              <a:pPr>
                <a:defRPr/>
              </a:pPr>
              <a:t>6/25/2023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 id="2147485170" r:id="rId8"/>
    <p:sldLayoutId id="2147485171" r:id="rId9"/>
    <p:sldLayoutId id="2147485172" r:id="rId10"/>
    <p:sldLayoutId id="214748517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AAAC32-1549-5152-E1B1-9A956904061B}"/>
              </a:ext>
            </a:extLst>
          </p:cNvPr>
          <p:cNvSpPr txBox="1"/>
          <p:nvPr/>
        </p:nvSpPr>
        <p:spPr>
          <a:xfrm>
            <a:off x="2876" y="935737"/>
            <a:ext cx="914112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i="1" dirty="0">
                <a:solidFill>
                  <a:srgbClr val="2F7184"/>
                </a:solidFill>
                <a:latin typeface="Times New Roman"/>
                <a:ea typeface="Source Sans Pro"/>
                <a:cs typeface="Arial"/>
              </a:rPr>
              <a:t>“Ascertain Disease in fruits and leaves with Hybrid Deep learning approach”</a:t>
            </a:r>
            <a:endParaRPr lang="en-US" sz="4000" b="1" i="1" dirty="0">
              <a:solidFill>
                <a:srgbClr val="2F7184"/>
              </a:solidFill>
              <a:latin typeface="Times New Roman"/>
              <a:cs typeface="Arial"/>
            </a:endParaRPr>
          </a:p>
        </p:txBody>
      </p:sp>
      <p:pic>
        <p:nvPicPr>
          <p:cNvPr id="2" name="Picture 3" descr="Logo&#10;&#10;Description automatically generated">
            <a:extLst>
              <a:ext uri="{FF2B5EF4-FFF2-40B4-BE49-F238E27FC236}">
                <a16:creationId xmlns:a16="http://schemas.microsoft.com/office/drawing/2014/main" id="{A384B23F-61DE-3D7E-DFED-E06DD0C18510}"/>
              </a:ext>
            </a:extLst>
          </p:cNvPr>
          <p:cNvPicPr>
            <a:picLocks noChangeAspect="1"/>
          </p:cNvPicPr>
          <p:nvPr/>
        </p:nvPicPr>
        <p:blipFill>
          <a:blip r:embed="rId2"/>
          <a:stretch>
            <a:fillRect/>
          </a:stretch>
        </p:blipFill>
        <p:spPr>
          <a:xfrm>
            <a:off x="8208263" y="0"/>
            <a:ext cx="935737" cy="935737"/>
          </a:xfrm>
          <a:prstGeom prst="rect">
            <a:avLst/>
          </a:prstGeom>
        </p:spPr>
      </p:pic>
      <p:sp>
        <p:nvSpPr>
          <p:cNvPr id="4" name="TextBox 3">
            <a:extLst>
              <a:ext uri="{FF2B5EF4-FFF2-40B4-BE49-F238E27FC236}">
                <a16:creationId xmlns:a16="http://schemas.microsoft.com/office/drawing/2014/main" id="{BC39B54C-AFA2-6B13-193D-BF5473C9AC35}"/>
              </a:ext>
            </a:extLst>
          </p:cNvPr>
          <p:cNvSpPr txBox="1"/>
          <p:nvPr/>
        </p:nvSpPr>
        <p:spPr>
          <a:xfrm>
            <a:off x="0" y="2687081"/>
            <a:ext cx="9141123" cy="1015663"/>
          </a:xfrm>
          <a:prstGeom prst="rect">
            <a:avLst/>
          </a:prstGeom>
          <a:noFill/>
        </p:spPr>
        <p:txBody>
          <a:bodyPr wrap="square" rtlCol="0">
            <a:spAutoFit/>
          </a:bodyPr>
          <a:lstStyle/>
          <a:p>
            <a:pPr algn="ctr"/>
            <a:r>
              <a:rPr lang="en-IN" sz="2000" dirty="0">
                <a:solidFill>
                  <a:schemeClr val="bg1"/>
                </a:solidFill>
                <a:latin typeface="Times New Roman" panose="02020603050405020304" pitchFamily="18" charset="0"/>
                <a:cs typeface="Times New Roman" panose="02020603050405020304" pitchFamily="18" charset="0"/>
              </a:rPr>
              <a:t>Sk. Vasimunnisa Begum(20951A05G9)</a:t>
            </a:r>
          </a:p>
          <a:p>
            <a:pPr algn="ctr"/>
            <a:r>
              <a:rPr lang="en-IN" sz="2000" dirty="0">
                <a:solidFill>
                  <a:schemeClr val="bg1"/>
                </a:solidFill>
                <a:latin typeface="Times New Roman" panose="02020603050405020304" pitchFamily="18" charset="0"/>
                <a:cs typeface="Times New Roman" panose="02020603050405020304" pitchFamily="18" charset="0"/>
              </a:rPr>
              <a:t>Shamshadh Unissa (20951A05H1)</a:t>
            </a:r>
          </a:p>
          <a:p>
            <a:pPr algn="ctr"/>
            <a:r>
              <a:rPr lang="en-IN" sz="2000" dirty="0">
                <a:solidFill>
                  <a:schemeClr val="bg1"/>
                </a:solidFill>
                <a:latin typeface="Times New Roman" panose="02020603050405020304" pitchFamily="18" charset="0"/>
                <a:cs typeface="Times New Roman" panose="02020603050405020304" pitchFamily="18" charset="0"/>
              </a:rPr>
              <a:t>Shareen Khan (20951A05H3)</a:t>
            </a:r>
          </a:p>
        </p:txBody>
      </p:sp>
      <p:sp>
        <p:nvSpPr>
          <p:cNvPr id="7" name="TextBox 6">
            <a:extLst>
              <a:ext uri="{FF2B5EF4-FFF2-40B4-BE49-F238E27FC236}">
                <a16:creationId xmlns:a16="http://schemas.microsoft.com/office/drawing/2014/main" id="{7455F893-6EC5-7DA4-C75F-25B95E12B900}"/>
              </a:ext>
            </a:extLst>
          </p:cNvPr>
          <p:cNvSpPr txBox="1"/>
          <p:nvPr/>
        </p:nvSpPr>
        <p:spPr>
          <a:xfrm>
            <a:off x="0" y="3783217"/>
            <a:ext cx="9141124" cy="1631216"/>
          </a:xfrm>
          <a:prstGeom prst="rect">
            <a:avLst/>
          </a:prstGeom>
          <a:noFill/>
        </p:spPr>
        <p:txBody>
          <a:bodyPr wrap="square" rtlCol="0">
            <a:spAutoFit/>
          </a:bodyPr>
          <a:lstStyle/>
          <a:p>
            <a:pPr algn="ctr"/>
            <a:r>
              <a:rPr lang="en-IN" sz="2000" dirty="0">
                <a:solidFill>
                  <a:schemeClr val="bg1"/>
                </a:solidFill>
                <a:latin typeface="Times New Roman" panose="02020603050405020304" pitchFamily="18" charset="0"/>
                <a:cs typeface="Times New Roman" panose="02020603050405020304" pitchFamily="18" charset="0"/>
              </a:rPr>
              <a:t>Under the Guidance</a:t>
            </a:r>
          </a:p>
          <a:p>
            <a:pPr algn="ctr"/>
            <a:r>
              <a:rPr lang="en-IN" sz="2000" dirty="0">
                <a:solidFill>
                  <a:schemeClr val="bg1"/>
                </a:solidFill>
                <a:latin typeface="Times New Roman" panose="02020603050405020304" pitchFamily="18" charset="0"/>
                <a:cs typeface="Times New Roman" panose="02020603050405020304" pitchFamily="18" charset="0"/>
              </a:rPr>
              <a:t>of</a:t>
            </a:r>
          </a:p>
          <a:p>
            <a:pPr algn="ctr"/>
            <a:r>
              <a:rPr lang="en-IN" sz="2000" dirty="0">
                <a:solidFill>
                  <a:srgbClr val="FF0000"/>
                </a:solidFill>
                <a:latin typeface="Times New Roman" panose="02020603050405020304" pitchFamily="18" charset="0"/>
                <a:cs typeface="Times New Roman" panose="02020603050405020304" pitchFamily="18" charset="0"/>
              </a:rPr>
              <a:t>Ms. Bk. Aishwarya</a:t>
            </a:r>
          </a:p>
          <a:p>
            <a:pPr algn="ctr"/>
            <a:r>
              <a:rPr lang="en-IN" sz="2000" dirty="0">
                <a:solidFill>
                  <a:srgbClr val="FF0000"/>
                </a:solidFill>
                <a:latin typeface="Times New Roman" panose="02020603050405020304" pitchFamily="18" charset="0"/>
                <a:cs typeface="Times New Roman" panose="02020603050405020304" pitchFamily="18" charset="0"/>
              </a:rPr>
              <a:t> Assistant Professor</a:t>
            </a:r>
          </a:p>
          <a:p>
            <a:pPr algn="ctr"/>
            <a:r>
              <a:rPr lang="en-IN" sz="2000" dirty="0">
                <a:solidFill>
                  <a:srgbClr val="FF0000"/>
                </a:solidFill>
                <a:latin typeface="Times New Roman" panose="02020603050405020304" pitchFamily="18" charset="0"/>
                <a:cs typeface="Times New Roman" panose="02020603050405020304" pitchFamily="18" charset="0"/>
              </a:rPr>
              <a:t>Department of Computer Science &amp;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7" descr="A picture containing logo&#10;&#10;Description automatically generated">
            <a:extLst>
              <a:ext uri="{FF2B5EF4-FFF2-40B4-BE49-F238E27FC236}">
                <a16:creationId xmlns:a16="http://schemas.microsoft.com/office/drawing/2014/main" id="{E692CF81-D6B7-1173-DD56-1C5F353FDF60}"/>
              </a:ext>
            </a:extLst>
          </p:cNvPr>
          <p:cNvPicPr>
            <a:picLocks noChangeAspect="1"/>
          </p:cNvPicPr>
          <p:nvPr/>
        </p:nvPicPr>
        <p:blipFill>
          <a:blip r:embed="rId2"/>
          <a:stretch>
            <a:fillRect/>
          </a:stretch>
        </p:blipFill>
        <p:spPr>
          <a:xfrm>
            <a:off x="8250447" y="5212"/>
            <a:ext cx="838200" cy="895350"/>
          </a:xfrm>
          <a:prstGeom prst="rect">
            <a:avLst/>
          </a:prstGeom>
        </p:spPr>
      </p:pic>
      <p:sp>
        <p:nvSpPr>
          <p:cNvPr id="6" name="TextBox 5">
            <a:extLst>
              <a:ext uri="{FF2B5EF4-FFF2-40B4-BE49-F238E27FC236}">
                <a16:creationId xmlns:a16="http://schemas.microsoft.com/office/drawing/2014/main" id="{7B2E12E7-7350-0DCC-184D-5B306E744CE6}"/>
              </a:ext>
            </a:extLst>
          </p:cNvPr>
          <p:cNvSpPr txBox="1"/>
          <p:nvPr/>
        </p:nvSpPr>
        <p:spPr>
          <a:xfrm>
            <a:off x="2333134" y="5172635"/>
            <a:ext cx="6103856" cy="400110"/>
          </a:xfrm>
          <a:prstGeom prst="rect">
            <a:avLst/>
          </a:prstGeom>
          <a:noFill/>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A brief description of the proposed system.</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2" name="Picture 3" descr="Logo&#10;&#10;Description automatically generated">
            <a:extLst>
              <a:ext uri="{FF2B5EF4-FFF2-40B4-BE49-F238E27FC236}">
                <a16:creationId xmlns:a16="http://schemas.microsoft.com/office/drawing/2014/main" id="{7DED177C-EFAC-7284-EAEA-1035650E51AD}"/>
              </a:ext>
            </a:extLst>
          </p:cNvPr>
          <p:cNvPicPr>
            <a:picLocks noChangeAspect="1"/>
          </p:cNvPicPr>
          <p:nvPr/>
        </p:nvPicPr>
        <p:blipFill>
          <a:blip r:embed="rId3"/>
          <a:stretch>
            <a:fillRect/>
          </a:stretch>
        </p:blipFill>
        <p:spPr>
          <a:xfrm>
            <a:off x="8208263" y="0"/>
            <a:ext cx="935737" cy="935737"/>
          </a:xfrm>
          <a:prstGeom prst="rect">
            <a:avLst/>
          </a:prstGeom>
        </p:spPr>
      </p:pic>
      <p:pic>
        <p:nvPicPr>
          <p:cNvPr id="1026" name="Picture 2" descr="A CNN–LSTM model for gold price time-series forecasting | SpringerLink">
            <a:extLst>
              <a:ext uri="{FF2B5EF4-FFF2-40B4-BE49-F238E27FC236}">
                <a16:creationId xmlns:a16="http://schemas.microsoft.com/office/drawing/2014/main" id="{2AB4070D-0789-895D-D39C-034F241370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54" y="1685365"/>
            <a:ext cx="8567891" cy="3264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23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6BBAFE-C90F-4737-8D1F-7F615D3C3562}"/>
              </a:ext>
            </a:extLst>
          </p:cNvPr>
          <p:cNvSpPr>
            <a:spLocks noGrp="1"/>
          </p:cNvSpPr>
          <p:nvPr>
            <p:ph type="sldNum" sz="quarter" idx="12"/>
          </p:nvPr>
        </p:nvSpPr>
        <p:spPr/>
        <p:txBody>
          <a:bodyPr/>
          <a:lstStyle/>
          <a:p>
            <a:pPr>
              <a:defRPr/>
            </a:pPr>
            <a:fld id="{F0EEE149-5D86-4BF5-BCC2-4D8A9996A715}" type="slidenum">
              <a:rPr lang="en-US" smtClean="0"/>
              <a:pPr>
                <a:defRPr/>
              </a:pPr>
              <a:t>11</a:t>
            </a:fld>
            <a:endParaRPr lang="en-US"/>
          </a:p>
        </p:txBody>
      </p:sp>
      <p:sp>
        <p:nvSpPr>
          <p:cNvPr id="6" name="TextBox 5">
            <a:extLst>
              <a:ext uri="{FF2B5EF4-FFF2-40B4-BE49-F238E27FC236}">
                <a16:creationId xmlns:a16="http://schemas.microsoft.com/office/drawing/2014/main" id="{5B950590-F7B4-308C-CED8-711530FCFFF7}"/>
              </a:ext>
            </a:extLst>
          </p:cNvPr>
          <p:cNvSpPr txBox="1"/>
          <p:nvPr/>
        </p:nvSpPr>
        <p:spPr>
          <a:xfrm>
            <a:off x="289932" y="1828562"/>
            <a:ext cx="7918331" cy="3200876"/>
          </a:xfrm>
          <a:prstGeom prst="rect">
            <a:avLst/>
          </a:prstGeom>
          <a:noFill/>
        </p:spPr>
        <p:txBody>
          <a:bodyPr wrap="square">
            <a:spAutoFit/>
          </a:bodyPr>
          <a:lstStyle/>
          <a:p>
            <a:r>
              <a:rPr lang="en-US" sz="2000" b="1" u="sng" dirty="0">
                <a:solidFill>
                  <a:srgbClr val="000000"/>
                </a:solidFill>
                <a:effectLst/>
                <a:latin typeface="Times New Roman" panose="02020603050405020304" pitchFamily="18" charset="0"/>
                <a:cs typeface="Times New Roman" panose="02020603050405020304" pitchFamily="18" charset="0"/>
              </a:rPr>
              <a:t>ADVANTAGES OF PROPOSED SYSTEM </a:t>
            </a:r>
          </a:p>
          <a:p>
            <a:endParaRPr lang="en-US" sz="2000" b="1"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solidFill>
                  <a:srgbClr val="000000"/>
                </a:solidFill>
                <a:effectLst/>
                <a:latin typeface="Times New Roman" panose="02020603050405020304" pitchFamily="18" charset="0"/>
                <a:cs typeface="Times New Roman" panose="02020603050405020304" pitchFamily="18" charset="0"/>
              </a:rPr>
              <a:t>Accuracy and efficiency is high. </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solidFill>
                  <a:srgbClr val="000000"/>
                </a:solidFill>
                <a:effectLst/>
                <a:latin typeface="Times New Roman" panose="02020603050405020304" pitchFamily="18" charset="0"/>
                <a:cs typeface="Times New Roman" panose="02020603050405020304" pitchFamily="18" charset="0"/>
              </a:rPr>
              <a:t>Enhancing the value of fruit and leaves disease detection. </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solidFill>
                  <a:srgbClr val="000000"/>
                </a:solidFill>
                <a:effectLst/>
                <a:latin typeface="Times New Roman" panose="02020603050405020304" pitchFamily="18" charset="0"/>
                <a:cs typeface="Times New Roman" panose="02020603050405020304" pitchFamily="18" charset="0"/>
              </a:rPr>
              <a:t>It takes few seconds to provide exact result. </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solidFill>
                  <a:srgbClr val="000000"/>
                </a:solidFill>
                <a:effectLst/>
                <a:latin typeface="Times New Roman" panose="02020603050405020304" pitchFamily="18" charset="0"/>
                <a:cs typeface="Times New Roman" panose="02020603050405020304" pitchFamily="18" charset="0"/>
              </a:rPr>
              <a:t>Name of the disease also found with highlighting the affected places.</a:t>
            </a:r>
          </a:p>
          <a:p>
            <a:r>
              <a:rPr lang="en-US" dirty="0">
                <a:solidFill>
                  <a:srgbClr val="000000"/>
                </a:solidFill>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solidFill>
                  <a:srgbClr val="000000"/>
                </a:solidFill>
                <a:effectLst/>
                <a:latin typeface="Times New Roman" panose="02020603050405020304" pitchFamily="18" charset="0"/>
                <a:cs typeface="Times New Roman" panose="02020603050405020304" pitchFamily="18" charset="0"/>
              </a:rPr>
              <a:t>Applicable for both low and high pixel images. </a:t>
            </a:r>
            <a:endParaRPr lang="en-IN" dirty="0">
              <a:latin typeface="Times New Roman" panose="02020603050405020304" pitchFamily="18" charset="0"/>
              <a:cs typeface="Times New Roman" panose="02020603050405020304" pitchFamily="18" charset="0"/>
            </a:endParaRPr>
          </a:p>
        </p:txBody>
      </p:sp>
      <p:pic>
        <p:nvPicPr>
          <p:cNvPr id="7" name="Picture 3" descr="Logo&#10;&#10;Description automatically generated">
            <a:extLst>
              <a:ext uri="{FF2B5EF4-FFF2-40B4-BE49-F238E27FC236}">
                <a16:creationId xmlns:a16="http://schemas.microsoft.com/office/drawing/2014/main" id="{2CD8687D-1762-BD30-3700-056C18229A0D}"/>
              </a:ext>
            </a:extLst>
          </p:cNvPr>
          <p:cNvPicPr>
            <a:picLocks noChangeAspect="1"/>
          </p:cNvPicPr>
          <p:nvPr/>
        </p:nvPicPr>
        <p:blipFill>
          <a:blip r:embed="rId2"/>
          <a:stretch>
            <a:fillRect/>
          </a:stretch>
        </p:blipFill>
        <p:spPr>
          <a:xfrm>
            <a:off x="8208263" y="0"/>
            <a:ext cx="935737" cy="935737"/>
          </a:xfrm>
          <a:prstGeom prst="rect">
            <a:avLst/>
          </a:prstGeom>
        </p:spPr>
      </p:pic>
    </p:spTree>
    <p:extLst>
      <p:ext uri="{BB962C8B-B14F-4D97-AF65-F5344CB8AC3E}">
        <p14:creationId xmlns:p14="http://schemas.microsoft.com/office/powerpoint/2010/main" val="535601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7" descr="A picture containing logo&#10;&#10;Description automatically generated">
            <a:extLst>
              <a:ext uri="{FF2B5EF4-FFF2-40B4-BE49-F238E27FC236}">
                <a16:creationId xmlns:a16="http://schemas.microsoft.com/office/drawing/2014/main" id="{EA08CB7D-F189-9EEE-E66F-0271E8A470E0}"/>
              </a:ext>
            </a:extLst>
          </p:cNvPr>
          <p:cNvPicPr>
            <a:picLocks noChangeAspect="1"/>
          </p:cNvPicPr>
          <p:nvPr/>
        </p:nvPicPr>
        <p:blipFill>
          <a:blip r:embed="rId2"/>
          <a:stretch>
            <a:fillRect/>
          </a:stretch>
        </p:blipFill>
        <p:spPr>
          <a:xfrm>
            <a:off x="8250447" y="5212"/>
            <a:ext cx="838200" cy="895350"/>
          </a:xfrm>
          <a:prstGeom prst="rect">
            <a:avLst/>
          </a:prstGeom>
        </p:spPr>
      </p:pic>
      <p:sp>
        <p:nvSpPr>
          <p:cNvPr id="9" name="TextBox 8">
            <a:extLst>
              <a:ext uri="{FF2B5EF4-FFF2-40B4-BE49-F238E27FC236}">
                <a16:creationId xmlns:a16="http://schemas.microsoft.com/office/drawing/2014/main" id="{4BBE81A8-39F6-0AEA-1EAF-D9B23D0E4262}"/>
              </a:ext>
            </a:extLst>
          </p:cNvPr>
          <p:cNvSpPr txBox="1"/>
          <p:nvPr/>
        </p:nvSpPr>
        <p:spPr>
          <a:xfrm>
            <a:off x="325226" y="1356616"/>
            <a:ext cx="4628560" cy="400110"/>
          </a:xfrm>
          <a:prstGeom prst="rect">
            <a:avLst/>
          </a:prstGeom>
          <a:noFill/>
        </p:spPr>
        <p:txBody>
          <a:bodyPr wrap="square">
            <a:spAutoFit/>
          </a:bodyPr>
          <a:lstStyle/>
          <a:p>
            <a:r>
              <a:rPr lang="en-IN" sz="2000" b="1" u="sng" dirty="0">
                <a:solidFill>
                  <a:schemeClr val="bg1"/>
                </a:solidFill>
                <a:latin typeface="Times New Roman" panose="02020603050405020304" pitchFamily="18" charset="0"/>
                <a:cs typeface="Times New Roman" panose="02020603050405020304" pitchFamily="18" charset="0"/>
              </a:rPr>
              <a:t>REFERENCES</a:t>
            </a:r>
          </a:p>
        </p:txBody>
      </p:sp>
      <p:sp>
        <p:nvSpPr>
          <p:cNvPr id="13" name="TextBox 12">
            <a:extLst>
              <a:ext uri="{FF2B5EF4-FFF2-40B4-BE49-F238E27FC236}">
                <a16:creationId xmlns:a16="http://schemas.microsoft.com/office/drawing/2014/main" id="{D35357BE-A462-9277-07BF-9CE9D472CE68}"/>
              </a:ext>
            </a:extLst>
          </p:cNvPr>
          <p:cNvSpPr txBox="1"/>
          <p:nvPr/>
        </p:nvSpPr>
        <p:spPr>
          <a:xfrm>
            <a:off x="537328" y="1951348"/>
            <a:ext cx="8088198" cy="3970318"/>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R. Luaibi, T. M. Salman, and A. H. Miry, ‘‘Detection of citrus leaf diseases using a deep learning technique,’’ Int. J. Electr. Comput. Eng. (IJECE), vol. 11, no. 2, p. 1719, Apr. 2021.</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Belhadi, Y. Djenouri, G. Srivastava, D. Djenouri, J. C.-W. Lin, and G. </a:t>
            </a:r>
            <a:r>
              <a:rPr lang="en-IN" dirty="0" err="1">
                <a:solidFill>
                  <a:schemeClr val="bg1"/>
                </a:solidFill>
                <a:latin typeface="Times New Roman" panose="02020603050405020304" pitchFamily="18" charset="0"/>
                <a:cs typeface="Times New Roman" panose="02020603050405020304" pitchFamily="18" charset="0"/>
              </a:rPr>
              <a:t>Fortino</a:t>
            </a:r>
            <a:r>
              <a:rPr lang="en-IN" dirty="0">
                <a:solidFill>
                  <a:schemeClr val="bg1"/>
                </a:solidFill>
                <a:latin typeface="Times New Roman" panose="02020603050405020304" pitchFamily="18" charset="0"/>
                <a:cs typeface="Times New Roman" panose="02020603050405020304" pitchFamily="18" charset="0"/>
              </a:rPr>
              <a:t>, ‘‘Deep learning for pedestrian collective behavior analysis in smart cities: A model of group trajectory outlier detection,’’ Inf. Fusion, vol. 65, pp. 13–20, Jan. 2021.</a:t>
            </a:r>
          </a:p>
          <a:p>
            <a:pPr marL="285750" indent="-28575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Z. Liu, X. Xiang, J. Qin, Y. Tan, Q. Zhang, and N. N. Xiong, ‘‘Image recognition of citrus diseases based on deep learning,’’ Comput., Mater. Continua, vol. 66, no. 1, pp. 457–466, 2020.</a:t>
            </a:r>
          </a:p>
          <a:p>
            <a:pPr marL="285750"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https://iare-data.s3.ap-south-1.amazonaws.com/uploads/IARE/STAFF/IARE10846/GUIDE_DOC/2023-24/IARE10846_7_base.pdf</a:t>
            </a:r>
          </a:p>
          <a:p>
            <a:pPr marL="285750" indent="-285750" algn="just">
              <a:buFont typeface="Wingdings" panose="05000000000000000000" pitchFamily="2" charset="2"/>
              <a:buChar char="Ø"/>
            </a:pPr>
            <a:r>
              <a:rPr lang="en-IN" b="0" i="0" dirty="0">
                <a:solidFill>
                  <a:srgbClr val="000000"/>
                </a:solidFill>
                <a:effectLst/>
                <a:latin typeface="Times New Roman" panose="02020603050405020304" pitchFamily="18" charset="0"/>
                <a:cs typeface="Times New Roman" panose="02020603050405020304" pitchFamily="18" charset="0"/>
              </a:rPr>
              <a:t> https://doi.org/10.1155/2022/6504616</a:t>
            </a:r>
            <a:endParaRPr lang="en-IN"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dirty="0">
              <a:solidFill>
                <a:schemeClr val="bg1"/>
              </a:solidFill>
            </a:endParaRPr>
          </a:p>
        </p:txBody>
      </p:sp>
      <p:pic>
        <p:nvPicPr>
          <p:cNvPr id="2" name="Picture 3" descr="Logo&#10;&#10;Description automatically generated">
            <a:extLst>
              <a:ext uri="{FF2B5EF4-FFF2-40B4-BE49-F238E27FC236}">
                <a16:creationId xmlns:a16="http://schemas.microsoft.com/office/drawing/2014/main" id="{FA2ACF56-EA89-2444-D0E6-BB58093E1118}"/>
              </a:ext>
            </a:extLst>
          </p:cNvPr>
          <p:cNvPicPr>
            <a:picLocks noChangeAspect="1"/>
          </p:cNvPicPr>
          <p:nvPr/>
        </p:nvPicPr>
        <p:blipFill>
          <a:blip r:embed="rId3"/>
          <a:stretch>
            <a:fillRect/>
          </a:stretch>
        </p:blipFill>
        <p:spPr>
          <a:xfrm>
            <a:off x="8208263" y="0"/>
            <a:ext cx="935737" cy="9357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Calibri"/>
              <a:cs typeface="+mn-cs"/>
            </a:endParaRPr>
          </a:p>
        </p:txBody>
      </p:sp>
      <p:pic>
        <p:nvPicPr>
          <p:cNvPr id="154627" name="Picture 4" descr="http://www.hiltonheadislandbuilder.com/wp-content/uploads/2012/12/thank-you-card.jpg"/>
          <p:cNvPicPr>
            <a:picLocks noChangeAspect="1" noChangeArrowheads="1"/>
          </p:cNvPicPr>
          <p:nvPr/>
        </p:nvPicPr>
        <p:blipFill>
          <a:blip r:embed="rId2" cstate="print"/>
          <a:srcRect/>
          <a:stretch>
            <a:fillRect/>
          </a:stretch>
        </p:blipFill>
        <p:spPr bwMode="auto">
          <a:xfrm>
            <a:off x="0" y="950259"/>
            <a:ext cx="9144000" cy="5943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13</a:t>
            </a:fld>
            <a:endParaRPr lang="en-US"/>
          </a:p>
        </p:txBody>
      </p:sp>
      <p:pic>
        <p:nvPicPr>
          <p:cNvPr id="3" name="Picture 3" descr="Logo&#10;&#10;Description automatically generated">
            <a:extLst>
              <a:ext uri="{FF2B5EF4-FFF2-40B4-BE49-F238E27FC236}">
                <a16:creationId xmlns:a16="http://schemas.microsoft.com/office/drawing/2014/main" id="{9D5C80C3-5E82-20C6-B1DD-263B11F57371}"/>
              </a:ext>
            </a:extLst>
          </p:cNvPr>
          <p:cNvPicPr>
            <a:picLocks noChangeAspect="1"/>
          </p:cNvPicPr>
          <p:nvPr/>
        </p:nvPicPr>
        <p:blipFill>
          <a:blip r:embed="rId3"/>
          <a:stretch>
            <a:fillRect/>
          </a:stretch>
        </p:blipFill>
        <p:spPr>
          <a:xfrm>
            <a:off x="8208263" y="0"/>
            <a:ext cx="935737" cy="935737"/>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0B2274-304A-51C5-6923-8930C55B590E}"/>
              </a:ext>
            </a:extLst>
          </p:cNvPr>
          <p:cNvSpPr>
            <a:spLocks noGrp="1"/>
          </p:cNvSpPr>
          <p:nvPr>
            <p:ph type="subTitle" idx="1"/>
          </p:nvPr>
        </p:nvSpPr>
        <p:spPr>
          <a:xfrm>
            <a:off x="3033962" y="1084963"/>
            <a:ext cx="3076075" cy="517358"/>
          </a:xfrm>
        </p:spPr>
        <p:txBody>
          <a:bodyPr/>
          <a:lstStyle/>
          <a:p>
            <a:pPr algn="l"/>
            <a:r>
              <a:rPr lang="en-IN" sz="4000" dirty="0">
                <a:solidFill>
                  <a:schemeClr val="bg1"/>
                </a:solidFill>
                <a:latin typeface="Times New Roman" panose="02020603050405020304" pitchFamily="18" charset="0"/>
                <a:cs typeface="Times New Roman" panose="02020603050405020304" pitchFamily="18" charset="0"/>
              </a:rPr>
              <a:t>OUTLINE</a:t>
            </a:r>
          </a:p>
        </p:txBody>
      </p:sp>
      <p:sp>
        <p:nvSpPr>
          <p:cNvPr id="4" name="Slide Number Placeholder 3">
            <a:extLst>
              <a:ext uri="{FF2B5EF4-FFF2-40B4-BE49-F238E27FC236}">
                <a16:creationId xmlns:a16="http://schemas.microsoft.com/office/drawing/2014/main" id="{336263E4-CC1F-0F68-961E-1BEB2F9DAC0A}"/>
              </a:ext>
            </a:extLst>
          </p:cNvPr>
          <p:cNvSpPr>
            <a:spLocks noGrp="1"/>
          </p:cNvSpPr>
          <p:nvPr>
            <p:ph type="sldNum" sz="quarter" idx="12"/>
          </p:nvPr>
        </p:nvSpPr>
        <p:spPr/>
        <p:txBody>
          <a:bodyPr/>
          <a:lstStyle/>
          <a:p>
            <a:pPr>
              <a:defRPr/>
            </a:pPr>
            <a:fld id="{F0EEE149-5D86-4BF5-BCC2-4D8A9996A715}" type="slidenum">
              <a:rPr lang="en-US" smtClean="0"/>
              <a:pPr>
                <a:defRPr/>
              </a:pPr>
              <a:t>2</a:t>
            </a:fld>
            <a:endParaRPr lang="en-US"/>
          </a:p>
        </p:txBody>
      </p:sp>
      <p:sp>
        <p:nvSpPr>
          <p:cNvPr id="6" name="TextBox 5">
            <a:extLst>
              <a:ext uri="{FF2B5EF4-FFF2-40B4-BE49-F238E27FC236}">
                <a16:creationId xmlns:a16="http://schemas.microsoft.com/office/drawing/2014/main" id="{81DAC92A-14FC-322C-5685-EA1C86B99FEB}"/>
              </a:ext>
            </a:extLst>
          </p:cNvPr>
          <p:cNvSpPr txBox="1"/>
          <p:nvPr/>
        </p:nvSpPr>
        <p:spPr>
          <a:xfrm>
            <a:off x="407068" y="2151727"/>
            <a:ext cx="8127332" cy="2554545"/>
          </a:xfrm>
          <a:prstGeom prst="rect">
            <a:avLst/>
          </a:prstGeom>
          <a:noFill/>
        </p:spPr>
        <p:txBody>
          <a:bodyPr wrap="square">
            <a:spAutoFit/>
          </a:bodyPr>
          <a:lstStyle/>
          <a:p>
            <a:pPr marL="514350" indent="-514350">
              <a:buFont typeface="Wingdings" panose="05000000000000000000" pitchFamily="2" charset="2"/>
              <a:buChar char="Ø"/>
            </a:pPr>
            <a:r>
              <a:rPr lang="en-IN" sz="3200" dirty="0">
                <a:solidFill>
                  <a:schemeClr val="bg1"/>
                </a:solidFill>
                <a:latin typeface="Times New Roman" panose="02020603050405020304" pitchFamily="18" charset="0"/>
                <a:cs typeface="Times New Roman" panose="02020603050405020304" pitchFamily="18" charset="0"/>
              </a:rPr>
              <a:t>Abstract </a:t>
            </a:r>
          </a:p>
          <a:p>
            <a:pPr marL="514350" indent="-514350">
              <a:buFont typeface="Wingdings" panose="05000000000000000000" pitchFamily="2" charset="2"/>
              <a:buChar char="Ø"/>
            </a:pPr>
            <a:r>
              <a:rPr lang="en-IN" sz="3200" dirty="0">
                <a:solidFill>
                  <a:schemeClr val="bg1"/>
                </a:solidFill>
                <a:latin typeface="Times New Roman" panose="02020603050405020304" pitchFamily="18" charset="0"/>
                <a:cs typeface="Times New Roman" panose="02020603050405020304" pitchFamily="18" charset="0"/>
              </a:rPr>
              <a:t>Literature Survey</a:t>
            </a:r>
          </a:p>
          <a:p>
            <a:pPr marL="514350" indent="-514350">
              <a:buFont typeface="Wingdings" panose="05000000000000000000" pitchFamily="2" charset="2"/>
              <a:buChar char="Ø"/>
            </a:pPr>
            <a:r>
              <a:rPr lang="en-IN" sz="3200" dirty="0">
                <a:solidFill>
                  <a:schemeClr val="bg1"/>
                </a:solidFill>
                <a:latin typeface="Times New Roman" panose="02020603050405020304" pitchFamily="18" charset="0"/>
                <a:cs typeface="Times New Roman" panose="02020603050405020304" pitchFamily="18" charset="0"/>
              </a:rPr>
              <a:t>Problem Definition</a:t>
            </a:r>
          </a:p>
          <a:p>
            <a:pPr marL="514350" indent="-514350">
              <a:buFont typeface="Wingdings" panose="05000000000000000000" pitchFamily="2" charset="2"/>
              <a:buChar char="Ø"/>
            </a:pPr>
            <a:r>
              <a:rPr lang="en-IN" sz="3200" dirty="0">
                <a:solidFill>
                  <a:schemeClr val="bg1"/>
                </a:solidFill>
                <a:latin typeface="Times New Roman" panose="02020603050405020304" pitchFamily="18" charset="0"/>
                <a:cs typeface="Times New Roman" panose="02020603050405020304" pitchFamily="18" charset="0"/>
              </a:rPr>
              <a:t>Objectives / Expected Outcomes</a:t>
            </a:r>
          </a:p>
          <a:p>
            <a:pPr marL="514350" indent="-514350">
              <a:buFont typeface="Wingdings" panose="05000000000000000000" pitchFamily="2" charset="2"/>
              <a:buChar char="Ø"/>
            </a:pPr>
            <a:r>
              <a:rPr lang="en-IN" sz="3200" dirty="0">
                <a:solidFill>
                  <a:schemeClr val="bg1"/>
                </a:solidFill>
                <a:latin typeface="Times New Roman" panose="02020603050405020304" pitchFamily="18" charset="0"/>
                <a:cs typeface="Times New Roman" panose="02020603050405020304" pitchFamily="18" charset="0"/>
              </a:rPr>
              <a:t>Methodology</a:t>
            </a:r>
          </a:p>
        </p:txBody>
      </p:sp>
      <p:pic>
        <p:nvPicPr>
          <p:cNvPr id="7" name="Picture 3" descr="Logo&#10;&#10;Description automatically generated">
            <a:extLst>
              <a:ext uri="{FF2B5EF4-FFF2-40B4-BE49-F238E27FC236}">
                <a16:creationId xmlns:a16="http://schemas.microsoft.com/office/drawing/2014/main" id="{9FAFFA0A-1200-8ACB-762A-541F519B432B}"/>
              </a:ext>
            </a:extLst>
          </p:cNvPr>
          <p:cNvPicPr>
            <a:picLocks noChangeAspect="1"/>
          </p:cNvPicPr>
          <p:nvPr/>
        </p:nvPicPr>
        <p:blipFill>
          <a:blip r:embed="rId2"/>
          <a:stretch>
            <a:fillRect/>
          </a:stretch>
        </p:blipFill>
        <p:spPr>
          <a:xfrm>
            <a:off x="8208263" y="-14982"/>
            <a:ext cx="935737" cy="935737"/>
          </a:xfrm>
          <a:prstGeom prst="rect">
            <a:avLst/>
          </a:prstGeom>
        </p:spPr>
      </p:pic>
    </p:spTree>
    <p:extLst>
      <p:ext uri="{BB962C8B-B14F-4D97-AF65-F5344CB8AC3E}">
        <p14:creationId xmlns:p14="http://schemas.microsoft.com/office/powerpoint/2010/main" val="139318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7" descr="A picture containing logo&#10;&#10;Description automatically generated">
            <a:extLst>
              <a:ext uri="{FF2B5EF4-FFF2-40B4-BE49-F238E27FC236}">
                <a16:creationId xmlns:a16="http://schemas.microsoft.com/office/drawing/2014/main" id="{BD0D73ED-6133-54B3-3864-3F8E018080A8}"/>
              </a:ext>
            </a:extLst>
          </p:cNvPr>
          <p:cNvPicPr>
            <a:picLocks noChangeAspect="1"/>
          </p:cNvPicPr>
          <p:nvPr/>
        </p:nvPicPr>
        <p:blipFill>
          <a:blip r:embed="rId2"/>
          <a:stretch>
            <a:fillRect/>
          </a:stretch>
        </p:blipFill>
        <p:spPr>
          <a:xfrm>
            <a:off x="8250447" y="5212"/>
            <a:ext cx="838200" cy="895350"/>
          </a:xfrm>
          <a:prstGeom prst="rect">
            <a:avLst/>
          </a:prstGeom>
        </p:spPr>
      </p:pic>
      <p:sp>
        <p:nvSpPr>
          <p:cNvPr id="4" name="TextBox 3">
            <a:extLst>
              <a:ext uri="{FF2B5EF4-FFF2-40B4-BE49-F238E27FC236}">
                <a16:creationId xmlns:a16="http://schemas.microsoft.com/office/drawing/2014/main" id="{85604B63-2D0E-9E01-FDAD-3530F577D8ED}"/>
              </a:ext>
            </a:extLst>
          </p:cNvPr>
          <p:cNvSpPr txBox="1"/>
          <p:nvPr/>
        </p:nvSpPr>
        <p:spPr>
          <a:xfrm>
            <a:off x="364533" y="2441991"/>
            <a:ext cx="8305014" cy="2308324"/>
          </a:xfrm>
          <a:prstGeom prst="rect">
            <a:avLst/>
          </a:prstGeom>
          <a:noFill/>
        </p:spPr>
        <p:txBody>
          <a:bodyPr wrap="square">
            <a:spAutoFit/>
          </a:bodyPr>
          <a:lstStyle/>
          <a:p>
            <a:pPr algn="just"/>
            <a:r>
              <a:rPr lang="en-US" b="0" dirty="0">
                <a:solidFill>
                  <a:schemeClr val="bg1"/>
                </a:solidFill>
                <a:effectLst/>
                <a:latin typeface="Times New Roman" panose="02020603050405020304" pitchFamily="18" charset="0"/>
                <a:cs typeface="Times New Roman" panose="02020603050405020304" pitchFamily="18" charset="0"/>
              </a:rPr>
              <a:t>In agricultural engineering, the main challenge is on methodologies used for disease detection. Apart from the disease, the leaves are affected by climate changes which is hard for the image processing method to discriminate the disease from the other background. </a:t>
            </a:r>
            <a:r>
              <a:rPr lang="en-US" dirty="0">
                <a:solidFill>
                  <a:schemeClr val="bg1"/>
                </a:solidFill>
                <a:latin typeface="Times New Roman" panose="02020603050405020304" pitchFamily="18" charset="0"/>
                <a:cs typeface="Times New Roman" panose="02020603050405020304" pitchFamily="18" charset="0"/>
              </a:rPr>
              <a:t>The proposed method extracts the features from input data and provide sequence prediction, where input is taken as images, and those images were differentiated based on various aspects and parameters taken from it and is most commonly applied to analyze the visual imagery. This will be definitely helpful for the farmers to enhance the growth of the crops in the mere future.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0287A8E-4CF1-4FEA-6BFF-3A09C0085DA1}"/>
              </a:ext>
            </a:extLst>
          </p:cNvPr>
          <p:cNvSpPr txBox="1"/>
          <p:nvPr/>
        </p:nvSpPr>
        <p:spPr>
          <a:xfrm>
            <a:off x="419493" y="1866507"/>
            <a:ext cx="2887900" cy="400110"/>
          </a:xfrm>
          <a:prstGeom prst="rect">
            <a:avLst/>
          </a:prstGeom>
          <a:noFill/>
        </p:spPr>
        <p:txBody>
          <a:bodyPr wrap="square" rtlCol="0">
            <a:spAutoFit/>
          </a:bodyPr>
          <a:lstStyle/>
          <a:p>
            <a:r>
              <a:rPr lang="en-IN" sz="2000" b="1" u="sng" dirty="0">
                <a:solidFill>
                  <a:schemeClr val="bg1"/>
                </a:solidFill>
                <a:latin typeface="Times New Roman" panose="02020603050405020304" pitchFamily="18" charset="0"/>
                <a:cs typeface="Times New Roman" panose="02020603050405020304" pitchFamily="18" charset="0"/>
              </a:rPr>
              <a:t>ABSTRACT</a:t>
            </a:r>
          </a:p>
        </p:txBody>
      </p:sp>
      <p:pic>
        <p:nvPicPr>
          <p:cNvPr id="2" name="Picture 3" descr="Logo&#10;&#10;Description automatically generated">
            <a:extLst>
              <a:ext uri="{FF2B5EF4-FFF2-40B4-BE49-F238E27FC236}">
                <a16:creationId xmlns:a16="http://schemas.microsoft.com/office/drawing/2014/main" id="{E91F9004-6B44-6CBE-4687-CC8C7774702E}"/>
              </a:ext>
            </a:extLst>
          </p:cNvPr>
          <p:cNvPicPr>
            <a:picLocks noChangeAspect="1"/>
          </p:cNvPicPr>
          <p:nvPr/>
        </p:nvPicPr>
        <p:blipFill>
          <a:blip r:embed="rId3"/>
          <a:stretch>
            <a:fillRect/>
          </a:stretch>
        </p:blipFill>
        <p:spPr>
          <a:xfrm>
            <a:off x="8208263" y="-14982"/>
            <a:ext cx="935737" cy="9357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D5B2-F84F-8ED0-6B0F-53EE4F028DEB}"/>
              </a:ext>
            </a:extLst>
          </p:cNvPr>
          <p:cNvSpPr>
            <a:spLocks noGrp="1"/>
          </p:cNvSpPr>
          <p:nvPr>
            <p:ph type="ctrTitle"/>
          </p:nvPr>
        </p:nvSpPr>
        <p:spPr>
          <a:xfrm>
            <a:off x="318248" y="1192305"/>
            <a:ext cx="3635188" cy="624168"/>
          </a:xfrm>
        </p:spPr>
        <p:txBody>
          <a:bodyPr/>
          <a:lstStyle/>
          <a:p>
            <a:r>
              <a:rPr lang="en-IN" sz="2000" u="sng" dirty="0">
                <a:solidFill>
                  <a:schemeClr val="bg1"/>
                </a:solidFill>
                <a:latin typeface="Times New Roman" panose="02020603050405020304" pitchFamily="18" charset="0"/>
                <a:cs typeface="Times New Roman" panose="02020603050405020304" pitchFamily="18" charset="0"/>
              </a:rPr>
              <a:t>PROBLEM DEFINITION</a:t>
            </a:r>
          </a:p>
        </p:txBody>
      </p:sp>
      <p:sp>
        <p:nvSpPr>
          <p:cNvPr id="4" name="Slide Number Placeholder 3">
            <a:extLst>
              <a:ext uri="{FF2B5EF4-FFF2-40B4-BE49-F238E27FC236}">
                <a16:creationId xmlns:a16="http://schemas.microsoft.com/office/drawing/2014/main" id="{775CB2BE-088F-DA65-FD2E-34DDF616B9C9}"/>
              </a:ext>
            </a:extLst>
          </p:cNvPr>
          <p:cNvSpPr>
            <a:spLocks noGrp="1"/>
          </p:cNvSpPr>
          <p:nvPr>
            <p:ph type="sldNum" sz="quarter" idx="12"/>
          </p:nvPr>
        </p:nvSpPr>
        <p:spPr/>
        <p:txBody>
          <a:bodyPr/>
          <a:lstStyle/>
          <a:p>
            <a:pPr>
              <a:defRPr/>
            </a:pPr>
            <a:fld id="{F0EEE149-5D86-4BF5-BCC2-4D8A9996A715}" type="slidenum">
              <a:rPr lang="en-US" smtClean="0"/>
              <a:pPr>
                <a:defRPr/>
              </a:pPr>
              <a:t>4</a:t>
            </a:fld>
            <a:endParaRPr lang="en-US"/>
          </a:p>
        </p:txBody>
      </p:sp>
      <p:sp>
        <p:nvSpPr>
          <p:cNvPr id="8" name="TextBox 7">
            <a:extLst>
              <a:ext uri="{FF2B5EF4-FFF2-40B4-BE49-F238E27FC236}">
                <a16:creationId xmlns:a16="http://schemas.microsoft.com/office/drawing/2014/main" id="{5D73BC77-70F9-7628-D7C7-679548188AEF}"/>
              </a:ext>
            </a:extLst>
          </p:cNvPr>
          <p:cNvSpPr txBox="1"/>
          <p:nvPr/>
        </p:nvSpPr>
        <p:spPr>
          <a:xfrm>
            <a:off x="233083" y="2035129"/>
            <a:ext cx="8525435" cy="3139321"/>
          </a:xfrm>
          <a:prstGeom prst="rect">
            <a:avLst/>
          </a:prstGeom>
          <a:noFill/>
        </p:spPr>
        <p:txBody>
          <a:bodyPr wrap="square">
            <a:spAutoFit/>
          </a:bodyPr>
          <a:lstStyle/>
          <a:p>
            <a:pPr algn="just"/>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The model should accurately identify diseases present in fruit and leaf images, distinguishing them from healthy samples. Additionally, it should classify the specific disease category for diseased samples. </a:t>
            </a:r>
          </a:p>
          <a:p>
            <a:pPr marL="285750" indent="-285750" algn="just">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The objective is to leverage spatial features from CNNs and temporal dependencies from LSTMs to achieve robust disease detection and classification. </a:t>
            </a:r>
          </a:p>
          <a:p>
            <a:pPr marL="285750" indent="-285750" algn="just">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The model's performance will be evaluated using metrics such as accuracy, precision, recall, and F1-score, with the aim of providing an automated and reliable solution for disease identification in plants to support effective agricultural practices.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53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00F3F546-E2AA-9850-D090-FAC690C22618}"/>
              </a:ext>
            </a:extLst>
          </p:cNvPr>
          <p:cNvGraphicFramePr>
            <a:graphicFrameLocks noGrp="1"/>
          </p:cNvGraphicFramePr>
          <p:nvPr>
            <p:extLst>
              <p:ext uri="{D42A27DB-BD31-4B8C-83A1-F6EECF244321}">
                <p14:modId xmlns:p14="http://schemas.microsoft.com/office/powerpoint/2010/main" val="3039747194"/>
              </p:ext>
            </p:extLst>
          </p:nvPr>
        </p:nvGraphicFramePr>
        <p:xfrm>
          <a:off x="67508" y="935737"/>
          <a:ext cx="9008984" cy="5801797"/>
        </p:xfrm>
        <a:graphic>
          <a:graphicData uri="http://schemas.openxmlformats.org/drawingml/2006/table">
            <a:tbl>
              <a:tblPr firstRow="1" bandRow="1">
                <a:tableStyleId>{21E4AEA4-8DFA-4A89-87EB-49C32662AFE0}</a:tableStyleId>
              </a:tblPr>
              <a:tblGrid>
                <a:gridCol w="454925">
                  <a:extLst>
                    <a:ext uri="{9D8B030D-6E8A-4147-A177-3AD203B41FA5}">
                      <a16:colId xmlns:a16="http://schemas.microsoft.com/office/drawing/2014/main" val="525999715"/>
                    </a:ext>
                  </a:extLst>
                </a:gridCol>
                <a:gridCol w="1340532">
                  <a:extLst>
                    <a:ext uri="{9D8B030D-6E8A-4147-A177-3AD203B41FA5}">
                      <a16:colId xmlns:a16="http://schemas.microsoft.com/office/drawing/2014/main" val="3025290927"/>
                    </a:ext>
                  </a:extLst>
                </a:gridCol>
                <a:gridCol w="1014823">
                  <a:extLst>
                    <a:ext uri="{9D8B030D-6E8A-4147-A177-3AD203B41FA5}">
                      <a16:colId xmlns:a16="http://schemas.microsoft.com/office/drawing/2014/main" val="1850603675"/>
                    </a:ext>
                  </a:extLst>
                </a:gridCol>
                <a:gridCol w="1193253">
                  <a:extLst>
                    <a:ext uri="{9D8B030D-6E8A-4147-A177-3AD203B41FA5}">
                      <a16:colId xmlns:a16="http://schemas.microsoft.com/office/drawing/2014/main" val="1048077528"/>
                    </a:ext>
                  </a:extLst>
                </a:gridCol>
                <a:gridCol w="1527811">
                  <a:extLst>
                    <a:ext uri="{9D8B030D-6E8A-4147-A177-3AD203B41FA5}">
                      <a16:colId xmlns:a16="http://schemas.microsoft.com/office/drawing/2014/main" val="2269513216"/>
                    </a:ext>
                  </a:extLst>
                </a:gridCol>
                <a:gridCol w="1909272">
                  <a:extLst>
                    <a:ext uri="{9D8B030D-6E8A-4147-A177-3AD203B41FA5}">
                      <a16:colId xmlns:a16="http://schemas.microsoft.com/office/drawing/2014/main" val="2766250493"/>
                    </a:ext>
                  </a:extLst>
                </a:gridCol>
                <a:gridCol w="1568368">
                  <a:extLst>
                    <a:ext uri="{9D8B030D-6E8A-4147-A177-3AD203B41FA5}">
                      <a16:colId xmlns:a16="http://schemas.microsoft.com/office/drawing/2014/main" val="3276511341"/>
                    </a:ext>
                  </a:extLst>
                </a:gridCol>
              </a:tblGrid>
              <a:tr h="955477">
                <a:tc>
                  <a:txBody>
                    <a:bodyPr/>
                    <a:lstStyle/>
                    <a:p>
                      <a:pPr>
                        <a:lnSpc>
                          <a:spcPct val="150000"/>
                        </a:lnSpc>
                      </a:pPr>
                      <a:r>
                        <a:rPr lang="en-IN" sz="1400" dirty="0">
                          <a:solidFill>
                            <a:schemeClr val="tx1"/>
                          </a:solidFill>
                        </a:rPr>
                        <a:t>No</a:t>
                      </a:r>
                    </a:p>
                  </a:txBody>
                  <a:tcPr/>
                </a:tc>
                <a:tc>
                  <a:txBody>
                    <a:bodyPr/>
                    <a:lstStyle/>
                    <a:p>
                      <a:pPr>
                        <a:lnSpc>
                          <a:spcPct val="150000"/>
                        </a:lnSpc>
                      </a:pPr>
                      <a:r>
                        <a:rPr lang="en-IN" sz="1400" dirty="0">
                          <a:solidFill>
                            <a:schemeClr val="tx1"/>
                          </a:solidFill>
                        </a:rPr>
                        <a:t>Title</a:t>
                      </a:r>
                    </a:p>
                  </a:txBody>
                  <a:tcPr/>
                </a:tc>
                <a:tc>
                  <a:txBody>
                    <a:bodyPr/>
                    <a:lstStyle/>
                    <a:p>
                      <a:pPr>
                        <a:lnSpc>
                          <a:spcPct val="150000"/>
                        </a:lnSpc>
                      </a:pPr>
                      <a:r>
                        <a:rPr lang="en-IN" sz="1400" dirty="0">
                          <a:solidFill>
                            <a:schemeClr val="tx1"/>
                          </a:solidFill>
                        </a:rPr>
                        <a:t>Author</a:t>
                      </a:r>
                    </a:p>
                  </a:txBody>
                  <a:tcPr/>
                </a:tc>
                <a:tc>
                  <a:txBody>
                    <a:bodyPr/>
                    <a:lstStyle/>
                    <a:p>
                      <a:pPr>
                        <a:lnSpc>
                          <a:spcPct val="100000"/>
                        </a:lnSpc>
                      </a:pPr>
                      <a:r>
                        <a:rPr lang="en-IN" sz="1400" dirty="0">
                          <a:solidFill>
                            <a:schemeClr val="tx1"/>
                          </a:solidFill>
                        </a:rPr>
                        <a:t>Journal Name &amp; Year</a:t>
                      </a:r>
                    </a:p>
                  </a:txBody>
                  <a:tcPr/>
                </a:tc>
                <a:tc>
                  <a:txBody>
                    <a:bodyPr/>
                    <a:lstStyle/>
                    <a:p>
                      <a:pPr>
                        <a:lnSpc>
                          <a:spcPct val="100000"/>
                        </a:lnSpc>
                      </a:pPr>
                      <a:r>
                        <a:rPr lang="en-IN" sz="1400" dirty="0">
                          <a:solidFill>
                            <a:schemeClr val="tx1"/>
                          </a:solidFill>
                        </a:rPr>
                        <a:t>Methodology Adapted</a:t>
                      </a:r>
                    </a:p>
                  </a:txBody>
                  <a:tcPr/>
                </a:tc>
                <a:tc>
                  <a:txBody>
                    <a:bodyPr/>
                    <a:lstStyle/>
                    <a:p>
                      <a:pPr>
                        <a:lnSpc>
                          <a:spcPct val="150000"/>
                        </a:lnSpc>
                      </a:pPr>
                      <a:r>
                        <a:rPr lang="en-IN" sz="1400" dirty="0">
                          <a:solidFill>
                            <a:schemeClr val="tx1"/>
                          </a:solidFill>
                        </a:rPr>
                        <a:t>Key Findings</a:t>
                      </a:r>
                    </a:p>
                  </a:txBody>
                  <a:tcPr/>
                </a:tc>
                <a:tc>
                  <a:txBody>
                    <a:bodyPr/>
                    <a:lstStyle/>
                    <a:p>
                      <a:pPr>
                        <a:lnSpc>
                          <a:spcPct val="150000"/>
                        </a:lnSpc>
                      </a:pPr>
                      <a:r>
                        <a:rPr lang="en-IN" sz="1400" dirty="0">
                          <a:solidFill>
                            <a:schemeClr val="tx1"/>
                          </a:solidFill>
                        </a:rPr>
                        <a:t>Gaps</a:t>
                      </a:r>
                    </a:p>
                  </a:txBody>
                  <a:tcPr/>
                </a:tc>
                <a:extLst>
                  <a:ext uri="{0D108BD9-81ED-4DB2-BD59-A6C34878D82A}">
                    <a16:rowId xmlns:a16="http://schemas.microsoft.com/office/drawing/2014/main" val="2475852766"/>
                  </a:ext>
                </a:extLst>
              </a:tr>
              <a:tr h="1610269">
                <a:tc>
                  <a:txBody>
                    <a:bodyPr/>
                    <a:lstStyle/>
                    <a:p>
                      <a:pPr>
                        <a:lnSpc>
                          <a:spcPct val="150000"/>
                        </a:lnSpc>
                      </a:pPr>
                      <a:r>
                        <a:rPr lang="en-IN" sz="1400" dirty="0">
                          <a:solidFill>
                            <a:schemeClr val="tx1"/>
                          </a:solidFill>
                        </a:rPr>
                        <a:t>1.</a:t>
                      </a:r>
                    </a:p>
                  </a:txBody>
                  <a:tcPr/>
                </a:tc>
                <a:tc>
                  <a:txBody>
                    <a:bodyPr/>
                    <a:lstStyle/>
                    <a:p>
                      <a:pPr>
                        <a:lnSpc>
                          <a:spcPct val="100000"/>
                        </a:lnSpc>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Disease Detection in Fruits using Image Processing</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Karthiga. R </a:t>
                      </a:r>
                    </a:p>
                    <a:p>
                      <a:pPr>
                        <a:lnSpc>
                          <a:spcPct val="15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Swetha. K</a:t>
                      </a:r>
                    </a:p>
                    <a:p>
                      <a:pPr>
                        <a:lnSpc>
                          <a:spcPct val="15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Preethi. G</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IEEE Xplore 2021</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Using CNN algo the process undergo</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Image Acquisition, Image Preprocessing, Image Segmentation, Applying training dataset, Experimental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results. </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The Use of CNN algorithms have an easy way to detect the disease on the fruits and helps to classify the diseases from healthy fruit, this approach can easily identify and classify the fruits using image processing techniques. </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This method has two phases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a)lesion spot detection on fruits and leaves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b)Citrus disease classification</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6612607"/>
                  </a:ext>
                </a:extLst>
              </a:tr>
              <a:tr h="1173807">
                <a:tc>
                  <a:txBody>
                    <a:bodyPr/>
                    <a:lstStyle/>
                    <a:p>
                      <a:pPr>
                        <a:lnSpc>
                          <a:spcPct val="150000"/>
                        </a:lnSpc>
                      </a:pPr>
                      <a:r>
                        <a:rPr lang="en-IN" sz="1400" dirty="0">
                          <a:solidFill>
                            <a:schemeClr val="tx1"/>
                          </a:solidFill>
                        </a:rPr>
                        <a:t>2.</a:t>
                      </a: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Automatic Detection of Citrus Fruit and Leaves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Diseases Using Deep Neural Network Model </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Asad Khattak</a:t>
                      </a:r>
                    </a:p>
                    <a:p>
                      <a:pPr>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Muhammad</a:t>
                      </a:r>
                    </a:p>
                    <a:p>
                      <a:pPr>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Usama Asghar</a:t>
                      </a:r>
                    </a:p>
                    <a:p>
                      <a:pPr>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Ulfat Batool</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IEEE Xplore 2021</a:t>
                      </a:r>
                      <a:endParaRPr lang="en-IN" sz="12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IN" sz="1400" dirty="0">
                        <a:solidFill>
                          <a:schemeClr val="tx1"/>
                        </a:solidFill>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A Multilayer Convolutional Neural Network is proposed for the classification of citrus and leaves infected with different diseases.</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sz="1200" dirty="0">
                          <a:solidFill>
                            <a:schemeClr val="tx1"/>
                          </a:solidFill>
                          <a:latin typeface="Times New Roman" panose="02020603050405020304" pitchFamily="18" charset="0"/>
                          <a:cs typeface="Times New Roman" panose="02020603050405020304" pitchFamily="18" charset="0"/>
                        </a:rPr>
                        <a:t>The proposed CNN-based leaf disease identification model is capable of distinguishing between healthy and diseased</a:t>
                      </a:r>
                    </a:p>
                    <a:p>
                      <a:pPr>
                        <a:lnSpc>
                          <a:spcPct val="100000"/>
                        </a:lnSpc>
                      </a:pPr>
                      <a:r>
                        <a:rPr lang="en-US" sz="1200" dirty="0">
                          <a:solidFill>
                            <a:schemeClr val="tx1"/>
                          </a:solidFill>
                          <a:latin typeface="Times New Roman" panose="02020603050405020304" pitchFamily="18" charset="0"/>
                          <a:cs typeface="Times New Roman" panose="02020603050405020304" pitchFamily="18" charset="0"/>
                        </a:rPr>
                        <a:t>Citrus fruits and leaves</a:t>
                      </a:r>
                      <a:r>
                        <a:rPr lang="en-US" sz="1200" dirty="0">
                          <a:solidFill>
                            <a:schemeClr val="tx1"/>
                          </a:solidFill>
                        </a:rPr>
                        <a:t>.</a:t>
                      </a:r>
                      <a:endParaRPr lang="en-IN" sz="1200" dirty="0">
                        <a:solidFill>
                          <a:schemeClr val="tx1"/>
                        </a:solidFill>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various deep learning models such as RNN, LSTM, Bi LSTM, and hybrid models such as CNN + LSTM, </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2422336"/>
                  </a:ext>
                </a:extLst>
              </a:tr>
              <a:tr h="1182695">
                <a:tc>
                  <a:txBody>
                    <a:bodyPr/>
                    <a:lstStyle/>
                    <a:p>
                      <a:pPr>
                        <a:lnSpc>
                          <a:spcPct val="150000"/>
                        </a:lnSpc>
                      </a:pPr>
                      <a:r>
                        <a:rPr lang="en-IN" sz="1400" dirty="0">
                          <a:solidFill>
                            <a:schemeClr val="tx1"/>
                          </a:solidFill>
                        </a:rPr>
                        <a:t>3.</a:t>
                      </a: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Automatic Recognition of Guava Leaf Diseases using Deep Convolution Neural Network</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Md. Rasel Howlader, Umme Habiba</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International Conference on Electrical, Computer and Communication Engineering (ECCE), 7-9 February, 2019</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this study presents eleven layers based D-CNN </a:t>
                      </a: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model which is developed followed by AlexNet</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Identification</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 accuracy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indicates that the proposed D-CNN model is more effective and gives a better solution to identify and control guava leaf diseases</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Consider interfacing our model on smart-phones to make a quick and responsible judgment which help the farmers instantly detecting and preventing.</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0221853"/>
                  </a:ext>
                </a:extLst>
              </a:tr>
            </a:tbl>
          </a:graphicData>
        </a:graphic>
      </p:graphicFrame>
      <p:pic>
        <p:nvPicPr>
          <p:cNvPr id="5" name="Picture 3" descr="Logo&#10;&#10;Description automatically generated">
            <a:extLst>
              <a:ext uri="{FF2B5EF4-FFF2-40B4-BE49-F238E27FC236}">
                <a16:creationId xmlns:a16="http://schemas.microsoft.com/office/drawing/2014/main" id="{DD536BF5-97B2-60B2-6357-1BE5EAA3AFD7}"/>
              </a:ext>
            </a:extLst>
          </p:cNvPr>
          <p:cNvPicPr>
            <a:picLocks noChangeAspect="1"/>
          </p:cNvPicPr>
          <p:nvPr/>
        </p:nvPicPr>
        <p:blipFill>
          <a:blip r:embed="rId2"/>
          <a:stretch>
            <a:fillRect/>
          </a:stretch>
        </p:blipFill>
        <p:spPr>
          <a:xfrm>
            <a:off x="8208263" y="0"/>
            <a:ext cx="935737" cy="935737"/>
          </a:xfrm>
          <a:prstGeom prst="rect">
            <a:avLst/>
          </a:prstGeom>
        </p:spPr>
      </p:pic>
      <p:sp>
        <p:nvSpPr>
          <p:cNvPr id="7" name="TextBox 6">
            <a:extLst>
              <a:ext uri="{FF2B5EF4-FFF2-40B4-BE49-F238E27FC236}">
                <a16:creationId xmlns:a16="http://schemas.microsoft.com/office/drawing/2014/main" id="{A04A4E00-1038-AC11-B446-AD8B6C2C3AF5}"/>
              </a:ext>
            </a:extLst>
          </p:cNvPr>
          <p:cNvSpPr txBox="1"/>
          <p:nvPr/>
        </p:nvSpPr>
        <p:spPr>
          <a:xfrm>
            <a:off x="315961" y="221864"/>
            <a:ext cx="4572000" cy="400110"/>
          </a:xfrm>
          <a:prstGeom prst="rect">
            <a:avLst/>
          </a:prstGeom>
          <a:noFill/>
        </p:spPr>
        <p:txBody>
          <a:bodyPr wrap="square">
            <a:spAutoFit/>
          </a:bodyPr>
          <a:lstStyle/>
          <a:p>
            <a:pPr algn="l"/>
            <a:r>
              <a:rPr lang="en-IN" sz="2000" b="1" u="sng"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49733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299C0215-84FB-C1D9-4AD9-03FE8A56D65F}"/>
              </a:ext>
            </a:extLst>
          </p:cNvPr>
          <p:cNvGraphicFramePr>
            <a:graphicFrameLocks noGrp="1"/>
          </p:cNvGraphicFramePr>
          <p:nvPr>
            <p:extLst>
              <p:ext uri="{D42A27DB-BD31-4B8C-83A1-F6EECF244321}">
                <p14:modId xmlns:p14="http://schemas.microsoft.com/office/powerpoint/2010/main" val="1837974817"/>
              </p:ext>
            </p:extLst>
          </p:nvPr>
        </p:nvGraphicFramePr>
        <p:xfrm>
          <a:off x="117087" y="1350190"/>
          <a:ext cx="8909825" cy="4157619"/>
        </p:xfrm>
        <a:graphic>
          <a:graphicData uri="http://schemas.openxmlformats.org/drawingml/2006/table">
            <a:tbl>
              <a:tblPr firstRow="1" bandRow="1">
                <a:tableStyleId>{21E4AEA4-8DFA-4A89-87EB-49C32662AFE0}</a:tableStyleId>
              </a:tblPr>
              <a:tblGrid>
                <a:gridCol w="454897">
                  <a:extLst>
                    <a:ext uri="{9D8B030D-6E8A-4147-A177-3AD203B41FA5}">
                      <a16:colId xmlns:a16="http://schemas.microsoft.com/office/drawing/2014/main" val="525999715"/>
                    </a:ext>
                  </a:extLst>
                </a:gridCol>
                <a:gridCol w="1312572">
                  <a:extLst>
                    <a:ext uri="{9D8B030D-6E8A-4147-A177-3AD203B41FA5}">
                      <a16:colId xmlns:a16="http://schemas.microsoft.com/office/drawing/2014/main" val="3025290927"/>
                    </a:ext>
                  </a:extLst>
                </a:gridCol>
                <a:gridCol w="1170878">
                  <a:extLst>
                    <a:ext uri="{9D8B030D-6E8A-4147-A177-3AD203B41FA5}">
                      <a16:colId xmlns:a16="http://schemas.microsoft.com/office/drawing/2014/main" val="1850603675"/>
                    </a:ext>
                  </a:extLst>
                </a:gridCol>
                <a:gridCol w="1064941">
                  <a:extLst>
                    <a:ext uri="{9D8B030D-6E8A-4147-A177-3AD203B41FA5}">
                      <a16:colId xmlns:a16="http://schemas.microsoft.com/office/drawing/2014/main" val="1048077528"/>
                    </a:ext>
                  </a:extLst>
                </a:gridCol>
                <a:gridCol w="1536354">
                  <a:extLst>
                    <a:ext uri="{9D8B030D-6E8A-4147-A177-3AD203B41FA5}">
                      <a16:colId xmlns:a16="http://schemas.microsoft.com/office/drawing/2014/main" val="2269513216"/>
                    </a:ext>
                  </a:extLst>
                </a:gridCol>
                <a:gridCol w="1965129">
                  <a:extLst>
                    <a:ext uri="{9D8B030D-6E8A-4147-A177-3AD203B41FA5}">
                      <a16:colId xmlns:a16="http://schemas.microsoft.com/office/drawing/2014/main" val="2766250493"/>
                    </a:ext>
                  </a:extLst>
                </a:gridCol>
                <a:gridCol w="1405054">
                  <a:extLst>
                    <a:ext uri="{9D8B030D-6E8A-4147-A177-3AD203B41FA5}">
                      <a16:colId xmlns:a16="http://schemas.microsoft.com/office/drawing/2014/main" val="3276511341"/>
                    </a:ext>
                  </a:extLst>
                </a:gridCol>
              </a:tblGrid>
              <a:tr h="955477">
                <a:tc>
                  <a:txBody>
                    <a:bodyPr/>
                    <a:lstStyle/>
                    <a:p>
                      <a:pPr>
                        <a:lnSpc>
                          <a:spcPct val="150000"/>
                        </a:lnSpc>
                      </a:pPr>
                      <a:r>
                        <a:rPr lang="en-IN" sz="1400" dirty="0">
                          <a:solidFill>
                            <a:schemeClr val="tx1"/>
                          </a:solidFill>
                        </a:rPr>
                        <a:t>No</a:t>
                      </a:r>
                    </a:p>
                  </a:txBody>
                  <a:tcPr/>
                </a:tc>
                <a:tc>
                  <a:txBody>
                    <a:bodyPr/>
                    <a:lstStyle/>
                    <a:p>
                      <a:pPr>
                        <a:lnSpc>
                          <a:spcPct val="150000"/>
                        </a:lnSpc>
                      </a:pPr>
                      <a:r>
                        <a:rPr lang="en-IN" sz="1400" dirty="0">
                          <a:solidFill>
                            <a:schemeClr val="tx1"/>
                          </a:solidFill>
                        </a:rPr>
                        <a:t>Title</a:t>
                      </a:r>
                    </a:p>
                  </a:txBody>
                  <a:tcPr/>
                </a:tc>
                <a:tc>
                  <a:txBody>
                    <a:bodyPr/>
                    <a:lstStyle/>
                    <a:p>
                      <a:pPr>
                        <a:lnSpc>
                          <a:spcPct val="150000"/>
                        </a:lnSpc>
                      </a:pPr>
                      <a:r>
                        <a:rPr lang="en-IN" sz="1400" dirty="0">
                          <a:solidFill>
                            <a:schemeClr val="tx1"/>
                          </a:solidFill>
                        </a:rPr>
                        <a:t>Author</a:t>
                      </a:r>
                    </a:p>
                  </a:txBody>
                  <a:tcPr/>
                </a:tc>
                <a:tc>
                  <a:txBody>
                    <a:bodyPr/>
                    <a:lstStyle/>
                    <a:p>
                      <a:pPr>
                        <a:lnSpc>
                          <a:spcPct val="100000"/>
                        </a:lnSpc>
                      </a:pPr>
                      <a:r>
                        <a:rPr lang="en-IN" sz="1400" dirty="0">
                          <a:solidFill>
                            <a:schemeClr val="tx1"/>
                          </a:solidFill>
                        </a:rPr>
                        <a:t>Journal Name &amp; Year</a:t>
                      </a:r>
                    </a:p>
                  </a:txBody>
                  <a:tcPr/>
                </a:tc>
                <a:tc>
                  <a:txBody>
                    <a:bodyPr/>
                    <a:lstStyle/>
                    <a:p>
                      <a:pPr>
                        <a:lnSpc>
                          <a:spcPct val="100000"/>
                        </a:lnSpc>
                      </a:pPr>
                      <a:r>
                        <a:rPr lang="en-IN" sz="1400" dirty="0">
                          <a:solidFill>
                            <a:schemeClr val="tx1"/>
                          </a:solidFill>
                        </a:rPr>
                        <a:t>Methodology Adapted</a:t>
                      </a:r>
                    </a:p>
                  </a:txBody>
                  <a:tcPr/>
                </a:tc>
                <a:tc>
                  <a:txBody>
                    <a:bodyPr/>
                    <a:lstStyle/>
                    <a:p>
                      <a:pPr>
                        <a:lnSpc>
                          <a:spcPct val="150000"/>
                        </a:lnSpc>
                      </a:pPr>
                      <a:r>
                        <a:rPr lang="en-IN" sz="1400" dirty="0">
                          <a:solidFill>
                            <a:schemeClr val="tx1"/>
                          </a:solidFill>
                        </a:rPr>
                        <a:t>Key Findings</a:t>
                      </a:r>
                    </a:p>
                  </a:txBody>
                  <a:tcPr/>
                </a:tc>
                <a:tc>
                  <a:txBody>
                    <a:bodyPr/>
                    <a:lstStyle/>
                    <a:p>
                      <a:pPr>
                        <a:lnSpc>
                          <a:spcPct val="150000"/>
                        </a:lnSpc>
                      </a:pPr>
                      <a:r>
                        <a:rPr lang="en-IN" sz="1400" dirty="0">
                          <a:solidFill>
                            <a:schemeClr val="tx1"/>
                          </a:solidFill>
                        </a:rPr>
                        <a:t>Gaps</a:t>
                      </a:r>
                    </a:p>
                  </a:txBody>
                  <a:tcPr/>
                </a:tc>
                <a:extLst>
                  <a:ext uri="{0D108BD9-81ED-4DB2-BD59-A6C34878D82A}">
                    <a16:rowId xmlns:a16="http://schemas.microsoft.com/office/drawing/2014/main" val="2475852766"/>
                  </a:ext>
                </a:extLst>
              </a:tr>
              <a:tr h="1591873">
                <a:tc>
                  <a:txBody>
                    <a:bodyPr/>
                    <a:lstStyle/>
                    <a:p>
                      <a:pPr>
                        <a:lnSpc>
                          <a:spcPct val="150000"/>
                        </a:lnSpc>
                      </a:pPr>
                      <a:r>
                        <a:rPr lang="en-IN" sz="1400" dirty="0">
                          <a:solidFill>
                            <a:schemeClr val="tx1"/>
                          </a:solidFill>
                        </a:rPr>
                        <a:t>4.</a:t>
                      </a: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Automatic Citrus Fruit Disease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Detection By Phenotyping Using Machine Learning</a:t>
                      </a:r>
                      <a:r>
                        <a:rPr lang="en-US" sz="1200" kern="1200" dirty="0">
                          <a:solidFill>
                            <a:schemeClr val="dk1"/>
                          </a:solidFill>
                          <a:effectLst/>
                          <a:latin typeface="+mn-lt"/>
                          <a:ea typeface="+mn-ea"/>
                          <a:cs typeface="+mn-cs"/>
                        </a:rPr>
                        <a:t> </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Benjamin Doh,</a:t>
                      </a:r>
                    </a:p>
                    <a:p>
                      <a:pPr>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Duo Zhang, </a:t>
                      </a:r>
                    </a:p>
                    <a:p>
                      <a:pPr>
                        <a:lnSpc>
                          <a:spcPct val="100000"/>
                        </a:lnSpc>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Yue Shen</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b="0" kern="1200" dirty="0">
                          <a:solidFill>
                            <a:schemeClr val="dk1"/>
                          </a:solidFill>
                          <a:effectLst/>
                          <a:latin typeface="Times New Roman" panose="02020603050405020304" pitchFamily="18" charset="0"/>
                          <a:ea typeface="+mn-ea"/>
                          <a:cs typeface="Times New Roman" panose="02020603050405020304" pitchFamily="18" charset="0"/>
                        </a:rPr>
                        <a:t>International Conference on </a:t>
                      </a:r>
                      <a:endParaRPr lang="en-IN" sz="1200" b="0" dirty="0">
                        <a:latin typeface="Times New Roman" panose="02020603050405020304" pitchFamily="18" charset="0"/>
                        <a:cs typeface="Times New Roman" panose="02020603050405020304" pitchFamily="18" charset="0"/>
                      </a:endParaRPr>
                    </a:p>
                    <a:p>
                      <a:r>
                        <a:rPr lang="en-IN" sz="1200" b="0" kern="1200" dirty="0">
                          <a:solidFill>
                            <a:schemeClr val="dk1"/>
                          </a:solidFill>
                          <a:effectLst/>
                          <a:latin typeface="Times New Roman" panose="02020603050405020304" pitchFamily="18" charset="0"/>
                          <a:ea typeface="+mn-ea"/>
                          <a:cs typeface="Times New Roman" panose="02020603050405020304" pitchFamily="18" charset="0"/>
                        </a:rPr>
                        <a:t>Automation &amp; Computing September 2019</a:t>
                      </a:r>
                      <a:endParaRPr lang="en-IN"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Classification of the disease using both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ANN and multi-class SVM. Extract disease containing a segment of Orange using K-means clustering</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Recognizing the citrus infection, methods are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tested on citrus fruits infections. The proposed classifiers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utilize color and texture features for classification.</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a smaller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number of features is sent to attain way better classification </a:t>
                      </a:r>
                      <a:endParaRPr lang="en-US" sz="1200" dirty="0">
                        <a:latin typeface="Times New Roman" panose="02020603050405020304" pitchFamily="18" charset="0"/>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precision and to diminish computation time. </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6654168"/>
                  </a:ext>
                </a:extLst>
              </a:tr>
              <a:tr h="1610269">
                <a:tc>
                  <a:txBody>
                    <a:bodyPr/>
                    <a:lstStyle/>
                    <a:p>
                      <a:pPr>
                        <a:lnSpc>
                          <a:spcPct val="150000"/>
                        </a:lnSpc>
                      </a:pPr>
                      <a:r>
                        <a:rPr lang="en-IN" sz="1400" dirty="0">
                          <a:solidFill>
                            <a:schemeClr val="tx1"/>
                          </a:solidFill>
                        </a:rPr>
                        <a:t>5.</a:t>
                      </a:r>
                    </a:p>
                  </a:txBody>
                  <a:tcPr/>
                </a:tc>
                <a:tc>
                  <a:txBody>
                    <a:bodyPr/>
                    <a:lstStyle/>
                    <a:p>
                      <a:pPr>
                        <a:lnSpc>
                          <a:spcPct val="100000"/>
                        </a:lnSpc>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Passion Fruit Disease Detection using Image Processing</a:t>
                      </a:r>
                      <a:endParaRPr lang="en-IN" sz="12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fi-FI" sz="1200" b="0" kern="1200" dirty="0">
                          <a:solidFill>
                            <a:schemeClr val="dk1"/>
                          </a:solidFill>
                          <a:effectLst/>
                          <a:latin typeface="Times New Roman" panose="02020603050405020304" pitchFamily="18" charset="0"/>
                          <a:ea typeface="+mn-ea"/>
                          <a:cs typeface="Times New Roman" panose="02020603050405020304" pitchFamily="18" charset="0"/>
                        </a:rPr>
                        <a:t>S.B.D.H. Dharmasiri, </a:t>
                      </a:r>
                    </a:p>
                    <a:p>
                      <a:pPr>
                        <a:lnSpc>
                          <a:spcPct val="100000"/>
                        </a:lnSpc>
                      </a:pPr>
                      <a:r>
                        <a:rPr lang="en-IN" sz="1200" b="0" kern="1200" dirty="0">
                          <a:solidFill>
                            <a:schemeClr val="dk1"/>
                          </a:solidFill>
                          <a:effectLst/>
                          <a:latin typeface="Times New Roman" panose="02020603050405020304" pitchFamily="18" charset="0"/>
                          <a:ea typeface="+mn-ea"/>
                          <a:cs typeface="Times New Roman" panose="02020603050405020304" pitchFamily="18" charset="0"/>
                        </a:rPr>
                        <a:t>S. Jayalal</a:t>
                      </a:r>
                      <a:endParaRPr lang="en-IN" sz="12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Smart Computing and Systems Engineering, 2019</a:t>
                      </a:r>
                      <a:endParaRPr lang="en-IN" sz="1200" b="0" i="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kern="1200" dirty="0">
                          <a:solidFill>
                            <a:schemeClr val="dk1"/>
                          </a:solidFill>
                          <a:effectLst/>
                          <a:latin typeface="Times New Roman" panose="02020603050405020304" pitchFamily="18" charset="0"/>
                          <a:ea typeface="+mn-ea"/>
                          <a:cs typeface="Times New Roman" panose="02020603050405020304" pitchFamily="18" charset="0"/>
                        </a:rPr>
                        <a:t>Image Acquisition, Image Pre processing, Image Segmentation, Feature Extraction, Dataset Preparation, </a:t>
                      </a:r>
                      <a:endParaRPr lang="en-IN" sz="1200" dirty="0">
                        <a:latin typeface="Times New Roman" panose="02020603050405020304" pitchFamily="18" charset="0"/>
                        <a:cs typeface="Times New Roman" panose="02020603050405020304" pitchFamily="18" charset="0"/>
                      </a:endParaRPr>
                    </a:p>
                    <a:p>
                      <a:r>
                        <a:rPr lang="en-IN" sz="1200" kern="1200" dirty="0">
                          <a:solidFill>
                            <a:schemeClr val="dk1"/>
                          </a:solidFill>
                          <a:effectLst/>
                          <a:latin typeface="Times New Roman" panose="02020603050405020304" pitchFamily="18" charset="0"/>
                          <a:ea typeface="+mn-ea"/>
                          <a:cs typeface="Times New Roman" panose="02020603050405020304" pitchFamily="18" charset="0"/>
                        </a:rPr>
                        <a:t>Training and Testing. </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The passion fruit diseases can be identified in the average accuracy of 79% and its stage can be identified in the average accuracy of 66%</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More alternative methods can be used for the detections and SVM algorithm can be more precisely used for the future enhancement.</a:t>
                      </a:r>
                    </a:p>
                  </a:txBody>
                  <a:tcPr/>
                </a:tc>
                <a:extLst>
                  <a:ext uri="{0D108BD9-81ED-4DB2-BD59-A6C34878D82A}">
                    <a16:rowId xmlns:a16="http://schemas.microsoft.com/office/drawing/2014/main" val="2930838359"/>
                  </a:ext>
                </a:extLst>
              </a:tr>
            </a:tbl>
          </a:graphicData>
        </a:graphic>
      </p:graphicFrame>
      <p:sp>
        <p:nvSpPr>
          <p:cNvPr id="6" name="TextBox 5">
            <a:extLst>
              <a:ext uri="{FF2B5EF4-FFF2-40B4-BE49-F238E27FC236}">
                <a16:creationId xmlns:a16="http://schemas.microsoft.com/office/drawing/2014/main" id="{C5940A63-7453-C232-1004-B635D239AB28}"/>
              </a:ext>
            </a:extLst>
          </p:cNvPr>
          <p:cNvSpPr txBox="1"/>
          <p:nvPr/>
        </p:nvSpPr>
        <p:spPr>
          <a:xfrm>
            <a:off x="206734" y="493873"/>
            <a:ext cx="4572000" cy="400110"/>
          </a:xfrm>
          <a:prstGeom prst="rect">
            <a:avLst/>
          </a:prstGeom>
          <a:noFill/>
        </p:spPr>
        <p:txBody>
          <a:bodyPr wrap="square">
            <a:spAutoFit/>
          </a:bodyPr>
          <a:lstStyle/>
          <a:p>
            <a:pPr algn="l"/>
            <a:r>
              <a:rPr lang="en-IN" sz="2000" b="1" u="sng" dirty="0">
                <a:latin typeface="Times New Roman" panose="02020603050405020304" pitchFamily="18" charset="0"/>
                <a:cs typeface="Times New Roman" panose="02020603050405020304" pitchFamily="18" charset="0"/>
              </a:rPr>
              <a:t>LITERATURE SURVEY</a:t>
            </a:r>
          </a:p>
        </p:txBody>
      </p:sp>
      <p:pic>
        <p:nvPicPr>
          <p:cNvPr id="7" name="Picture 3" descr="Logo&#10;&#10;Description automatically generated">
            <a:extLst>
              <a:ext uri="{FF2B5EF4-FFF2-40B4-BE49-F238E27FC236}">
                <a16:creationId xmlns:a16="http://schemas.microsoft.com/office/drawing/2014/main" id="{6DC24272-0180-48A3-7F89-407444745C97}"/>
              </a:ext>
            </a:extLst>
          </p:cNvPr>
          <p:cNvPicPr>
            <a:picLocks noChangeAspect="1"/>
          </p:cNvPicPr>
          <p:nvPr/>
        </p:nvPicPr>
        <p:blipFill>
          <a:blip r:embed="rId2"/>
          <a:stretch>
            <a:fillRect/>
          </a:stretch>
        </p:blipFill>
        <p:spPr>
          <a:xfrm>
            <a:off x="8208263" y="26005"/>
            <a:ext cx="935737" cy="935737"/>
          </a:xfrm>
          <a:prstGeom prst="rect">
            <a:avLst/>
          </a:prstGeom>
        </p:spPr>
      </p:pic>
    </p:spTree>
    <p:extLst>
      <p:ext uri="{BB962C8B-B14F-4D97-AF65-F5344CB8AC3E}">
        <p14:creationId xmlns:p14="http://schemas.microsoft.com/office/powerpoint/2010/main" val="319576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7" descr="A picture containing logo&#10;&#10;Description automatically generated">
            <a:extLst>
              <a:ext uri="{FF2B5EF4-FFF2-40B4-BE49-F238E27FC236}">
                <a16:creationId xmlns:a16="http://schemas.microsoft.com/office/drawing/2014/main" id="{FB927BE0-A5E1-BB32-75B3-1AE476795A44}"/>
              </a:ext>
            </a:extLst>
          </p:cNvPr>
          <p:cNvPicPr>
            <a:picLocks noChangeAspect="1"/>
          </p:cNvPicPr>
          <p:nvPr/>
        </p:nvPicPr>
        <p:blipFill>
          <a:blip r:embed="rId2"/>
          <a:stretch>
            <a:fillRect/>
          </a:stretch>
        </p:blipFill>
        <p:spPr>
          <a:xfrm>
            <a:off x="8250447" y="5212"/>
            <a:ext cx="838200" cy="895350"/>
          </a:xfrm>
          <a:prstGeom prst="rect">
            <a:avLst/>
          </a:prstGeom>
        </p:spPr>
      </p:pic>
      <p:sp>
        <p:nvSpPr>
          <p:cNvPr id="4" name="TextBox 3">
            <a:extLst>
              <a:ext uri="{FF2B5EF4-FFF2-40B4-BE49-F238E27FC236}">
                <a16:creationId xmlns:a16="http://schemas.microsoft.com/office/drawing/2014/main" id="{65BAE5D9-028C-8898-79A1-B40D0F82CA5D}"/>
              </a:ext>
            </a:extLst>
          </p:cNvPr>
          <p:cNvSpPr txBox="1"/>
          <p:nvPr/>
        </p:nvSpPr>
        <p:spPr>
          <a:xfrm>
            <a:off x="377071" y="1690062"/>
            <a:ext cx="8050491" cy="3477875"/>
          </a:xfrm>
          <a:prstGeom prst="rect">
            <a:avLst/>
          </a:prstGeom>
          <a:noFill/>
        </p:spPr>
        <p:txBody>
          <a:bodyPr wrap="square">
            <a:spAutoFit/>
          </a:bodyPr>
          <a:lstStyle/>
          <a:p>
            <a:pPr algn="just"/>
            <a:r>
              <a:rPr lang="en-US" sz="2000" b="1" u="sng" dirty="0">
                <a:solidFill>
                  <a:schemeClr val="bg1"/>
                </a:solidFill>
                <a:latin typeface="Times New Roman" panose="02020603050405020304" pitchFamily="18" charset="0"/>
                <a:cs typeface="Times New Roman" panose="02020603050405020304" pitchFamily="18" charset="0"/>
              </a:rPr>
              <a:t>OBJECTIVES</a:t>
            </a:r>
          </a:p>
          <a:p>
            <a:pPr algn="just"/>
            <a:endParaRPr lang="en-US" sz="2000" b="1" u="sng"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Objective 1: </a:t>
            </a:r>
            <a:r>
              <a:rPr lang="en-US" dirty="0">
                <a:solidFill>
                  <a:schemeClr val="bg1"/>
                </a:solidFill>
                <a:latin typeface="Times New Roman" panose="02020603050405020304" pitchFamily="18" charset="0"/>
                <a:cs typeface="Times New Roman" panose="02020603050405020304" pitchFamily="18" charset="0"/>
              </a:rPr>
              <a:t>CNN and LSTM models are used in combination to identify the fruit diseases such as Crown gall, Brown rot, black spot, canker, scab, greening, and Melanoses </a:t>
            </a:r>
          </a:p>
          <a:p>
            <a:pPr algn="just"/>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Objective 2:</a:t>
            </a:r>
            <a:r>
              <a:rPr lang="en-US" dirty="0">
                <a:solidFill>
                  <a:schemeClr val="bg1"/>
                </a:solidFill>
                <a:latin typeface="Times New Roman" panose="02020603050405020304" pitchFamily="18" charset="0"/>
                <a:cs typeface="Times New Roman" panose="02020603050405020304" pitchFamily="18" charset="0"/>
              </a:rPr>
              <a:t> CNN and LSTM models are used in combination to identify the leaves diseases such as Alternaria disease, fire blight, Algal Leaf spot, Whitefly, and Rust. </a:t>
            </a:r>
          </a:p>
          <a:p>
            <a:pPr algn="just"/>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Objective 3:</a:t>
            </a:r>
            <a:r>
              <a:rPr lang="en-US" dirty="0">
                <a:solidFill>
                  <a:schemeClr val="bg1"/>
                </a:solidFill>
                <a:latin typeface="Times New Roman" panose="02020603050405020304" pitchFamily="18" charset="0"/>
                <a:cs typeface="Times New Roman" panose="02020603050405020304" pitchFamily="18" charset="0"/>
              </a:rPr>
              <a:t> Using multiple fruits and leaves disease datasets to enhance the hybrid model performance </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2" name="Picture 3" descr="Logo&#10;&#10;Description automatically generated">
            <a:extLst>
              <a:ext uri="{FF2B5EF4-FFF2-40B4-BE49-F238E27FC236}">
                <a16:creationId xmlns:a16="http://schemas.microsoft.com/office/drawing/2014/main" id="{13BB15DC-D80F-4C24-C72E-ED3A8084F08F}"/>
              </a:ext>
            </a:extLst>
          </p:cNvPr>
          <p:cNvPicPr>
            <a:picLocks noChangeAspect="1"/>
          </p:cNvPicPr>
          <p:nvPr/>
        </p:nvPicPr>
        <p:blipFill>
          <a:blip r:embed="rId3"/>
          <a:stretch>
            <a:fillRect/>
          </a:stretch>
        </p:blipFill>
        <p:spPr>
          <a:xfrm>
            <a:off x="8208263" y="0"/>
            <a:ext cx="935737" cy="9357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7" descr="A picture containing logo&#10;&#10;Description automatically generated">
            <a:extLst>
              <a:ext uri="{FF2B5EF4-FFF2-40B4-BE49-F238E27FC236}">
                <a16:creationId xmlns:a16="http://schemas.microsoft.com/office/drawing/2014/main" id="{7C6C1382-183B-7312-4B32-8BBB2FD0AA1F}"/>
              </a:ext>
            </a:extLst>
          </p:cNvPr>
          <p:cNvPicPr>
            <a:picLocks noChangeAspect="1"/>
          </p:cNvPicPr>
          <p:nvPr/>
        </p:nvPicPr>
        <p:blipFill>
          <a:blip r:embed="rId2"/>
          <a:stretch>
            <a:fillRect/>
          </a:stretch>
        </p:blipFill>
        <p:spPr>
          <a:xfrm>
            <a:off x="8250447" y="5212"/>
            <a:ext cx="838200" cy="895350"/>
          </a:xfrm>
          <a:prstGeom prst="rect">
            <a:avLst/>
          </a:prstGeom>
        </p:spPr>
      </p:pic>
      <p:sp>
        <p:nvSpPr>
          <p:cNvPr id="6" name="TextBox 5">
            <a:extLst>
              <a:ext uri="{FF2B5EF4-FFF2-40B4-BE49-F238E27FC236}">
                <a16:creationId xmlns:a16="http://schemas.microsoft.com/office/drawing/2014/main" id="{E738B4AC-DE2B-E2C1-BE49-D713B0B7EE79}"/>
              </a:ext>
            </a:extLst>
          </p:cNvPr>
          <p:cNvSpPr txBox="1"/>
          <p:nvPr/>
        </p:nvSpPr>
        <p:spPr>
          <a:xfrm>
            <a:off x="312593" y="1845705"/>
            <a:ext cx="8267307" cy="4708981"/>
          </a:xfrm>
          <a:prstGeom prst="rect">
            <a:avLst/>
          </a:prstGeom>
          <a:noFill/>
        </p:spPr>
        <p:txBody>
          <a:bodyPr wrap="square">
            <a:spAutoFit/>
          </a:bodyPr>
          <a:lstStyle/>
          <a:p>
            <a:pPr algn="just"/>
            <a:r>
              <a:rPr lang="en-IN" sz="2000" b="1" dirty="0">
                <a:solidFill>
                  <a:schemeClr val="bg1"/>
                </a:solidFill>
                <a:latin typeface="Times New Roman" panose="02020603050405020304" pitchFamily="18" charset="0"/>
                <a:cs typeface="Times New Roman" panose="02020603050405020304" pitchFamily="18" charset="0"/>
              </a:rPr>
              <a:t>What is </a:t>
            </a:r>
            <a:r>
              <a:rPr lang="en-IN" sz="2000" b="1" i="0" dirty="0">
                <a:solidFill>
                  <a:schemeClr val="bg1"/>
                </a:solidFill>
                <a:effectLst/>
                <a:latin typeface="Times New Roman" panose="02020603050405020304" pitchFamily="18" charset="0"/>
                <a:cs typeface="Times New Roman" panose="02020603050405020304" pitchFamily="18" charset="0"/>
              </a:rPr>
              <a:t>Convolutional Neural Networks (CNN)?</a:t>
            </a:r>
          </a:p>
          <a:p>
            <a:pPr algn="just"/>
            <a:endParaRPr lang="en-IN" sz="2000" b="1" i="0" dirty="0">
              <a:solidFill>
                <a:srgbClr val="292929"/>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292929"/>
                </a:solidFill>
                <a:effectLst/>
                <a:latin typeface="Times New Roman" panose="02020603050405020304" pitchFamily="18" charset="0"/>
                <a:cs typeface="Times New Roman" panose="02020603050405020304" pitchFamily="18" charset="0"/>
              </a:rPr>
              <a:t>A Convolutional Neural Network, also known as CNN or ConvNet, is a class of neural networks that specializes in processing data that has a grid-like topology, such as an image. A digital image is a binary representation of visual data. </a:t>
            </a:r>
          </a:p>
          <a:p>
            <a:pPr marL="285750" indent="-285750" algn="just">
              <a:buFont typeface="Wingdings" panose="05000000000000000000" pitchFamily="2" charset="2"/>
              <a:buChar char="Ø"/>
            </a:pPr>
            <a:endParaRPr lang="en-US" b="0" i="0" dirty="0">
              <a:solidFill>
                <a:srgbClr val="292929"/>
              </a:solidFill>
              <a:effectLst/>
              <a:latin typeface="Times New Roman" panose="02020603050405020304" pitchFamily="18" charset="0"/>
              <a:cs typeface="Times New Roman" panose="02020603050405020304" pitchFamily="18" charset="0"/>
            </a:endParaRPr>
          </a:p>
          <a:p>
            <a:pPr algn="just"/>
            <a:r>
              <a:rPr lang="en-US" sz="2000" b="1" i="0" dirty="0">
                <a:solidFill>
                  <a:schemeClr val="bg1"/>
                </a:solidFill>
                <a:effectLst/>
                <a:latin typeface="Times New Roman" panose="02020603050405020304" pitchFamily="18" charset="0"/>
                <a:cs typeface="Times New Roman" panose="02020603050405020304" pitchFamily="18" charset="0"/>
              </a:rPr>
              <a:t>What is LSTM and why is used?</a:t>
            </a:r>
          </a:p>
          <a:p>
            <a:pPr algn="just"/>
            <a:endParaRPr lang="en-US" sz="2000" b="1" i="0" dirty="0">
              <a:solidFill>
                <a:schemeClr val="bg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chemeClr val="bg1"/>
                </a:solidFill>
                <a:effectLst/>
                <a:latin typeface="Times New Roman" panose="02020603050405020304" pitchFamily="18" charset="0"/>
                <a:cs typeface="Times New Roman" panose="02020603050405020304" pitchFamily="18" charset="0"/>
              </a:rPr>
              <a:t>LSTM </a:t>
            </a:r>
            <a:r>
              <a:rPr lang="en-IN" b="1" dirty="0">
                <a:solidFill>
                  <a:schemeClr val="bg1"/>
                </a:solidFill>
                <a:latin typeface="Times New Roman" panose="02020603050405020304" pitchFamily="18" charset="0"/>
                <a:cs typeface="Times New Roman" panose="02020603050405020304" pitchFamily="18" charset="0"/>
              </a:rPr>
              <a:t>L</a:t>
            </a:r>
            <a:r>
              <a:rPr lang="en-IN" b="1" i="0" dirty="0">
                <a:solidFill>
                  <a:schemeClr val="bg1"/>
                </a:solidFill>
                <a:effectLst/>
                <a:latin typeface="Times New Roman" panose="02020603050405020304" pitchFamily="18" charset="0"/>
                <a:cs typeface="Times New Roman" panose="02020603050405020304" pitchFamily="18" charset="0"/>
              </a:rPr>
              <a:t>ong </a:t>
            </a:r>
            <a:r>
              <a:rPr lang="en-IN" b="1" dirty="0">
                <a:solidFill>
                  <a:schemeClr val="bg1"/>
                </a:solidFill>
                <a:latin typeface="Times New Roman" panose="02020603050405020304" pitchFamily="18" charset="0"/>
                <a:cs typeface="Times New Roman" panose="02020603050405020304" pitchFamily="18" charset="0"/>
              </a:rPr>
              <a:t>S</a:t>
            </a:r>
            <a:r>
              <a:rPr lang="en-IN" b="1" i="0" dirty="0">
                <a:solidFill>
                  <a:schemeClr val="bg1"/>
                </a:solidFill>
                <a:effectLst/>
                <a:latin typeface="Times New Roman" panose="02020603050405020304" pitchFamily="18" charset="0"/>
                <a:cs typeface="Times New Roman" panose="02020603050405020304" pitchFamily="18" charset="0"/>
              </a:rPr>
              <a:t>hort-Term Memory networks </a:t>
            </a:r>
            <a:r>
              <a:rPr lang="en-US" b="0" i="0" dirty="0">
                <a:solidFill>
                  <a:schemeClr val="bg1"/>
                </a:solidFill>
                <a:effectLst/>
                <a:latin typeface="Times New Roman" panose="02020603050405020304" pitchFamily="18" charset="0"/>
                <a:cs typeface="Times New Roman" panose="02020603050405020304" pitchFamily="18" charset="0"/>
              </a:rPr>
              <a:t>can learn long-term dependencies between time steps of data. Common LSTM applications include sentiment analysis, language modeling, speech recognition, and video analysis.</a:t>
            </a:r>
          </a:p>
          <a:p>
            <a:pPr algn="just"/>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b="0" i="0" dirty="0">
              <a:solidFill>
                <a:srgbClr val="292929"/>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b="0" i="0" dirty="0">
              <a:solidFill>
                <a:srgbClr val="292929"/>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2" name="Picture 3" descr="Logo&#10;&#10;Description automatically generated">
            <a:extLst>
              <a:ext uri="{FF2B5EF4-FFF2-40B4-BE49-F238E27FC236}">
                <a16:creationId xmlns:a16="http://schemas.microsoft.com/office/drawing/2014/main" id="{BD208773-B18B-9665-E5A2-3BD921DD361B}"/>
              </a:ext>
            </a:extLst>
          </p:cNvPr>
          <p:cNvPicPr>
            <a:picLocks noChangeAspect="1"/>
          </p:cNvPicPr>
          <p:nvPr/>
        </p:nvPicPr>
        <p:blipFill>
          <a:blip r:embed="rId3"/>
          <a:stretch>
            <a:fillRect/>
          </a:stretch>
        </p:blipFill>
        <p:spPr>
          <a:xfrm>
            <a:off x="8208263" y="0"/>
            <a:ext cx="935737" cy="9357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7" descr="A picture containing logo&#10;&#10;Description automatically generated">
            <a:extLst>
              <a:ext uri="{FF2B5EF4-FFF2-40B4-BE49-F238E27FC236}">
                <a16:creationId xmlns:a16="http://schemas.microsoft.com/office/drawing/2014/main" id="{C80BAC7F-4EF1-3116-B1AE-527DAF1839AF}"/>
              </a:ext>
            </a:extLst>
          </p:cNvPr>
          <p:cNvPicPr>
            <a:picLocks noChangeAspect="1"/>
          </p:cNvPicPr>
          <p:nvPr/>
        </p:nvPicPr>
        <p:blipFill>
          <a:blip r:embed="rId2"/>
          <a:stretch>
            <a:fillRect/>
          </a:stretch>
        </p:blipFill>
        <p:spPr>
          <a:xfrm>
            <a:off x="8250447" y="5212"/>
            <a:ext cx="838200" cy="895350"/>
          </a:xfrm>
          <a:prstGeom prst="rect">
            <a:avLst/>
          </a:prstGeom>
        </p:spPr>
      </p:pic>
      <p:sp>
        <p:nvSpPr>
          <p:cNvPr id="4" name="TextBox 3">
            <a:extLst>
              <a:ext uri="{FF2B5EF4-FFF2-40B4-BE49-F238E27FC236}">
                <a16:creationId xmlns:a16="http://schemas.microsoft.com/office/drawing/2014/main" id="{CD33BA3B-F30C-522D-66AB-C9BE7FFC9473}"/>
              </a:ext>
            </a:extLst>
          </p:cNvPr>
          <p:cNvSpPr txBox="1"/>
          <p:nvPr/>
        </p:nvSpPr>
        <p:spPr>
          <a:xfrm>
            <a:off x="273205" y="2220863"/>
            <a:ext cx="6773158" cy="2862322"/>
          </a:xfrm>
          <a:prstGeom prst="rect">
            <a:avLst/>
          </a:prstGeom>
          <a:noFill/>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The methodology involves the following sections they are :</a:t>
            </a:r>
          </a:p>
          <a:p>
            <a:pPr marL="342900" indent="-342900">
              <a:buFont typeface="Wingdings" panose="05000000000000000000" pitchFamily="2" charset="2"/>
              <a:buChar char="Ø"/>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Interpretation Of The Image</a:t>
            </a: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Deep Convolutional Layer-1 - Feature Extraction</a:t>
            </a: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Using Pooling Layer-1 -  To Reduce Dimensionality</a:t>
            </a: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Convolutional Layer-2 - For Feature Extraction</a:t>
            </a: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Max Pooling Layer-2 -  For Minimizing Dimensionality</a:t>
            </a: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Using Flatten Layer To Flatten</a:t>
            </a: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Using Activation Functions For Classification.</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 name="Picture 3" descr="Logo&#10;&#10;Description automatically generated">
            <a:extLst>
              <a:ext uri="{FF2B5EF4-FFF2-40B4-BE49-F238E27FC236}">
                <a16:creationId xmlns:a16="http://schemas.microsoft.com/office/drawing/2014/main" id="{5A18B522-DC19-C930-D760-7CD3FE565D12}"/>
              </a:ext>
            </a:extLst>
          </p:cNvPr>
          <p:cNvPicPr>
            <a:picLocks noChangeAspect="1"/>
          </p:cNvPicPr>
          <p:nvPr/>
        </p:nvPicPr>
        <p:blipFill>
          <a:blip r:embed="rId3"/>
          <a:stretch>
            <a:fillRect/>
          </a:stretch>
        </p:blipFill>
        <p:spPr>
          <a:xfrm>
            <a:off x="8208263" y="0"/>
            <a:ext cx="935737" cy="935737"/>
          </a:xfrm>
          <a:prstGeom prst="rect">
            <a:avLst/>
          </a:prstGeom>
        </p:spPr>
      </p:pic>
      <p:sp>
        <p:nvSpPr>
          <p:cNvPr id="6" name="TextBox 5">
            <a:extLst>
              <a:ext uri="{FF2B5EF4-FFF2-40B4-BE49-F238E27FC236}">
                <a16:creationId xmlns:a16="http://schemas.microsoft.com/office/drawing/2014/main" id="{C41F0081-3702-C28E-CB6A-8C4A0D158D99}"/>
              </a:ext>
            </a:extLst>
          </p:cNvPr>
          <p:cNvSpPr txBox="1"/>
          <p:nvPr/>
        </p:nvSpPr>
        <p:spPr>
          <a:xfrm>
            <a:off x="273205" y="1627407"/>
            <a:ext cx="4627756" cy="400110"/>
          </a:xfrm>
          <a:prstGeom prst="rect">
            <a:avLst/>
          </a:prstGeom>
          <a:noFill/>
        </p:spPr>
        <p:txBody>
          <a:bodyPr wrap="square">
            <a:spAutoFit/>
          </a:bodyPr>
          <a:lstStyle/>
          <a:p>
            <a:r>
              <a:rPr lang="en-IN" sz="2000" b="1" u="sng" dirty="0">
                <a:solidFill>
                  <a:schemeClr val="bg1"/>
                </a:solidFill>
                <a:latin typeface="Times New Roman" panose="02020603050405020304" pitchFamily="18" charset="0"/>
                <a:cs typeface="Times New Roman" panose="02020603050405020304" pitchFamily="18" charset="0"/>
              </a:rPr>
              <a:t>METHODOLOGY</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721937"/>
      </p:ext>
    </p:extLst>
  </p:cSld>
  <p:clrMapOvr>
    <a:masterClrMapping/>
  </p:clrMapOvr>
</p:sld>
</file>

<file path=ppt/theme/theme1.xml><?xml version="1.0" encoding="utf-8"?>
<a:theme xmlns:a="http://schemas.openxmlformats.org/drawingml/2006/main" name="Technic">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Custom Desig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2326</TotalTime>
  <Words>1279</Words>
  <Application>Microsoft Office PowerPoint</Application>
  <PresentationFormat>On-screen Show (4:3)</PresentationFormat>
  <Paragraphs>149</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Brush Script MT</vt:lpstr>
      <vt:lpstr>Calibri</vt:lpstr>
      <vt:lpstr>Franklin Gothic Book</vt:lpstr>
      <vt:lpstr>Times New Roman</vt:lpstr>
      <vt:lpstr>Wingdings</vt:lpstr>
      <vt:lpstr>Wingdings 2</vt:lpstr>
      <vt:lpstr>Technic</vt:lpstr>
      <vt:lpstr>Custom Design</vt:lpstr>
      <vt:lpstr>PowerPoint Presentation</vt:lpstr>
      <vt:lpstr>PowerPoint Presentation</vt:lpstr>
      <vt:lpstr>PowerPoint Presentation</vt:lpstr>
      <vt:lpstr>PROBLEM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shamshadh014@outlook.com</cp:lastModifiedBy>
  <cp:revision>92</cp:revision>
  <dcterms:created xsi:type="dcterms:W3CDTF">2011-03-29T09:15:57Z</dcterms:created>
  <dcterms:modified xsi:type="dcterms:W3CDTF">2023-06-25T04:56:04Z</dcterms:modified>
</cp:coreProperties>
</file>