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62" r:id="rId6"/>
    <p:sldId id="259" r:id="rId7"/>
    <p:sldId id="263" r:id="rId8"/>
    <p:sldId id="261"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7DA161E-3305-4EFD-8BDE-54FFA67DA6F4}" type="datetimeFigureOut">
              <a:rPr lang="en-US" smtClean="0"/>
              <a:pPr/>
              <a:t>5/17/2019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DA8F67F-4B77-46D7-A251-AF2096D862F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DA161E-3305-4EFD-8BDE-54FFA67DA6F4}" type="datetimeFigureOut">
              <a:rPr lang="en-US" smtClean="0"/>
              <a:pPr/>
              <a:t>5/17/2019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8F67F-4B77-46D7-A251-AF2096D862F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DA161E-3305-4EFD-8BDE-54FFA67DA6F4}" type="datetimeFigureOut">
              <a:rPr lang="en-US" smtClean="0"/>
              <a:pPr/>
              <a:t>5/17/2019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8F67F-4B77-46D7-A251-AF2096D862F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DA161E-3305-4EFD-8BDE-54FFA67DA6F4}" type="datetimeFigureOut">
              <a:rPr lang="en-US" smtClean="0"/>
              <a:pPr/>
              <a:t>5/17/2019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8F67F-4B77-46D7-A251-AF2096D862F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7DA161E-3305-4EFD-8BDE-54FFA67DA6F4}" type="datetimeFigureOut">
              <a:rPr lang="en-US" smtClean="0"/>
              <a:pPr/>
              <a:t>5/17/2019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8F67F-4B77-46D7-A251-AF2096D862F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7DA161E-3305-4EFD-8BDE-54FFA67DA6F4}" type="datetimeFigureOut">
              <a:rPr lang="en-US" smtClean="0"/>
              <a:pPr/>
              <a:t>5/17/2019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8F67F-4B77-46D7-A251-AF2096D862F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7DA161E-3305-4EFD-8BDE-54FFA67DA6F4}" type="datetimeFigureOut">
              <a:rPr lang="en-US" smtClean="0"/>
              <a:pPr/>
              <a:t>5/17/2019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A8F67F-4B77-46D7-A251-AF2096D862F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7DA161E-3305-4EFD-8BDE-54FFA67DA6F4}" type="datetimeFigureOut">
              <a:rPr lang="en-US" smtClean="0"/>
              <a:pPr/>
              <a:t>5/17/2019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8F67F-4B77-46D7-A251-AF2096D862F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A161E-3305-4EFD-8BDE-54FFA67DA6F4}" type="datetimeFigureOut">
              <a:rPr lang="en-US" smtClean="0"/>
              <a:pPr/>
              <a:t>5/17/2019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A8F67F-4B77-46D7-A251-AF2096D862F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7DA161E-3305-4EFD-8BDE-54FFA67DA6F4}" type="datetimeFigureOut">
              <a:rPr lang="en-US" smtClean="0"/>
              <a:pPr/>
              <a:t>5/17/2019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8F67F-4B77-46D7-A251-AF2096D862F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7DA161E-3305-4EFD-8BDE-54FFA67DA6F4}" type="datetimeFigureOut">
              <a:rPr lang="en-US" smtClean="0"/>
              <a:pPr/>
              <a:t>5/17/2019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FDA8F67F-4B77-46D7-A251-AF2096D862F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7DA161E-3305-4EFD-8BDE-54FFA67DA6F4}" type="datetimeFigureOut">
              <a:rPr lang="en-US" smtClean="0"/>
              <a:pPr/>
              <a:t>5/17/2019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DA8F67F-4B77-46D7-A251-AF2096D862F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214554"/>
            <a:ext cx="7851648" cy="1828800"/>
          </a:xfrm>
        </p:spPr>
        <p:txBody>
          <a:bodyPr>
            <a:normAutofit/>
          </a:bodyPr>
          <a:lstStyle/>
          <a:p>
            <a:pPr algn="ctr"/>
            <a:r>
              <a:rPr lang="en-US" sz="8800" i="1" dirty="0" err="1">
                <a:solidFill>
                  <a:schemeClr val="accent6">
                    <a:lumMod val="50000"/>
                  </a:schemeClr>
                </a:solidFill>
              </a:rPr>
              <a:t>WheelsUp</a:t>
            </a:r>
            <a:endParaRPr lang="en-IN" sz="8800" i="1" dirty="0">
              <a:solidFill>
                <a:schemeClr val="accent6">
                  <a:lumMod val="50000"/>
                </a:schemeClr>
              </a:solidFill>
            </a:endParaRPr>
          </a:p>
        </p:txBody>
      </p:sp>
      <p:pic>
        <p:nvPicPr>
          <p:cNvPr id="1027" name="Picture 3" descr="C:\xampp\htdocs\codeignetor\assets\img\wheel.png"/>
          <p:cNvPicPr>
            <a:picLocks noChangeAspect="1" noChangeArrowheads="1"/>
          </p:cNvPicPr>
          <p:nvPr/>
        </p:nvPicPr>
        <p:blipFill>
          <a:blip r:embed="rId2"/>
          <a:srcRect/>
          <a:stretch>
            <a:fillRect/>
          </a:stretch>
        </p:blipFill>
        <p:spPr bwMode="auto">
          <a:xfrm>
            <a:off x="2786050" y="1500174"/>
            <a:ext cx="3467100" cy="787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a:t>
            </a:r>
            <a:r>
              <a:rPr lang="pt-BR" b="1" dirty="0"/>
              <a:t>Object diagram</a:t>
            </a:r>
            <a:br>
              <a:rPr lang="en-IN" dirty="0"/>
            </a:br>
            <a:endParaRPr lang="en-IN" dirty="0"/>
          </a:p>
        </p:txBody>
      </p:sp>
      <p:pic>
        <p:nvPicPr>
          <p:cNvPr id="2050" name="Picture 2" descr="D:\PROJECT RELATED DOCUMNTS\SACHIN DOCUS\UML\dia\obje2.png"/>
          <p:cNvPicPr>
            <a:picLocks noChangeAspect="1" noChangeArrowheads="1"/>
          </p:cNvPicPr>
          <p:nvPr/>
        </p:nvPicPr>
        <p:blipFill>
          <a:blip r:embed="rId2"/>
          <a:srcRect/>
          <a:stretch>
            <a:fillRect/>
          </a:stretch>
        </p:blipFill>
        <p:spPr bwMode="auto">
          <a:xfrm>
            <a:off x="714348" y="1714488"/>
            <a:ext cx="7156451" cy="435771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	Deployment diagram</a:t>
            </a:r>
            <a:endParaRPr lang="en-IN" dirty="0"/>
          </a:p>
        </p:txBody>
      </p:sp>
      <p:pic>
        <p:nvPicPr>
          <p:cNvPr id="4" name="Content Placeholder 3" descr="G:\SEM-4\deploymen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414" y="2048256"/>
            <a:ext cx="6403182" cy="4309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		Use case diagram</a:t>
            </a:r>
            <a:endParaRPr lang="en-IN" dirty="0"/>
          </a:p>
        </p:txBody>
      </p:sp>
      <p:pic>
        <p:nvPicPr>
          <p:cNvPr id="6"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54023" y="1935163"/>
            <a:ext cx="3835953" cy="43894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5984" y="1214422"/>
            <a:ext cx="3569510" cy="43894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71604" y="1214422"/>
            <a:ext cx="4895911" cy="43894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4414" y="1714488"/>
            <a:ext cx="6437841" cy="43894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GB" b="1" dirty="0"/>
              <a:t>	Sequence </a:t>
            </a:r>
            <a:r>
              <a:rPr lang="pt-BR" b="1" dirty="0"/>
              <a:t>diagram</a:t>
            </a:r>
            <a:endParaRPr lang="en-IN" dirty="0"/>
          </a:p>
        </p:txBody>
      </p:sp>
      <p:pic>
        <p:nvPicPr>
          <p:cNvPr id="3076" name="Picture 4" descr="D:\PROJECT RELATED DOCUMNTS\SACHIN DOCUS\UML\dia\sequence.png"/>
          <p:cNvPicPr>
            <a:picLocks noChangeAspect="1" noChangeArrowheads="1"/>
          </p:cNvPicPr>
          <p:nvPr/>
        </p:nvPicPr>
        <p:blipFill>
          <a:blip r:embed="rId2"/>
          <a:srcRect/>
          <a:stretch>
            <a:fillRect/>
          </a:stretch>
        </p:blipFill>
        <p:spPr bwMode="auto">
          <a:xfrm>
            <a:off x="1714480" y="1530447"/>
            <a:ext cx="5289564" cy="525613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	</a:t>
            </a:r>
            <a:r>
              <a:rPr lang="en-GB" b="1" dirty="0" err="1"/>
              <a:t>Statechart</a:t>
            </a:r>
            <a:r>
              <a:rPr lang="en-GB" b="1" dirty="0"/>
              <a:t> </a:t>
            </a:r>
            <a:r>
              <a:rPr lang="pt-BR" b="1" dirty="0"/>
              <a:t>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2102212"/>
            <a:ext cx="8229600" cy="40553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		Activity </a:t>
            </a:r>
            <a:r>
              <a:rPr lang="pt-BR" b="1" dirty="0"/>
              <a:t>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1102" y="1935163"/>
            <a:ext cx="7401796" cy="43894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4EDF657F-61F0-4D4C-B97A-30B9BB8BD16B}"/>
              </a:ext>
            </a:extLst>
          </p:cNvPr>
          <p:cNvGraphicFramePr>
            <a:graphicFrameLocks noGrp="1"/>
          </p:cNvGraphicFramePr>
          <p:nvPr>
            <p:ph idx="1"/>
            <p:extLst>
              <p:ext uri="{D42A27DB-BD31-4B8C-83A1-F6EECF244321}">
                <p14:modId xmlns:p14="http://schemas.microsoft.com/office/powerpoint/2010/main" val="1530755253"/>
              </p:ext>
            </p:extLst>
          </p:nvPr>
        </p:nvGraphicFramePr>
        <p:xfrm>
          <a:off x="1979712" y="2276872"/>
          <a:ext cx="5505450" cy="1626870"/>
        </p:xfrm>
        <a:graphic>
          <a:graphicData uri="http://schemas.openxmlformats.org/drawingml/2006/table">
            <a:tbl>
              <a:tblPr firstRow="1" firstCol="1" bandRow="1">
                <a:tableStyleId>{5C22544A-7EE6-4342-B048-85BDC9FD1C3A}</a:tableStyleId>
              </a:tblPr>
              <a:tblGrid>
                <a:gridCol w="1091565">
                  <a:extLst>
                    <a:ext uri="{9D8B030D-6E8A-4147-A177-3AD203B41FA5}">
                      <a16:colId xmlns:a16="http://schemas.microsoft.com/office/drawing/2014/main" val="2884034457"/>
                    </a:ext>
                  </a:extLst>
                </a:gridCol>
                <a:gridCol w="1191260">
                  <a:extLst>
                    <a:ext uri="{9D8B030D-6E8A-4147-A177-3AD203B41FA5}">
                      <a16:colId xmlns:a16="http://schemas.microsoft.com/office/drawing/2014/main" val="1418879861"/>
                    </a:ext>
                  </a:extLst>
                </a:gridCol>
                <a:gridCol w="1070610">
                  <a:extLst>
                    <a:ext uri="{9D8B030D-6E8A-4147-A177-3AD203B41FA5}">
                      <a16:colId xmlns:a16="http://schemas.microsoft.com/office/drawing/2014/main" val="1681698964"/>
                    </a:ext>
                  </a:extLst>
                </a:gridCol>
                <a:gridCol w="2152015">
                  <a:extLst>
                    <a:ext uri="{9D8B030D-6E8A-4147-A177-3AD203B41FA5}">
                      <a16:colId xmlns:a16="http://schemas.microsoft.com/office/drawing/2014/main" val="2105369242"/>
                    </a:ext>
                  </a:extLst>
                </a:gridCol>
              </a:tblGrid>
              <a:tr h="179705">
                <a:tc>
                  <a:txBody>
                    <a:bodyPr/>
                    <a:lstStyle/>
                    <a:p>
                      <a:pPr>
                        <a:spcAft>
                          <a:spcPts val="0"/>
                        </a:spcAft>
                      </a:pPr>
                      <a:r>
                        <a:rPr lang="en-US" sz="1400">
                          <a:effectLst/>
                        </a:rPr>
                        <a:t>Field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Data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Keys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61636482"/>
                  </a:ext>
                </a:extLst>
              </a:tr>
              <a:tr h="170180">
                <a:tc>
                  <a:txBody>
                    <a:bodyPr/>
                    <a:lstStyle/>
                    <a:p>
                      <a:pPr>
                        <a:spcAft>
                          <a:spcPts val="0"/>
                        </a:spcAft>
                      </a:pPr>
                      <a:r>
                        <a:rPr lang="en-US" sz="1400">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dirty="0">
                          <a:effectLst/>
                        </a:rPr>
                        <a:t>int(10)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Login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80797973"/>
                  </a:ext>
                </a:extLst>
              </a:tr>
              <a:tr h="179705">
                <a:tc>
                  <a:txBody>
                    <a:bodyPr/>
                    <a:lstStyle/>
                    <a:p>
                      <a:pPr>
                        <a:spcAft>
                          <a:spcPts val="0"/>
                        </a:spcAft>
                      </a:pPr>
                      <a:r>
                        <a:rPr lang="en-US" sz="1400">
                          <a:effectLst/>
                        </a:rPr>
                        <a:t>rid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int(10)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Registered User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90536908"/>
                  </a:ext>
                </a:extLst>
              </a:tr>
              <a:tr h="179705">
                <a:tc>
                  <a:txBody>
                    <a:bodyPr/>
                    <a:lstStyle/>
                    <a:p>
                      <a:pPr>
                        <a:spcAft>
                          <a:spcPts val="0"/>
                        </a:spcAft>
                      </a:pPr>
                      <a:r>
                        <a:rPr lang="en-US" sz="1400">
                          <a:effectLst/>
                        </a:rPr>
                        <a:t>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varchar(60)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User Email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01115543"/>
                  </a:ext>
                </a:extLst>
              </a:tr>
              <a:tr h="170180">
                <a:tc>
                  <a:txBody>
                    <a:bodyPr/>
                    <a:lstStyle/>
                    <a:p>
                      <a:pPr>
                        <a:spcAft>
                          <a:spcPts val="0"/>
                        </a:spcAft>
                      </a:pPr>
                      <a:r>
                        <a:rPr lang="en-US" sz="1400">
                          <a:effectLst/>
                        </a:rPr>
                        <a:t>password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varchar(255)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Password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66407857"/>
                  </a:ext>
                </a:extLst>
              </a:tr>
              <a:tr h="179705">
                <a:tc>
                  <a:txBody>
                    <a:bodyPr/>
                    <a:lstStyle/>
                    <a:p>
                      <a:pPr>
                        <a:spcAft>
                          <a:spcPts val="0"/>
                        </a:spcAft>
                      </a:pPr>
                      <a:r>
                        <a:rPr lang="en-US" sz="1400">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varchar(255)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Type of User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71625891"/>
                  </a:ext>
                </a:extLst>
              </a:tr>
              <a:tr h="179705">
                <a:tc>
                  <a:txBody>
                    <a:bodyPr/>
                    <a:lstStyle/>
                    <a:p>
                      <a:pPr>
                        <a:spcAft>
                          <a:spcPts val="0"/>
                        </a:spcAft>
                      </a:pPr>
                      <a:r>
                        <a:rPr lang="en-US" sz="1400">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varchar(255)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dirty="0">
                          <a:effectLst/>
                        </a:rPr>
                        <a:t>Status of User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67801257"/>
                  </a:ext>
                </a:extLst>
              </a:tr>
            </a:tbl>
          </a:graphicData>
        </a:graphic>
      </p:graphicFrame>
      <p:sp>
        <p:nvSpPr>
          <p:cNvPr id="10" name="Rectangle 2">
            <a:extLst>
              <a:ext uri="{FF2B5EF4-FFF2-40B4-BE49-F238E27FC236}">
                <a16:creationId xmlns:a16="http://schemas.microsoft.com/office/drawing/2014/main" id="{83877F86-BFE6-4100-8BF2-424B090F56AD}"/>
              </a:ext>
            </a:extLst>
          </p:cNvPr>
          <p:cNvSpPr>
            <a:spLocks noChangeArrowheads="1"/>
          </p:cNvSpPr>
          <p:nvPr/>
        </p:nvSpPr>
        <p:spPr bwMode="auto">
          <a:xfrm>
            <a:off x="1043608" y="141277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1 :login</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id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Foreign key: rid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Calibri" panose="020F0502020204030204" pitchFamily="34" charset="0"/>
                <a:cs typeface="Calibri" panose="020F0502020204030204" pitchFamily="34" charset="0"/>
              </a:rPr>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a:t>Wheelsup is a web application that provides a complete solution to all your day-to-day car booking office running needs. Customers can book cars from their home. This system takes information from customers through filling their details. </a:t>
            </a:r>
          </a:p>
          <a:p>
            <a:endParaRPr lang="en-IN" dirty="0"/>
          </a:p>
          <a:p>
            <a:r>
              <a:rPr lang="en-US" dirty="0"/>
              <a:t>This is available for 24x7. This system works online so allow anyone to book or rent a vehicle without any time restriction. This system allows the customer to board the vehicle at his choice of location, pay for the rental online and could provide valuable feedback for improvement in services. With the help of car rental system you can maximize the revenue by increasing your reach to customers. It automates manual procedures in an effective and efficient way.</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01A32AC-B14C-4AE0-88CF-BEE35218A139}"/>
              </a:ext>
            </a:extLst>
          </p:cNvPr>
          <p:cNvGraphicFramePr>
            <a:graphicFrameLocks noGrp="1"/>
          </p:cNvGraphicFramePr>
          <p:nvPr>
            <p:ph idx="1"/>
            <p:extLst>
              <p:ext uri="{D42A27DB-BD31-4B8C-83A1-F6EECF244321}">
                <p14:modId xmlns:p14="http://schemas.microsoft.com/office/powerpoint/2010/main" val="1546222857"/>
              </p:ext>
            </p:extLst>
          </p:nvPr>
        </p:nvGraphicFramePr>
        <p:xfrm>
          <a:off x="1763688" y="2708920"/>
          <a:ext cx="5454015" cy="2091690"/>
        </p:xfrm>
        <a:graphic>
          <a:graphicData uri="http://schemas.openxmlformats.org/drawingml/2006/table">
            <a:tbl>
              <a:tblPr firstRow="1" firstCol="1" bandRow="1">
                <a:tableStyleId>{5C22544A-7EE6-4342-B048-85BDC9FD1C3A}</a:tableStyleId>
              </a:tblPr>
              <a:tblGrid>
                <a:gridCol w="1113979">
                  <a:extLst>
                    <a:ext uri="{9D8B030D-6E8A-4147-A177-3AD203B41FA5}">
                      <a16:colId xmlns:a16="http://schemas.microsoft.com/office/drawing/2014/main" val="3871239762"/>
                    </a:ext>
                  </a:extLst>
                </a:gridCol>
                <a:gridCol w="1135746">
                  <a:extLst>
                    <a:ext uri="{9D8B030D-6E8A-4147-A177-3AD203B41FA5}">
                      <a16:colId xmlns:a16="http://schemas.microsoft.com/office/drawing/2014/main" val="3398280700"/>
                    </a:ext>
                  </a:extLst>
                </a:gridCol>
                <a:gridCol w="1028190">
                  <a:extLst>
                    <a:ext uri="{9D8B030D-6E8A-4147-A177-3AD203B41FA5}">
                      <a16:colId xmlns:a16="http://schemas.microsoft.com/office/drawing/2014/main" val="389199161"/>
                    </a:ext>
                  </a:extLst>
                </a:gridCol>
                <a:gridCol w="2176100">
                  <a:extLst>
                    <a:ext uri="{9D8B030D-6E8A-4147-A177-3AD203B41FA5}">
                      <a16:colId xmlns:a16="http://schemas.microsoft.com/office/drawing/2014/main" val="1287623981"/>
                    </a:ext>
                  </a:extLst>
                </a:gridCol>
              </a:tblGrid>
              <a:tr h="144780">
                <a:tc>
                  <a:txBody>
                    <a:bodyPr/>
                    <a:lstStyle/>
                    <a:p>
                      <a:pPr algn="l">
                        <a:spcAft>
                          <a:spcPts val="0"/>
                        </a:spcAft>
                      </a:pPr>
                      <a:r>
                        <a:rPr lang="en-US" sz="1400" dirty="0">
                          <a:effectLst/>
                        </a:rPr>
                        <a:t>Field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57335788"/>
                  </a:ext>
                </a:extLst>
              </a:tr>
              <a:tr h="144780">
                <a:tc>
                  <a:txBody>
                    <a:bodyPr/>
                    <a:lstStyle/>
                    <a:p>
                      <a:pPr algn="l">
                        <a:spcAft>
                          <a:spcPts val="0"/>
                        </a:spcAft>
                      </a:pPr>
                      <a:r>
                        <a:rPr lang="en-US" sz="1400">
                          <a:effectLst/>
                        </a:rPr>
                        <a:t>uid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User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60258190"/>
                  </a:ext>
                </a:extLst>
              </a:tr>
              <a:tr h="153035">
                <a:tc>
                  <a:txBody>
                    <a:bodyPr/>
                    <a:lstStyle/>
                    <a:p>
                      <a:pPr algn="l">
                        <a:spcAft>
                          <a:spcPts val="0"/>
                        </a:spcAft>
                      </a:pPr>
                      <a:r>
                        <a:rPr lang="en-US" sz="1400" dirty="0" err="1">
                          <a:effectLst/>
                        </a:rPr>
                        <a:t>fname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First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86725938"/>
                  </a:ext>
                </a:extLst>
              </a:tr>
              <a:tr h="144780">
                <a:tc>
                  <a:txBody>
                    <a:bodyPr/>
                    <a:lstStyle/>
                    <a:p>
                      <a:pPr algn="l">
                        <a:spcAft>
                          <a:spcPts val="0"/>
                        </a:spcAft>
                      </a:pPr>
                      <a:r>
                        <a:rPr lang="en-US" sz="1400" dirty="0">
                          <a:effectLst/>
                        </a:rPr>
                        <a:t>phone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Phone 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66483275"/>
                  </a:ext>
                </a:extLst>
              </a:tr>
              <a:tr h="144780">
                <a:tc>
                  <a:txBody>
                    <a:bodyPr/>
                    <a:lstStyle/>
                    <a:p>
                      <a:pPr algn="l">
                        <a:spcAft>
                          <a:spcPts val="0"/>
                        </a:spcAft>
                      </a:pPr>
                      <a:r>
                        <a:rPr lang="en-US" sz="1400">
                          <a:effectLst/>
                        </a:rPr>
                        <a:t>adhar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Aadhar 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10926798"/>
                  </a:ext>
                </a:extLst>
              </a:tr>
              <a:tr h="144780">
                <a:tc>
                  <a:txBody>
                    <a:bodyPr/>
                    <a:lstStyle/>
                    <a:p>
                      <a:pPr algn="l">
                        <a:spcAft>
                          <a:spcPts val="0"/>
                        </a:spcAft>
                      </a:pPr>
                      <a:r>
                        <a:rPr lang="en-US" sz="1400">
                          <a:effectLst/>
                        </a:rPr>
                        <a:t>gender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Gender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7250864"/>
                  </a:ext>
                </a:extLst>
              </a:tr>
              <a:tr h="144780">
                <a:tc>
                  <a:txBody>
                    <a:bodyPr/>
                    <a:lstStyle/>
                    <a:p>
                      <a:pPr algn="l">
                        <a:spcAft>
                          <a:spcPts val="0"/>
                        </a:spcAft>
                      </a:pPr>
                      <a:r>
                        <a:rPr lang="en-US" sz="1400">
                          <a:effectLst/>
                        </a:rPr>
                        <a:t>place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Place of User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02585176"/>
                  </a:ext>
                </a:extLst>
              </a:tr>
              <a:tr h="144780">
                <a:tc>
                  <a:txBody>
                    <a:bodyPr/>
                    <a:lstStyle/>
                    <a:p>
                      <a:pPr algn="l">
                        <a:spcAft>
                          <a:spcPts val="0"/>
                        </a:spcAft>
                      </a:pPr>
                      <a:r>
                        <a:rPr lang="en-US" sz="1400">
                          <a:effectLst/>
                        </a:rPr>
                        <a:t>prof_img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Image of the User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4730154"/>
                  </a:ext>
                </a:extLst>
              </a:tr>
              <a:tr h="144780">
                <a:tc>
                  <a:txBody>
                    <a:bodyPr/>
                    <a:lstStyle/>
                    <a:p>
                      <a:pPr algn="l">
                        <a:spcAft>
                          <a:spcPts val="0"/>
                        </a:spcAft>
                      </a:pPr>
                      <a:r>
                        <a:rPr lang="en-US" sz="1400">
                          <a:effectLst/>
                        </a:rPr>
                        <a:t>did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varchar(10)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dirty="0">
                          <a:effectLst/>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District Id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54153962"/>
                  </a:ext>
                </a:extLst>
              </a:tr>
            </a:tbl>
          </a:graphicData>
        </a:graphic>
      </p:graphicFrame>
      <p:sp>
        <p:nvSpPr>
          <p:cNvPr id="9" name="Rectangle 1">
            <a:extLst>
              <a:ext uri="{FF2B5EF4-FFF2-40B4-BE49-F238E27FC236}">
                <a16:creationId xmlns:a16="http://schemas.microsoft.com/office/drawing/2014/main" id="{16E332CB-9A6D-4E93-A78E-E69D8B9AB5C0}"/>
              </a:ext>
            </a:extLst>
          </p:cNvPr>
          <p:cNvSpPr>
            <a:spLocks noChangeArrowheads="1"/>
          </p:cNvSpPr>
          <p:nvPr/>
        </p:nvSpPr>
        <p:spPr bwMode="auto">
          <a:xfrm>
            <a:off x="1475656" y="15567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57132" rIns="17457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2: user</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uid</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0ED1718-4F6C-41FB-A29E-4C072B3EFE8E}"/>
              </a:ext>
            </a:extLst>
          </p:cNvPr>
          <p:cNvGraphicFramePr>
            <a:graphicFrameLocks noGrp="1"/>
          </p:cNvGraphicFramePr>
          <p:nvPr>
            <p:ph idx="1"/>
            <p:extLst>
              <p:ext uri="{D42A27DB-BD31-4B8C-83A1-F6EECF244321}">
                <p14:modId xmlns:p14="http://schemas.microsoft.com/office/powerpoint/2010/main" val="340560398"/>
              </p:ext>
            </p:extLst>
          </p:nvPr>
        </p:nvGraphicFramePr>
        <p:xfrm>
          <a:off x="1619672" y="2967045"/>
          <a:ext cx="5454015" cy="2091690"/>
        </p:xfrm>
        <a:graphic>
          <a:graphicData uri="http://schemas.openxmlformats.org/drawingml/2006/table">
            <a:tbl>
              <a:tblPr firstRow="1" firstCol="1" bandRow="1">
                <a:tableStyleId>{5C22544A-7EE6-4342-B048-85BDC9FD1C3A}</a:tableStyleId>
              </a:tblPr>
              <a:tblGrid>
                <a:gridCol w="1113979">
                  <a:extLst>
                    <a:ext uri="{9D8B030D-6E8A-4147-A177-3AD203B41FA5}">
                      <a16:colId xmlns:a16="http://schemas.microsoft.com/office/drawing/2014/main" val="3831705896"/>
                    </a:ext>
                  </a:extLst>
                </a:gridCol>
                <a:gridCol w="1135746">
                  <a:extLst>
                    <a:ext uri="{9D8B030D-6E8A-4147-A177-3AD203B41FA5}">
                      <a16:colId xmlns:a16="http://schemas.microsoft.com/office/drawing/2014/main" val="1658000183"/>
                    </a:ext>
                  </a:extLst>
                </a:gridCol>
                <a:gridCol w="1028190">
                  <a:extLst>
                    <a:ext uri="{9D8B030D-6E8A-4147-A177-3AD203B41FA5}">
                      <a16:colId xmlns:a16="http://schemas.microsoft.com/office/drawing/2014/main" val="103259386"/>
                    </a:ext>
                  </a:extLst>
                </a:gridCol>
                <a:gridCol w="2176100">
                  <a:extLst>
                    <a:ext uri="{9D8B030D-6E8A-4147-A177-3AD203B41FA5}">
                      <a16:colId xmlns:a16="http://schemas.microsoft.com/office/drawing/2014/main" val="54553774"/>
                    </a:ext>
                  </a:extLst>
                </a:gridCol>
              </a:tblGrid>
              <a:tr h="144780">
                <a:tc>
                  <a:txBody>
                    <a:bodyPr/>
                    <a:lstStyle/>
                    <a:p>
                      <a:pPr algn="l">
                        <a:spcAft>
                          <a:spcPts val="0"/>
                        </a:spcAft>
                      </a:pPr>
                      <a:r>
                        <a:rPr lang="en-US" sz="1400" dirty="0">
                          <a:effectLst/>
                        </a:rPr>
                        <a:t>Field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64870333"/>
                  </a:ext>
                </a:extLst>
              </a:tr>
              <a:tr h="144780">
                <a:tc>
                  <a:txBody>
                    <a:bodyPr/>
                    <a:lstStyle/>
                    <a:p>
                      <a:pPr algn="l">
                        <a:spcAft>
                          <a:spcPts val="0"/>
                        </a:spcAft>
                      </a:pPr>
                      <a:r>
                        <a:rPr lang="en-US" sz="1400" dirty="0">
                          <a:effectLst/>
                        </a:rPr>
                        <a:t> </a:t>
                      </a:r>
                      <a:r>
                        <a:rPr lang="en-US" sz="1400" dirty="0" err="1">
                          <a:effectLst/>
                        </a:rPr>
                        <a:t>oid</a:t>
                      </a:r>
                      <a:r>
                        <a:rPr lang="en-US" sz="1400" dirty="0">
                          <a:effectLst/>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Owner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30304395"/>
                  </a:ext>
                </a:extLst>
              </a:tr>
              <a:tr h="153035">
                <a:tc>
                  <a:txBody>
                    <a:bodyPr/>
                    <a:lstStyle/>
                    <a:p>
                      <a:pPr algn="l">
                        <a:spcAft>
                          <a:spcPts val="0"/>
                        </a:spcAft>
                      </a:pPr>
                      <a:r>
                        <a:rPr lang="en-US" sz="1400">
                          <a:effectLst/>
                        </a:rPr>
                        <a:t> oname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First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61837149"/>
                  </a:ext>
                </a:extLst>
              </a:tr>
              <a:tr h="144780">
                <a:tc>
                  <a:txBody>
                    <a:bodyPr/>
                    <a:lstStyle/>
                    <a:p>
                      <a:pPr algn="l">
                        <a:spcAft>
                          <a:spcPts val="0"/>
                        </a:spcAft>
                      </a:pPr>
                      <a:r>
                        <a:rPr lang="en-US" sz="1400">
                          <a:effectLst/>
                        </a:rPr>
                        <a:t> oaddress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Owner Address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50588424"/>
                  </a:ext>
                </a:extLst>
              </a:tr>
              <a:tr h="144780">
                <a:tc>
                  <a:txBody>
                    <a:bodyPr/>
                    <a:lstStyle/>
                    <a:p>
                      <a:pPr algn="l">
                        <a:spcAft>
                          <a:spcPts val="0"/>
                        </a:spcAft>
                      </a:pPr>
                      <a:r>
                        <a:rPr lang="en-US" sz="1400">
                          <a:effectLst/>
                        </a:rPr>
                        <a:t> oemail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varchar(60)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Owner Email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23244802"/>
                  </a:ext>
                </a:extLst>
              </a:tr>
              <a:tr h="144780">
                <a:tc>
                  <a:txBody>
                    <a:bodyPr/>
                    <a:lstStyle/>
                    <a:p>
                      <a:pPr algn="l">
                        <a:spcAft>
                          <a:spcPts val="0"/>
                        </a:spcAft>
                      </a:pPr>
                      <a:r>
                        <a:rPr lang="en-US" sz="1400">
                          <a:effectLst/>
                        </a:rPr>
                        <a:t> omobile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Mobile 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37947872"/>
                  </a:ext>
                </a:extLst>
              </a:tr>
              <a:tr h="144780">
                <a:tc>
                  <a:txBody>
                    <a:bodyPr/>
                    <a:lstStyle/>
                    <a:p>
                      <a:pPr algn="l">
                        <a:spcAft>
                          <a:spcPts val="0"/>
                        </a:spcAft>
                      </a:pPr>
                      <a:r>
                        <a:rPr lang="en-US" sz="1400">
                          <a:effectLst/>
                        </a:rPr>
                        <a:t> gender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dirty="0">
                          <a:effectLst/>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Gender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8628958"/>
                  </a:ext>
                </a:extLst>
              </a:tr>
              <a:tr h="144780">
                <a:tc>
                  <a:txBody>
                    <a:bodyPr/>
                    <a:lstStyle/>
                    <a:p>
                      <a:pPr algn="l">
                        <a:spcAft>
                          <a:spcPts val="0"/>
                        </a:spcAft>
                      </a:pPr>
                      <a:r>
                        <a:rPr lang="en-US" sz="1400">
                          <a:effectLst/>
                        </a:rPr>
                        <a:t> oadhar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dirty="0">
                          <a:effectLst/>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Aadhar 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3898400"/>
                  </a:ext>
                </a:extLst>
              </a:tr>
              <a:tr h="144780">
                <a:tc>
                  <a:txBody>
                    <a:bodyPr/>
                    <a:lstStyle/>
                    <a:p>
                      <a:pPr algn="l">
                        <a:spcAft>
                          <a:spcPts val="0"/>
                        </a:spcAft>
                      </a:pPr>
                      <a:r>
                        <a:rPr lang="en-US" sz="1400">
                          <a:effectLst/>
                        </a:rPr>
                        <a:t> oplace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Place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39238505"/>
                  </a:ext>
                </a:extLst>
              </a:tr>
            </a:tbl>
          </a:graphicData>
        </a:graphic>
      </p:graphicFrame>
      <p:sp>
        <p:nvSpPr>
          <p:cNvPr id="9" name="Rectangle 1">
            <a:extLst>
              <a:ext uri="{FF2B5EF4-FFF2-40B4-BE49-F238E27FC236}">
                <a16:creationId xmlns:a16="http://schemas.microsoft.com/office/drawing/2014/main" id="{F2BA49DE-0CEA-4B70-A4F6-F8D4AB3283E5}"/>
              </a:ext>
            </a:extLst>
          </p:cNvPr>
          <p:cNvSpPr>
            <a:spLocks noChangeArrowheads="1"/>
          </p:cNvSpPr>
          <p:nvPr/>
        </p:nvSpPr>
        <p:spPr bwMode="auto">
          <a:xfrm>
            <a:off x="1331640" y="17728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123786" rIns="17457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3: </a:t>
            </a:r>
            <a:r>
              <a:rPr kumimoji="0" lang="en-US" altLang="en-US"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ownerreg</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uid</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t>		</a:t>
            </a:r>
            <a:endParaRPr lang="en-IN" sz="1400" dirty="0"/>
          </a:p>
        </p:txBody>
      </p:sp>
      <p:sp>
        <p:nvSpPr>
          <p:cNvPr id="7" name="Rectangle 1">
            <a:extLst>
              <a:ext uri="{FF2B5EF4-FFF2-40B4-BE49-F238E27FC236}">
                <a16:creationId xmlns:a16="http://schemas.microsoft.com/office/drawing/2014/main" id="{ACE9DFBF-1FAB-475E-A77B-7751A80685C5}"/>
              </a:ext>
            </a:extLst>
          </p:cNvPr>
          <p:cNvSpPr>
            <a:spLocks noChangeArrowheads="1"/>
          </p:cNvSpPr>
          <p:nvPr/>
        </p:nvSpPr>
        <p:spPr bwMode="auto">
          <a:xfrm>
            <a:off x="1331640" y="1256521"/>
            <a:ext cx="9115034" cy="83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708" tIns="12378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4: </a:t>
            </a:r>
            <a:r>
              <a:rPr kumimoji="0" lang="en-US" altLang="en-US"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driverreg</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:did</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9D4105B-E4FD-404A-9F6D-96DC6C6044EB}"/>
              </a:ext>
            </a:extLst>
          </p:cNvPr>
          <p:cNvGraphicFramePr>
            <a:graphicFrameLocks noGrp="1"/>
          </p:cNvGraphicFramePr>
          <p:nvPr>
            <p:extLst>
              <p:ext uri="{D42A27DB-BD31-4B8C-83A1-F6EECF244321}">
                <p14:modId xmlns:p14="http://schemas.microsoft.com/office/powerpoint/2010/main" val="923684283"/>
              </p:ext>
            </p:extLst>
          </p:nvPr>
        </p:nvGraphicFramePr>
        <p:xfrm>
          <a:off x="1844992" y="3103086"/>
          <a:ext cx="5454015" cy="2556510"/>
        </p:xfrm>
        <a:graphic>
          <a:graphicData uri="http://schemas.openxmlformats.org/drawingml/2006/table">
            <a:tbl>
              <a:tblPr firstRow="1" firstCol="1" bandRow="1">
                <a:tableStyleId>{5C22544A-7EE6-4342-B048-85BDC9FD1C3A}</a:tableStyleId>
              </a:tblPr>
              <a:tblGrid>
                <a:gridCol w="1113979">
                  <a:extLst>
                    <a:ext uri="{9D8B030D-6E8A-4147-A177-3AD203B41FA5}">
                      <a16:colId xmlns:a16="http://schemas.microsoft.com/office/drawing/2014/main" val="2974103684"/>
                    </a:ext>
                  </a:extLst>
                </a:gridCol>
                <a:gridCol w="1135746">
                  <a:extLst>
                    <a:ext uri="{9D8B030D-6E8A-4147-A177-3AD203B41FA5}">
                      <a16:colId xmlns:a16="http://schemas.microsoft.com/office/drawing/2014/main" val="1830203912"/>
                    </a:ext>
                  </a:extLst>
                </a:gridCol>
                <a:gridCol w="1028190">
                  <a:extLst>
                    <a:ext uri="{9D8B030D-6E8A-4147-A177-3AD203B41FA5}">
                      <a16:colId xmlns:a16="http://schemas.microsoft.com/office/drawing/2014/main" val="3994727475"/>
                    </a:ext>
                  </a:extLst>
                </a:gridCol>
                <a:gridCol w="2176100">
                  <a:extLst>
                    <a:ext uri="{9D8B030D-6E8A-4147-A177-3AD203B41FA5}">
                      <a16:colId xmlns:a16="http://schemas.microsoft.com/office/drawing/2014/main" val="3554963686"/>
                    </a:ext>
                  </a:extLst>
                </a:gridCol>
              </a:tblGrid>
              <a:tr h="144780">
                <a:tc>
                  <a:txBody>
                    <a:bodyPr/>
                    <a:lstStyle/>
                    <a:p>
                      <a:pPr algn="l">
                        <a:spcAft>
                          <a:spcPts val="0"/>
                        </a:spcAft>
                      </a:pPr>
                      <a:r>
                        <a:rPr lang="en-US" sz="1400">
                          <a:effectLst/>
                        </a:rPr>
                        <a:t>Field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59073314"/>
                  </a:ext>
                </a:extLst>
              </a:tr>
              <a:tr h="144780">
                <a:tc>
                  <a:txBody>
                    <a:bodyPr/>
                    <a:lstStyle/>
                    <a:p>
                      <a:pPr algn="l">
                        <a:spcAft>
                          <a:spcPts val="0"/>
                        </a:spcAft>
                      </a:pPr>
                      <a:r>
                        <a:rPr lang="en-US" sz="1400">
                          <a:effectLst/>
                        </a:rPr>
                        <a:t> did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Driver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7644091"/>
                  </a:ext>
                </a:extLst>
              </a:tr>
              <a:tr h="153035">
                <a:tc>
                  <a:txBody>
                    <a:bodyPr/>
                    <a:lstStyle/>
                    <a:p>
                      <a:pPr algn="l">
                        <a:spcAft>
                          <a:spcPts val="0"/>
                        </a:spcAft>
                      </a:pPr>
                      <a:r>
                        <a:rPr lang="en-US" sz="1400">
                          <a:effectLst/>
                        </a:rPr>
                        <a:t> dname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First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01324601"/>
                  </a:ext>
                </a:extLst>
              </a:tr>
              <a:tr h="144780">
                <a:tc>
                  <a:txBody>
                    <a:bodyPr/>
                    <a:lstStyle/>
                    <a:p>
                      <a:pPr algn="l">
                        <a:spcAft>
                          <a:spcPts val="0"/>
                        </a:spcAft>
                      </a:pPr>
                      <a:r>
                        <a:rPr lang="en-US" sz="1400">
                          <a:effectLst/>
                        </a:rPr>
                        <a:t> demail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Driver Email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50575119"/>
                  </a:ext>
                </a:extLst>
              </a:tr>
              <a:tr h="144780">
                <a:tc>
                  <a:txBody>
                    <a:bodyPr/>
                    <a:lstStyle/>
                    <a:p>
                      <a:pPr algn="l">
                        <a:spcAft>
                          <a:spcPts val="0"/>
                        </a:spcAft>
                      </a:pPr>
                      <a:r>
                        <a:rPr lang="en-US" sz="1400">
                          <a:effectLst/>
                        </a:rPr>
                        <a:t> dmobile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Mobile 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05965322"/>
                  </a:ext>
                </a:extLst>
              </a:tr>
              <a:tr h="144780">
                <a:tc>
                  <a:txBody>
                    <a:bodyPr/>
                    <a:lstStyle/>
                    <a:p>
                      <a:pPr algn="l">
                        <a:spcAft>
                          <a:spcPts val="0"/>
                        </a:spcAft>
                      </a:pPr>
                      <a:r>
                        <a:rPr lang="en-US" sz="1400">
                          <a:effectLst/>
                        </a:rPr>
                        <a:t> dgender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Gender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38414228"/>
                  </a:ext>
                </a:extLst>
              </a:tr>
              <a:tr h="144780">
                <a:tc>
                  <a:txBody>
                    <a:bodyPr/>
                    <a:lstStyle/>
                    <a:p>
                      <a:pPr algn="l">
                        <a:spcAft>
                          <a:spcPts val="0"/>
                        </a:spcAft>
                      </a:pPr>
                      <a:r>
                        <a:rPr lang="en-US" sz="1400">
                          <a:effectLst/>
                        </a:rPr>
                        <a:t> imglicence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Licence 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85555422"/>
                  </a:ext>
                </a:extLst>
              </a:tr>
              <a:tr h="144780">
                <a:tc>
                  <a:txBody>
                    <a:bodyPr/>
                    <a:lstStyle/>
                    <a:p>
                      <a:pPr algn="l">
                        <a:spcAft>
                          <a:spcPts val="0"/>
                        </a:spcAft>
                      </a:pPr>
                      <a:r>
                        <a:rPr lang="en-US" sz="1400">
                          <a:effectLst/>
                        </a:rPr>
                        <a:t> dplace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Place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57444224"/>
                  </a:ext>
                </a:extLst>
              </a:tr>
              <a:tr h="144780">
                <a:tc>
                  <a:txBody>
                    <a:bodyPr/>
                    <a:lstStyle/>
                    <a:p>
                      <a:pPr algn="l">
                        <a:spcAft>
                          <a:spcPts val="0"/>
                        </a:spcAft>
                      </a:pPr>
                      <a:r>
                        <a:rPr lang="en-US" sz="1400">
                          <a:effectLst/>
                        </a:rPr>
                        <a:t>dprofile_img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Image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528245"/>
                  </a:ext>
                </a:extLst>
              </a:tr>
              <a:tr h="144780">
                <a:tc>
                  <a:txBody>
                    <a:bodyPr/>
                    <a:lstStyle/>
                    <a:p>
                      <a:pPr algn="l">
                        <a:spcAft>
                          <a:spcPts val="0"/>
                        </a:spcAft>
                      </a:pPr>
                      <a:r>
                        <a:rPr lang="en-US" sz="1400">
                          <a:effectLst/>
                        </a:rPr>
                        <a:t>age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Age of driver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17059449"/>
                  </a:ext>
                </a:extLst>
              </a:tr>
              <a:tr h="144780">
                <a:tc>
                  <a:txBody>
                    <a:bodyPr/>
                    <a:lstStyle/>
                    <a:p>
                      <a:pPr algn="l">
                        <a:spcAft>
                          <a:spcPts val="0"/>
                        </a:spcAft>
                      </a:pPr>
                      <a:r>
                        <a:rPr lang="en-US" sz="1400">
                          <a:effectLst/>
                        </a:rPr>
                        <a:t>amount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Per day amount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9139417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71CBA422-4CB1-4C7F-8020-997686A75BA9}"/>
              </a:ext>
            </a:extLst>
          </p:cNvPr>
          <p:cNvGraphicFramePr>
            <a:graphicFrameLocks noGrp="1"/>
          </p:cNvGraphicFramePr>
          <p:nvPr>
            <p:extLst>
              <p:ext uri="{D42A27DB-BD31-4B8C-83A1-F6EECF244321}">
                <p14:modId xmlns:p14="http://schemas.microsoft.com/office/powerpoint/2010/main" val="1961715908"/>
              </p:ext>
            </p:extLst>
          </p:nvPr>
        </p:nvGraphicFramePr>
        <p:xfrm>
          <a:off x="1547664" y="2420888"/>
          <a:ext cx="5190490" cy="910590"/>
        </p:xfrm>
        <a:graphic>
          <a:graphicData uri="http://schemas.openxmlformats.org/drawingml/2006/table">
            <a:tbl>
              <a:tblPr firstRow="1" firstCol="1" bandRow="1">
                <a:tableStyleId>{5C22544A-7EE6-4342-B048-85BDC9FD1C3A}</a:tableStyleId>
              </a:tblPr>
              <a:tblGrid>
                <a:gridCol w="1151255">
                  <a:extLst>
                    <a:ext uri="{9D8B030D-6E8A-4147-A177-3AD203B41FA5}">
                      <a16:colId xmlns:a16="http://schemas.microsoft.com/office/drawing/2014/main" val="219317981"/>
                    </a:ext>
                  </a:extLst>
                </a:gridCol>
                <a:gridCol w="861060">
                  <a:extLst>
                    <a:ext uri="{9D8B030D-6E8A-4147-A177-3AD203B41FA5}">
                      <a16:colId xmlns:a16="http://schemas.microsoft.com/office/drawing/2014/main" val="71134774"/>
                    </a:ext>
                  </a:extLst>
                </a:gridCol>
                <a:gridCol w="1019810">
                  <a:extLst>
                    <a:ext uri="{9D8B030D-6E8A-4147-A177-3AD203B41FA5}">
                      <a16:colId xmlns:a16="http://schemas.microsoft.com/office/drawing/2014/main" val="875197262"/>
                    </a:ext>
                  </a:extLst>
                </a:gridCol>
                <a:gridCol w="2158365">
                  <a:extLst>
                    <a:ext uri="{9D8B030D-6E8A-4147-A177-3AD203B41FA5}">
                      <a16:colId xmlns:a16="http://schemas.microsoft.com/office/drawing/2014/main" val="1118968133"/>
                    </a:ext>
                  </a:extLst>
                </a:gridCol>
              </a:tblGrid>
              <a:tr h="0">
                <a:tc>
                  <a:txBody>
                    <a:bodyPr/>
                    <a:lstStyle/>
                    <a:p>
                      <a:pPr algn="l">
                        <a:spcAft>
                          <a:spcPts val="0"/>
                        </a:spcAft>
                      </a:pPr>
                      <a:r>
                        <a:rPr lang="en-US" sz="1400" dirty="0">
                          <a:effectLst/>
                        </a:rPr>
                        <a:t>Field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79963102"/>
                  </a:ext>
                </a:extLst>
              </a:tr>
              <a:tr h="0">
                <a:tc>
                  <a:txBody>
                    <a:bodyPr/>
                    <a:lstStyle/>
                    <a:p>
                      <a:pPr algn="l">
                        <a:spcAft>
                          <a:spcPts val="0"/>
                        </a:spcAft>
                      </a:pPr>
                      <a:r>
                        <a:rPr lang="en-US" sz="1400" dirty="0">
                          <a:effectLst/>
                        </a:rPr>
                        <a:t>id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dirty="0">
                          <a:effectLst/>
                        </a:rPr>
                        <a:t>int(10)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State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70264297"/>
                  </a:ext>
                </a:extLst>
              </a:tr>
              <a:tr h="0">
                <a:tc>
                  <a:txBody>
                    <a:bodyPr/>
                    <a:lstStyle/>
                    <a:p>
                      <a:pPr algn="l">
                        <a:spcAft>
                          <a:spcPts val="0"/>
                        </a:spcAft>
                      </a:pPr>
                      <a:r>
                        <a:rPr lang="en-US" sz="1400">
                          <a:effectLst/>
                        </a:rPr>
                        <a:t>sname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dirty="0">
                          <a:effectLst/>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State name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46003874"/>
                  </a:ext>
                </a:extLst>
              </a:tr>
            </a:tbl>
          </a:graphicData>
        </a:graphic>
      </p:graphicFrame>
      <p:sp>
        <p:nvSpPr>
          <p:cNvPr id="14" name="Rectangle 2">
            <a:extLst>
              <a:ext uri="{FF2B5EF4-FFF2-40B4-BE49-F238E27FC236}">
                <a16:creationId xmlns:a16="http://schemas.microsoft.com/office/drawing/2014/main" id="{F7E5F0AA-217C-4540-80BB-BEA0DC3AB663}"/>
              </a:ext>
            </a:extLst>
          </p:cNvPr>
          <p:cNvSpPr>
            <a:spLocks noChangeArrowheads="1"/>
          </p:cNvSpPr>
          <p:nvPr/>
        </p:nvSpPr>
        <p:spPr bwMode="auto">
          <a:xfrm>
            <a:off x="395536" y="13792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28509"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5 :state</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0143BA7F-DC9D-44EB-9549-678C0B3140FA}"/>
              </a:ext>
            </a:extLst>
          </p:cNvPr>
          <p:cNvGraphicFramePr>
            <a:graphicFrameLocks noGrp="1"/>
          </p:cNvGraphicFramePr>
          <p:nvPr>
            <p:extLst>
              <p:ext uri="{D42A27DB-BD31-4B8C-83A1-F6EECF244321}">
                <p14:modId xmlns:p14="http://schemas.microsoft.com/office/powerpoint/2010/main" val="2478701581"/>
              </p:ext>
            </p:extLst>
          </p:nvPr>
        </p:nvGraphicFramePr>
        <p:xfrm>
          <a:off x="1501128" y="4365104"/>
          <a:ext cx="5409565" cy="1143000"/>
        </p:xfrm>
        <a:graphic>
          <a:graphicData uri="http://schemas.openxmlformats.org/drawingml/2006/table">
            <a:tbl>
              <a:tblPr firstRow="1" firstCol="1" bandRow="1">
                <a:tableStyleId>{5C22544A-7EE6-4342-B048-85BDC9FD1C3A}</a:tableStyleId>
              </a:tblPr>
              <a:tblGrid>
                <a:gridCol w="1211580">
                  <a:extLst>
                    <a:ext uri="{9D8B030D-6E8A-4147-A177-3AD203B41FA5}">
                      <a16:colId xmlns:a16="http://schemas.microsoft.com/office/drawing/2014/main" val="1897570960"/>
                    </a:ext>
                  </a:extLst>
                </a:gridCol>
                <a:gridCol w="1076960">
                  <a:extLst>
                    <a:ext uri="{9D8B030D-6E8A-4147-A177-3AD203B41FA5}">
                      <a16:colId xmlns:a16="http://schemas.microsoft.com/office/drawing/2014/main" val="3050807461"/>
                    </a:ext>
                  </a:extLst>
                </a:gridCol>
                <a:gridCol w="962660">
                  <a:extLst>
                    <a:ext uri="{9D8B030D-6E8A-4147-A177-3AD203B41FA5}">
                      <a16:colId xmlns:a16="http://schemas.microsoft.com/office/drawing/2014/main" val="799045734"/>
                    </a:ext>
                  </a:extLst>
                </a:gridCol>
                <a:gridCol w="2158365">
                  <a:extLst>
                    <a:ext uri="{9D8B030D-6E8A-4147-A177-3AD203B41FA5}">
                      <a16:colId xmlns:a16="http://schemas.microsoft.com/office/drawing/2014/main" val="3537719694"/>
                    </a:ext>
                  </a:extLst>
                </a:gridCol>
              </a:tblGrid>
              <a:tr h="0">
                <a:tc>
                  <a:txBody>
                    <a:bodyPr/>
                    <a:lstStyle/>
                    <a:p>
                      <a:pPr algn="l">
                        <a:spcAft>
                          <a:spcPts val="0"/>
                        </a:spcAft>
                      </a:pPr>
                      <a:r>
                        <a:rPr lang="en-US" sz="1400">
                          <a:effectLst/>
                        </a:rPr>
                        <a:t>Field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21593971"/>
                  </a:ext>
                </a:extLst>
              </a:tr>
              <a:tr h="0">
                <a:tc>
                  <a:txBody>
                    <a:bodyPr/>
                    <a:lstStyle/>
                    <a:p>
                      <a:pPr algn="l">
                        <a:spcAft>
                          <a:spcPts val="0"/>
                        </a:spcAft>
                      </a:pPr>
                      <a:r>
                        <a:rPr lang="en-US" sz="1400">
                          <a:effectLst/>
                        </a:rPr>
                        <a:t>did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District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04038181"/>
                  </a:ext>
                </a:extLst>
              </a:tr>
              <a:tr h="0">
                <a:tc>
                  <a:txBody>
                    <a:bodyPr/>
                    <a:lstStyle/>
                    <a:p>
                      <a:pPr algn="l">
                        <a:spcAft>
                          <a:spcPts val="0"/>
                        </a:spcAft>
                      </a:pPr>
                      <a:r>
                        <a:rPr lang="en-US" sz="1400">
                          <a:effectLst/>
                        </a:rPr>
                        <a:t>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Foreign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State Id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09612118"/>
                  </a:ext>
                </a:extLst>
              </a:tr>
              <a:tr h="0">
                <a:tc>
                  <a:txBody>
                    <a:bodyPr/>
                    <a:lstStyle/>
                    <a:p>
                      <a:pPr algn="l">
                        <a:spcAft>
                          <a:spcPts val="0"/>
                        </a:spcAft>
                      </a:pPr>
                      <a:r>
                        <a:rPr lang="en-US" sz="1400">
                          <a:effectLst/>
                        </a:rPr>
                        <a:t>dname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District name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76415347"/>
                  </a:ext>
                </a:extLst>
              </a:tr>
            </a:tbl>
          </a:graphicData>
        </a:graphic>
      </p:graphicFrame>
      <p:sp>
        <p:nvSpPr>
          <p:cNvPr id="16" name="Rectangle 3">
            <a:extLst>
              <a:ext uri="{FF2B5EF4-FFF2-40B4-BE49-F238E27FC236}">
                <a16:creationId xmlns:a16="http://schemas.microsoft.com/office/drawing/2014/main" id="{CFCCBCAC-3B23-48E1-928C-6CF7CDCEE522}"/>
              </a:ext>
            </a:extLst>
          </p:cNvPr>
          <p:cNvSpPr>
            <a:spLocks noChangeArrowheads="1"/>
          </p:cNvSpPr>
          <p:nvPr/>
        </p:nvSpPr>
        <p:spPr bwMode="auto">
          <a:xfrm>
            <a:off x="1205100" y="3101425"/>
            <a:ext cx="1550696"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6 :</a:t>
            </a:r>
            <a:r>
              <a:rPr kumimoji="0" lang="en-US" altLang="en-US"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tbl_district</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:did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Foreign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key:id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D5DB0C0-BC57-4ED5-8D17-F91A468147BD}"/>
              </a:ext>
            </a:extLst>
          </p:cNvPr>
          <p:cNvGraphicFramePr>
            <a:graphicFrameLocks noGrp="1"/>
          </p:cNvGraphicFramePr>
          <p:nvPr>
            <p:extLst>
              <p:ext uri="{D42A27DB-BD31-4B8C-83A1-F6EECF244321}">
                <p14:modId xmlns:p14="http://schemas.microsoft.com/office/powerpoint/2010/main" val="2121386440"/>
              </p:ext>
            </p:extLst>
          </p:nvPr>
        </p:nvGraphicFramePr>
        <p:xfrm>
          <a:off x="1331640" y="2276872"/>
          <a:ext cx="5430417" cy="1143000"/>
        </p:xfrm>
        <a:graphic>
          <a:graphicData uri="http://schemas.openxmlformats.org/drawingml/2006/table">
            <a:tbl>
              <a:tblPr firstRow="1" firstCol="1" bandRow="1">
                <a:tableStyleId>{5C22544A-7EE6-4342-B048-85BDC9FD1C3A}</a:tableStyleId>
              </a:tblPr>
              <a:tblGrid>
                <a:gridCol w="1127271">
                  <a:extLst>
                    <a:ext uri="{9D8B030D-6E8A-4147-A177-3AD203B41FA5}">
                      <a16:colId xmlns:a16="http://schemas.microsoft.com/office/drawing/2014/main" val="1087197657"/>
                    </a:ext>
                  </a:extLst>
                </a:gridCol>
                <a:gridCol w="1074678">
                  <a:extLst>
                    <a:ext uri="{9D8B030D-6E8A-4147-A177-3AD203B41FA5}">
                      <a16:colId xmlns:a16="http://schemas.microsoft.com/office/drawing/2014/main" val="3122723205"/>
                    </a:ext>
                  </a:extLst>
                </a:gridCol>
                <a:gridCol w="960620">
                  <a:extLst>
                    <a:ext uri="{9D8B030D-6E8A-4147-A177-3AD203B41FA5}">
                      <a16:colId xmlns:a16="http://schemas.microsoft.com/office/drawing/2014/main" val="2997129006"/>
                    </a:ext>
                  </a:extLst>
                </a:gridCol>
                <a:gridCol w="2267848">
                  <a:extLst>
                    <a:ext uri="{9D8B030D-6E8A-4147-A177-3AD203B41FA5}">
                      <a16:colId xmlns:a16="http://schemas.microsoft.com/office/drawing/2014/main" val="3195496856"/>
                    </a:ext>
                  </a:extLst>
                </a:gridCol>
              </a:tblGrid>
              <a:tr h="186088">
                <a:tc>
                  <a:txBody>
                    <a:bodyPr/>
                    <a:lstStyle/>
                    <a:p>
                      <a:pPr>
                        <a:spcAft>
                          <a:spcPts val="0"/>
                        </a:spcAft>
                      </a:pPr>
                      <a:r>
                        <a:rPr lang="en-US" sz="1400" dirty="0">
                          <a:effectLst/>
                        </a:rPr>
                        <a:t>Field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08535868"/>
                  </a:ext>
                </a:extLst>
              </a:tr>
              <a:tr h="186088">
                <a:tc>
                  <a:txBody>
                    <a:bodyPr/>
                    <a:lstStyle/>
                    <a:p>
                      <a:pPr>
                        <a:spcAft>
                          <a:spcPts val="0"/>
                        </a:spcAft>
                      </a:pPr>
                      <a:r>
                        <a:rPr lang="en-US" sz="1400" dirty="0" err="1">
                          <a:effectLst/>
                        </a:rPr>
                        <a:t>oid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OTP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42963823"/>
                  </a:ext>
                </a:extLst>
              </a:tr>
              <a:tr h="186088">
                <a:tc>
                  <a:txBody>
                    <a:bodyPr/>
                    <a:lstStyle/>
                    <a:p>
                      <a:pPr>
                        <a:spcAft>
                          <a:spcPts val="0"/>
                        </a:spcAft>
                      </a:pPr>
                      <a:r>
                        <a:rPr lang="en-US" sz="1400" dirty="0">
                          <a:effectLst/>
                        </a:rPr>
                        <a:t>email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dirty="0">
                          <a:effectLst/>
                        </a:rPr>
                        <a:t>varchar(60)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Email Id of User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59723294"/>
                  </a:ext>
                </a:extLst>
              </a:tr>
              <a:tr h="186088">
                <a:tc>
                  <a:txBody>
                    <a:bodyPr/>
                    <a:lstStyle/>
                    <a:p>
                      <a:pPr>
                        <a:spcAft>
                          <a:spcPts val="0"/>
                        </a:spcAft>
                      </a:pPr>
                      <a:r>
                        <a:rPr lang="en-US" sz="1400">
                          <a:effectLst/>
                        </a:rPr>
                        <a:t>otp</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dirty="0">
                          <a:effectLst/>
                        </a:rPr>
                        <a:t>Created OTP</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11255258"/>
                  </a:ext>
                </a:extLst>
              </a:tr>
            </a:tbl>
          </a:graphicData>
        </a:graphic>
      </p:graphicFrame>
      <p:sp>
        <p:nvSpPr>
          <p:cNvPr id="9" name="Rectangle 1">
            <a:extLst>
              <a:ext uri="{FF2B5EF4-FFF2-40B4-BE49-F238E27FC236}">
                <a16:creationId xmlns:a16="http://schemas.microsoft.com/office/drawing/2014/main" id="{97911B79-D6C1-412A-87EB-7D6E48AAA2CB}"/>
              </a:ext>
            </a:extLst>
          </p:cNvPr>
          <p:cNvSpPr>
            <a:spLocks noChangeArrowheads="1"/>
          </p:cNvSpPr>
          <p:nvPr/>
        </p:nvSpPr>
        <p:spPr bwMode="auto">
          <a:xfrm>
            <a:off x="1297359" y="1275119"/>
            <a:ext cx="9050695"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70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7 :</a:t>
            </a:r>
            <a:r>
              <a:rPr kumimoji="0" lang="en-US" altLang="en-US" sz="12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tbl_otp</a:t>
            </a: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oid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AE62D1BA-4CD6-4A25-8E5B-2A788FD3FFA0}"/>
              </a:ext>
            </a:extLst>
          </p:cNvPr>
          <p:cNvGraphicFramePr>
            <a:graphicFrameLocks noGrp="1"/>
          </p:cNvGraphicFramePr>
          <p:nvPr>
            <p:extLst>
              <p:ext uri="{D42A27DB-BD31-4B8C-83A1-F6EECF244321}">
                <p14:modId xmlns:p14="http://schemas.microsoft.com/office/powerpoint/2010/main" val="4093578470"/>
              </p:ext>
            </p:extLst>
          </p:nvPr>
        </p:nvGraphicFramePr>
        <p:xfrm>
          <a:off x="1405832" y="4725144"/>
          <a:ext cx="5356225" cy="929640"/>
        </p:xfrm>
        <a:graphic>
          <a:graphicData uri="http://schemas.openxmlformats.org/drawingml/2006/table">
            <a:tbl>
              <a:tblPr firstRow="1" firstCol="1" bandRow="1">
                <a:tableStyleId>{5C22544A-7EE6-4342-B048-85BDC9FD1C3A}</a:tableStyleId>
              </a:tblPr>
              <a:tblGrid>
                <a:gridCol w="1221952">
                  <a:extLst>
                    <a:ext uri="{9D8B030D-6E8A-4147-A177-3AD203B41FA5}">
                      <a16:colId xmlns:a16="http://schemas.microsoft.com/office/drawing/2014/main" val="1274859012"/>
                    </a:ext>
                  </a:extLst>
                </a:gridCol>
                <a:gridCol w="978323">
                  <a:extLst>
                    <a:ext uri="{9D8B030D-6E8A-4147-A177-3AD203B41FA5}">
                      <a16:colId xmlns:a16="http://schemas.microsoft.com/office/drawing/2014/main" val="3815667800"/>
                    </a:ext>
                  </a:extLst>
                </a:gridCol>
                <a:gridCol w="1181917">
                  <a:extLst>
                    <a:ext uri="{9D8B030D-6E8A-4147-A177-3AD203B41FA5}">
                      <a16:colId xmlns:a16="http://schemas.microsoft.com/office/drawing/2014/main" val="1119524093"/>
                    </a:ext>
                  </a:extLst>
                </a:gridCol>
                <a:gridCol w="1974033">
                  <a:extLst>
                    <a:ext uri="{9D8B030D-6E8A-4147-A177-3AD203B41FA5}">
                      <a16:colId xmlns:a16="http://schemas.microsoft.com/office/drawing/2014/main" val="2247269383"/>
                    </a:ext>
                  </a:extLst>
                </a:gridCol>
              </a:tblGrid>
              <a:tr h="0">
                <a:tc>
                  <a:txBody>
                    <a:bodyPr/>
                    <a:lstStyle/>
                    <a:p>
                      <a:pPr>
                        <a:spcAft>
                          <a:spcPts val="0"/>
                        </a:spcAft>
                      </a:pPr>
                      <a:r>
                        <a:rPr lang="en-US" sz="1400">
                          <a:effectLst/>
                        </a:rPr>
                        <a:t>Field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87727854"/>
                  </a:ext>
                </a:extLst>
              </a:tr>
              <a:tr h="0">
                <a:tc>
                  <a:txBody>
                    <a:bodyPr/>
                    <a:lstStyle/>
                    <a:p>
                      <a:pPr>
                        <a:spcAft>
                          <a:spcPts val="0"/>
                        </a:spcAft>
                      </a:pPr>
                      <a:r>
                        <a:rPr lang="en-US" sz="1400">
                          <a:effectLst/>
                        </a:rPr>
                        <a:t> mid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Model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8495324"/>
                  </a:ext>
                </a:extLst>
              </a:tr>
              <a:tr h="0">
                <a:tc>
                  <a:txBody>
                    <a:bodyPr/>
                    <a:lstStyle/>
                    <a:p>
                      <a:pPr>
                        <a:spcAft>
                          <a:spcPts val="0"/>
                        </a:spcAft>
                      </a:pPr>
                      <a:r>
                        <a:rPr lang="en-US" sz="1400">
                          <a:effectLst/>
                        </a:rPr>
                        <a:t> m_name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dirty="0">
                          <a:effectLst/>
                        </a:rPr>
                        <a:t>int(10)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Model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79243670"/>
                  </a:ext>
                </a:extLst>
              </a:tr>
              <a:tr h="0">
                <a:tc>
                  <a:txBody>
                    <a:bodyPr/>
                    <a:lstStyle/>
                    <a:p>
                      <a:pPr>
                        <a:spcAft>
                          <a:spcPts val="0"/>
                        </a:spcAft>
                      </a:pPr>
                      <a:r>
                        <a:rPr lang="en-US" sz="1400">
                          <a:effectLst/>
                        </a:rPr>
                        <a:t>creation_date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varchar(60)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dirty="0">
                          <a:effectLst/>
                        </a:rPr>
                        <a:t>Created Date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38347401"/>
                  </a:ext>
                </a:extLst>
              </a:tr>
            </a:tbl>
          </a:graphicData>
        </a:graphic>
      </p:graphicFrame>
      <p:sp>
        <p:nvSpPr>
          <p:cNvPr id="11" name="Rectangle 2">
            <a:extLst>
              <a:ext uri="{FF2B5EF4-FFF2-40B4-BE49-F238E27FC236}">
                <a16:creationId xmlns:a16="http://schemas.microsoft.com/office/drawing/2014/main" id="{F1E2524E-C4D5-4D48-B61D-6773D81B64AA}"/>
              </a:ext>
            </a:extLst>
          </p:cNvPr>
          <p:cNvSpPr>
            <a:spLocks noChangeArrowheads="1"/>
          </p:cNvSpPr>
          <p:nvPr/>
        </p:nvSpPr>
        <p:spPr bwMode="auto">
          <a:xfrm>
            <a:off x="1171803" y="3334481"/>
            <a:ext cx="1095956"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8:models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:bid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Foreign key: lid,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carid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9EAD046-F2A3-41DF-95ED-9B4A9B0305D8}"/>
              </a:ext>
            </a:extLst>
          </p:cNvPr>
          <p:cNvGraphicFramePr>
            <a:graphicFrameLocks noGrp="1"/>
          </p:cNvGraphicFramePr>
          <p:nvPr>
            <p:extLst>
              <p:ext uri="{D42A27DB-BD31-4B8C-83A1-F6EECF244321}">
                <p14:modId xmlns:p14="http://schemas.microsoft.com/office/powerpoint/2010/main" val="1508566551"/>
              </p:ext>
            </p:extLst>
          </p:nvPr>
        </p:nvGraphicFramePr>
        <p:xfrm>
          <a:off x="1547664" y="1844824"/>
          <a:ext cx="5295265" cy="4648200"/>
        </p:xfrm>
        <a:graphic>
          <a:graphicData uri="http://schemas.openxmlformats.org/drawingml/2006/table">
            <a:tbl>
              <a:tblPr firstRow="1" firstCol="1" bandRow="1">
                <a:tableStyleId>{5C22544A-7EE6-4342-B048-85BDC9FD1C3A}</a:tableStyleId>
              </a:tblPr>
              <a:tblGrid>
                <a:gridCol w="1097280">
                  <a:extLst>
                    <a:ext uri="{9D8B030D-6E8A-4147-A177-3AD203B41FA5}">
                      <a16:colId xmlns:a16="http://schemas.microsoft.com/office/drawing/2014/main" val="1268093130"/>
                    </a:ext>
                  </a:extLst>
                </a:gridCol>
                <a:gridCol w="1076960">
                  <a:extLst>
                    <a:ext uri="{9D8B030D-6E8A-4147-A177-3AD203B41FA5}">
                      <a16:colId xmlns:a16="http://schemas.microsoft.com/office/drawing/2014/main" val="2627320765"/>
                    </a:ext>
                  </a:extLst>
                </a:gridCol>
                <a:gridCol w="1066120">
                  <a:extLst>
                    <a:ext uri="{9D8B030D-6E8A-4147-A177-3AD203B41FA5}">
                      <a16:colId xmlns:a16="http://schemas.microsoft.com/office/drawing/2014/main" val="4206783142"/>
                    </a:ext>
                  </a:extLst>
                </a:gridCol>
                <a:gridCol w="2054905">
                  <a:extLst>
                    <a:ext uri="{9D8B030D-6E8A-4147-A177-3AD203B41FA5}">
                      <a16:colId xmlns:a16="http://schemas.microsoft.com/office/drawing/2014/main" val="3848740883"/>
                    </a:ext>
                  </a:extLst>
                </a:gridCol>
              </a:tblGrid>
              <a:tr h="0">
                <a:tc>
                  <a:txBody>
                    <a:bodyPr/>
                    <a:lstStyle/>
                    <a:p>
                      <a:pPr algn="l">
                        <a:spcAft>
                          <a:spcPts val="0"/>
                        </a:spcAft>
                      </a:pPr>
                      <a:r>
                        <a:rPr lang="en-US" sz="1400" dirty="0">
                          <a:effectLst/>
                        </a:rPr>
                        <a:t>Field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41320099"/>
                  </a:ext>
                </a:extLst>
              </a:tr>
              <a:tr h="0">
                <a:tc>
                  <a:txBody>
                    <a:bodyPr/>
                    <a:lstStyle/>
                    <a:p>
                      <a:pPr algn="l">
                        <a:spcAft>
                          <a:spcPts val="0"/>
                        </a:spcAft>
                      </a:pPr>
                      <a:r>
                        <a:rPr lang="en-US" sz="1400">
                          <a:effectLst/>
                        </a:rPr>
                        <a:t> cid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Car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17329190"/>
                  </a:ext>
                </a:extLst>
              </a:tr>
              <a:tr h="0">
                <a:tc>
                  <a:txBody>
                    <a:bodyPr/>
                    <a:lstStyle/>
                    <a:p>
                      <a:pPr algn="l">
                        <a:spcAft>
                          <a:spcPts val="0"/>
                        </a:spcAft>
                      </a:pPr>
                      <a:r>
                        <a:rPr lang="en-US" sz="1400">
                          <a:effectLst/>
                        </a:rPr>
                        <a:t> lid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Foreign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Login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6287104"/>
                  </a:ext>
                </a:extLst>
              </a:tr>
              <a:tr h="0">
                <a:tc>
                  <a:txBody>
                    <a:bodyPr/>
                    <a:lstStyle/>
                    <a:p>
                      <a:pPr algn="l">
                        <a:spcAft>
                          <a:spcPts val="0"/>
                        </a:spcAft>
                      </a:pPr>
                      <a:r>
                        <a:rPr lang="en-US" sz="1400">
                          <a:effectLst/>
                        </a:rPr>
                        <a:t> model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Model of the car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83085198"/>
                  </a:ext>
                </a:extLst>
              </a:tr>
              <a:tr h="0">
                <a:tc>
                  <a:txBody>
                    <a:bodyPr/>
                    <a:lstStyle/>
                    <a:p>
                      <a:pPr algn="l">
                        <a:spcAft>
                          <a:spcPts val="0"/>
                        </a:spcAft>
                      </a:pPr>
                      <a:r>
                        <a:rPr lang="en-US" sz="1400">
                          <a:effectLst/>
                        </a:rPr>
                        <a:t> name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Car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44732961"/>
                  </a:ext>
                </a:extLst>
              </a:tr>
              <a:tr h="0">
                <a:tc>
                  <a:txBody>
                    <a:bodyPr/>
                    <a:lstStyle/>
                    <a:p>
                      <a:pPr algn="l">
                        <a:spcAft>
                          <a:spcPts val="0"/>
                        </a:spcAft>
                      </a:pPr>
                      <a:r>
                        <a:rPr lang="en-US" sz="1400">
                          <a:effectLst/>
                        </a:rPr>
                        <a:t> millege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Car millege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86498362"/>
                  </a:ext>
                </a:extLst>
              </a:tr>
              <a:tr h="0">
                <a:tc>
                  <a:txBody>
                    <a:bodyPr/>
                    <a:lstStyle/>
                    <a:p>
                      <a:pPr algn="l">
                        <a:spcAft>
                          <a:spcPts val="0"/>
                        </a:spcAft>
                      </a:pPr>
                      <a:r>
                        <a:rPr lang="en-US" sz="1400">
                          <a:effectLst/>
                        </a:rPr>
                        <a:t> seats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Car seats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53487358"/>
                  </a:ext>
                </a:extLst>
              </a:tr>
              <a:tr h="0">
                <a:tc>
                  <a:txBody>
                    <a:bodyPr/>
                    <a:lstStyle/>
                    <a:p>
                      <a:pPr algn="l">
                        <a:spcAft>
                          <a:spcPts val="0"/>
                        </a:spcAft>
                      </a:pPr>
                      <a:r>
                        <a:rPr lang="en-US" sz="1400">
                          <a:effectLst/>
                        </a:rPr>
                        <a:t> aprice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Security Deposit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71563496"/>
                  </a:ext>
                </a:extLst>
              </a:tr>
              <a:tr h="0">
                <a:tc>
                  <a:txBody>
                    <a:bodyPr/>
                    <a:lstStyle/>
                    <a:p>
                      <a:pPr algn="l">
                        <a:spcAft>
                          <a:spcPts val="0"/>
                        </a:spcAft>
                      </a:pPr>
                      <a:r>
                        <a:rPr lang="en-US" sz="1400">
                          <a:effectLst/>
                        </a:rPr>
                        <a:t> rprice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int(60)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Rent Amount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04646126"/>
                  </a:ext>
                </a:extLst>
              </a:tr>
              <a:tr h="0">
                <a:tc>
                  <a:txBody>
                    <a:bodyPr/>
                    <a:lstStyle/>
                    <a:p>
                      <a:pPr algn="l">
                        <a:spcAft>
                          <a:spcPts val="0"/>
                        </a:spcAft>
                      </a:pPr>
                      <a:r>
                        <a:rPr lang="en-US" sz="1400">
                          <a:effectLst/>
                        </a:rPr>
                        <a:t> fuel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Fuel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85750641"/>
                  </a:ext>
                </a:extLst>
              </a:tr>
              <a:tr h="0">
                <a:tc>
                  <a:txBody>
                    <a:bodyPr/>
                    <a:lstStyle/>
                    <a:p>
                      <a:pPr algn="l">
                        <a:spcAft>
                          <a:spcPts val="0"/>
                        </a:spcAft>
                      </a:pPr>
                      <a:r>
                        <a:rPr lang="en-US" sz="1400">
                          <a:effectLst/>
                        </a:rPr>
                        <a:t> ac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Ac/Non Ac</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42580836"/>
                  </a:ext>
                </a:extLst>
              </a:tr>
              <a:tr h="0">
                <a:tc>
                  <a:txBody>
                    <a:bodyPr/>
                    <a:lstStyle/>
                    <a:p>
                      <a:pPr algn="l">
                        <a:spcAft>
                          <a:spcPts val="0"/>
                        </a:spcAft>
                      </a:pPr>
                      <a:r>
                        <a:rPr lang="en-US" sz="1400">
                          <a:effectLst/>
                        </a:rPr>
                        <a:t> music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Music system</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6966739"/>
                  </a:ext>
                </a:extLst>
              </a:tr>
              <a:tr h="0">
                <a:tc>
                  <a:txBody>
                    <a:bodyPr/>
                    <a:lstStyle/>
                    <a:p>
                      <a:pPr algn="l">
                        <a:spcAft>
                          <a:spcPts val="0"/>
                        </a:spcAft>
                      </a:pPr>
                      <a:r>
                        <a:rPr lang="en-US" sz="1400">
                          <a:effectLst/>
                        </a:rPr>
                        <a:t> steering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Power Steering or not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2015659"/>
                  </a:ext>
                </a:extLst>
              </a:tr>
              <a:tr h="0">
                <a:tc>
                  <a:txBody>
                    <a:bodyPr/>
                    <a:lstStyle/>
                    <a:p>
                      <a:pPr algn="l">
                        <a:spcAft>
                          <a:spcPts val="0"/>
                        </a:spcAft>
                      </a:pPr>
                      <a:r>
                        <a:rPr lang="en-US" sz="1400">
                          <a:effectLst/>
                        </a:rPr>
                        <a:t> centerlock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Central Lock or not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292009"/>
                  </a:ext>
                </a:extLst>
              </a:tr>
              <a:tr h="0">
                <a:tc>
                  <a:txBody>
                    <a:bodyPr/>
                    <a:lstStyle/>
                    <a:p>
                      <a:pPr algn="l">
                        <a:spcAft>
                          <a:spcPts val="0"/>
                        </a:spcAft>
                      </a:pPr>
                      <a:r>
                        <a:rPr lang="en-US" sz="1400">
                          <a:effectLst/>
                        </a:rPr>
                        <a:t> cimage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Image of vehicle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74045280"/>
                  </a:ext>
                </a:extLst>
              </a:tr>
              <a:tr h="0">
                <a:tc>
                  <a:txBody>
                    <a:bodyPr/>
                    <a:lstStyle/>
                    <a:p>
                      <a:pPr algn="l">
                        <a:spcAft>
                          <a:spcPts val="0"/>
                        </a:spcAft>
                      </a:pPr>
                      <a:r>
                        <a:rPr lang="en-US" sz="1400">
                          <a:effectLst/>
                        </a:rPr>
                        <a:t> regimage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Verification document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2058823"/>
                  </a:ext>
                </a:extLst>
              </a:tr>
              <a:tr h="0">
                <a:tc>
                  <a:txBody>
                    <a:bodyPr/>
                    <a:lstStyle/>
                    <a:p>
                      <a:pPr algn="l">
                        <a:spcAft>
                          <a:spcPts val="0"/>
                        </a:spcAft>
                      </a:pPr>
                      <a:r>
                        <a:rPr lang="en-US" sz="1400">
                          <a:effectLst/>
                        </a:rPr>
                        <a:t> regno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Registration 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26034698"/>
                  </a:ext>
                </a:extLst>
              </a:tr>
              <a:tr h="0">
                <a:tc>
                  <a:txBody>
                    <a:bodyPr/>
                    <a:lstStyle/>
                    <a:p>
                      <a:pPr algn="l">
                        <a:spcAft>
                          <a:spcPts val="0"/>
                        </a:spcAft>
                      </a:pPr>
                      <a:r>
                        <a:rPr lang="en-US" sz="1400">
                          <a:effectLst/>
                        </a:rPr>
                        <a:t> place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Place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7423260"/>
                  </a:ext>
                </a:extLst>
              </a:tr>
              <a:tr h="0">
                <a:tc>
                  <a:txBody>
                    <a:bodyPr/>
                    <a:lstStyle/>
                    <a:p>
                      <a:pPr algn="l">
                        <a:spcAft>
                          <a:spcPts val="0"/>
                        </a:spcAft>
                      </a:pPr>
                      <a:r>
                        <a:rPr lang="en-US" sz="1400">
                          <a:effectLst/>
                        </a:rPr>
                        <a:t> date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date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Date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76860821"/>
                  </a:ext>
                </a:extLst>
              </a:tr>
              <a:tr h="0">
                <a:tc>
                  <a:txBody>
                    <a:bodyPr/>
                    <a:lstStyle/>
                    <a:p>
                      <a:pPr algn="l">
                        <a:spcAft>
                          <a:spcPts val="0"/>
                        </a:spcAft>
                      </a:pPr>
                      <a:r>
                        <a:rPr lang="en-US" sz="1400">
                          <a:effectLst/>
                        </a:rPr>
                        <a:t> cstatus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Car status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27705285"/>
                  </a:ext>
                </a:extLst>
              </a:tr>
            </a:tbl>
          </a:graphicData>
        </a:graphic>
      </p:graphicFrame>
      <p:sp>
        <p:nvSpPr>
          <p:cNvPr id="9" name="Rectangle 1">
            <a:extLst>
              <a:ext uri="{FF2B5EF4-FFF2-40B4-BE49-F238E27FC236}">
                <a16:creationId xmlns:a16="http://schemas.microsoft.com/office/drawing/2014/main" id="{16D5A25E-9724-4C95-B557-D5921A8E2019}"/>
              </a:ext>
            </a:extLst>
          </p:cNvPr>
          <p:cNvSpPr>
            <a:spLocks noChangeArrowheads="1"/>
          </p:cNvSpPr>
          <p:nvPr/>
        </p:nvSpPr>
        <p:spPr bwMode="auto">
          <a:xfrm>
            <a:off x="1403648" y="119675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9 :cars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Foreign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key:lid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A1176718-2CFF-4327-A6A0-99CC27C14920}"/>
              </a:ext>
            </a:extLst>
          </p:cNvPr>
          <p:cNvGraphicFramePr>
            <a:graphicFrameLocks noGrp="1"/>
          </p:cNvGraphicFramePr>
          <p:nvPr>
            <p:extLst>
              <p:ext uri="{D42A27DB-BD31-4B8C-83A1-F6EECF244321}">
                <p14:modId xmlns:p14="http://schemas.microsoft.com/office/powerpoint/2010/main" val="2895385436"/>
              </p:ext>
            </p:extLst>
          </p:nvPr>
        </p:nvGraphicFramePr>
        <p:xfrm>
          <a:off x="1475656" y="2636912"/>
          <a:ext cx="5266690" cy="1607820"/>
        </p:xfrm>
        <a:graphic>
          <a:graphicData uri="http://schemas.openxmlformats.org/drawingml/2006/table">
            <a:tbl>
              <a:tblPr firstRow="1" firstCol="1" bandRow="1">
                <a:tableStyleId>{5C22544A-7EE6-4342-B048-85BDC9FD1C3A}</a:tableStyleId>
              </a:tblPr>
              <a:tblGrid>
                <a:gridCol w="935990">
                  <a:extLst>
                    <a:ext uri="{9D8B030D-6E8A-4147-A177-3AD203B41FA5}">
                      <a16:colId xmlns:a16="http://schemas.microsoft.com/office/drawing/2014/main" val="2616173198"/>
                    </a:ext>
                  </a:extLst>
                </a:gridCol>
                <a:gridCol w="1069975">
                  <a:extLst>
                    <a:ext uri="{9D8B030D-6E8A-4147-A177-3AD203B41FA5}">
                      <a16:colId xmlns:a16="http://schemas.microsoft.com/office/drawing/2014/main" val="1216889900"/>
                    </a:ext>
                  </a:extLst>
                </a:gridCol>
                <a:gridCol w="953770">
                  <a:extLst>
                    <a:ext uri="{9D8B030D-6E8A-4147-A177-3AD203B41FA5}">
                      <a16:colId xmlns:a16="http://schemas.microsoft.com/office/drawing/2014/main" val="2164521409"/>
                    </a:ext>
                  </a:extLst>
                </a:gridCol>
                <a:gridCol w="2306955">
                  <a:extLst>
                    <a:ext uri="{9D8B030D-6E8A-4147-A177-3AD203B41FA5}">
                      <a16:colId xmlns:a16="http://schemas.microsoft.com/office/drawing/2014/main" val="571551926"/>
                    </a:ext>
                  </a:extLst>
                </a:gridCol>
              </a:tblGrid>
              <a:tr h="0">
                <a:tc>
                  <a:txBody>
                    <a:bodyPr/>
                    <a:lstStyle/>
                    <a:p>
                      <a:pPr>
                        <a:spcAft>
                          <a:spcPts val="0"/>
                        </a:spcAft>
                      </a:pPr>
                      <a:r>
                        <a:rPr lang="en-US" sz="1400">
                          <a:effectLst/>
                        </a:rPr>
                        <a:t>Field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dirty="0">
                          <a:effectLst/>
                        </a:rPr>
                        <a:t>Data Type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5712288"/>
                  </a:ext>
                </a:extLst>
              </a:tr>
              <a:tr h="0">
                <a:tc>
                  <a:txBody>
                    <a:bodyPr/>
                    <a:lstStyle/>
                    <a:p>
                      <a:pPr>
                        <a:spcAft>
                          <a:spcPts val="0"/>
                        </a:spcAft>
                      </a:pPr>
                      <a:r>
                        <a:rPr lang="en-US" sz="1400">
                          <a:effectLst/>
                        </a:rPr>
                        <a:t> bid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Booking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36655219"/>
                  </a:ext>
                </a:extLst>
              </a:tr>
              <a:tr h="0">
                <a:tc>
                  <a:txBody>
                    <a:bodyPr/>
                    <a:lstStyle/>
                    <a:p>
                      <a:pPr>
                        <a:spcAft>
                          <a:spcPts val="0"/>
                        </a:spcAft>
                      </a:pPr>
                      <a:r>
                        <a:rPr lang="en-US" sz="1400">
                          <a:effectLst/>
                        </a:rPr>
                        <a:t> lid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Foreign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Login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659105"/>
                  </a:ext>
                </a:extLst>
              </a:tr>
              <a:tr h="0">
                <a:tc>
                  <a:txBody>
                    <a:bodyPr/>
                    <a:lstStyle/>
                    <a:p>
                      <a:pPr>
                        <a:spcAft>
                          <a:spcPts val="0"/>
                        </a:spcAft>
                      </a:pPr>
                      <a:r>
                        <a:rPr lang="en-US" sz="1400">
                          <a:effectLst/>
                        </a:rPr>
                        <a:t> carid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varchar(60)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Foreign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Car Id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98747711"/>
                  </a:ext>
                </a:extLst>
              </a:tr>
              <a:tr h="0">
                <a:tc>
                  <a:txBody>
                    <a:bodyPr/>
                    <a:lstStyle/>
                    <a:p>
                      <a:pPr>
                        <a:spcAft>
                          <a:spcPts val="0"/>
                        </a:spcAft>
                      </a:pPr>
                      <a:r>
                        <a:rPr lang="en-US" sz="1400">
                          <a:effectLst/>
                        </a:rPr>
                        <a:t> fromdate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date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Drop in date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9403038"/>
                  </a:ext>
                </a:extLst>
              </a:tr>
              <a:tr h="0">
                <a:tc>
                  <a:txBody>
                    <a:bodyPr/>
                    <a:lstStyle/>
                    <a:p>
                      <a:pPr>
                        <a:spcAft>
                          <a:spcPts val="0"/>
                        </a:spcAft>
                      </a:pPr>
                      <a:r>
                        <a:rPr lang="en-US" sz="1400">
                          <a:effectLst/>
                        </a:rPr>
                        <a:t> todate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a:effectLst/>
                        </a:rPr>
                        <a:t>date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spcAft>
                          <a:spcPts val="0"/>
                        </a:spcAft>
                      </a:pPr>
                      <a:r>
                        <a:rPr lang="en-US" sz="1400" dirty="0">
                          <a:effectLst/>
                        </a:rPr>
                        <a:t>Drop off date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33177937"/>
                  </a:ext>
                </a:extLst>
              </a:tr>
            </a:tbl>
          </a:graphicData>
        </a:graphic>
      </p:graphicFrame>
      <p:sp>
        <p:nvSpPr>
          <p:cNvPr id="11" name="Rectangle 1">
            <a:extLst>
              <a:ext uri="{FF2B5EF4-FFF2-40B4-BE49-F238E27FC236}">
                <a16:creationId xmlns:a16="http://schemas.microsoft.com/office/drawing/2014/main" id="{59800BF9-5B90-430A-9F39-1C19FC949911}"/>
              </a:ext>
            </a:extLst>
          </p:cNvPr>
          <p:cNvSpPr>
            <a:spLocks noChangeArrowheads="1"/>
          </p:cNvSpPr>
          <p:nvPr/>
        </p:nvSpPr>
        <p:spPr bwMode="auto">
          <a:xfrm>
            <a:off x="1403648" y="15567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No 9 :bookings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primary key :bid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Foreign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key:lid,carid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56633387-E276-4B24-899C-4898342274B9}"/>
              </a:ext>
            </a:extLst>
          </p:cNvPr>
          <p:cNvGraphicFramePr>
            <a:graphicFrameLocks noGrp="1"/>
          </p:cNvGraphicFramePr>
          <p:nvPr>
            <p:extLst>
              <p:ext uri="{D42A27DB-BD31-4B8C-83A1-F6EECF244321}">
                <p14:modId xmlns:p14="http://schemas.microsoft.com/office/powerpoint/2010/main" val="2401528537"/>
              </p:ext>
            </p:extLst>
          </p:nvPr>
        </p:nvGraphicFramePr>
        <p:xfrm>
          <a:off x="1115616" y="2348880"/>
          <a:ext cx="5238115" cy="2556510"/>
        </p:xfrm>
        <a:graphic>
          <a:graphicData uri="http://schemas.openxmlformats.org/drawingml/2006/table">
            <a:tbl>
              <a:tblPr firstRow="1" firstCol="1" bandRow="1">
                <a:tableStyleId>{5C22544A-7EE6-4342-B048-85BDC9FD1C3A}</a:tableStyleId>
              </a:tblPr>
              <a:tblGrid>
                <a:gridCol w="1040130">
                  <a:extLst>
                    <a:ext uri="{9D8B030D-6E8A-4147-A177-3AD203B41FA5}">
                      <a16:colId xmlns:a16="http://schemas.microsoft.com/office/drawing/2014/main" val="1447947974"/>
                    </a:ext>
                  </a:extLst>
                </a:gridCol>
                <a:gridCol w="1076960">
                  <a:extLst>
                    <a:ext uri="{9D8B030D-6E8A-4147-A177-3AD203B41FA5}">
                      <a16:colId xmlns:a16="http://schemas.microsoft.com/office/drawing/2014/main" val="3669652276"/>
                    </a:ext>
                  </a:extLst>
                </a:gridCol>
                <a:gridCol w="1195278">
                  <a:extLst>
                    <a:ext uri="{9D8B030D-6E8A-4147-A177-3AD203B41FA5}">
                      <a16:colId xmlns:a16="http://schemas.microsoft.com/office/drawing/2014/main" val="4767588"/>
                    </a:ext>
                  </a:extLst>
                </a:gridCol>
                <a:gridCol w="1925747">
                  <a:extLst>
                    <a:ext uri="{9D8B030D-6E8A-4147-A177-3AD203B41FA5}">
                      <a16:colId xmlns:a16="http://schemas.microsoft.com/office/drawing/2014/main" val="1541954402"/>
                    </a:ext>
                  </a:extLst>
                </a:gridCol>
              </a:tblGrid>
              <a:tr h="0">
                <a:tc>
                  <a:txBody>
                    <a:bodyPr/>
                    <a:lstStyle/>
                    <a:p>
                      <a:pPr algn="l">
                        <a:spcAft>
                          <a:spcPts val="0"/>
                        </a:spcAft>
                      </a:pPr>
                      <a:r>
                        <a:rPr lang="en-US" sz="1400">
                          <a:effectLst/>
                        </a:rPr>
                        <a:t>Field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Data 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7584393"/>
                  </a:ext>
                </a:extLst>
              </a:tr>
              <a:tr h="0">
                <a:tc>
                  <a:txBody>
                    <a:bodyPr/>
                    <a:lstStyle/>
                    <a:p>
                      <a:pPr algn="l">
                        <a:spcAft>
                          <a:spcPts val="0"/>
                        </a:spcAft>
                      </a:pPr>
                      <a:r>
                        <a:rPr lang="en-US" sz="1400">
                          <a:effectLst/>
                        </a:rPr>
                        <a:t>bankid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int(10)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Primary Key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Bank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09432905"/>
                  </a:ext>
                </a:extLst>
              </a:tr>
              <a:tr h="0">
                <a:tc>
                  <a:txBody>
                    <a:bodyPr/>
                    <a:lstStyle/>
                    <a:p>
                      <a:pPr algn="l">
                        <a:spcAft>
                          <a:spcPts val="0"/>
                        </a:spcAft>
                      </a:pPr>
                      <a:r>
                        <a:rPr lang="en-US" sz="1400">
                          <a:effectLst/>
                        </a:rPr>
                        <a:t>bankname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Bank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48499476"/>
                  </a:ext>
                </a:extLst>
              </a:tr>
              <a:tr h="0">
                <a:tc>
                  <a:txBody>
                    <a:bodyPr/>
                    <a:lstStyle/>
                    <a:p>
                      <a:pPr algn="l">
                        <a:spcAft>
                          <a:spcPts val="0"/>
                        </a:spcAft>
                      </a:pPr>
                      <a:r>
                        <a:rPr lang="en-US" sz="1400">
                          <a:effectLst/>
                        </a:rPr>
                        <a:t>cardtype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Debit/Credit card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75337003"/>
                  </a:ext>
                </a:extLst>
              </a:tr>
              <a:tr h="0">
                <a:tc>
                  <a:txBody>
                    <a:bodyPr/>
                    <a:lstStyle/>
                    <a:p>
                      <a:pPr algn="l">
                        <a:spcAft>
                          <a:spcPts val="0"/>
                        </a:spcAft>
                      </a:pPr>
                      <a:r>
                        <a:rPr lang="en-US" sz="1400">
                          <a:effectLst/>
                        </a:rPr>
                        <a:t>account_no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dirty="0">
                          <a:effectLst/>
                        </a:rPr>
                        <a:t>varchar(255)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Account Number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76701031"/>
                  </a:ext>
                </a:extLst>
              </a:tr>
              <a:tr h="0">
                <a:tc>
                  <a:txBody>
                    <a:bodyPr/>
                    <a:lstStyle/>
                    <a:p>
                      <a:pPr algn="l">
                        <a:spcAft>
                          <a:spcPts val="0"/>
                        </a:spcAft>
                      </a:pPr>
                      <a:r>
                        <a:rPr lang="en-US" sz="1400">
                          <a:effectLst/>
                        </a:rPr>
                        <a:t>card_no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ATM Card Number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12163908"/>
                  </a:ext>
                </a:extLst>
              </a:tr>
              <a:tr h="0">
                <a:tc>
                  <a:txBody>
                    <a:bodyPr/>
                    <a:lstStyle/>
                    <a:p>
                      <a:pPr algn="l">
                        <a:spcAft>
                          <a:spcPts val="0"/>
                        </a:spcAft>
                      </a:pPr>
                      <a:r>
                        <a:rPr lang="en-US" sz="1400">
                          <a:effectLst/>
                        </a:rPr>
                        <a:t>month</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Expiry Month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34448525"/>
                  </a:ext>
                </a:extLst>
              </a:tr>
              <a:tr h="0">
                <a:tc>
                  <a:txBody>
                    <a:bodyPr/>
                    <a:lstStyle/>
                    <a:p>
                      <a:pPr algn="l">
                        <a:spcAft>
                          <a:spcPts val="0"/>
                        </a:spcAft>
                      </a:pPr>
                      <a:r>
                        <a:rPr lang="en-US" sz="1400">
                          <a:effectLst/>
                        </a:rPr>
                        <a:t>year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Expiry Yaer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14879078"/>
                  </a:ext>
                </a:extLst>
              </a:tr>
              <a:tr h="0">
                <a:tc>
                  <a:txBody>
                    <a:bodyPr/>
                    <a:lstStyle/>
                    <a:p>
                      <a:pPr algn="l">
                        <a:spcAft>
                          <a:spcPts val="0"/>
                        </a:spcAft>
                      </a:pPr>
                      <a:r>
                        <a:rPr lang="en-US" sz="1400">
                          <a:effectLst/>
                        </a:rPr>
                        <a:t>cvv</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int(11)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CVV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4428392"/>
                  </a:ext>
                </a:extLst>
              </a:tr>
              <a:tr h="0">
                <a:tc>
                  <a:txBody>
                    <a:bodyPr/>
                    <a:lstStyle/>
                    <a:p>
                      <a:pPr algn="l">
                        <a:spcAft>
                          <a:spcPts val="0"/>
                        </a:spcAft>
                      </a:pPr>
                      <a:r>
                        <a:rPr lang="en-US" sz="1400">
                          <a:effectLst/>
                        </a:rPr>
                        <a:t>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varchar(255)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a:effectLst/>
                        </a:rPr>
                        <a:t>Card Holder 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31681785"/>
                  </a:ext>
                </a:extLst>
              </a:tr>
              <a:tr h="0">
                <a:tc>
                  <a:txBody>
                    <a:bodyPr/>
                    <a:lstStyle/>
                    <a:p>
                      <a:pPr algn="l">
                        <a:spcAft>
                          <a:spcPts val="0"/>
                        </a:spcAft>
                      </a:pPr>
                      <a:r>
                        <a:rPr lang="en-US" sz="1400">
                          <a:effectLst/>
                        </a:rPr>
                        <a:t>status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int(11)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l">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gn="l">
                        <a:spcAft>
                          <a:spcPts val="0"/>
                        </a:spcAft>
                      </a:pPr>
                      <a:r>
                        <a:rPr lang="en-US" sz="1400" dirty="0">
                          <a:effectLst/>
                        </a:rPr>
                        <a:t>Status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64002610"/>
                  </a:ext>
                </a:extLst>
              </a:tr>
            </a:tbl>
          </a:graphicData>
        </a:graphic>
      </p:graphicFrame>
      <p:sp>
        <p:nvSpPr>
          <p:cNvPr id="9" name="Rectangle 1">
            <a:extLst>
              <a:ext uri="{FF2B5EF4-FFF2-40B4-BE49-F238E27FC236}">
                <a16:creationId xmlns:a16="http://schemas.microsoft.com/office/drawing/2014/main" id="{7EC325BB-EA85-49FD-B366-75A69E5D0CD5}"/>
              </a:ext>
            </a:extLst>
          </p:cNvPr>
          <p:cNvSpPr>
            <a:spLocks noChangeArrowheads="1"/>
          </p:cNvSpPr>
          <p:nvPr/>
        </p:nvSpPr>
        <p:spPr bwMode="auto">
          <a:xfrm>
            <a:off x="827584" y="13407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28509"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Table No 11 :tbl_bank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primary key :bankid</a:t>
            </a:r>
            <a:endPar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noAutofit/>
          </a:bodyPr>
          <a:lstStyle/>
          <a:p>
            <a:pPr>
              <a:buNone/>
            </a:pPr>
            <a:r>
              <a:rPr lang="en-US" sz="2000" b="1" u="sng" dirty="0"/>
              <a:t>PROJECT MODULES</a:t>
            </a:r>
            <a:endParaRPr lang="en-IN" sz="2000" dirty="0"/>
          </a:p>
          <a:p>
            <a:pPr>
              <a:buNone/>
            </a:pPr>
            <a:r>
              <a:rPr lang="en-US" sz="2000" dirty="0"/>
              <a:t> </a:t>
            </a:r>
            <a:endParaRPr lang="en-IN" sz="2000" dirty="0"/>
          </a:p>
          <a:p>
            <a:pPr>
              <a:buNone/>
            </a:pPr>
            <a:r>
              <a:rPr lang="en-US" sz="2000" dirty="0"/>
              <a:t>	The system includes  </a:t>
            </a:r>
            <a:r>
              <a:rPr lang="en-US" sz="2000" dirty="0">
                <a:latin typeface="Arial Black" pitchFamily="34" charset="0"/>
              </a:rPr>
              <a:t>4</a:t>
            </a:r>
            <a:r>
              <a:rPr lang="en-US" sz="2000" dirty="0"/>
              <a:t>  modules. They are:</a:t>
            </a:r>
            <a:endParaRPr lang="en-IN" sz="2000" dirty="0"/>
          </a:p>
          <a:p>
            <a:pPr>
              <a:buNone/>
            </a:pPr>
            <a:r>
              <a:rPr lang="en-US" sz="2000" b="1" dirty="0"/>
              <a:t>	 </a:t>
            </a:r>
            <a:endParaRPr lang="en-IN" sz="2000" dirty="0"/>
          </a:p>
          <a:p>
            <a:pPr>
              <a:buNone/>
            </a:pPr>
            <a:r>
              <a:rPr lang="en-US" sz="2000" b="1" dirty="0"/>
              <a:t>	1. Admin module</a:t>
            </a:r>
            <a:endParaRPr lang="en-IN" sz="2000" dirty="0"/>
          </a:p>
          <a:p>
            <a:pPr>
              <a:buNone/>
            </a:pPr>
            <a:r>
              <a:rPr lang="en-US" sz="2000" dirty="0"/>
              <a:t>		The admin is the overall controller of the system. Admin can add a car, manage booking car and rent, make calculation and generate billing details to the customer, payment process is managed, and can view the feedback.</a:t>
            </a:r>
            <a:endParaRPr lang="en-IN" sz="2000" dirty="0"/>
          </a:p>
          <a:p>
            <a:pPr>
              <a:buNone/>
            </a:pPr>
            <a:r>
              <a:rPr lang="en-US" sz="2000" b="1" dirty="0"/>
              <a:t>	2. User Module</a:t>
            </a:r>
            <a:endParaRPr lang="en-IN" sz="2000" dirty="0"/>
          </a:p>
          <a:p>
            <a:pPr>
              <a:buNone/>
            </a:pPr>
            <a:r>
              <a:rPr lang="en-US" sz="2000" dirty="0"/>
              <a:t> </a:t>
            </a:r>
            <a:r>
              <a:rPr lang="en-IN" sz="2000" dirty="0"/>
              <a:t>		</a:t>
            </a:r>
            <a:r>
              <a:rPr lang="en-US" sz="2000" dirty="0"/>
              <a:t>User can view information of available car, booking car, easily get the car on rent and also give feedback. They also able to edit their profile and change password</a:t>
            </a:r>
            <a:endParaRPr lang="en-IN" sz="2000" dirty="0"/>
          </a:p>
          <a:p>
            <a:pPr>
              <a:buNone/>
            </a:pPr>
            <a:r>
              <a:rPr lang="en-US" sz="2000" dirty="0"/>
              <a:t> </a:t>
            </a:r>
            <a:endParaRPr lang="en-IN" sz="2000" dirty="0"/>
          </a:p>
          <a:p>
            <a:pPr>
              <a:buNone/>
            </a:pPr>
            <a:r>
              <a:rPr lang="en-US" sz="2000" b="1" dirty="0"/>
              <a:t>	</a:t>
            </a:r>
            <a:endParaRPr lang="en-IN" sz="2000" dirty="0"/>
          </a:p>
          <a:p>
            <a:pPr>
              <a:buNone/>
            </a:pPr>
            <a:endParaRPr lang="en-IN" sz="2000" dirty="0"/>
          </a:p>
          <a:p>
            <a:pPr>
              <a:buNone/>
            </a:pPr>
            <a:r>
              <a:rPr lang="en-US" sz="2000" dirty="0"/>
              <a:t> </a:t>
            </a:r>
            <a:endParaRPr lang="en-IN" sz="2000" dirty="0"/>
          </a:p>
          <a:p>
            <a:pPr>
              <a:buNone/>
            </a:pPr>
            <a:r>
              <a:rPr lang="en-US" sz="2000" dirty="0"/>
              <a:t> </a:t>
            </a:r>
            <a:endParaRPr lang="en-IN" sz="2000" dirty="0"/>
          </a:p>
          <a:p>
            <a:pPr>
              <a:buNone/>
            </a:pPr>
            <a:r>
              <a:rPr lang="en-US" sz="2000" dirty="0"/>
              <a:t> </a:t>
            </a:r>
            <a:endParaRPr lang="en-IN" sz="2000" dirty="0"/>
          </a:p>
          <a:p>
            <a:pPr>
              <a:buNone/>
            </a:pPr>
            <a:r>
              <a:rPr lang="en-US" sz="2000" b="1" dirty="0"/>
              <a:t> </a:t>
            </a:r>
            <a:endParaRPr lang="en-IN" sz="2000" dirty="0"/>
          </a:p>
          <a:p>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noAutofit/>
          </a:bodyPr>
          <a:lstStyle/>
          <a:p>
            <a:pPr>
              <a:buNone/>
            </a:pPr>
            <a:r>
              <a:rPr lang="en-US" sz="2000" b="1" dirty="0"/>
              <a:t>3. Guest Module</a:t>
            </a:r>
            <a:endParaRPr lang="en-IN" sz="2000" dirty="0"/>
          </a:p>
          <a:p>
            <a:pPr>
              <a:buNone/>
            </a:pPr>
            <a:r>
              <a:rPr lang="en-US" sz="2000" b="1" dirty="0"/>
              <a:t>	 </a:t>
            </a:r>
            <a:r>
              <a:rPr lang="en-US" sz="2000" dirty="0"/>
              <a:t>	Guests are the user who can view the contents of the system without registering into the site. If the guest user tries to rent a car the system will redirect to the registration page.</a:t>
            </a:r>
            <a:endParaRPr lang="en-IN" sz="2000" dirty="0"/>
          </a:p>
          <a:p>
            <a:pPr>
              <a:buNone/>
            </a:pPr>
            <a:endParaRPr lang="en-US" sz="2000" b="1" dirty="0"/>
          </a:p>
          <a:p>
            <a:pPr>
              <a:buNone/>
            </a:pPr>
            <a:r>
              <a:rPr lang="en-US" sz="2000" b="1" dirty="0"/>
              <a:t>4. Car Owner Module</a:t>
            </a:r>
            <a:endParaRPr lang="en-IN" sz="2000" dirty="0"/>
          </a:p>
          <a:p>
            <a:pPr>
              <a:buNone/>
            </a:pPr>
            <a:r>
              <a:rPr lang="en-US" sz="2000" dirty="0"/>
              <a:t>		This user can rent their cars into the site and earn money. They can register in to this system, according to the renting of cars they will earn the profit.</a:t>
            </a:r>
            <a:endParaRPr lang="en-IN" sz="2000" dirty="0"/>
          </a:p>
          <a:p>
            <a:pPr>
              <a:buNone/>
            </a:pPr>
            <a:r>
              <a:rPr lang="en-US" sz="2000" dirty="0"/>
              <a:t> </a:t>
            </a:r>
            <a:endParaRPr lang="en-IN" sz="2000" dirty="0"/>
          </a:p>
          <a:p>
            <a:pPr>
              <a:buNone/>
            </a:pPr>
            <a:r>
              <a:rPr lang="en-US" sz="2000" b="1" dirty="0"/>
              <a:t>5. Driver Module</a:t>
            </a:r>
            <a:endParaRPr lang="en-IN" sz="2000" dirty="0"/>
          </a:p>
          <a:p>
            <a:pPr>
              <a:buNone/>
            </a:pPr>
            <a:r>
              <a:rPr lang="en-US" sz="2000" b="1" dirty="0"/>
              <a:t>	</a:t>
            </a:r>
            <a:r>
              <a:rPr lang="en-IN" sz="2000" b="1" dirty="0"/>
              <a:t>	</a:t>
            </a:r>
            <a:r>
              <a:rPr lang="en-US" sz="2000" b="1" dirty="0"/>
              <a:t>D</a:t>
            </a:r>
            <a:r>
              <a:rPr lang="en-US" sz="2000" dirty="0"/>
              <a:t>river can register in to the system and can earn money by completing their targets.</a:t>
            </a:r>
            <a:endParaRPr lang="en-IN" sz="2000" dirty="0"/>
          </a:p>
          <a:p>
            <a:pPr>
              <a:buNone/>
            </a:pPr>
            <a:r>
              <a:rPr lang="en-US" sz="2000" dirty="0"/>
              <a:t> </a:t>
            </a:r>
            <a:endParaRPr lang="en-IN" sz="2000" dirty="0"/>
          </a:p>
          <a:p>
            <a:pPr>
              <a:buNone/>
            </a:pPr>
            <a:r>
              <a:rPr lang="en-US" sz="2000" dirty="0"/>
              <a:t> </a:t>
            </a:r>
            <a:endParaRPr lang="en-IN" sz="2000" dirty="0"/>
          </a:p>
          <a:p>
            <a:pPr>
              <a:buNone/>
            </a:pPr>
            <a:r>
              <a:rPr lang="en-US" sz="2000" dirty="0"/>
              <a:t> </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normAutofit fontScale="55000" lnSpcReduction="20000"/>
          </a:bodyPr>
          <a:lstStyle/>
          <a:p>
            <a:pPr>
              <a:buNone/>
            </a:pPr>
            <a:r>
              <a:rPr lang="en-US" sz="2800" b="1" u="sng" dirty="0"/>
              <a:t>Functionality performed by Admin</a:t>
            </a:r>
            <a:endParaRPr lang="en-IN" sz="2800" dirty="0"/>
          </a:p>
          <a:p>
            <a:pPr>
              <a:buNone/>
            </a:pPr>
            <a:r>
              <a:rPr lang="en-US" sz="2800" dirty="0"/>
              <a:t> </a:t>
            </a:r>
            <a:endParaRPr lang="en-IN" sz="2800" dirty="0"/>
          </a:p>
          <a:p>
            <a:pPr>
              <a:buNone/>
            </a:pPr>
            <a:r>
              <a:rPr lang="en-US" sz="2800" dirty="0"/>
              <a:t>	 </a:t>
            </a:r>
            <a:r>
              <a:rPr lang="en-US" sz="2800" b="1" dirty="0"/>
              <a:t>Add Car:</a:t>
            </a:r>
            <a:endParaRPr lang="en-IN" sz="2800" dirty="0"/>
          </a:p>
          <a:p>
            <a:pPr>
              <a:buNone/>
            </a:pPr>
            <a:r>
              <a:rPr lang="en-US" sz="2800" dirty="0"/>
              <a:t>		The Admin can add the car so that the user can see the available cars and book the car.</a:t>
            </a:r>
            <a:endParaRPr lang="en-IN" sz="2800" dirty="0"/>
          </a:p>
          <a:p>
            <a:pPr>
              <a:buNone/>
            </a:pPr>
            <a:r>
              <a:rPr lang="en-US" sz="2800" dirty="0"/>
              <a:t>	</a:t>
            </a:r>
          </a:p>
          <a:p>
            <a:pPr>
              <a:buNone/>
            </a:pPr>
            <a:r>
              <a:rPr lang="en-US" sz="2800" dirty="0"/>
              <a:t>	 </a:t>
            </a:r>
            <a:r>
              <a:rPr lang="en-US" sz="2800" b="1" dirty="0"/>
              <a:t>Manage Rent:</a:t>
            </a:r>
            <a:endParaRPr lang="en-IN" sz="2800" dirty="0"/>
          </a:p>
          <a:p>
            <a:pPr>
              <a:buNone/>
            </a:pPr>
            <a:r>
              <a:rPr lang="en-US" sz="2800" dirty="0"/>
              <a:t>		The Admin can manage the rent so that the user can see the rent and book the car.</a:t>
            </a:r>
            <a:endParaRPr lang="en-IN" sz="2800" dirty="0"/>
          </a:p>
          <a:p>
            <a:pPr>
              <a:buNone/>
            </a:pPr>
            <a:r>
              <a:rPr lang="en-IN" sz="2800" dirty="0"/>
              <a:t>	</a:t>
            </a:r>
          </a:p>
          <a:p>
            <a:pPr>
              <a:buNone/>
            </a:pPr>
            <a:r>
              <a:rPr lang="en-IN" sz="2800" dirty="0"/>
              <a:t>	</a:t>
            </a:r>
            <a:r>
              <a:rPr lang="en-US" sz="2800" dirty="0"/>
              <a:t> </a:t>
            </a:r>
            <a:r>
              <a:rPr lang="en-US" sz="2800" b="1" dirty="0"/>
              <a:t>View Feedback:</a:t>
            </a:r>
            <a:endParaRPr lang="en-IN" sz="2800" dirty="0"/>
          </a:p>
          <a:p>
            <a:pPr>
              <a:buNone/>
            </a:pPr>
            <a:r>
              <a:rPr lang="en-US" sz="2800" dirty="0"/>
              <a:t>		The admin easily view the feedbacks and solve the query.</a:t>
            </a:r>
            <a:endParaRPr lang="en-IN" sz="2800" dirty="0"/>
          </a:p>
          <a:p>
            <a:pPr>
              <a:buNone/>
            </a:pPr>
            <a:r>
              <a:rPr lang="en-US" sz="2800" dirty="0"/>
              <a:t> </a:t>
            </a:r>
            <a:r>
              <a:rPr lang="en-IN" sz="2800" dirty="0"/>
              <a:t>	</a:t>
            </a:r>
          </a:p>
          <a:p>
            <a:pPr>
              <a:buNone/>
            </a:pPr>
            <a:r>
              <a:rPr lang="en-US" sz="2800" dirty="0"/>
              <a:t>	 </a:t>
            </a:r>
            <a:r>
              <a:rPr lang="en-US" sz="2800" b="1" dirty="0"/>
              <a:t>Booking Details:</a:t>
            </a:r>
            <a:endParaRPr lang="en-IN" sz="2800" dirty="0"/>
          </a:p>
          <a:p>
            <a:pPr>
              <a:buNone/>
            </a:pPr>
            <a:r>
              <a:rPr lang="en-US" sz="2800" b="1" dirty="0"/>
              <a:t>		</a:t>
            </a:r>
            <a:r>
              <a:rPr lang="en-US" sz="2800" dirty="0"/>
              <a:t>View Booking Details</a:t>
            </a:r>
          </a:p>
          <a:p>
            <a:pPr>
              <a:buNone/>
            </a:pPr>
            <a:endParaRPr lang="en-US" sz="2800" dirty="0"/>
          </a:p>
          <a:p>
            <a:pPr>
              <a:buNone/>
            </a:pPr>
            <a:r>
              <a:rPr lang="en-US" sz="2800" dirty="0"/>
              <a:t>	 </a:t>
            </a:r>
            <a:r>
              <a:rPr lang="en-US" sz="2800" b="1" dirty="0"/>
              <a:t>Status: </a:t>
            </a:r>
          </a:p>
          <a:p>
            <a:pPr>
              <a:buNone/>
            </a:pPr>
            <a:r>
              <a:rPr lang="en-US" sz="2800" b="1" dirty="0"/>
              <a:t>		</a:t>
            </a:r>
            <a:r>
              <a:rPr lang="en-US" sz="2800" dirty="0"/>
              <a:t>Manage Status of the car</a:t>
            </a:r>
          </a:p>
          <a:p>
            <a:pPr>
              <a:buNone/>
            </a:pPr>
            <a:endParaRPr lang="en-US" sz="2800" dirty="0"/>
          </a:p>
          <a:p>
            <a:pPr>
              <a:buNone/>
            </a:pPr>
            <a:r>
              <a:rPr lang="en-US" sz="2800" dirty="0"/>
              <a:t>	  </a:t>
            </a:r>
            <a:r>
              <a:rPr lang="en-US" sz="2800" b="1" dirty="0"/>
              <a:t>Approve:</a:t>
            </a:r>
          </a:p>
          <a:p>
            <a:pPr>
              <a:buNone/>
            </a:pPr>
            <a:r>
              <a:rPr lang="en-US" sz="2800" b="1" dirty="0"/>
              <a:t>		</a:t>
            </a:r>
            <a:r>
              <a:rPr lang="en-US" sz="2800" dirty="0"/>
              <a:t> Can Approve the user and car requests by verifying the documents </a:t>
            </a:r>
            <a:endParaRPr lang="en-IN"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24558"/>
          </a:xfrm>
        </p:spPr>
        <p:txBody>
          <a:bodyPr>
            <a:normAutofit fontScale="85000" lnSpcReduction="20000"/>
          </a:bodyPr>
          <a:lstStyle/>
          <a:p>
            <a:pPr>
              <a:buNone/>
            </a:pPr>
            <a:r>
              <a:rPr lang="en-US" b="1" u="sng" dirty="0"/>
              <a:t>Functionality performed by User</a:t>
            </a:r>
            <a:endParaRPr lang="en-IN" dirty="0"/>
          </a:p>
          <a:p>
            <a:pPr>
              <a:buNone/>
            </a:pPr>
            <a:r>
              <a:rPr lang="en-US" dirty="0"/>
              <a:t> </a:t>
            </a:r>
            <a:endParaRPr lang="en-IN" dirty="0"/>
          </a:p>
          <a:p>
            <a:pPr>
              <a:buNone/>
            </a:pPr>
            <a:r>
              <a:rPr lang="en-US" dirty="0"/>
              <a:t> </a:t>
            </a:r>
            <a:r>
              <a:rPr lang="en-US" b="1" dirty="0"/>
              <a:t>View Available Cars:</a:t>
            </a:r>
            <a:endParaRPr lang="en-IN" dirty="0"/>
          </a:p>
          <a:p>
            <a:pPr>
              <a:buNone/>
            </a:pPr>
            <a:r>
              <a:rPr lang="en-US" dirty="0"/>
              <a:t>		It is a system design especially for large, premium and small car rental business.</a:t>
            </a:r>
            <a:endParaRPr lang="en-IN" dirty="0"/>
          </a:p>
          <a:p>
            <a:pPr>
              <a:buNone/>
            </a:pPr>
            <a:r>
              <a:rPr lang="en-US" dirty="0"/>
              <a:t>		The user can view Available cars and user can book for that car.</a:t>
            </a:r>
            <a:endParaRPr lang="en-IN" dirty="0"/>
          </a:p>
          <a:p>
            <a:pPr>
              <a:buNone/>
            </a:pPr>
            <a:endParaRPr lang="en-IN" dirty="0"/>
          </a:p>
          <a:p>
            <a:pPr>
              <a:buNone/>
            </a:pPr>
            <a:r>
              <a:rPr lang="en-US" dirty="0"/>
              <a:t> </a:t>
            </a:r>
            <a:r>
              <a:rPr lang="en-US" b="1" dirty="0"/>
              <a:t>Booking Car:</a:t>
            </a:r>
            <a:endParaRPr lang="en-IN" dirty="0"/>
          </a:p>
          <a:p>
            <a:pPr>
              <a:buNone/>
            </a:pPr>
            <a:r>
              <a:rPr lang="en-US" dirty="0"/>
              <a:t>		The user can view Available cars and user can book for that car.</a:t>
            </a:r>
            <a:endParaRPr lang="en-IN" dirty="0"/>
          </a:p>
          <a:p>
            <a:pPr>
              <a:buNone/>
            </a:pPr>
            <a:r>
              <a:rPr lang="en-US" dirty="0"/>
              <a:t>	</a:t>
            </a:r>
            <a:endParaRPr lang="en-IN" dirty="0"/>
          </a:p>
          <a:p>
            <a:pPr>
              <a:buNone/>
            </a:pPr>
            <a:r>
              <a:rPr lang="en-US" dirty="0"/>
              <a:t> </a:t>
            </a:r>
            <a:r>
              <a:rPr lang="en-US" b="1" dirty="0"/>
              <a:t>Easily Get the Car on rent:</a:t>
            </a:r>
            <a:endParaRPr lang="en-IN" dirty="0"/>
          </a:p>
          <a:p>
            <a:pPr>
              <a:buNone/>
            </a:pPr>
            <a:r>
              <a:rPr lang="en-US" dirty="0"/>
              <a:t>		The Customer can easily get the car whenever they need to on the rent with use of this system.</a:t>
            </a:r>
            <a:endParaRPr lang="en-IN" dirty="0"/>
          </a:p>
          <a:p>
            <a:pPr>
              <a:buNone/>
            </a:pPr>
            <a:r>
              <a:rPr lang="en-US" dirty="0"/>
              <a:t> </a:t>
            </a:r>
            <a:endParaRPr lang="en-IN" dirty="0"/>
          </a:p>
          <a:p>
            <a:pPr>
              <a:buNone/>
            </a:pPr>
            <a:r>
              <a:rPr lang="en-US" dirty="0"/>
              <a:t> </a:t>
            </a:r>
            <a:r>
              <a:rPr lang="en-US" b="1" dirty="0"/>
              <a:t>Give Feedback:</a:t>
            </a:r>
            <a:endParaRPr lang="en-IN" dirty="0"/>
          </a:p>
          <a:p>
            <a:pPr>
              <a:buNone/>
            </a:pPr>
            <a:r>
              <a:rPr lang="en-US" dirty="0"/>
              <a:t>		The customer will give the feedback to the admin.</a:t>
            </a:r>
            <a:endParaRPr lang="en-IN" dirty="0"/>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681682"/>
          </a:xfrm>
        </p:spPr>
        <p:txBody>
          <a:bodyPr>
            <a:normAutofit/>
          </a:bodyPr>
          <a:lstStyle/>
          <a:p>
            <a:pPr>
              <a:buNone/>
            </a:pPr>
            <a:r>
              <a:rPr lang="en-US" sz="2000" dirty="0"/>
              <a:t> </a:t>
            </a:r>
            <a:r>
              <a:rPr lang="en-US" sz="2000" b="1" dirty="0"/>
              <a:t>Rent payment:</a:t>
            </a:r>
            <a:endParaRPr lang="en-IN" sz="2000" dirty="0"/>
          </a:p>
          <a:p>
            <a:pPr>
              <a:buNone/>
            </a:pPr>
            <a:r>
              <a:rPr lang="en-US" sz="2000" b="1" dirty="0"/>
              <a:t>	</a:t>
            </a:r>
            <a:r>
              <a:rPr lang="en-US" sz="2000" dirty="0"/>
              <a:t>	Can pay the rent through the online.</a:t>
            </a:r>
            <a:endParaRPr lang="en-IN" sz="2000" dirty="0"/>
          </a:p>
          <a:p>
            <a:pPr>
              <a:buNone/>
            </a:pPr>
            <a:r>
              <a:rPr lang="en-US" sz="2000" dirty="0"/>
              <a:t> </a:t>
            </a:r>
            <a:endParaRPr lang="en-IN" sz="2000" dirty="0"/>
          </a:p>
          <a:p>
            <a:pPr>
              <a:buNone/>
            </a:pPr>
            <a:r>
              <a:rPr lang="en-US" sz="2000" b="1" u="sng" dirty="0"/>
              <a:t>Functionality performed by Car Owner</a:t>
            </a:r>
            <a:endParaRPr lang="en-IN" sz="2000" dirty="0"/>
          </a:p>
          <a:p>
            <a:pPr>
              <a:buNone/>
            </a:pPr>
            <a:r>
              <a:rPr lang="en-US" sz="2000" b="1" dirty="0"/>
              <a:t> </a:t>
            </a:r>
            <a:endParaRPr lang="en-IN" sz="2000" dirty="0"/>
          </a:p>
          <a:p>
            <a:pPr>
              <a:buNone/>
            </a:pPr>
            <a:r>
              <a:rPr lang="en-US" sz="2000" dirty="0"/>
              <a:t> </a:t>
            </a:r>
            <a:r>
              <a:rPr lang="en-US" sz="2000" b="1" dirty="0"/>
              <a:t>Rent cars:</a:t>
            </a:r>
            <a:endParaRPr lang="en-IN" sz="2000" dirty="0"/>
          </a:p>
          <a:p>
            <a:pPr>
              <a:buNone/>
            </a:pPr>
            <a:r>
              <a:rPr lang="en-US" sz="2000" b="1" dirty="0"/>
              <a:t>		</a:t>
            </a:r>
            <a:r>
              <a:rPr lang="en-US" sz="2000" dirty="0"/>
              <a:t>Car owner can rent their cars into the site. They will paid according to the renting of the car </a:t>
            </a:r>
            <a:endParaRPr lang="en-IN" sz="2000" dirty="0"/>
          </a:p>
          <a:p>
            <a:pPr>
              <a:buNone/>
            </a:pPr>
            <a:r>
              <a:rPr lang="en-US" sz="2000" dirty="0"/>
              <a:t> </a:t>
            </a:r>
            <a:endParaRPr lang="en-IN" sz="2000" dirty="0"/>
          </a:p>
          <a:p>
            <a:pPr>
              <a:buNone/>
            </a:pPr>
            <a:r>
              <a:rPr lang="en-US" sz="2000" dirty="0"/>
              <a:t> </a:t>
            </a:r>
            <a:r>
              <a:rPr lang="en-US" sz="2000" b="1" dirty="0"/>
              <a:t>View Feedback:</a:t>
            </a:r>
            <a:endParaRPr lang="en-IN" sz="2000" dirty="0"/>
          </a:p>
          <a:p>
            <a:pPr>
              <a:buNone/>
            </a:pPr>
            <a:r>
              <a:rPr lang="en-US" sz="2000" dirty="0"/>
              <a:t>	The Car owner can easily view the feedbacks and solve the query.</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u="sng" dirty="0"/>
              <a:t>Functionality performed by Driver:</a:t>
            </a:r>
            <a:r>
              <a:rPr lang="en-US" b="1" dirty="0"/>
              <a:t>	</a:t>
            </a:r>
            <a:endParaRPr lang="en-IN" dirty="0"/>
          </a:p>
          <a:p>
            <a:pPr>
              <a:buNone/>
            </a:pPr>
            <a:r>
              <a:rPr lang="en-US" b="1" dirty="0"/>
              <a:t> </a:t>
            </a:r>
            <a:endParaRPr lang="en-IN" dirty="0"/>
          </a:p>
          <a:p>
            <a:pPr>
              <a:buNone/>
            </a:pPr>
            <a:r>
              <a:rPr lang="en-US" dirty="0"/>
              <a:t> </a:t>
            </a:r>
            <a:r>
              <a:rPr lang="en-US" b="1" dirty="0"/>
              <a:t>View Feedback:</a:t>
            </a:r>
            <a:endParaRPr lang="en-IN" dirty="0"/>
          </a:p>
          <a:p>
            <a:pPr>
              <a:buNone/>
            </a:pPr>
            <a:r>
              <a:rPr lang="en-US" dirty="0"/>
              <a:t>		The Driver can easily view the feedbacks and solve the query.</a:t>
            </a:r>
            <a:endParaRPr lang="en-IN" dirty="0"/>
          </a:p>
          <a:p>
            <a:pPr>
              <a:buNone/>
            </a:pPr>
            <a:endParaRPr lang="en-IN" dirty="0"/>
          </a:p>
          <a:p>
            <a:r>
              <a:rPr lang="en-US" dirty="0"/>
              <a:t>Existing system have only a renting of vehicles but here the users can rent their own cars and earn income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pt-BR" b="1" dirty="0"/>
              <a:t>		Class diagram</a:t>
            </a:r>
            <a:endParaRPr lang="en-IN" dirty="0"/>
          </a:p>
        </p:txBody>
      </p:sp>
      <p:pic>
        <p:nvPicPr>
          <p:cNvPr id="1027" name="Picture 3" descr="D:\PROJECT RELATED DOCUMNTS\SACHIN DOCUS\UML\dia\class.png"/>
          <p:cNvPicPr>
            <a:picLocks noChangeAspect="1" noChangeArrowheads="1"/>
          </p:cNvPicPr>
          <p:nvPr/>
        </p:nvPicPr>
        <p:blipFill>
          <a:blip r:embed="rId2"/>
          <a:srcRect/>
          <a:stretch>
            <a:fillRect/>
          </a:stretch>
        </p:blipFill>
        <p:spPr bwMode="auto">
          <a:xfrm>
            <a:off x="1214414" y="1571612"/>
            <a:ext cx="6500858" cy="500938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433</TotalTime>
  <Words>962</Words>
  <Application>Microsoft Office PowerPoint</Application>
  <PresentationFormat>On-screen Show (4:3)</PresentationFormat>
  <Paragraphs>471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Constantia</vt:lpstr>
      <vt:lpstr>Times New Roman</vt:lpstr>
      <vt:lpstr>Wingdings 2</vt:lpstr>
      <vt:lpstr>Flow</vt:lpstr>
      <vt:lpstr>WheelsUp</vt:lpstr>
      <vt:lpstr>Introduction</vt:lpstr>
      <vt:lpstr>PowerPoint Presentation</vt:lpstr>
      <vt:lpstr>PowerPoint Presentation</vt:lpstr>
      <vt:lpstr>PowerPoint Presentation</vt:lpstr>
      <vt:lpstr>PowerPoint Presentation</vt:lpstr>
      <vt:lpstr>PowerPoint Presentation</vt:lpstr>
      <vt:lpstr>PowerPoint Presentation</vt:lpstr>
      <vt:lpstr>  Class diagram</vt:lpstr>
      <vt:lpstr>  Object diagram </vt:lpstr>
      <vt:lpstr> Deployment diagram</vt:lpstr>
      <vt:lpstr>  Use case diagram</vt:lpstr>
      <vt:lpstr>PowerPoint Presentation</vt:lpstr>
      <vt:lpstr>PowerPoint Presentation</vt:lpstr>
      <vt:lpstr>PowerPoint Presentation</vt:lpstr>
      <vt:lpstr> Sequence diagram</vt:lpstr>
      <vt:lpstr> Statechart diagram</vt:lpstr>
      <vt:lpstr>  Activity diagram</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WheelsUp</dc:title>
  <dc:creator>Shamshad</dc:creator>
  <cp:lastModifiedBy>Shamshad</cp:lastModifiedBy>
  <cp:revision>27</cp:revision>
  <dcterms:created xsi:type="dcterms:W3CDTF">2019-03-19T16:34:31Z</dcterms:created>
  <dcterms:modified xsi:type="dcterms:W3CDTF">2019-05-17T06:16:21Z</dcterms:modified>
</cp:coreProperties>
</file>