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70"/>
    <p:restoredTop sz="96405"/>
  </p:normalViewPr>
  <p:slideViewPr>
    <p:cSldViewPr snapToGrid="0" snapToObjects="1">
      <p:cViewPr varScale="1">
        <p:scale>
          <a:sx n="89" d="100"/>
          <a:sy n="89" d="100"/>
        </p:scale>
        <p:origin x="70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9/24/2021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59390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66457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05766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538925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515111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9/24/2021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912799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9/24/2021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835754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790820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53740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56587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66756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632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72765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99126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96250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4344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47753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9/24/2021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33570711"/>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FF9BF-869E-3A4A-B7BB-3C03A4B0A132}"/>
              </a:ext>
            </a:extLst>
          </p:cNvPr>
          <p:cNvSpPr>
            <a:spLocks noGrp="1"/>
          </p:cNvSpPr>
          <p:nvPr>
            <p:ph type="ctrTitle"/>
          </p:nvPr>
        </p:nvSpPr>
        <p:spPr>
          <a:xfrm>
            <a:off x="3165407" y="1044219"/>
            <a:ext cx="7330638" cy="1084809"/>
          </a:xfrm>
        </p:spPr>
        <p:txBody>
          <a:bodyPr>
            <a:normAutofit fontScale="90000"/>
          </a:bodyPr>
          <a:lstStyle/>
          <a:p>
            <a:pPr algn="ctr"/>
            <a:r>
              <a:rPr lang="en-US" dirty="0"/>
              <a:t/>
            </a:r>
            <a:br>
              <a:rPr lang="en-US" dirty="0"/>
            </a:br>
            <a:r>
              <a:rPr lang="en-US" dirty="0"/>
              <a:t>vision – virtual assistant </a:t>
            </a:r>
            <a:br>
              <a:rPr lang="en-US" dirty="0"/>
            </a:br>
            <a:r>
              <a:rPr lang="en-US" dirty="0"/>
              <a:t/>
            </a:r>
            <a:br>
              <a:rPr lang="en-US" dirty="0"/>
            </a:br>
            <a:r>
              <a:rPr lang="en-US" dirty="0">
                <a:solidFill>
                  <a:srgbClr val="FFFF00"/>
                </a:solidFill>
              </a:rPr>
              <a:t>Introduction </a:t>
            </a:r>
          </a:p>
        </p:txBody>
      </p:sp>
      <p:sp>
        <p:nvSpPr>
          <p:cNvPr id="15" name="TextBox 14">
            <a:extLst>
              <a:ext uri="{FF2B5EF4-FFF2-40B4-BE49-F238E27FC236}">
                <a16:creationId xmlns:a16="http://schemas.microsoft.com/office/drawing/2014/main" id="{FA86BA90-037C-8E4B-B6B7-3B84CAB1F5AC}"/>
              </a:ext>
            </a:extLst>
          </p:cNvPr>
          <p:cNvSpPr txBox="1"/>
          <p:nvPr/>
        </p:nvSpPr>
        <p:spPr>
          <a:xfrm>
            <a:off x="2081375" y="2120462"/>
            <a:ext cx="9498702" cy="3693319"/>
          </a:xfrm>
          <a:prstGeom prst="rect">
            <a:avLst/>
          </a:prstGeom>
          <a:noFill/>
        </p:spPr>
        <p:txBody>
          <a:bodyPr wrap="square" rtlCol="0">
            <a:spAutoFit/>
          </a:bodyPr>
          <a:lstStyle/>
          <a:p>
            <a:r>
              <a:rPr lang="en-US" dirty="0"/>
              <a:t>VISION, as name describe it interpret your voice command into action with n number of things you</a:t>
            </a:r>
          </a:p>
          <a:p>
            <a:r>
              <a:rPr lang="en-US" dirty="0"/>
              <a:t>can think of. </a:t>
            </a:r>
          </a:p>
          <a:p>
            <a:endParaRPr lang="en-US" dirty="0"/>
          </a:p>
          <a:p>
            <a:r>
              <a:rPr lang="en-US" dirty="0"/>
              <a:t>Vision is made of Python Programming Language with ability to perform various task such as sending mail, asking time, opening any software, listening music, reading any document, etc. these task are </a:t>
            </a:r>
          </a:p>
          <a:p>
            <a:r>
              <a:rPr lang="en-US" dirty="0"/>
              <a:t>performed by the system only by your voice command. </a:t>
            </a:r>
          </a:p>
          <a:p>
            <a:endParaRPr lang="en-US" dirty="0"/>
          </a:p>
          <a:p>
            <a:r>
              <a:rPr lang="en-US" dirty="0"/>
              <a:t>These tasks are not limited, you can even add more custom task by just adding few lines of code in it.</a:t>
            </a:r>
          </a:p>
          <a:p>
            <a:r>
              <a:rPr lang="en-US" dirty="0"/>
              <a:t>I have almost perform all the general task in it. </a:t>
            </a:r>
          </a:p>
          <a:p>
            <a:endParaRPr lang="en-US" dirty="0"/>
          </a:p>
          <a:p>
            <a:r>
              <a:rPr lang="en-US" dirty="0"/>
              <a:t>As in beginning I have told it is made of Python so various library are used in it to perform these tasks</a:t>
            </a:r>
          </a:p>
          <a:p>
            <a:r>
              <a:rPr lang="en-US" dirty="0"/>
              <a:t>successfully.</a:t>
            </a:r>
          </a:p>
          <a:p>
            <a:endParaRPr lang="en-US" dirty="0"/>
          </a:p>
        </p:txBody>
      </p:sp>
    </p:spTree>
    <p:extLst>
      <p:ext uri="{BB962C8B-B14F-4D97-AF65-F5344CB8AC3E}">
        <p14:creationId xmlns:p14="http://schemas.microsoft.com/office/powerpoint/2010/main" val="14723784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248F7-8C3B-7A43-A32D-906083810E38}"/>
              </a:ext>
            </a:extLst>
          </p:cNvPr>
          <p:cNvSpPr>
            <a:spLocks noGrp="1"/>
          </p:cNvSpPr>
          <p:nvPr>
            <p:ph type="title"/>
          </p:nvPr>
        </p:nvSpPr>
        <p:spPr>
          <a:xfrm>
            <a:off x="4685506" y="0"/>
            <a:ext cx="3175794" cy="914718"/>
          </a:xfrm>
        </p:spPr>
        <p:txBody>
          <a:bodyPr>
            <a:normAutofit fontScale="90000"/>
          </a:bodyPr>
          <a:lstStyle/>
          <a:p>
            <a:r>
              <a:rPr lang="en-US" sz="4300" dirty="0">
                <a:solidFill>
                  <a:srgbClr val="FFFF00"/>
                </a:solidFill>
              </a:rPr>
              <a:t>explanation</a:t>
            </a:r>
          </a:p>
        </p:txBody>
      </p:sp>
      <p:sp>
        <p:nvSpPr>
          <p:cNvPr id="8" name="TextBox 7">
            <a:extLst>
              <a:ext uri="{FF2B5EF4-FFF2-40B4-BE49-F238E27FC236}">
                <a16:creationId xmlns:a16="http://schemas.microsoft.com/office/drawing/2014/main" id="{45BA90DA-039E-FB4D-BDA5-71BCA6B2461F}"/>
              </a:ext>
            </a:extLst>
          </p:cNvPr>
          <p:cNvSpPr txBox="1"/>
          <p:nvPr/>
        </p:nvSpPr>
        <p:spPr>
          <a:xfrm>
            <a:off x="1133601" y="897241"/>
            <a:ext cx="4523995" cy="646331"/>
          </a:xfrm>
          <a:prstGeom prst="rect">
            <a:avLst/>
          </a:prstGeom>
          <a:noFill/>
        </p:spPr>
        <p:txBody>
          <a:bodyPr wrap="none" rtlCol="0">
            <a:spAutoFit/>
          </a:bodyPr>
          <a:lstStyle/>
          <a:p>
            <a:r>
              <a:rPr lang="en-US" dirty="0">
                <a:solidFill>
                  <a:srgbClr val="FFFF00"/>
                </a:solidFill>
              </a:rPr>
              <a:t>MAIN() FUNCTION USED IN VISION.PY (contd.)</a:t>
            </a:r>
          </a:p>
          <a:p>
            <a:endParaRPr lang="en-US" dirty="0"/>
          </a:p>
        </p:txBody>
      </p:sp>
      <p:sp>
        <p:nvSpPr>
          <p:cNvPr id="11" name="TextBox 10">
            <a:extLst>
              <a:ext uri="{FF2B5EF4-FFF2-40B4-BE49-F238E27FC236}">
                <a16:creationId xmlns:a16="http://schemas.microsoft.com/office/drawing/2014/main" id="{F936D5A5-FD9B-F244-9B96-4A89ED8D31E2}"/>
              </a:ext>
            </a:extLst>
          </p:cNvPr>
          <p:cNvSpPr txBox="1"/>
          <p:nvPr/>
        </p:nvSpPr>
        <p:spPr>
          <a:xfrm>
            <a:off x="5867400" y="2400300"/>
            <a:ext cx="184731" cy="369332"/>
          </a:xfrm>
          <a:prstGeom prst="rect">
            <a:avLst/>
          </a:prstGeom>
          <a:noFill/>
        </p:spPr>
        <p:txBody>
          <a:bodyPr wrap="none" rtlCol="0">
            <a:spAutoFit/>
          </a:bodyPr>
          <a:lstStyle/>
          <a:p>
            <a:endParaRPr lang="en-US" dirty="0"/>
          </a:p>
        </p:txBody>
      </p:sp>
      <p:sp>
        <p:nvSpPr>
          <p:cNvPr id="13" name="TextBox 12">
            <a:extLst>
              <a:ext uri="{FF2B5EF4-FFF2-40B4-BE49-F238E27FC236}">
                <a16:creationId xmlns:a16="http://schemas.microsoft.com/office/drawing/2014/main" id="{F404D61C-4B0C-6E4A-8734-A546CAC5F1ED}"/>
              </a:ext>
            </a:extLst>
          </p:cNvPr>
          <p:cNvSpPr txBox="1"/>
          <p:nvPr/>
        </p:nvSpPr>
        <p:spPr>
          <a:xfrm>
            <a:off x="7861300" y="1739900"/>
            <a:ext cx="184731" cy="369332"/>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08AF082F-EE56-1041-869A-60C9252373CC}"/>
              </a:ext>
            </a:extLst>
          </p:cNvPr>
          <p:cNvSpPr txBox="1"/>
          <p:nvPr/>
        </p:nvSpPr>
        <p:spPr>
          <a:xfrm>
            <a:off x="5959765" y="1543572"/>
            <a:ext cx="6112764" cy="2585323"/>
          </a:xfrm>
          <a:prstGeom prst="rect">
            <a:avLst/>
          </a:prstGeom>
          <a:noFill/>
        </p:spPr>
        <p:txBody>
          <a:bodyPr wrap="none" rtlCol="0">
            <a:spAutoFit/>
          </a:bodyPr>
          <a:lstStyle/>
          <a:p>
            <a:r>
              <a:rPr lang="en-US" dirty="0">
                <a:solidFill>
                  <a:srgbClr val="FFC000"/>
                </a:solidFill>
              </a:rPr>
              <a:t>IN LINE 82 – </a:t>
            </a:r>
            <a:r>
              <a:rPr lang="en-US" dirty="0"/>
              <a:t>WE HAVE ARE OPENING GITHUB ON COMMAND</a:t>
            </a:r>
          </a:p>
          <a:p>
            <a:r>
              <a:rPr lang="en-US" dirty="0"/>
              <a:t>‘OPEN GITHUB’</a:t>
            </a:r>
          </a:p>
          <a:p>
            <a:endParaRPr lang="en-US" dirty="0"/>
          </a:p>
          <a:p>
            <a:r>
              <a:rPr lang="en-US" dirty="0">
                <a:solidFill>
                  <a:srgbClr val="FFC000"/>
                </a:solidFill>
              </a:rPr>
              <a:t>IN LINE 85-87 – </a:t>
            </a:r>
            <a:r>
              <a:rPr lang="en-US" dirty="0"/>
              <a:t>ASKING FOR THE TIME IT WILL LET ME KNOW </a:t>
            </a:r>
          </a:p>
          <a:p>
            <a:r>
              <a:rPr lang="en-US" dirty="0"/>
              <a:t>THE CURRENT TIME BY DATETIME MODULE.</a:t>
            </a:r>
          </a:p>
          <a:p>
            <a:endParaRPr lang="en-US" dirty="0"/>
          </a:p>
          <a:p>
            <a:r>
              <a:rPr lang="en-US" dirty="0">
                <a:solidFill>
                  <a:srgbClr val="FFC000"/>
                </a:solidFill>
              </a:rPr>
              <a:t>IN LINE 89- </a:t>
            </a:r>
            <a:r>
              <a:rPr lang="en-US" dirty="0"/>
              <a:t>‘OPEN </a:t>
            </a:r>
            <a:r>
              <a:rPr lang="en-US" dirty="0" smtClean="0"/>
              <a:t>NOTEPAD’ </a:t>
            </a:r>
            <a:r>
              <a:rPr lang="en-US" dirty="0"/>
              <a:t>COMMAND WILL OPEN MY</a:t>
            </a:r>
          </a:p>
          <a:p>
            <a:r>
              <a:rPr lang="en-US" dirty="0" smtClean="0"/>
              <a:t>NOTEPAD </a:t>
            </a:r>
            <a:r>
              <a:rPr lang="en-US" dirty="0"/>
              <a:t>FROM THE SYSTEM WITH HELP OF OS.SYSTEM()</a:t>
            </a:r>
          </a:p>
          <a:p>
            <a:endParaRPr lang="en-US" dirty="0"/>
          </a:p>
        </p:txBody>
      </p:sp>
      <p:sp>
        <p:nvSpPr>
          <p:cNvPr id="6" name="TextBox 5">
            <a:extLst>
              <a:ext uri="{FF2B5EF4-FFF2-40B4-BE49-F238E27FC236}">
                <a16:creationId xmlns:a16="http://schemas.microsoft.com/office/drawing/2014/main" id="{906F4FC6-A3C6-E646-8B78-0EC3A67179CC}"/>
              </a:ext>
            </a:extLst>
          </p:cNvPr>
          <p:cNvSpPr txBox="1"/>
          <p:nvPr/>
        </p:nvSpPr>
        <p:spPr>
          <a:xfrm>
            <a:off x="1037970" y="4162195"/>
            <a:ext cx="10640477" cy="1200329"/>
          </a:xfrm>
          <a:prstGeom prst="rect">
            <a:avLst/>
          </a:prstGeom>
          <a:noFill/>
        </p:spPr>
        <p:txBody>
          <a:bodyPr wrap="none" rtlCol="0">
            <a:spAutoFit/>
          </a:bodyPr>
          <a:lstStyle/>
          <a:p>
            <a:r>
              <a:rPr lang="en-US" dirty="0">
                <a:solidFill>
                  <a:srgbClr val="FFC000"/>
                </a:solidFill>
              </a:rPr>
              <a:t>IN LINE </a:t>
            </a:r>
            <a:r>
              <a:rPr lang="en-US" dirty="0" smtClean="0">
                <a:solidFill>
                  <a:srgbClr val="FFC000"/>
                </a:solidFill>
              </a:rPr>
              <a:t>93 </a:t>
            </a:r>
            <a:r>
              <a:rPr lang="en-US" dirty="0">
                <a:solidFill>
                  <a:srgbClr val="FFC000"/>
                </a:solidFill>
              </a:rPr>
              <a:t>- </a:t>
            </a:r>
            <a:r>
              <a:rPr lang="en-US" dirty="0"/>
              <a:t>’PLAY MUSIC’ COMMAND WILL OPEN MY SPOTIFY APP BY OS.SYSTEM() INCLUDING </a:t>
            </a:r>
            <a:r>
              <a:rPr lang="en-US" dirty="0" smtClean="0"/>
              <a:t>APP NAME</a:t>
            </a:r>
            <a:r>
              <a:rPr lang="en-US" dirty="0"/>
              <a:t> </a:t>
            </a:r>
            <a:r>
              <a:rPr lang="en-US" dirty="0" smtClean="0"/>
              <a:t>IN</a:t>
            </a:r>
          </a:p>
          <a:p>
            <a:r>
              <a:rPr lang="en-US" dirty="0" smtClean="0"/>
              <a:t>THE </a:t>
            </a:r>
            <a:r>
              <a:rPr lang="en-US" dirty="0"/>
              <a:t>DIRECTORY IN THE ARGUMENT.</a:t>
            </a:r>
          </a:p>
          <a:p>
            <a:endParaRPr lang="en-US" dirty="0"/>
          </a:p>
          <a:p>
            <a:r>
              <a:rPr lang="en-US" dirty="0">
                <a:solidFill>
                  <a:srgbClr val="FFC000"/>
                </a:solidFill>
              </a:rPr>
              <a:t>IN LINE </a:t>
            </a:r>
            <a:r>
              <a:rPr lang="en-US" dirty="0" smtClean="0">
                <a:solidFill>
                  <a:srgbClr val="FFC000"/>
                </a:solidFill>
              </a:rPr>
              <a:t>97 </a:t>
            </a:r>
            <a:r>
              <a:rPr lang="en-US" dirty="0">
                <a:solidFill>
                  <a:srgbClr val="FFC000"/>
                </a:solidFill>
              </a:rPr>
              <a:t>-  </a:t>
            </a:r>
            <a:r>
              <a:rPr lang="en-US" dirty="0" smtClean="0"/>
              <a:t>‘START CODE</a:t>
            </a:r>
            <a:r>
              <a:rPr lang="en-US" dirty="0"/>
              <a:t>’ COMMAND WILL OEPN MY ANACONDA EDITOR.</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3601" y="1507877"/>
            <a:ext cx="4797345" cy="2523510"/>
          </a:xfrm>
          <a:prstGeom prst="rect">
            <a:avLst/>
          </a:prstGeom>
        </p:spPr>
      </p:pic>
    </p:spTree>
    <p:extLst>
      <p:ext uri="{BB962C8B-B14F-4D97-AF65-F5344CB8AC3E}">
        <p14:creationId xmlns:p14="http://schemas.microsoft.com/office/powerpoint/2010/main" val="4643188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248F7-8C3B-7A43-A32D-906083810E38}"/>
              </a:ext>
            </a:extLst>
          </p:cNvPr>
          <p:cNvSpPr>
            <a:spLocks noGrp="1"/>
          </p:cNvSpPr>
          <p:nvPr>
            <p:ph type="title"/>
          </p:nvPr>
        </p:nvSpPr>
        <p:spPr>
          <a:xfrm>
            <a:off x="4685506" y="0"/>
            <a:ext cx="3175794" cy="914718"/>
          </a:xfrm>
        </p:spPr>
        <p:txBody>
          <a:bodyPr>
            <a:normAutofit fontScale="90000"/>
          </a:bodyPr>
          <a:lstStyle/>
          <a:p>
            <a:r>
              <a:rPr lang="en-US" sz="4300" dirty="0">
                <a:solidFill>
                  <a:srgbClr val="FFFF00"/>
                </a:solidFill>
              </a:rPr>
              <a:t>explanation</a:t>
            </a:r>
          </a:p>
        </p:txBody>
      </p:sp>
      <p:sp>
        <p:nvSpPr>
          <p:cNvPr id="8" name="TextBox 7">
            <a:extLst>
              <a:ext uri="{FF2B5EF4-FFF2-40B4-BE49-F238E27FC236}">
                <a16:creationId xmlns:a16="http://schemas.microsoft.com/office/drawing/2014/main" id="{45BA90DA-039E-FB4D-BDA5-71BCA6B2461F}"/>
              </a:ext>
            </a:extLst>
          </p:cNvPr>
          <p:cNvSpPr txBox="1"/>
          <p:nvPr/>
        </p:nvSpPr>
        <p:spPr>
          <a:xfrm>
            <a:off x="1133601" y="897241"/>
            <a:ext cx="4523995" cy="646331"/>
          </a:xfrm>
          <a:prstGeom prst="rect">
            <a:avLst/>
          </a:prstGeom>
          <a:noFill/>
        </p:spPr>
        <p:txBody>
          <a:bodyPr wrap="none" rtlCol="0">
            <a:spAutoFit/>
          </a:bodyPr>
          <a:lstStyle/>
          <a:p>
            <a:r>
              <a:rPr lang="en-US" dirty="0">
                <a:solidFill>
                  <a:srgbClr val="FFFF00"/>
                </a:solidFill>
              </a:rPr>
              <a:t>MAIN() FUNCTION USED IN VISION.PY (contd.)</a:t>
            </a:r>
          </a:p>
          <a:p>
            <a:endParaRPr lang="en-US" dirty="0"/>
          </a:p>
        </p:txBody>
      </p:sp>
      <p:sp>
        <p:nvSpPr>
          <p:cNvPr id="11" name="TextBox 10">
            <a:extLst>
              <a:ext uri="{FF2B5EF4-FFF2-40B4-BE49-F238E27FC236}">
                <a16:creationId xmlns:a16="http://schemas.microsoft.com/office/drawing/2014/main" id="{F936D5A5-FD9B-F244-9B96-4A89ED8D31E2}"/>
              </a:ext>
            </a:extLst>
          </p:cNvPr>
          <p:cNvSpPr txBox="1"/>
          <p:nvPr/>
        </p:nvSpPr>
        <p:spPr>
          <a:xfrm>
            <a:off x="5867400" y="2400300"/>
            <a:ext cx="184731" cy="369332"/>
          </a:xfrm>
          <a:prstGeom prst="rect">
            <a:avLst/>
          </a:prstGeom>
          <a:noFill/>
        </p:spPr>
        <p:txBody>
          <a:bodyPr wrap="none" rtlCol="0">
            <a:spAutoFit/>
          </a:bodyPr>
          <a:lstStyle/>
          <a:p>
            <a:endParaRPr lang="en-US" dirty="0"/>
          </a:p>
        </p:txBody>
      </p:sp>
      <p:sp>
        <p:nvSpPr>
          <p:cNvPr id="13" name="TextBox 12">
            <a:extLst>
              <a:ext uri="{FF2B5EF4-FFF2-40B4-BE49-F238E27FC236}">
                <a16:creationId xmlns:a16="http://schemas.microsoft.com/office/drawing/2014/main" id="{F404D61C-4B0C-6E4A-8734-A546CAC5F1ED}"/>
              </a:ext>
            </a:extLst>
          </p:cNvPr>
          <p:cNvSpPr txBox="1"/>
          <p:nvPr/>
        </p:nvSpPr>
        <p:spPr>
          <a:xfrm>
            <a:off x="7861300" y="1739900"/>
            <a:ext cx="184731" cy="369332"/>
          </a:xfrm>
          <a:prstGeom prst="rect">
            <a:avLst/>
          </a:prstGeom>
          <a:noFill/>
        </p:spPr>
        <p:txBody>
          <a:bodyPr wrap="none" rtlCol="0">
            <a:spAutoFit/>
          </a:bodyPr>
          <a:lstStyle/>
          <a:p>
            <a:endParaRPr lang="en-US" dirty="0"/>
          </a:p>
        </p:txBody>
      </p:sp>
      <p:sp>
        <p:nvSpPr>
          <p:cNvPr id="9" name="TextBox 8">
            <a:extLst>
              <a:ext uri="{FF2B5EF4-FFF2-40B4-BE49-F238E27FC236}">
                <a16:creationId xmlns:a16="http://schemas.microsoft.com/office/drawing/2014/main" id="{B820CB29-A690-5B4B-B44D-D6AB493122C0}"/>
              </a:ext>
            </a:extLst>
          </p:cNvPr>
          <p:cNvSpPr txBox="1"/>
          <p:nvPr/>
        </p:nvSpPr>
        <p:spPr>
          <a:xfrm>
            <a:off x="5340721" y="1288177"/>
            <a:ext cx="6632457" cy="4801314"/>
          </a:xfrm>
          <a:prstGeom prst="rect">
            <a:avLst/>
          </a:prstGeom>
          <a:noFill/>
        </p:spPr>
        <p:txBody>
          <a:bodyPr wrap="none" rtlCol="0">
            <a:spAutoFit/>
          </a:bodyPr>
          <a:lstStyle/>
          <a:p>
            <a:r>
              <a:rPr lang="en-US" dirty="0">
                <a:solidFill>
                  <a:srgbClr val="FFC000"/>
                </a:solidFill>
              </a:rPr>
              <a:t>FROM LINE </a:t>
            </a:r>
            <a:r>
              <a:rPr lang="en-US" dirty="0" smtClean="0">
                <a:solidFill>
                  <a:srgbClr val="FFC000"/>
                </a:solidFill>
              </a:rPr>
              <a:t>101 </a:t>
            </a:r>
            <a:r>
              <a:rPr lang="en-US" dirty="0">
                <a:solidFill>
                  <a:srgbClr val="FFC000"/>
                </a:solidFill>
              </a:rPr>
              <a:t>TO </a:t>
            </a:r>
            <a:r>
              <a:rPr lang="en-US" dirty="0" smtClean="0">
                <a:solidFill>
                  <a:srgbClr val="FFC000"/>
                </a:solidFill>
              </a:rPr>
              <a:t>119– </a:t>
            </a:r>
            <a:r>
              <a:rPr lang="en-US" dirty="0"/>
              <a:t>MAIL COMMAND WILL MAIL TO THE </a:t>
            </a:r>
          </a:p>
          <a:p>
            <a:r>
              <a:rPr lang="en-US" dirty="0"/>
              <a:t>RESECTIVE PERSON BY TAKING THE CONTENT FROM VOICE</a:t>
            </a:r>
          </a:p>
          <a:p>
            <a:r>
              <a:rPr lang="en-US" dirty="0"/>
              <a:t>AND MAIL TO THE PERSON BY USING SAVED ADDRESS IN </a:t>
            </a:r>
          </a:p>
          <a:p>
            <a:r>
              <a:rPr lang="en-US" dirty="0"/>
              <a:t>MAIL_CONTACT DICTIONARY. </a:t>
            </a:r>
          </a:p>
          <a:p>
            <a:endParaRPr lang="en-US" dirty="0"/>
          </a:p>
          <a:p>
            <a:r>
              <a:rPr lang="en-US" dirty="0"/>
              <a:t>IF PERSON IS NOT FOUND IT WILL ASK FOR THE MAIL ADDRESS</a:t>
            </a:r>
          </a:p>
          <a:p>
            <a:r>
              <a:rPr lang="en-US" dirty="0"/>
              <a:t>ALONG WITH THE CONTENT.</a:t>
            </a:r>
          </a:p>
          <a:p>
            <a:endParaRPr lang="en-US" dirty="0"/>
          </a:p>
          <a:p>
            <a:r>
              <a:rPr lang="en-US" dirty="0"/>
              <a:t>AND FINALLY SENDING THE CONTENT AND PERSON MAIL ADDRESS</a:t>
            </a:r>
          </a:p>
          <a:p>
            <a:r>
              <a:rPr lang="en-US" dirty="0"/>
              <a:t>TO SENDEMAIL() FUNCTION TO SEND MAIL.</a:t>
            </a:r>
          </a:p>
          <a:p>
            <a:endParaRPr lang="en-US" dirty="0"/>
          </a:p>
          <a:p>
            <a:r>
              <a:rPr lang="en-US" dirty="0">
                <a:solidFill>
                  <a:srgbClr val="FFC000"/>
                </a:solidFill>
              </a:rPr>
              <a:t>IN LINE </a:t>
            </a:r>
            <a:r>
              <a:rPr lang="en-US" dirty="0" smtClean="0">
                <a:solidFill>
                  <a:srgbClr val="FFC000"/>
                </a:solidFill>
              </a:rPr>
              <a:t>121-124 </a:t>
            </a:r>
            <a:r>
              <a:rPr lang="en-US" dirty="0">
                <a:solidFill>
                  <a:srgbClr val="FFC000"/>
                </a:solidFill>
              </a:rPr>
              <a:t>– </a:t>
            </a:r>
            <a:r>
              <a:rPr lang="en-US" dirty="0"/>
              <a:t>MAIN WILL RUN INFINTE TIME UNTIL IT IS STOP </a:t>
            </a:r>
          </a:p>
          <a:p>
            <a:r>
              <a:rPr lang="en-US" dirty="0"/>
              <a:t>SO WE HAVE SET UP A COMMAND ‘THANKS SYSTEM’ TO STOP THE </a:t>
            </a:r>
          </a:p>
          <a:p>
            <a:r>
              <a:rPr lang="en-US" dirty="0"/>
              <a:t>ITERATION BY USING BREAK.</a:t>
            </a:r>
          </a:p>
          <a:p>
            <a:endParaRPr lang="en-US" dirty="0"/>
          </a:p>
          <a:p>
            <a:endParaRPr lang="en-US" dirty="0"/>
          </a:p>
          <a:p>
            <a:r>
              <a:rPr lang="en-US" dirty="0">
                <a:solidFill>
                  <a:srgbClr val="FFC000"/>
                </a:solidFill>
              </a:rPr>
              <a:t>AT LAST LINE </a:t>
            </a:r>
            <a:r>
              <a:rPr lang="en-US" dirty="0" smtClean="0">
                <a:solidFill>
                  <a:srgbClr val="FFC000"/>
                </a:solidFill>
              </a:rPr>
              <a:t>126-127 - </a:t>
            </a:r>
            <a:r>
              <a:rPr lang="en-US" dirty="0"/>
              <a:t>MAIN IS CALLED.</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073" y="1288177"/>
            <a:ext cx="4255887" cy="327343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9072" y="4561611"/>
            <a:ext cx="4255887" cy="1527880"/>
          </a:xfrm>
          <a:prstGeom prst="rect">
            <a:avLst/>
          </a:prstGeom>
        </p:spPr>
      </p:pic>
    </p:spTree>
    <p:extLst>
      <p:ext uri="{BB962C8B-B14F-4D97-AF65-F5344CB8AC3E}">
        <p14:creationId xmlns:p14="http://schemas.microsoft.com/office/powerpoint/2010/main" val="5333409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8615" y="879896"/>
            <a:ext cx="8961247" cy="5040702"/>
          </a:xfrm>
        </p:spPr>
      </p:pic>
    </p:spTree>
    <p:extLst>
      <p:ext uri="{BB962C8B-B14F-4D97-AF65-F5344CB8AC3E}">
        <p14:creationId xmlns:p14="http://schemas.microsoft.com/office/powerpoint/2010/main" val="19024220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75039-B557-A24E-B1B0-C6DFACE3540E}"/>
              </a:ext>
            </a:extLst>
          </p:cNvPr>
          <p:cNvSpPr>
            <a:spLocks noGrp="1"/>
          </p:cNvSpPr>
          <p:nvPr>
            <p:ph type="title"/>
          </p:nvPr>
        </p:nvSpPr>
        <p:spPr>
          <a:xfrm>
            <a:off x="2381034" y="188708"/>
            <a:ext cx="7429932" cy="905482"/>
          </a:xfrm>
        </p:spPr>
        <p:txBody>
          <a:bodyPr>
            <a:noAutofit/>
          </a:bodyPr>
          <a:lstStyle/>
          <a:p>
            <a:r>
              <a:rPr lang="en-US" sz="4300" dirty="0">
                <a:solidFill>
                  <a:srgbClr val="FFFF00"/>
                </a:solidFill>
              </a:rPr>
              <a:t>Hardware and software</a:t>
            </a:r>
          </a:p>
        </p:txBody>
      </p:sp>
      <p:sp>
        <p:nvSpPr>
          <p:cNvPr id="3" name="Content Placeholder 2">
            <a:extLst>
              <a:ext uri="{FF2B5EF4-FFF2-40B4-BE49-F238E27FC236}">
                <a16:creationId xmlns:a16="http://schemas.microsoft.com/office/drawing/2014/main" id="{393B487A-8053-A647-834D-BFD09507CB4A}"/>
              </a:ext>
            </a:extLst>
          </p:cNvPr>
          <p:cNvSpPr>
            <a:spLocks noGrp="1"/>
          </p:cNvSpPr>
          <p:nvPr>
            <p:ph idx="1"/>
          </p:nvPr>
        </p:nvSpPr>
        <p:spPr>
          <a:xfrm>
            <a:off x="1191492" y="969818"/>
            <a:ext cx="9855920" cy="4821383"/>
          </a:xfrm>
        </p:spPr>
        <p:txBody>
          <a:bodyPr/>
          <a:lstStyle/>
          <a:p>
            <a:pPr marL="0" indent="0">
              <a:buNone/>
            </a:pPr>
            <a:r>
              <a:rPr lang="en-US" dirty="0">
                <a:solidFill>
                  <a:srgbClr val="FFC000"/>
                </a:solidFill>
              </a:rPr>
              <a:t>HARDWARE:</a:t>
            </a:r>
          </a:p>
          <a:p>
            <a:pPr lvl="1"/>
            <a:r>
              <a:rPr lang="en-US" sz="1800" dirty="0"/>
              <a:t>CPU - INTEL i7-9750H </a:t>
            </a:r>
          </a:p>
          <a:p>
            <a:pPr lvl="1"/>
            <a:r>
              <a:rPr lang="en-US" sz="1800" dirty="0"/>
              <a:t>RAM - 8 GB</a:t>
            </a:r>
          </a:p>
          <a:p>
            <a:pPr lvl="1"/>
            <a:r>
              <a:rPr lang="en-US" sz="1800" dirty="0"/>
              <a:t>GRAPHICS – NVIDIA GEFORCE GTX 1650 (4 GB)</a:t>
            </a:r>
          </a:p>
          <a:p>
            <a:pPr marL="0" indent="0">
              <a:buNone/>
            </a:pPr>
            <a:r>
              <a:rPr lang="en-US" dirty="0">
                <a:solidFill>
                  <a:srgbClr val="FFC000"/>
                </a:solidFill>
              </a:rPr>
              <a:t>SOFTWARE: </a:t>
            </a:r>
          </a:p>
          <a:p>
            <a:pPr lvl="1"/>
            <a:r>
              <a:rPr lang="en-US" sz="1800" dirty="0"/>
              <a:t>PYCHARM </a:t>
            </a:r>
            <a:r>
              <a:rPr lang="en-US" sz="1800" dirty="0" smtClean="0"/>
              <a:t>EDU</a:t>
            </a:r>
            <a:endParaRPr lang="en-US" sz="1800" dirty="0"/>
          </a:p>
        </p:txBody>
      </p:sp>
    </p:spTree>
    <p:extLst>
      <p:ext uri="{BB962C8B-B14F-4D97-AF65-F5344CB8AC3E}">
        <p14:creationId xmlns:p14="http://schemas.microsoft.com/office/powerpoint/2010/main" val="21677461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248F7-8C3B-7A43-A32D-906083810E38}"/>
              </a:ext>
            </a:extLst>
          </p:cNvPr>
          <p:cNvSpPr>
            <a:spLocks noGrp="1"/>
          </p:cNvSpPr>
          <p:nvPr>
            <p:ph type="title"/>
          </p:nvPr>
        </p:nvSpPr>
        <p:spPr>
          <a:xfrm>
            <a:off x="4685506" y="0"/>
            <a:ext cx="2820987" cy="914718"/>
          </a:xfrm>
        </p:spPr>
        <p:txBody>
          <a:bodyPr>
            <a:normAutofit/>
          </a:bodyPr>
          <a:lstStyle/>
          <a:p>
            <a:r>
              <a:rPr lang="en-US" sz="4300" dirty="0">
                <a:solidFill>
                  <a:srgbClr val="FFFF00"/>
                </a:solidFill>
              </a:rPr>
              <a:t>STRUCTURE</a:t>
            </a:r>
          </a:p>
        </p:txBody>
      </p:sp>
      <p:sp>
        <p:nvSpPr>
          <p:cNvPr id="8" name="TextBox 7">
            <a:extLst>
              <a:ext uri="{FF2B5EF4-FFF2-40B4-BE49-F238E27FC236}">
                <a16:creationId xmlns:a16="http://schemas.microsoft.com/office/drawing/2014/main" id="{45BA90DA-039E-FB4D-BDA5-71BCA6B2461F}"/>
              </a:ext>
            </a:extLst>
          </p:cNvPr>
          <p:cNvSpPr txBox="1"/>
          <p:nvPr/>
        </p:nvSpPr>
        <p:spPr>
          <a:xfrm>
            <a:off x="1625929" y="914718"/>
            <a:ext cx="8940140" cy="3139321"/>
          </a:xfrm>
          <a:prstGeom prst="rect">
            <a:avLst/>
          </a:prstGeom>
          <a:noFill/>
        </p:spPr>
        <p:txBody>
          <a:bodyPr wrap="none" rtlCol="0">
            <a:spAutoFit/>
          </a:bodyPr>
          <a:lstStyle/>
          <a:p>
            <a:r>
              <a:rPr lang="en-US" dirty="0">
                <a:solidFill>
                  <a:srgbClr val="FFFF00"/>
                </a:solidFill>
              </a:rPr>
              <a:t>LIBRARY USED IN VISION.PY	</a:t>
            </a:r>
          </a:p>
          <a:p>
            <a:endParaRPr lang="en-US" dirty="0">
              <a:solidFill>
                <a:srgbClr val="FFFF00"/>
              </a:solidFill>
            </a:endParaRPr>
          </a:p>
          <a:p>
            <a:pPr marL="285750" indent="-285750">
              <a:buFont typeface="Arial" panose="020B0604020202020204" pitchFamily="34" charset="0"/>
              <a:buChar char="•"/>
            </a:pPr>
            <a:r>
              <a:rPr lang="en-US" dirty="0">
                <a:solidFill>
                  <a:srgbClr val="FFC000"/>
                </a:solidFill>
              </a:rPr>
              <a:t>PYTTSX3 : </a:t>
            </a:r>
            <a:r>
              <a:rPr lang="en-US" dirty="0"/>
              <a:t>Is a text-to-speech conversion library in Python, we are using it as it works offline.</a:t>
            </a:r>
          </a:p>
          <a:p>
            <a:pPr marL="285750" indent="-285750">
              <a:buFont typeface="Arial" panose="020B0604020202020204" pitchFamily="34" charset="0"/>
              <a:buChar char="•"/>
            </a:pPr>
            <a:r>
              <a:rPr lang="en-US" dirty="0">
                <a:solidFill>
                  <a:srgbClr val="FFC000"/>
                </a:solidFill>
              </a:rPr>
              <a:t>DATETIME :  </a:t>
            </a:r>
            <a:r>
              <a:rPr lang="en-US" dirty="0"/>
              <a:t>It is used to know the current Date and Time.</a:t>
            </a:r>
          </a:p>
          <a:p>
            <a:pPr marL="285750" indent="-285750">
              <a:buFont typeface="Arial" panose="020B0604020202020204" pitchFamily="34" charset="0"/>
              <a:buChar char="•"/>
            </a:pPr>
            <a:r>
              <a:rPr lang="en-US" dirty="0">
                <a:solidFill>
                  <a:srgbClr val="FFC000"/>
                </a:solidFill>
              </a:rPr>
              <a:t>SPEECH_RECOGINITON : </a:t>
            </a:r>
            <a:r>
              <a:rPr lang="en-US" dirty="0"/>
              <a:t>It is used to recognize voice command and convert into text</a:t>
            </a:r>
          </a:p>
          <a:p>
            <a:pPr marL="285750" indent="-285750">
              <a:buFont typeface="Arial" panose="020B0604020202020204" pitchFamily="34" charset="0"/>
              <a:buChar char="•"/>
            </a:pPr>
            <a:r>
              <a:rPr lang="en-US" dirty="0">
                <a:solidFill>
                  <a:srgbClr val="FFC000"/>
                </a:solidFill>
              </a:rPr>
              <a:t>WIKIPEDIA : </a:t>
            </a:r>
            <a:r>
              <a:rPr lang="en-US" dirty="0"/>
              <a:t>It is used to answer some meaning questions.</a:t>
            </a:r>
          </a:p>
          <a:p>
            <a:pPr marL="285750" indent="-285750">
              <a:buFont typeface="Arial" panose="020B0604020202020204" pitchFamily="34" charset="0"/>
              <a:buChar char="•"/>
            </a:pPr>
            <a:r>
              <a:rPr lang="en-US" dirty="0">
                <a:solidFill>
                  <a:srgbClr val="FFC000"/>
                </a:solidFill>
              </a:rPr>
              <a:t>WEBBROWSER : </a:t>
            </a:r>
            <a:r>
              <a:rPr lang="en-US" dirty="0"/>
              <a:t>It is used to open particular link using using specific browser.</a:t>
            </a:r>
          </a:p>
          <a:p>
            <a:pPr marL="285750" indent="-285750">
              <a:buFont typeface="Arial" panose="020B0604020202020204" pitchFamily="34" charset="0"/>
              <a:buChar char="•"/>
            </a:pPr>
            <a:r>
              <a:rPr lang="en-US" dirty="0">
                <a:solidFill>
                  <a:srgbClr val="FFC000"/>
                </a:solidFill>
              </a:rPr>
              <a:t>OS : </a:t>
            </a:r>
            <a:r>
              <a:rPr lang="en-US" dirty="0"/>
              <a:t>It helps in interaction with operation system. </a:t>
            </a:r>
          </a:p>
          <a:p>
            <a:pPr marL="285750" indent="-285750">
              <a:buFont typeface="Arial" panose="020B0604020202020204" pitchFamily="34" charset="0"/>
              <a:buChar char="•"/>
            </a:pPr>
            <a:r>
              <a:rPr lang="en-US" dirty="0">
                <a:solidFill>
                  <a:srgbClr val="FFC000"/>
                </a:solidFill>
              </a:rPr>
              <a:t>SMTPLIB : </a:t>
            </a:r>
            <a:r>
              <a:rPr lang="en-US" dirty="0"/>
              <a:t>it is used to send emails.</a:t>
            </a:r>
          </a:p>
          <a:p>
            <a:endParaRPr lang="en-US" dirty="0"/>
          </a:p>
          <a:p>
            <a:r>
              <a:rPr lang="en-US" dirty="0"/>
              <a:t>I have build </a:t>
            </a:r>
            <a:r>
              <a:rPr lang="en-US" dirty="0" err="1"/>
              <a:t>vision.py</a:t>
            </a:r>
            <a:r>
              <a:rPr lang="en-US" dirty="0"/>
              <a:t> using -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5929" y="4347713"/>
            <a:ext cx="3843218" cy="1715629"/>
          </a:xfrm>
          <a:prstGeom prst="rect">
            <a:avLst/>
          </a:prstGeom>
        </p:spPr>
      </p:pic>
    </p:spTree>
    <p:extLst>
      <p:ext uri="{BB962C8B-B14F-4D97-AF65-F5344CB8AC3E}">
        <p14:creationId xmlns:p14="http://schemas.microsoft.com/office/powerpoint/2010/main" val="25609492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248F7-8C3B-7A43-A32D-906083810E38}"/>
              </a:ext>
            </a:extLst>
          </p:cNvPr>
          <p:cNvSpPr>
            <a:spLocks noGrp="1"/>
          </p:cNvSpPr>
          <p:nvPr>
            <p:ph type="title"/>
          </p:nvPr>
        </p:nvSpPr>
        <p:spPr>
          <a:xfrm>
            <a:off x="4685506" y="0"/>
            <a:ext cx="2820987" cy="914718"/>
          </a:xfrm>
        </p:spPr>
        <p:txBody>
          <a:bodyPr>
            <a:normAutofit/>
          </a:bodyPr>
          <a:lstStyle/>
          <a:p>
            <a:r>
              <a:rPr lang="en-US" sz="4300" dirty="0">
                <a:solidFill>
                  <a:srgbClr val="FFFF00"/>
                </a:solidFill>
              </a:rPr>
              <a:t>STRUCTURE</a:t>
            </a:r>
          </a:p>
        </p:txBody>
      </p:sp>
      <p:sp>
        <p:nvSpPr>
          <p:cNvPr id="8" name="TextBox 7">
            <a:extLst>
              <a:ext uri="{FF2B5EF4-FFF2-40B4-BE49-F238E27FC236}">
                <a16:creationId xmlns:a16="http://schemas.microsoft.com/office/drawing/2014/main" id="{45BA90DA-039E-FB4D-BDA5-71BCA6B2461F}"/>
              </a:ext>
            </a:extLst>
          </p:cNvPr>
          <p:cNvSpPr txBox="1"/>
          <p:nvPr/>
        </p:nvSpPr>
        <p:spPr>
          <a:xfrm>
            <a:off x="1625929" y="914718"/>
            <a:ext cx="9904956" cy="2585323"/>
          </a:xfrm>
          <a:prstGeom prst="rect">
            <a:avLst/>
          </a:prstGeom>
          <a:noFill/>
        </p:spPr>
        <p:txBody>
          <a:bodyPr wrap="none" rtlCol="0">
            <a:spAutoFit/>
          </a:bodyPr>
          <a:lstStyle/>
          <a:p>
            <a:r>
              <a:rPr lang="en-US" dirty="0">
                <a:solidFill>
                  <a:srgbClr val="FFFF00"/>
                </a:solidFill>
              </a:rPr>
              <a:t>FUNCTIONS USED IN VISION.PY</a:t>
            </a:r>
          </a:p>
          <a:p>
            <a:endParaRPr lang="en-US" dirty="0"/>
          </a:p>
          <a:p>
            <a:pPr marL="285750" indent="-285750">
              <a:buFont typeface="Arial" panose="020B0604020202020204" pitchFamily="34" charset="0"/>
              <a:buChar char="•"/>
            </a:pPr>
            <a:r>
              <a:rPr lang="en-US" dirty="0">
                <a:solidFill>
                  <a:schemeClr val="tx2">
                    <a:lumMod val="75000"/>
                  </a:schemeClr>
                </a:solidFill>
              </a:rPr>
              <a:t>Speak() : </a:t>
            </a:r>
            <a:r>
              <a:rPr lang="en-US" dirty="0"/>
              <a:t>convert the text into audio by using PYTTSX3.</a:t>
            </a:r>
          </a:p>
          <a:p>
            <a:pPr marL="285750" indent="-285750">
              <a:buFont typeface="Arial" panose="020B0604020202020204" pitchFamily="34" charset="0"/>
              <a:buChar char="•"/>
            </a:pPr>
            <a:r>
              <a:rPr lang="en-US" dirty="0" err="1">
                <a:solidFill>
                  <a:schemeClr val="tx2">
                    <a:lumMod val="75000"/>
                  </a:schemeClr>
                </a:solidFill>
              </a:rPr>
              <a:t>Wishme</a:t>
            </a:r>
            <a:r>
              <a:rPr lang="en-US" dirty="0">
                <a:solidFill>
                  <a:schemeClr val="tx2">
                    <a:lumMod val="75000"/>
                  </a:schemeClr>
                </a:solidFill>
              </a:rPr>
              <a:t>() : </a:t>
            </a:r>
            <a:r>
              <a:rPr lang="en-US" dirty="0"/>
              <a:t>wish me according to morning, afternoon and night by the help of DATETIME.</a:t>
            </a:r>
          </a:p>
          <a:p>
            <a:pPr marL="285750" indent="-285750">
              <a:buFont typeface="Arial" panose="020B0604020202020204" pitchFamily="34" charset="0"/>
              <a:buChar char="•"/>
            </a:pPr>
            <a:r>
              <a:rPr lang="en-US" dirty="0" err="1">
                <a:solidFill>
                  <a:schemeClr val="tx2">
                    <a:lumMod val="75000"/>
                  </a:schemeClr>
                </a:solidFill>
              </a:rPr>
              <a:t>TakeCommand</a:t>
            </a:r>
            <a:r>
              <a:rPr lang="en-US" dirty="0">
                <a:solidFill>
                  <a:schemeClr val="tx2">
                    <a:lumMod val="75000"/>
                  </a:schemeClr>
                </a:solidFill>
              </a:rPr>
              <a:t>() : </a:t>
            </a:r>
            <a:r>
              <a:rPr lang="en-US" dirty="0"/>
              <a:t>it uses recognizer of </a:t>
            </a:r>
            <a:r>
              <a:rPr lang="en-US" dirty="0" err="1"/>
              <a:t>SPEECH_RECOGNITiON</a:t>
            </a:r>
            <a:r>
              <a:rPr lang="en-US" dirty="0"/>
              <a:t> to convert my audio into text and then </a:t>
            </a:r>
          </a:p>
          <a:p>
            <a:r>
              <a:rPr lang="en-US" dirty="0"/>
              <a:t>                              return The command </a:t>
            </a:r>
          </a:p>
          <a:p>
            <a:pPr marL="285750" indent="-285750">
              <a:buFont typeface="Arial" panose="020B0604020202020204" pitchFamily="34" charset="0"/>
              <a:buChar char="•"/>
            </a:pPr>
            <a:r>
              <a:rPr lang="en-US" dirty="0" err="1">
                <a:solidFill>
                  <a:schemeClr val="tx2">
                    <a:lumMod val="75000"/>
                  </a:schemeClr>
                </a:solidFill>
              </a:rPr>
              <a:t>SendEmail</a:t>
            </a:r>
            <a:r>
              <a:rPr lang="en-US" dirty="0">
                <a:solidFill>
                  <a:schemeClr val="tx2">
                    <a:lumMod val="75000"/>
                  </a:schemeClr>
                </a:solidFill>
              </a:rPr>
              <a:t>() : </a:t>
            </a:r>
            <a:r>
              <a:rPr lang="en-US" dirty="0"/>
              <a:t>helps in sending the mail with the help of SMTPLIB.</a:t>
            </a:r>
          </a:p>
          <a:p>
            <a:pPr marL="285750" indent="-285750">
              <a:buFont typeface="Arial" panose="020B0604020202020204" pitchFamily="34" charset="0"/>
              <a:buChar char="•"/>
            </a:pPr>
            <a:r>
              <a:rPr lang="en-US" dirty="0">
                <a:solidFill>
                  <a:schemeClr val="tx2">
                    <a:lumMod val="75000"/>
                  </a:schemeClr>
                </a:solidFill>
              </a:rPr>
              <a:t>Main() : </a:t>
            </a:r>
            <a:r>
              <a:rPr lang="en-US" dirty="0"/>
              <a:t>it is the brain of the </a:t>
            </a:r>
            <a:r>
              <a:rPr lang="en-US" dirty="0" err="1"/>
              <a:t>vison.py</a:t>
            </a:r>
            <a:r>
              <a:rPr lang="en-US" dirty="0"/>
              <a:t> as it holds almost every command that anyone can ask for and let</a:t>
            </a:r>
          </a:p>
          <a:p>
            <a:r>
              <a:rPr lang="en-US" dirty="0"/>
              <a:t>  		  required function to be call and work to fulfil that task.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6874" y="3741118"/>
            <a:ext cx="3984755" cy="2819622"/>
          </a:xfrm>
          <a:prstGeom prst="rect">
            <a:avLst/>
          </a:prstGeom>
        </p:spPr>
      </p:pic>
      <p:sp>
        <p:nvSpPr>
          <p:cNvPr id="6" name="TextBox 5">
            <a:extLst>
              <a:ext uri="{FF2B5EF4-FFF2-40B4-BE49-F238E27FC236}">
                <a16:creationId xmlns:a16="http://schemas.microsoft.com/office/drawing/2014/main" id="{45BA90DA-039E-FB4D-BDA5-71BCA6B2461F}"/>
              </a:ext>
            </a:extLst>
          </p:cNvPr>
          <p:cNvSpPr txBox="1"/>
          <p:nvPr/>
        </p:nvSpPr>
        <p:spPr>
          <a:xfrm>
            <a:off x="1625929" y="914718"/>
            <a:ext cx="9904956" cy="2585323"/>
          </a:xfrm>
          <a:prstGeom prst="rect">
            <a:avLst/>
          </a:prstGeom>
          <a:noFill/>
        </p:spPr>
        <p:txBody>
          <a:bodyPr wrap="none" rtlCol="0">
            <a:spAutoFit/>
          </a:bodyPr>
          <a:lstStyle/>
          <a:p>
            <a:r>
              <a:rPr lang="en-US" dirty="0">
                <a:solidFill>
                  <a:srgbClr val="FFFF00"/>
                </a:solidFill>
              </a:rPr>
              <a:t>FUNCTIONS USED IN VISION.PY</a:t>
            </a:r>
          </a:p>
          <a:p>
            <a:endParaRPr lang="en-US" dirty="0"/>
          </a:p>
          <a:p>
            <a:pPr marL="285750" indent="-285750">
              <a:buFont typeface="Arial" panose="020B0604020202020204" pitchFamily="34" charset="0"/>
              <a:buChar char="•"/>
            </a:pPr>
            <a:r>
              <a:rPr lang="en-US" dirty="0">
                <a:solidFill>
                  <a:srgbClr val="FFC000"/>
                </a:solidFill>
              </a:rPr>
              <a:t>Speak() : </a:t>
            </a:r>
            <a:r>
              <a:rPr lang="en-US" dirty="0"/>
              <a:t>convert the text into audio by using PYTTSX3.</a:t>
            </a:r>
          </a:p>
          <a:p>
            <a:pPr marL="285750" indent="-285750">
              <a:buFont typeface="Arial" panose="020B0604020202020204" pitchFamily="34" charset="0"/>
              <a:buChar char="•"/>
            </a:pPr>
            <a:r>
              <a:rPr lang="en-US" dirty="0" err="1">
                <a:solidFill>
                  <a:srgbClr val="FFC000"/>
                </a:solidFill>
              </a:rPr>
              <a:t>Wishme</a:t>
            </a:r>
            <a:r>
              <a:rPr lang="en-US" dirty="0">
                <a:solidFill>
                  <a:srgbClr val="FFC000"/>
                </a:solidFill>
              </a:rPr>
              <a:t>() : </a:t>
            </a:r>
            <a:r>
              <a:rPr lang="en-US" dirty="0"/>
              <a:t>wish me according to morning, afternoon and night by the help of DATETIME.</a:t>
            </a:r>
          </a:p>
          <a:p>
            <a:pPr marL="285750" indent="-285750">
              <a:buFont typeface="Arial" panose="020B0604020202020204" pitchFamily="34" charset="0"/>
              <a:buChar char="•"/>
            </a:pPr>
            <a:r>
              <a:rPr lang="en-US" dirty="0" err="1">
                <a:solidFill>
                  <a:srgbClr val="FFC000"/>
                </a:solidFill>
              </a:rPr>
              <a:t>TakeCommand</a:t>
            </a:r>
            <a:r>
              <a:rPr lang="en-US" dirty="0">
                <a:solidFill>
                  <a:srgbClr val="FFC000"/>
                </a:solidFill>
              </a:rPr>
              <a:t>() : </a:t>
            </a:r>
            <a:r>
              <a:rPr lang="en-US" dirty="0"/>
              <a:t>it uses recognizer of </a:t>
            </a:r>
            <a:r>
              <a:rPr lang="en-US" dirty="0" smtClean="0"/>
              <a:t>SPEECH_RECOGNITION </a:t>
            </a:r>
            <a:r>
              <a:rPr lang="en-US" dirty="0"/>
              <a:t>to convert my audio into text and then </a:t>
            </a:r>
          </a:p>
          <a:p>
            <a:r>
              <a:rPr lang="en-US" dirty="0"/>
              <a:t>                              return The command </a:t>
            </a:r>
          </a:p>
          <a:p>
            <a:pPr marL="285750" indent="-285750">
              <a:buFont typeface="Arial" panose="020B0604020202020204" pitchFamily="34" charset="0"/>
              <a:buChar char="•"/>
            </a:pPr>
            <a:r>
              <a:rPr lang="en-US" dirty="0" err="1">
                <a:solidFill>
                  <a:srgbClr val="FFC000"/>
                </a:solidFill>
              </a:rPr>
              <a:t>SendEmail</a:t>
            </a:r>
            <a:r>
              <a:rPr lang="en-US" dirty="0">
                <a:solidFill>
                  <a:srgbClr val="FFC000"/>
                </a:solidFill>
              </a:rPr>
              <a:t>() : </a:t>
            </a:r>
            <a:r>
              <a:rPr lang="en-US" dirty="0"/>
              <a:t>helps in sending the mail with the help of SMTPLIB.</a:t>
            </a:r>
          </a:p>
          <a:p>
            <a:pPr marL="285750" indent="-285750">
              <a:buFont typeface="Arial" panose="020B0604020202020204" pitchFamily="34" charset="0"/>
              <a:buChar char="•"/>
            </a:pPr>
            <a:r>
              <a:rPr lang="en-US" dirty="0">
                <a:solidFill>
                  <a:srgbClr val="FFC000"/>
                </a:solidFill>
              </a:rPr>
              <a:t>Main() : </a:t>
            </a:r>
            <a:r>
              <a:rPr lang="en-US" dirty="0"/>
              <a:t>it is the brain of the </a:t>
            </a:r>
            <a:r>
              <a:rPr lang="en-US" dirty="0" err="1"/>
              <a:t>vison.py</a:t>
            </a:r>
            <a:r>
              <a:rPr lang="en-US" dirty="0"/>
              <a:t> as it holds almost every command that anyone can ask for and let</a:t>
            </a:r>
          </a:p>
          <a:p>
            <a:r>
              <a:rPr lang="en-US" dirty="0"/>
              <a:t>  		  required function to be call and work to fulfil that task.</a:t>
            </a:r>
          </a:p>
        </p:txBody>
      </p:sp>
    </p:spTree>
    <p:extLst>
      <p:ext uri="{BB962C8B-B14F-4D97-AF65-F5344CB8AC3E}">
        <p14:creationId xmlns:p14="http://schemas.microsoft.com/office/powerpoint/2010/main" val="11874691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248F7-8C3B-7A43-A32D-906083810E38}"/>
              </a:ext>
            </a:extLst>
          </p:cNvPr>
          <p:cNvSpPr>
            <a:spLocks noGrp="1"/>
          </p:cNvSpPr>
          <p:nvPr>
            <p:ph type="title"/>
          </p:nvPr>
        </p:nvSpPr>
        <p:spPr>
          <a:xfrm>
            <a:off x="4685506" y="0"/>
            <a:ext cx="3175794" cy="914718"/>
          </a:xfrm>
        </p:spPr>
        <p:txBody>
          <a:bodyPr>
            <a:normAutofit fontScale="90000"/>
          </a:bodyPr>
          <a:lstStyle/>
          <a:p>
            <a:r>
              <a:rPr lang="en-US" sz="4300" dirty="0">
                <a:solidFill>
                  <a:srgbClr val="FFFF00"/>
                </a:solidFill>
              </a:rPr>
              <a:t>explanation</a:t>
            </a:r>
          </a:p>
        </p:txBody>
      </p:sp>
      <p:sp>
        <p:nvSpPr>
          <p:cNvPr id="8" name="TextBox 7">
            <a:extLst>
              <a:ext uri="{FF2B5EF4-FFF2-40B4-BE49-F238E27FC236}">
                <a16:creationId xmlns:a16="http://schemas.microsoft.com/office/drawing/2014/main" id="{45BA90DA-039E-FB4D-BDA5-71BCA6B2461F}"/>
              </a:ext>
            </a:extLst>
          </p:cNvPr>
          <p:cNvSpPr txBox="1"/>
          <p:nvPr/>
        </p:nvSpPr>
        <p:spPr>
          <a:xfrm>
            <a:off x="1625929" y="914718"/>
            <a:ext cx="3865161" cy="646331"/>
          </a:xfrm>
          <a:prstGeom prst="rect">
            <a:avLst/>
          </a:prstGeom>
          <a:noFill/>
        </p:spPr>
        <p:txBody>
          <a:bodyPr wrap="none" rtlCol="0">
            <a:spAutoFit/>
          </a:bodyPr>
          <a:lstStyle/>
          <a:p>
            <a:r>
              <a:rPr lang="en-US" dirty="0">
                <a:solidFill>
                  <a:srgbClr val="FFFF00"/>
                </a:solidFill>
              </a:rPr>
              <a:t>SPEAK() FUNCTION USED IN VISION.PY</a:t>
            </a:r>
          </a:p>
          <a:p>
            <a:endParaRPr lang="en-US" dirty="0"/>
          </a:p>
        </p:txBody>
      </p:sp>
      <p:sp>
        <p:nvSpPr>
          <p:cNvPr id="9" name="TextBox 8">
            <a:extLst>
              <a:ext uri="{FF2B5EF4-FFF2-40B4-BE49-F238E27FC236}">
                <a16:creationId xmlns:a16="http://schemas.microsoft.com/office/drawing/2014/main" id="{6459A3F1-C063-E649-84CE-080AD505E201}"/>
              </a:ext>
            </a:extLst>
          </p:cNvPr>
          <p:cNvSpPr txBox="1"/>
          <p:nvPr/>
        </p:nvSpPr>
        <p:spPr>
          <a:xfrm>
            <a:off x="7150100" y="1460500"/>
            <a:ext cx="3976923" cy="1754326"/>
          </a:xfrm>
          <a:prstGeom prst="rect">
            <a:avLst/>
          </a:prstGeom>
          <a:noFill/>
        </p:spPr>
        <p:txBody>
          <a:bodyPr wrap="none" rtlCol="0">
            <a:spAutoFit/>
          </a:bodyPr>
          <a:lstStyle/>
          <a:p>
            <a:r>
              <a:rPr lang="en-US" dirty="0">
                <a:solidFill>
                  <a:srgbClr val="FFC000"/>
                </a:solidFill>
              </a:rPr>
              <a:t>IN LINE 11- </a:t>
            </a:r>
            <a:r>
              <a:rPr lang="en-US" dirty="0"/>
              <a:t>I HAVE INITILIZED OBJECT</a:t>
            </a:r>
          </a:p>
          <a:p>
            <a:r>
              <a:rPr lang="en-US" dirty="0">
                <a:solidFill>
                  <a:srgbClr val="FFC000"/>
                </a:solidFill>
              </a:rPr>
              <a:t>IN LINE 12 – </a:t>
            </a:r>
            <a:r>
              <a:rPr lang="en-US" dirty="0"/>
              <a:t>SETTING PROPERTY </a:t>
            </a:r>
          </a:p>
          <a:p>
            <a:endParaRPr lang="en-US" dirty="0"/>
          </a:p>
          <a:p>
            <a:endParaRPr lang="en-US" dirty="0"/>
          </a:p>
          <a:p>
            <a:r>
              <a:rPr lang="en-US" dirty="0">
                <a:solidFill>
                  <a:srgbClr val="FFC000"/>
                </a:solidFill>
              </a:rPr>
              <a:t>IN LINE 13 – </a:t>
            </a:r>
            <a:r>
              <a:rPr lang="en-US" dirty="0"/>
              <a:t>I AM SETTING THE TYPE OF</a:t>
            </a:r>
          </a:p>
          <a:p>
            <a:r>
              <a:rPr lang="en-US" dirty="0"/>
              <a:t>VOICE. 0 FOR MALE AND 1 FOR FEMALE</a:t>
            </a:r>
          </a:p>
        </p:txBody>
      </p:sp>
      <p:sp>
        <p:nvSpPr>
          <p:cNvPr id="10" name="TextBox 9">
            <a:extLst>
              <a:ext uri="{FF2B5EF4-FFF2-40B4-BE49-F238E27FC236}">
                <a16:creationId xmlns:a16="http://schemas.microsoft.com/office/drawing/2014/main" id="{C3DB2543-5ABF-F541-845F-C5BAE71A5AE7}"/>
              </a:ext>
            </a:extLst>
          </p:cNvPr>
          <p:cNvSpPr txBox="1"/>
          <p:nvPr/>
        </p:nvSpPr>
        <p:spPr>
          <a:xfrm>
            <a:off x="1625929" y="4197171"/>
            <a:ext cx="9289338" cy="1200329"/>
          </a:xfrm>
          <a:prstGeom prst="rect">
            <a:avLst/>
          </a:prstGeom>
          <a:noFill/>
        </p:spPr>
        <p:txBody>
          <a:bodyPr wrap="none" rtlCol="0">
            <a:spAutoFit/>
          </a:bodyPr>
          <a:lstStyle/>
          <a:p>
            <a:r>
              <a:rPr lang="en-US" dirty="0">
                <a:solidFill>
                  <a:srgbClr val="FFC000"/>
                </a:solidFill>
              </a:rPr>
              <a:t>IN LINE 15 – </a:t>
            </a:r>
            <a:r>
              <a:rPr lang="en-US" dirty="0"/>
              <a:t>DEFINED FUNCTION SPEAK HAVING ARGUMENT NAMED AS AUDIO. AUDIO IS</a:t>
            </a:r>
          </a:p>
          <a:p>
            <a:r>
              <a:rPr lang="en-US" dirty="0"/>
              <a:t>TEXT FORMAT PASSING TO THIS FUNCTION TO SPEAK.</a:t>
            </a:r>
          </a:p>
          <a:p>
            <a:endParaRPr lang="en-US" dirty="0"/>
          </a:p>
          <a:p>
            <a:r>
              <a:rPr lang="en-US" dirty="0">
                <a:solidFill>
                  <a:srgbClr val="FFC000"/>
                </a:solidFill>
              </a:rPr>
              <a:t>IN LINE 16-17- </a:t>
            </a:r>
            <a:r>
              <a:rPr lang="en-US" dirty="0"/>
              <a:t>I USED SAY() TO LET THE TEXT BE SPOKEN BY THE SYSTEM AND THEN TERMINATE.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952" y="1460500"/>
            <a:ext cx="5249790" cy="1989791"/>
          </a:xfrm>
          <a:prstGeom prst="rect">
            <a:avLst/>
          </a:prstGeom>
        </p:spPr>
      </p:pic>
    </p:spTree>
    <p:extLst>
      <p:ext uri="{BB962C8B-B14F-4D97-AF65-F5344CB8AC3E}">
        <p14:creationId xmlns:p14="http://schemas.microsoft.com/office/powerpoint/2010/main" val="11233381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248F7-8C3B-7A43-A32D-906083810E38}"/>
              </a:ext>
            </a:extLst>
          </p:cNvPr>
          <p:cNvSpPr>
            <a:spLocks noGrp="1"/>
          </p:cNvSpPr>
          <p:nvPr>
            <p:ph type="title"/>
          </p:nvPr>
        </p:nvSpPr>
        <p:spPr>
          <a:xfrm>
            <a:off x="4685506" y="0"/>
            <a:ext cx="3175794" cy="914718"/>
          </a:xfrm>
        </p:spPr>
        <p:txBody>
          <a:bodyPr>
            <a:normAutofit fontScale="90000"/>
          </a:bodyPr>
          <a:lstStyle/>
          <a:p>
            <a:r>
              <a:rPr lang="en-US" sz="4300" dirty="0">
                <a:solidFill>
                  <a:srgbClr val="FFFF00"/>
                </a:solidFill>
              </a:rPr>
              <a:t>explanation</a:t>
            </a:r>
          </a:p>
        </p:txBody>
      </p:sp>
      <p:sp>
        <p:nvSpPr>
          <p:cNvPr id="8" name="TextBox 7">
            <a:extLst>
              <a:ext uri="{FF2B5EF4-FFF2-40B4-BE49-F238E27FC236}">
                <a16:creationId xmlns:a16="http://schemas.microsoft.com/office/drawing/2014/main" id="{45BA90DA-039E-FB4D-BDA5-71BCA6B2461F}"/>
              </a:ext>
            </a:extLst>
          </p:cNvPr>
          <p:cNvSpPr txBox="1"/>
          <p:nvPr/>
        </p:nvSpPr>
        <p:spPr>
          <a:xfrm>
            <a:off x="1625929" y="914718"/>
            <a:ext cx="4083169" cy="646331"/>
          </a:xfrm>
          <a:prstGeom prst="rect">
            <a:avLst/>
          </a:prstGeom>
          <a:noFill/>
        </p:spPr>
        <p:txBody>
          <a:bodyPr wrap="none" rtlCol="0">
            <a:spAutoFit/>
          </a:bodyPr>
          <a:lstStyle/>
          <a:p>
            <a:r>
              <a:rPr lang="en-US" dirty="0">
                <a:solidFill>
                  <a:srgbClr val="FFFF00"/>
                </a:solidFill>
              </a:rPr>
              <a:t>WISHME() FUNCTION USED IN VISION.PY</a:t>
            </a:r>
          </a:p>
          <a:p>
            <a:endParaRPr lang="en-US" dirty="0"/>
          </a:p>
        </p:txBody>
      </p:sp>
      <p:sp>
        <p:nvSpPr>
          <p:cNvPr id="11" name="TextBox 10">
            <a:extLst>
              <a:ext uri="{FF2B5EF4-FFF2-40B4-BE49-F238E27FC236}">
                <a16:creationId xmlns:a16="http://schemas.microsoft.com/office/drawing/2014/main" id="{F936D5A5-FD9B-F244-9B96-4A89ED8D31E2}"/>
              </a:ext>
            </a:extLst>
          </p:cNvPr>
          <p:cNvSpPr txBox="1"/>
          <p:nvPr/>
        </p:nvSpPr>
        <p:spPr>
          <a:xfrm>
            <a:off x="5867400" y="2400300"/>
            <a:ext cx="184731" cy="369332"/>
          </a:xfrm>
          <a:prstGeom prst="rect">
            <a:avLst/>
          </a:prstGeom>
          <a:noFill/>
        </p:spPr>
        <p:txBody>
          <a:bodyPr wrap="none" rtlCol="0">
            <a:spAutoFit/>
          </a:bodyPr>
          <a:lstStyle/>
          <a:p>
            <a:endParaRPr lang="en-US" dirty="0"/>
          </a:p>
        </p:txBody>
      </p:sp>
      <p:sp>
        <p:nvSpPr>
          <p:cNvPr id="13" name="TextBox 12">
            <a:extLst>
              <a:ext uri="{FF2B5EF4-FFF2-40B4-BE49-F238E27FC236}">
                <a16:creationId xmlns:a16="http://schemas.microsoft.com/office/drawing/2014/main" id="{F404D61C-4B0C-6E4A-8734-A546CAC5F1ED}"/>
              </a:ext>
            </a:extLst>
          </p:cNvPr>
          <p:cNvSpPr txBox="1"/>
          <p:nvPr/>
        </p:nvSpPr>
        <p:spPr>
          <a:xfrm>
            <a:off x="7861300" y="1739900"/>
            <a:ext cx="184731" cy="369332"/>
          </a:xfrm>
          <a:prstGeom prst="rect">
            <a:avLst/>
          </a:prstGeom>
          <a:noFill/>
        </p:spPr>
        <p:txBody>
          <a:bodyPr wrap="none" rtlCol="0">
            <a:spAutoFit/>
          </a:bodyPr>
          <a:lstStyle/>
          <a:p>
            <a:endParaRPr lang="en-US" dirty="0"/>
          </a:p>
        </p:txBody>
      </p:sp>
      <p:sp>
        <p:nvSpPr>
          <p:cNvPr id="4" name="TextBox 3">
            <a:extLst>
              <a:ext uri="{FF2B5EF4-FFF2-40B4-BE49-F238E27FC236}">
                <a16:creationId xmlns:a16="http://schemas.microsoft.com/office/drawing/2014/main" id="{651DACCE-19DA-324F-B3AD-7A8829355975}"/>
              </a:ext>
            </a:extLst>
          </p:cNvPr>
          <p:cNvSpPr txBox="1"/>
          <p:nvPr/>
        </p:nvSpPr>
        <p:spPr>
          <a:xfrm>
            <a:off x="5959366" y="1584434"/>
            <a:ext cx="5833841" cy="2585323"/>
          </a:xfrm>
          <a:prstGeom prst="rect">
            <a:avLst/>
          </a:prstGeom>
          <a:noFill/>
        </p:spPr>
        <p:txBody>
          <a:bodyPr wrap="none" rtlCol="0">
            <a:spAutoFit/>
          </a:bodyPr>
          <a:lstStyle/>
          <a:p>
            <a:r>
              <a:rPr lang="en-US" dirty="0">
                <a:solidFill>
                  <a:srgbClr val="FFC000"/>
                </a:solidFill>
              </a:rPr>
              <a:t>IN LINE 19 -  </a:t>
            </a:r>
            <a:r>
              <a:rPr lang="en-US" dirty="0"/>
              <a:t>WE HAVE DEFINE WISHME FUNCTION THAT </a:t>
            </a:r>
          </a:p>
          <a:p>
            <a:r>
              <a:rPr lang="en-US" dirty="0"/>
              <a:t>WILL WISH ME ACCORDING TO THE CURRENT TIME AND </a:t>
            </a:r>
          </a:p>
          <a:p>
            <a:r>
              <a:rPr lang="en-US" dirty="0"/>
              <a:t>WELCOME ME.</a:t>
            </a:r>
          </a:p>
          <a:p>
            <a:endParaRPr lang="en-US" dirty="0"/>
          </a:p>
          <a:p>
            <a:r>
              <a:rPr lang="en-US" dirty="0">
                <a:solidFill>
                  <a:srgbClr val="FFC000"/>
                </a:solidFill>
              </a:rPr>
              <a:t>IN LINE 20 – </a:t>
            </a:r>
            <a:r>
              <a:rPr lang="en-US" dirty="0"/>
              <a:t>GETTING THE CURRENT TIME AND STORING IT </a:t>
            </a:r>
          </a:p>
          <a:p>
            <a:r>
              <a:rPr lang="en-US" dirty="0"/>
              <a:t>IN ’HOUR’.</a:t>
            </a:r>
          </a:p>
          <a:p>
            <a:endParaRPr lang="en-US" dirty="0"/>
          </a:p>
          <a:p>
            <a:r>
              <a:rPr lang="en-US" dirty="0">
                <a:solidFill>
                  <a:srgbClr val="FFC000"/>
                </a:solidFill>
              </a:rPr>
              <a:t>IN LINE 21-26 – </a:t>
            </a:r>
            <a:r>
              <a:rPr lang="en-US" dirty="0"/>
              <a:t>CHECKING FOR MORNING, AFTERNOON </a:t>
            </a:r>
          </a:p>
          <a:p>
            <a:r>
              <a:rPr lang="en-US" dirty="0"/>
              <a:t>OR NIGHT AND THEN PASSING TO THE SPEAK FUNCTION.</a:t>
            </a:r>
          </a:p>
        </p:txBody>
      </p:sp>
      <p:sp>
        <p:nvSpPr>
          <p:cNvPr id="5" name="TextBox 4">
            <a:extLst>
              <a:ext uri="{FF2B5EF4-FFF2-40B4-BE49-F238E27FC236}">
                <a16:creationId xmlns:a16="http://schemas.microsoft.com/office/drawing/2014/main" id="{275CC9C1-C566-224F-B0D4-6292424C4FCA}"/>
              </a:ext>
            </a:extLst>
          </p:cNvPr>
          <p:cNvSpPr txBox="1"/>
          <p:nvPr/>
        </p:nvSpPr>
        <p:spPr>
          <a:xfrm>
            <a:off x="1663262" y="4729655"/>
            <a:ext cx="6851427" cy="369332"/>
          </a:xfrm>
          <a:prstGeom prst="rect">
            <a:avLst/>
          </a:prstGeom>
          <a:noFill/>
        </p:spPr>
        <p:txBody>
          <a:bodyPr wrap="none" rtlCol="0">
            <a:spAutoFit/>
          </a:bodyPr>
          <a:lstStyle/>
          <a:p>
            <a:r>
              <a:rPr lang="en-US" dirty="0">
                <a:solidFill>
                  <a:srgbClr val="FFC000"/>
                </a:solidFill>
              </a:rPr>
              <a:t>IN LINE </a:t>
            </a:r>
            <a:r>
              <a:rPr lang="en-US" dirty="0" smtClean="0">
                <a:solidFill>
                  <a:srgbClr val="FFC000"/>
                </a:solidFill>
              </a:rPr>
              <a:t>28-29 </a:t>
            </a:r>
            <a:r>
              <a:rPr lang="en-US" dirty="0">
                <a:solidFill>
                  <a:srgbClr val="FFC000"/>
                </a:solidFill>
              </a:rPr>
              <a:t>– </a:t>
            </a:r>
            <a:r>
              <a:rPr lang="en-US" dirty="0"/>
              <a:t>PASSING WELCOME MESSAGE TO SPEAK FUNCTION.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8034" y="1584434"/>
            <a:ext cx="4087059" cy="2490251"/>
          </a:xfrm>
          <a:prstGeom prst="rect">
            <a:avLst/>
          </a:prstGeom>
        </p:spPr>
      </p:pic>
    </p:spTree>
    <p:extLst>
      <p:ext uri="{BB962C8B-B14F-4D97-AF65-F5344CB8AC3E}">
        <p14:creationId xmlns:p14="http://schemas.microsoft.com/office/powerpoint/2010/main" val="3727578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248F7-8C3B-7A43-A32D-906083810E38}"/>
              </a:ext>
            </a:extLst>
          </p:cNvPr>
          <p:cNvSpPr>
            <a:spLocks noGrp="1"/>
          </p:cNvSpPr>
          <p:nvPr>
            <p:ph type="title"/>
          </p:nvPr>
        </p:nvSpPr>
        <p:spPr>
          <a:xfrm>
            <a:off x="4685506" y="0"/>
            <a:ext cx="3175794" cy="914718"/>
          </a:xfrm>
        </p:spPr>
        <p:txBody>
          <a:bodyPr>
            <a:normAutofit fontScale="90000"/>
          </a:bodyPr>
          <a:lstStyle/>
          <a:p>
            <a:r>
              <a:rPr lang="en-US" sz="4300" dirty="0">
                <a:solidFill>
                  <a:srgbClr val="FFFF00"/>
                </a:solidFill>
              </a:rPr>
              <a:t>explanation</a:t>
            </a:r>
          </a:p>
        </p:txBody>
      </p:sp>
      <p:sp>
        <p:nvSpPr>
          <p:cNvPr id="8" name="TextBox 7">
            <a:extLst>
              <a:ext uri="{FF2B5EF4-FFF2-40B4-BE49-F238E27FC236}">
                <a16:creationId xmlns:a16="http://schemas.microsoft.com/office/drawing/2014/main" id="{45BA90DA-039E-FB4D-BDA5-71BCA6B2461F}"/>
              </a:ext>
            </a:extLst>
          </p:cNvPr>
          <p:cNvSpPr txBox="1"/>
          <p:nvPr/>
        </p:nvSpPr>
        <p:spPr>
          <a:xfrm>
            <a:off x="1625929" y="914718"/>
            <a:ext cx="4836773" cy="646331"/>
          </a:xfrm>
          <a:prstGeom prst="rect">
            <a:avLst/>
          </a:prstGeom>
          <a:noFill/>
        </p:spPr>
        <p:txBody>
          <a:bodyPr wrap="none" rtlCol="0">
            <a:spAutoFit/>
          </a:bodyPr>
          <a:lstStyle/>
          <a:p>
            <a:r>
              <a:rPr lang="en-US" dirty="0">
                <a:solidFill>
                  <a:srgbClr val="FFFF00"/>
                </a:solidFill>
              </a:rPr>
              <a:t>TAKECOMMAND() FUNCTION USED IN VISION.PY</a:t>
            </a:r>
          </a:p>
          <a:p>
            <a:endParaRPr lang="en-US" dirty="0"/>
          </a:p>
        </p:txBody>
      </p:sp>
      <p:sp>
        <p:nvSpPr>
          <p:cNvPr id="11" name="TextBox 10">
            <a:extLst>
              <a:ext uri="{FF2B5EF4-FFF2-40B4-BE49-F238E27FC236}">
                <a16:creationId xmlns:a16="http://schemas.microsoft.com/office/drawing/2014/main" id="{F936D5A5-FD9B-F244-9B96-4A89ED8D31E2}"/>
              </a:ext>
            </a:extLst>
          </p:cNvPr>
          <p:cNvSpPr txBox="1"/>
          <p:nvPr/>
        </p:nvSpPr>
        <p:spPr>
          <a:xfrm>
            <a:off x="5867400" y="2400300"/>
            <a:ext cx="184731" cy="369332"/>
          </a:xfrm>
          <a:prstGeom prst="rect">
            <a:avLst/>
          </a:prstGeom>
          <a:noFill/>
        </p:spPr>
        <p:txBody>
          <a:bodyPr wrap="none" rtlCol="0">
            <a:spAutoFit/>
          </a:bodyPr>
          <a:lstStyle/>
          <a:p>
            <a:endParaRPr lang="en-US" dirty="0"/>
          </a:p>
        </p:txBody>
      </p:sp>
      <p:sp>
        <p:nvSpPr>
          <p:cNvPr id="13" name="TextBox 12">
            <a:extLst>
              <a:ext uri="{FF2B5EF4-FFF2-40B4-BE49-F238E27FC236}">
                <a16:creationId xmlns:a16="http://schemas.microsoft.com/office/drawing/2014/main" id="{F404D61C-4B0C-6E4A-8734-A546CAC5F1ED}"/>
              </a:ext>
            </a:extLst>
          </p:cNvPr>
          <p:cNvSpPr txBox="1"/>
          <p:nvPr/>
        </p:nvSpPr>
        <p:spPr>
          <a:xfrm>
            <a:off x="7861300" y="1739900"/>
            <a:ext cx="184731" cy="369332"/>
          </a:xfrm>
          <a:prstGeom prst="rect">
            <a:avLst/>
          </a:prstGeom>
          <a:noFill/>
        </p:spPr>
        <p:txBody>
          <a:bodyPr wrap="none" rtlCol="0">
            <a:spAutoFit/>
          </a:bodyPr>
          <a:lstStyle/>
          <a:p>
            <a:endParaRPr lang="en-US" dirty="0"/>
          </a:p>
        </p:txBody>
      </p:sp>
      <p:sp>
        <p:nvSpPr>
          <p:cNvPr id="9" name="TextBox 8">
            <a:extLst>
              <a:ext uri="{FF2B5EF4-FFF2-40B4-BE49-F238E27FC236}">
                <a16:creationId xmlns:a16="http://schemas.microsoft.com/office/drawing/2014/main" id="{D6488D88-A5EC-C745-AB1A-BD457F505776}"/>
              </a:ext>
            </a:extLst>
          </p:cNvPr>
          <p:cNvSpPr txBox="1"/>
          <p:nvPr/>
        </p:nvSpPr>
        <p:spPr>
          <a:xfrm>
            <a:off x="5445368" y="1335649"/>
            <a:ext cx="6443174" cy="2862322"/>
          </a:xfrm>
          <a:prstGeom prst="rect">
            <a:avLst/>
          </a:prstGeom>
          <a:noFill/>
        </p:spPr>
        <p:txBody>
          <a:bodyPr wrap="none" rtlCol="0">
            <a:spAutoFit/>
          </a:bodyPr>
          <a:lstStyle/>
          <a:p>
            <a:r>
              <a:rPr lang="en-US" dirty="0">
                <a:solidFill>
                  <a:srgbClr val="FFC000"/>
                </a:solidFill>
              </a:rPr>
              <a:t>IN LINE </a:t>
            </a:r>
            <a:r>
              <a:rPr lang="en-US" dirty="0" smtClean="0">
                <a:solidFill>
                  <a:srgbClr val="FFC000"/>
                </a:solidFill>
              </a:rPr>
              <a:t>30 </a:t>
            </a:r>
            <a:r>
              <a:rPr lang="en-US" dirty="0">
                <a:solidFill>
                  <a:srgbClr val="FFC000"/>
                </a:solidFill>
              </a:rPr>
              <a:t>– </a:t>
            </a:r>
            <a:r>
              <a:rPr lang="en-US" dirty="0"/>
              <a:t>DEFINED TAKECOMMAND FUNCTION THAT WILL</a:t>
            </a:r>
          </a:p>
          <a:p>
            <a:r>
              <a:rPr lang="en-US" dirty="0"/>
              <a:t>LISTEN TO THE USER COMMAND AND RETURN IT.</a:t>
            </a:r>
          </a:p>
          <a:p>
            <a:endParaRPr lang="en-US" dirty="0"/>
          </a:p>
          <a:p>
            <a:r>
              <a:rPr lang="en-US" dirty="0">
                <a:solidFill>
                  <a:srgbClr val="FFC000"/>
                </a:solidFill>
              </a:rPr>
              <a:t>IN LINE </a:t>
            </a:r>
            <a:r>
              <a:rPr lang="en-US" dirty="0" smtClean="0">
                <a:solidFill>
                  <a:srgbClr val="FFC000"/>
                </a:solidFill>
              </a:rPr>
              <a:t>31 </a:t>
            </a:r>
            <a:r>
              <a:rPr lang="en-US" dirty="0">
                <a:solidFill>
                  <a:srgbClr val="FFC000"/>
                </a:solidFill>
              </a:rPr>
              <a:t>– </a:t>
            </a:r>
            <a:r>
              <a:rPr lang="en-US" dirty="0"/>
              <a:t>WE HAVE INITILIZED RECOGNIZER</a:t>
            </a:r>
          </a:p>
          <a:p>
            <a:endParaRPr lang="en-US" dirty="0">
              <a:solidFill>
                <a:schemeClr val="bg1"/>
              </a:solidFill>
            </a:endParaRPr>
          </a:p>
          <a:p>
            <a:r>
              <a:rPr lang="en-US" dirty="0">
                <a:solidFill>
                  <a:srgbClr val="FFC000"/>
                </a:solidFill>
              </a:rPr>
              <a:t>IN LINE </a:t>
            </a:r>
            <a:r>
              <a:rPr lang="en-US" dirty="0" smtClean="0">
                <a:solidFill>
                  <a:srgbClr val="FFC000"/>
                </a:solidFill>
              </a:rPr>
              <a:t>32-34 </a:t>
            </a:r>
            <a:r>
              <a:rPr lang="en-US" dirty="0">
                <a:solidFill>
                  <a:srgbClr val="FFC000"/>
                </a:solidFill>
              </a:rPr>
              <a:t>– </a:t>
            </a:r>
            <a:r>
              <a:rPr lang="en-US" dirty="0"/>
              <a:t>INITILIZING  MICROPHONE AS A SOURCE AND </a:t>
            </a:r>
          </a:p>
          <a:p>
            <a:r>
              <a:rPr lang="en-US" dirty="0"/>
              <a:t>STROING MY COMMAND IN AUDIO VARIABLE.</a:t>
            </a:r>
          </a:p>
          <a:p>
            <a:endParaRPr lang="en-US" dirty="0"/>
          </a:p>
          <a:p>
            <a:r>
              <a:rPr lang="en-US" dirty="0"/>
              <a:t>WE HAVE ENCLOSE OUR RECOGNIZER IN TRY AND EXCEPT BLOCK</a:t>
            </a:r>
          </a:p>
          <a:p>
            <a:r>
              <a:rPr lang="en-US" dirty="0"/>
              <a:t>TO OVERCOME TERMINATION OF PROGRAM DUE TO ERROR.</a:t>
            </a:r>
          </a:p>
        </p:txBody>
      </p:sp>
      <p:sp>
        <p:nvSpPr>
          <p:cNvPr id="10" name="TextBox 9">
            <a:extLst>
              <a:ext uri="{FF2B5EF4-FFF2-40B4-BE49-F238E27FC236}">
                <a16:creationId xmlns:a16="http://schemas.microsoft.com/office/drawing/2014/main" id="{782524CC-5A56-6544-9A9F-9DBB8AFC5D94}"/>
              </a:ext>
            </a:extLst>
          </p:cNvPr>
          <p:cNvSpPr txBox="1"/>
          <p:nvPr/>
        </p:nvSpPr>
        <p:spPr>
          <a:xfrm>
            <a:off x="1625928" y="4346579"/>
            <a:ext cx="9826265" cy="2031325"/>
          </a:xfrm>
          <a:prstGeom prst="rect">
            <a:avLst/>
          </a:prstGeom>
          <a:noFill/>
        </p:spPr>
        <p:txBody>
          <a:bodyPr wrap="square" rtlCol="0">
            <a:spAutoFit/>
          </a:bodyPr>
          <a:lstStyle/>
          <a:p>
            <a:r>
              <a:rPr lang="en-US" dirty="0">
                <a:solidFill>
                  <a:srgbClr val="FFC000"/>
                </a:solidFill>
              </a:rPr>
              <a:t>IN LINE 39 – </a:t>
            </a:r>
            <a:r>
              <a:rPr lang="en-US" dirty="0"/>
              <a:t>RECOGNIZING MY AUDIO USING RECOGNIZE_GOOGLE WHILE ASURING ENGLISH AS MY LANGUAGE. </a:t>
            </a:r>
          </a:p>
          <a:p>
            <a:endParaRPr lang="en-US" dirty="0"/>
          </a:p>
          <a:p>
            <a:r>
              <a:rPr lang="en-US" dirty="0"/>
              <a:t>IF EXCEPTION OCCUR IT WILL PRINT THE EXCEPTION AND ASK USER TO SPEAK AGAIN </a:t>
            </a:r>
            <a:r>
              <a:rPr lang="en-US" dirty="0">
                <a:solidFill>
                  <a:schemeClr val="bg1"/>
                </a:solidFill>
              </a:rPr>
              <a:t>IN LINE </a:t>
            </a:r>
            <a:r>
              <a:rPr lang="en-US" dirty="0" smtClean="0">
                <a:solidFill>
                  <a:schemeClr val="bg1"/>
                </a:solidFill>
              </a:rPr>
              <a:t>45 </a:t>
            </a:r>
            <a:r>
              <a:rPr lang="en-US" dirty="0"/>
              <a:t>AND RETURNING NONE.</a:t>
            </a:r>
          </a:p>
          <a:p>
            <a:endParaRPr lang="en-US" dirty="0"/>
          </a:p>
          <a:p>
            <a:r>
              <a:rPr lang="en-US" dirty="0">
                <a:solidFill>
                  <a:srgbClr val="FFC000"/>
                </a:solidFill>
              </a:rPr>
              <a:t>IN LINE </a:t>
            </a:r>
            <a:r>
              <a:rPr lang="en-US" dirty="0" smtClean="0">
                <a:solidFill>
                  <a:srgbClr val="FFC000"/>
                </a:solidFill>
              </a:rPr>
              <a:t>48- </a:t>
            </a:r>
            <a:r>
              <a:rPr lang="en-US" dirty="0"/>
              <a:t>AT LAST WHILE VOICE COMMAND IS ACCEPTED AND RETURN IN THE FORM OF TEXT.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3786" y="1371371"/>
            <a:ext cx="3800086" cy="2975208"/>
          </a:xfrm>
          <a:prstGeom prst="rect">
            <a:avLst/>
          </a:prstGeom>
        </p:spPr>
      </p:pic>
    </p:spTree>
    <p:extLst>
      <p:ext uri="{BB962C8B-B14F-4D97-AF65-F5344CB8AC3E}">
        <p14:creationId xmlns:p14="http://schemas.microsoft.com/office/powerpoint/2010/main" val="13269327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248F7-8C3B-7A43-A32D-906083810E38}"/>
              </a:ext>
            </a:extLst>
          </p:cNvPr>
          <p:cNvSpPr>
            <a:spLocks noGrp="1"/>
          </p:cNvSpPr>
          <p:nvPr>
            <p:ph type="title"/>
          </p:nvPr>
        </p:nvSpPr>
        <p:spPr>
          <a:xfrm>
            <a:off x="4685506" y="0"/>
            <a:ext cx="3175794" cy="914718"/>
          </a:xfrm>
        </p:spPr>
        <p:txBody>
          <a:bodyPr>
            <a:normAutofit fontScale="90000"/>
          </a:bodyPr>
          <a:lstStyle/>
          <a:p>
            <a:r>
              <a:rPr lang="en-US" sz="4300" dirty="0">
                <a:solidFill>
                  <a:srgbClr val="FFFF00"/>
                </a:solidFill>
              </a:rPr>
              <a:t>explanation</a:t>
            </a:r>
          </a:p>
        </p:txBody>
      </p:sp>
      <p:sp>
        <p:nvSpPr>
          <p:cNvPr id="8" name="TextBox 7">
            <a:extLst>
              <a:ext uri="{FF2B5EF4-FFF2-40B4-BE49-F238E27FC236}">
                <a16:creationId xmlns:a16="http://schemas.microsoft.com/office/drawing/2014/main" id="{45BA90DA-039E-FB4D-BDA5-71BCA6B2461F}"/>
              </a:ext>
            </a:extLst>
          </p:cNvPr>
          <p:cNvSpPr txBox="1"/>
          <p:nvPr/>
        </p:nvSpPr>
        <p:spPr>
          <a:xfrm>
            <a:off x="1625929" y="914718"/>
            <a:ext cx="4334841" cy="646331"/>
          </a:xfrm>
          <a:prstGeom prst="rect">
            <a:avLst/>
          </a:prstGeom>
          <a:noFill/>
        </p:spPr>
        <p:txBody>
          <a:bodyPr wrap="none" rtlCol="0">
            <a:spAutoFit/>
          </a:bodyPr>
          <a:lstStyle/>
          <a:p>
            <a:r>
              <a:rPr lang="en-US" dirty="0">
                <a:solidFill>
                  <a:srgbClr val="FFFF00"/>
                </a:solidFill>
              </a:rPr>
              <a:t>SENDEMAIL() FUNCTION USED IN VISION.PY</a:t>
            </a:r>
          </a:p>
          <a:p>
            <a:endParaRPr lang="en-US" dirty="0"/>
          </a:p>
        </p:txBody>
      </p:sp>
      <p:sp>
        <p:nvSpPr>
          <p:cNvPr id="11" name="TextBox 10">
            <a:extLst>
              <a:ext uri="{FF2B5EF4-FFF2-40B4-BE49-F238E27FC236}">
                <a16:creationId xmlns:a16="http://schemas.microsoft.com/office/drawing/2014/main" id="{F936D5A5-FD9B-F244-9B96-4A89ED8D31E2}"/>
              </a:ext>
            </a:extLst>
          </p:cNvPr>
          <p:cNvSpPr txBox="1"/>
          <p:nvPr/>
        </p:nvSpPr>
        <p:spPr>
          <a:xfrm>
            <a:off x="5867400" y="2400300"/>
            <a:ext cx="184731" cy="369332"/>
          </a:xfrm>
          <a:prstGeom prst="rect">
            <a:avLst/>
          </a:prstGeom>
          <a:noFill/>
        </p:spPr>
        <p:txBody>
          <a:bodyPr wrap="none" rtlCol="0">
            <a:spAutoFit/>
          </a:bodyPr>
          <a:lstStyle/>
          <a:p>
            <a:endParaRPr lang="en-US" dirty="0"/>
          </a:p>
        </p:txBody>
      </p:sp>
      <p:sp>
        <p:nvSpPr>
          <p:cNvPr id="13" name="TextBox 12">
            <a:extLst>
              <a:ext uri="{FF2B5EF4-FFF2-40B4-BE49-F238E27FC236}">
                <a16:creationId xmlns:a16="http://schemas.microsoft.com/office/drawing/2014/main" id="{F404D61C-4B0C-6E4A-8734-A546CAC5F1ED}"/>
              </a:ext>
            </a:extLst>
          </p:cNvPr>
          <p:cNvSpPr txBox="1"/>
          <p:nvPr/>
        </p:nvSpPr>
        <p:spPr>
          <a:xfrm>
            <a:off x="7861300" y="1739900"/>
            <a:ext cx="184731" cy="369332"/>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E96B4FE6-9165-E64A-A58C-44A6DABBB374}"/>
              </a:ext>
            </a:extLst>
          </p:cNvPr>
          <p:cNvSpPr txBox="1"/>
          <p:nvPr/>
        </p:nvSpPr>
        <p:spPr>
          <a:xfrm>
            <a:off x="5601069" y="1652393"/>
            <a:ext cx="5565113" cy="2031325"/>
          </a:xfrm>
          <a:prstGeom prst="rect">
            <a:avLst/>
          </a:prstGeom>
          <a:noFill/>
        </p:spPr>
        <p:txBody>
          <a:bodyPr wrap="none" rtlCol="0">
            <a:spAutoFit/>
          </a:bodyPr>
          <a:lstStyle/>
          <a:p>
            <a:r>
              <a:rPr lang="en-US" dirty="0">
                <a:solidFill>
                  <a:srgbClr val="FFC000"/>
                </a:solidFill>
              </a:rPr>
              <a:t>IN LINE </a:t>
            </a:r>
            <a:r>
              <a:rPr lang="en-US" dirty="0" smtClean="0">
                <a:solidFill>
                  <a:srgbClr val="FFC000"/>
                </a:solidFill>
              </a:rPr>
              <a:t>50 </a:t>
            </a:r>
            <a:r>
              <a:rPr lang="en-US" dirty="0">
                <a:solidFill>
                  <a:srgbClr val="FFC000"/>
                </a:solidFill>
              </a:rPr>
              <a:t>– </a:t>
            </a:r>
            <a:r>
              <a:rPr lang="en-US" dirty="0"/>
              <a:t>WE HAVE DEFINE SENDEMAIL FUNCTION IN </a:t>
            </a:r>
          </a:p>
          <a:p>
            <a:r>
              <a:rPr lang="en-US" dirty="0"/>
              <a:t>      WHICH TO AND CONTENT ARE BEIGN PASSED.</a:t>
            </a:r>
          </a:p>
          <a:p>
            <a:endParaRPr lang="en-US" dirty="0"/>
          </a:p>
          <a:p>
            <a:r>
              <a:rPr lang="en-US" dirty="0">
                <a:solidFill>
                  <a:srgbClr val="FFC000"/>
                </a:solidFill>
              </a:rPr>
              <a:t>IN LINE </a:t>
            </a:r>
            <a:r>
              <a:rPr lang="en-US" dirty="0" smtClean="0">
                <a:solidFill>
                  <a:srgbClr val="FFC000"/>
                </a:solidFill>
              </a:rPr>
              <a:t>51 </a:t>
            </a:r>
            <a:r>
              <a:rPr lang="en-US" dirty="0">
                <a:solidFill>
                  <a:srgbClr val="FFC000"/>
                </a:solidFill>
              </a:rPr>
              <a:t>– </a:t>
            </a:r>
            <a:r>
              <a:rPr lang="en-US" dirty="0"/>
              <a:t>SETTING UP THE SERVER ALONG WITH THE </a:t>
            </a:r>
          </a:p>
          <a:p>
            <a:r>
              <a:rPr lang="en-US" dirty="0"/>
              <a:t>PORT NUMBER</a:t>
            </a:r>
          </a:p>
          <a:p>
            <a:endParaRPr lang="en-US" dirty="0"/>
          </a:p>
          <a:p>
            <a:endParaRPr lang="en-US" dirty="0"/>
          </a:p>
        </p:txBody>
      </p:sp>
      <p:sp>
        <p:nvSpPr>
          <p:cNvPr id="6" name="TextBox 5">
            <a:extLst>
              <a:ext uri="{FF2B5EF4-FFF2-40B4-BE49-F238E27FC236}">
                <a16:creationId xmlns:a16="http://schemas.microsoft.com/office/drawing/2014/main" id="{E7DAA7A0-928F-6049-8E4F-C543A9379AAC}"/>
              </a:ext>
            </a:extLst>
          </p:cNvPr>
          <p:cNvSpPr txBox="1"/>
          <p:nvPr/>
        </p:nvSpPr>
        <p:spPr>
          <a:xfrm>
            <a:off x="1476324" y="3507307"/>
            <a:ext cx="9969268" cy="2031325"/>
          </a:xfrm>
          <a:prstGeom prst="rect">
            <a:avLst/>
          </a:prstGeom>
          <a:noFill/>
        </p:spPr>
        <p:txBody>
          <a:bodyPr wrap="none" rtlCol="0">
            <a:spAutoFit/>
          </a:bodyPr>
          <a:lstStyle/>
          <a:p>
            <a:r>
              <a:rPr lang="en-US" dirty="0">
                <a:solidFill>
                  <a:srgbClr val="FFC000"/>
                </a:solidFill>
              </a:rPr>
              <a:t>IN LINE </a:t>
            </a:r>
            <a:r>
              <a:rPr lang="en-US" dirty="0" smtClean="0">
                <a:solidFill>
                  <a:srgbClr val="FFC000"/>
                </a:solidFill>
              </a:rPr>
              <a:t>55 </a:t>
            </a:r>
            <a:r>
              <a:rPr lang="en-US" dirty="0">
                <a:solidFill>
                  <a:srgbClr val="FFC000"/>
                </a:solidFill>
              </a:rPr>
              <a:t>-  </a:t>
            </a:r>
            <a:r>
              <a:rPr lang="en-US" dirty="0"/>
              <a:t>LOGGING IN INTO THE MAIL ID FROM WHERE I HAVE TO SEND THE EMAILS USING LOGIN</a:t>
            </a:r>
          </a:p>
          <a:p>
            <a:r>
              <a:rPr lang="en-US" dirty="0"/>
              <a:t>FUNCTION WHILE HAVING EMAIL ID AS FIRST ARGUMENT AND PASSWORD AS SECOND ARGUMENT.</a:t>
            </a:r>
          </a:p>
          <a:p>
            <a:endParaRPr lang="en-US" dirty="0"/>
          </a:p>
          <a:p>
            <a:r>
              <a:rPr lang="en-US" dirty="0">
                <a:solidFill>
                  <a:srgbClr val="FFC000"/>
                </a:solidFill>
              </a:rPr>
              <a:t>IN LINE </a:t>
            </a:r>
            <a:r>
              <a:rPr lang="en-US" dirty="0" smtClean="0">
                <a:solidFill>
                  <a:srgbClr val="FFC000"/>
                </a:solidFill>
              </a:rPr>
              <a:t>56 </a:t>
            </a:r>
            <a:r>
              <a:rPr lang="en-US" dirty="0">
                <a:solidFill>
                  <a:srgbClr val="FFC000"/>
                </a:solidFill>
              </a:rPr>
              <a:t>– </a:t>
            </a:r>
            <a:r>
              <a:rPr lang="en-US" dirty="0"/>
              <a:t>SENDING EMAIL BY SENDMAIL FUNCTION AS HAVING MY EMAIL ID FIRST, ALONG WITH </a:t>
            </a:r>
          </a:p>
          <a:p>
            <a:r>
              <a:rPr lang="en-US" dirty="0"/>
              <a:t>THE RECIEVER ID SAVED IN TO AND THE EMAIL DATA IN CONTENT. </a:t>
            </a:r>
          </a:p>
          <a:p>
            <a:endParaRPr lang="en-US" dirty="0"/>
          </a:p>
          <a:p>
            <a:endParaRPr lang="en-US" dirty="0"/>
          </a:p>
        </p:txBody>
      </p:sp>
      <p:sp>
        <p:nvSpPr>
          <p:cNvPr id="12" name="TextBox 11">
            <a:extLst>
              <a:ext uri="{FF2B5EF4-FFF2-40B4-BE49-F238E27FC236}">
                <a16:creationId xmlns:a16="http://schemas.microsoft.com/office/drawing/2014/main" id="{8110704A-F433-EA47-883C-30BA46E83907}"/>
              </a:ext>
            </a:extLst>
          </p:cNvPr>
          <p:cNvSpPr txBox="1"/>
          <p:nvPr/>
        </p:nvSpPr>
        <p:spPr>
          <a:xfrm>
            <a:off x="1625929" y="6148349"/>
            <a:ext cx="9274213" cy="523220"/>
          </a:xfrm>
          <a:prstGeom prst="rect">
            <a:avLst/>
          </a:prstGeom>
          <a:noFill/>
        </p:spPr>
        <p:txBody>
          <a:bodyPr wrap="square" rtlCol="0">
            <a:spAutoFit/>
          </a:bodyPr>
          <a:lstStyle/>
          <a:p>
            <a:r>
              <a:rPr lang="en-US" sz="1400" dirty="0">
                <a:solidFill>
                  <a:srgbClr val="FFFF00"/>
                </a:solidFill>
              </a:rPr>
              <a:t>*IF YOU WANT TO HIDE PASSWORD OF YOUR MAIL YOU CAN SAVE IT INTO A TEXT FILE AND</a:t>
            </a:r>
          </a:p>
          <a:p>
            <a:r>
              <a:rPr lang="en-US" sz="1400" dirty="0">
                <a:solidFill>
                  <a:srgbClr val="FFFF00"/>
                </a:solidFill>
              </a:rPr>
              <a:t> THEN USE IT BY THE HELP OF FILE HANDLING. THAT WILL NOW VISIBLE YOUR PASSWORD.</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8877" y="1690394"/>
            <a:ext cx="3780572" cy="1570746"/>
          </a:xfrm>
          <a:prstGeom prst="rect">
            <a:avLst/>
          </a:prstGeom>
        </p:spPr>
      </p:pic>
    </p:spTree>
    <p:extLst>
      <p:ext uri="{BB962C8B-B14F-4D97-AF65-F5344CB8AC3E}">
        <p14:creationId xmlns:p14="http://schemas.microsoft.com/office/powerpoint/2010/main" val="10942967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248F7-8C3B-7A43-A32D-906083810E38}"/>
              </a:ext>
            </a:extLst>
          </p:cNvPr>
          <p:cNvSpPr>
            <a:spLocks noGrp="1"/>
          </p:cNvSpPr>
          <p:nvPr>
            <p:ph type="title"/>
          </p:nvPr>
        </p:nvSpPr>
        <p:spPr>
          <a:xfrm>
            <a:off x="4685506" y="0"/>
            <a:ext cx="3175794" cy="914718"/>
          </a:xfrm>
        </p:spPr>
        <p:txBody>
          <a:bodyPr>
            <a:normAutofit fontScale="90000"/>
          </a:bodyPr>
          <a:lstStyle/>
          <a:p>
            <a:r>
              <a:rPr lang="en-US" sz="4300" dirty="0">
                <a:solidFill>
                  <a:srgbClr val="FFFF00"/>
                </a:solidFill>
              </a:rPr>
              <a:t>explanation</a:t>
            </a:r>
          </a:p>
        </p:txBody>
      </p:sp>
      <p:sp>
        <p:nvSpPr>
          <p:cNvPr id="8" name="TextBox 7">
            <a:extLst>
              <a:ext uri="{FF2B5EF4-FFF2-40B4-BE49-F238E27FC236}">
                <a16:creationId xmlns:a16="http://schemas.microsoft.com/office/drawing/2014/main" id="{45BA90DA-039E-FB4D-BDA5-71BCA6B2461F}"/>
              </a:ext>
            </a:extLst>
          </p:cNvPr>
          <p:cNvSpPr txBox="1"/>
          <p:nvPr/>
        </p:nvSpPr>
        <p:spPr>
          <a:xfrm>
            <a:off x="1133601" y="897241"/>
            <a:ext cx="3789820" cy="646331"/>
          </a:xfrm>
          <a:prstGeom prst="rect">
            <a:avLst/>
          </a:prstGeom>
          <a:noFill/>
        </p:spPr>
        <p:txBody>
          <a:bodyPr wrap="none" rtlCol="0">
            <a:spAutoFit/>
          </a:bodyPr>
          <a:lstStyle/>
          <a:p>
            <a:r>
              <a:rPr lang="en-US" dirty="0">
                <a:solidFill>
                  <a:srgbClr val="FFFF00"/>
                </a:solidFill>
              </a:rPr>
              <a:t>MAIN() FUNCTION USED IN VISION.PY</a:t>
            </a:r>
          </a:p>
          <a:p>
            <a:endParaRPr lang="en-US" dirty="0"/>
          </a:p>
        </p:txBody>
      </p:sp>
      <p:sp>
        <p:nvSpPr>
          <p:cNvPr id="11" name="TextBox 10">
            <a:extLst>
              <a:ext uri="{FF2B5EF4-FFF2-40B4-BE49-F238E27FC236}">
                <a16:creationId xmlns:a16="http://schemas.microsoft.com/office/drawing/2014/main" id="{F936D5A5-FD9B-F244-9B96-4A89ED8D31E2}"/>
              </a:ext>
            </a:extLst>
          </p:cNvPr>
          <p:cNvSpPr txBox="1"/>
          <p:nvPr/>
        </p:nvSpPr>
        <p:spPr>
          <a:xfrm>
            <a:off x="5867400" y="2400300"/>
            <a:ext cx="184731" cy="369332"/>
          </a:xfrm>
          <a:prstGeom prst="rect">
            <a:avLst/>
          </a:prstGeom>
          <a:noFill/>
        </p:spPr>
        <p:txBody>
          <a:bodyPr wrap="none" rtlCol="0">
            <a:spAutoFit/>
          </a:bodyPr>
          <a:lstStyle/>
          <a:p>
            <a:endParaRPr lang="en-US" dirty="0"/>
          </a:p>
        </p:txBody>
      </p:sp>
      <p:sp>
        <p:nvSpPr>
          <p:cNvPr id="13" name="TextBox 12">
            <a:extLst>
              <a:ext uri="{FF2B5EF4-FFF2-40B4-BE49-F238E27FC236}">
                <a16:creationId xmlns:a16="http://schemas.microsoft.com/office/drawing/2014/main" id="{F404D61C-4B0C-6E4A-8734-A546CAC5F1ED}"/>
              </a:ext>
            </a:extLst>
          </p:cNvPr>
          <p:cNvSpPr txBox="1"/>
          <p:nvPr/>
        </p:nvSpPr>
        <p:spPr>
          <a:xfrm>
            <a:off x="7861300" y="1739900"/>
            <a:ext cx="184731" cy="369332"/>
          </a:xfrm>
          <a:prstGeom prst="rect">
            <a:avLst/>
          </a:prstGeom>
          <a:noFill/>
        </p:spPr>
        <p:txBody>
          <a:bodyPr wrap="none" rtlCol="0">
            <a:spAutoFit/>
          </a:bodyPr>
          <a:lstStyle/>
          <a:p>
            <a:endParaRPr lang="en-US" dirty="0"/>
          </a:p>
        </p:txBody>
      </p:sp>
      <p:sp>
        <p:nvSpPr>
          <p:cNvPr id="10" name="TextBox 9">
            <a:extLst>
              <a:ext uri="{FF2B5EF4-FFF2-40B4-BE49-F238E27FC236}">
                <a16:creationId xmlns:a16="http://schemas.microsoft.com/office/drawing/2014/main" id="{AFB522A6-FDC3-6E4C-884F-30BEEABE6A5C}"/>
              </a:ext>
            </a:extLst>
          </p:cNvPr>
          <p:cNvSpPr txBox="1"/>
          <p:nvPr/>
        </p:nvSpPr>
        <p:spPr>
          <a:xfrm>
            <a:off x="5149048" y="1237883"/>
            <a:ext cx="6542843" cy="3416320"/>
          </a:xfrm>
          <a:prstGeom prst="rect">
            <a:avLst/>
          </a:prstGeom>
          <a:noFill/>
        </p:spPr>
        <p:txBody>
          <a:bodyPr wrap="square" rtlCol="0">
            <a:spAutoFit/>
          </a:bodyPr>
          <a:lstStyle/>
          <a:p>
            <a:r>
              <a:rPr lang="en-US" dirty="0">
                <a:solidFill>
                  <a:srgbClr val="FFC000"/>
                </a:solidFill>
              </a:rPr>
              <a:t>IN LINE </a:t>
            </a:r>
            <a:r>
              <a:rPr lang="en-US" dirty="0" smtClean="0">
                <a:solidFill>
                  <a:srgbClr val="FFC000"/>
                </a:solidFill>
              </a:rPr>
              <a:t>58 </a:t>
            </a:r>
            <a:r>
              <a:rPr lang="en-US" dirty="0">
                <a:solidFill>
                  <a:srgbClr val="FFC000"/>
                </a:solidFill>
              </a:rPr>
              <a:t>– </a:t>
            </a:r>
            <a:r>
              <a:rPr lang="en-US" dirty="0"/>
              <a:t>DEFINED MAIN FUNCTION, THIS WILL HANDLE ALL THE FUNCTIONS.</a:t>
            </a:r>
          </a:p>
          <a:p>
            <a:endParaRPr lang="en-US" dirty="0"/>
          </a:p>
          <a:p>
            <a:r>
              <a:rPr lang="en-US" dirty="0">
                <a:solidFill>
                  <a:srgbClr val="FFC000"/>
                </a:solidFill>
              </a:rPr>
              <a:t>IN LINE </a:t>
            </a:r>
            <a:r>
              <a:rPr lang="en-US" dirty="0" smtClean="0">
                <a:solidFill>
                  <a:srgbClr val="FFC000"/>
                </a:solidFill>
              </a:rPr>
              <a:t>59 – </a:t>
            </a:r>
            <a:r>
              <a:rPr lang="en-US" dirty="0"/>
              <a:t>CALLED WISHME FUNC. SO WHILE RUNNING IT FIRST WISH ME.</a:t>
            </a:r>
          </a:p>
          <a:p>
            <a:endParaRPr lang="en-US" dirty="0"/>
          </a:p>
          <a:p>
            <a:r>
              <a:rPr lang="en-US" dirty="0">
                <a:solidFill>
                  <a:srgbClr val="FFC000"/>
                </a:solidFill>
              </a:rPr>
              <a:t>IN LINE </a:t>
            </a:r>
            <a:r>
              <a:rPr lang="en-US" dirty="0" smtClean="0">
                <a:solidFill>
                  <a:srgbClr val="FFC000"/>
                </a:solidFill>
              </a:rPr>
              <a:t>60 </a:t>
            </a:r>
            <a:r>
              <a:rPr lang="en-US" dirty="0">
                <a:solidFill>
                  <a:srgbClr val="FFC000"/>
                </a:solidFill>
              </a:rPr>
              <a:t>- </a:t>
            </a:r>
            <a:r>
              <a:rPr lang="en-US" dirty="0"/>
              <a:t>WE USE TO ENCLOSE EACH STATEMENT IN WHILE LOOP AND DEFINED IT AS TRUE.</a:t>
            </a:r>
          </a:p>
          <a:p>
            <a:endParaRPr lang="en-US" dirty="0">
              <a:solidFill>
                <a:schemeClr val="bg1"/>
              </a:solidFill>
            </a:endParaRPr>
          </a:p>
          <a:p>
            <a:r>
              <a:rPr lang="en-US" dirty="0">
                <a:solidFill>
                  <a:srgbClr val="FFC000"/>
                </a:solidFill>
              </a:rPr>
              <a:t>IN LINE </a:t>
            </a:r>
            <a:r>
              <a:rPr lang="en-US" dirty="0" smtClean="0">
                <a:solidFill>
                  <a:srgbClr val="FFC000"/>
                </a:solidFill>
              </a:rPr>
              <a:t>61 </a:t>
            </a:r>
            <a:r>
              <a:rPr lang="en-US" dirty="0">
                <a:solidFill>
                  <a:srgbClr val="FFC000"/>
                </a:solidFill>
              </a:rPr>
              <a:t>– </a:t>
            </a:r>
            <a:r>
              <a:rPr lang="en-US" dirty="0"/>
              <a:t>CALLING THE TAKECOMMAND FUNCTION TO TAKE </a:t>
            </a:r>
          </a:p>
          <a:p>
            <a:r>
              <a:rPr lang="en-US" dirty="0"/>
              <a:t>COMMAND FROM THE USER AND RETURN IT INTO QUERY VARIABLE</a:t>
            </a:r>
          </a:p>
          <a:p>
            <a:endParaRPr lang="en-US" dirty="0"/>
          </a:p>
        </p:txBody>
      </p:sp>
      <p:sp>
        <p:nvSpPr>
          <p:cNvPr id="14" name="TextBox 13">
            <a:extLst>
              <a:ext uri="{FF2B5EF4-FFF2-40B4-BE49-F238E27FC236}">
                <a16:creationId xmlns:a16="http://schemas.microsoft.com/office/drawing/2014/main" id="{6075078F-B7EE-3D49-9012-48E86B9A6A3D}"/>
              </a:ext>
            </a:extLst>
          </p:cNvPr>
          <p:cNvSpPr txBox="1"/>
          <p:nvPr/>
        </p:nvSpPr>
        <p:spPr>
          <a:xfrm>
            <a:off x="887767" y="4445211"/>
            <a:ext cx="11145167" cy="2031325"/>
          </a:xfrm>
          <a:prstGeom prst="rect">
            <a:avLst/>
          </a:prstGeom>
          <a:noFill/>
        </p:spPr>
        <p:txBody>
          <a:bodyPr wrap="none" rtlCol="0">
            <a:spAutoFit/>
          </a:bodyPr>
          <a:lstStyle/>
          <a:p>
            <a:r>
              <a:rPr lang="en-US" dirty="0">
                <a:solidFill>
                  <a:srgbClr val="FFC000"/>
                </a:solidFill>
              </a:rPr>
              <a:t>IN LINE </a:t>
            </a:r>
            <a:r>
              <a:rPr lang="en-US" dirty="0" smtClean="0">
                <a:solidFill>
                  <a:srgbClr val="FFC000"/>
                </a:solidFill>
              </a:rPr>
              <a:t>62-68 </a:t>
            </a:r>
            <a:r>
              <a:rPr lang="en-US" dirty="0">
                <a:solidFill>
                  <a:srgbClr val="FFC000"/>
                </a:solidFill>
              </a:rPr>
              <a:t>– </a:t>
            </a:r>
            <a:r>
              <a:rPr lang="en-US" dirty="0"/>
              <a:t>IF THE WIKIPEDIA WORD IS IN THE COMMAND SO IT WILL SEARCH THE REST OF THE QUESTION</a:t>
            </a:r>
          </a:p>
          <a:p>
            <a:r>
              <a:rPr lang="en-US" dirty="0"/>
              <a:t>BY USING SUMMARY() AND THEN PASS THE RESULT TO SPEAK FUNCTION.</a:t>
            </a:r>
          </a:p>
          <a:p>
            <a:endParaRPr lang="en-US" dirty="0"/>
          </a:p>
          <a:p>
            <a:r>
              <a:rPr lang="en-US" dirty="0">
                <a:solidFill>
                  <a:schemeClr val="bg1"/>
                </a:solidFill>
              </a:rPr>
              <a:t> </a:t>
            </a:r>
            <a:r>
              <a:rPr lang="en-US" dirty="0">
                <a:solidFill>
                  <a:srgbClr val="FFC000"/>
                </a:solidFill>
              </a:rPr>
              <a:t>IN LINE </a:t>
            </a:r>
            <a:r>
              <a:rPr lang="en-US" dirty="0" smtClean="0">
                <a:solidFill>
                  <a:srgbClr val="FFC000"/>
                </a:solidFill>
              </a:rPr>
              <a:t>70 </a:t>
            </a:r>
            <a:r>
              <a:rPr lang="en-US" dirty="0">
                <a:solidFill>
                  <a:srgbClr val="FFC000"/>
                </a:solidFill>
              </a:rPr>
              <a:t>– </a:t>
            </a:r>
            <a:r>
              <a:rPr lang="en-US" dirty="0"/>
              <a:t>IF WE SAY ’HELLO SYSTEM’ IT WILL WISH ME BY CALLING WISHME FUNCTION</a:t>
            </a:r>
          </a:p>
          <a:p>
            <a:endParaRPr lang="en-US" dirty="0"/>
          </a:p>
          <a:p>
            <a:r>
              <a:rPr lang="en-US" dirty="0">
                <a:solidFill>
                  <a:srgbClr val="FFC000"/>
                </a:solidFill>
              </a:rPr>
              <a:t>IN LINE  </a:t>
            </a:r>
            <a:r>
              <a:rPr lang="en-US" dirty="0" smtClean="0">
                <a:solidFill>
                  <a:srgbClr val="FFC000"/>
                </a:solidFill>
              </a:rPr>
              <a:t>73-77 </a:t>
            </a:r>
            <a:r>
              <a:rPr lang="en-US" dirty="0">
                <a:solidFill>
                  <a:srgbClr val="FFC000"/>
                </a:solidFill>
              </a:rPr>
              <a:t>– </a:t>
            </a:r>
            <a:r>
              <a:rPr lang="en-US" dirty="0"/>
              <a:t>IF I ASK HIM TO OPEN YOUTUBE OR GOOLE IT WILL OPEN IT USING WEBBROWSER.GET().OPEN()</a:t>
            </a:r>
          </a:p>
          <a:p>
            <a:r>
              <a:rPr lang="en-US" dirty="0"/>
              <a:t>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4927" y="1303984"/>
            <a:ext cx="3851308" cy="2931295"/>
          </a:xfrm>
          <a:prstGeom prst="rect">
            <a:avLst/>
          </a:prstGeom>
        </p:spPr>
      </p:pic>
    </p:spTree>
    <p:extLst>
      <p:ext uri="{BB962C8B-B14F-4D97-AF65-F5344CB8AC3E}">
        <p14:creationId xmlns:p14="http://schemas.microsoft.com/office/powerpoint/2010/main" val="411270867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Circuit</Template>
  <TotalTime>555</TotalTime>
  <Words>1276</Words>
  <Application>Microsoft Office PowerPoint</Application>
  <PresentationFormat>Widescreen</PresentationFormat>
  <Paragraphs>155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Tw Cen MT</vt:lpstr>
      <vt:lpstr>Circuit</vt:lpstr>
      <vt:lpstr> vision – virtual assistant   Introduction </vt:lpstr>
      <vt:lpstr>Hardware and software</vt:lpstr>
      <vt:lpstr>STRUCTURE</vt:lpstr>
      <vt:lpstr>STRUCTURE</vt:lpstr>
      <vt:lpstr>explanation</vt:lpstr>
      <vt:lpstr>explanation</vt:lpstr>
      <vt:lpstr>explanation</vt:lpstr>
      <vt:lpstr>explanation</vt:lpstr>
      <vt:lpstr>explanation</vt:lpstr>
      <vt:lpstr>explanation</vt:lpstr>
      <vt:lpstr>explanation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vision – virtual assistant   Introduction </dc:title>
  <dc:creator>Microsoft Office User</dc:creator>
  <cp:lastModifiedBy>Shamsher Singh</cp:lastModifiedBy>
  <cp:revision>12</cp:revision>
  <dcterms:created xsi:type="dcterms:W3CDTF">2021-09-10T14:35:00Z</dcterms:created>
  <dcterms:modified xsi:type="dcterms:W3CDTF">2021-09-24T11:27:01Z</dcterms:modified>
</cp:coreProperties>
</file>