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96" y="326"/>
      </p:cViewPr>
      <p:guideLst>
        <p:guide orient="horz" pos="18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1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5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56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3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3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0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2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0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8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26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758" y="672860"/>
            <a:ext cx="5852025" cy="905774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7" y="1716657"/>
            <a:ext cx="6098875" cy="487392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In this project </a:t>
            </a:r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used CRISP-DM approach </a:t>
            </a:r>
            <a:r>
              <a:rPr lang="en-US" dirty="0">
                <a:solidFill>
                  <a:srgbClr val="FFC000"/>
                </a:solidFill>
              </a:rPr>
              <a:t>for visualization of sales data where I have perform ETL process which stands for extract transform and load it is a </a:t>
            </a:r>
            <a:r>
              <a:rPr lang="en-US" dirty="0" smtClean="0">
                <a:solidFill>
                  <a:srgbClr val="FFC000"/>
                </a:solidFill>
              </a:rPr>
              <a:t>general process which allows</a:t>
            </a:r>
            <a:r>
              <a:rPr lang="en-US" dirty="0">
                <a:solidFill>
                  <a:srgbClr val="FFC000"/>
                </a:solidFill>
              </a:rPr>
              <a:t> businesses to gather data from multiple sources and consolidate it into a </a:t>
            </a:r>
            <a:r>
              <a:rPr lang="en-US" dirty="0" smtClean="0">
                <a:solidFill>
                  <a:srgbClr val="FFC000"/>
                </a:solidFill>
              </a:rPr>
              <a:t>single, centralized location.</a:t>
            </a:r>
            <a:endParaRPr lang="en-US" dirty="0">
              <a:solidFill>
                <a:srgbClr val="FFC000"/>
              </a:solidFill>
            </a:endParaRPr>
          </a:p>
          <a:p>
            <a:pPr algn="l"/>
            <a:r>
              <a:rPr lang="en-US" dirty="0">
                <a:solidFill>
                  <a:srgbClr val="FFC000"/>
                </a:solidFill>
              </a:rPr>
              <a:t>Along with that I have used Data Analysis Expressions (DAX) functions for analysis as well as used dynamic filtering and data modelling for good interactions of table which help me to create great insights.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After that made key performance indicator (KPI), forecasting and publish it.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I used Power BI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79" y="2199737"/>
            <a:ext cx="4962179" cy="34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4761"/>
            <a:ext cx="10369556" cy="960409"/>
          </a:xfrm>
        </p:spPr>
        <p:txBody>
          <a:bodyPr>
            <a:noAutofit/>
          </a:bodyPr>
          <a:lstStyle/>
          <a:p>
            <a:r>
              <a:rPr lang="en-US" sz="3200" dirty="0" smtClean="0"/>
              <a:t>DAX FUNCTIONS USED FOR PREPARATION AND VISUALIZATION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23" y="1188986"/>
            <a:ext cx="11853299" cy="5522366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da-DK" dirty="0">
                <a:solidFill>
                  <a:srgbClr val="FFC000"/>
                </a:solidFill>
                <a:effectLst/>
              </a:rPr>
              <a:t>Budget Variance% = DIVIDE([CY Sales]-[SalesBudget],[SalesBudget],BLANK())</a:t>
            </a:r>
          </a:p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  <a:effectLst/>
              </a:rPr>
              <a:t>CY Sales = </a:t>
            </a:r>
            <a:r>
              <a:rPr lang="en-US" dirty="0" err="1">
                <a:solidFill>
                  <a:srgbClr val="FFC000"/>
                </a:solidFill>
                <a:effectLst/>
              </a:rPr>
              <a:t>Var</a:t>
            </a:r>
            <a:r>
              <a:rPr lang="en-US" dirty="0">
                <a:solidFill>
                  <a:srgbClr val="FFC000"/>
                </a:solidFill>
                <a:effectLst/>
              </a:rPr>
              <a:t> CY = MAX('Calendar'[year] ) Return CALCULATE([</a:t>
            </a:r>
            <a:r>
              <a:rPr lang="en-US" dirty="0" err="1">
                <a:solidFill>
                  <a:srgbClr val="FFC000"/>
                </a:solidFill>
                <a:effectLst/>
              </a:rPr>
              <a:t>TotalSales</a:t>
            </a:r>
            <a:r>
              <a:rPr lang="en-US" dirty="0">
                <a:solidFill>
                  <a:srgbClr val="FFC000"/>
                </a:solidFill>
                <a:effectLst/>
              </a:rPr>
              <a:t>],'Calendar'[year] = CY)</a:t>
            </a:r>
          </a:p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  <a:effectLst/>
              </a:rPr>
              <a:t>Quartile1 = PERCENTILE.INC(Sales[Sale Amount],0.25) </a:t>
            </a:r>
            <a:endParaRPr lang="en-US" dirty="0" smtClean="0">
              <a:solidFill>
                <a:srgbClr val="FFC000"/>
              </a:solidFill>
              <a:effectLst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  <a:effectLst/>
              </a:rPr>
              <a:t>Quartile 2 = PERCENTILE.INC(Sales[Sale Amount],0.50)</a:t>
            </a:r>
          </a:p>
          <a:p>
            <a:pPr marL="36900" indent="0">
              <a:buNone/>
            </a:pPr>
            <a:r>
              <a:rPr lang="en-US" dirty="0" smtClean="0">
                <a:solidFill>
                  <a:srgbClr val="FFC000"/>
                </a:solidFill>
                <a:effectLst/>
              </a:rPr>
              <a:t>quartile3 </a:t>
            </a:r>
            <a:r>
              <a:rPr lang="en-US" dirty="0">
                <a:solidFill>
                  <a:srgbClr val="FFC000"/>
                </a:solidFill>
                <a:effectLst/>
              </a:rPr>
              <a:t>= PERCENTILE.INC(Sales[Sale Amount], 0.75) </a:t>
            </a:r>
          </a:p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  <a:effectLst/>
              </a:rPr>
              <a:t>IQR = [quartile3]-[Quartile1] 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FFC000"/>
                </a:solidFill>
                <a:effectLst/>
              </a:rPr>
              <a:t>standard_devx</a:t>
            </a:r>
            <a:r>
              <a:rPr lang="en-US" dirty="0">
                <a:solidFill>
                  <a:srgbClr val="FFC000"/>
                </a:solidFill>
                <a:effectLst/>
              </a:rPr>
              <a:t> = STDEVX.P(</a:t>
            </a:r>
            <a:r>
              <a:rPr lang="en-US" dirty="0" err="1">
                <a:solidFill>
                  <a:srgbClr val="FFC000"/>
                </a:solidFill>
                <a:effectLst/>
              </a:rPr>
              <a:t>Sales,Sales</a:t>
            </a:r>
            <a:r>
              <a:rPr lang="en-US" dirty="0">
                <a:solidFill>
                  <a:srgbClr val="FFC000"/>
                </a:solidFill>
                <a:effectLst/>
              </a:rPr>
              <a:t>[CY Sales]-[PY Sales])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FFC000"/>
                </a:solidFill>
                <a:effectLst/>
              </a:rPr>
              <a:t>standard_dev</a:t>
            </a:r>
            <a:r>
              <a:rPr lang="en-US" dirty="0">
                <a:solidFill>
                  <a:srgbClr val="FFC000"/>
                </a:solidFill>
                <a:effectLst/>
              </a:rPr>
              <a:t> = STDEV.P(Sales[Sale Amount])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FFC000"/>
                </a:solidFill>
                <a:effectLst/>
              </a:rPr>
              <a:t>lowerLimit</a:t>
            </a:r>
            <a:r>
              <a:rPr lang="en-US" dirty="0">
                <a:solidFill>
                  <a:srgbClr val="FFC000"/>
                </a:solidFill>
                <a:effectLst/>
              </a:rPr>
              <a:t> = [Quartile1]-1.5*[IQR] 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FFC000"/>
                </a:solidFill>
                <a:effectLst/>
              </a:rPr>
              <a:t>percent_exc</a:t>
            </a:r>
            <a:r>
              <a:rPr lang="en-US" dirty="0">
                <a:solidFill>
                  <a:srgbClr val="FFC000"/>
                </a:solidFill>
                <a:effectLst/>
              </a:rPr>
              <a:t> = PERCENTILE.EXC(Sales[Sale Amount],0.10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)</a:t>
            </a:r>
          </a:p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  <a:effectLst/>
              </a:rPr>
              <a:t>PY Sales = CALCULATE([CY Sales],SAMEPERIODLASTYEAR('Calendar'[Date]))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FFC000"/>
                </a:solidFill>
                <a:effectLst/>
              </a:rPr>
              <a:t>SalesMean</a:t>
            </a:r>
            <a:r>
              <a:rPr lang="en-US" dirty="0">
                <a:solidFill>
                  <a:srgbClr val="FFC000"/>
                </a:solidFill>
                <a:effectLst/>
              </a:rPr>
              <a:t> = AVERAGE(Sales[Sale Amount]) </a:t>
            </a:r>
          </a:p>
          <a:p>
            <a:pPr marL="36900" indent="0">
              <a:buNone/>
            </a:pPr>
            <a:r>
              <a:rPr lang="en-US" dirty="0" err="1">
                <a:solidFill>
                  <a:srgbClr val="FFC000"/>
                </a:solidFill>
                <a:effectLst/>
              </a:rPr>
              <a:t>SalesMedian</a:t>
            </a:r>
            <a:r>
              <a:rPr lang="en-US" dirty="0">
                <a:solidFill>
                  <a:srgbClr val="FFC000"/>
                </a:solidFill>
                <a:effectLst/>
              </a:rPr>
              <a:t> = MEDIAN(Sales[Sale Amount]) 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78279"/>
            <a:ext cx="10353762" cy="494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DAX FUNCTIONS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1145853"/>
            <a:ext cx="3881886" cy="4901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400" dirty="0" err="1" smtClean="0">
                <a:solidFill>
                  <a:srgbClr val="FFC000"/>
                </a:solidFill>
                <a:effectLst/>
              </a:rPr>
              <a:t>SalesMode</a:t>
            </a:r>
            <a:r>
              <a:rPr lang="en-US" sz="1400" dirty="0" smtClean="0">
                <a:solidFill>
                  <a:srgbClr val="FFC000"/>
                </a:solidFill>
                <a:effectLst/>
              </a:rPr>
              <a:t> </a:t>
            </a:r>
            <a:r>
              <a:rPr lang="en-US" sz="1400" dirty="0">
                <a:solidFill>
                  <a:srgbClr val="FFC000"/>
                </a:solidFill>
                <a:effectLst/>
              </a:rPr>
              <a:t>= 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FFC000"/>
                </a:solidFill>
                <a:effectLst/>
              </a:rPr>
              <a:t>MINX(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rgbClr val="FFC000"/>
                </a:solidFill>
                <a:effectLst/>
              </a:rPr>
              <a:t>	TOPN</a:t>
            </a:r>
            <a:r>
              <a:rPr lang="en-US" sz="1400" dirty="0">
                <a:solidFill>
                  <a:srgbClr val="FFC000"/>
                </a:solidFill>
                <a:effectLst/>
              </a:rPr>
              <a:t>(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rgbClr val="FFC000"/>
                </a:solidFill>
                <a:effectLst/>
              </a:rPr>
              <a:t>		1</a:t>
            </a:r>
            <a:r>
              <a:rPr lang="en-US" sz="1400" dirty="0">
                <a:solidFill>
                  <a:srgbClr val="FFC000"/>
                </a:solidFill>
                <a:effectLst/>
              </a:rPr>
              <a:t>,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rgbClr val="FFC000"/>
                </a:solidFill>
                <a:effectLst/>
              </a:rPr>
              <a:t>		ADDCOLUMNS</a:t>
            </a:r>
            <a:r>
              <a:rPr lang="en-US" sz="1400" dirty="0">
                <a:solidFill>
                  <a:srgbClr val="FFC000"/>
                </a:solidFill>
                <a:effectLst/>
              </a:rPr>
              <a:t>(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rgbClr val="FFC000"/>
                </a:solidFill>
                <a:effectLst/>
              </a:rPr>
              <a:t>			VALUES(Sales[Sale </a:t>
            </a:r>
            <a:r>
              <a:rPr lang="en-US" sz="1400" dirty="0">
                <a:solidFill>
                  <a:srgbClr val="FFC000"/>
                </a:solidFill>
                <a:effectLst/>
              </a:rPr>
              <a:t>Amount]),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rgbClr val="FFC000"/>
                </a:solidFill>
                <a:effectLst/>
              </a:rPr>
              <a:t>			"</a:t>
            </a:r>
            <a:r>
              <a:rPr lang="en-US" sz="1400" dirty="0">
                <a:solidFill>
                  <a:srgbClr val="FFC000"/>
                </a:solidFill>
                <a:effectLst/>
              </a:rPr>
              <a:t>Frequency", CALCULATE(COUNT(Sales[Sale Amount]))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rgbClr val="FFC000"/>
                </a:solidFill>
                <a:effectLst/>
              </a:rPr>
              <a:t>		),</a:t>
            </a:r>
            <a:endParaRPr lang="en-US" sz="1400" dirty="0">
              <a:solidFill>
                <a:srgbClr val="FFC000"/>
              </a:solidFill>
              <a:effectLst/>
            </a:endParaRPr>
          </a:p>
          <a:p>
            <a:pPr marL="36900" indent="0">
              <a:buNone/>
            </a:pPr>
            <a:r>
              <a:rPr lang="en-US" sz="1400" dirty="0" smtClean="0">
                <a:solidFill>
                  <a:srgbClr val="FFC000"/>
                </a:solidFill>
                <a:effectLst/>
              </a:rPr>
              <a:t>		[</a:t>
            </a:r>
            <a:r>
              <a:rPr lang="en-US" sz="1400" dirty="0">
                <a:solidFill>
                  <a:srgbClr val="FFC000"/>
                </a:solidFill>
                <a:effectLst/>
              </a:rPr>
              <a:t>Frequency],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rgbClr val="FFC000"/>
                </a:solidFill>
                <a:effectLst/>
              </a:rPr>
              <a:t>		0</a:t>
            </a:r>
            <a:endParaRPr lang="en-US" sz="1400" dirty="0">
              <a:solidFill>
                <a:srgbClr val="FFC000"/>
              </a:solidFill>
              <a:effectLst/>
            </a:endParaRPr>
          </a:p>
          <a:p>
            <a:pPr marL="36900" indent="0">
              <a:buNone/>
            </a:pPr>
            <a:r>
              <a:rPr lang="en-US" sz="1400" dirty="0" smtClean="0">
                <a:effectLst/>
              </a:rPr>
              <a:t>	</a:t>
            </a:r>
            <a:r>
              <a:rPr lang="en-US" sz="1400" dirty="0" smtClean="0">
                <a:solidFill>
                  <a:srgbClr val="FFC000"/>
                </a:solidFill>
                <a:effectLst/>
              </a:rPr>
              <a:t>),</a:t>
            </a:r>
            <a:endParaRPr lang="en-US" sz="1400" dirty="0">
              <a:solidFill>
                <a:srgbClr val="FFC000"/>
              </a:solidFill>
              <a:effectLst/>
            </a:endParaRPr>
          </a:p>
          <a:p>
            <a:pPr marL="36900" indent="0">
              <a:buNone/>
            </a:pPr>
            <a:r>
              <a:rPr lang="en-US" sz="1400" dirty="0" smtClean="0">
                <a:solidFill>
                  <a:srgbClr val="FFC000"/>
                </a:solidFill>
                <a:effectLst/>
              </a:rPr>
              <a:t>	Sales[Sale </a:t>
            </a:r>
            <a:r>
              <a:rPr lang="en-US" sz="1400" dirty="0">
                <a:solidFill>
                  <a:srgbClr val="FFC000"/>
                </a:solidFill>
                <a:effectLst/>
              </a:rPr>
              <a:t>Amount]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rgbClr val="FFC000"/>
                </a:solidFill>
                <a:effectLst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2716" y="5072332"/>
            <a:ext cx="67717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C000"/>
                </a:solidFill>
              </a:rPr>
              <a:t>TotalSales</a:t>
            </a:r>
            <a:r>
              <a:rPr lang="en-US" sz="1400" dirty="0">
                <a:solidFill>
                  <a:srgbClr val="FFC000"/>
                </a:solidFill>
              </a:rPr>
              <a:t> = SUM(Sales[Sale Amount</a:t>
            </a:r>
            <a:r>
              <a:rPr lang="en-US" sz="1400" dirty="0" smtClean="0">
                <a:solidFill>
                  <a:srgbClr val="FFC000"/>
                </a:solidFill>
              </a:rPr>
              <a:t>])</a:t>
            </a:r>
          </a:p>
          <a:p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 err="1" smtClean="0">
                <a:solidFill>
                  <a:srgbClr val="FFC000"/>
                </a:solidFill>
              </a:rPr>
              <a:t>UpperLimit</a:t>
            </a:r>
            <a:r>
              <a:rPr lang="en-US" sz="1400" dirty="0" smtClean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rgbClr val="FFC000"/>
                </a:solidFill>
              </a:rPr>
              <a:t>= [quartile3]+1.5*[IQR]</a:t>
            </a:r>
          </a:p>
          <a:p>
            <a:endParaRPr lang="en-US" sz="1400" dirty="0" smtClean="0">
              <a:solidFill>
                <a:srgbClr val="FFC000"/>
              </a:solidFill>
            </a:endParaRPr>
          </a:p>
          <a:p>
            <a:r>
              <a:rPr lang="en-US" sz="1400" dirty="0" smtClean="0">
                <a:solidFill>
                  <a:srgbClr val="FFC000"/>
                </a:solidFill>
              </a:rPr>
              <a:t>YOY </a:t>
            </a:r>
            <a:r>
              <a:rPr lang="en-US" sz="1400" dirty="0">
                <a:solidFill>
                  <a:srgbClr val="FFC000"/>
                </a:solidFill>
              </a:rPr>
              <a:t>Sales Growth% = DIVIDE([CY Sales]-[PY Sales],[PY Sales],BLANK())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69652"/>
            <a:ext cx="10353762" cy="762001"/>
          </a:xfrm>
        </p:spPr>
        <p:txBody>
          <a:bodyPr/>
          <a:lstStyle/>
          <a:p>
            <a:r>
              <a:rPr lang="en-US" dirty="0" smtClean="0"/>
              <a:t>EXPLAINATION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33" y="1140102"/>
            <a:ext cx="6108107" cy="560575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</a:rPr>
              <a:t>Modeling – What modeling techniques should we apply?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 </a:t>
            </a:r>
            <a:r>
              <a:rPr lang="en-US" dirty="0">
                <a:solidFill>
                  <a:srgbClr val="FFC000"/>
                </a:solidFill>
              </a:rPr>
              <a:t>have </a:t>
            </a:r>
            <a:r>
              <a:rPr lang="en-US" dirty="0" smtClean="0">
                <a:solidFill>
                  <a:srgbClr val="FFC000"/>
                </a:solidFill>
              </a:rPr>
              <a:t>seen </a:t>
            </a:r>
            <a:r>
              <a:rPr lang="en-US" dirty="0" smtClean="0">
                <a:solidFill>
                  <a:srgbClr val="FFC000"/>
                </a:solidFill>
              </a:rPr>
              <a:t>One fact table and two dimension table and added table is also dimension table.</a:t>
            </a:r>
          </a:p>
          <a:p>
            <a:pPr marL="3690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 Evaluation </a:t>
            </a:r>
            <a:r>
              <a:rPr lang="en-US" dirty="0">
                <a:solidFill>
                  <a:srgbClr val="FFC000"/>
                </a:solidFill>
              </a:rPr>
              <a:t>– Which model best meets the business objectives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I have </a:t>
            </a:r>
            <a:r>
              <a:rPr lang="en-US" dirty="0" smtClean="0">
                <a:solidFill>
                  <a:srgbClr val="FFC000"/>
                </a:solidFill>
              </a:rPr>
              <a:t>seen </a:t>
            </a:r>
            <a:r>
              <a:rPr lang="en-US" dirty="0">
                <a:solidFill>
                  <a:srgbClr val="FFC000"/>
                </a:solidFill>
              </a:rPr>
              <a:t>model and build it properly and in cardinality 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 used many to one for connecting all the tables which is necessary for business objectives.</a:t>
            </a:r>
          </a:p>
          <a:p>
            <a:r>
              <a:rPr lang="en-US" dirty="0">
                <a:solidFill>
                  <a:srgbClr val="FFC000"/>
                </a:solidFill>
              </a:rPr>
              <a:t>After this process </a:t>
            </a:r>
            <a:r>
              <a:rPr lang="en-US" dirty="0" smtClean="0">
                <a:solidFill>
                  <a:srgbClr val="FFC000"/>
                </a:solidFill>
              </a:rPr>
              <a:t>I </a:t>
            </a:r>
            <a:r>
              <a:rPr lang="en-US" dirty="0">
                <a:solidFill>
                  <a:srgbClr val="FFC000"/>
                </a:solidFill>
              </a:rPr>
              <a:t>hided the </a:t>
            </a:r>
            <a:r>
              <a:rPr lang="en-US" dirty="0" err="1">
                <a:solidFill>
                  <a:srgbClr val="FFC000"/>
                </a:solidFill>
              </a:rPr>
              <a:t>productid</a:t>
            </a:r>
            <a:r>
              <a:rPr lang="en-US" dirty="0">
                <a:solidFill>
                  <a:srgbClr val="FFC000"/>
                </a:solidFill>
              </a:rPr>
              <a:t>, date which are repeating so that while building data model and dashboard no problems </a:t>
            </a:r>
            <a:r>
              <a:rPr lang="en-US" dirty="0" smtClean="0">
                <a:solidFill>
                  <a:srgbClr val="FFC000"/>
                </a:solidFill>
              </a:rPr>
              <a:t>occurs.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After all this process </a:t>
            </a:r>
            <a:r>
              <a:rPr lang="en-US" dirty="0" smtClean="0">
                <a:solidFill>
                  <a:srgbClr val="FFC000"/>
                </a:solidFill>
              </a:rPr>
              <a:t>I </a:t>
            </a:r>
            <a:r>
              <a:rPr lang="en-US" dirty="0">
                <a:solidFill>
                  <a:srgbClr val="FFC000"/>
                </a:solidFill>
              </a:rPr>
              <a:t>moved towards my Dashboard section and created some quick measures for KPI's like YoY sales, </a:t>
            </a:r>
            <a:r>
              <a:rPr lang="en-US" dirty="0" err="1">
                <a:solidFill>
                  <a:srgbClr val="FFC000"/>
                </a:solidFill>
              </a:rPr>
              <a:t>SalesBudget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TotalSales</a:t>
            </a:r>
            <a:r>
              <a:rPr lang="en-US" dirty="0">
                <a:solidFill>
                  <a:srgbClr val="FFC000"/>
                </a:solidFill>
              </a:rPr>
              <a:t>, CY sales, PY sales.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43" y="1863305"/>
            <a:ext cx="5713562" cy="41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35147"/>
            <a:ext cx="10353762" cy="59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DEPLOYMENT(VISUALIZATION)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8" y="1078999"/>
            <a:ext cx="10058400" cy="557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74762"/>
            <a:ext cx="10353762" cy="805132"/>
          </a:xfrm>
        </p:spPr>
        <p:txBody>
          <a:bodyPr/>
          <a:lstStyle/>
          <a:p>
            <a:r>
              <a:rPr lang="en-US" dirty="0" smtClean="0"/>
              <a:t>Tooltips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9" y="2553419"/>
            <a:ext cx="6987396" cy="2590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05" y="1463812"/>
            <a:ext cx="4353533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143773"/>
            <a:ext cx="10353762" cy="770627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Visualization statically and graphically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6" y="1046346"/>
            <a:ext cx="10058400" cy="56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8191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 And 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:-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Google Chrome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Excel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MS Power BI </a:t>
            </a:r>
            <a:r>
              <a:rPr lang="en-US" dirty="0" smtClean="0">
                <a:solidFill>
                  <a:srgbClr val="FFC000"/>
                </a:solidFill>
              </a:rPr>
              <a:t>Desktop</a:t>
            </a:r>
          </a:p>
          <a:p>
            <a:pPr lvl="2"/>
            <a:r>
              <a:rPr lang="en-US" dirty="0">
                <a:solidFill>
                  <a:srgbClr val="FFC000"/>
                </a:solidFill>
                <a:hlinkClick r:id="rId2"/>
              </a:rPr>
              <a:t>https://app.diagrams.net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FFC000"/>
                </a:solidFill>
              </a:rPr>
              <a:t> for </a:t>
            </a:r>
            <a:r>
              <a:rPr lang="en-US" smtClean="0">
                <a:solidFill>
                  <a:srgbClr val="FFC000"/>
                </a:solidFill>
              </a:rPr>
              <a:t>schema designing</a:t>
            </a:r>
            <a:endParaRPr lang="en-US" dirty="0" smtClean="0">
              <a:solidFill>
                <a:srgbClr val="FFC000"/>
              </a:solidFill>
            </a:endParaRP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MS Power BI service</a:t>
            </a:r>
          </a:p>
          <a:p>
            <a:endParaRPr lang="en-US" dirty="0"/>
          </a:p>
          <a:p>
            <a:r>
              <a:rPr lang="en-US" dirty="0" smtClean="0"/>
              <a:t>Hardware :-</a:t>
            </a:r>
          </a:p>
          <a:p>
            <a:pPr lvl="2"/>
            <a:r>
              <a:rPr lang="pt-BR" dirty="0" smtClean="0">
                <a:solidFill>
                  <a:srgbClr val="FFC000"/>
                </a:solidFill>
              </a:rPr>
              <a:t>Processor - Intel(R</a:t>
            </a:r>
            <a:r>
              <a:rPr lang="pt-BR" dirty="0">
                <a:solidFill>
                  <a:srgbClr val="FFC000"/>
                </a:solidFill>
              </a:rPr>
              <a:t>) Core(TM) i7-9750H CPU @ 2.60GHz   2.59 </a:t>
            </a:r>
            <a:r>
              <a:rPr lang="pt-BR" dirty="0" smtClean="0">
                <a:solidFill>
                  <a:srgbClr val="FFC000"/>
                </a:solidFill>
              </a:rPr>
              <a:t>GHz</a:t>
            </a:r>
          </a:p>
          <a:p>
            <a:pPr lvl="2"/>
            <a:r>
              <a:rPr lang="pt-BR" dirty="0" smtClean="0">
                <a:solidFill>
                  <a:srgbClr val="FFC000"/>
                </a:solidFill>
              </a:rPr>
              <a:t>Installed RAM – 8.00 GB</a:t>
            </a:r>
          </a:p>
          <a:p>
            <a:pPr lvl="2"/>
            <a:r>
              <a:rPr lang="pt-BR" dirty="0">
                <a:solidFill>
                  <a:srgbClr val="FFC000"/>
                </a:solidFill>
              </a:rPr>
              <a:t>NVIDIA GeForce GTX 1650 (4GB) </a:t>
            </a:r>
            <a:endParaRPr lang="pt-BR" dirty="0" smtClean="0">
              <a:solidFill>
                <a:srgbClr val="FFC000"/>
              </a:solidFill>
            </a:endParaRPr>
          </a:p>
          <a:p>
            <a:pPr marL="914400" lvl="2" indent="0">
              <a:buNone/>
            </a:pPr>
            <a:endParaRPr lang="pt-BR" dirty="0"/>
          </a:p>
          <a:p>
            <a:pPr lvl="2"/>
            <a:endParaRPr lang="pt-BR" dirty="0" smtClean="0"/>
          </a:p>
          <a:p>
            <a:pPr lvl="2"/>
            <a:endParaRPr lang="pt-BR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338" y="169652"/>
            <a:ext cx="5271345" cy="94315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Database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626" y="1587259"/>
            <a:ext cx="7400861" cy="4658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Database used is Sales Data which include following table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25" y="2173857"/>
            <a:ext cx="9420045" cy="41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6173" y="2786332"/>
            <a:ext cx="3398807" cy="3209026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C000"/>
                </a:solidFill>
              </a:rPr>
              <a:t>Budget</a:t>
            </a:r>
          </a:p>
          <a:p>
            <a:pPr marL="36900" indent="0" algn="just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Sales</a:t>
            </a:r>
          </a:p>
          <a:p>
            <a:pPr marL="36900" indent="0" algn="just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algn="just"/>
            <a:r>
              <a:rPr lang="en-US" dirty="0" smtClean="0">
                <a:solidFill>
                  <a:srgbClr val="FFC000"/>
                </a:solidFill>
              </a:rPr>
              <a:t>Product Master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8"/>
            <a:ext cx="6177118" cy="4840879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I have used CRISP-DM as a methodology, it includes descriptions of the typical phases of a project, the tasks involved with each phase, and an explanation of the relationships between these tasks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pPr marL="36900" indent="0" algn="just">
              <a:buNone/>
            </a:pPr>
            <a:endParaRPr lang="en-US" dirty="0">
              <a:solidFill>
                <a:srgbClr val="FFC000"/>
              </a:solidFill>
            </a:endParaRPr>
          </a:p>
          <a:p>
            <a:pPr algn="just"/>
            <a:r>
              <a:rPr lang="en-US" dirty="0">
                <a:solidFill>
                  <a:srgbClr val="FFC000"/>
                </a:solidFill>
              </a:rPr>
              <a:t>Business understanding – What does the business need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</a:p>
          <a:p>
            <a:pPr marL="36900" indent="0" algn="just">
              <a:buNone/>
            </a:pPr>
            <a:endParaRPr lang="en-US" dirty="0">
              <a:solidFill>
                <a:srgbClr val="FFC000"/>
              </a:solidFill>
            </a:endParaRPr>
          </a:p>
          <a:p>
            <a:pPr algn="just"/>
            <a:r>
              <a:rPr lang="en-US" dirty="0">
                <a:solidFill>
                  <a:srgbClr val="FFC000"/>
                </a:solidFill>
              </a:rPr>
              <a:t>First of all </a:t>
            </a:r>
            <a:r>
              <a:rPr lang="en-US" dirty="0" smtClean="0">
                <a:solidFill>
                  <a:srgbClr val="FFC000"/>
                </a:solidFill>
              </a:rPr>
              <a:t>I </a:t>
            </a:r>
            <a:r>
              <a:rPr lang="en-US" dirty="0">
                <a:solidFill>
                  <a:srgbClr val="FFC000"/>
                </a:solidFill>
              </a:rPr>
              <a:t>targeted sales and go in </a:t>
            </a:r>
            <a:r>
              <a:rPr lang="en-US" dirty="0" smtClean="0">
                <a:solidFill>
                  <a:srgbClr val="FFC000"/>
                </a:solidFill>
              </a:rPr>
              <a:t>depth that what type business is,  define the business framework and problems,  defining business objective  </a:t>
            </a:r>
            <a:r>
              <a:rPr lang="en-US" dirty="0">
                <a:solidFill>
                  <a:srgbClr val="FFC000"/>
                </a:solidFill>
              </a:rPr>
              <a:t>by which we can work on that weakness part and improve it for profit maximization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96" y="2078965"/>
            <a:ext cx="4899804" cy="38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21412"/>
            <a:ext cx="10353762" cy="970450"/>
          </a:xfrm>
        </p:spPr>
        <p:txBody>
          <a:bodyPr/>
          <a:lstStyle/>
          <a:p>
            <a:r>
              <a:rPr lang="en-US" dirty="0" smtClean="0"/>
              <a:t>Data Understanding 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38" y="1191862"/>
            <a:ext cx="11387475" cy="534696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dirty="0" smtClean="0">
                <a:solidFill>
                  <a:srgbClr val="FFC000"/>
                </a:solidFill>
              </a:rPr>
              <a:t>Basically data understanding and </a:t>
            </a:r>
            <a:r>
              <a:rPr lang="en-US" dirty="0">
                <a:solidFill>
                  <a:srgbClr val="FFC000"/>
                </a:solidFill>
              </a:rPr>
              <a:t>preparation comprises of </a:t>
            </a:r>
            <a:r>
              <a:rPr lang="en-US" dirty="0" smtClean="0">
                <a:solidFill>
                  <a:srgbClr val="FFC000"/>
                </a:solidFill>
              </a:rPr>
              <a:t>what </a:t>
            </a:r>
            <a:r>
              <a:rPr lang="en-US" dirty="0">
                <a:solidFill>
                  <a:srgbClr val="FFC000"/>
                </a:solidFill>
              </a:rPr>
              <a:t>data do we have / need? Is it clean</a:t>
            </a:r>
            <a:r>
              <a:rPr lang="en-US" dirty="0" smtClean="0">
                <a:solidFill>
                  <a:srgbClr val="FFC000"/>
                </a:solidFill>
              </a:rPr>
              <a:t>? </a:t>
            </a:r>
            <a:r>
              <a:rPr lang="en-US" dirty="0">
                <a:solidFill>
                  <a:srgbClr val="FFC000"/>
                </a:solidFill>
              </a:rPr>
              <a:t>And  How do we organize the data for modeling</a:t>
            </a:r>
            <a:r>
              <a:rPr lang="en-US" dirty="0" smtClean="0">
                <a:solidFill>
                  <a:srgbClr val="FFC000"/>
                </a:solidFill>
              </a:rPr>
              <a:t>?.</a:t>
            </a:r>
          </a:p>
          <a:p>
            <a:pPr marL="36900" indent="0" algn="just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36900" indent="0" algn="just">
              <a:buNone/>
            </a:pPr>
            <a:r>
              <a:rPr lang="en-US" dirty="0" smtClean="0">
                <a:solidFill>
                  <a:srgbClr val="FFC000"/>
                </a:solidFill>
                <a:effectLst/>
              </a:rPr>
              <a:t>For </a:t>
            </a:r>
            <a:r>
              <a:rPr lang="en-US" dirty="0">
                <a:solidFill>
                  <a:srgbClr val="FFC000"/>
                </a:solidFill>
                <a:effectLst/>
              </a:rPr>
              <a:t>starters, 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we </a:t>
            </a:r>
            <a:r>
              <a:rPr lang="en-US" dirty="0">
                <a:solidFill>
                  <a:srgbClr val="FFC000"/>
                </a:solidFill>
                <a:effectLst/>
              </a:rPr>
              <a:t>must know the variables in the 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data.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C000"/>
                </a:solidFill>
                <a:effectLst/>
              </a:rPr>
              <a:t>A variable consists of two parts – the label and the data type</a:t>
            </a:r>
            <a:r>
              <a:rPr lang="en-US" dirty="0" smtClean="0">
                <a:solidFill>
                  <a:srgbClr val="FFC000"/>
                </a:solidFill>
                <a:effectLst/>
              </a:rPr>
              <a:t>. Every thing was fine there is not much changes needed some problems like headers and data type are automatically done by Power Pivot.</a:t>
            </a:r>
          </a:p>
          <a:p>
            <a:pPr marL="36900" indent="0" algn="just">
              <a:buNone/>
            </a:pPr>
            <a:endParaRPr lang="en-US" dirty="0" smtClean="0">
              <a:solidFill>
                <a:srgbClr val="FFC000"/>
              </a:solidFill>
              <a:effectLst/>
            </a:endParaRPr>
          </a:p>
          <a:p>
            <a:pPr marL="36900" indent="0" algn="just">
              <a:buNone/>
            </a:pPr>
            <a:r>
              <a:rPr lang="en-US" dirty="0" smtClean="0">
                <a:solidFill>
                  <a:srgbClr val="FFC000"/>
                </a:solidFill>
                <a:effectLst/>
              </a:rPr>
              <a:t>Data was clean, there is not any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c</a:t>
            </a:r>
            <a:r>
              <a:rPr lang="en-US" dirty="0" smtClean="0">
                <a:solidFill>
                  <a:schemeClr val="tx1"/>
                </a:solidFill>
                <a:effectLst/>
              </a:rPr>
              <a:t>ompleteness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consistency </a:t>
            </a:r>
            <a:r>
              <a:rPr lang="en-US" dirty="0">
                <a:solidFill>
                  <a:schemeClr val="tx1"/>
                </a:solidFill>
                <a:effectLst/>
              </a:rPr>
              <a:t>&amp;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relevancy issues.</a:t>
            </a:r>
          </a:p>
          <a:p>
            <a:pPr marL="36900" indent="0" algn="just">
              <a:buNone/>
            </a:pPr>
            <a:endParaRPr lang="en-US" dirty="0" smtClean="0">
              <a:solidFill>
                <a:srgbClr val="FFC000"/>
              </a:solidFill>
              <a:effectLst/>
            </a:endParaRPr>
          </a:p>
          <a:p>
            <a:pPr marL="36900" indent="0" algn="just">
              <a:buNone/>
            </a:pPr>
            <a:r>
              <a:rPr lang="en-US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 – there is no missing values, unwanted outliers, structural errors like N/A etc.</a:t>
            </a:r>
            <a:endParaRPr lang="en-US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just">
              <a:buNone/>
            </a:pPr>
            <a:r>
              <a:rPr lang="en-US" dirty="0" smtClean="0">
                <a:solidFill>
                  <a:srgbClr val="FFC000"/>
                </a:solidFill>
              </a:rPr>
              <a:t>So, after checking all these, now we have to check, total numbers of data, data volume etc. in table.</a:t>
            </a:r>
          </a:p>
          <a:p>
            <a:pPr marL="36900" indent="0" algn="just">
              <a:buNone/>
            </a:pPr>
            <a:r>
              <a:rPr lang="en-US" dirty="0" smtClean="0">
                <a:solidFill>
                  <a:srgbClr val="FFC000"/>
                </a:solidFill>
              </a:rPr>
              <a:t> Table budget contains “</a:t>
            </a:r>
            <a:r>
              <a:rPr lang="en-US" dirty="0" smtClean="0">
                <a:solidFill>
                  <a:schemeClr val="tx1"/>
                </a:solidFill>
              </a:rPr>
              <a:t>3 columns </a:t>
            </a:r>
            <a:r>
              <a:rPr lang="en-US" dirty="0" smtClean="0">
                <a:solidFill>
                  <a:srgbClr val="FFC000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1155 rows</a:t>
            </a:r>
            <a:r>
              <a:rPr lang="en-US" dirty="0" smtClean="0">
                <a:solidFill>
                  <a:srgbClr val="FFC000"/>
                </a:solidFill>
              </a:rPr>
              <a:t>” in </a:t>
            </a:r>
            <a:r>
              <a:rPr lang="en-US" dirty="0" smtClean="0">
                <a:solidFill>
                  <a:srgbClr val="FFC000"/>
                </a:solidFill>
              </a:rPr>
              <a:t>Table sales contains “</a:t>
            </a:r>
            <a:r>
              <a:rPr lang="en-US" dirty="0" smtClean="0">
                <a:solidFill>
                  <a:schemeClr val="tx1"/>
                </a:solidFill>
              </a:rPr>
              <a:t>3 columns </a:t>
            </a:r>
            <a:r>
              <a:rPr lang="en-US" dirty="0" smtClean="0">
                <a:solidFill>
                  <a:srgbClr val="FFC000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34090 rows</a:t>
            </a:r>
            <a:r>
              <a:rPr lang="en-US" dirty="0" smtClean="0">
                <a:solidFill>
                  <a:srgbClr val="FFC000"/>
                </a:solidFill>
              </a:rPr>
              <a:t>” and table product master contains “</a:t>
            </a:r>
            <a:r>
              <a:rPr lang="en-US" dirty="0" smtClean="0">
                <a:solidFill>
                  <a:schemeClr val="tx1"/>
                </a:solidFill>
              </a:rPr>
              <a:t>3 columns </a:t>
            </a:r>
            <a:r>
              <a:rPr lang="en-US" dirty="0" smtClean="0">
                <a:solidFill>
                  <a:srgbClr val="FFC000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15 rows</a:t>
            </a:r>
            <a:r>
              <a:rPr lang="en-US" dirty="0" smtClean="0">
                <a:solidFill>
                  <a:srgbClr val="FFC000"/>
                </a:solidFill>
              </a:rPr>
              <a:t>”.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EXPLAINATION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79" y="1715196"/>
            <a:ext cx="6927617" cy="4858132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dirty="0" smtClean="0">
                <a:solidFill>
                  <a:srgbClr val="FFC000"/>
                </a:solidFill>
              </a:rPr>
              <a:t>Next, </a:t>
            </a:r>
            <a:r>
              <a:rPr lang="en-US" b="1" dirty="0" smtClean="0">
                <a:solidFill>
                  <a:srgbClr val="FFC000"/>
                </a:solidFill>
                <a:effectLst/>
              </a:rPr>
              <a:t>we have three table sales, Product Master, Budget now we will work on data preparation in which I have used different statistical approaches to check the data quality and data assessment.</a:t>
            </a:r>
          </a:p>
          <a:p>
            <a:pPr marL="36900" indent="0" algn="just">
              <a:buNone/>
            </a:pPr>
            <a:r>
              <a:rPr lang="en-US" b="1" dirty="0" smtClean="0">
                <a:solidFill>
                  <a:srgbClr val="FFC000"/>
                </a:solidFill>
                <a:effectLst/>
              </a:rPr>
              <a:t>First, I take out mean, median and mode after that standard deviation to check spread of data.</a:t>
            </a:r>
          </a:p>
          <a:p>
            <a:pPr marL="36900" indent="0" algn="just">
              <a:buNone/>
            </a:pPr>
            <a:r>
              <a:rPr lang="en-US" b="1" dirty="0" smtClean="0">
                <a:solidFill>
                  <a:srgbClr val="FFC000"/>
                </a:solidFill>
                <a:effectLst/>
              </a:rPr>
              <a:t>Second, I worked on quartile and inter quartile range(IQR) to check the quality and for outliers after than lower and upper values for the exact numbers.</a:t>
            </a:r>
          </a:p>
          <a:p>
            <a:pPr marL="36900" indent="0" algn="just">
              <a:buNone/>
            </a:pPr>
            <a:r>
              <a:rPr lang="en-US" b="1" dirty="0" smtClean="0">
                <a:solidFill>
                  <a:srgbClr val="FFC000"/>
                </a:solidFill>
                <a:effectLst/>
              </a:rPr>
              <a:t>Third I checked all those with cards and charts.</a:t>
            </a:r>
          </a:p>
          <a:p>
            <a:pPr marL="36900" indent="0" algn="just">
              <a:buNone/>
            </a:pPr>
            <a:r>
              <a:rPr lang="en-US" b="1" dirty="0" smtClean="0">
                <a:solidFill>
                  <a:srgbClr val="FFC000"/>
                </a:solidFill>
                <a:effectLst/>
              </a:rPr>
              <a:t>I found everything is fine and now we are ready for the next steps.</a:t>
            </a:r>
          </a:p>
          <a:p>
            <a:pPr marL="36900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81" y="2096219"/>
            <a:ext cx="3209026" cy="32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093" y="1962508"/>
            <a:ext cx="3439005" cy="2753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1" y="1000349"/>
            <a:ext cx="1590897" cy="1924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02" y="5449335"/>
            <a:ext cx="4191585" cy="638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6" y="4893782"/>
            <a:ext cx="2057687" cy="1314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167" y="964493"/>
            <a:ext cx="2019582" cy="13432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4959" y="110733"/>
            <a:ext cx="9539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DATA PREPARATION GRAPHICALLY AND STATICALLY BY DAX FUNCTIONS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3466" y="6214438"/>
            <a:ext cx="206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 of Data value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12679" y="6214438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 mean mode median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52902" y="2425313"/>
            <a:ext cx="275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 of data from mean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77" y="3072421"/>
            <a:ext cx="246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Statically quartile value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46779" y="4703959"/>
            <a:ext cx="265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Graphically presentation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5917"/>
            <a:ext cx="10353762" cy="839638"/>
          </a:xfrm>
        </p:spPr>
        <p:txBody>
          <a:bodyPr/>
          <a:lstStyle/>
          <a:p>
            <a:r>
              <a:rPr lang="en-US" dirty="0" smtClean="0"/>
              <a:t>ADDED NEW TABLE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13548"/>
            <a:ext cx="5182205" cy="3288125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Now after all these we are ready for modeling but what I observed that we have not any date dimension available in table.</a:t>
            </a:r>
          </a:p>
          <a:p>
            <a:pPr marL="3690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If we don’t have date dimension so we will face problem in creating goal oriented visualization, so we need it.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84" y="2322323"/>
            <a:ext cx="2556444" cy="26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2739</TotalTime>
  <Words>966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Calisto MT</vt:lpstr>
      <vt:lpstr>Times New Roman</vt:lpstr>
      <vt:lpstr>Trebuchet MS</vt:lpstr>
      <vt:lpstr>Wingdings 2</vt:lpstr>
      <vt:lpstr>Slate</vt:lpstr>
      <vt:lpstr>Introduction</vt:lpstr>
      <vt:lpstr>Software And Hardware</vt:lpstr>
      <vt:lpstr>Database</vt:lpstr>
      <vt:lpstr>Dataset</vt:lpstr>
      <vt:lpstr>EXPLAINATION</vt:lpstr>
      <vt:lpstr>Data Understanding and Preparation</vt:lpstr>
      <vt:lpstr>EXPLAINATION Cont..</vt:lpstr>
      <vt:lpstr>PowerPoint Presentation</vt:lpstr>
      <vt:lpstr>ADDED NEW TABLE CALENDAR</vt:lpstr>
      <vt:lpstr>DAX FUNCTIONS USED FOR PREPARATION AND VISUALIZATION</vt:lpstr>
      <vt:lpstr>DAX FUNCTIONS CONT…</vt:lpstr>
      <vt:lpstr>EXPLAINATION</vt:lpstr>
      <vt:lpstr>DEPLOYMENT(VISUALIZATION)</vt:lpstr>
      <vt:lpstr>Tooltips</vt:lpstr>
      <vt:lpstr>2nd Visualization statically and graphically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Shamsher Singh</dc:creator>
  <cp:lastModifiedBy>Shamsher Singh</cp:lastModifiedBy>
  <cp:revision>28</cp:revision>
  <dcterms:created xsi:type="dcterms:W3CDTF">2021-09-10T09:53:03Z</dcterms:created>
  <dcterms:modified xsi:type="dcterms:W3CDTF">2021-09-26T19:46:02Z</dcterms:modified>
</cp:coreProperties>
</file>