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74" r:id="rId11"/>
    <p:sldId id="265" r:id="rId12"/>
    <p:sldId id="275" r:id="rId13"/>
    <p:sldId id="266" r:id="rId14"/>
    <p:sldId id="267" r:id="rId15"/>
    <p:sldId id="268" r:id="rId16"/>
    <p:sldId id="269" r:id="rId17"/>
    <p:sldId id="270" r:id="rId18"/>
    <p:sldId id="271" r:id="rId19"/>
    <p:sldId id="272" r:id="rId20"/>
    <p:sldId id="273" r:id="rId21"/>
    <p:sldId id="276" r:id="rId22"/>
    <p:sldId id="278" r:id="rId23"/>
    <p:sldId id="279"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968" autoAdjust="0"/>
  </p:normalViewPr>
  <p:slideViewPr>
    <p:cSldViewPr snapToGrid="0">
      <p:cViewPr varScale="1">
        <p:scale>
          <a:sx n="62" d="100"/>
          <a:sy n="62" d="100"/>
        </p:scale>
        <p:origin x="80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C41E859D-7BD9-4157-AA78-F0FCA3B914C2}" type="datetimeFigureOut">
              <a:rPr lang="en-IN" smtClean="0"/>
              <a:t>06-03-2022</a:t>
            </a:fld>
            <a:endParaRPr lang="en-IN"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dirty="0"/>
          </a:p>
        </p:txBody>
      </p:sp>
      <p:sp>
        <p:nvSpPr>
          <p:cNvPr id="6" name="Slide Number Placeholder 5"/>
          <p:cNvSpPr>
            <a:spLocks noGrp="1"/>
          </p:cNvSpPr>
          <p:nvPr>
            <p:ph type="sldNum" sz="quarter" idx="12"/>
          </p:nvPr>
        </p:nvSpPr>
        <p:spPr>
          <a:xfrm>
            <a:off x="10469880" y="320040"/>
            <a:ext cx="914400" cy="320040"/>
          </a:xfrm>
        </p:spPr>
        <p:txBody>
          <a:bodyPr/>
          <a:lstStyle/>
          <a:p>
            <a:fld id="{D0900CD1-1666-4E8A-B464-446D30577B7E}" type="slidenum">
              <a:rPr lang="en-IN" smtClean="0"/>
              <a:t>‹#›</a:t>
            </a:fld>
            <a:endParaRPr lang="en-IN" dirty="0"/>
          </a:p>
        </p:txBody>
      </p:sp>
    </p:spTree>
    <p:extLst>
      <p:ext uri="{BB962C8B-B14F-4D97-AF65-F5344CB8AC3E}">
        <p14:creationId xmlns:p14="http://schemas.microsoft.com/office/powerpoint/2010/main" val="1187348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E859D-7BD9-4157-AA78-F0FCA3B914C2}" type="datetimeFigureOut">
              <a:rPr lang="en-IN" smtClean="0"/>
              <a:t>06-03-2022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0900CD1-1666-4E8A-B464-446D30577B7E}" type="slidenum">
              <a:rPr lang="en-IN" smtClean="0"/>
              <a:t>‹#›</a:t>
            </a:fld>
            <a:endParaRPr lang="en-IN" dirty="0"/>
          </a:p>
        </p:txBody>
      </p:sp>
    </p:spTree>
    <p:extLst>
      <p:ext uri="{BB962C8B-B14F-4D97-AF65-F5344CB8AC3E}">
        <p14:creationId xmlns:p14="http://schemas.microsoft.com/office/powerpoint/2010/main" val="124971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C41E859D-7BD9-4157-AA78-F0FCA3B914C2}" type="datetimeFigureOut">
              <a:rPr lang="en-IN" smtClean="0"/>
              <a:t>06-03-2022</a:t>
            </a:fld>
            <a:endParaRPr lang="en-IN" dirty="0"/>
          </a:p>
        </p:txBody>
      </p:sp>
      <p:sp>
        <p:nvSpPr>
          <p:cNvPr id="5" name="Footer Placeholder 4"/>
          <p:cNvSpPr>
            <a:spLocks noGrp="1"/>
          </p:cNvSpPr>
          <p:nvPr>
            <p:ph type="ftr" sz="quarter" idx="11"/>
          </p:nvPr>
        </p:nvSpPr>
        <p:spPr>
          <a:xfrm>
            <a:off x="804672" y="6227064"/>
            <a:ext cx="10588752" cy="320040"/>
          </a:xfrm>
        </p:spPr>
        <p:txBody>
          <a:bodyPr/>
          <a:lstStyle/>
          <a:p>
            <a:endParaRPr lang="en-IN" dirty="0"/>
          </a:p>
        </p:txBody>
      </p:sp>
      <p:sp>
        <p:nvSpPr>
          <p:cNvPr id="6" name="Slide Number Placeholder 5"/>
          <p:cNvSpPr>
            <a:spLocks noGrp="1"/>
          </p:cNvSpPr>
          <p:nvPr>
            <p:ph type="sldNum" sz="quarter" idx="12"/>
          </p:nvPr>
        </p:nvSpPr>
        <p:spPr>
          <a:xfrm>
            <a:off x="10469880" y="320040"/>
            <a:ext cx="914400" cy="320040"/>
          </a:xfrm>
        </p:spPr>
        <p:txBody>
          <a:bodyPr/>
          <a:lstStyle/>
          <a:p>
            <a:fld id="{D0900CD1-1666-4E8A-B464-446D30577B7E}" type="slidenum">
              <a:rPr lang="en-IN" smtClean="0"/>
              <a:t>‹#›</a:t>
            </a:fld>
            <a:endParaRPr lang="en-IN" dirty="0"/>
          </a:p>
        </p:txBody>
      </p:sp>
    </p:spTree>
    <p:extLst>
      <p:ext uri="{BB962C8B-B14F-4D97-AF65-F5344CB8AC3E}">
        <p14:creationId xmlns:p14="http://schemas.microsoft.com/office/powerpoint/2010/main" val="1167217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E859D-7BD9-4157-AA78-F0FCA3B914C2}" type="datetimeFigureOut">
              <a:rPr lang="en-IN" smtClean="0"/>
              <a:t>06-03-2022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0900CD1-1666-4E8A-B464-446D30577B7E}" type="slidenum">
              <a:rPr lang="en-IN" smtClean="0"/>
              <a:t>‹#›</a:t>
            </a:fld>
            <a:endParaRPr lang="en-IN" dirty="0"/>
          </a:p>
        </p:txBody>
      </p:sp>
    </p:spTree>
    <p:extLst>
      <p:ext uri="{BB962C8B-B14F-4D97-AF65-F5344CB8AC3E}">
        <p14:creationId xmlns:p14="http://schemas.microsoft.com/office/powerpoint/2010/main" val="3860405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C41E859D-7BD9-4157-AA78-F0FCA3B914C2}" type="datetimeFigureOut">
              <a:rPr lang="en-IN" smtClean="0"/>
              <a:t>06-03-2022</a:t>
            </a:fld>
            <a:endParaRPr lang="en-IN"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dirty="0"/>
          </a:p>
        </p:txBody>
      </p:sp>
      <p:sp>
        <p:nvSpPr>
          <p:cNvPr id="6" name="Slide Number Placeholder 5"/>
          <p:cNvSpPr>
            <a:spLocks noGrp="1"/>
          </p:cNvSpPr>
          <p:nvPr>
            <p:ph type="sldNum" sz="quarter" idx="12"/>
          </p:nvPr>
        </p:nvSpPr>
        <p:spPr>
          <a:xfrm>
            <a:off x="10469880" y="320040"/>
            <a:ext cx="914400" cy="320040"/>
          </a:xfrm>
        </p:spPr>
        <p:txBody>
          <a:bodyPr/>
          <a:lstStyle/>
          <a:p>
            <a:fld id="{D0900CD1-1666-4E8A-B464-446D30577B7E}" type="slidenum">
              <a:rPr lang="en-IN" smtClean="0"/>
              <a:t>‹#›</a:t>
            </a:fld>
            <a:endParaRPr lang="en-IN" dirty="0"/>
          </a:p>
        </p:txBody>
      </p:sp>
    </p:spTree>
    <p:extLst>
      <p:ext uri="{BB962C8B-B14F-4D97-AF65-F5344CB8AC3E}">
        <p14:creationId xmlns:p14="http://schemas.microsoft.com/office/powerpoint/2010/main" val="1720517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C41E859D-7BD9-4157-AA78-F0FCA3B914C2}" type="datetimeFigureOut">
              <a:rPr lang="en-IN" smtClean="0"/>
              <a:t>06-03-2022</a:t>
            </a:fld>
            <a:endParaRPr lang="en-IN" dirty="0"/>
          </a:p>
        </p:txBody>
      </p:sp>
      <p:sp>
        <p:nvSpPr>
          <p:cNvPr id="6" name="Footer Placeholder 5"/>
          <p:cNvSpPr>
            <a:spLocks noGrp="1"/>
          </p:cNvSpPr>
          <p:nvPr>
            <p:ph type="ftr" sz="quarter" idx="11"/>
          </p:nvPr>
        </p:nvSpPr>
        <p:spPr>
          <a:xfrm>
            <a:off x="804672" y="6227064"/>
            <a:ext cx="10588752" cy="320040"/>
          </a:xfrm>
        </p:spPr>
        <p:txBody>
          <a:bodyPr/>
          <a:lstStyle/>
          <a:p>
            <a:endParaRPr lang="en-IN" dirty="0"/>
          </a:p>
        </p:txBody>
      </p:sp>
      <p:sp>
        <p:nvSpPr>
          <p:cNvPr id="7" name="Slide Number Placeholder 6"/>
          <p:cNvSpPr>
            <a:spLocks noGrp="1"/>
          </p:cNvSpPr>
          <p:nvPr>
            <p:ph type="sldNum" sz="quarter" idx="12"/>
          </p:nvPr>
        </p:nvSpPr>
        <p:spPr>
          <a:xfrm>
            <a:off x="10469880" y="320040"/>
            <a:ext cx="914400" cy="320040"/>
          </a:xfrm>
        </p:spPr>
        <p:txBody>
          <a:bodyPr/>
          <a:lstStyle/>
          <a:p>
            <a:fld id="{D0900CD1-1666-4E8A-B464-446D30577B7E}" type="slidenum">
              <a:rPr lang="en-IN" smtClean="0"/>
              <a:t>‹#›</a:t>
            </a:fld>
            <a:endParaRPr lang="en-IN" dirty="0"/>
          </a:p>
        </p:txBody>
      </p:sp>
    </p:spTree>
    <p:extLst>
      <p:ext uri="{BB962C8B-B14F-4D97-AF65-F5344CB8AC3E}">
        <p14:creationId xmlns:p14="http://schemas.microsoft.com/office/powerpoint/2010/main" val="3641884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C41E859D-7BD9-4157-AA78-F0FCA3B914C2}" type="datetimeFigureOut">
              <a:rPr lang="en-IN" smtClean="0"/>
              <a:t>06-03-2022</a:t>
            </a:fld>
            <a:endParaRPr lang="en-IN" dirty="0"/>
          </a:p>
        </p:txBody>
      </p:sp>
      <p:sp>
        <p:nvSpPr>
          <p:cNvPr id="8" name="Footer Placeholder 7"/>
          <p:cNvSpPr>
            <a:spLocks noGrp="1"/>
          </p:cNvSpPr>
          <p:nvPr>
            <p:ph type="ftr" sz="quarter" idx="11"/>
          </p:nvPr>
        </p:nvSpPr>
        <p:spPr>
          <a:xfrm>
            <a:off x="804672" y="6227064"/>
            <a:ext cx="10588752" cy="320040"/>
          </a:xfrm>
        </p:spPr>
        <p:txBody>
          <a:bodyPr/>
          <a:lstStyle/>
          <a:p>
            <a:endParaRPr lang="en-IN" dirty="0"/>
          </a:p>
        </p:txBody>
      </p:sp>
      <p:sp>
        <p:nvSpPr>
          <p:cNvPr id="9" name="Slide Number Placeholder 8"/>
          <p:cNvSpPr>
            <a:spLocks noGrp="1"/>
          </p:cNvSpPr>
          <p:nvPr>
            <p:ph type="sldNum" sz="quarter" idx="12"/>
          </p:nvPr>
        </p:nvSpPr>
        <p:spPr>
          <a:xfrm>
            <a:off x="10469880" y="320040"/>
            <a:ext cx="914400" cy="320040"/>
          </a:xfrm>
        </p:spPr>
        <p:txBody>
          <a:bodyPr/>
          <a:lstStyle/>
          <a:p>
            <a:fld id="{D0900CD1-1666-4E8A-B464-446D30577B7E}" type="slidenum">
              <a:rPr lang="en-IN" smtClean="0"/>
              <a:t>‹#›</a:t>
            </a:fld>
            <a:endParaRPr lang="en-IN" dirty="0"/>
          </a:p>
        </p:txBody>
      </p:sp>
    </p:spTree>
    <p:extLst>
      <p:ext uri="{BB962C8B-B14F-4D97-AF65-F5344CB8AC3E}">
        <p14:creationId xmlns:p14="http://schemas.microsoft.com/office/powerpoint/2010/main" val="877724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1E859D-7BD9-4157-AA78-F0FCA3B914C2}" type="datetimeFigureOut">
              <a:rPr lang="en-IN" smtClean="0"/>
              <a:t>06-03-2022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0900CD1-1666-4E8A-B464-446D30577B7E}" type="slidenum">
              <a:rPr lang="en-IN" smtClean="0"/>
              <a:t>‹#›</a:t>
            </a:fld>
            <a:endParaRPr lang="en-IN" dirty="0"/>
          </a:p>
        </p:txBody>
      </p:sp>
    </p:spTree>
    <p:extLst>
      <p:ext uri="{BB962C8B-B14F-4D97-AF65-F5344CB8AC3E}">
        <p14:creationId xmlns:p14="http://schemas.microsoft.com/office/powerpoint/2010/main" val="1100076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C41E859D-7BD9-4157-AA78-F0FCA3B914C2}" type="datetimeFigureOut">
              <a:rPr lang="en-IN" smtClean="0"/>
              <a:t>06-03-2022</a:t>
            </a:fld>
            <a:endParaRPr lang="en-IN" dirty="0"/>
          </a:p>
        </p:txBody>
      </p:sp>
      <p:sp>
        <p:nvSpPr>
          <p:cNvPr id="3" name="Footer Placeholder 2"/>
          <p:cNvSpPr>
            <a:spLocks noGrp="1"/>
          </p:cNvSpPr>
          <p:nvPr>
            <p:ph type="ftr" sz="quarter" idx="11"/>
          </p:nvPr>
        </p:nvSpPr>
        <p:spPr>
          <a:xfrm>
            <a:off x="804672" y="6227064"/>
            <a:ext cx="10588752" cy="320040"/>
          </a:xfrm>
        </p:spPr>
        <p:txBody>
          <a:bodyPr/>
          <a:lstStyle/>
          <a:p>
            <a:endParaRPr lang="en-IN" dirty="0"/>
          </a:p>
        </p:txBody>
      </p:sp>
      <p:sp>
        <p:nvSpPr>
          <p:cNvPr id="4" name="Slide Number Placeholder 3"/>
          <p:cNvSpPr>
            <a:spLocks noGrp="1"/>
          </p:cNvSpPr>
          <p:nvPr>
            <p:ph type="sldNum" sz="quarter" idx="12"/>
          </p:nvPr>
        </p:nvSpPr>
        <p:spPr>
          <a:xfrm>
            <a:off x="10469880" y="320040"/>
            <a:ext cx="914400" cy="320040"/>
          </a:xfrm>
        </p:spPr>
        <p:txBody>
          <a:bodyPr/>
          <a:lstStyle/>
          <a:p>
            <a:fld id="{D0900CD1-1666-4E8A-B464-446D30577B7E}" type="slidenum">
              <a:rPr lang="en-IN" smtClean="0"/>
              <a:t>‹#›</a:t>
            </a:fld>
            <a:endParaRPr lang="en-IN" dirty="0"/>
          </a:p>
        </p:txBody>
      </p:sp>
    </p:spTree>
    <p:extLst>
      <p:ext uri="{BB962C8B-B14F-4D97-AF65-F5344CB8AC3E}">
        <p14:creationId xmlns:p14="http://schemas.microsoft.com/office/powerpoint/2010/main" val="1739906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1E859D-7BD9-4157-AA78-F0FCA3B914C2}" type="datetimeFigureOut">
              <a:rPr lang="en-IN" smtClean="0"/>
              <a:t>06-03-2022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0900CD1-1666-4E8A-B464-446D30577B7E}" type="slidenum">
              <a:rPr lang="en-IN" smtClean="0"/>
              <a:t>‹#›</a:t>
            </a:fld>
            <a:endParaRPr lang="en-IN" dirty="0"/>
          </a:p>
        </p:txBody>
      </p:sp>
    </p:spTree>
    <p:extLst>
      <p:ext uri="{BB962C8B-B14F-4D97-AF65-F5344CB8AC3E}">
        <p14:creationId xmlns:p14="http://schemas.microsoft.com/office/powerpoint/2010/main" val="2956614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C41E859D-7BD9-4157-AA78-F0FCA3B914C2}" type="datetimeFigureOut">
              <a:rPr lang="en-IN" smtClean="0"/>
              <a:t>06-03-2022</a:t>
            </a:fld>
            <a:endParaRPr lang="en-IN"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D0900CD1-1666-4E8A-B464-446D30577B7E}" type="slidenum">
              <a:rPr lang="en-IN" smtClean="0"/>
              <a:t>‹#›</a:t>
            </a:fld>
            <a:endParaRPr lang="en-IN" dirty="0"/>
          </a:p>
        </p:txBody>
      </p:sp>
    </p:spTree>
    <p:extLst>
      <p:ext uri="{BB962C8B-B14F-4D97-AF65-F5344CB8AC3E}">
        <p14:creationId xmlns:p14="http://schemas.microsoft.com/office/powerpoint/2010/main" val="181755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C41E859D-7BD9-4157-AA78-F0FCA3B914C2}" type="datetimeFigureOut">
              <a:rPr lang="en-IN" smtClean="0"/>
              <a:t>06-03-2022</a:t>
            </a:fld>
            <a:endParaRPr lang="en-IN"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D0900CD1-1666-4E8A-B464-446D30577B7E}" type="slidenum">
              <a:rPr lang="en-IN" smtClean="0"/>
              <a:t>‹#›</a:t>
            </a:fld>
            <a:endParaRPr lang="en-IN" dirty="0"/>
          </a:p>
        </p:txBody>
      </p:sp>
    </p:spTree>
    <p:extLst>
      <p:ext uri="{BB962C8B-B14F-4D97-AF65-F5344CB8AC3E}">
        <p14:creationId xmlns:p14="http://schemas.microsoft.com/office/powerpoint/2010/main" val="296427503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deque-interface-java-example/" TargetMode="External"/><Relationship Id="rId2" Type="http://schemas.openxmlformats.org/officeDocument/2006/relationships/hyperlink" Target="https://www.geeksforgeeks.org/list-interface-java-exampl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44F1F-0A4C-4CC0-B8F7-F6E5909B0B29}"/>
              </a:ext>
            </a:extLst>
          </p:cNvPr>
          <p:cNvSpPr>
            <a:spLocks noGrp="1"/>
          </p:cNvSpPr>
          <p:nvPr>
            <p:ph type="ctrTitle"/>
          </p:nvPr>
        </p:nvSpPr>
        <p:spPr>
          <a:xfrm>
            <a:off x="1524000" y="772161"/>
            <a:ext cx="9144000" cy="3078479"/>
          </a:xfrm>
        </p:spPr>
        <p:txBody>
          <a:bodyPr/>
          <a:lstStyle/>
          <a:p>
            <a:r>
              <a:rPr lang="en-US" dirty="0">
                <a:effectLst>
                  <a:outerShdw blurRad="38100" dist="38100" dir="2700000" algn="tl">
                    <a:srgbClr val="000000">
                      <a:alpha val="43137"/>
                    </a:srgbClr>
                  </a:outerShdw>
                </a:effectLst>
              </a:rPr>
              <a:t>Collection Framework</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91235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F9C83-6C44-45F5-AC7F-96CC41FD6581}"/>
              </a:ext>
            </a:extLst>
          </p:cNvPr>
          <p:cNvSpPr>
            <a:spLocks noGrp="1"/>
          </p:cNvSpPr>
          <p:nvPr>
            <p:ph type="title"/>
          </p:nvPr>
        </p:nvSpPr>
        <p:spPr/>
        <p:txBody>
          <a:bodyPr>
            <a:normAutofit fontScale="90000"/>
          </a:bodyPr>
          <a:lstStyle/>
          <a:p>
            <a:pPr algn="l"/>
            <a:r>
              <a:rPr lang="en-US" sz="2800" dirty="0">
                <a:solidFill>
                  <a:schemeClr val="bg1"/>
                </a:solidFill>
                <a:latin typeface="Calibri" panose="020F0502020204030204" pitchFamily="34" charset="0"/>
                <a:ea typeface="+mn-ea"/>
                <a:cs typeface="Calibri" panose="020F0502020204030204" pitchFamily="34" charset="0"/>
              </a:rPr>
              <a:t>I</a:t>
            </a:r>
            <a:r>
              <a:rPr lang="en-US" sz="2800" i="0" u="none" strike="noStrike" kern="1200" baseline="0" dirty="0">
                <a:solidFill>
                  <a:schemeClr val="bg1"/>
                </a:solidFill>
                <a:latin typeface="Calibri" panose="020F0502020204030204" pitchFamily="34" charset="0"/>
                <a:ea typeface="+mn-ea"/>
                <a:cs typeface="Calibri" panose="020F0502020204030204" pitchFamily="34" charset="0"/>
              </a:rPr>
              <a:t>nsertion deletion in the middle </a:t>
            </a:r>
            <a:br>
              <a:rPr lang="en-US" sz="2800" i="0" u="none" strike="noStrike" kern="1200" baseline="0" dirty="0">
                <a:solidFill>
                  <a:schemeClr val="bg1"/>
                </a:solidFill>
                <a:latin typeface="Calibri" panose="020F0502020204030204" pitchFamily="34" charset="0"/>
                <a:ea typeface="+mn-ea"/>
                <a:cs typeface="Calibri" panose="020F0502020204030204" pitchFamily="34" charset="0"/>
              </a:rPr>
            </a:br>
            <a:r>
              <a:rPr lang="en-US" sz="2200" i="0" dirty="0">
                <a:solidFill>
                  <a:schemeClr val="bg2">
                    <a:lumMod val="25000"/>
                  </a:schemeClr>
                </a:solidFill>
                <a:effectLst/>
                <a:latin typeface="+mn-lt"/>
                <a:cs typeface="Calibri" panose="020F0502020204030204" pitchFamily="34" charset="0"/>
              </a:rPr>
              <a:t>ArrayList has O(n) time complexity for arbitrary indices of add/remove, but O(1) for the operation at the end of the list.</a:t>
            </a:r>
            <a:endParaRPr lang="en-IN" sz="2200" dirty="0">
              <a:solidFill>
                <a:schemeClr val="bg2">
                  <a:lumMod val="25000"/>
                </a:schemeClr>
              </a:solidFill>
              <a:latin typeface="+mn-lt"/>
              <a:cs typeface="Calibri" panose="020F0502020204030204" pitchFamily="34" charset="0"/>
            </a:endParaRPr>
          </a:p>
        </p:txBody>
      </p:sp>
      <p:pic>
        <p:nvPicPr>
          <p:cNvPr id="1026" name="Picture 2" descr="Insert element in array">
            <a:extLst>
              <a:ext uri="{FF2B5EF4-FFF2-40B4-BE49-F238E27FC236}">
                <a16:creationId xmlns:a16="http://schemas.microsoft.com/office/drawing/2014/main" id="{C346D8B2-FAB7-4976-A399-99B8124A67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77644" y="865187"/>
            <a:ext cx="5962650" cy="512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362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409A8-EFDF-4B28-8EEC-1D40D117A6F8}"/>
              </a:ext>
            </a:extLst>
          </p:cNvPr>
          <p:cNvSpPr>
            <a:spLocks noGrp="1"/>
          </p:cNvSpPr>
          <p:nvPr>
            <p:ph type="title"/>
          </p:nvPr>
        </p:nvSpPr>
        <p:spPr/>
        <p:txBody>
          <a:bodyPr/>
          <a:lstStyle/>
          <a:p>
            <a:r>
              <a:rPr lang="en-US" dirty="0">
                <a:latin typeface="+mn-lt"/>
              </a:rPr>
              <a:t>LinkedList</a:t>
            </a:r>
            <a:endParaRPr lang="en-IN" dirty="0">
              <a:latin typeface="+mn-lt"/>
            </a:endParaRPr>
          </a:p>
        </p:txBody>
      </p:sp>
      <p:sp>
        <p:nvSpPr>
          <p:cNvPr id="3" name="Content Placeholder 2">
            <a:extLst>
              <a:ext uri="{FF2B5EF4-FFF2-40B4-BE49-F238E27FC236}">
                <a16:creationId xmlns:a16="http://schemas.microsoft.com/office/drawing/2014/main" id="{455DDF7D-6367-4B75-8ACE-0C06BAB8828A}"/>
              </a:ext>
            </a:extLst>
          </p:cNvPr>
          <p:cNvSpPr>
            <a:spLocks noGrp="1"/>
          </p:cNvSpPr>
          <p:nvPr>
            <p:ph idx="1"/>
          </p:nvPr>
        </p:nvSpPr>
        <p:spPr>
          <a:xfrm>
            <a:off x="5118447" y="91440"/>
            <a:ext cx="6281873" cy="6847840"/>
          </a:xfrm>
        </p:spPr>
        <p:txBody>
          <a:bodyPr>
            <a:normAutofit fontScale="25000" lnSpcReduction="20000"/>
          </a:bodyPr>
          <a:lstStyle/>
          <a:p>
            <a:pPr algn="l"/>
            <a:r>
              <a:rPr lang="en-US" sz="7200" i="0" u="none" strike="noStrike" baseline="0" dirty="0">
                <a:cs typeface="Calibri Light" panose="020F0302020204030204" pitchFamily="34" charset="0"/>
              </a:rPr>
              <a:t> The underlying data structure is double LinkedList</a:t>
            </a:r>
          </a:p>
          <a:p>
            <a:pPr algn="l"/>
            <a:r>
              <a:rPr lang="en-US" sz="7200" i="0" u="none" strike="noStrike" baseline="0" dirty="0">
                <a:cs typeface="Calibri Light" panose="020F0302020204030204" pitchFamily="34" charset="0"/>
              </a:rPr>
              <a:t> Duplicate objects are allowed, Insertion order is preserved Null insertion is possible.</a:t>
            </a:r>
          </a:p>
          <a:p>
            <a:pPr marL="0" indent="0" algn="l">
              <a:buNone/>
            </a:pPr>
            <a:r>
              <a:rPr lang="en-IN" sz="7200" i="0" u="none" strike="noStrike" baseline="0" dirty="0">
                <a:cs typeface="Calibri Light" panose="020F0302020204030204" pitchFamily="34" charset="0"/>
              </a:rPr>
              <a:t>Constructors:</a:t>
            </a:r>
          </a:p>
          <a:p>
            <a:pPr algn="l">
              <a:buFont typeface="Wingdings" panose="05000000000000000000" pitchFamily="2" charset="2"/>
              <a:buChar char="q"/>
            </a:pPr>
            <a:r>
              <a:rPr lang="en-IN" sz="7200" i="0" u="none" strike="noStrike" baseline="0" dirty="0">
                <a:cs typeface="Calibri Light" panose="020F0302020204030204" pitchFamily="34" charset="0"/>
              </a:rPr>
              <a:t> LinkedList l=new LinkedList(); //</a:t>
            </a:r>
            <a:r>
              <a:rPr lang="en-US" sz="7200" i="0" u="none" strike="noStrike" baseline="0" dirty="0">
                <a:cs typeface="Calibri Light" panose="020F0302020204030204" pitchFamily="34" charset="0"/>
              </a:rPr>
              <a:t>Creates an empty LinkedList object.</a:t>
            </a:r>
            <a:endParaRPr lang="en-US" sz="7200" dirty="0">
              <a:cs typeface="Calibri Light" panose="020F0302020204030204" pitchFamily="34" charset="0"/>
            </a:endParaRPr>
          </a:p>
          <a:p>
            <a:pPr algn="l">
              <a:buFont typeface="Wingdings" panose="05000000000000000000" pitchFamily="2" charset="2"/>
              <a:buChar char="q"/>
            </a:pPr>
            <a:r>
              <a:rPr lang="en-US" sz="7200" i="0" u="none" strike="noStrike" baseline="0" dirty="0">
                <a:cs typeface="Calibri Light" panose="020F0302020204030204" pitchFamily="34" charset="0"/>
              </a:rPr>
              <a:t>LinkedList l=new LinkedList(</a:t>
            </a:r>
            <a:r>
              <a:rPr lang="en-US" sz="7200" i="0" u="none" strike="noStrike" baseline="0" dirty="0">
                <a:cs typeface="Calibri" panose="020F0502020204030204" pitchFamily="34" charset="0"/>
              </a:rPr>
              <a:t>Collection</a:t>
            </a:r>
            <a:r>
              <a:rPr lang="en-US" sz="7200" i="0" u="none" strike="noStrike" baseline="0" dirty="0">
                <a:cs typeface="Calibri Light" panose="020F0302020204030204" pitchFamily="34" charset="0"/>
              </a:rPr>
              <a:t> c); //To create an equivalent LinkedList object for the given collection.</a:t>
            </a:r>
          </a:p>
          <a:p>
            <a:pPr marL="0" indent="0" algn="l">
              <a:buNone/>
            </a:pPr>
            <a:r>
              <a:rPr lang="en-US" sz="7200" i="0" u="none" strike="noStrike" baseline="0" dirty="0">
                <a:cs typeface="Calibri Light" panose="020F0302020204030204" pitchFamily="34" charset="0"/>
              </a:rPr>
              <a:t>Usually we can use LinkedList to implement Stacks and Queues. To provide support for this requirement LinkedList class defines the following 6 specific </a:t>
            </a:r>
            <a:r>
              <a:rPr lang="en-IN" sz="7200" i="0" u="none" strike="noStrike" baseline="0" dirty="0">
                <a:cs typeface="Calibri Light" panose="020F0302020204030204" pitchFamily="34" charset="0"/>
              </a:rPr>
              <a:t>methods.</a:t>
            </a:r>
          </a:p>
          <a:p>
            <a:pPr algn="l">
              <a:buFont typeface="Wingdings" panose="05000000000000000000" pitchFamily="2" charset="2"/>
              <a:buChar char="ü"/>
            </a:pPr>
            <a:r>
              <a:rPr lang="en-US" sz="7200" i="0" u="none" strike="noStrike" baseline="0" dirty="0">
                <a:cs typeface="Calibri Light" panose="020F0302020204030204" pitchFamily="34" charset="0"/>
              </a:rPr>
              <a:t>1. void addFirst(Object o);</a:t>
            </a:r>
          </a:p>
          <a:p>
            <a:pPr algn="l">
              <a:buFont typeface="Wingdings" panose="05000000000000000000" pitchFamily="2" charset="2"/>
              <a:buChar char="ü"/>
            </a:pPr>
            <a:r>
              <a:rPr lang="en-US" sz="7200" i="0" u="none" strike="noStrike" baseline="0" dirty="0">
                <a:cs typeface="Calibri Light" panose="020F0302020204030204" pitchFamily="34" charset="0"/>
              </a:rPr>
              <a:t>2. void addLast(Object o);</a:t>
            </a:r>
          </a:p>
          <a:p>
            <a:pPr algn="l">
              <a:buFont typeface="Wingdings" panose="05000000000000000000" pitchFamily="2" charset="2"/>
              <a:buChar char="ü"/>
            </a:pPr>
            <a:r>
              <a:rPr lang="en-IN" sz="7200" i="0" u="none" strike="noStrike" baseline="0" dirty="0">
                <a:cs typeface="Calibri Light" panose="020F0302020204030204" pitchFamily="34" charset="0"/>
              </a:rPr>
              <a:t>3. Object getFirst();</a:t>
            </a:r>
          </a:p>
          <a:p>
            <a:pPr algn="l">
              <a:buFont typeface="Wingdings" panose="05000000000000000000" pitchFamily="2" charset="2"/>
              <a:buChar char="ü"/>
            </a:pPr>
            <a:r>
              <a:rPr lang="en-IN" sz="7200" i="0" u="none" strike="noStrike" baseline="0" dirty="0">
                <a:cs typeface="Calibri Light" panose="020F0302020204030204" pitchFamily="34" charset="0"/>
              </a:rPr>
              <a:t>4. Object getLast();</a:t>
            </a:r>
          </a:p>
          <a:p>
            <a:pPr algn="l">
              <a:buFont typeface="Wingdings" panose="05000000000000000000" pitchFamily="2" charset="2"/>
              <a:buChar char="ü"/>
            </a:pPr>
            <a:r>
              <a:rPr lang="en-IN" sz="7200" i="0" u="none" strike="noStrike" baseline="0" dirty="0">
                <a:cs typeface="Calibri Light" panose="020F0302020204030204" pitchFamily="34" charset="0"/>
              </a:rPr>
              <a:t>5. Object removeFirst();</a:t>
            </a:r>
          </a:p>
          <a:p>
            <a:pPr algn="l">
              <a:buFont typeface="Wingdings" panose="05000000000000000000" pitchFamily="2" charset="2"/>
              <a:buChar char="ü"/>
            </a:pPr>
            <a:r>
              <a:rPr lang="en-IN" sz="7200" i="0" u="none" strike="noStrike" baseline="0" dirty="0">
                <a:cs typeface="Calibri Light" panose="020F0302020204030204" pitchFamily="34" charset="0"/>
              </a:rPr>
              <a:t>6. Object removeLast();</a:t>
            </a:r>
          </a:p>
          <a:p>
            <a:pPr marL="0" indent="0" algn="l">
              <a:buNone/>
            </a:pPr>
            <a:endParaRPr lang="en-US" sz="1800" b="1" i="0" u="none" strike="noStrike" baseline="0" dirty="0">
              <a:latin typeface="Calibri" panose="020F0502020204030204" pitchFamily="34" charset="0"/>
            </a:endParaRPr>
          </a:p>
        </p:txBody>
      </p:sp>
    </p:spTree>
    <p:extLst>
      <p:ext uri="{BB962C8B-B14F-4D97-AF65-F5344CB8AC3E}">
        <p14:creationId xmlns:p14="http://schemas.microsoft.com/office/powerpoint/2010/main" val="372185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21C76-0B46-41B9-86A9-2595256429D5}"/>
              </a:ext>
            </a:extLst>
          </p:cNvPr>
          <p:cNvSpPr>
            <a:spLocks noGrp="1"/>
          </p:cNvSpPr>
          <p:nvPr>
            <p:ph type="title"/>
          </p:nvPr>
        </p:nvSpPr>
        <p:spPr/>
        <p:txBody>
          <a:bodyPr>
            <a:normAutofit/>
          </a:bodyPr>
          <a:lstStyle/>
          <a:p>
            <a:pPr algn="l"/>
            <a:r>
              <a:rPr lang="en-US" sz="2400" dirty="0">
                <a:solidFill>
                  <a:schemeClr val="bg1"/>
                </a:solidFill>
                <a:latin typeface="Calibri" panose="020F0502020204030204" pitchFamily="34" charset="0"/>
                <a:ea typeface="+mn-ea"/>
                <a:cs typeface="Calibri" panose="020F0502020204030204" pitchFamily="34" charset="0"/>
              </a:rPr>
              <a:t>I</a:t>
            </a:r>
            <a:r>
              <a:rPr lang="en-US" sz="2400" i="0" u="none" strike="noStrike" kern="1200" baseline="0" dirty="0">
                <a:solidFill>
                  <a:schemeClr val="bg1"/>
                </a:solidFill>
                <a:latin typeface="Calibri" panose="020F0502020204030204" pitchFamily="34" charset="0"/>
                <a:ea typeface="+mn-ea"/>
                <a:cs typeface="Calibri" panose="020F0502020204030204" pitchFamily="34" charset="0"/>
              </a:rPr>
              <a:t>nsertion deletion in the middle</a:t>
            </a:r>
            <a:br>
              <a:rPr lang="en-US" sz="2400" i="0" u="none" strike="noStrike" kern="1200" baseline="0" dirty="0">
                <a:solidFill>
                  <a:schemeClr val="bg1"/>
                </a:solidFill>
                <a:latin typeface="Calibri" panose="020F0502020204030204" pitchFamily="34" charset="0"/>
                <a:ea typeface="+mn-ea"/>
                <a:cs typeface="Calibri" panose="020F0502020204030204" pitchFamily="34" charset="0"/>
              </a:rPr>
            </a:br>
            <a:r>
              <a:rPr lang="en-US" sz="2000" u="none" strike="noStrike" kern="1200" baseline="0" dirty="0">
                <a:solidFill>
                  <a:srgbClr val="333333"/>
                </a:solidFill>
                <a:latin typeface="+mn-lt"/>
                <a:ea typeface="+mn-ea"/>
                <a:cs typeface="Calibri" panose="020F0502020204030204" pitchFamily="34" charset="0"/>
              </a:rPr>
              <a:t>D</a:t>
            </a:r>
            <a:r>
              <a:rPr lang="en-US" sz="2000" b="0" i="0" dirty="0">
                <a:solidFill>
                  <a:srgbClr val="333333"/>
                </a:solidFill>
                <a:effectLst/>
                <a:latin typeface="+mn-lt"/>
                <a:cs typeface="Calibri" panose="020F0502020204030204" pitchFamily="34" charset="0"/>
              </a:rPr>
              <a:t>oubly-linked list, the time complexity for inserting and deleting an element is </a:t>
            </a:r>
            <a:r>
              <a:rPr lang="en-US" sz="2000" b="1" i="0" dirty="0">
                <a:solidFill>
                  <a:srgbClr val="333333"/>
                </a:solidFill>
                <a:effectLst/>
                <a:latin typeface="+mn-lt"/>
                <a:cs typeface="Calibri" panose="020F0502020204030204" pitchFamily="34" charset="0"/>
              </a:rPr>
              <a:t> O(1)</a:t>
            </a:r>
            <a:r>
              <a:rPr lang="en-US" sz="2000" dirty="0">
                <a:solidFill>
                  <a:srgbClr val="333333"/>
                </a:solidFill>
                <a:latin typeface="+mn-lt"/>
                <a:cs typeface="Calibri" panose="020F0502020204030204" pitchFamily="34" charset="0"/>
              </a:rPr>
              <a:t> and </a:t>
            </a:r>
            <a:r>
              <a:rPr lang="en-US" sz="2000" b="1" i="0" dirty="0">
                <a:solidFill>
                  <a:srgbClr val="333333"/>
                </a:solidFill>
                <a:effectLst/>
                <a:latin typeface="+mn-lt"/>
                <a:cs typeface="Calibri" panose="020F0502020204030204" pitchFamily="34" charset="0"/>
              </a:rPr>
              <a:t>O(n)</a:t>
            </a:r>
            <a:r>
              <a:rPr lang="en-US" sz="2000" dirty="0">
                <a:solidFill>
                  <a:srgbClr val="333333"/>
                </a:solidFill>
                <a:latin typeface="+mn-lt"/>
                <a:cs typeface="Calibri" panose="020F0502020204030204" pitchFamily="34" charset="0"/>
              </a:rPr>
              <a:t>  for search </a:t>
            </a:r>
            <a:endParaRPr lang="en-IN" sz="2000" dirty="0">
              <a:latin typeface="+mn-lt"/>
              <a:cs typeface="Calibri" panose="020F0502020204030204" pitchFamily="34" charset="0"/>
            </a:endParaRPr>
          </a:p>
        </p:txBody>
      </p:sp>
      <p:pic>
        <p:nvPicPr>
          <p:cNvPr id="2050" name="Picture 2" descr="Doubly Linked List in C#">
            <a:extLst>
              <a:ext uri="{FF2B5EF4-FFF2-40B4-BE49-F238E27FC236}">
                <a16:creationId xmlns:a16="http://schemas.microsoft.com/office/drawing/2014/main" id="{437AD6DD-6566-4067-A8B6-BE7B8BAC25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97120" y="934720"/>
            <a:ext cx="7203440" cy="4541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877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CA7D-C719-4D93-B044-2D0288F309CE}"/>
              </a:ext>
            </a:extLst>
          </p:cNvPr>
          <p:cNvSpPr>
            <a:spLocks noGrp="1"/>
          </p:cNvSpPr>
          <p:nvPr>
            <p:ph type="title"/>
          </p:nvPr>
        </p:nvSpPr>
        <p:spPr/>
        <p:txBody>
          <a:bodyPr>
            <a:normAutofit fontScale="90000"/>
          </a:bodyPr>
          <a:lstStyle/>
          <a:p>
            <a:r>
              <a:rPr lang="en-US" dirty="0">
                <a:latin typeface="+mn-lt"/>
              </a:rPr>
              <a:t>Difference between ArrayList and LinkedList</a:t>
            </a:r>
            <a:endParaRPr lang="en-IN" dirty="0">
              <a:latin typeface="+mn-lt"/>
            </a:endParaRPr>
          </a:p>
        </p:txBody>
      </p:sp>
      <p:graphicFrame>
        <p:nvGraphicFramePr>
          <p:cNvPr id="4" name="Table 4">
            <a:extLst>
              <a:ext uri="{FF2B5EF4-FFF2-40B4-BE49-F238E27FC236}">
                <a16:creationId xmlns:a16="http://schemas.microsoft.com/office/drawing/2014/main" id="{CB0730AE-C3A1-44AA-A943-127F3435D6EA}"/>
              </a:ext>
            </a:extLst>
          </p:cNvPr>
          <p:cNvGraphicFramePr>
            <a:graphicFrameLocks noGrp="1"/>
          </p:cNvGraphicFramePr>
          <p:nvPr>
            <p:ph idx="1"/>
            <p:extLst>
              <p:ext uri="{D42A27DB-BD31-4B8C-83A1-F6EECF244321}">
                <p14:modId xmlns:p14="http://schemas.microsoft.com/office/powerpoint/2010/main" val="3673323620"/>
              </p:ext>
            </p:extLst>
          </p:nvPr>
        </p:nvGraphicFramePr>
        <p:xfrm>
          <a:off x="5118100" y="508000"/>
          <a:ext cx="6281738" cy="6022718"/>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875123560"/>
                    </a:ext>
                  </a:extLst>
                </a:gridCol>
                <a:gridCol w="3140869">
                  <a:extLst>
                    <a:ext uri="{9D8B030D-6E8A-4147-A177-3AD203B41FA5}">
                      <a16:colId xmlns:a16="http://schemas.microsoft.com/office/drawing/2014/main" val="1745555517"/>
                    </a:ext>
                  </a:extLst>
                </a:gridCol>
              </a:tblGrid>
              <a:tr h="392203">
                <a:tc>
                  <a:txBody>
                    <a:bodyPr/>
                    <a:lstStyle/>
                    <a:p>
                      <a:r>
                        <a:rPr lang="en-US" sz="1800" b="0" dirty="0">
                          <a:latin typeface="+mn-lt"/>
                        </a:rPr>
                        <a:t>ArrayList</a:t>
                      </a:r>
                      <a:endParaRPr lang="en-IN" sz="1800" b="0" dirty="0">
                        <a:latin typeface="+mn-lt"/>
                      </a:endParaRPr>
                    </a:p>
                  </a:txBody>
                  <a:tcPr/>
                </a:tc>
                <a:tc>
                  <a:txBody>
                    <a:bodyPr/>
                    <a:lstStyle/>
                    <a:p>
                      <a:r>
                        <a:rPr lang="en-US" sz="1800" b="0" dirty="0">
                          <a:latin typeface="+mn-lt"/>
                        </a:rPr>
                        <a:t>LinkedList</a:t>
                      </a:r>
                      <a:endParaRPr lang="en-IN" sz="1800" b="0" dirty="0">
                        <a:latin typeface="+mn-lt"/>
                      </a:endParaRPr>
                    </a:p>
                  </a:txBody>
                  <a:tcPr/>
                </a:tc>
                <a:extLst>
                  <a:ext uri="{0D108BD9-81ED-4DB2-BD59-A6C34878D82A}">
                    <a16:rowId xmlns:a16="http://schemas.microsoft.com/office/drawing/2014/main" val="920742015"/>
                  </a:ext>
                </a:extLst>
              </a:tr>
              <a:tr h="967075">
                <a:tc>
                  <a:txBody>
                    <a:bodyPr/>
                    <a:lstStyle/>
                    <a:p>
                      <a:r>
                        <a:rPr lang="en-US" sz="1800" b="0" i="0" kern="1200" dirty="0">
                          <a:solidFill>
                            <a:schemeClr val="dk1"/>
                          </a:solidFill>
                          <a:effectLst/>
                          <a:latin typeface="+mn-lt"/>
                          <a:ea typeface="+mn-ea"/>
                          <a:cs typeface="+mn-cs"/>
                        </a:rPr>
                        <a:t>ArrayList internally uses a dynamic array to store the elements.</a:t>
                      </a:r>
                      <a:endParaRPr lang="en-IN" sz="1800" b="0" dirty="0">
                        <a:latin typeface="+mn-lt"/>
                      </a:endParaRPr>
                    </a:p>
                  </a:txBody>
                  <a:tcPr/>
                </a:tc>
                <a:tc>
                  <a:txBody>
                    <a:bodyPr/>
                    <a:lstStyle/>
                    <a:p>
                      <a:r>
                        <a:rPr lang="en-US" sz="1800" b="0" i="0" kern="1200" dirty="0">
                          <a:solidFill>
                            <a:schemeClr val="dk1"/>
                          </a:solidFill>
                          <a:effectLst/>
                          <a:latin typeface="+mn-lt"/>
                          <a:ea typeface="+mn-ea"/>
                          <a:cs typeface="+mn-cs"/>
                        </a:rPr>
                        <a:t>LinkedList internally uses a doubly linked list to store the elements.</a:t>
                      </a:r>
                      <a:endParaRPr lang="en-IN" sz="1800" b="0" dirty="0">
                        <a:latin typeface="+mn-lt"/>
                      </a:endParaRPr>
                    </a:p>
                  </a:txBody>
                  <a:tcPr/>
                </a:tc>
                <a:extLst>
                  <a:ext uri="{0D108BD9-81ED-4DB2-BD59-A6C34878D82A}">
                    <a16:rowId xmlns:a16="http://schemas.microsoft.com/office/drawing/2014/main" val="1234321544"/>
                  </a:ext>
                </a:extLst>
              </a:tr>
              <a:tr h="1257198">
                <a:tc>
                  <a:txBody>
                    <a:bodyPr/>
                    <a:lstStyle/>
                    <a:p>
                      <a:r>
                        <a:rPr lang="en-US" sz="1800" b="0" i="0" u="none" strike="noStrike" kern="1200" baseline="0" dirty="0">
                          <a:solidFill>
                            <a:schemeClr val="dk1"/>
                          </a:solidFill>
                          <a:latin typeface="+mn-lt"/>
                          <a:ea typeface="+mn-ea"/>
                          <a:cs typeface="+mn-cs"/>
                        </a:rPr>
                        <a:t>If our frequent operation is retrieval operation then ArrayList is best choice.</a:t>
                      </a:r>
                      <a:endParaRPr lang="en-IN" sz="1800" b="0" dirty="0">
                        <a:latin typeface="+mn-lt"/>
                      </a:endParaRPr>
                    </a:p>
                  </a:txBody>
                  <a:tcPr/>
                </a:tc>
                <a:tc>
                  <a:txBody>
                    <a:bodyPr/>
                    <a:lstStyle/>
                    <a:p>
                      <a:r>
                        <a:rPr lang="en-US" sz="1800" b="0" i="0" u="none" strike="noStrike" kern="1200" baseline="0" dirty="0">
                          <a:solidFill>
                            <a:schemeClr val="dk1"/>
                          </a:solidFill>
                          <a:latin typeface="+mn-lt"/>
                          <a:ea typeface="+mn-ea"/>
                          <a:cs typeface="+mn-cs"/>
                        </a:rPr>
                        <a:t>If our frequent operation is insertion (or) deletion in the middle then LinkedList is</a:t>
                      </a:r>
                    </a:p>
                    <a:p>
                      <a:r>
                        <a:rPr lang="en-IN" sz="1800" b="0" i="0" u="none" strike="noStrike" kern="1200" baseline="0" dirty="0">
                          <a:solidFill>
                            <a:schemeClr val="dk1"/>
                          </a:solidFill>
                          <a:latin typeface="+mn-lt"/>
                          <a:ea typeface="+mn-ea"/>
                          <a:cs typeface="+mn-cs"/>
                        </a:rPr>
                        <a:t>the best choice.</a:t>
                      </a:r>
                      <a:endParaRPr lang="en-IN" sz="1800" b="0" dirty="0">
                        <a:latin typeface="+mn-lt"/>
                      </a:endParaRPr>
                    </a:p>
                  </a:txBody>
                  <a:tcPr/>
                </a:tc>
                <a:extLst>
                  <a:ext uri="{0D108BD9-81ED-4DB2-BD59-A6C34878D82A}">
                    <a16:rowId xmlns:a16="http://schemas.microsoft.com/office/drawing/2014/main" val="214596755"/>
                  </a:ext>
                </a:extLst>
              </a:tr>
              <a:tr h="1547321">
                <a:tc>
                  <a:txBody>
                    <a:bodyPr/>
                    <a:lstStyle/>
                    <a:p>
                      <a:r>
                        <a:rPr lang="en-US" sz="1800" b="0" i="0" kern="1200" dirty="0">
                          <a:solidFill>
                            <a:schemeClr val="dk1"/>
                          </a:solidFill>
                          <a:effectLst/>
                          <a:latin typeface="+mn-lt"/>
                          <a:ea typeface="+mn-ea"/>
                          <a:cs typeface="+mn-cs"/>
                        </a:rPr>
                        <a:t>Manipulation with ArrayList is slow because it internally uses an array. If any element is removed from the array, all the bits are shifted in memory.</a:t>
                      </a:r>
                      <a:endParaRPr lang="en-IN" sz="1800" b="0" dirty="0">
                        <a:latin typeface="+mn-lt"/>
                      </a:endParaRPr>
                    </a:p>
                  </a:txBody>
                  <a:tcPr/>
                </a:tc>
                <a:tc>
                  <a:txBody>
                    <a:bodyPr/>
                    <a:lstStyle/>
                    <a:p>
                      <a:r>
                        <a:rPr lang="en-US" sz="1800" b="0" i="0" kern="1200" dirty="0">
                          <a:solidFill>
                            <a:schemeClr val="dk1"/>
                          </a:solidFill>
                          <a:effectLst/>
                          <a:latin typeface="+mn-lt"/>
                          <a:ea typeface="+mn-ea"/>
                          <a:cs typeface="+mn-cs"/>
                        </a:rPr>
                        <a:t>Manipulation with LinkedList is faster than ArrayList because it uses a doubly linked list, so no bit shifting is required in memory.</a:t>
                      </a:r>
                      <a:endParaRPr lang="en-IN" sz="1800" b="0" dirty="0">
                        <a:latin typeface="+mn-lt"/>
                      </a:endParaRPr>
                    </a:p>
                  </a:txBody>
                  <a:tcPr/>
                </a:tc>
                <a:extLst>
                  <a:ext uri="{0D108BD9-81ED-4DB2-BD59-A6C34878D82A}">
                    <a16:rowId xmlns:a16="http://schemas.microsoft.com/office/drawing/2014/main" val="1805342085"/>
                  </a:ext>
                </a:extLst>
              </a:tr>
              <a:tr h="1257198">
                <a:tc>
                  <a:txBody>
                    <a:bodyPr/>
                    <a:lstStyle/>
                    <a:p>
                      <a:r>
                        <a:rPr lang="en-US" sz="1800" b="0" i="0" kern="1200" dirty="0">
                          <a:solidFill>
                            <a:schemeClr val="dk1"/>
                          </a:solidFill>
                          <a:effectLst/>
                          <a:latin typeface="+mn-lt"/>
                          <a:ea typeface="+mn-ea"/>
                          <a:cs typeface="+mn-cs"/>
                        </a:rPr>
                        <a:t>This class implements a </a:t>
                      </a:r>
                      <a:r>
                        <a:rPr lang="en-US" sz="1800" b="0" i="0" u="sng" kern="1200" dirty="0">
                          <a:solidFill>
                            <a:schemeClr val="dk1"/>
                          </a:solidFill>
                          <a:effectLst/>
                          <a:latin typeface="+mn-lt"/>
                          <a:ea typeface="+mn-ea"/>
                          <a:cs typeface="+mn-cs"/>
                          <a:hlinkClick r:id="rId2"/>
                        </a:rPr>
                        <a:t>List interface</a:t>
                      </a:r>
                      <a:r>
                        <a:rPr lang="en-US" sz="1800" b="0" i="0" kern="1200" dirty="0">
                          <a:solidFill>
                            <a:schemeClr val="dk1"/>
                          </a:solidFill>
                          <a:effectLst/>
                          <a:latin typeface="+mn-lt"/>
                          <a:ea typeface="+mn-ea"/>
                          <a:cs typeface="+mn-cs"/>
                        </a:rPr>
                        <a:t>. Therefore, this acts as a list.</a:t>
                      </a:r>
                      <a:endParaRPr lang="en-IN" sz="1800" b="0" dirty="0">
                        <a:latin typeface="+mn-lt"/>
                      </a:endParaRPr>
                    </a:p>
                  </a:txBody>
                  <a:tcPr/>
                </a:tc>
                <a:tc>
                  <a:txBody>
                    <a:bodyPr/>
                    <a:lstStyle/>
                    <a:p>
                      <a:r>
                        <a:rPr lang="en-US" sz="1800" b="0" i="0" kern="1200" dirty="0">
                          <a:solidFill>
                            <a:schemeClr val="dk1"/>
                          </a:solidFill>
                          <a:effectLst/>
                          <a:latin typeface="+mn-lt"/>
                          <a:ea typeface="+mn-ea"/>
                          <a:cs typeface="+mn-cs"/>
                        </a:rPr>
                        <a:t>This class implements both the </a:t>
                      </a:r>
                      <a:r>
                        <a:rPr lang="en-US" sz="1800" b="0" i="0" u="sng" kern="1200" dirty="0">
                          <a:solidFill>
                            <a:schemeClr val="dk1"/>
                          </a:solidFill>
                          <a:effectLst/>
                          <a:latin typeface="+mn-lt"/>
                          <a:ea typeface="+mn-ea"/>
                          <a:cs typeface="+mn-cs"/>
                          <a:hlinkClick r:id="rId2"/>
                        </a:rPr>
                        <a:t>List interface</a:t>
                      </a:r>
                      <a:r>
                        <a:rPr lang="en-US" sz="1800" b="0" i="0" kern="1200" dirty="0">
                          <a:solidFill>
                            <a:schemeClr val="dk1"/>
                          </a:solidFill>
                          <a:effectLst/>
                          <a:latin typeface="+mn-lt"/>
                          <a:ea typeface="+mn-ea"/>
                          <a:cs typeface="+mn-cs"/>
                        </a:rPr>
                        <a:t> and the </a:t>
                      </a:r>
                      <a:r>
                        <a:rPr lang="en-US" sz="1800" b="0" i="0" u="sng" kern="1200" dirty="0">
                          <a:solidFill>
                            <a:schemeClr val="dk1"/>
                          </a:solidFill>
                          <a:effectLst/>
                          <a:latin typeface="+mn-lt"/>
                          <a:ea typeface="+mn-ea"/>
                          <a:cs typeface="+mn-cs"/>
                          <a:hlinkClick r:id="rId3"/>
                        </a:rPr>
                        <a:t>Deque interface</a:t>
                      </a:r>
                      <a:r>
                        <a:rPr lang="en-US" sz="1800" b="0" i="0" kern="1200" dirty="0">
                          <a:solidFill>
                            <a:schemeClr val="dk1"/>
                          </a:solidFill>
                          <a:effectLst/>
                          <a:latin typeface="+mn-lt"/>
                          <a:ea typeface="+mn-ea"/>
                          <a:cs typeface="+mn-cs"/>
                        </a:rPr>
                        <a:t>. Therefore, it can act as a list and a deque.</a:t>
                      </a:r>
                      <a:endParaRPr lang="en-IN" sz="1800" b="0" dirty="0">
                        <a:latin typeface="+mn-lt"/>
                      </a:endParaRPr>
                    </a:p>
                  </a:txBody>
                  <a:tcPr/>
                </a:tc>
                <a:extLst>
                  <a:ext uri="{0D108BD9-81ED-4DB2-BD59-A6C34878D82A}">
                    <a16:rowId xmlns:a16="http://schemas.microsoft.com/office/drawing/2014/main" val="583979312"/>
                  </a:ext>
                </a:extLst>
              </a:tr>
            </a:tbl>
          </a:graphicData>
        </a:graphic>
      </p:graphicFrame>
    </p:spTree>
    <p:extLst>
      <p:ext uri="{BB962C8B-B14F-4D97-AF65-F5344CB8AC3E}">
        <p14:creationId xmlns:p14="http://schemas.microsoft.com/office/powerpoint/2010/main" val="2142801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713C0-A6D0-446A-97C5-4BB634C2DFDB}"/>
              </a:ext>
            </a:extLst>
          </p:cNvPr>
          <p:cNvSpPr>
            <a:spLocks noGrp="1"/>
          </p:cNvSpPr>
          <p:nvPr>
            <p:ph type="title"/>
          </p:nvPr>
        </p:nvSpPr>
        <p:spPr/>
        <p:txBody>
          <a:bodyPr/>
          <a:lstStyle/>
          <a:p>
            <a:r>
              <a:rPr lang="en-US" dirty="0">
                <a:latin typeface="+mn-lt"/>
              </a:rPr>
              <a:t>Set Interface</a:t>
            </a:r>
            <a:endParaRPr lang="en-IN" dirty="0">
              <a:latin typeface="+mn-lt"/>
            </a:endParaRPr>
          </a:p>
        </p:txBody>
      </p:sp>
      <p:sp>
        <p:nvSpPr>
          <p:cNvPr id="3" name="Content Placeholder 2">
            <a:extLst>
              <a:ext uri="{FF2B5EF4-FFF2-40B4-BE49-F238E27FC236}">
                <a16:creationId xmlns:a16="http://schemas.microsoft.com/office/drawing/2014/main" id="{8A02902E-AF72-49B2-9FDB-B0B4721D44A5}"/>
              </a:ext>
            </a:extLst>
          </p:cNvPr>
          <p:cNvSpPr>
            <a:spLocks noGrp="1"/>
          </p:cNvSpPr>
          <p:nvPr>
            <p:ph idx="1"/>
          </p:nvPr>
        </p:nvSpPr>
        <p:spPr/>
        <p:txBody>
          <a:bodyPr/>
          <a:lstStyle/>
          <a:p>
            <a:pPr algn="l"/>
            <a:r>
              <a:rPr lang="en-US" sz="2000" i="0" u="none" strike="noStrike" baseline="0" dirty="0"/>
              <a:t> It is the child interface of Collection.</a:t>
            </a:r>
          </a:p>
          <a:p>
            <a:pPr algn="l"/>
            <a:r>
              <a:rPr lang="en-US" sz="2000" i="0" u="none" strike="noStrike" baseline="0" dirty="0"/>
              <a:t> If we want to represent a group of individual objects as single entity "where duplicates are not allow and insertion order is not preserved" then we should go </a:t>
            </a:r>
            <a:r>
              <a:rPr lang="en-IN" sz="2000" i="0" u="none" strike="noStrike" baseline="0" dirty="0"/>
              <a:t>for Set interface.</a:t>
            </a:r>
          </a:p>
          <a:p>
            <a:pPr algn="l"/>
            <a:r>
              <a:rPr lang="en-US" sz="2000" i="0" dirty="0">
                <a:solidFill>
                  <a:srgbClr val="000000"/>
                </a:solidFill>
                <a:effectLst/>
              </a:rPr>
              <a:t>Set interface does not provide any get() method like the List interface to retrieve elements. Therefore, the only way to take out elements from the set can be by using Iterator() method.</a:t>
            </a:r>
            <a:endParaRPr lang="en-IN" sz="2000" i="0" u="none" strike="noStrike" baseline="0" dirty="0"/>
          </a:p>
          <a:p>
            <a:pPr marL="0" indent="0" algn="l">
              <a:buNone/>
            </a:pPr>
            <a:endParaRPr lang="en-IN" sz="1800" b="1" i="0" u="none" strike="noStrike" baseline="0" dirty="0">
              <a:latin typeface="Calibri" panose="020F0502020204030204" pitchFamily="34" charset="0"/>
            </a:endParaRPr>
          </a:p>
        </p:txBody>
      </p:sp>
    </p:spTree>
    <p:extLst>
      <p:ext uri="{BB962C8B-B14F-4D97-AF65-F5344CB8AC3E}">
        <p14:creationId xmlns:p14="http://schemas.microsoft.com/office/powerpoint/2010/main" val="2830156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4F8C-C4FB-4281-8DE6-895696712F99}"/>
              </a:ext>
            </a:extLst>
          </p:cNvPr>
          <p:cNvSpPr>
            <a:spLocks noGrp="1"/>
          </p:cNvSpPr>
          <p:nvPr>
            <p:ph type="title"/>
          </p:nvPr>
        </p:nvSpPr>
        <p:spPr/>
        <p:txBody>
          <a:bodyPr>
            <a:normAutofit/>
          </a:bodyPr>
          <a:lstStyle/>
          <a:p>
            <a:r>
              <a:rPr lang="en-US" dirty="0">
                <a:latin typeface="+mn-lt"/>
              </a:rPr>
              <a:t>HashSet</a:t>
            </a:r>
            <a:endParaRPr lang="en-IN" dirty="0">
              <a:latin typeface="+mn-lt"/>
            </a:endParaRPr>
          </a:p>
        </p:txBody>
      </p:sp>
      <p:sp>
        <p:nvSpPr>
          <p:cNvPr id="3" name="Content Placeholder 2">
            <a:extLst>
              <a:ext uri="{FF2B5EF4-FFF2-40B4-BE49-F238E27FC236}">
                <a16:creationId xmlns:a16="http://schemas.microsoft.com/office/drawing/2014/main" id="{A6902A24-F6EF-427F-9F7D-AA170EF539E2}"/>
              </a:ext>
            </a:extLst>
          </p:cNvPr>
          <p:cNvSpPr>
            <a:spLocks noGrp="1"/>
          </p:cNvSpPr>
          <p:nvPr>
            <p:ph idx="1"/>
          </p:nvPr>
        </p:nvSpPr>
        <p:spPr>
          <a:xfrm>
            <a:off x="5118447" y="803186"/>
            <a:ext cx="6281873" cy="5272494"/>
          </a:xfrm>
        </p:spPr>
        <p:txBody>
          <a:bodyPr>
            <a:noAutofit/>
          </a:bodyPr>
          <a:lstStyle/>
          <a:p>
            <a:pPr algn="l"/>
            <a:r>
              <a:rPr lang="en-US" sz="1600" i="0" u="none" strike="noStrike" baseline="0" dirty="0"/>
              <a:t>The underlying data structure is Hashtable.</a:t>
            </a:r>
          </a:p>
          <a:p>
            <a:pPr algn="l"/>
            <a:r>
              <a:rPr lang="en-US" sz="1600" i="0" u="none" strike="noStrike" baseline="0" dirty="0"/>
              <a:t> Insertion order is not preserved and it is based on hash code of the objects.</a:t>
            </a:r>
          </a:p>
          <a:p>
            <a:pPr algn="l"/>
            <a:r>
              <a:rPr lang="en-US" sz="1600" i="0" u="none" strike="noStrike" baseline="0" dirty="0"/>
              <a:t> Duplicate objects are not allowed.</a:t>
            </a:r>
          </a:p>
          <a:p>
            <a:pPr algn="l"/>
            <a:r>
              <a:rPr lang="en-US" sz="1600" i="0" u="none" strike="noStrike" baseline="0" dirty="0"/>
              <a:t>If we are trying to insert duplicate objects we won't get compile time error and runtime error add() method simply returns false.</a:t>
            </a:r>
          </a:p>
          <a:p>
            <a:pPr algn="l"/>
            <a:r>
              <a:rPr lang="en-US" sz="1600" i="0" u="none" strike="noStrike" baseline="0" dirty="0"/>
              <a:t>Null insertion is possible.(only once).</a:t>
            </a:r>
          </a:p>
          <a:p>
            <a:pPr marL="0" indent="0" algn="l">
              <a:buNone/>
            </a:pPr>
            <a:r>
              <a:rPr lang="en-IN" sz="1600" i="0" u="none" strike="noStrike" baseline="0" dirty="0"/>
              <a:t>Constructors:</a:t>
            </a:r>
          </a:p>
          <a:p>
            <a:pPr algn="l">
              <a:buFont typeface="Wingdings" panose="05000000000000000000" pitchFamily="2" charset="2"/>
              <a:buChar char="q"/>
            </a:pPr>
            <a:r>
              <a:rPr lang="en-US" sz="1600" i="0" u="none" strike="noStrike" baseline="0" dirty="0"/>
              <a:t>HashSet h=new HashSet();</a:t>
            </a:r>
          </a:p>
          <a:p>
            <a:pPr marL="0" indent="0" algn="l">
              <a:buNone/>
            </a:pPr>
            <a:r>
              <a:rPr lang="en-US" sz="1600" i="0" u="none" strike="noStrike" baseline="0" dirty="0"/>
              <a:t>Creates an empty HashSet object with default initial capacity 16 and default fill ratio 0.75(fill ratio is also known as load factor).</a:t>
            </a:r>
          </a:p>
          <a:p>
            <a:pPr algn="l">
              <a:buFont typeface="Wingdings" panose="05000000000000000000" pitchFamily="2" charset="2"/>
              <a:buChar char="q"/>
            </a:pPr>
            <a:r>
              <a:rPr lang="en-US" sz="1600" i="0" u="none" strike="noStrike" baseline="0" dirty="0"/>
              <a:t> HashSet h=new HashSet(int initialcapacity);</a:t>
            </a:r>
          </a:p>
          <a:p>
            <a:pPr algn="l">
              <a:buFont typeface="Wingdings" panose="05000000000000000000" pitchFamily="2" charset="2"/>
              <a:buChar char="q"/>
            </a:pPr>
            <a:r>
              <a:rPr lang="en-US" sz="1600" i="0" u="none" strike="noStrike" baseline="0" dirty="0"/>
              <a:t>HashSet h=new HashSet(int initialcapacity,float fillratio);</a:t>
            </a:r>
          </a:p>
          <a:p>
            <a:pPr algn="l">
              <a:buFont typeface="Wingdings" panose="05000000000000000000" pitchFamily="2" charset="2"/>
              <a:buChar char="q"/>
            </a:pPr>
            <a:r>
              <a:rPr lang="en-US" sz="1600" i="0" u="none" strike="noStrike" baseline="0" dirty="0"/>
              <a:t>4. HashSet h=new HashSet(Collection c);</a:t>
            </a:r>
          </a:p>
          <a:p>
            <a:pPr marL="0" indent="0" algn="l">
              <a:buNone/>
            </a:pPr>
            <a:r>
              <a:rPr lang="en-US" sz="1600" i="0" u="none" strike="noStrike" baseline="0" dirty="0"/>
              <a:t> Note : After filling how much ratio new HashSet object will be created , The ratio is called </a:t>
            </a:r>
            <a:r>
              <a:rPr lang="en-IN" sz="1600" i="0" u="none" strike="noStrike" baseline="0" dirty="0"/>
              <a:t>"FillRatio" or "LoadFactor".</a:t>
            </a:r>
            <a:endParaRPr lang="en-US" sz="1600" i="0" u="none" strike="noStrike" baseline="0" dirty="0"/>
          </a:p>
        </p:txBody>
      </p:sp>
    </p:spTree>
    <p:extLst>
      <p:ext uri="{BB962C8B-B14F-4D97-AF65-F5344CB8AC3E}">
        <p14:creationId xmlns:p14="http://schemas.microsoft.com/office/powerpoint/2010/main" val="1552280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A93AB-FC38-439C-9428-D850F5D7A057}"/>
              </a:ext>
            </a:extLst>
          </p:cNvPr>
          <p:cNvSpPr>
            <a:spLocks noGrp="1"/>
          </p:cNvSpPr>
          <p:nvPr>
            <p:ph type="title"/>
          </p:nvPr>
        </p:nvSpPr>
        <p:spPr/>
        <p:txBody>
          <a:bodyPr>
            <a:normAutofit/>
          </a:bodyPr>
          <a:lstStyle/>
          <a:p>
            <a:r>
              <a:rPr lang="en-US" dirty="0">
                <a:latin typeface="+mn-lt"/>
              </a:rPr>
              <a:t>TreeSet</a:t>
            </a:r>
            <a:endParaRPr lang="en-IN" dirty="0">
              <a:latin typeface="+mn-lt"/>
            </a:endParaRPr>
          </a:p>
        </p:txBody>
      </p:sp>
      <p:sp>
        <p:nvSpPr>
          <p:cNvPr id="3" name="Content Placeholder 2">
            <a:extLst>
              <a:ext uri="{FF2B5EF4-FFF2-40B4-BE49-F238E27FC236}">
                <a16:creationId xmlns:a16="http://schemas.microsoft.com/office/drawing/2014/main" id="{B99811AE-8D09-4CB2-8DE7-99D7213F1323}"/>
              </a:ext>
            </a:extLst>
          </p:cNvPr>
          <p:cNvSpPr>
            <a:spLocks noGrp="1"/>
          </p:cNvSpPr>
          <p:nvPr>
            <p:ph idx="1"/>
          </p:nvPr>
        </p:nvSpPr>
        <p:spPr>
          <a:xfrm>
            <a:off x="5118447" y="162560"/>
            <a:ext cx="6281873" cy="6441440"/>
          </a:xfrm>
        </p:spPr>
        <p:txBody>
          <a:bodyPr>
            <a:noAutofit/>
          </a:bodyPr>
          <a:lstStyle/>
          <a:p>
            <a:pPr algn="l"/>
            <a:r>
              <a:rPr lang="en-US" sz="1600" i="0" u="none" strike="noStrike" baseline="0" dirty="0"/>
              <a:t>The underlying data structure is balanced tree.</a:t>
            </a:r>
          </a:p>
          <a:p>
            <a:pPr algn="l"/>
            <a:r>
              <a:rPr lang="en-US" sz="1600" i="0" u="none" strike="noStrike" baseline="0" dirty="0"/>
              <a:t> Duplicate objects are not allowed.</a:t>
            </a:r>
          </a:p>
          <a:p>
            <a:pPr algn="just">
              <a:buFont typeface="Arial" panose="020B0604020202020204" pitchFamily="34" charset="0"/>
              <a:buChar char="•"/>
            </a:pPr>
            <a:r>
              <a:rPr lang="en-US" sz="1600" i="0" u="none" strike="noStrike" baseline="0" dirty="0"/>
              <a:t> Insertion order is not preserved and it is based on some sorting order of objects(</a:t>
            </a:r>
            <a:r>
              <a:rPr lang="en-IN" sz="1600" i="0" dirty="0">
                <a:solidFill>
                  <a:srgbClr val="000000"/>
                </a:solidFill>
                <a:effectLst/>
              </a:rPr>
              <a:t>ascending</a:t>
            </a:r>
            <a:r>
              <a:rPr lang="en-US" sz="1600" i="0" u="none" strike="noStrike" baseline="0" dirty="0"/>
              <a:t>). </a:t>
            </a:r>
          </a:p>
          <a:p>
            <a:pPr algn="l"/>
            <a:r>
              <a:rPr lang="en-US" sz="1600" i="0" u="none" strike="noStrike" baseline="0" dirty="0"/>
              <a:t>Heterogeneous objects are not allowed if we are trying to insert heterogeneous objects then we will get ClassCastException.</a:t>
            </a:r>
          </a:p>
          <a:p>
            <a:pPr algn="l"/>
            <a:r>
              <a:rPr lang="en-US" sz="1600" i="0" u="none" strike="noStrike" baseline="0" dirty="0"/>
              <a:t> Null insertion is not possible.</a:t>
            </a:r>
          </a:p>
          <a:p>
            <a:pPr marL="0" indent="0" algn="l">
              <a:buNone/>
            </a:pPr>
            <a:r>
              <a:rPr lang="en-IN" sz="1600" i="0" u="none" strike="noStrike" baseline="0" dirty="0"/>
              <a:t>Constructors:</a:t>
            </a:r>
          </a:p>
          <a:p>
            <a:pPr algn="l">
              <a:buFont typeface="Wingdings" panose="05000000000000000000" pitchFamily="2" charset="2"/>
              <a:buChar char="q"/>
            </a:pPr>
            <a:r>
              <a:rPr lang="en-US" sz="1600" i="0" u="none" strike="noStrike" baseline="0" dirty="0"/>
              <a:t>TreeSet t=new TreeSet();</a:t>
            </a:r>
          </a:p>
          <a:p>
            <a:pPr marL="0" indent="0" algn="l">
              <a:buNone/>
            </a:pPr>
            <a:r>
              <a:rPr lang="en-US" sz="1600" i="0" u="none" strike="noStrike" baseline="0" dirty="0"/>
              <a:t>Creates an empty TreeSet object where all elements will be inserted  according to </a:t>
            </a:r>
            <a:r>
              <a:rPr lang="en-IN" sz="1600" i="0" u="none" strike="noStrike" baseline="0" dirty="0"/>
              <a:t>default natural sorting order.</a:t>
            </a:r>
          </a:p>
          <a:p>
            <a:pPr algn="l">
              <a:buFont typeface="Wingdings" panose="05000000000000000000" pitchFamily="2" charset="2"/>
              <a:buChar char="q"/>
            </a:pPr>
            <a:r>
              <a:rPr lang="en-US" sz="1600" i="0" u="none" strike="noStrike" baseline="0" dirty="0"/>
              <a:t>TreeSet t=new TreeSet(Comparator c);</a:t>
            </a:r>
          </a:p>
          <a:p>
            <a:pPr marL="0" indent="0" algn="l">
              <a:buNone/>
            </a:pPr>
            <a:r>
              <a:rPr lang="en-US" sz="1600" i="0" u="none" strike="noStrike" baseline="0" dirty="0"/>
              <a:t>Creates an empty TreeSet object where all objects will be inserted according to customized sorting order specified by Comparator object.</a:t>
            </a:r>
          </a:p>
          <a:p>
            <a:pPr algn="l">
              <a:buFont typeface="Wingdings" panose="05000000000000000000" pitchFamily="2" charset="2"/>
              <a:buChar char="q"/>
            </a:pPr>
            <a:r>
              <a:rPr lang="en-US" sz="1600" i="0" u="none" strike="noStrike" baseline="0" dirty="0"/>
              <a:t>TreeSet t=new TreeSet(SortedSet s);</a:t>
            </a:r>
          </a:p>
          <a:p>
            <a:pPr algn="l">
              <a:buFont typeface="Wingdings" panose="05000000000000000000" pitchFamily="2" charset="2"/>
              <a:buChar char="q"/>
            </a:pPr>
            <a:r>
              <a:rPr lang="en-US" sz="1600" i="0" u="none" strike="noStrike" baseline="0" dirty="0"/>
              <a:t> TreeSet t=new TreeSet(Collection c);</a:t>
            </a:r>
            <a:endParaRPr lang="en-IN" sz="1600" dirty="0"/>
          </a:p>
        </p:txBody>
      </p:sp>
    </p:spTree>
    <p:extLst>
      <p:ext uri="{BB962C8B-B14F-4D97-AF65-F5344CB8AC3E}">
        <p14:creationId xmlns:p14="http://schemas.microsoft.com/office/powerpoint/2010/main" val="3059958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8128D-A3E6-43F1-8673-9EC67F967055}"/>
              </a:ext>
            </a:extLst>
          </p:cNvPr>
          <p:cNvSpPr>
            <a:spLocks noGrp="1"/>
          </p:cNvSpPr>
          <p:nvPr>
            <p:ph type="title"/>
          </p:nvPr>
        </p:nvSpPr>
        <p:spPr/>
        <p:txBody>
          <a:bodyPr/>
          <a:lstStyle/>
          <a:p>
            <a:r>
              <a:rPr lang="en-US" dirty="0">
                <a:latin typeface="+mn-lt"/>
              </a:rPr>
              <a:t>Map Interface</a:t>
            </a:r>
            <a:endParaRPr lang="en-IN" dirty="0">
              <a:latin typeface="+mn-lt"/>
            </a:endParaRPr>
          </a:p>
        </p:txBody>
      </p:sp>
      <p:sp>
        <p:nvSpPr>
          <p:cNvPr id="3" name="Content Placeholder 2">
            <a:extLst>
              <a:ext uri="{FF2B5EF4-FFF2-40B4-BE49-F238E27FC236}">
                <a16:creationId xmlns:a16="http://schemas.microsoft.com/office/drawing/2014/main" id="{DADFBD3E-8EE6-4B62-90A1-447053260011}"/>
              </a:ext>
            </a:extLst>
          </p:cNvPr>
          <p:cNvSpPr>
            <a:spLocks noGrp="1"/>
          </p:cNvSpPr>
          <p:nvPr>
            <p:ph idx="1"/>
          </p:nvPr>
        </p:nvSpPr>
        <p:spPr>
          <a:xfrm>
            <a:off x="5118447" y="182880"/>
            <a:ext cx="6281873" cy="6875466"/>
          </a:xfrm>
        </p:spPr>
        <p:txBody>
          <a:bodyPr>
            <a:normAutofit fontScale="40000" lnSpcReduction="20000"/>
          </a:bodyPr>
          <a:lstStyle/>
          <a:p>
            <a:pPr algn="l"/>
            <a:r>
              <a:rPr lang="en-US" sz="4500" i="0" u="none" strike="noStrike" baseline="0" dirty="0"/>
              <a:t> If we want to represent a group of objects as "key-value" pair then we should go </a:t>
            </a:r>
            <a:r>
              <a:rPr lang="en-IN" sz="4500" i="0" u="none" strike="noStrike" baseline="0" dirty="0"/>
              <a:t>for Map interface.</a:t>
            </a:r>
          </a:p>
          <a:p>
            <a:pPr algn="l"/>
            <a:r>
              <a:rPr lang="en-US" sz="4500" i="0" u="none" strike="noStrike" baseline="0" dirty="0"/>
              <a:t> Duplicate keys are not allowed but values can be duplicated</a:t>
            </a:r>
          </a:p>
          <a:p>
            <a:pPr algn="l"/>
            <a:r>
              <a:rPr lang="en-US" sz="4500" i="0" u="none" strike="noStrike" baseline="0" dirty="0"/>
              <a:t> Each key-value pair is called "one entry".</a:t>
            </a:r>
          </a:p>
          <a:p>
            <a:pPr algn="l"/>
            <a:r>
              <a:rPr lang="en-US" sz="4500" i="0" u="none" strike="noStrike" baseline="0" dirty="0"/>
              <a:t>Map interface is not child interface of Collection and hence we can't apply </a:t>
            </a:r>
            <a:r>
              <a:rPr lang="en-IN" sz="4500" i="0" u="none" strike="noStrike" baseline="0" dirty="0"/>
              <a:t>Collection interface methods here.</a:t>
            </a:r>
          </a:p>
          <a:p>
            <a:pPr marL="0" indent="0" algn="l">
              <a:buNone/>
            </a:pPr>
            <a:r>
              <a:rPr lang="en-US" sz="4500" i="0" u="none" strike="noStrike" baseline="0" dirty="0"/>
              <a:t>Map interface defines the following specific methods.</a:t>
            </a:r>
          </a:p>
          <a:p>
            <a:pPr algn="l">
              <a:buFont typeface="Wingdings" panose="05000000000000000000" pitchFamily="2" charset="2"/>
              <a:buChar char="ü"/>
            </a:pPr>
            <a:r>
              <a:rPr lang="en-US" sz="4500" i="0" u="none" strike="noStrike" baseline="0" dirty="0"/>
              <a:t>Object put(Object key,Object value);</a:t>
            </a:r>
            <a:endParaRPr lang="en-US" sz="4500" dirty="0"/>
          </a:p>
          <a:p>
            <a:pPr algn="l">
              <a:buFont typeface="Wingdings" panose="05000000000000000000" pitchFamily="2" charset="2"/>
              <a:buChar char="ü"/>
            </a:pPr>
            <a:r>
              <a:rPr lang="en-IN" sz="4500" i="0" u="none" strike="noStrike" baseline="0" dirty="0"/>
              <a:t>void putAll(Map m);</a:t>
            </a:r>
          </a:p>
          <a:p>
            <a:pPr algn="l">
              <a:buFont typeface="Wingdings" panose="05000000000000000000" pitchFamily="2" charset="2"/>
              <a:buChar char="ü"/>
            </a:pPr>
            <a:r>
              <a:rPr lang="en-US" sz="4500" i="0" u="none" strike="noStrike" baseline="0" dirty="0"/>
              <a:t>Object get(Object key);</a:t>
            </a:r>
          </a:p>
          <a:p>
            <a:pPr algn="l">
              <a:buFont typeface="Wingdings" panose="05000000000000000000" pitchFamily="2" charset="2"/>
              <a:buChar char="ü"/>
            </a:pPr>
            <a:r>
              <a:rPr lang="en-US" sz="4500" i="0" u="none" strike="noStrike" baseline="0" dirty="0"/>
              <a:t> Object remove(Object key); </a:t>
            </a:r>
          </a:p>
          <a:p>
            <a:pPr algn="l">
              <a:buFont typeface="Wingdings" panose="05000000000000000000" pitchFamily="2" charset="2"/>
              <a:buChar char="ü"/>
            </a:pPr>
            <a:r>
              <a:rPr lang="en-US" sz="4500" i="0" u="none" strike="noStrike" baseline="0" dirty="0"/>
              <a:t>boolean containsKey(Object key);</a:t>
            </a:r>
          </a:p>
          <a:p>
            <a:pPr algn="l">
              <a:buFont typeface="Wingdings" panose="05000000000000000000" pitchFamily="2" charset="2"/>
              <a:buChar char="ü"/>
            </a:pPr>
            <a:r>
              <a:rPr lang="en-US" sz="4500" i="0" u="none" strike="noStrike" baseline="0" dirty="0"/>
              <a:t>boolean containsValue(Object value);</a:t>
            </a:r>
          </a:p>
          <a:p>
            <a:pPr algn="l">
              <a:buFont typeface="Wingdings" panose="05000000000000000000" pitchFamily="2" charset="2"/>
              <a:buChar char="ü"/>
            </a:pPr>
            <a:r>
              <a:rPr lang="en-IN" sz="4500" i="0" u="none" strike="noStrike" baseline="0" dirty="0"/>
              <a:t>Set keySet();</a:t>
            </a:r>
          </a:p>
          <a:p>
            <a:pPr algn="l">
              <a:buFont typeface="Wingdings" panose="05000000000000000000" pitchFamily="2" charset="2"/>
              <a:buChar char="ü"/>
            </a:pPr>
            <a:r>
              <a:rPr lang="en-IN" sz="4500" i="0" u="none" strike="noStrike" baseline="0" dirty="0"/>
              <a:t>Collection values();</a:t>
            </a:r>
          </a:p>
          <a:p>
            <a:pPr algn="l">
              <a:buFont typeface="Wingdings" panose="05000000000000000000" pitchFamily="2" charset="2"/>
              <a:buChar char="ü"/>
            </a:pPr>
            <a:r>
              <a:rPr lang="en-IN" sz="4500" i="0" u="none" strike="noStrike" baseline="0" dirty="0"/>
              <a:t>Set entrySet();</a:t>
            </a:r>
            <a:endParaRPr lang="en-US" sz="4500" i="0" u="none" strike="noStrike" baseline="0" dirty="0"/>
          </a:p>
          <a:p>
            <a:pPr marL="0" indent="0" algn="l">
              <a:buNone/>
            </a:pPr>
            <a:endParaRPr lang="en-IN" dirty="0"/>
          </a:p>
        </p:txBody>
      </p:sp>
    </p:spTree>
    <p:extLst>
      <p:ext uri="{BB962C8B-B14F-4D97-AF65-F5344CB8AC3E}">
        <p14:creationId xmlns:p14="http://schemas.microsoft.com/office/powerpoint/2010/main" val="168055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A1B71-2878-45E2-BA73-B6264DDC69B4}"/>
              </a:ext>
            </a:extLst>
          </p:cNvPr>
          <p:cNvSpPr>
            <a:spLocks noGrp="1"/>
          </p:cNvSpPr>
          <p:nvPr>
            <p:ph type="title"/>
          </p:nvPr>
        </p:nvSpPr>
        <p:spPr/>
        <p:txBody>
          <a:bodyPr/>
          <a:lstStyle/>
          <a:p>
            <a:r>
              <a:rPr lang="en-US" dirty="0">
                <a:latin typeface="+mn-lt"/>
              </a:rPr>
              <a:t>HashMap</a:t>
            </a:r>
            <a:endParaRPr lang="en-IN" dirty="0">
              <a:latin typeface="+mn-lt"/>
            </a:endParaRPr>
          </a:p>
        </p:txBody>
      </p:sp>
      <p:sp>
        <p:nvSpPr>
          <p:cNvPr id="3" name="Content Placeholder 2">
            <a:extLst>
              <a:ext uri="{FF2B5EF4-FFF2-40B4-BE49-F238E27FC236}">
                <a16:creationId xmlns:a16="http://schemas.microsoft.com/office/drawing/2014/main" id="{533ABD89-31B0-49EC-A66F-48898E883D3D}"/>
              </a:ext>
            </a:extLst>
          </p:cNvPr>
          <p:cNvSpPr>
            <a:spLocks noGrp="1"/>
          </p:cNvSpPr>
          <p:nvPr>
            <p:ph idx="1"/>
          </p:nvPr>
        </p:nvSpPr>
        <p:spPr/>
        <p:txBody>
          <a:bodyPr>
            <a:noAutofit/>
          </a:bodyPr>
          <a:lstStyle/>
          <a:p>
            <a:pPr algn="l"/>
            <a:r>
              <a:rPr lang="en-US" i="0" u="none" strike="noStrike" baseline="0" dirty="0"/>
              <a:t>The underlying data structure is Hashtable.</a:t>
            </a:r>
          </a:p>
          <a:p>
            <a:pPr algn="l"/>
            <a:r>
              <a:rPr lang="en-US" i="0" u="none" strike="noStrike" baseline="0" dirty="0"/>
              <a:t>Duplicate keys are not allowed but values can be duplicated.</a:t>
            </a:r>
          </a:p>
          <a:p>
            <a:pPr algn="l"/>
            <a:r>
              <a:rPr lang="en-US" i="0" u="none" strike="noStrike" baseline="0" dirty="0"/>
              <a:t> Insertion order is not preserved and it is based on hash code of the keys.</a:t>
            </a:r>
          </a:p>
          <a:p>
            <a:pPr algn="l"/>
            <a:r>
              <a:rPr lang="en-US" i="0" u="none" strike="noStrike" baseline="0" dirty="0"/>
              <a:t>Null is allowed for keys(only once) and for values(any number of times)</a:t>
            </a:r>
          </a:p>
          <a:p>
            <a:pPr marL="0" indent="0" algn="l">
              <a:buNone/>
            </a:pPr>
            <a:r>
              <a:rPr lang="en-IN" i="0" u="none" strike="noStrike" baseline="0" dirty="0"/>
              <a:t>Constructors:</a:t>
            </a:r>
          </a:p>
          <a:p>
            <a:pPr algn="l">
              <a:buFont typeface="Wingdings" panose="05000000000000000000" pitchFamily="2" charset="2"/>
              <a:buChar char="q"/>
            </a:pPr>
            <a:r>
              <a:rPr lang="en-US" i="0" u="none" strike="noStrike" baseline="0" dirty="0"/>
              <a:t>1. HashMap m=new HashMap();</a:t>
            </a:r>
          </a:p>
          <a:p>
            <a:pPr marL="0" indent="0" algn="l">
              <a:buNone/>
            </a:pPr>
            <a:r>
              <a:rPr lang="en-US" i="0" u="none" strike="noStrike" baseline="0" dirty="0"/>
              <a:t>Creates an empty HashMap object with default initial capacity 16 and default fill </a:t>
            </a:r>
            <a:r>
              <a:rPr lang="en-IN" i="0" u="none" strike="noStrike" baseline="0" dirty="0"/>
              <a:t>ratio "0.75".</a:t>
            </a:r>
          </a:p>
          <a:p>
            <a:pPr algn="l">
              <a:buFont typeface="Wingdings" panose="05000000000000000000" pitchFamily="2" charset="2"/>
              <a:buChar char="q"/>
            </a:pPr>
            <a:r>
              <a:rPr lang="en-US" i="0" u="none" strike="noStrike" baseline="0" dirty="0"/>
              <a:t>2. HashMap m=new HashMap(int initialcapacity);</a:t>
            </a:r>
          </a:p>
          <a:p>
            <a:pPr algn="l">
              <a:buFont typeface="Wingdings" panose="05000000000000000000" pitchFamily="2" charset="2"/>
              <a:buChar char="q"/>
            </a:pPr>
            <a:r>
              <a:rPr lang="en-US" i="0" u="none" strike="noStrike" baseline="0" dirty="0"/>
              <a:t>3. HashMap m =new HashMap(int initialcapacity, float fillratio);</a:t>
            </a:r>
          </a:p>
          <a:p>
            <a:pPr algn="l">
              <a:buFont typeface="Wingdings" panose="05000000000000000000" pitchFamily="2" charset="2"/>
              <a:buChar char="q"/>
            </a:pPr>
            <a:r>
              <a:rPr lang="en-US" i="0" u="none" strike="noStrike" baseline="0" dirty="0"/>
              <a:t>4. HashMap m=new HashMap(Map m);</a:t>
            </a:r>
          </a:p>
        </p:txBody>
      </p:sp>
    </p:spTree>
    <p:extLst>
      <p:ext uri="{BB962C8B-B14F-4D97-AF65-F5344CB8AC3E}">
        <p14:creationId xmlns:p14="http://schemas.microsoft.com/office/powerpoint/2010/main" val="3758376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A74AF-3093-4A1B-A77E-8E1BCB6021D4}"/>
              </a:ext>
            </a:extLst>
          </p:cNvPr>
          <p:cNvSpPr>
            <a:spLocks noGrp="1"/>
          </p:cNvSpPr>
          <p:nvPr>
            <p:ph type="title"/>
          </p:nvPr>
        </p:nvSpPr>
        <p:spPr/>
        <p:txBody>
          <a:bodyPr>
            <a:normAutofit fontScale="90000"/>
          </a:bodyPr>
          <a:lstStyle/>
          <a:p>
            <a:r>
              <a:rPr lang="en-US" dirty="0">
                <a:latin typeface="+mn-lt"/>
              </a:rPr>
              <a:t>Difference between HashMap and Hashtable</a:t>
            </a:r>
            <a:endParaRPr lang="en-IN" dirty="0">
              <a:latin typeface="+mn-lt"/>
            </a:endParaRPr>
          </a:p>
        </p:txBody>
      </p:sp>
      <p:graphicFrame>
        <p:nvGraphicFramePr>
          <p:cNvPr id="4" name="Table 4">
            <a:extLst>
              <a:ext uri="{FF2B5EF4-FFF2-40B4-BE49-F238E27FC236}">
                <a16:creationId xmlns:a16="http://schemas.microsoft.com/office/drawing/2014/main" id="{18683CF1-86E9-458B-AA99-9D8CD16FBEB0}"/>
              </a:ext>
            </a:extLst>
          </p:cNvPr>
          <p:cNvGraphicFramePr>
            <a:graphicFrameLocks noGrp="1"/>
          </p:cNvGraphicFramePr>
          <p:nvPr>
            <p:ph idx="1"/>
            <p:extLst>
              <p:ext uri="{D42A27DB-BD31-4B8C-83A1-F6EECF244321}">
                <p14:modId xmlns:p14="http://schemas.microsoft.com/office/powerpoint/2010/main" val="1278138160"/>
              </p:ext>
            </p:extLst>
          </p:nvPr>
        </p:nvGraphicFramePr>
        <p:xfrm>
          <a:off x="4993240" y="803274"/>
          <a:ext cx="6406597" cy="5977640"/>
        </p:xfrm>
        <a:graphic>
          <a:graphicData uri="http://schemas.openxmlformats.org/drawingml/2006/table">
            <a:tbl>
              <a:tblPr firstRow="1" bandRow="1">
                <a:tableStyleId>{5C22544A-7EE6-4342-B048-85BDC9FD1C3A}</a:tableStyleId>
              </a:tblPr>
              <a:tblGrid>
                <a:gridCol w="3003791">
                  <a:extLst>
                    <a:ext uri="{9D8B030D-6E8A-4147-A177-3AD203B41FA5}">
                      <a16:colId xmlns:a16="http://schemas.microsoft.com/office/drawing/2014/main" val="3693215336"/>
                    </a:ext>
                  </a:extLst>
                </a:gridCol>
                <a:gridCol w="3402806">
                  <a:extLst>
                    <a:ext uri="{9D8B030D-6E8A-4147-A177-3AD203B41FA5}">
                      <a16:colId xmlns:a16="http://schemas.microsoft.com/office/drawing/2014/main" val="3304378168"/>
                    </a:ext>
                  </a:extLst>
                </a:gridCol>
              </a:tblGrid>
              <a:tr h="408969">
                <a:tc>
                  <a:txBody>
                    <a:bodyPr/>
                    <a:lstStyle/>
                    <a:p>
                      <a:r>
                        <a:rPr lang="en-US" sz="2000" b="0" dirty="0">
                          <a:latin typeface="+mn-lt"/>
                        </a:rPr>
                        <a:t>HashMap</a:t>
                      </a:r>
                      <a:endParaRPr lang="en-IN" sz="2000" b="0" dirty="0">
                        <a:latin typeface="+mn-lt"/>
                      </a:endParaRPr>
                    </a:p>
                  </a:txBody>
                  <a:tcPr/>
                </a:tc>
                <a:tc>
                  <a:txBody>
                    <a:bodyPr/>
                    <a:lstStyle/>
                    <a:p>
                      <a:r>
                        <a:rPr lang="en-US" sz="2000" b="0" dirty="0">
                          <a:latin typeface="+mn-lt"/>
                        </a:rPr>
                        <a:t>Hashtable</a:t>
                      </a:r>
                      <a:endParaRPr lang="en-IN" sz="2000" b="0" dirty="0">
                        <a:latin typeface="+mn-lt"/>
                      </a:endParaRPr>
                    </a:p>
                  </a:txBody>
                  <a:tcPr/>
                </a:tc>
                <a:extLst>
                  <a:ext uri="{0D108BD9-81ED-4DB2-BD59-A6C34878D82A}">
                    <a16:rowId xmlns:a16="http://schemas.microsoft.com/office/drawing/2014/main" val="4284473372"/>
                  </a:ext>
                </a:extLst>
              </a:tr>
              <a:tr h="674497">
                <a:tc>
                  <a:txBody>
                    <a:bodyPr/>
                    <a:lstStyle/>
                    <a:p>
                      <a:r>
                        <a:rPr lang="en-IN" sz="2000" b="0" i="0" u="none" strike="noStrike" kern="1200" baseline="0" dirty="0">
                          <a:solidFill>
                            <a:schemeClr val="dk1"/>
                          </a:solidFill>
                          <a:latin typeface="+mn-lt"/>
                          <a:ea typeface="+mn-ea"/>
                          <a:cs typeface="+mn-cs"/>
                        </a:rPr>
                        <a:t>No method is synchronized.</a:t>
                      </a:r>
                      <a:endParaRPr lang="en-IN" sz="2000" b="0" dirty="0">
                        <a:latin typeface="+mn-lt"/>
                      </a:endParaRPr>
                    </a:p>
                  </a:txBody>
                  <a:tcPr/>
                </a:tc>
                <a:tc>
                  <a:txBody>
                    <a:bodyPr/>
                    <a:lstStyle/>
                    <a:p>
                      <a:r>
                        <a:rPr lang="en-IN" sz="2000" b="0" i="0" u="none" strike="noStrike" kern="1200" baseline="0" dirty="0">
                          <a:solidFill>
                            <a:schemeClr val="dk1"/>
                          </a:solidFill>
                          <a:latin typeface="+mn-lt"/>
                          <a:ea typeface="+mn-ea"/>
                          <a:cs typeface="+mn-cs"/>
                        </a:rPr>
                        <a:t>Every method is synchronized.</a:t>
                      </a:r>
                      <a:endParaRPr lang="en-IN" sz="2000" b="0" dirty="0">
                        <a:latin typeface="+mn-lt"/>
                      </a:endParaRPr>
                    </a:p>
                  </a:txBody>
                  <a:tcPr/>
                </a:tc>
                <a:extLst>
                  <a:ext uri="{0D108BD9-81ED-4DB2-BD59-A6C34878D82A}">
                    <a16:rowId xmlns:a16="http://schemas.microsoft.com/office/drawing/2014/main" val="4273243526"/>
                  </a:ext>
                </a:extLst>
              </a:tr>
              <a:tr h="1847534">
                <a:tc>
                  <a:txBody>
                    <a:bodyPr/>
                    <a:lstStyle/>
                    <a:p>
                      <a:r>
                        <a:rPr lang="en-IN" sz="2000" b="0" i="0" u="none" strike="noStrike" kern="1200" baseline="0" dirty="0">
                          <a:solidFill>
                            <a:schemeClr val="dk1"/>
                          </a:solidFill>
                          <a:latin typeface="+mn-lt"/>
                          <a:ea typeface="+mn-ea"/>
                          <a:cs typeface="+mn-cs"/>
                        </a:rPr>
                        <a:t>Multiple Threads can operate </a:t>
                      </a:r>
                      <a:r>
                        <a:rPr lang="en-US" sz="2000" b="0" i="0" u="none" strike="noStrike" kern="1200" baseline="0" dirty="0">
                          <a:solidFill>
                            <a:schemeClr val="dk1"/>
                          </a:solidFill>
                          <a:latin typeface="+mn-lt"/>
                          <a:ea typeface="+mn-ea"/>
                          <a:cs typeface="+mn-cs"/>
                        </a:rPr>
                        <a:t>simultaneously on HashMap object and hence it is not Thread safe.</a:t>
                      </a:r>
                      <a:endParaRPr lang="en-IN" sz="2000" b="0" dirty="0">
                        <a:latin typeface="+mn-lt"/>
                      </a:endParaRPr>
                    </a:p>
                  </a:txBody>
                  <a:tcPr/>
                </a:tc>
                <a:tc>
                  <a:txBody>
                    <a:bodyPr/>
                    <a:lstStyle/>
                    <a:p>
                      <a:r>
                        <a:rPr lang="en-US" sz="2000" b="0" i="0" u="none" strike="noStrike" kern="1200" baseline="0" dirty="0">
                          <a:solidFill>
                            <a:schemeClr val="dk1"/>
                          </a:solidFill>
                          <a:latin typeface="+mn-lt"/>
                          <a:ea typeface="+mn-ea"/>
                          <a:cs typeface="+mn-cs"/>
                        </a:rPr>
                        <a:t>Multiple Threads can't operate simultaneously on Hashtable object and hence Hashtable object </a:t>
                      </a:r>
                      <a:r>
                        <a:rPr lang="en-IN" sz="2000" b="0" i="0" u="none" strike="noStrike" kern="1200" baseline="0" dirty="0">
                          <a:solidFill>
                            <a:schemeClr val="dk1"/>
                          </a:solidFill>
                          <a:latin typeface="+mn-lt"/>
                          <a:ea typeface="+mn-ea"/>
                          <a:cs typeface="+mn-cs"/>
                        </a:rPr>
                        <a:t>is Thread safe.</a:t>
                      </a:r>
                      <a:endParaRPr lang="en-IN" sz="2000" b="0" dirty="0">
                        <a:latin typeface="+mn-lt"/>
                      </a:endParaRPr>
                    </a:p>
                  </a:txBody>
                  <a:tcPr/>
                </a:tc>
                <a:extLst>
                  <a:ext uri="{0D108BD9-81ED-4DB2-BD59-A6C34878D82A}">
                    <a16:rowId xmlns:a16="http://schemas.microsoft.com/office/drawing/2014/main" val="243286445"/>
                  </a:ext>
                </a:extLst>
              </a:tr>
              <a:tr h="674497">
                <a:tc>
                  <a:txBody>
                    <a:bodyPr/>
                    <a:lstStyle/>
                    <a:p>
                      <a:r>
                        <a:rPr lang="en-IN" sz="2000" b="0" i="0" u="none" strike="noStrike" kern="1200" baseline="0" dirty="0">
                          <a:solidFill>
                            <a:schemeClr val="dk1"/>
                          </a:solidFill>
                          <a:latin typeface="+mn-lt"/>
                          <a:ea typeface="+mn-ea"/>
                          <a:cs typeface="+mn-cs"/>
                        </a:rPr>
                        <a:t>Relatively performance is high.</a:t>
                      </a:r>
                      <a:endParaRPr lang="en-IN" sz="2000" b="0" dirty="0">
                        <a:latin typeface="+mn-lt"/>
                      </a:endParaRPr>
                    </a:p>
                  </a:txBody>
                  <a:tcPr/>
                </a:tc>
                <a:tc>
                  <a:txBody>
                    <a:bodyPr/>
                    <a:lstStyle/>
                    <a:p>
                      <a:r>
                        <a:rPr lang="en-IN" sz="2000" b="0" i="0" u="none" strike="noStrike" kern="1200" baseline="0" dirty="0">
                          <a:solidFill>
                            <a:schemeClr val="dk1"/>
                          </a:solidFill>
                          <a:latin typeface="+mn-lt"/>
                          <a:ea typeface="+mn-ea"/>
                          <a:cs typeface="+mn-cs"/>
                        </a:rPr>
                        <a:t>Relatively performance is low.</a:t>
                      </a:r>
                      <a:endParaRPr lang="en-IN" sz="2000" b="0" dirty="0">
                        <a:latin typeface="+mn-lt"/>
                      </a:endParaRPr>
                    </a:p>
                  </a:txBody>
                  <a:tcPr/>
                </a:tc>
                <a:extLst>
                  <a:ext uri="{0D108BD9-81ED-4DB2-BD59-A6C34878D82A}">
                    <a16:rowId xmlns:a16="http://schemas.microsoft.com/office/drawing/2014/main" val="602251754"/>
                  </a:ext>
                </a:extLst>
              </a:tr>
              <a:tr h="1261015">
                <a:tc>
                  <a:txBody>
                    <a:bodyPr/>
                    <a:lstStyle/>
                    <a:p>
                      <a:r>
                        <a:rPr lang="en-US" sz="2000" b="0" i="0" u="none" strike="noStrike" kern="1200" baseline="0" dirty="0">
                          <a:solidFill>
                            <a:schemeClr val="dk1"/>
                          </a:solidFill>
                          <a:latin typeface="+mn-lt"/>
                          <a:ea typeface="+mn-ea"/>
                          <a:cs typeface="+mn-cs"/>
                        </a:rPr>
                        <a:t>Null is allowed for both key and </a:t>
                      </a:r>
                      <a:r>
                        <a:rPr lang="en-IN" sz="2000" b="0" i="0" u="none" strike="noStrike" kern="1200" baseline="0" dirty="0">
                          <a:solidFill>
                            <a:schemeClr val="dk1"/>
                          </a:solidFill>
                          <a:latin typeface="+mn-lt"/>
                          <a:ea typeface="+mn-ea"/>
                          <a:cs typeface="+mn-cs"/>
                        </a:rPr>
                        <a:t>value.</a:t>
                      </a:r>
                      <a:endParaRPr lang="en-IN" sz="2000" b="0" dirty="0">
                        <a:latin typeface="+mn-lt"/>
                      </a:endParaRPr>
                    </a:p>
                  </a:txBody>
                  <a:tcPr/>
                </a:tc>
                <a:tc>
                  <a:txBody>
                    <a:bodyPr/>
                    <a:lstStyle/>
                    <a:p>
                      <a:r>
                        <a:rPr lang="en-US" sz="2000" b="0" i="0" u="none" strike="noStrike" kern="1200" baseline="0" dirty="0">
                          <a:solidFill>
                            <a:schemeClr val="dk1"/>
                          </a:solidFill>
                          <a:latin typeface="+mn-lt"/>
                          <a:ea typeface="+mn-ea"/>
                          <a:cs typeface="+mn-cs"/>
                        </a:rPr>
                        <a:t>Null is not allowed for both key and value otherwise we will get NullPointerException.</a:t>
                      </a:r>
                      <a:endParaRPr lang="en-IN" sz="2000" b="0" dirty="0">
                        <a:latin typeface="+mn-lt"/>
                      </a:endParaRPr>
                    </a:p>
                  </a:txBody>
                  <a:tcPr/>
                </a:tc>
                <a:extLst>
                  <a:ext uri="{0D108BD9-81ED-4DB2-BD59-A6C34878D82A}">
                    <a16:rowId xmlns:a16="http://schemas.microsoft.com/office/drawing/2014/main" val="3288274504"/>
                  </a:ext>
                </a:extLst>
              </a:tr>
              <a:tr h="1008417">
                <a:tc>
                  <a:txBody>
                    <a:bodyPr/>
                    <a:lstStyle/>
                    <a:p>
                      <a:r>
                        <a:rPr lang="en-US" sz="2000" b="0" i="0" u="none" strike="noStrike" kern="1200" baseline="0" dirty="0">
                          <a:solidFill>
                            <a:schemeClr val="dk1"/>
                          </a:solidFill>
                          <a:latin typeface="+mn-lt"/>
                          <a:ea typeface="+mn-ea"/>
                          <a:cs typeface="+mn-cs"/>
                        </a:rPr>
                        <a:t>It is non legacy and introduced in </a:t>
                      </a:r>
                      <a:r>
                        <a:rPr lang="en-IN" sz="2000" b="0" i="0" u="none" strike="noStrike" kern="1200" baseline="0" dirty="0">
                          <a:solidFill>
                            <a:schemeClr val="dk1"/>
                          </a:solidFill>
                          <a:latin typeface="+mn-lt"/>
                          <a:ea typeface="+mn-ea"/>
                          <a:cs typeface="+mn-cs"/>
                        </a:rPr>
                        <a:t>1.2v.</a:t>
                      </a:r>
                      <a:endParaRPr lang="en-IN" sz="2000" b="0" dirty="0">
                        <a:latin typeface="+mn-lt"/>
                      </a:endParaRPr>
                    </a:p>
                  </a:txBody>
                  <a:tcPr/>
                </a:tc>
                <a:tc>
                  <a:txBody>
                    <a:bodyPr/>
                    <a:lstStyle/>
                    <a:p>
                      <a:r>
                        <a:rPr lang="en-US" sz="2000" b="0" i="0" u="none" strike="noStrike" kern="1200" baseline="0" dirty="0">
                          <a:solidFill>
                            <a:schemeClr val="dk1"/>
                          </a:solidFill>
                          <a:latin typeface="+mn-lt"/>
                          <a:ea typeface="+mn-ea"/>
                          <a:cs typeface="+mn-cs"/>
                        </a:rPr>
                        <a:t>It is legacy and introduced in 1.0v.</a:t>
                      </a:r>
                    </a:p>
                    <a:p>
                      <a:endParaRPr lang="en-IN" sz="2000" b="0" dirty="0">
                        <a:latin typeface="+mn-lt"/>
                      </a:endParaRPr>
                    </a:p>
                  </a:txBody>
                  <a:tcPr/>
                </a:tc>
                <a:extLst>
                  <a:ext uri="{0D108BD9-81ED-4DB2-BD59-A6C34878D82A}">
                    <a16:rowId xmlns:a16="http://schemas.microsoft.com/office/drawing/2014/main" val="2630563282"/>
                  </a:ext>
                </a:extLst>
              </a:tr>
            </a:tbl>
          </a:graphicData>
        </a:graphic>
      </p:graphicFrame>
    </p:spTree>
    <p:extLst>
      <p:ext uri="{BB962C8B-B14F-4D97-AF65-F5344CB8AC3E}">
        <p14:creationId xmlns:p14="http://schemas.microsoft.com/office/powerpoint/2010/main" val="2358707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A76F9-9A64-4D91-9D68-1AB960D9DBC6}"/>
              </a:ext>
            </a:extLst>
          </p:cNvPr>
          <p:cNvSpPr>
            <a:spLocks noGrp="1"/>
          </p:cNvSpPr>
          <p:nvPr>
            <p:ph type="title"/>
          </p:nvPr>
        </p:nvSpPr>
        <p:spPr/>
        <p:txBody>
          <a:bodyPr/>
          <a:lstStyle/>
          <a:p>
            <a:r>
              <a:rPr lang="en-US" dirty="0">
                <a:latin typeface="+mn-lt"/>
              </a:rPr>
              <a:t>Content</a:t>
            </a:r>
            <a:endParaRPr lang="en-IN" dirty="0">
              <a:latin typeface="+mn-lt"/>
            </a:endParaRPr>
          </a:p>
        </p:txBody>
      </p:sp>
      <p:sp>
        <p:nvSpPr>
          <p:cNvPr id="3" name="Content Placeholder 2">
            <a:extLst>
              <a:ext uri="{FF2B5EF4-FFF2-40B4-BE49-F238E27FC236}">
                <a16:creationId xmlns:a16="http://schemas.microsoft.com/office/drawing/2014/main" id="{975D8B5D-0C65-40D5-A153-7073F327B332}"/>
              </a:ext>
            </a:extLst>
          </p:cNvPr>
          <p:cNvSpPr>
            <a:spLocks noGrp="1"/>
          </p:cNvSpPr>
          <p:nvPr>
            <p:ph idx="1"/>
          </p:nvPr>
        </p:nvSpPr>
        <p:spPr>
          <a:xfrm>
            <a:off x="5118447" y="1168400"/>
            <a:ext cx="6778913" cy="5201920"/>
          </a:xfrm>
        </p:spPr>
        <p:txBody>
          <a:bodyPr/>
          <a:lstStyle/>
          <a:p>
            <a:pPr>
              <a:buFont typeface="Courier New" panose="02070309020205020404" pitchFamily="49" charset="0"/>
              <a:buChar char="o"/>
            </a:pPr>
            <a:r>
              <a:rPr lang="en-US" dirty="0"/>
              <a:t>What is Collection?</a:t>
            </a:r>
          </a:p>
          <a:p>
            <a:pPr>
              <a:buFont typeface="Courier New" panose="02070309020205020404" pitchFamily="49" charset="0"/>
              <a:buChar char="o"/>
            </a:pPr>
            <a:r>
              <a:rPr lang="en-US" dirty="0"/>
              <a:t>Need of Collection</a:t>
            </a:r>
          </a:p>
          <a:p>
            <a:pPr>
              <a:buFont typeface="Courier New" panose="02070309020205020404" pitchFamily="49" charset="0"/>
              <a:buChar char="o"/>
            </a:pPr>
            <a:r>
              <a:rPr lang="en-US" dirty="0"/>
              <a:t>Collection Framework</a:t>
            </a:r>
          </a:p>
          <a:p>
            <a:pPr>
              <a:buFont typeface="Courier New" panose="02070309020205020404" pitchFamily="49" charset="0"/>
              <a:buChar char="o"/>
            </a:pPr>
            <a:r>
              <a:rPr lang="en-US" dirty="0"/>
              <a:t>Collection Hierarchy</a:t>
            </a:r>
          </a:p>
          <a:p>
            <a:pPr>
              <a:buFont typeface="Courier New" panose="02070309020205020404" pitchFamily="49" charset="0"/>
              <a:buChar char="o"/>
            </a:pPr>
            <a:r>
              <a:rPr lang="en-US" dirty="0"/>
              <a:t>Collection implementations</a:t>
            </a:r>
          </a:p>
          <a:p>
            <a:r>
              <a:rPr lang="en-US" dirty="0"/>
              <a:t>       List</a:t>
            </a:r>
          </a:p>
          <a:p>
            <a:r>
              <a:rPr lang="en-US" dirty="0"/>
              <a:t>       Set</a:t>
            </a:r>
          </a:p>
          <a:p>
            <a:r>
              <a:rPr lang="en-US" dirty="0"/>
              <a:t>       Map      </a:t>
            </a:r>
          </a:p>
          <a:p>
            <a:pPr>
              <a:buFont typeface="Courier New" panose="02070309020205020404" pitchFamily="49" charset="0"/>
              <a:buChar char="o"/>
            </a:pPr>
            <a:r>
              <a:rPr lang="en-US" dirty="0"/>
              <a:t>Cursors</a:t>
            </a:r>
          </a:p>
          <a:p>
            <a:pPr marL="0" indent="0">
              <a:buNone/>
            </a:pPr>
            <a:endParaRPr lang="en-US" dirty="0"/>
          </a:p>
          <a:p>
            <a:endParaRPr lang="en-IN" dirty="0"/>
          </a:p>
        </p:txBody>
      </p:sp>
    </p:spTree>
    <p:extLst>
      <p:ext uri="{BB962C8B-B14F-4D97-AF65-F5344CB8AC3E}">
        <p14:creationId xmlns:p14="http://schemas.microsoft.com/office/powerpoint/2010/main" val="644231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CAAE-4EF1-4CA2-B346-D85F8D59B207}"/>
              </a:ext>
            </a:extLst>
          </p:cNvPr>
          <p:cNvSpPr>
            <a:spLocks noGrp="1"/>
          </p:cNvSpPr>
          <p:nvPr>
            <p:ph type="title"/>
          </p:nvPr>
        </p:nvSpPr>
        <p:spPr/>
        <p:txBody>
          <a:bodyPr/>
          <a:lstStyle/>
          <a:p>
            <a:r>
              <a:rPr lang="en-US" dirty="0">
                <a:latin typeface="+mn-lt"/>
              </a:rPr>
              <a:t>TreeMap</a:t>
            </a:r>
            <a:endParaRPr lang="en-IN" dirty="0">
              <a:latin typeface="+mn-lt"/>
            </a:endParaRPr>
          </a:p>
        </p:txBody>
      </p:sp>
      <p:sp>
        <p:nvSpPr>
          <p:cNvPr id="3" name="Content Placeholder 2">
            <a:extLst>
              <a:ext uri="{FF2B5EF4-FFF2-40B4-BE49-F238E27FC236}">
                <a16:creationId xmlns:a16="http://schemas.microsoft.com/office/drawing/2014/main" id="{09544C2C-76F0-4C37-AD97-51E290C009E4}"/>
              </a:ext>
            </a:extLst>
          </p:cNvPr>
          <p:cNvSpPr>
            <a:spLocks noGrp="1"/>
          </p:cNvSpPr>
          <p:nvPr>
            <p:ph idx="1"/>
          </p:nvPr>
        </p:nvSpPr>
        <p:spPr/>
        <p:txBody>
          <a:bodyPr>
            <a:noAutofit/>
          </a:bodyPr>
          <a:lstStyle/>
          <a:p>
            <a:pPr algn="l"/>
            <a:r>
              <a:rPr lang="en-US" sz="1400" i="0" u="none" strike="noStrike" baseline="0" dirty="0"/>
              <a:t>The underlying data structure is RED-BLACK Tree.</a:t>
            </a:r>
          </a:p>
          <a:p>
            <a:pPr algn="l"/>
            <a:r>
              <a:rPr lang="en-US" sz="1400" i="0" u="none" strike="noStrike" baseline="0" dirty="0"/>
              <a:t>Duplicate keys are not allowed but values can be duplicated.</a:t>
            </a:r>
          </a:p>
          <a:p>
            <a:pPr algn="l"/>
            <a:r>
              <a:rPr lang="en-US" sz="1400" i="0" u="none" strike="noStrike" baseline="0" dirty="0"/>
              <a:t> Insertion order is not preserved and all entries will be inserted according to some </a:t>
            </a:r>
            <a:r>
              <a:rPr lang="en-IN" sz="1400" i="0" u="none" strike="noStrike" baseline="0" dirty="0"/>
              <a:t>sorting order of keys.</a:t>
            </a:r>
          </a:p>
          <a:p>
            <a:pPr algn="l"/>
            <a:r>
              <a:rPr lang="en-US" sz="1400" i="0" u="none" strike="noStrike" baseline="0" dirty="0"/>
              <a:t>If we are depending on default natural sorting order keys should be homogeneous and Comparable otherwise we will get ClassCastException.</a:t>
            </a:r>
          </a:p>
          <a:p>
            <a:pPr algn="l"/>
            <a:r>
              <a:rPr lang="en-US" sz="1400" i="0" u="none" strike="noStrike" baseline="0" dirty="0"/>
              <a:t>If we are defining our own sorting order by Comparator then keys can be </a:t>
            </a:r>
            <a:r>
              <a:rPr lang="en-IN" sz="1400" i="0" u="none" strike="noStrike" baseline="0" dirty="0"/>
              <a:t>heterogeneous and non Comparable.</a:t>
            </a:r>
          </a:p>
          <a:p>
            <a:pPr algn="l"/>
            <a:r>
              <a:rPr lang="en-US" sz="1400" i="0" u="none" strike="noStrike" baseline="0" dirty="0"/>
              <a:t> There are no restrictions on values they can be heterogeneous and non </a:t>
            </a:r>
            <a:r>
              <a:rPr lang="en-IN" sz="1400" i="0" u="none" strike="noStrike" baseline="0" dirty="0"/>
              <a:t>Comparable.</a:t>
            </a:r>
          </a:p>
          <a:p>
            <a:pPr algn="l"/>
            <a:r>
              <a:rPr lang="en-US" sz="1400" dirty="0"/>
              <a:t>W</a:t>
            </a:r>
            <a:r>
              <a:rPr lang="en-US" sz="1400" i="0" u="none" strike="noStrike" baseline="0" dirty="0"/>
              <a:t>e will get NullPointerException</a:t>
            </a:r>
            <a:r>
              <a:rPr lang="en-US" sz="1400" dirty="0"/>
              <a:t> ig try to add null key.</a:t>
            </a:r>
            <a:endParaRPr lang="en-US" sz="1400" i="0" u="none" strike="noStrike" baseline="0" dirty="0"/>
          </a:p>
          <a:p>
            <a:pPr algn="l"/>
            <a:r>
              <a:rPr lang="en-US" sz="1400" i="0" u="none" strike="noStrike" baseline="0" dirty="0"/>
              <a:t>There are no restrictions for null values.</a:t>
            </a:r>
          </a:p>
          <a:p>
            <a:pPr marL="0" indent="0" algn="l">
              <a:buNone/>
            </a:pPr>
            <a:r>
              <a:rPr lang="en-IN" sz="1400" i="0" u="none" strike="noStrike" baseline="0" dirty="0"/>
              <a:t>Constructors:</a:t>
            </a:r>
          </a:p>
          <a:p>
            <a:pPr algn="l">
              <a:buFont typeface="Wingdings" panose="05000000000000000000" pitchFamily="2" charset="2"/>
              <a:buChar char="q"/>
            </a:pPr>
            <a:r>
              <a:rPr lang="en-US" sz="1400" i="0" u="none" strike="noStrike" baseline="0" dirty="0"/>
              <a:t>1. TreeMap t=new TreeMap(); //</a:t>
            </a:r>
            <a:r>
              <a:rPr lang="en-IN" sz="1400" i="0" u="none" strike="noStrike" baseline="0" dirty="0"/>
              <a:t>For default natural sorting order.</a:t>
            </a:r>
          </a:p>
          <a:p>
            <a:pPr algn="l">
              <a:buFont typeface="Wingdings" panose="05000000000000000000" pitchFamily="2" charset="2"/>
              <a:buChar char="q"/>
            </a:pPr>
            <a:r>
              <a:rPr lang="en-US" sz="1400" i="0" u="none" strike="noStrike" baseline="0" dirty="0"/>
              <a:t>2. TreeMap t=new TreeMap(Comparator c); //</a:t>
            </a:r>
            <a:r>
              <a:rPr lang="en-IN" sz="1400" i="0" u="none" strike="noStrike" baseline="0" dirty="0"/>
              <a:t>For customized sorting order.</a:t>
            </a:r>
          </a:p>
          <a:p>
            <a:pPr algn="l">
              <a:buFont typeface="Wingdings" panose="05000000000000000000" pitchFamily="2" charset="2"/>
              <a:buChar char="q"/>
            </a:pPr>
            <a:r>
              <a:rPr lang="en-US" sz="1400" i="0" u="none" strike="noStrike" baseline="0" dirty="0"/>
              <a:t>3. TreeMap t=new TreeMap(SortedMap m);</a:t>
            </a:r>
          </a:p>
          <a:p>
            <a:pPr algn="l">
              <a:buFont typeface="Wingdings" panose="05000000000000000000" pitchFamily="2" charset="2"/>
              <a:buChar char="q"/>
            </a:pPr>
            <a:r>
              <a:rPr lang="en-US" sz="1400" i="0" u="none" strike="noStrike" baseline="0" dirty="0"/>
              <a:t>4. TreeMap t=new TreeMap(Map m);</a:t>
            </a:r>
            <a:endParaRPr lang="en-IN" sz="1400" dirty="0"/>
          </a:p>
        </p:txBody>
      </p:sp>
    </p:spTree>
    <p:extLst>
      <p:ext uri="{BB962C8B-B14F-4D97-AF65-F5344CB8AC3E}">
        <p14:creationId xmlns:p14="http://schemas.microsoft.com/office/powerpoint/2010/main" val="108969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C0EDF-B4E7-4FF4-9122-FF0E2DF013D2}"/>
              </a:ext>
            </a:extLst>
          </p:cNvPr>
          <p:cNvSpPr>
            <a:spLocks noGrp="1"/>
          </p:cNvSpPr>
          <p:nvPr>
            <p:ph type="title"/>
          </p:nvPr>
        </p:nvSpPr>
        <p:spPr/>
        <p:txBody>
          <a:bodyPr>
            <a:normAutofit/>
          </a:bodyPr>
          <a:lstStyle/>
          <a:p>
            <a:r>
              <a:rPr lang="en-US" sz="3200" b="1" i="0" u="none" strike="noStrike" baseline="0" dirty="0">
                <a:solidFill>
                  <a:srgbClr val="FFFFFF"/>
                </a:solidFill>
                <a:latin typeface="Calibri" panose="020F0502020204030204" pitchFamily="34" charset="0"/>
              </a:rPr>
              <a:t>The 3 cursors of java</a:t>
            </a:r>
            <a:endParaRPr lang="en-IN" sz="3200" dirty="0"/>
          </a:p>
        </p:txBody>
      </p:sp>
      <p:sp>
        <p:nvSpPr>
          <p:cNvPr id="3" name="Content Placeholder 2">
            <a:extLst>
              <a:ext uri="{FF2B5EF4-FFF2-40B4-BE49-F238E27FC236}">
                <a16:creationId xmlns:a16="http://schemas.microsoft.com/office/drawing/2014/main" id="{FC30D28F-3594-4D87-8C4A-CF91A7116FD2}"/>
              </a:ext>
            </a:extLst>
          </p:cNvPr>
          <p:cNvSpPr>
            <a:spLocks noGrp="1"/>
          </p:cNvSpPr>
          <p:nvPr>
            <p:ph idx="1"/>
          </p:nvPr>
        </p:nvSpPr>
        <p:spPr>
          <a:xfrm>
            <a:off x="5118447" y="142240"/>
            <a:ext cx="6992273" cy="6624320"/>
          </a:xfrm>
        </p:spPr>
        <p:txBody>
          <a:bodyPr>
            <a:normAutofit/>
          </a:bodyPr>
          <a:lstStyle/>
          <a:p>
            <a:pPr marL="0" indent="0" algn="l">
              <a:buNone/>
            </a:pPr>
            <a:r>
              <a:rPr lang="en-US" sz="1800" i="0" u="none" strike="noStrike" baseline="0" dirty="0"/>
              <a:t>If we want to get objects one by one from the collection then we should go for cursor.</a:t>
            </a:r>
          </a:p>
          <a:p>
            <a:pPr marL="0" indent="0" algn="l">
              <a:buNone/>
            </a:pPr>
            <a:r>
              <a:rPr lang="en-US" sz="1800" i="0" u="none" strike="noStrike" baseline="0" dirty="0"/>
              <a:t>There are 3 types of cursors available in java. They are:</a:t>
            </a:r>
          </a:p>
          <a:p>
            <a:pPr algn="l"/>
            <a:r>
              <a:rPr lang="en-IN" sz="1800" i="0" u="none" strike="noStrike" baseline="0" dirty="0"/>
              <a:t>1. Enumeration</a:t>
            </a:r>
          </a:p>
          <a:p>
            <a:pPr algn="l"/>
            <a:r>
              <a:rPr lang="en-IN" sz="1800" i="0" u="none" strike="noStrike" baseline="0" dirty="0"/>
              <a:t>2. Iterator</a:t>
            </a:r>
          </a:p>
          <a:p>
            <a:pPr algn="l"/>
            <a:r>
              <a:rPr lang="en-IN" sz="1800" i="0" u="none" strike="noStrike" baseline="0" dirty="0"/>
              <a:t>3. ListIterator</a:t>
            </a:r>
            <a:r>
              <a:rPr lang="en-IN" sz="1800" i="0" u="none" strike="noStrike" baseline="0" dirty="0">
                <a:solidFill>
                  <a:srgbClr val="FFFFFF"/>
                </a:solidFill>
              </a:rPr>
              <a:t>Enumeration:</a:t>
            </a:r>
          </a:p>
          <a:p>
            <a:pPr marL="0" indent="0" algn="l">
              <a:buNone/>
            </a:pPr>
            <a:r>
              <a:rPr lang="en-US" sz="1800" i="0" u="none" strike="noStrike" baseline="0" dirty="0">
                <a:solidFill>
                  <a:srgbClr val="000000"/>
                </a:solidFill>
              </a:rPr>
              <a:t>We can use Enumeration to get objects one by one from the legacy collection </a:t>
            </a:r>
            <a:r>
              <a:rPr lang="en-IN" sz="1800" i="0" u="none" strike="noStrike" baseline="0" dirty="0">
                <a:solidFill>
                  <a:srgbClr val="000000"/>
                </a:solidFill>
              </a:rPr>
              <a:t>objects. </a:t>
            </a:r>
            <a:r>
              <a:rPr lang="en-US" sz="1800" i="0" u="none" strike="noStrike" baseline="0" dirty="0">
                <a:solidFill>
                  <a:srgbClr val="000000"/>
                </a:solidFill>
              </a:rPr>
              <a:t>We can create Enumeration object by using elements() method.</a:t>
            </a:r>
          </a:p>
          <a:p>
            <a:pPr algn="l">
              <a:buFont typeface="Wingdings" panose="05000000000000000000" pitchFamily="2" charset="2"/>
              <a:buChar char="ü"/>
            </a:pPr>
            <a:r>
              <a:rPr lang="en-IN" sz="1800" i="0" u="none" strike="noStrike" baseline="0" dirty="0">
                <a:solidFill>
                  <a:srgbClr val="000000"/>
                </a:solidFill>
              </a:rPr>
              <a:t>public Enumeration elements();</a:t>
            </a:r>
          </a:p>
          <a:p>
            <a:pPr algn="l">
              <a:buFont typeface="Wingdings" panose="05000000000000000000" pitchFamily="2" charset="2"/>
              <a:buChar char="ü"/>
            </a:pPr>
            <a:r>
              <a:rPr lang="en-IN" sz="1800" i="0" u="none" strike="noStrike" baseline="0" dirty="0">
                <a:solidFill>
                  <a:srgbClr val="000000"/>
                </a:solidFill>
              </a:rPr>
              <a:t>Enumeration e=v.elements();</a:t>
            </a:r>
          </a:p>
          <a:p>
            <a:pPr marL="0" indent="0" algn="l">
              <a:buNone/>
            </a:pPr>
            <a:r>
              <a:rPr lang="en-IN" sz="1800" i="0" u="none" strike="noStrike" baseline="0" dirty="0">
                <a:solidFill>
                  <a:srgbClr val="000000"/>
                </a:solidFill>
              </a:rPr>
              <a:t>using Vector Object </a:t>
            </a:r>
            <a:r>
              <a:rPr lang="en-US" sz="1800" i="0" u="none" strike="noStrike" baseline="0" dirty="0">
                <a:solidFill>
                  <a:srgbClr val="000000"/>
                </a:solidFill>
              </a:rPr>
              <a:t>Enumeration interface defines the following two methods</a:t>
            </a:r>
          </a:p>
          <a:p>
            <a:pPr algn="l">
              <a:buFont typeface="Wingdings" panose="05000000000000000000" pitchFamily="2" charset="2"/>
              <a:buChar char="ü"/>
            </a:pPr>
            <a:r>
              <a:rPr lang="en-IN" sz="1800" i="0" u="none" strike="noStrike" baseline="0" dirty="0">
                <a:solidFill>
                  <a:srgbClr val="000000"/>
                </a:solidFill>
              </a:rPr>
              <a:t>1. public boolean hasMoreElements();</a:t>
            </a:r>
          </a:p>
          <a:p>
            <a:pPr algn="l">
              <a:buFont typeface="Wingdings" panose="05000000000000000000" pitchFamily="2" charset="2"/>
              <a:buChar char="ü"/>
            </a:pPr>
            <a:r>
              <a:rPr lang="en-IN" sz="1800" i="0" u="none" strike="noStrike" baseline="0" dirty="0">
                <a:solidFill>
                  <a:srgbClr val="000000"/>
                </a:solidFill>
              </a:rPr>
              <a:t>2. public Object nextElement();</a:t>
            </a:r>
            <a:endParaRPr lang="en-IN" dirty="0"/>
          </a:p>
        </p:txBody>
      </p:sp>
    </p:spTree>
    <p:extLst>
      <p:ext uri="{BB962C8B-B14F-4D97-AF65-F5344CB8AC3E}">
        <p14:creationId xmlns:p14="http://schemas.microsoft.com/office/powerpoint/2010/main" val="3689420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55407-8601-442C-8B72-C91AA2C81367}"/>
              </a:ext>
            </a:extLst>
          </p:cNvPr>
          <p:cNvSpPr>
            <a:spLocks noGrp="1"/>
          </p:cNvSpPr>
          <p:nvPr>
            <p:ph type="title"/>
          </p:nvPr>
        </p:nvSpPr>
        <p:spPr/>
        <p:txBody>
          <a:bodyPr/>
          <a:lstStyle/>
          <a:p>
            <a:r>
              <a:rPr lang="en-US" dirty="0">
                <a:latin typeface="+mn-lt"/>
              </a:rPr>
              <a:t>Iterator</a:t>
            </a:r>
            <a:endParaRPr lang="en-IN" dirty="0">
              <a:latin typeface="+mn-lt"/>
            </a:endParaRPr>
          </a:p>
        </p:txBody>
      </p:sp>
      <p:sp>
        <p:nvSpPr>
          <p:cNvPr id="3" name="Content Placeholder 2">
            <a:extLst>
              <a:ext uri="{FF2B5EF4-FFF2-40B4-BE49-F238E27FC236}">
                <a16:creationId xmlns:a16="http://schemas.microsoft.com/office/drawing/2014/main" id="{9DB8DF51-679E-4093-AC34-F4432FD42442}"/>
              </a:ext>
            </a:extLst>
          </p:cNvPr>
          <p:cNvSpPr>
            <a:spLocks noGrp="1"/>
          </p:cNvSpPr>
          <p:nvPr>
            <p:ph idx="1"/>
          </p:nvPr>
        </p:nvSpPr>
        <p:spPr>
          <a:xfrm>
            <a:off x="5118447" y="213360"/>
            <a:ext cx="6281873" cy="6360160"/>
          </a:xfrm>
        </p:spPr>
        <p:txBody>
          <a:bodyPr>
            <a:normAutofit/>
          </a:bodyPr>
          <a:lstStyle/>
          <a:p>
            <a:pPr marL="0" indent="0" algn="l">
              <a:buNone/>
            </a:pPr>
            <a:r>
              <a:rPr lang="en-IN" sz="1800" i="0" u="none" strike="noStrike" baseline="0" dirty="0">
                <a:solidFill>
                  <a:srgbClr val="FFFFFF"/>
                </a:solidFill>
              </a:rPr>
              <a:t>Iterator:</a:t>
            </a:r>
          </a:p>
          <a:p>
            <a:pPr algn="l"/>
            <a:r>
              <a:rPr lang="en-US" sz="1800" i="0" u="none" strike="noStrike" baseline="0" dirty="0">
                <a:solidFill>
                  <a:srgbClr val="000000"/>
                </a:solidFill>
              </a:rPr>
              <a:t>1. We can use Iterator to get objects one by one from any collection object.</a:t>
            </a:r>
          </a:p>
          <a:p>
            <a:pPr algn="l"/>
            <a:r>
              <a:rPr lang="en-US" sz="1800" i="0" u="none" strike="noStrike" baseline="0" dirty="0">
                <a:solidFill>
                  <a:srgbClr val="000000"/>
                </a:solidFill>
              </a:rPr>
              <a:t>2. We can apply Iterator concept for any collection object and it is a universal cursor.</a:t>
            </a:r>
          </a:p>
          <a:p>
            <a:pPr algn="l"/>
            <a:r>
              <a:rPr lang="en-US" sz="1800" i="0" u="none" strike="noStrike" baseline="0" dirty="0">
                <a:solidFill>
                  <a:srgbClr val="000000"/>
                </a:solidFill>
              </a:rPr>
              <a:t>3. While iterating the objects by Iterator we can perform both read and remove </a:t>
            </a:r>
            <a:r>
              <a:rPr lang="en-IN" sz="1800" i="0" u="none" strike="noStrike" baseline="0" dirty="0">
                <a:solidFill>
                  <a:srgbClr val="000000"/>
                </a:solidFill>
              </a:rPr>
              <a:t>operations.</a:t>
            </a:r>
          </a:p>
          <a:p>
            <a:pPr marL="0" indent="0" algn="l">
              <a:buNone/>
            </a:pPr>
            <a:r>
              <a:rPr lang="en-US" sz="1800" i="0" u="none" strike="noStrike" baseline="0" dirty="0">
                <a:solidFill>
                  <a:srgbClr val="000000"/>
                </a:solidFill>
              </a:rPr>
              <a:t>We can get Iterator object by using iterator() method of Collection interface.</a:t>
            </a:r>
          </a:p>
          <a:p>
            <a:pPr algn="l">
              <a:buFont typeface="Wingdings" panose="05000000000000000000" pitchFamily="2" charset="2"/>
              <a:buChar char="ü"/>
            </a:pPr>
            <a:r>
              <a:rPr lang="en-IN" sz="1800" i="0" u="none" strike="noStrike" baseline="0" dirty="0">
                <a:solidFill>
                  <a:srgbClr val="000000"/>
                </a:solidFill>
              </a:rPr>
              <a:t>public Iterator iterator();</a:t>
            </a:r>
          </a:p>
          <a:p>
            <a:pPr algn="l">
              <a:buFont typeface="Wingdings" panose="05000000000000000000" pitchFamily="2" charset="2"/>
              <a:buChar char="ü"/>
            </a:pPr>
            <a:r>
              <a:rPr lang="en-IN" sz="1800" i="0" u="none" strike="noStrike" baseline="0" dirty="0">
                <a:solidFill>
                  <a:srgbClr val="000000"/>
                </a:solidFill>
              </a:rPr>
              <a:t>Iterator itr=c.iterator();</a:t>
            </a:r>
          </a:p>
          <a:p>
            <a:pPr marL="0" indent="0" algn="l">
              <a:buNone/>
            </a:pPr>
            <a:r>
              <a:rPr lang="en-US" sz="1800" i="0" u="none" strike="noStrike" baseline="0" dirty="0">
                <a:solidFill>
                  <a:srgbClr val="000000"/>
                </a:solidFill>
              </a:rPr>
              <a:t>Iterator interface defines the following 3 methods.</a:t>
            </a:r>
          </a:p>
          <a:p>
            <a:pPr algn="l">
              <a:buFont typeface="Wingdings" panose="05000000000000000000" pitchFamily="2" charset="2"/>
              <a:buChar char="ü"/>
            </a:pPr>
            <a:r>
              <a:rPr lang="en-IN" sz="1800" i="0" u="none" strike="noStrike" baseline="0" dirty="0">
                <a:solidFill>
                  <a:srgbClr val="000000"/>
                </a:solidFill>
              </a:rPr>
              <a:t>1. public boolean hasNext();</a:t>
            </a:r>
          </a:p>
          <a:p>
            <a:pPr algn="l">
              <a:buFont typeface="Wingdings" panose="05000000000000000000" pitchFamily="2" charset="2"/>
              <a:buChar char="ü"/>
            </a:pPr>
            <a:r>
              <a:rPr lang="en-IN" sz="1800" i="0" u="none" strike="noStrike" baseline="0" dirty="0">
                <a:solidFill>
                  <a:srgbClr val="000000"/>
                </a:solidFill>
              </a:rPr>
              <a:t>2. public object next();</a:t>
            </a:r>
          </a:p>
          <a:p>
            <a:pPr algn="l">
              <a:buFont typeface="Wingdings" panose="05000000000000000000" pitchFamily="2" charset="2"/>
              <a:buChar char="ü"/>
            </a:pPr>
            <a:r>
              <a:rPr lang="en-IN" sz="1800" i="0" u="none" strike="noStrike" baseline="0" dirty="0">
                <a:solidFill>
                  <a:srgbClr val="000000"/>
                </a:solidFill>
              </a:rPr>
              <a:t>3. public void remove();</a:t>
            </a:r>
            <a:endParaRPr lang="en-IN" dirty="0"/>
          </a:p>
        </p:txBody>
      </p:sp>
    </p:spTree>
    <p:extLst>
      <p:ext uri="{BB962C8B-B14F-4D97-AF65-F5344CB8AC3E}">
        <p14:creationId xmlns:p14="http://schemas.microsoft.com/office/powerpoint/2010/main" val="4015143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334C9-B84C-45A9-B3A8-BF373C11438B}"/>
              </a:ext>
            </a:extLst>
          </p:cNvPr>
          <p:cNvSpPr>
            <a:spLocks noGrp="1"/>
          </p:cNvSpPr>
          <p:nvPr>
            <p:ph type="title"/>
          </p:nvPr>
        </p:nvSpPr>
        <p:spPr/>
        <p:txBody>
          <a:bodyPr/>
          <a:lstStyle/>
          <a:p>
            <a:r>
              <a:rPr lang="en-US" sz="4000" b="1" i="0" u="none" strike="noStrike" baseline="0" dirty="0">
                <a:solidFill>
                  <a:schemeClr val="bg1"/>
                </a:solidFill>
                <a:latin typeface="Calibri" panose="020F0502020204030204" pitchFamily="34" charset="0"/>
              </a:rPr>
              <a:t>ListIterator</a:t>
            </a:r>
            <a:endParaRPr lang="en-IN" dirty="0">
              <a:solidFill>
                <a:schemeClr val="bg1"/>
              </a:solidFill>
            </a:endParaRPr>
          </a:p>
        </p:txBody>
      </p:sp>
      <p:sp>
        <p:nvSpPr>
          <p:cNvPr id="3" name="Content Placeholder 2">
            <a:extLst>
              <a:ext uri="{FF2B5EF4-FFF2-40B4-BE49-F238E27FC236}">
                <a16:creationId xmlns:a16="http://schemas.microsoft.com/office/drawing/2014/main" id="{2D0B7D1B-D2F3-4384-ADFD-F4763A0AF8E7}"/>
              </a:ext>
            </a:extLst>
          </p:cNvPr>
          <p:cNvSpPr>
            <a:spLocks noGrp="1"/>
          </p:cNvSpPr>
          <p:nvPr>
            <p:ph idx="1"/>
          </p:nvPr>
        </p:nvSpPr>
        <p:spPr>
          <a:xfrm>
            <a:off x="5118447" y="182880"/>
            <a:ext cx="6281873" cy="6471920"/>
          </a:xfrm>
        </p:spPr>
        <p:txBody>
          <a:bodyPr>
            <a:noAutofit/>
          </a:bodyPr>
          <a:lstStyle/>
          <a:p>
            <a:pPr marL="0" indent="0" algn="l">
              <a:buNone/>
            </a:pPr>
            <a:r>
              <a:rPr lang="en-IN" sz="1600" i="0" u="none" strike="noStrike" baseline="0" dirty="0">
                <a:solidFill>
                  <a:srgbClr val="FFFFFF"/>
                </a:solidFill>
              </a:rPr>
              <a:t>ListIterator:</a:t>
            </a:r>
          </a:p>
          <a:p>
            <a:pPr algn="l"/>
            <a:r>
              <a:rPr lang="en-US" sz="1600" i="0" u="none" strike="noStrike" baseline="0" dirty="0">
                <a:solidFill>
                  <a:srgbClr val="000000"/>
                </a:solidFill>
              </a:rPr>
              <a:t>ListIterator is the child interface of Iterator. By using listIterator we can move either to the forward direction (or) to the backward direction that is it is a bi-directional cursor.</a:t>
            </a:r>
          </a:p>
          <a:p>
            <a:pPr algn="l"/>
            <a:r>
              <a:rPr lang="en-US" sz="1600" i="0" u="none" strike="noStrike" baseline="0" dirty="0">
                <a:solidFill>
                  <a:srgbClr val="000000"/>
                </a:solidFill>
              </a:rPr>
              <a:t> While iterating by listIterator we can perform replacement and addition of new objects in addition to read and remove operations .By using listIterator method we can create listIterator object.</a:t>
            </a:r>
          </a:p>
          <a:p>
            <a:pPr algn="l">
              <a:buFont typeface="Wingdings" panose="05000000000000000000" pitchFamily="2" charset="2"/>
              <a:buChar char="ü"/>
            </a:pPr>
            <a:r>
              <a:rPr lang="en-IN" sz="1600" i="0" u="none" strike="noStrike" baseline="0" dirty="0">
                <a:solidFill>
                  <a:srgbClr val="000000"/>
                </a:solidFill>
              </a:rPr>
              <a:t>public ListIterator listIterator();</a:t>
            </a:r>
          </a:p>
          <a:p>
            <a:pPr algn="l">
              <a:buFont typeface="Wingdings" panose="05000000000000000000" pitchFamily="2" charset="2"/>
              <a:buChar char="ü"/>
            </a:pPr>
            <a:r>
              <a:rPr lang="en-IN" sz="1600" i="0" u="none" strike="noStrike" baseline="0" dirty="0">
                <a:solidFill>
                  <a:srgbClr val="000000"/>
                </a:solidFill>
              </a:rPr>
              <a:t>ListIterator itr=l.listIterator();</a:t>
            </a:r>
          </a:p>
          <a:p>
            <a:pPr marL="0" indent="0" algn="l">
              <a:buNone/>
            </a:pPr>
            <a:r>
              <a:rPr lang="en-US" sz="1600" i="0" u="none" strike="noStrike" baseline="0" dirty="0">
                <a:solidFill>
                  <a:srgbClr val="000000"/>
                </a:solidFill>
              </a:rPr>
              <a:t>  ListIterator interface defines the following 9 methods.</a:t>
            </a:r>
          </a:p>
          <a:p>
            <a:pPr algn="l">
              <a:buFont typeface="Wingdings" panose="05000000000000000000" pitchFamily="2" charset="2"/>
              <a:buChar char="ü"/>
            </a:pPr>
            <a:r>
              <a:rPr lang="en-IN" sz="1600" i="0" u="none" strike="noStrike" baseline="0" dirty="0">
                <a:solidFill>
                  <a:srgbClr val="000000"/>
                </a:solidFill>
              </a:rPr>
              <a:t>1. public boolean hasNext();</a:t>
            </a:r>
          </a:p>
          <a:p>
            <a:pPr algn="l">
              <a:buFont typeface="Wingdings" panose="05000000000000000000" pitchFamily="2" charset="2"/>
              <a:buChar char="ü"/>
            </a:pPr>
            <a:r>
              <a:rPr lang="en-US" sz="1600" i="0" u="none" strike="noStrike" baseline="0" dirty="0">
                <a:solidFill>
                  <a:srgbClr val="000000"/>
                </a:solidFill>
              </a:rPr>
              <a:t>2. public Object next(); forward</a:t>
            </a:r>
          </a:p>
          <a:p>
            <a:pPr algn="l">
              <a:buFont typeface="Wingdings" panose="05000000000000000000" pitchFamily="2" charset="2"/>
              <a:buChar char="ü"/>
            </a:pPr>
            <a:r>
              <a:rPr lang="en-IN" sz="1600" i="0" u="none" strike="noStrike" baseline="0" dirty="0">
                <a:solidFill>
                  <a:srgbClr val="000000"/>
                </a:solidFill>
              </a:rPr>
              <a:t>3. public int nextIndex();</a:t>
            </a:r>
          </a:p>
          <a:p>
            <a:pPr algn="l">
              <a:buFont typeface="Wingdings" panose="05000000000000000000" pitchFamily="2" charset="2"/>
              <a:buChar char="ü"/>
            </a:pPr>
            <a:r>
              <a:rPr lang="en-IN" sz="1600" i="0" u="none" strike="noStrike" baseline="0" dirty="0">
                <a:solidFill>
                  <a:srgbClr val="000000"/>
                </a:solidFill>
              </a:rPr>
              <a:t>4. public boolean hasPrevious();</a:t>
            </a:r>
          </a:p>
          <a:p>
            <a:pPr algn="l">
              <a:buFont typeface="Wingdings" panose="05000000000000000000" pitchFamily="2" charset="2"/>
              <a:buChar char="ü"/>
            </a:pPr>
            <a:r>
              <a:rPr lang="en-US" sz="1600" i="0" u="none" strike="noStrike" baseline="0" dirty="0">
                <a:solidFill>
                  <a:srgbClr val="000000"/>
                </a:solidFill>
              </a:rPr>
              <a:t>5. public Object previous(); backward</a:t>
            </a:r>
          </a:p>
          <a:p>
            <a:pPr algn="l">
              <a:buFont typeface="Wingdings" panose="05000000000000000000" pitchFamily="2" charset="2"/>
              <a:buChar char="ü"/>
            </a:pPr>
            <a:r>
              <a:rPr lang="en-IN" sz="1600" i="0" u="none" strike="noStrike" baseline="0" dirty="0">
                <a:solidFill>
                  <a:srgbClr val="000000"/>
                </a:solidFill>
              </a:rPr>
              <a:t>6. public int previousIndex();</a:t>
            </a:r>
          </a:p>
          <a:p>
            <a:pPr algn="l">
              <a:buFont typeface="Wingdings" panose="05000000000000000000" pitchFamily="2" charset="2"/>
              <a:buChar char="ü"/>
            </a:pPr>
            <a:r>
              <a:rPr lang="en-IN" sz="1600" i="0" u="none" strike="noStrike" baseline="0" dirty="0">
                <a:solidFill>
                  <a:srgbClr val="000000"/>
                </a:solidFill>
              </a:rPr>
              <a:t>7. public void remove();</a:t>
            </a:r>
          </a:p>
          <a:p>
            <a:pPr algn="l">
              <a:buFont typeface="Wingdings" panose="05000000000000000000" pitchFamily="2" charset="2"/>
              <a:buChar char="ü"/>
            </a:pPr>
            <a:r>
              <a:rPr lang="en-US" sz="1600" i="0" u="none" strike="noStrike" baseline="0" dirty="0">
                <a:solidFill>
                  <a:srgbClr val="000000"/>
                </a:solidFill>
              </a:rPr>
              <a:t>8. public void set(Object new);</a:t>
            </a:r>
          </a:p>
          <a:p>
            <a:pPr algn="l">
              <a:buFont typeface="Wingdings" panose="05000000000000000000" pitchFamily="2" charset="2"/>
              <a:buChar char="ü"/>
            </a:pPr>
            <a:r>
              <a:rPr lang="en-US" sz="1600" i="0" u="none" strike="noStrike" baseline="0" dirty="0">
                <a:solidFill>
                  <a:srgbClr val="000000"/>
                </a:solidFill>
              </a:rPr>
              <a:t>9. public void add(Object new);</a:t>
            </a:r>
            <a:endParaRPr lang="en-IN" sz="1600" dirty="0"/>
          </a:p>
        </p:txBody>
      </p:sp>
    </p:spTree>
    <p:extLst>
      <p:ext uri="{BB962C8B-B14F-4D97-AF65-F5344CB8AC3E}">
        <p14:creationId xmlns:p14="http://schemas.microsoft.com/office/powerpoint/2010/main" val="1113858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792D-B2E1-42F5-903A-58129808DA22}"/>
              </a:ext>
            </a:extLst>
          </p:cNvPr>
          <p:cNvSpPr>
            <a:spLocks noGrp="1"/>
          </p:cNvSpPr>
          <p:nvPr>
            <p:ph type="title"/>
          </p:nvPr>
        </p:nvSpPr>
        <p:spPr>
          <a:xfrm>
            <a:off x="888631" y="2349925"/>
            <a:ext cx="2992489" cy="2456442"/>
          </a:xfrm>
        </p:spPr>
        <p:txBody>
          <a:bodyPr>
            <a:normAutofit/>
          </a:bodyPr>
          <a:lstStyle/>
          <a:p>
            <a:r>
              <a:rPr lang="en-US" sz="2400" b="1" i="0" u="none" strike="noStrike" baseline="0" dirty="0">
                <a:latin typeface="Times New Roman" panose="02020603050405020304" pitchFamily="18" charset="0"/>
              </a:rPr>
              <a:t>Compression of Enumeration Iterator and ListIterator ?</a:t>
            </a:r>
            <a:endParaRPr lang="en-IN" sz="2400" dirty="0"/>
          </a:p>
        </p:txBody>
      </p:sp>
      <p:graphicFrame>
        <p:nvGraphicFramePr>
          <p:cNvPr id="5" name="Table 5">
            <a:extLst>
              <a:ext uri="{FF2B5EF4-FFF2-40B4-BE49-F238E27FC236}">
                <a16:creationId xmlns:a16="http://schemas.microsoft.com/office/drawing/2014/main" id="{44BDE972-005F-498A-930F-3D23C2396B54}"/>
              </a:ext>
            </a:extLst>
          </p:cNvPr>
          <p:cNvGraphicFramePr>
            <a:graphicFrameLocks noGrp="1"/>
          </p:cNvGraphicFramePr>
          <p:nvPr>
            <p:ph idx="1"/>
            <p:extLst>
              <p:ext uri="{D42A27DB-BD31-4B8C-83A1-F6EECF244321}">
                <p14:modId xmlns:p14="http://schemas.microsoft.com/office/powerpoint/2010/main" val="3190374532"/>
              </p:ext>
            </p:extLst>
          </p:nvPr>
        </p:nvGraphicFramePr>
        <p:xfrm>
          <a:off x="4257040" y="182880"/>
          <a:ext cx="7934960" cy="6604001"/>
        </p:xfrm>
        <a:graphic>
          <a:graphicData uri="http://schemas.openxmlformats.org/drawingml/2006/table">
            <a:tbl>
              <a:tblPr firstRow="1" bandRow="1">
                <a:tableStyleId>{5C22544A-7EE6-4342-B048-85BDC9FD1C3A}</a:tableStyleId>
              </a:tblPr>
              <a:tblGrid>
                <a:gridCol w="1983740">
                  <a:extLst>
                    <a:ext uri="{9D8B030D-6E8A-4147-A177-3AD203B41FA5}">
                      <a16:colId xmlns:a16="http://schemas.microsoft.com/office/drawing/2014/main" val="1227542038"/>
                    </a:ext>
                  </a:extLst>
                </a:gridCol>
                <a:gridCol w="1983740">
                  <a:extLst>
                    <a:ext uri="{9D8B030D-6E8A-4147-A177-3AD203B41FA5}">
                      <a16:colId xmlns:a16="http://schemas.microsoft.com/office/drawing/2014/main" val="950623928"/>
                    </a:ext>
                  </a:extLst>
                </a:gridCol>
                <a:gridCol w="1983740">
                  <a:extLst>
                    <a:ext uri="{9D8B030D-6E8A-4147-A177-3AD203B41FA5}">
                      <a16:colId xmlns:a16="http://schemas.microsoft.com/office/drawing/2014/main" val="2219035923"/>
                    </a:ext>
                  </a:extLst>
                </a:gridCol>
                <a:gridCol w="1983740">
                  <a:extLst>
                    <a:ext uri="{9D8B030D-6E8A-4147-A177-3AD203B41FA5}">
                      <a16:colId xmlns:a16="http://schemas.microsoft.com/office/drawing/2014/main" val="2736776279"/>
                    </a:ext>
                  </a:extLst>
                </a:gridCol>
              </a:tblGrid>
              <a:tr h="536165">
                <a:tc>
                  <a:txBody>
                    <a:bodyPr/>
                    <a:lstStyle/>
                    <a:p>
                      <a:r>
                        <a:rPr lang="en-IN" sz="1800" b="1" i="0" u="none" strike="noStrike" kern="1200" baseline="0" dirty="0">
                          <a:solidFill>
                            <a:schemeClr val="lt1"/>
                          </a:solidFill>
                          <a:latin typeface="+mn-lt"/>
                          <a:ea typeface="+mn-ea"/>
                          <a:cs typeface="+mn-cs"/>
                        </a:rPr>
                        <a:t>Property</a:t>
                      </a:r>
                      <a:endParaRPr lang="en-IN" dirty="0"/>
                    </a:p>
                  </a:txBody>
                  <a:tcPr/>
                </a:tc>
                <a:tc>
                  <a:txBody>
                    <a:bodyPr/>
                    <a:lstStyle/>
                    <a:p>
                      <a:r>
                        <a:rPr lang="en-IN" sz="1800" b="1" i="0" u="none" strike="noStrike" kern="1200" baseline="0" dirty="0">
                          <a:solidFill>
                            <a:schemeClr val="lt1"/>
                          </a:solidFill>
                          <a:latin typeface="+mn-lt"/>
                          <a:ea typeface="+mn-ea"/>
                          <a:cs typeface="+mn-cs"/>
                        </a:rPr>
                        <a:t>Enumeration</a:t>
                      </a:r>
                      <a:endParaRPr lang="en-IN" dirty="0"/>
                    </a:p>
                  </a:txBody>
                  <a:tcPr/>
                </a:tc>
                <a:tc>
                  <a:txBody>
                    <a:bodyPr/>
                    <a:lstStyle/>
                    <a:p>
                      <a:r>
                        <a:rPr lang="en-IN" sz="1800" b="1" i="0" u="none" strike="noStrike" kern="1200" baseline="0" dirty="0">
                          <a:solidFill>
                            <a:schemeClr val="lt1"/>
                          </a:solidFill>
                          <a:latin typeface="+mn-lt"/>
                          <a:ea typeface="+mn-ea"/>
                          <a:cs typeface="+mn-cs"/>
                        </a:rPr>
                        <a:t>Iterator</a:t>
                      </a:r>
                      <a:endParaRPr lang="en-IN" dirty="0"/>
                    </a:p>
                  </a:txBody>
                  <a:tcPr/>
                </a:tc>
                <a:tc>
                  <a:txBody>
                    <a:bodyPr/>
                    <a:lstStyle/>
                    <a:p>
                      <a:r>
                        <a:rPr lang="en-IN" sz="1800" b="1" i="0" u="none" strike="noStrike" kern="1200" baseline="0" dirty="0">
                          <a:solidFill>
                            <a:schemeClr val="lt1"/>
                          </a:solidFill>
                          <a:latin typeface="+mn-lt"/>
                          <a:ea typeface="+mn-ea"/>
                          <a:cs typeface="+mn-cs"/>
                        </a:rPr>
                        <a:t>ListIterator</a:t>
                      </a:r>
                      <a:endParaRPr lang="en-IN" dirty="0"/>
                    </a:p>
                  </a:txBody>
                  <a:tcPr/>
                </a:tc>
                <a:extLst>
                  <a:ext uri="{0D108BD9-81ED-4DB2-BD59-A6C34878D82A}">
                    <a16:rowId xmlns:a16="http://schemas.microsoft.com/office/drawing/2014/main" val="3134217242"/>
                  </a:ext>
                </a:extLst>
              </a:tr>
              <a:tr h="426946">
                <a:tc>
                  <a:txBody>
                    <a:bodyPr/>
                    <a:lstStyle/>
                    <a:p>
                      <a:r>
                        <a:rPr lang="en-IN" sz="1800" b="1" i="0" u="none" strike="noStrike" kern="1200" baseline="0" dirty="0">
                          <a:solidFill>
                            <a:schemeClr val="dk1"/>
                          </a:solidFill>
                          <a:latin typeface="+mj-lt"/>
                          <a:ea typeface="+mn-ea"/>
                          <a:cs typeface="+mn-cs"/>
                        </a:rPr>
                        <a:t>Is it legacy ?</a:t>
                      </a:r>
                      <a:endParaRPr lang="en-IN" dirty="0">
                        <a:latin typeface="+mj-lt"/>
                      </a:endParaRPr>
                    </a:p>
                  </a:txBody>
                  <a:tcPr/>
                </a:tc>
                <a:tc>
                  <a:txBody>
                    <a:bodyPr/>
                    <a:lstStyle/>
                    <a:p>
                      <a:r>
                        <a:rPr lang="en-IN" sz="1800" b="1" i="0" u="none" strike="noStrike" kern="1200" baseline="0" dirty="0">
                          <a:solidFill>
                            <a:schemeClr val="dk1"/>
                          </a:solidFill>
                          <a:latin typeface="+mj-lt"/>
                          <a:ea typeface="+mn-ea"/>
                          <a:cs typeface="+mn-cs"/>
                        </a:rPr>
                        <a:t>Yes</a:t>
                      </a:r>
                      <a:endParaRPr lang="en-IN" dirty="0">
                        <a:latin typeface="+mj-lt"/>
                      </a:endParaRPr>
                    </a:p>
                  </a:txBody>
                  <a:tcPr/>
                </a:tc>
                <a:tc>
                  <a:txBody>
                    <a:bodyPr/>
                    <a:lstStyle/>
                    <a:p>
                      <a:r>
                        <a:rPr lang="en-IN" sz="1800" b="1" i="0" u="none" strike="noStrike" kern="1200" baseline="0" dirty="0">
                          <a:solidFill>
                            <a:schemeClr val="dk1"/>
                          </a:solidFill>
                          <a:latin typeface="+mj-lt"/>
                          <a:ea typeface="+mn-ea"/>
                          <a:cs typeface="+mn-cs"/>
                        </a:rPr>
                        <a:t>no</a:t>
                      </a:r>
                      <a:endParaRPr lang="en-IN" dirty="0">
                        <a:latin typeface="+mj-lt"/>
                      </a:endParaRPr>
                    </a:p>
                  </a:txBody>
                  <a:tcPr/>
                </a:tc>
                <a:tc>
                  <a:txBody>
                    <a:bodyPr/>
                    <a:lstStyle/>
                    <a:p>
                      <a:r>
                        <a:rPr lang="en-IN" sz="1800" b="1" i="0" u="none" strike="noStrike" kern="1200" baseline="0" dirty="0">
                          <a:solidFill>
                            <a:schemeClr val="dk1"/>
                          </a:solidFill>
                          <a:latin typeface="+mj-lt"/>
                          <a:ea typeface="+mn-ea"/>
                          <a:cs typeface="+mn-cs"/>
                        </a:rPr>
                        <a:t>no</a:t>
                      </a:r>
                      <a:endParaRPr lang="en-IN" dirty="0">
                        <a:latin typeface="+mj-lt"/>
                      </a:endParaRPr>
                    </a:p>
                  </a:txBody>
                  <a:tcPr/>
                </a:tc>
                <a:extLst>
                  <a:ext uri="{0D108BD9-81ED-4DB2-BD59-A6C34878D82A}">
                    <a16:rowId xmlns:a16="http://schemas.microsoft.com/office/drawing/2014/main" val="706738783"/>
                  </a:ext>
                </a:extLst>
              </a:tr>
              <a:tr h="1242908">
                <a:tc>
                  <a:txBody>
                    <a:bodyPr/>
                    <a:lstStyle/>
                    <a:p>
                      <a:r>
                        <a:rPr lang="en-IN" sz="1800" b="1" i="0" u="none" strike="noStrike" kern="1200" baseline="0" dirty="0">
                          <a:solidFill>
                            <a:schemeClr val="dk1"/>
                          </a:solidFill>
                          <a:latin typeface="+mj-lt"/>
                          <a:ea typeface="+mn-ea"/>
                          <a:cs typeface="+mn-cs"/>
                        </a:rPr>
                        <a:t>It is</a:t>
                      </a:r>
                    </a:p>
                    <a:p>
                      <a:r>
                        <a:rPr lang="en-IN" sz="1800" b="1" i="0" u="none" strike="noStrike" kern="1200" baseline="0" dirty="0">
                          <a:solidFill>
                            <a:schemeClr val="dk1"/>
                          </a:solidFill>
                          <a:latin typeface="+mj-lt"/>
                          <a:ea typeface="+mn-ea"/>
                          <a:cs typeface="+mn-cs"/>
                        </a:rPr>
                        <a:t>applicable for ?</a:t>
                      </a:r>
                      <a:endParaRPr lang="en-IN" dirty="0">
                        <a:latin typeface="+mj-lt"/>
                      </a:endParaRPr>
                    </a:p>
                  </a:txBody>
                  <a:tcPr/>
                </a:tc>
                <a:tc>
                  <a:txBody>
                    <a:bodyPr/>
                    <a:lstStyle/>
                    <a:p>
                      <a:r>
                        <a:rPr lang="en-IN" sz="1800" b="1" i="0" u="none" strike="noStrike" kern="1200" baseline="0" dirty="0">
                          <a:solidFill>
                            <a:schemeClr val="dk1"/>
                          </a:solidFill>
                          <a:latin typeface="+mj-lt"/>
                          <a:ea typeface="+mn-ea"/>
                          <a:cs typeface="+mn-cs"/>
                        </a:rPr>
                        <a:t>Only legacy classes.</a:t>
                      </a:r>
                      <a:endParaRPr lang="en-IN" dirty="0">
                        <a:latin typeface="+mj-lt"/>
                      </a:endParaRPr>
                    </a:p>
                  </a:txBody>
                  <a:tcPr/>
                </a:tc>
                <a:tc>
                  <a:txBody>
                    <a:bodyPr/>
                    <a:lstStyle/>
                    <a:p>
                      <a:r>
                        <a:rPr lang="en-IN" sz="1800" b="1" i="0" u="none" strike="noStrike" kern="1200" baseline="0" dirty="0">
                          <a:solidFill>
                            <a:schemeClr val="dk1"/>
                          </a:solidFill>
                          <a:latin typeface="+mj-lt"/>
                          <a:ea typeface="+mn-ea"/>
                          <a:cs typeface="+mn-cs"/>
                        </a:rPr>
                        <a:t>Applicable for any</a:t>
                      </a:r>
                    </a:p>
                    <a:p>
                      <a:r>
                        <a:rPr lang="en-IN" sz="1800" b="1" i="0" u="none" strike="noStrike" kern="1200" baseline="0" dirty="0">
                          <a:solidFill>
                            <a:schemeClr val="dk1"/>
                          </a:solidFill>
                          <a:latin typeface="+mj-lt"/>
                          <a:ea typeface="+mn-ea"/>
                          <a:cs typeface="+mn-cs"/>
                        </a:rPr>
                        <a:t>collection object.</a:t>
                      </a:r>
                      <a:endParaRPr lang="en-IN" dirty="0">
                        <a:latin typeface="+mj-lt"/>
                      </a:endParaRPr>
                    </a:p>
                  </a:txBody>
                  <a:tcPr/>
                </a:tc>
                <a:tc>
                  <a:txBody>
                    <a:bodyPr/>
                    <a:lstStyle/>
                    <a:p>
                      <a:r>
                        <a:rPr lang="en-IN" sz="1800" b="1" i="0" u="none" strike="noStrike" kern="1200" baseline="0" dirty="0">
                          <a:solidFill>
                            <a:schemeClr val="dk1"/>
                          </a:solidFill>
                          <a:latin typeface="+mj-lt"/>
                          <a:ea typeface="+mn-ea"/>
                          <a:cs typeface="+mn-cs"/>
                        </a:rPr>
                        <a:t>Applicable for only list</a:t>
                      </a:r>
                    </a:p>
                    <a:p>
                      <a:r>
                        <a:rPr lang="en-IN" sz="1800" b="1" i="0" u="none" strike="noStrike" kern="1200" baseline="0" dirty="0">
                          <a:solidFill>
                            <a:schemeClr val="dk1"/>
                          </a:solidFill>
                          <a:latin typeface="+mj-lt"/>
                          <a:ea typeface="+mn-ea"/>
                          <a:cs typeface="+mn-cs"/>
                        </a:rPr>
                        <a:t>objects.</a:t>
                      </a:r>
                      <a:endParaRPr lang="en-IN" dirty="0">
                        <a:latin typeface="+mj-lt"/>
                      </a:endParaRPr>
                    </a:p>
                  </a:txBody>
                  <a:tcPr/>
                </a:tc>
                <a:extLst>
                  <a:ext uri="{0D108BD9-81ED-4DB2-BD59-A6C34878D82A}">
                    <a16:rowId xmlns:a16="http://schemas.microsoft.com/office/drawing/2014/main" val="1907796816"/>
                  </a:ext>
                </a:extLst>
              </a:tr>
              <a:tr h="1242908">
                <a:tc>
                  <a:txBody>
                    <a:bodyPr/>
                    <a:lstStyle/>
                    <a:p>
                      <a:r>
                        <a:rPr lang="en-IN" sz="1800" b="1" i="0" u="none" strike="noStrike" kern="1200" baseline="0" dirty="0">
                          <a:solidFill>
                            <a:schemeClr val="dk1"/>
                          </a:solidFill>
                          <a:latin typeface="+mj-lt"/>
                          <a:ea typeface="+mn-ea"/>
                          <a:cs typeface="+mn-cs"/>
                        </a:rPr>
                        <a:t>Moment?</a:t>
                      </a:r>
                      <a:endParaRPr lang="en-IN" dirty="0">
                        <a:latin typeface="+mj-lt"/>
                      </a:endParaRPr>
                    </a:p>
                  </a:txBody>
                  <a:tcPr/>
                </a:tc>
                <a:tc>
                  <a:txBody>
                    <a:bodyPr/>
                    <a:lstStyle/>
                    <a:p>
                      <a:r>
                        <a:rPr lang="en-IN" sz="1800" b="1" i="0" u="none" strike="noStrike" kern="1200" baseline="0" dirty="0">
                          <a:solidFill>
                            <a:schemeClr val="dk1"/>
                          </a:solidFill>
                          <a:latin typeface="+mj-lt"/>
                          <a:ea typeface="+mn-ea"/>
                          <a:cs typeface="+mn-cs"/>
                        </a:rPr>
                        <a:t>Single direction</a:t>
                      </a:r>
                    </a:p>
                    <a:p>
                      <a:r>
                        <a:rPr lang="en-IN" sz="1800" b="1" i="0" u="none" strike="noStrike" kern="1200" baseline="0" dirty="0">
                          <a:solidFill>
                            <a:schemeClr val="dk1"/>
                          </a:solidFill>
                          <a:latin typeface="+mj-lt"/>
                          <a:ea typeface="+mn-ea"/>
                          <a:cs typeface="+mn-cs"/>
                        </a:rPr>
                        <a:t>cursor(forward)</a:t>
                      </a:r>
                      <a:endParaRPr lang="en-IN" dirty="0">
                        <a:latin typeface="+mj-lt"/>
                      </a:endParaRPr>
                    </a:p>
                  </a:txBody>
                  <a:tcPr/>
                </a:tc>
                <a:tc>
                  <a:txBody>
                    <a:bodyPr/>
                    <a:lstStyle/>
                    <a:p>
                      <a:r>
                        <a:rPr lang="en-IN" sz="1800" b="1" i="0" u="none" strike="noStrike" kern="1200" baseline="0" dirty="0">
                          <a:solidFill>
                            <a:schemeClr val="dk1"/>
                          </a:solidFill>
                          <a:latin typeface="+mj-lt"/>
                          <a:ea typeface="+mn-ea"/>
                          <a:cs typeface="+mn-cs"/>
                        </a:rPr>
                        <a:t>Single direction</a:t>
                      </a:r>
                    </a:p>
                    <a:p>
                      <a:r>
                        <a:rPr lang="en-IN" sz="1800" b="1" i="0" u="none" strike="noStrike" kern="1200" baseline="0" dirty="0">
                          <a:solidFill>
                            <a:schemeClr val="dk1"/>
                          </a:solidFill>
                          <a:latin typeface="+mj-lt"/>
                          <a:ea typeface="+mn-ea"/>
                          <a:cs typeface="+mn-cs"/>
                        </a:rPr>
                        <a:t>cursor(forward)</a:t>
                      </a:r>
                      <a:endParaRPr lang="en-IN" dirty="0">
                        <a:latin typeface="+mj-lt"/>
                      </a:endParaRPr>
                    </a:p>
                  </a:txBody>
                  <a:tcPr/>
                </a:tc>
                <a:tc>
                  <a:txBody>
                    <a:bodyPr/>
                    <a:lstStyle/>
                    <a:p>
                      <a:r>
                        <a:rPr lang="en-IN" sz="1800" b="1" i="0" u="none" strike="noStrike" kern="1200" baseline="0" dirty="0">
                          <a:solidFill>
                            <a:schemeClr val="dk1"/>
                          </a:solidFill>
                          <a:latin typeface="+mj-lt"/>
                          <a:ea typeface="+mn-ea"/>
                          <a:cs typeface="+mn-cs"/>
                        </a:rPr>
                        <a:t>Bi-directional.</a:t>
                      </a:r>
                      <a:endParaRPr lang="en-IN" dirty="0">
                        <a:latin typeface="+mj-lt"/>
                      </a:endParaRPr>
                    </a:p>
                  </a:txBody>
                  <a:tcPr/>
                </a:tc>
                <a:extLst>
                  <a:ext uri="{0D108BD9-81ED-4DB2-BD59-A6C34878D82A}">
                    <a16:rowId xmlns:a16="http://schemas.microsoft.com/office/drawing/2014/main" val="2664228032"/>
                  </a:ext>
                </a:extLst>
              </a:tr>
              <a:tr h="956083">
                <a:tc>
                  <a:txBody>
                    <a:bodyPr/>
                    <a:lstStyle/>
                    <a:p>
                      <a:r>
                        <a:rPr lang="en-IN" sz="1800" b="1" i="0" u="none" strike="noStrike" kern="1200" baseline="0" dirty="0">
                          <a:solidFill>
                            <a:schemeClr val="dk1"/>
                          </a:solidFill>
                          <a:latin typeface="+mj-lt"/>
                          <a:ea typeface="+mn-ea"/>
                          <a:cs typeface="+mn-cs"/>
                        </a:rPr>
                        <a:t>How to get</a:t>
                      </a:r>
                    </a:p>
                    <a:p>
                      <a:r>
                        <a:rPr lang="en-IN" sz="1800" b="1" i="0" u="none" strike="noStrike" kern="1200" baseline="0" dirty="0">
                          <a:solidFill>
                            <a:schemeClr val="dk1"/>
                          </a:solidFill>
                          <a:latin typeface="+mj-lt"/>
                          <a:ea typeface="+mn-ea"/>
                          <a:cs typeface="+mn-cs"/>
                        </a:rPr>
                        <a:t>it?</a:t>
                      </a:r>
                      <a:endParaRPr lang="en-IN" dirty="0">
                        <a:latin typeface="+mj-lt"/>
                      </a:endParaRPr>
                    </a:p>
                  </a:txBody>
                  <a:tcPr/>
                </a:tc>
                <a:tc>
                  <a:txBody>
                    <a:bodyPr/>
                    <a:lstStyle/>
                    <a:p>
                      <a:r>
                        <a:rPr lang="en-IN" sz="1800" b="1" i="0" u="none" strike="noStrike" kern="1200" baseline="0" dirty="0">
                          <a:solidFill>
                            <a:schemeClr val="dk1"/>
                          </a:solidFill>
                          <a:latin typeface="+mj-lt"/>
                          <a:ea typeface="+mn-ea"/>
                          <a:cs typeface="+mn-cs"/>
                        </a:rPr>
                        <a:t>By using elements()</a:t>
                      </a:r>
                    </a:p>
                    <a:p>
                      <a:r>
                        <a:rPr lang="en-IN" sz="1800" b="1" i="0" u="none" strike="noStrike" kern="1200" baseline="0" dirty="0">
                          <a:solidFill>
                            <a:schemeClr val="dk1"/>
                          </a:solidFill>
                          <a:latin typeface="+mj-lt"/>
                          <a:ea typeface="+mn-ea"/>
                          <a:cs typeface="+mn-cs"/>
                        </a:rPr>
                        <a:t>method.</a:t>
                      </a:r>
                      <a:endParaRPr lang="en-IN" dirty="0">
                        <a:latin typeface="+mj-lt"/>
                      </a:endParaRPr>
                    </a:p>
                  </a:txBody>
                  <a:tcPr/>
                </a:tc>
                <a:tc>
                  <a:txBody>
                    <a:bodyPr/>
                    <a:lstStyle/>
                    <a:p>
                      <a:r>
                        <a:rPr lang="en-IN" sz="1800" b="1" i="0" u="none" strike="noStrike" kern="1200" baseline="0" dirty="0">
                          <a:solidFill>
                            <a:schemeClr val="dk1"/>
                          </a:solidFill>
                          <a:latin typeface="+mj-lt"/>
                          <a:ea typeface="+mn-ea"/>
                          <a:cs typeface="+mn-cs"/>
                        </a:rPr>
                        <a:t>By using</a:t>
                      </a:r>
                    </a:p>
                    <a:p>
                      <a:r>
                        <a:rPr lang="en-IN" sz="1800" b="1" i="0" u="none" strike="noStrike" kern="1200" baseline="0" dirty="0">
                          <a:solidFill>
                            <a:schemeClr val="dk1"/>
                          </a:solidFill>
                          <a:latin typeface="+mj-lt"/>
                          <a:ea typeface="+mn-ea"/>
                          <a:cs typeface="+mn-cs"/>
                        </a:rPr>
                        <a:t>iterator()method.</a:t>
                      </a:r>
                      <a:endParaRPr lang="en-IN" dirty="0">
                        <a:latin typeface="+mj-lt"/>
                      </a:endParaRPr>
                    </a:p>
                  </a:txBody>
                  <a:tcPr/>
                </a:tc>
                <a:tc>
                  <a:txBody>
                    <a:bodyPr/>
                    <a:lstStyle/>
                    <a:p>
                      <a:r>
                        <a:rPr lang="en-IN" sz="1800" b="1" i="0" u="none" strike="noStrike" kern="1200" baseline="0" dirty="0">
                          <a:solidFill>
                            <a:schemeClr val="dk1"/>
                          </a:solidFill>
                          <a:latin typeface="+mj-lt"/>
                          <a:ea typeface="+mn-ea"/>
                          <a:cs typeface="+mn-cs"/>
                        </a:rPr>
                        <a:t>By using listIterator()</a:t>
                      </a:r>
                    </a:p>
                    <a:p>
                      <a:r>
                        <a:rPr lang="en-IN" sz="1800" b="1" i="0" u="none" strike="noStrike" kern="1200" baseline="0" dirty="0">
                          <a:solidFill>
                            <a:schemeClr val="dk1"/>
                          </a:solidFill>
                          <a:latin typeface="+mj-lt"/>
                          <a:ea typeface="+mn-ea"/>
                          <a:cs typeface="+mn-cs"/>
                        </a:rPr>
                        <a:t>method.</a:t>
                      </a:r>
                      <a:endParaRPr lang="en-IN" dirty="0">
                        <a:latin typeface="+mj-lt"/>
                      </a:endParaRPr>
                    </a:p>
                  </a:txBody>
                  <a:tcPr/>
                </a:tc>
                <a:extLst>
                  <a:ext uri="{0D108BD9-81ED-4DB2-BD59-A6C34878D82A}">
                    <a16:rowId xmlns:a16="http://schemas.microsoft.com/office/drawing/2014/main" val="2994028889"/>
                  </a:ext>
                </a:extLst>
              </a:tr>
              <a:tr h="956083">
                <a:tc>
                  <a:txBody>
                    <a:bodyPr/>
                    <a:lstStyle/>
                    <a:p>
                      <a:r>
                        <a:rPr lang="en-IN" sz="1800" b="1" i="0" u="none" strike="noStrike" kern="1200" baseline="0" dirty="0">
                          <a:solidFill>
                            <a:schemeClr val="dk1"/>
                          </a:solidFill>
                          <a:latin typeface="+mj-lt"/>
                          <a:ea typeface="+mn-ea"/>
                          <a:cs typeface="+mn-cs"/>
                        </a:rPr>
                        <a:t>Accessibility?</a:t>
                      </a:r>
                      <a:endParaRPr lang="en-IN" dirty="0">
                        <a:latin typeface="+mj-lt"/>
                      </a:endParaRPr>
                    </a:p>
                  </a:txBody>
                  <a:tcPr/>
                </a:tc>
                <a:tc>
                  <a:txBody>
                    <a:bodyPr/>
                    <a:lstStyle/>
                    <a:p>
                      <a:r>
                        <a:rPr lang="en-IN" sz="1800" b="1" i="0" u="none" strike="noStrike" kern="1200" baseline="0" dirty="0">
                          <a:solidFill>
                            <a:schemeClr val="dk1"/>
                          </a:solidFill>
                          <a:latin typeface="+mj-lt"/>
                          <a:ea typeface="+mn-ea"/>
                          <a:cs typeface="+mn-cs"/>
                        </a:rPr>
                        <a:t>Only read.</a:t>
                      </a:r>
                      <a:endParaRPr lang="en-IN" dirty="0">
                        <a:latin typeface="+mj-lt"/>
                      </a:endParaRPr>
                    </a:p>
                  </a:txBody>
                  <a:tcPr/>
                </a:tc>
                <a:tc>
                  <a:txBody>
                    <a:bodyPr/>
                    <a:lstStyle/>
                    <a:p>
                      <a:r>
                        <a:rPr lang="en-IN" sz="1800" b="1" i="0" u="none" strike="noStrike" kern="1200" baseline="0" dirty="0">
                          <a:solidFill>
                            <a:schemeClr val="dk1"/>
                          </a:solidFill>
                          <a:latin typeface="+mj-lt"/>
                          <a:ea typeface="+mn-ea"/>
                          <a:cs typeface="+mn-cs"/>
                        </a:rPr>
                        <a:t>Both read and</a:t>
                      </a:r>
                    </a:p>
                    <a:p>
                      <a:r>
                        <a:rPr lang="en-IN" sz="1800" b="1" i="0" u="none" strike="noStrike" kern="1200" baseline="0" dirty="0">
                          <a:solidFill>
                            <a:schemeClr val="dk1"/>
                          </a:solidFill>
                          <a:latin typeface="+mj-lt"/>
                          <a:ea typeface="+mn-ea"/>
                          <a:cs typeface="+mn-cs"/>
                        </a:rPr>
                        <a:t>remove.</a:t>
                      </a:r>
                      <a:endParaRPr lang="en-IN" dirty="0">
                        <a:latin typeface="+mj-lt"/>
                      </a:endParaRPr>
                    </a:p>
                  </a:txBody>
                  <a:tcPr/>
                </a:tc>
                <a:tc>
                  <a:txBody>
                    <a:bodyPr/>
                    <a:lstStyle/>
                    <a:p>
                      <a:r>
                        <a:rPr lang="en-IN" sz="1800" b="1" i="0" u="none" strike="noStrike" kern="1200" baseline="0" dirty="0">
                          <a:solidFill>
                            <a:schemeClr val="dk1"/>
                          </a:solidFill>
                          <a:latin typeface="+mj-lt"/>
                          <a:ea typeface="+mn-ea"/>
                          <a:cs typeface="+mn-cs"/>
                        </a:rPr>
                        <a:t>Read/remove/replace/add.</a:t>
                      </a:r>
                      <a:endParaRPr lang="en-IN" dirty="0">
                        <a:latin typeface="+mj-lt"/>
                      </a:endParaRPr>
                    </a:p>
                  </a:txBody>
                  <a:tcPr/>
                </a:tc>
                <a:extLst>
                  <a:ext uri="{0D108BD9-81ED-4DB2-BD59-A6C34878D82A}">
                    <a16:rowId xmlns:a16="http://schemas.microsoft.com/office/drawing/2014/main" val="165331318"/>
                  </a:ext>
                </a:extLst>
              </a:tr>
              <a:tr h="1242908">
                <a:tc>
                  <a:txBody>
                    <a:bodyPr/>
                    <a:lstStyle/>
                    <a:p>
                      <a:r>
                        <a:rPr lang="en-IN" sz="1800" b="1" i="0" u="none" strike="noStrike" kern="1200" baseline="0" dirty="0">
                          <a:solidFill>
                            <a:schemeClr val="dk1"/>
                          </a:solidFill>
                          <a:latin typeface="+mj-lt"/>
                          <a:ea typeface="+mn-ea"/>
                          <a:cs typeface="+mn-cs"/>
                        </a:rPr>
                        <a:t>Methods</a:t>
                      </a:r>
                      <a:endParaRPr lang="en-IN" dirty="0">
                        <a:latin typeface="+mj-lt"/>
                      </a:endParaRPr>
                    </a:p>
                  </a:txBody>
                  <a:tcPr/>
                </a:tc>
                <a:tc>
                  <a:txBody>
                    <a:bodyPr/>
                    <a:lstStyle/>
                    <a:p>
                      <a:r>
                        <a:rPr lang="en-IN" sz="1800" b="1" i="0" u="none" strike="noStrike" kern="1200" baseline="0" dirty="0">
                          <a:solidFill>
                            <a:schemeClr val="dk1"/>
                          </a:solidFill>
                          <a:latin typeface="+mj-lt"/>
                          <a:ea typeface="+mn-ea"/>
                          <a:cs typeface="+mn-cs"/>
                        </a:rPr>
                        <a:t>hasMoreElement()</a:t>
                      </a:r>
                    </a:p>
                    <a:p>
                      <a:r>
                        <a:rPr lang="en-IN" sz="1800" b="1" i="0" u="none" strike="noStrike" kern="1200" baseline="0" dirty="0">
                          <a:solidFill>
                            <a:schemeClr val="dk1"/>
                          </a:solidFill>
                          <a:latin typeface="+mj-lt"/>
                          <a:ea typeface="+mn-ea"/>
                          <a:cs typeface="+mn-cs"/>
                        </a:rPr>
                        <a:t>nextElement()</a:t>
                      </a:r>
                      <a:endParaRPr lang="en-IN" dirty="0">
                        <a:latin typeface="+mj-lt"/>
                      </a:endParaRPr>
                    </a:p>
                  </a:txBody>
                  <a:tcPr/>
                </a:tc>
                <a:tc>
                  <a:txBody>
                    <a:bodyPr/>
                    <a:lstStyle/>
                    <a:p>
                      <a:r>
                        <a:rPr lang="en-IN" sz="1800" b="1" i="0" u="none" strike="noStrike" kern="1200" baseline="0" dirty="0">
                          <a:solidFill>
                            <a:schemeClr val="dk1"/>
                          </a:solidFill>
                          <a:latin typeface="+mj-lt"/>
                          <a:ea typeface="+mn-ea"/>
                          <a:cs typeface="+mn-cs"/>
                        </a:rPr>
                        <a:t>hasNext()</a:t>
                      </a:r>
                    </a:p>
                    <a:p>
                      <a:r>
                        <a:rPr lang="en-IN" sz="1800" b="1" i="0" u="none" strike="noStrike" kern="1200" baseline="0" dirty="0">
                          <a:solidFill>
                            <a:schemeClr val="dk1"/>
                          </a:solidFill>
                          <a:latin typeface="+mj-lt"/>
                          <a:ea typeface="+mn-ea"/>
                          <a:cs typeface="+mn-cs"/>
                        </a:rPr>
                        <a:t>next()</a:t>
                      </a:r>
                    </a:p>
                    <a:p>
                      <a:r>
                        <a:rPr lang="en-IN" sz="1800" b="1" i="0" u="none" strike="noStrike" kern="1200" baseline="0" dirty="0">
                          <a:solidFill>
                            <a:schemeClr val="dk1"/>
                          </a:solidFill>
                          <a:latin typeface="+mj-lt"/>
                          <a:ea typeface="+mn-ea"/>
                          <a:cs typeface="+mn-cs"/>
                        </a:rPr>
                        <a:t>remove()</a:t>
                      </a:r>
                      <a:endParaRPr lang="en-IN" dirty="0">
                        <a:latin typeface="+mj-lt"/>
                      </a:endParaRPr>
                    </a:p>
                  </a:txBody>
                  <a:tcPr/>
                </a:tc>
                <a:tc>
                  <a:txBody>
                    <a:bodyPr/>
                    <a:lstStyle/>
                    <a:p>
                      <a:r>
                        <a:rPr lang="en-IN" sz="1800" b="1" i="0" u="none" strike="noStrike" kern="1200" baseline="0" dirty="0">
                          <a:solidFill>
                            <a:schemeClr val="dk1"/>
                          </a:solidFill>
                          <a:latin typeface="+mj-lt"/>
                          <a:ea typeface="+mn-ea"/>
                          <a:cs typeface="+mn-cs"/>
                        </a:rPr>
                        <a:t>9 methods.</a:t>
                      </a:r>
                      <a:endParaRPr lang="en-IN" dirty="0">
                        <a:latin typeface="+mj-lt"/>
                      </a:endParaRPr>
                    </a:p>
                  </a:txBody>
                  <a:tcPr/>
                </a:tc>
                <a:extLst>
                  <a:ext uri="{0D108BD9-81ED-4DB2-BD59-A6C34878D82A}">
                    <a16:rowId xmlns:a16="http://schemas.microsoft.com/office/drawing/2014/main" val="314257078"/>
                  </a:ext>
                </a:extLst>
              </a:tr>
            </a:tbl>
          </a:graphicData>
        </a:graphic>
      </p:graphicFrame>
    </p:spTree>
    <p:extLst>
      <p:ext uri="{BB962C8B-B14F-4D97-AF65-F5344CB8AC3E}">
        <p14:creationId xmlns:p14="http://schemas.microsoft.com/office/powerpoint/2010/main" val="1955327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E3733-4C1E-4F8F-92A2-DAED078A65D0}"/>
              </a:ext>
            </a:extLst>
          </p:cNvPr>
          <p:cNvSpPr>
            <a:spLocks noGrp="1"/>
          </p:cNvSpPr>
          <p:nvPr>
            <p:ph type="title"/>
          </p:nvPr>
        </p:nvSpPr>
        <p:spPr>
          <a:xfrm>
            <a:off x="791679" y="2349925"/>
            <a:ext cx="3595931" cy="2456442"/>
          </a:xfrm>
        </p:spPr>
        <p:txBody>
          <a:bodyPr>
            <a:normAutofit/>
          </a:bodyPr>
          <a:lstStyle/>
          <a:p>
            <a:r>
              <a:rPr lang="en-US" sz="3600" dirty="0">
                <a:latin typeface="+mn-lt"/>
              </a:rPr>
              <a:t>What is Collection?</a:t>
            </a:r>
            <a:endParaRPr lang="en-IN" sz="3600" dirty="0">
              <a:latin typeface="+mn-lt"/>
            </a:endParaRPr>
          </a:p>
        </p:txBody>
      </p:sp>
      <p:sp>
        <p:nvSpPr>
          <p:cNvPr id="3" name="Content Placeholder 2">
            <a:extLst>
              <a:ext uri="{FF2B5EF4-FFF2-40B4-BE49-F238E27FC236}">
                <a16:creationId xmlns:a16="http://schemas.microsoft.com/office/drawing/2014/main" id="{6298079A-9B8D-4856-8454-F24FCA1D9F5E}"/>
              </a:ext>
            </a:extLst>
          </p:cNvPr>
          <p:cNvSpPr>
            <a:spLocks noGrp="1"/>
          </p:cNvSpPr>
          <p:nvPr>
            <p:ph idx="1"/>
          </p:nvPr>
        </p:nvSpPr>
        <p:spPr>
          <a:xfrm>
            <a:off x="5118447" y="284480"/>
            <a:ext cx="6758593" cy="6339840"/>
          </a:xfrm>
        </p:spPr>
        <p:txBody>
          <a:bodyPr>
            <a:normAutofit/>
          </a:bodyPr>
          <a:lstStyle/>
          <a:p>
            <a:pPr algn="l"/>
            <a:r>
              <a:rPr lang="en-US" sz="2000" i="0" u="none" strike="noStrike" baseline="0" dirty="0"/>
              <a:t> If we want to represent a group of "individual objects" as a single entity then we </a:t>
            </a:r>
            <a:r>
              <a:rPr lang="en-IN" sz="2000" i="0" u="none" strike="noStrike" baseline="0" dirty="0"/>
              <a:t>should go for collection.</a:t>
            </a:r>
          </a:p>
          <a:p>
            <a:pPr algn="l"/>
            <a:r>
              <a:rPr lang="en-US" sz="2000" i="0" u="none" strike="noStrike" baseline="0" dirty="0"/>
              <a:t>In general we can consider collection as root interface of entire collection </a:t>
            </a:r>
            <a:r>
              <a:rPr lang="en-IN" sz="2000" i="0" u="none" strike="noStrike" baseline="0" dirty="0"/>
              <a:t>framework.</a:t>
            </a:r>
          </a:p>
          <a:p>
            <a:pPr algn="l"/>
            <a:r>
              <a:rPr lang="en-US" sz="2000" i="0" u="none" strike="noStrike" baseline="0" dirty="0"/>
              <a:t> Collection interface defines the most common methods which can be applicable </a:t>
            </a:r>
            <a:r>
              <a:rPr lang="en-IN" sz="2000" i="0" u="none" strike="noStrike" baseline="0" dirty="0"/>
              <a:t>for any collection object.</a:t>
            </a:r>
          </a:p>
          <a:p>
            <a:pPr algn="l"/>
            <a:r>
              <a:rPr lang="en-US" sz="2000" i="0" u="none" strike="noStrike" baseline="0" dirty="0"/>
              <a:t> There is no concrete class which implements Collection interface directly.</a:t>
            </a:r>
            <a:endParaRPr lang="en-IN" sz="2000" dirty="0"/>
          </a:p>
        </p:txBody>
      </p:sp>
    </p:spTree>
    <p:extLst>
      <p:ext uri="{BB962C8B-B14F-4D97-AF65-F5344CB8AC3E}">
        <p14:creationId xmlns:p14="http://schemas.microsoft.com/office/powerpoint/2010/main" val="2069408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2B8B-3DC0-4B2B-B180-BCA1856E1A1E}"/>
              </a:ext>
            </a:extLst>
          </p:cNvPr>
          <p:cNvSpPr>
            <a:spLocks noGrp="1"/>
          </p:cNvSpPr>
          <p:nvPr>
            <p:ph type="title"/>
          </p:nvPr>
        </p:nvSpPr>
        <p:spPr/>
        <p:txBody>
          <a:bodyPr/>
          <a:lstStyle/>
          <a:p>
            <a:r>
              <a:rPr lang="en-US" dirty="0">
                <a:latin typeface="+mn-lt"/>
              </a:rPr>
              <a:t>Need of Collection</a:t>
            </a:r>
            <a:endParaRPr lang="en-IN" dirty="0">
              <a:latin typeface="+mn-lt"/>
            </a:endParaRPr>
          </a:p>
        </p:txBody>
      </p:sp>
      <p:sp>
        <p:nvSpPr>
          <p:cNvPr id="3" name="Content Placeholder 2">
            <a:extLst>
              <a:ext uri="{FF2B5EF4-FFF2-40B4-BE49-F238E27FC236}">
                <a16:creationId xmlns:a16="http://schemas.microsoft.com/office/drawing/2014/main" id="{BAE765FA-BC59-4336-B02D-540B72D27EB7}"/>
              </a:ext>
            </a:extLst>
          </p:cNvPr>
          <p:cNvSpPr>
            <a:spLocks noGrp="1"/>
          </p:cNvSpPr>
          <p:nvPr>
            <p:ph idx="1"/>
          </p:nvPr>
        </p:nvSpPr>
        <p:spPr>
          <a:xfrm>
            <a:off x="5118447" y="-294640"/>
            <a:ext cx="6281873" cy="6807200"/>
          </a:xfrm>
        </p:spPr>
        <p:txBody>
          <a:bodyPr>
            <a:normAutofit/>
          </a:bodyPr>
          <a:lstStyle/>
          <a:p>
            <a:pPr marL="0" indent="0" algn="l">
              <a:buNone/>
            </a:pPr>
            <a:r>
              <a:rPr lang="en-IN" sz="2000" dirty="0">
                <a:solidFill>
                  <a:srgbClr val="000000"/>
                </a:solidFill>
              </a:rPr>
              <a:t>Limitation of Array:</a:t>
            </a:r>
            <a:endParaRPr lang="en-IN" sz="2000" i="0" u="none" strike="noStrike" baseline="0" dirty="0">
              <a:solidFill>
                <a:srgbClr val="000000"/>
              </a:solidFill>
            </a:endParaRPr>
          </a:p>
          <a:p>
            <a:pPr algn="l"/>
            <a:r>
              <a:rPr lang="en-US" sz="2000" i="0" u="none" strike="noStrike" baseline="0" dirty="0">
                <a:solidFill>
                  <a:srgbClr val="000000"/>
                </a:solidFill>
              </a:rPr>
              <a:t>An array is an indexed collection of fixed number of homogeneous data elements. </a:t>
            </a:r>
          </a:p>
          <a:p>
            <a:pPr algn="l"/>
            <a:r>
              <a:rPr lang="en-US" sz="2000" i="0" u="none" strike="noStrike" baseline="0" dirty="0">
                <a:solidFill>
                  <a:srgbClr val="000000"/>
                </a:solidFill>
              </a:rPr>
              <a:t> An array represents a group of elements of same data type.</a:t>
            </a:r>
          </a:p>
          <a:p>
            <a:pPr algn="l"/>
            <a:r>
              <a:rPr lang="en-IN" sz="2000" i="0" u="none" strike="noStrike" baseline="0" dirty="0"/>
              <a:t>To use arrays </a:t>
            </a:r>
            <a:r>
              <a:rPr lang="en-US" sz="2000" i="0" u="none" strike="noStrike" baseline="0" dirty="0"/>
              <a:t>concept compulsory we should know the size in advance which may not possible </a:t>
            </a:r>
            <a:r>
              <a:rPr lang="en-IN" sz="2000" i="0" u="none" strike="noStrike" baseline="0" dirty="0"/>
              <a:t>always.</a:t>
            </a:r>
          </a:p>
          <a:p>
            <a:pPr marL="0" indent="0" algn="l">
              <a:buNone/>
            </a:pPr>
            <a:r>
              <a:rPr lang="en-IN" sz="2000" i="0" u="none" strike="noStrike" baseline="0" dirty="0"/>
              <a:t>Example:</a:t>
            </a:r>
          </a:p>
          <a:p>
            <a:pPr marL="0" indent="0" algn="l">
              <a:buNone/>
            </a:pPr>
            <a:r>
              <a:rPr lang="en-IN" sz="2000" i="0" u="none" strike="noStrike" baseline="0" dirty="0"/>
              <a:t>int[] s=new int[10000];</a:t>
            </a:r>
          </a:p>
          <a:p>
            <a:pPr marL="0" indent="0" algn="l">
              <a:buNone/>
            </a:pPr>
            <a:r>
              <a:rPr lang="en-IN" sz="2000" i="0" u="none" strike="noStrike" baseline="0" dirty="0"/>
              <a:t>s[0]=1;//valid</a:t>
            </a:r>
          </a:p>
          <a:p>
            <a:pPr marL="0" indent="0" algn="l">
              <a:buNone/>
            </a:pPr>
            <a:r>
              <a:rPr lang="en-US" sz="2000" i="0" u="none" strike="noStrike" baseline="0" dirty="0"/>
              <a:t>s[1]=</a:t>
            </a:r>
            <a:r>
              <a:rPr lang="en-US" sz="2000" dirty="0"/>
              <a:t>“ABC”</a:t>
            </a:r>
            <a:r>
              <a:rPr lang="en-US" sz="2000" i="0" u="none" strike="noStrike" baseline="0" dirty="0"/>
              <a:t>;//invalid(compile time error)</a:t>
            </a:r>
            <a:endParaRPr lang="en-IN" sz="2000" i="0" u="none" strike="noStrike" baseline="0" dirty="0"/>
          </a:p>
        </p:txBody>
      </p:sp>
    </p:spTree>
    <p:extLst>
      <p:ext uri="{BB962C8B-B14F-4D97-AF65-F5344CB8AC3E}">
        <p14:creationId xmlns:p14="http://schemas.microsoft.com/office/powerpoint/2010/main" val="2090183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F97AF-F369-4275-B824-5FB67F53F49C}"/>
              </a:ext>
            </a:extLst>
          </p:cNvPr>
          <p:cNvSpPr>
            <a:spLocks noGrp="1"/>
          </p:cNvSpPr>
          <p:nvPr>
            <p:ph type="title"/>
          </p:nvPr>
        </p:nvSpPr>
        <p:spPr>
          <a:xfrm>
            <a:off x="888631" y="2763520"/>
            <a:ext cx="3498979" cy="2042847"/>
          </a:xfrm>
        </p:spPr>
        <p:txBody>
          <a:bodyPr>
            <a:normAutofit fontScale="90000"/>
          </a:bodyPr>
          <a:lstStyle/>
          <a:p>
            <a:r>
              <a:rPr lang="en-US" sz="3100" i="0" u="none" strike="noStrike" baseline="0" dirty="0">
                <a:latin typeface="+mn-lt"/>
              </a:rPr>
              <a:t>To overcome the array limitations we should go for collections concept.</a:t>
            </a:r>
            <a:br>
              <a:rPr lang="en-US" sz="4000" b="1" i="0" u="none" strike="noStrike" baseline="0" dirty="0">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4385298-EE67-4022-B52B-2E072FB54A92}"/>
              </a:ext>
            </a:extLst>
          </p:cNvPr>
          <p:cNvSpPr>
            <a:spLocks noGrp="1"/>
          </p:cNvSpPr>
          <p:nvPr>
            <p:ph idx="1"/>
          </p:nvPr>
        </p:nvSpPr>
        <p:spPr/>
        <p:txBody>
          <a:bodyPr>
            <a:normAutofit/>
          </a:bodyPr>
          <a:lstStyle/>
          <a:p>
            <a:pPr algn="l"/>
            <a:r>
              <a:rPr lang="en-US" sz="2000" i="0" u="none" strike="noStrike" baseline="0" dirty="0"/>
              <a:t>Collections are growable in nature that is based on our requirement we can increase (or) decrease the size hence memory point of view collections concept is </a:t>
            </a:r>
            <a:r>
              <a:rPr lang="en-IN" sz="2000" i="0" u="none" strike="noStrike" baseline="0" dirty="0"/>
              <a:t>recommended to use.</a:t>
            </a:r>
          </a:p>
          <a:p>
            <a:pPr algn="l"/>
            <a:r>
              <a:rPr lang="en-US" sz="2000" i="0" u="none" strike="noStrike" baseline="0" dirty="0"/>
              <a:t>Collections can hold both homogeneous and heterogeneous objects.</a:t>
            </a:r>
          </a:p>
          <a:p>
            <a:pPr algn="l"/>
            <a:r>
              <a:rPr lang="en-US" sz="2000" i="0" u="none" strike="noStrike" baseline="0" dirty="0"/>
              <a:t> Every collection class is implemented based on some standard data structure hence for every requirement ready-made method support is available being a programmer we can use these methods directly without writing the functionality </a:t>
            </a:r>
            <a:r>
              <a:rPr lang="en-IN" sz="2000" i="0" u="none" strike="noStrike" baseline="0" dirty="0"/>
              <a:t>on our own.</a:t>
            </a:r>
            <a:endParaRPr lang="en-IN" sz="2000" dirty="0"/>
          </a:p>
        </p:txBody>
      </p:sp>
    </p:spTree>
    <p:extLst>
      <p:ext uri="{BB962C8B-B14F-4D97-AF65-F5344CB8AC3E}">
        <p14:creationId xmlns:p14="http://schemas.microsoft.com/office/powerpoint/2010/main" val="3679225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E8E0B-4489-42A1-868C-DB22A3D9A00F}"/>
              </a:ext>
            </a:extLst>
          </p:cNvPr>
          <p:cNvSpPr>
            <a:spLocks noGrp="1"/>
          </p:cNvSpPr>
          <p:nvPr>
            <p:ph type="title"/>
          </p:nvPr>
        </p:nvSpPr>
        <p:spPr/>
        <p:txBody>
          <a:bodyPr>
            <a:normAutofit/>
          </a:bodyPr>
          <a:lstStyle/>
          <a:p>
            <a:r>
              <a:rPr lang="en-US" sz="2800" b="1" i="0" u="none" strike="noStrike" baseline="0" dirty="0">
                <a:solidFill>
                  <a:srgbClr val="FFFFFF"/>
                </a:solidFill>
                <a:latin typeface="Calibri" panose="020F0502020204030204" pitchFamily="34" charset="0"/>
              </a:rPr>
              <a:t>Differences between Arrays and Collections</a:t>
            </a:r>
            <a:endParaRPr lang="en-IN" sz="2800" dirty="0"/>
          </a:p>
        </p:txBody>
      </p:sp>
      <p:graphicFrame>
        <p:nvGraphicFramePr>
          <p:cNvPr id="4" name="Table 4">
            <a:extLst>
              <a:ext uri="{FF2B5EF4-FFF2-40B4-BE49-F238E27FC236}">
                <a16:creationId xmlns:a16="http://schemas.microsoft.com/office/drawing/2014/main" id="{A5D22239-EF7E-47B1-A8F3-788CB25010A9}"/>
              </a:ext>
            </a:extLst>
          </p:cNvPr>
          <p:cNvGraphicFramePr>
            <a:graphicFrameLocks noGrp="1"/>
          </p:cNvGraphicFramePr>
          <p:nvPr>
            <p:ph idx="1"/>
            <p:extLst>
              <p:ext uri="{D42A27DB-BD31-4B8C-83A1-F6EECF244321}">
                <p14:modId xmlns:p14="http://schemas.microsoft.com/office/powerpoint/2010/main" val="2564498635"/>
              </p:ext>
            </p:extLst>
          </p:nvPr>
        </p:nvGraphicFramePr>
        <p:xfrm>
          <a:off x="4815840" y="803275"/>
          <a:ext cx="7132320" cy="5502275"/>
        </p:xfrm>
        <a:graphic>
          <a:graphicData uri="http://schemas.openxmlformats.org/drawingml/2006/table">
            <a:tbl>
              <a:tblPr firstRow="1" bandRow="1">
                <a:tableStyleId>{5C22544A-7EE6-4342-B048-85BDC9FD1C3A}</a:tableStyleId>
              </a:tblPr>
              <a:tblGrid>
                <a:gridCol w="3566160">
                  <a:extLst>
                    <a:ext uri="{9D8B030D-6E8A-4147-A177-3AD203B41FA5}">
                      <a16:colId xmlns:a16="http://schemas.microsoft.com/office/drawing/2014/main" val="2530847491"/>
                    </a:ext>
                  </a:extLst>
                </a:gridCol>
                <a:gridCol w="3566160">
                  <a:extLst>
                    <a:ext uri="{9D8B030D-6E8A-4147-A177-3AD203B41FA5}">
                      <a16:colId xmlns:a16="http://schemas.microsoft.com/office/drawing/2014/main" val="2120930409"/>
                    </a:ext>
                  </a:extLst>
                </a:gridCol>
              </a:tblGrid>
              <a:tr h="473075">
                <a:tc>
                  <a:txBody>
                    <a:bodyPr/>
                    <a:lstStyle/>
                    <a:p>
                      <a:pPr algn="l"/>
                      <a:r>
                        <a:rPr lang="en-US" sz="2000" b="0" dirty="0">
                          <a:latin typeface="+mn-lt"/>
                        </a:rPr>
                        <a:t>Array</a:t>
                      </a:r>
                      <a:endParaRPr lang="en-IN" sz="2000" b="0" dirty="0">
                        <a:latin typeface="+mn-lt"/>
                      </a:endParaRPr>
                    </a:p>
                  </a:txBody>
                  <a:tcPr/>
                </a:tc>
                <a:tc>
                  <a:txBody>
                    <a:bodyPr/>
                    <a:lstStyle/>
                    <a:p>
                      <a:pPr algn="l"/>
                      <a:r>
                        <a:rPr lang="en-US" sz="2000" b="0" dirty="0">
                          <a:latin typeface="+mn-lt"/>
                        </a:rPr>
                        <a:t>Collection</a:t>
                      </a:r>
                      <a:endParaRPr lang="en-IN" sz="2000" b="0" dirty="0">
                        <a:latin typeface="+mn-lt"/>
                      </a:endParaRPr>
                    </a:p>
                  </a:txBody>
                  <a:tcPr/>
                </a:tc>
                <a:extLst>
                  <a:ext uri="{0D108BD9-81ED-4DB2-BD59-A6C34878D82A}">
                    <a16:rowId xmlns:a16="http://schemas.microsoft.com/office/drawing/2014/main" val="362385268"/>
                  </a:ext>
                </a:extLst>
              </a:tr>
              <a:tr h="473075">
                <a:tc>
                  <a:txBody>
                    <a:bodyPr/>
                    <a:lstStyle/>
                    <a:p>
                      <a:pPr algn="l"/>
                      <a:r>
                        <a:rPr lang="en-US" sz="2000" b="0" i="0" u="none" strike="noStrike" kern="1200" baseline="0" dirty="0">
                          <a:solidFill>
                            <a:schemeClr val="dk1"/>
                          </a:solidFill>
                          <a:latin typeface="+mn-lt"/>
                          <a:ea typeface="+mn-ea"/>
                          <a:cs typeface="+mn-cs"/>
                        </a:rPr>
                        <a:t> Arrays are fixed in size. </a:t>
                      </a:r>
                      <a:endParaRPr lang="en-IN" sz="2000" b="0" dirty="0">
                        <a:latin typeface="+mn-lt"/>
                      </a:endParaRPr>
                    </a:p>
                  </a:txBody>
                  <a:tcPr/>
                </a:tc>
                <a:tc>
                  <a:txBody>
                    <a:bodyPr/>
                    <a:lstStyle/>
                    <a:p>
                      <a:pPr algn="l"/>
                      <a:r>
                        <a:rPr lang="en-US" sz="2000" b="0" i="0" u="none" strike="noStrike" kern="1200" baseline="0" dirty="0">
                          <a:solidFill>
                            <a:schemeClr val="dk1"/>
                          </a:solidFill>
                          <a:latin typeface="+mn-lt"/>
                          <a:ea typeface="+mn-ea"/>
                          <a:cs typeface="+mn-cs"/>
                        </a:rPr>
                        <a:t>Collections are growable in nature.</a:t>
                      </a:r>
                      <a:endParaRPr lang="en-IN" sz="2000" b="0" dirty="0">
                        <a:latin typeface="+mn-lt"/>
                      </a:endParaRPr>
                    </a:p>
                  </a:txBody>
                  <a:tcPr/>
                </a:tc>
                <a:extLst>
                  <a:ext uri="{0D108BD9-81ED-4DB2-BD59-A6C34878D82A}">
                    <a16:rowId xmlns:a16="http://schemas.microsoft.com/office/drawing/2014/main" val="851028091"/>
                  </a:ext>
                </a:extLst>
              </a:tr>
              <a:tr h="473075">
                <a:tc>
                  <a:txBody>
                    <a:bodyPr/>
                    <a:lstStyle/>
                    <a:p>
                      <a:pPr algn="l"/>
                      <a:r>
                        <a:rPr lang="en-US" sz="2000" b="0" i="0" u="none" strike="noStrike" kern="1200" baseline="0" dirty="0">
                          <a:solidFill>
                            <a:schemeClr val="dk1"/>
                          </a:solidFill>
                          <a:latin typeface="+mn-lt"/>
                          <a:ea typeface="+mn-ea"/>
                          <a:cs typeface="+mn-cs"/>
                        </a:rPr>
                        <a:t>Memory point of view arrays are not </a:t>
                      </a:r>
                      <a:r>
                        <a:rPr lang="en-IN" sz="2000" b="0" i="0" u="none" strike="noStrike" kern="1200" baseline="0" dirty="0">
                          <a:solidFill>
                            <a:schemeClr val="dk1"/>
                          </a:solidFill>
                          <a:latin typeface="+mn-lt"/>
                          <a:ea typeface="+mn-ea"/>
                          <a:cs typeface="+mn-cs"/>
                        </a:rPr>
                        <a:t>recommended to use.</a:t>
                      </a:r>
                      <a:endParaRPr lang="en-IN" sz="2000" b="0" dirty="0">
                        <a:latin typeface="+mn-lt"/>
                      </a:endParaRPr>
                    </a:p>
                  </a:txBody>
                  <a:tcPr/>
                </a:tc>
                <a:tc>
                  <a:txBody>
                    <a:bodyPr/>
                    <a:lstStyle/>
                    <a:p>
                      <a:pPr algn="l"/>
                      <a:r>
                        <a:rPr lang="en-US" sz="2000" b="0" i="0" u="none" strike="noStrike" kern="1200" baseline="0" dirty="0">
                          <a:solidFill>
                            <a:schemeClr val="dk1"/>
                          </a:solidFill>
                          <a:latin typeface="+mn-lt"/>
                          <a:ea typeface="+mn-ea"/>
                          <a:cs typeface="+mn-cs"/>
                        </a:rPr>
                        <a:t>Memory point of view collections are highly</a:t>
                      </a:r>
                    </a:p>
                    <a:p>
                      <a:pPr algn="l"/>
                      <a:r>
                        <a:rPr lang="en-IN" sz="2000" b="0" i="0" u="none" strike="noStrike" kern="1200" baseline="0" dirty="0">
                          <a:solidFill>
                            <a:schemeClr val="dk1"/>
                          </a:solidFill>
                          <a:latin typeface="+mn-lt"/>
                          <a:ea typeface="+mn-ea"/>
                          <a:cs typeface="+mn-cs"/>
                        </a:rPr>
                        <a:t>recommended to use.</a:t>
                      </a:r>
                      <a:endParaRPr lang="en-IN" sz="2000" b="0" dirty="0">
                        <a:latin typeface="+mn-lt"/>
                      </a:endParaRPr>
                    </a:p>
                  </a:txBody>
                  <a:tcPr/>
                </a:tc>
                <a:extLst>
                  <a:ext uri="{0D108BD9-81ED-4DB2-BD59-A6C34878D82A}">
                    <a16:rowId xmlns:a16="http://schemas.microsoft.com/office/drawing/2014/main" val="2802466475"/>
                  </a:ext>
                </a:extLst>
              </a:tr>
              <a:tr h="473075">
                <a:tc>
                  <a:txBody>
                    <a:bodyPr/>
                    <a:lstStyle/>
                    <a:p>
                      <a:pPr algn="l"/>
                      <a:r>
                        <a:rPr lang="en-US" sz="2000" b="0" i="0" u="none" strike="noStrike" kern="1200" baseline="0" dirty="0">
                          <a:solidFill>
                            <a:schemeClr val="dk1"/>
                          </a:solidFill>
                          <a:latin typeface="+mn-lt"/>
                          <a:ea typeface="+mn-ea"/>
                          <a:cs typeface="+mn-cs"/>
                        </a:rPr>
                        <a:t>Arrays can hold only homogeneous </a:t>
                      </a:r>
                      <a:r>
                        <a:rPr lang="en-IN" sz="2000" b="0" i="0" u="none" strike="noStrike" kern="1200" baseline="0" dirty="0">
                          <a:solidFill>
                            <a:schemeClr val="dk1"/>
                          </a:solidFill>
                          <a:latin typeface="+mn-lt"/>
                          <a:ea typeface="+mn-ea"/>
                          <a:cs typeface="+mn-cs"/>
                        </a:rPr>
                        <a:t>data type elements.</a:t>
                      </a:r>
                      <a:endParaRPr lang="en-IN" sz="2000" b="0" dirty="0">
                        <a:latin typeface="+mn-lt"/>
                      </a:endParaRPr>
                    </a:p>
                  </a:txBody>
                  <a:tcPr/>
                </a:tc>
                <a:tc>
                  <a:txBody>
                    <a:bodyPr/>
                    <a:lstStyle/>
                    <a:p>
                      <a:pPr algn="l"/>
                      <a:r>
                        <a:rPr lang="en-US" sz="2000" b="0" i="0" u="none" strike="noStrike" kern="1200" baseline="0" dirty="0">
                          <a:solidFill>
                            <a:schemeClr val="dk1"/>
                          </a:solidFill>
                          <a:latin typeface="+mn-lt"/>
                          <a:ea typeface="+mn-ea"/>
                          <a:cs typeface="+mn-cs"/>
                        </a:rPr>
                        <a:t>Collections can hold both homogeneous and</a:t>
                      </a:r>
                    </a:p>
                    <a:p>
                      <a:pPr algn="l"/>
                      <a:r>
                        <a:rPr lang="en-IN" sz="2000" b="0" i="0" u="none" strike="noStrike" kern="1200" baseline="0" dirty="0">
                          <a:solidFill>
                            <a:schemeClr val="dk1"/>
                          </a:solidFill>
                          <a:latin typeface="+mn-lt"/>
                          <a:ea typeface="+mn-ea"/>
                          <a:cs typeface="+mn-cs"/>
                        </a:rPr>
                        <a:t>heterogeneous elements.</a:t>
                      </a:r>
                      <a:endParaRPr lang="en-IN" sz="2000" b="0" dirty="0">
                        <a:latin typeface="+mn-lt"/>
                      </a:endParaRPr>
                    </a:p>
                  </a:txBody>
                  <a:tcPr/>
                </a:tc>
                <a:extLst>
                  <a:ext uri="{0D108BD9-81ED-4DB2-BD59-A6C34878D82A}">
                    <a16:rowId xmlns:a16="http://schemas.microsoft.com/office/drawing/2014/main" val="388250691"/>
                  </a:ext>
                </a:extLst>
              </a:tr>
              <a:tr h="473075">
                <a:tc>
                  <a:txBody>
                    <a:bodyPr/>
                    <a:lstStyle/>
                    <a:p>
                      <a:pPr algn="l"/>
                      <a:r>
                        <a:rPr lang="en-US" sz="2000" b="0" i="0" u="none" strike="noStrike" kern="1200" baseline="0" dirty="0">
                          <a:solidFill>
                            <a:schemeClr val="dk1"/>
                          </a:solidFill>
                          <a:latin typeface="+mn-lt"/>
                          <a:ea typeface="+mn-ea"/>
                          <a:cs typeface="+mn-cs"/>
                        </a:rPr>
                        <a:t>There is no underlying data structure for arrays and hence there is no </a:t>
                      </a:r>
                      <a:r>
                        <a:rPr lang="en-IN" sz="2000" b="0" i="0" u="none" strike="noStrike" kern="1200" baseline="0" dirty="0">
                          <a:solidFill>
                            <a:schemeClr val="dk1"/>
                          </a:solidFill>
                          <a:latin typeface="+mn-lt"/>
                          <a:ea typeface="+mn-ea"/>
                          <a:cs typeface="+mn-cs"/>
                        </a:rPr>
                        <a:t>read made method support.</a:t>
                      </a:r>
                      <a:endParaRPr lang="en-IN" sz="2000" b="0" dirty="0">
                        <a:latin typeface="+mn-lt"/>
                      </a:endParaRPr>
                    </a:p>
                  </a:txBody>
                  <a:tcPr/>
                </a:tc>
                <a:tc>
                  <a:txBody>
                    <a:bodyPr/>
                    <a:lstStyle/>
                    <a:p>
                      <a:pPr algn="l"/>
                      <a:r>
                        <a:rPr lang="en-US" sz="2000" b="0" i="0" u="none" strike="noStrike" kern="1200" baseline="0" dirty="0">
                          <a:solidFill>
                            <a:schemeClr val="dk1"/>
                          </a:solidFill>
                          <a:latin typeface="+mn-lt"/>
                          <a:ea typeface="+mn-ea"/>
                          <a:cs typeface="+mn-cs"/>
                        </a:rPr>
                        <a:t>Every collection class is implemented based on</a:t>
                      </a:r>
                    </a:p>
                    <a:p>
                      <a:pPr algn="l"/>
                      <a:r>
                        <a:rPr lang="en-US" sz="2000" b="0" i="0" u="none" strike="noStrike" kern="1200" baseline="0" dirty="0">
                          <a:solidFill>
                            <a:schemeClr val="dk1"/>
                          </a:solidFill>
                          <a:latin typeface="+mn-lt"/>
                          <a:ea typeface="+mn-ea"/>
                          <a:cs typeface="+mn-cs"/>
                        </a:rPr>
                        <a:t>some standard data structure and hence readymade method support is available.</a:t>
                      </a:r>
                      <a:endParaRPr lang="en-IN" sz="2000" b="0" dirty="0">
                        <a:latin typeface="+mn-lt"/>
                      </a:endParaRPr>
                    </a:p>
                  </a:txBody>
                  <a:tcPr/>
                </a:tc>
                <a:extLst>
                  <a:ext uri="{0D108BD9-81ED-4DB2-BD59-A6C34878D82A}">
                    <a16:rowId xmlns:a16="http://schemas.microsoft.com/office/drawing/2014/main" val="2934434653"/>
                  </a:ext>
                </a:extLst>
              </a:tr>
              <a:tr h="473075">
                <a:tc>
                  <a:txBody>
                    <a:bodyPr/>
                    <a:lstStyle/>
                    <a:p>
                      <a:pPr algn="l"/>
                      <a:r>
                        <a:rPr lang="en-US" sz="2000" b="0" i="0" u="none" strike="noStrike" kern="1200" baseline="0" dirty="0">
                          <a:solidFill>
                            <a:schemeClr val="dk1"/>
                          </a:solidFill>
                          <a:latin typeface="+mn-lt"/>
                          <a:ea typeface="+mn-ea"/>
                          <a:cs typeface="+mn-cs"/>
                        </a:rPr>
                        <a:t>Arrays can hold both primitives and </a:t>
                      </a:r>
                      <a:r>
                        <a:rPr lang="en-IN" sz="2000" b="0" i="0" u="none" strike="noStrike" kern="1200" baseline="0" dirty="0">
                          <a:solidFill>
                            <a:schemeClr val="dk1"/>
                          </a:solidFill>
                          <a:latin typeface="+mn-lt"/>
                          <a:ea typeface="+mn-ea"/>
                          <a:cs typeface="+mn-cs"/>
                        </a:rPr>
                        <a:t>object types.</a:t>
                      </a:r>
                      <a:endParaRPr lang="en-IN" sz="2000" b="0" dirty="0">
                        <a:latin typeface="+mn-lt"/>
                      </a:endParaRPr>
                    </a:p>
                  </a:txBody>
                  <a:tcPr/>
                </a:tc>
                <a:tc>
                  <a:txBody>
                    <a:bodyPr/>
                    <a:lstStyle/>
                    <a:p>
                      <a:pPr algn="l"/>
                      <a:r>
                        <a:rPr lang="en-US" sz="2000" b="0" i="0" u="none" strike="noStrike" kern="1200" baseline="0" dirty="0">
                          <a:solidFill>
                            <a:schemeClr val="dk1"/>
                          </a:solidFill>
                          <a:latin typeface="+mn-lt"/>
                          <a:ea typeface="+mn-ea"/>
                          <a:cs typeface="+mn-cs"/>
                        </a:rPr>
                        <a:t>Collections can hold only objects but not </a:t>
                      </a:r>
                      <a:r>
                        <a:rPr lang="en-IN" sz="2000" b="0" i="0" u="none" strike="noStrike" kern="1200" baseline="0" dirty="0">
                          <a:solidFill>
                            <a:schemeClr val="dk1"/>
                          </a:solidFill>
                          <a:latin typeface="+mn-lt"/>
                          <a:ea typeface="+mn-ea"/>
                          <a:cs typeface="+mn-cs"/>
                        </a:rPr>
                        <a:t>primitives.</a:t>
                      </a:r>
                      <a:endParaRPr lang="en-IN" sz="2000" b="0" dirty="0">
                        <a:latin typeface="+mn-lt"/>
                      </a:endParaRPr>
                    </a:p>
                  </a:txBody>
                  <a:tcPr/>
                </a:tc>
                <a:extLst>
                  <a:ext uri="{0D108BD9-81ED-4DB2-BD59-A6C34878D82A}">
                    <a16:rowId xmlns:a16="http://schemas.microsoft.com/office/drawing/2014/main" val="865004418"/>
                  </a:ext>
                </a:extLst>
              </a:tr>
            </a:tbl>
          </a:graphicData>
        </a:graphic>
      </p:graphicFrame>
    </p:spTree>
    <p:extLst>
      <p:ext uri="{BB962C8B-B14F-4D97-AF65-F5344CB8AC3E}">
        <p14:creationId xmlns:p14="http://schemas.microsoft.com/office/powerpoint/2010/main" val="4189163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3006-CBF2-41CE-8A55-229B98AB5498}"/>
              </a:ext>
            </a:extLst>
          </p:cNvPr>
          <p:cNvSpPr>
            <a:spLocks noGrp="1"/>
          </p:cNvSpPr>
          <p:nvPr>
            <p:ph type="title"/>
          </p:nvPr>
        </p:nvSpPr>
        <p:spPr/>
        <p:txBody>
          <a:bodyPr/>
          <a:lstStyle/>
          <a:p>
            <a:r>
              <a:rPr lang="en-US" dirty="0">
                <a:latin typeface="+mn-lt"/>
              </a:rPr>
              <a:t>Collection Framework Hierarchy</a:t>
            </a:r>
            <a:endParaRPr lang="en-IN" dirty="0">
              <a:latin typeface="+mn-lt"/>
            </a:endParaRPr>
          </a:p>
        </p:txBody>
      </p:sp>
      <p:pic>
        <p:nvPicPr>
          <p:cNvPr id="5" name="Content Placeholder 4">
            <a:extLst>
              <a:ext uri="{FF2B5EF4-FFF2-40B4-BE49-F238E27FC236}">
                <a16:creationId xmlns:a16="http://schemas.microsoft.com/office/drawing/2014/main" id="{97070943-3711-4553-AC63-34950514F7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3940" y="345440"/>
            <a:ext cx="7216140" cy="6350000"/>
          </a:xfrm>
        </p:spPr>
      </p:pic>
    </p:spTree>
    <p:extLst>
      <p:ext uri="{BB962C8B-B14F-4D97-AF65-F5344CB8AC3E}">
        <p14:creationId xmlns:p14="http://schemas.microsoft.com/office/powerpoint/2010/main" val="1143175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2D2A3-7BCA-48A6-AE62-9ED255895DC1}"/>
              </a:ext>
            </a:extLst>
          </p:cNvPr>
          <p:cNvSpPr>
            <a:spLocks noGrp="1"/>
          </p:cNvSpPr>
          <p:nvPr>
            <p:ph type="title"/>
          </p:nvPr>
        </p:nvSpPr>
        <p:spPr/>
        <p:txBody>
          <a:bodyPr/>
          <a:lstStyle/>
          <a:p>
            <a:r>
              <a:rPr lang="en-US" dirty="0">
                <a:latin typeface="+mn-lt"/>
              </a:rPr>
              <a:t>List Interface</a:t>
            </a:r>
            <a:endParaRPr lang="en-IN" dirty="0">
              <a:latin typeface="+mn-lt"/>
            </a:endParaRPr>
          </a:p>
        </p:txBody>
      </p:sp>
      <p:sp>
        <p:nvSpPr>
          <p:cNvPr id="3" name="Content Placeholder 2">
            <a:extLst>
              <a:ext uri="{FF2B5EF4-FFF2-40B4-BE49-F238E27FC236}">
                <a16:creationId xmlns:a16="http://schemas.microsoft.com/office/drawing/2014/main" id="{19197CE7-E552-4B44-B39A-A9B51912233D}"/>
              </a:ext>
            </a:extLst>
          </p:cNvPr>
          <p:cNvSpPr>
            <a:spLocks noGrp="1"/>
          </p:cNvSpPr>
          <p:nvPr>
            <p:ph idx="1"/>
          </p:nvPr>
        </p:nvSpPr>
        <p:spPr>
          <a:xfrm>
            <a:off x="5118447" y="680720"/>
            <a:ext cx="6281873" cy="5371088"/>
          </a:xfrm>
        </p:spPr>
        <p:txBody>
          <a:bodyPr>
            <a:noAutofit/>
          </a:bodyPr>
          <a:lstStyle/>
          <a:p>
            <a:pPr algn="l"/>
            <a:r>
              <a:rPr lang="en-US" i="0" u="none" strike="noStrike" baseline="0" dirty="0"/>
              <a:t>It is the child interface of Collection. If we want to represent a group of individual objects as a single entity where duplicates are allow and insertion order is preserved. Then we should go for List.</a:t>
            </a:r>
          </a:p>
          <a:p>
            <a:pPr algn="l"/>
            <a:r>
              <a:rPr lang="en-US" i="0" u="none" strike="noStrike" baseline="0" dirty="0"/>
              <a:t>We can differentiate duplicate objects and we can maintain insertion order by means of index hence "index play very important role in List".</a:t>
            </a:r>
          </a:p>
          <a:p>
            <a:pPr algn="l"/>
            <a:r>
              <a:rPr lang="en-US" i="0" u="none" strike="noStrike" baseline="0" dirty="0"/>
              <a:t>List interface defines the following specific methods.</a:t>
            </a:r>
          </a:p>
          <a:p>
            <a:pPr algn="l">
              <a:buFont typeface="Wingdings" panose="05000000000000000000" pitchFamily="2" charset="2"/>
              <a:buChar char="ü"/>
            </a:pPr>
            <a:r>
              <a:rPr lang="en-US" i="0" u="none" strike="noStrike" baseline="0" dirty="0"/>
              <a:t> boolean add(int index,Object o);</a:t>
            </a:r>
          </a:p>
          <a:p>
            <a:pPr algn="l">
              <a:buFont typeface="Wingdings" panose="05000000000000000000" pitchFamily="2" charset="2"/>
              <a:buChar char="ü"/>
            </a:pPr>
            <a:r>
              <a:rPr lang="en-US" i="0" u="none" strike="noStrike" baseline="0" dirty="0"/>
              <a:t> boolean addAll(int index,Collectio</a:t>
            </a:r>
            <a:r>
              <a:rPr lang="en-US" dirty="0"/>
              <a:t>n </a:t>
            </a:r>
            <a:r>
              <a:rPr lang="en-US" i="0" u="none" strike="noStrike" baseline="0" dirty="0"/>
              <a:t>c);</a:t>
            </a:r>
          </a:p>
          <a:p>
            <a:pPr algn="l">
              <a:buFont typeface="Wingdings" panose="05000000000000000000" pitchFamily="2" charset="2"/>
              <a:buChar char="ü"/>
            </a:pPr>
            <a:r>
              <a:rPr lang="en-US" i="0" u="none" strike="noStrike" baseline="0" dirty="0"/>
              <a:t> Object get(int index);</a:t>
            </a:r>
          </a:p>
          <a:p>
            <a:pPr algn="l">
              <a:buFont typeface="Wingdings" panose="05000000000000000000" pitchFamily="2" charset="2"/>
              <a:buChar char="ü"/>
            </a:pPr>
            <a:r>
              <a:rPr lang="en-US" i="0" u="none" strike="noStrike" baseline="0" dirty="0"/>
              <a:t> Object remove(int index);</a:t>
            </a:r>
          </a:p>
          <a:p>
            <a:pPr algn="l">
              <a:buFont typeface="Wingdings" panose="05000000000000000000" pitchFamily="2" charset="2"/>
              <a:buChar char="ü"/>
            </a:pPr>
            <a:r>
              <a:rPr lang="en-US" i="0" u="none" strike="noStrike" baseline="0" dirty="0"/>
              <a:t>Object set(int index,Object new);//to replace</a:t>
            </a:r>
          </a:p>
          <a:p>
            <a:pPr algn="l">
              <a:buFont typeface="Wingdings" panose="05000000000000000000" pitchFamily="2" charset="2"/>
              <a:buChar char="ü"/>
            </a:pPr>
            <a:r>
              <a:rPr lang="en-US" i="0" u="none" strike="noStrike" baseline="0" dirty="0"/>
              <a:t> Int indexOf(Object o);</a:t>
            </a:r>
          </a:p>
          <a:p>
            <a:pPr algn="l">
              <a:buFont typeface="Wingdings" panose="05000000000000000000" pitchFamily="2" charset="2"/>
              <a:buChar char="ü"/>
            </a:pPr>
            <a:r>
              <a:rPr lang="en-IN" i="0" u="none" strike="noStrike" baseline="0" dirty="0"/>
              <a:t>Int lastIndexOf(Object o);</a:t>
            </a:r>
          </a:p>
          <a:p>
            <a:pPr algn="l">
              <a:buFont typeface="Wingdings" panose="05000000000000000000" pitchFamily="2" charset="2"/>
              <a:buChar char="ü"/>
            </a:pPr>
            <a:r>
              <a:rPr lang="en-IN" i="0" u="none" strike="noStrike" baseline="0" dirty="0"/>
              <a:t> ListIterator listIterator();</a:t>
            </a:r>
            <a:endParaRPr lang="en-IN" dirty="0"/>
          </a:p>
        </p:txBody>
      </p:sp>
    </p:spTree>
    <p:extLst>
      <p:ext uri="{BB962C8B-B14F-4D97-AF65-F5344CB8AC3E}">
        <p14:creationId xmlns:p14="http://schemas.microsoft.com/office/powerpoint/2010/main" val="1476055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179D-892C-4F58-83C8-7DDFFEA0E297}"/>
              </a:ext>
            </a:extLst>
          </p:cNvPr>
          <p:cNvSpPr>
            <a:spLocks noGrp="1"/>
          </p:cNvSpPr>
          <p:nvPr>
            <p:ph type="title"/>
          </p:nvPr>
        </p:nvSpPr>
        <p:spPr/>
        <p:txBody>
          <a:bodyPr/>
          <a:lstStyle/>
          <a:p>
            <a:r>
              <a:rPr lang="en-US" dirty="0">
                <a:latin typeface="+mn-lt"/>
              </a:rPr>
              <a:t>ArrayList</a:t>
            </a:r>
            <a:endParaRPr lang="en-IN" dirty="0">
              <a:latin typeface="+mn-lt"/>
            </a:endParaRPr>
          </a:p>
        </p:txBody>
      </p:sp>
      <p:sp>
        <p:nvSpPr>
          <p:cNvPr id="3" name="Content Placeholder 2">
            <a:extLst>
              <a:ext uri="{FF2B5EF4-FFF2-40B4-BE49-F238E27FC236}">
                <a16:creationId xmlns:a16="http://schemas.microsoft.com/office/drawing/2014/main" id="{A0B7DE30-597A-425D-9995-23082EADC312}"/>
              </a:ext>
            </a:extLst>
          </p:cNvPr>
          <p:cNvSpPr>
            <a:spLocks noGrp="1"/>
          </p:cNvSpPr>
          <p:nvPr>
            <p:ph idx="1"/>
          </p:nvPr>
        </p:nvSpPr>
        <p:spPr>
          <a:xfrm>
            <a:off x="5118447" y="81280"/>
            <a:ext cx="6281873" cy="6776720"/>
          </a:xfrm>
        </p:spPr>
        <p:txBody>
          <a:bodyPr>
            <a:normAutofit fontScale="55000" lnSpcReduction="20000"/>
          </a:bodyPr>
          <a:lstStyle/>
          <a:p>
            <a:pPr algn="l"/>
            <a:r>
              <a:rPr lang="en-US" sz="3600" i="0" u="none" strike="noStrike" baseline="0" dirty="0"/>
              <a:t> The underlying data structure is resizable array (or) growable array.</a:t>
            </a:r>
          </a:p>
          <a:p>
            <a:pPr algn="l"/>
            <a:r>
              <a:rPr lang="en-US" sz="3600" i="0" u="none" strike="noStrike" baseline="0" dirty="0"/>
              <a:t> Duplicate objects are allowed.</a:t>
            </a:r>
          </a:p>
          <a:p>
            <a:pPr algn="l"/>
            <a:r>
              <a:rPr lang="en-IN" sz="3600" i="0" u="none" strike="noStrike" baseline="0" dirty="0"/>
              <a:t> Insertion order preserved.</a:t>
            </a:r>
          </a:p>
          <a:p>
            <a:pPr algn="l"/>
            <a:r>
              <a:rPr lang="en-US" sz="3600" i="0" u="none" strike="noStrike" baseline="0" dirty="0"/>
              <a:t> Null insertion is possible.</a:t>
            </a:r>
          </a:p>
          <a:p>
            <a:pPr marL="0" indent="0" algn="l">
              <a:buNone/>
            </a:pPr>
            <a:r>
              <a:rPr lang="en-IN" sz="3600" i="0" u="none" strike="noStrike" baseline="0" dirty="0"/>
              <a:t>Constructors:</a:t>
            </a:r>
          </a:p>
          <a:p>
            <a:pPr algn="l">
              <a:buFont typeface="Wingdings" panose="05000000000000000000" pitchFamily="2" charset="2"/>
              <a:buChar char="q"/>
            </a:pPr>
            <a:r>
              <a:rPr lang="en-US" sz="3600" i="0" u="none" strike="noStrike" baseline="0" dirty="0"/>
              <a:t> ArrayList a=new ArrayList();</a:t>
            </a:r>
          </a:p>
          <a:p>
            <a:pPr marL="0" indent="0" algn="l">
              <a:buNone/>
            </a:pPr>
            <a:r>
              <a:rPr lang="en-US" sz="3600" i="0" u="none" strike="noStrike" baseline="0" dirty="0"/>
              <a:t>Creates an empty ArrayList object with default initial capacity "10" if ArrayList</a:t>
            </a:r>
            <a:r>
              <a:rPr lang="en-US" sz="3600" dirty="0"/>
              <a:t> </a:t>
            </a:r>
            <a:r>
              <a:rPr lang="en-US" sz="3600" i="0" u="none" strike="noStrike" baseline="0" dirty="0"/>
              <a:t>reaches its max capacity then a new ArrayList object will be created with</a:t>
            </a:r>
          </a:p>
          <a:p>
            <a:pPr marL="0" indent="0" algn="l">
              <a:buNone/>
            </a:pPr>
            <a:r>
              <a:rPr lang="en-US" sz="3600" i="1" u="none" strike="noStrike" baseline="0" dirty="0"/>
              <a:t>New capacity=(current capacity*3/2)+1</a:t>
            </a:r>
          </a:p>
          <a:p>
            <a:pPr algn="l">
              <a:buFont typeface="Wingdings" panose="05000000000000000000" pitchFamily="2" charset="2"/>
              <a:buChar char="q"/>
            </a:pPr>
            <a:r>
              <a:rPr lang="en-US" sz="3600" i="0" u="none" strike="noStrike" baseline="0" dirty="0"/>
              <a:t>ArrayList a=new ArrayList(int initialcapacity);</a:t>
            </a:r>
          </a:p>
          <a:p>
            <a:pPr marL="0" indent="0" algn="l">
              <a:buNone/>
            </a:pPr>
            <a:r>
              <a:rPr lang="en-US" sz="3600" i="0" u="none" strike="noStrike" baseline="0" dirty="0"/>
              <a:t>Creates an equivalent ArrayList object for the given Collection that is this constructor meant for inter conversation between collection objects.</a:t>
            </a:r>
          </a:p>
          <a:p>
            <a:pPr>
              <a:buFont typeface="Wingdings" panose="05000000000000000000" pitchFamily="2" charset="2"/>
              <a:buChar char="q"/>
            </a:pPr>
            <a:r>
              <a:rPr lang="en-US" sz="3600" i="0" u="none" strike="noStrike" baseline="0" dirty="0"/>
              <a:t>ArrayList a=new ArrayList(collection c);</a:t>
            </a:r>
          </a:p>
          <a:p>
            <a:pPr marL="0" indent="0" algn="l">
              <a:buNone/>
            </a:pPr>
            <a:endParaRPr lang="en-IN" dirty="0"/>
          </a:p>
        </p:txBody>
      </p:sp>
    </p:spTree>
    <p:extLst>
      <p:ext uri="{BB962C8B-B14F-4D97-AF65-F5344CB8AC3E}">
        <p14:creationId xmlns:p14="http://schemas.microsoft.com/office/powerpoint/2010/main" val="386200951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716</TotalTime>
  <Words>2340</Words>
  <Application>Microsoft Office PowerPoint</Application>
  <PresentationFormat>Widescreen</PresentationFormat>
  <Paragraphs>262</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Courier New</vt:lpstr>
      <vt:lpstr>Rockwell</vt:lpstr>
      <vt:lpstr>Times New Roman</vt:lpstr>
      <vt:lpstr>Wingdings</vt:lpstr>
      <vt:lpstr>Atlas</vt:lpstr>
      <vt:lpstr>Collection Framework</vt:lpstr>
      <vt:lpstr>Content</vt:lpstr>
      <vt:lpstr>What is Collection?</vt:lpstr>
      <vt:lpstr>Need of Collection</vt:lpstr>
      <vt:lpstr>To overcome the array limitations we should go for collections concept. </vt:lpstr>
      <vt:lpstr>Differences between Arrays and Collections</vt:lpstr>
      <vt:lpstr>Collection Framework Hierarchy</vt:lpstr>
      <vt:lpstr>List Interface</vt:lpstr>
      <vt:lpstr>ArrayList</vt:lpstr>
      <vt:lpstr>Insertion deletion in the middle  ArrayList has O(n) time complexity for arbitrary indices of add/remove, but O(1) for the operation at the end of the list.</vt:lpstr>
      <vt:lpstr>LinkedList</vt:lpstr>
      <vt:lpstr>Insertion deletion in the middle Doubly-linked list, the time complexity for inserting and deleting an element is  O(1) and O(n)  for search </vt:lpstr>
      <vt:lpstr>Difference between ArrayList and LinkedList</vt:lpstr>
      <vt:lpstr>Set Interface</vt:lpstr>
      <vt:lpstr>HashSet</vt:lpstr>
      <vt:lpstr>TreeSet</vt:lpstr>
      <vt:lpstr>Map Interface</vt:lpstr>
      <vt:lpstr>HashMap</vt:lpstr>
      <vt:lpstr>Difference between HashMap and Hashtable</vt:lpstr>
      <vt:lpstr>TreeMap</vt:lpstr>
      <vt:lpstr>The 3 cursors of java</vt:lpstr>
      <vt:lpstr>Iterator</vt:lpstr>
      <vt:lpstr>ListIterator</vt:lpstr>
      <vt:lpstr>Compression of Enumeration Iterator and ListIterator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 Framework</dc:title>
  <dc:creator>shivani asati</dc:creator>
  <cp:lastModifiedBy>shivani asati</cp:lastModifiedBy>
  <cp:revision>5</cp:revision>
  <dcterms:created xsi:type="dcterms:W3CDTF">2022-03-02T09:51:03Z</dcterms:created>
  <dcterms:modified xsi:type="dcterms:W3CDTF">2022-03-06T16:50:59Z</dcterms:modified>
</cp:coreProperties>
</file>