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7" r:id="rId6"/>
    <p:sldId id="277" r:id="rId7"/>
    <p:sldId id="279" r:id="rId8"/>
    <p:sldId id="278" r:id="rId9"/>
    <p:sldId id="271" r:id="rId10"/>
    <p:sldId id="280" r:id="rId11"/>
    <p:sldId id="281" r:id="rId12"/>
    <p:sldId id="282" r:id="rId13"/>
    <p:sldId id="283" r:id="rId14"/>
    <p:sldId id="26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8"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06T15:40:29.679"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50681-1237-4128-B1E2-2084A5EF2AEB}" type="doc">
      <dgm:prSet loTypeId="urn:microsoft.com/office/officeart/2009/3/layout/StepUpProcess" loCatId="process" qsTypeId="urn:microsoft.com/office/officeart/2005/8/quickstyle/simple1" qsCatId="simple" csTypeId="urn:microsoft.com/office/officeart/2005/8/colors/colorful5" csCatId="colorful" phldr="1"/>
      <dgm:spPr/>
      <dgm:t>
        <a:bodyPr/>
        <a:lstStyle/>
        <a:p>
          <a:endParaRPr lang="en-US"/>
        </a:p>
      </dgm:t>
    </dgm:pt>
    <dgm:pt modelId="{13EA110E-9632-45C0-ADD3-DDD6638B6572}">
      <dgm:prSet phldrT="[Text]" custT="1"/>
      <dgm:spPr/>
      <dgm:t>
        <a:bodyPr/>
        <a:lstStyle/>
        <a:p>
          <a:r>
            <a:rPr lang="en-US" sz="1600" dirty="0">
              <a:latin typeface="Baskerville Old Face" panose="02020602080505020303" pitchFamily="18" charset="0"/>
            </a:rPr>
            <a:t>1.Data understanding</a:t>
          </a:r>
        </a:p>
      </dgm:t>
    </dgm:pt>
    <dgm:pt modelId="{C1E1C5FE-7BFF-47FD-A3FB-868AF5981077}" type="parTrans" cxnId="{B7A8D7C4-F276-432B-8460-AD8E6FBD83C6}">
      <dgm:prSet/>
      <dgm:spPr/>
      <dgm:t>
        <a:bodyPr/>
        <a:lstStyle/>
        <a:p>
          <a:endParaRPr lang="en-US" sz="1800"/>
        </a:p>
      </dgm:t>
    </dgm:pt>
    <dgm:pt modelId="{E783806B-C588-48D9-A4C8-1325687FE45E}" type="sibTrans" cxnId="{B7A8D7C4-F276-432B-8460-AD8E6FBD83C6}">
      <dgm:prSet/>
      <dgm:spPr/>
      <dgm:t>
        <a:bodyPr/>
        <a:lstStyle/>
        <a:p>
          <a:endParaRPr lang="en-US" sz="1800"/>
        </a:p>
      </dgm:t>
    </dgm:pt>
    <dgm:pt modelId="{AB674417-DBAD-49C1-8D33-9D083D122CC5}">
      <dgm:prSet phldrT="[Text]" custT="1"/>
      <dgm:spPr/>
      <dgm:t>
        <a:bodyPr/>
        <a:lstStyle/>
        <a:p>
          <a:r>
            <a:rPr lang="en-US" sz="1600" dirty="0">
              <a:latin typeface="Baskerville Old Face" panose="02020602080505020303" pitchFamily="18" charset="0"/>
            </a:rPr>
            <a:t>2.Data cleaning</a:t>
          </a:r>
        </a:p>
      </dgm:t>
    </dgm:pt>
    <dgm:pt modelId="{FE410D81-5E91-45E6-B4AB-FA21E9C07DF5}" type="parTrans" cxnId="{1B64E41A-A8BC-4A62-8872-65C0584A4A90}">
      <dgm:prSet/>
      <dgm:spPr/>
      <dgm:t>
        <a:bodyPr/>
        <a:lstStyle/>
        <a:p>
          <a:endParaRPr lang="en-US" sz="1800"/>
        </a:p>
      </dgm:t>
    </dgm:pt>
    <dgm:pt modelId="{A2741177-57A9-4CBE-B53B-F1CC20367FF9}" type="sibTrans" cxnId="{1B64E41A-A8BC-4A62-8872-65C0584A4A90}">
      <dgm:prSet/>
      <dgm:spPr/>
      <dgm:t>
        <a:bodyPr/>
        <a:lstStyle/>
        <a:p>
          <a:endParaRPr lang="en-US" sz="1800"/>
        </a:p>
      </dgm:t>
    </dgm:pt>
    <dgm:pt modelId="{4D05D70B-F134-4522-BFD2-88AE525F0809}">
      <dgm:prSet phldrT="[Text]" custT="1"/>
      <dgm:spPr/>
      <dgm:t>
        <a:bodyPr/>
        <a:lstStyle/>
        <a:p>
          <a:r>
            <a:rPr lang="en-US" sz="1600" dirty="0">
              <a:latin typeface="Baskerville Old Face" panose="02020602080505020303" pitchFamily="18" charset="0"/>
            </a:rPr>
            <a:t>3.Univariate Analysis</a:t>
          </a:r>
        </a:p>
      </dgm:t>
    </dgm:pt>
    <dgm:pt modelId="{16391918-3921-4C5E-B629-6C0C2C344B37}" type="parTrans" cxnId="{D0F5010E-8711-487A-A22C-FB7086AF0A0C}">
      <dgm:prSet/>
      <dgm:spPr/>
      <dgm:t>
        <a:bodyPr/>
        <a:lstStyle/>
        <a:p>
          <a:endParaRPr lang="en-US" sz="1800"/>
        </a:p>
      </dgm:t>
    </dgm:pt>
    <dgm:pt modelId="{9686EEAC-803D-4842-A203-B0062C3E2028}" type="sibTrans" cxnId="{D0F5010E-8711-487A-A22C-FB7086AF0A0C}">
      <dgm:prSet/>
      <dgm:spPr/>
      <dgm:t>
        <a:bodyPr/>
        <a:lstStyle/>
        <a:p>
          <a:endParaRPr lang="en-US" sz="1800"/>
        </a:p>
      </dgm:t>
    </dgm:pt>
    <dgm:pt modelId="{A8841029-0925-433D-A1B5-D3FB82A67C3E}">
      <dgm:prSet phldrT="[Text]" custT="1"/>
      <dgm:spPr/>
      <dgm:t>
        <a:bodyPr/>
        <a:lstStyle/>
        <a:p>
          <a:r>
            <a:rPr lang="en-US" sz="1600" dirty="0">
              <a:latin typeface="Baskerville Old Face" panose="02020602080505020303" pitchFamily="18" charset="0"/>
            </a:rPr>
            <a:t>4.Segmented Univariate Analysis</a:t>
          </a:r>
        </a:p>
      </dgm:t>
    </dgm:pt>
    <dgm:pt modelId="{4D36FF92-4DF4-432F-98D8-1A31671347AA}" type="parTrans" cxnId="{5E4A3D63-45CE-4E5B-BC8F-317EDA22E3EB}">
      <dgm:prSet/>
      <dgm:spPr/>
      <dgm:t>
        <a:bodyPr/>
        <a:lstStyle/>
        <a:p>
          <a:endParaRPr lang="en-US"/>
        </a:p>
      </dgm:t>
    </dgm:pt>
    <dgm:pt modelId="{6533536E-03AB-4A6E-9F42-6469A235C55A}" type="sibTrans" cxnId="{5E4A3D63-45CE-4E5B-BC8F-317EDA22E3EB}">
      <dgm:prSet/>
      <dgm:spPr/>
      <dgm:t>
        <a:bodyPr/>
        <a:lstStyle/>
        <a:p>
          <a:endParaRPr lang="en-US"/>
        </a:p>
      </dgm:t>
    </dgm:pt>
    <dgm:pt modelId="{C5ADED6A-17F2-4B5B-A762-7AABA7411460}">
      <dgm:prSet phldrT="[Text]" custT="1"/>
      <dgm:spPr/>
      <dgm:t>
        <a:bodyPr/>
        <a:lstStyle/>
        <a:p>
          <a:r>
            <a:rPr lang="en-US" sz="1600" dirty="0">
              <a:latin typeface="Baskerville Old Face" panose="02020602080505020303" pitchFamily="18" charset="0"/>
            </a:rPr>
            <a:t>5.Bivariate Analysis</a:t>
          </a:r>
        </a:p>
      </dgm:t>
    </dgm:pt>
    <dgm:pt modelId="{CF76C2BC-9DE7-4209-B2A2-F5BD8C0046E1}" type="parTrans" cxnId="{8A140CF1-771B-40B3-B196-EB765302A16A}">
      <dgm:prSet/>
      <dgm:spPr/>
      <dgm:t>
        <a:bodyPr/>
        <a:lstStyle/>
        <a:p>
          <a:endParaRPr lang="en-US"/>
        </a:p>
      </dgm:t>
    </dgm:pt>
    <dgm:pt modelId="{364486BD-B357-4C18-ADFD-F643290DDFAB}" type="sibTrans" cxnId="{8A140CF1-771B-40B3-B196-EB765302A16A}">
      <dgm:prSet/>
      <dgm:spPr/>
      <dgm:t>
        <a:bodyPr/>
        <a:lstStyle/>
        <a:p>
          <a:endParaRPr lang="en-US"/>
        </a:p>
      </dgm:t>
    </dgm:pt>
    <dgm:pt modelId="{61F54A7E-61CD-4CAF-8E07-DA398C7BF62C}">
      <dgm:prSet phldrT="[Text]" custT="1"/>
      <dgm:spPr/>
      <dgm:t>
        <a:bodyPr/>
        <a:lstStyle/>
        <a:p>
          <a:r>
            <a:rPr lang="en-US" sz="1600" dirty="0">
              <a:latin typeface="Baskerville Old Face" panose="02020602080505020303" pitchFamily="18" charset="0"/>
            </a:rPr>
            <a:t>6.Analysis </a:t>
          </a:r>
          <a:r>
            <a:rPr lang="en-US" sz="1600" dirty="0" smtClean="0">
              <a:latin typeface="Baskerville Old Face" panose="02020602080505020303" pitchFamily="18" charset="0"/>
            </a:rPr>
            <a:t>feedback &amp; recommendations</a:t>
          </a:r>
          <a:endParaRPr lang="en-US" sz="1600" dirty="0">
            <a:latin typeface="Baskerville Old Face" panose="02020602080505020303" pitchFamily="18" charset="0"/>
          </a:endParaRPr>
        </a:p>
      </dgm:t>
    </dgm:pt>
    <dgm:pt modelId="{C80C6AB4-ED12-463A-A192-DBC59E54C1B2}" type="parTrans" cxnId="{D524BDF9-3AA6-4073-8C27-EA908C233A33}">
      <dgm:prSet/>
      <dgm:spPr/>
      <dgm:t>
        <a:bodyPr/>
        <a:lstStyle/>
        <a:p>
          <a:endParaRPr lang="en-US"/>
        </a:p>
      </dgm:t>
    </dgm:pt>
    <dgm:pt modelId="{70BA58A6-FDA1-415F-BCDA-E717C48F7CF4}" type="sibTrans" cxnId="{D524BDF9-3AA6-4073-8C27-EA908C233A33}">
      <dgm:prSet/>
      <dgm:spPr/>
      <dgm:t>
        <a:bodyPr/>
        <a:lstStyle/>
        <a:p>
          <a:endParaRPr lang="en-US"/>
        </a:p>
      </dgm:t>
    </dgm:pt>
    <dgm:pt modelId="{3EDB7A06-DF6F-48BD-9F13-056DB29FA3D3}" type="pres">
      <dgm:prSet presAssocID="{03950681-1237-4128-B1E2-2084A5EF2AEB}" presName="rootnode" presStyleCnt="0">
        <dgm:presLayoutVars>
          <dgm:chMax/>
          <dgm:chPref/>
          <dgm:dir/>
          <dgm:animLvl val="lvl"/>
        </dgm:presLayoutVars>
      </dgm:prSet>
      <dgm:spPr/>
      <dgm:t>
        <a:bodyPr/>
        <a:lstStyle/>
        <a:p>
          <a:endParaRPr lang="en-US"/>
        </a:p>
      </dgm:t>
    </dgm:pt>
    <dgm:pt modelId="{D9AD9818-4DB6-47CE-AA0E-EFF8939BF1C8}" type="pres">
      <dgm:prSet presAssocID="{13EA110E-9632-45C0-ADD3-DDD6638B6572}" presName="composite" presStyleCnt="0"/>
      <dgm:spPr/>
      <dgm:t>
        <a:bodyPr/>
        <a:lstStyle/>
        <a:p>
          <a:endParaRPr lang="en-US"/>
        </a:p>
      </dgm:t>
    </dgm:pt>
    <dgm:pt modelId="{B59E9EF7-F702-4D18-A88B-6EB313C324EA}" type="pres">
      <dgm:prSet presAssocID="{13EA110E-9632-45C0-ADD3-DDD6638B6572}" presName="LShape" presStyleLbl="alignNode1" presStyleIdx="0" presStyleCnt="11"/>
      <dgm:spPr>
        <a:solidFill>
          <a:schemeClr val="accent5">
            <a:lumMod val="50000"/>
          </a:schemeClr>
        </a:solidFill>
      </dgm:spPr>
      <dgm:t>
        <a:bodyPr/>
        <a:lstStyle/>
        <a:p>
          <a:endParaRPr lang="en-US"/>
        </a:p>
      </dgm:t>
    </dgm:pt>
    <dgm:pt modelId="{F797A03E-78C1-4353-A5DC-F94D29BDC302}" type="pres">
      <dgm:prSet presAssocID="{13EA110E-9632-45C0-ADD3-DDD6638B6572}" presName="ParentText" presStyleLbl="revTx" presStyleIdx="0" presStyleCnt="6">
        <dgm:presLayoutVars>
          <dgm:chMax val="0"/>
          <dgm:chPref val="0"/>
          <dgm:bulletEnabled val="1"/>
        </dgm:presLayoutVars>
      </dgm:prSet>
      <dgm:spPr/>
      <dgm:t>
        <a:bodyPr/>
        <a:lstStyle/>
        <a:p>
          <a:endParaRPr lang="en-US"/>
        </a:p>
      </dgm:t>
    </dgm:pt>
    <dgm:pt modelId="{E0ACA923-0747-4658-BAD2-9AE8BA5261B7}" type="pres">
      <dgm:prSet presAssocID="{13EA110E-9632-45C0-ADD3-DDD6638B6572}" presName="Triangle" presStyleLbl="alignNode1" presStyleIdx="1" presStyleCnt="11"/>
      <dgm:spPr/>
      <dgm:t>
        <a:bodyPr/>
        <a:lstStyle/>
        <a:p>
          <a:endParaRPr lang="en-US"/>
        </a:p>
      </dgm:t>
    </dgm:pt>
    <dgm:pt modelId="{76C83487-041D-41F2-9EB5-D89BA9D30870}" type="pres">
      <dgm:prSet presAssocID="{E783806B-C588-48D9-A4C8-1325687FE45E}" presName="sibTrans" presStyleCnt="0"/>
      <dgm:spPr/>
      <dgm:t>
        <a:bodyPr/>
        <a:lstStyle/>
        <a:p>
          <a:endParaRPr lang="en-US"/>
        </a:p>
      </dgm:t>
    </dgm:pt>
    <dgm:pt modelId="{14F2B4BF-A892-4514-9B16-30B17C4A2DF8}" type="pres">
      <dgm:prSet presAssocID="{E783806B-C588-48D9-A4C8-1325687FE45E}" presName="space" presStyleCnt="0"/>
      <dgm:spPr/>
      <dgm:t>
        <a:bodyPr/>
        <a:lstStyle/>
        <a:p>
          <a:endParaRPr lang="en-US"/>
        </a:p>
      </dgm:t>
    </dgm:pt>
    <dgm:pt modelId="{AF389445-012C-435B-98BF-D572DAFFA4AD}" type="pres">
      <dgm:prSet presAssocID="{AB674417-DBAD-49C1-8D33-9D083D122CC5}" presName="composite" presStyleCnt="0"/>
      <dgm:spPr/>
      <dgm:t>
        <a:bodyPr/>
        <a:lstStyle/>
        <a:p>
          <a:endParaRPr lang="en-US"/>
        </a:p>
      </dgm:t>
    </dgm:pt>
    <dgm:pt modelId="{F71E3A14-F7B7-4B99-9781-65B8187E2CBC}" type="pres">
      <dgm:prSet presAssocID="{AB674417-DBAD-49C1-8D33-9D083D122CC5}" presName="LShape" presStyleLbl="alignNode1" presStyleIdx="2" presStyleCnt="11"/>
      <dgm:spPr/>
      <dgm:t>
        <a:bodyPr/>
        <a:lstStyle/>
        <a:p>
          <a:endParaRPr lang="en-US"/>
        </a:p>
      </dgm:t>
    </dgm:pt>
    <dgm:pt modelId="{483CEC27-202A-4901-82E0-6D8597D0241B}" type="pres">
      <dgm:prSet presAssocID="{AB674417-DBAD-49C1-8D33-9D083D122CC5}" presName="ParentText" presStyleLbl="revTx" presStyleIdx="1" presStyleCnt="6">
        <dgm:presLayoutVars>
          <dgm:chMax val="0"/>
          <dgm:chPref val="0"/>
          <dgm:bulletEnabled val="1"/>
        </dgm:presLayoutVars>
      </dgm:prSet>
      <dgm:spPr/>
      <dgm:t>
        <a:bodyPr/>
        <a:lstStyle/>
        <a:p>
          <a:endParaRPr lang="en-US"/>
        </a:p>
      </dgm:t>
    </dgm:pt>
    <dgm:pt modelId="{CAE7622B-1421-4C11-A44C-5F8901B20576}" type="pres">
      <dgm:prSet presAssocID="{AB674417-DBAD-49C1-8D33-9D083D122CC5}" presName="Triangle" presStyleLbl="alignNode1" presStyleIdx="3" presStyleCnt="11"/>
      <dgm:spPr/>
      <dgm:t>
        <a:bodyPr/>
        <a:lstStyle/>
        <a:p>
          <a:endParaRPr lang="en-US"/>
        </a:p>
      </dgm:t>
    </dgm:pt>
    <dgm:pt modelId="{FFFB6D03-A78D-4505-83A5-C7C0988AC20C}" type="pres">
      <dgm:prSet presAssocID="{A2741177-57A9-4CBE-B53B-F1CC20367FF9}" presName="sibTrans" presStyleCnt="0"/>
      <dgm:spPr/>
      <dgm:t>
        <a:bodyPr/>
        <a:lstStyle/>
        <a:p>
          <a:endParaRPr lang="en-US"/>
        </a:p>
      </dgm:t>
    </dgm:pt>
    <dgm:pt modelId="{2CFE100A-BCCC-48C1-B14F-7AD66B49FEE5}" type="pres">
      <dgm:prSet presAssocID="{A2741177-57A9-4CBE-B53B-F1CC20367FF9}" presName="space" presStyleCnt="0"/>
      <dgm:spPr/>
      <dgm:t>
        <a:bodyPr/>
        <a:lstStyle/>
        <a:p>
          <a:endParaRPr lang="en-US"/>
        </a:p>
      </dgm:t>
    </dgm:pt>
    <dgm:pt modelId="{85547484-49A9-4717-B818-84BF4751F1E1}" type="pres">
      <dgm:prSet presAssocID="{4D05D70B-F134-4522-BFD2-88AE525F0809}" presName="composite" presStyleCnt="0"/>
      <dgm:spPr/>
      <dgm:t>
        <a:bodyPr/>
        <a:lstStyle/>
        <a:p>
          <a:endParaRPr lang="en-US"/>
        </a:p>
      </dgm:t>
    </dgm:pt>
    <dgm:pt modelId="{A97EE9B8-13ED-4AE8-85DC-A2BAD0A91C65}" type="pres">
      <dgm:prSet presAssocID="{4D05D70B-F134-4522-BFD2-88AE525F0809}" presName="LShape" presStyleLbl="alignNode1" presStyleIdx="4" presStyleCnt="11"/>
      <dgm:spPr>
        <a:solidFill>
          <a:schemeClr val="accent1">
            <a:lumMod val="75000"/>
          </a:schemeClr>
        </a:solidFill>
      </dgm:spPr>
      <dgm:t>
        <a:bodyPr/>
        <a:lstStyle/>
        <a:p>
          <a:endParaRPr lang="en-US"/>
        </a:p>
      </dgm:t>
    </dgm:pt>
    <dgm:pt modelId="{49047065-12C6-406E-A409-40B9CD23083C}" type="pres">
      <dgm:prSet presAssocID="{4D05D70B-F134-4522-BFD2-88AE525F0809}" presName="ParentText" presStyleLbl="revTx" presStyleIdx="2" presStyleCnt="6">
        <dgm:presLayoutVars>
          <dgm:chMax val="0"/>
          <dgm:chPref val="0"/>
          <dgm:bulletEnabled val="1"/>
        </dgm:presLayoutVars>
      </dgm:prSet>
      <dgm:spPr/>
      <dgm:t>
        <a:bodyPr/>
        <a:lstStyle/>
        <a:p>
          <a:endParaRPr lang="en-US"/>
        </a:p>
      </dgm:t>
    </dgm:pt>
    <dgm:pt modelId="{2EA5BB54-BDED-4AFC-A339-4A24982C41D0}" type="pres">
      <dgm:prSet presAssocID="{4D05D70B-F134-4522-BFD2-88AE525F0809}" presName="Triangle" presStyleLbl="alignNode1" presStyleIdx="5" presStyleCnt="11"/>
      <dgm:spPr/>
      <dgm:t>
        <a:bodyPr/>
        <a:lstStyle/>
        <a:p>
          <a:endParaRPr lang="en-US"/>
        </a:p>
      </dgm:t>
    </dgm:pt>
    <dgm:pt modelId="{9DC0AB82-BB41-4D33-99A2-57DDB2B1C459}" type="pres">
      <dgm:prSet presAssocID="{9686EEAC-803D-4842-A203-B0062C3E2028}" presName="sibTrans" presStyleCnt="0"/>
      <dgm:spPr/>
      <dgm:t>
        <a:bodyPr/>
        <a:lstStyle/>
        <a:p>
          <a:endParaRPr lang="en-US"/>
        </a:p>
      </dgm:t>
    </dgm:pt>
    <dgm:pt modelId="{9804AD47-E3DB-417C-9179-1DA4774D9AF5}" type="pres">
      <dgm:prSet presAssocID="{9686EEAC-803D-4842-A203-B0062C3E2028}" presName="space" presStyleCnt="0"/>
      <dgm:spPr/>
      <dgm:t>
        <a:bodyPr/>
        <a:lstStyle/>
        <a:p>
          <a:endParaRPr lang="en-US"/>
        </a:p>
      </dgm:t>
    </dgm:pt>
    <dgm:pt modelId="{8F779A41-FA7F-4538-9B41-22A4C62B37E8}" type="pres">
      <dgm:prSet presAssocID="{A8841029-0925-433D-A1B5-D3FB82A67C3E}" presName="composite" presStyleCnt="0"/>
      <dgm:spPr/>
      <dgm:t>
        <a:bodyPr/>
        <a:lstStyle/>
        <a:p>
          <a:endParaRPr lang="en-US"/>
        </a:p>
      </dgm:t>
    </dgm:pt>
    <dgm:pt modelId="{58789A2E-C8F2-409B-8468-19C7DDD35857}" type="pres">
      <dgm:prSet presAssocID="{A8841029-0925-433D-A1B5-D3FB82A67C3E}" presName="LShape" presStyleLbl="alignNode1" presStyleIdx="6" presStyleCnt="11"/>
      <dgm:spPr>
        <a:solidFill>
          <a:srgbClr val="0070C0"/>
        </a:solidFill>
      </dgm:spPr>
      <dgm:t>
        <a:bodyPr/>
        <a:lstStyle/>
        <a:p>
          <a:endParaRPr lang="en-US"/>
        </a:p>
      </dgm:t>
    </dgm:pt>
    <dgm:pt modelId="{13C2407A-3581-4312-8945-A3E8DE7776AD}" type="pres">
      <dgm:prSet presAssocID="{A8841029-0925-433D-A1B5-D3FB82A67C3E}" presName="ParentText" presStyleLbl="revTx" presStyleIdx="3" presStyleCnt="6">
        <dgm:presLayoutVars>
          <dgm:chMax val="0"/>
          <dgm:chPref val="0"/>
          <dgm:bulletEnabled val="1"/>
        </dgm:presLayoutVars>
      </dgm:prSet>
      <dgm:spPr/>
      <dgm:t>
        <a:bodyPr/>
        <a:lstStyle/>
        <a:p>
          <a:endParaRPr lang="en-US"/>
        </a:p>
      </dgm:t>
    </dgm:pt>
    <dgm:pt modelId="{DB7AC4B1-C91E-41C3-B4A3-8F4E641E3238}" type="pres">
      <dgm:prSet presAssocID="{A8841029-0925-433D-A1B5-D3FB82A67C3E}" presName="Triangle" presStyleLbl="alignNode1" presStyleIdx="7" presStyleCnt="11"/>
      <dgm:spPr/>
      <dgm:t>
        <a:bodyPr/>
        <a:lstStyle/>
        <a:p>
          <a:endParaRPr lang="en-US"/>
        </a:p>
      </dgm:t>
    </dgm:pt>
    <dgm:pt modelId="{70741984-934E-4C23-BC16-D6A624491DA2}" type="pres">
      <dgm:prSet presAssocID="{6533536E-03AB-4A6E-9F42-6469A235C55A}" presName="sibTrans" presStyleCnt="0"/>
      <dgm:spPr/>
      <dgm:t>
        <a:bodyPr/>
        <a:lstStyle/>
        <a:p>
          <a:endParaRPr lang="en-US"/>
        </a:p>
      </dgm:t>
    </dgm:pt>
    <dgm:pt modelId="{593B6F87-12D2-497B-BD7C-77C9729EA029}" type="pres">
      <dgm:prSet presAssocID="{6533536E-03AB-4A6E-9F42-6469A235C55A}" presName="space" presStyleCnt="0"/>
      <dgm:spPr/>
      <dgm:t>
        <a:bodyPr/>
        <a:lstStyle/>
        <a:p>
          <a:endParaRPr lang="en-US"/>
        </a:p>
      </dgm:t>
    </dgm:pt>
    <dgm:pt modelId="{A6C0B2E5-B333-498E-83A5-1D961BDE61DB}" type="pres">
      <dgm:prSet presAssocID="{C5ADED6A-17F2-4B5B-A762-7AABA7411460}" presName="composite" presStyleCnt="0"/>
      <dgm:spPr/>
      <dgm:t>
        <a:bodyPr/>
        <a:lstStyle/>
        <a:p>
          <a:endParaRPr lang="en-US"/>
        </a:p>
      </dgm:t>
    </dgm:pt>
    <dgm:pt modelId="{86B35CCE-135F-45CF-9903-475B46BF9224}" type="pres">
      <dgm:prSet presAssocID="{C5ADED6A-17F2-4B5B-A762-7AABA7411460}" presName="LShape" presStyleLbl="alignNode1" presStyleIdx="8" presStyleCnt="11"/>
      <dgm:spPr>
        <a:solidFill>
          <a:srgbClr val="92D050"/>
        </a:solidFill>
      </dgm:spPr>
      <dgm:t>
        <a:bodyPr/>
        <a:lstStyle/>
        <a:p>
          <a:endParaRPr lang="en-US"/>
        </a:p>
      </dgm:t>
    </dgm:pt>
    <dgm:pt modelId="{53FB2603-B511-48FA-94B4-5104FEE06A01}" type="pres">
      <dgm:prSet presAssocID="{C5ADED6A-17F2-4B5B-A762-7AABA7411460}" presName="ParentText" presStyleLbl="revTx" presStyleIdx="4" presStyleCnt="6">
        <dgm:presLayoutVars>
          <dgm:chMax val="0"/>
          <dgm:chPref val="0"/>
          <dgm:bulletEnabled val="1"/>
        </dgm:presLayoutVars>
      </dgm:prSet>
      <dgm:spPr/>
      <dgm:t>
        <a:bodyPr/>
        <a:lstStyle/>
        <a:p>
          <a:endParaRPr lang="en-US"/>
        </a:p>
      </dgm:t>
    </dgm:pt>
    <dgm:pt modelId="{8247FE57-CBE0-4BB9-8CD5-0456569A62D8}" type="pres">
      <dgm:prSet presAssocID="{C5ADED6A-17F2-4B5B-A762-7AABA7411460}" presName="Triangle" presStyleLbl="alignNode1" presStyleIdx="9" presStyleCnt="11"/>
      <dgm:spPr/>
      <dgm:t>
        <a:bodyPr/>
        <a:lstStyle/>
        <a:p>
          <a:endParaRPr lang="en-US"/>
        </a:p>
      </dgm:t>
    </dgm:pt>
    <dgm:pt modelId="{714C8C4D-2131-44EF-9F39-68A704EB22AE}" type="pres">
      <dgm:prSet presAssocID="{364486BD-B357-4C18-ADFD-F643290DDFAB}" presName="sibTrans" presStyleCnt="0"/>
      <dgm:spPr/>
      <dgm:t>
        <a:bodyPr/>
        <a:lstStyle/>
        <a:p>
          <a:endParaRPr lang="en-US"/>
        </a:p>
      </dgm:t>
    </dgm:pt>
    <dgm:pt modelId="{6A99392E-289E-4275-AE8F-1267AFC12C1D}" type="pres">
      <dgm:prSet presAssocID="{364486BD-B357-4C18-ADFD-F643290DDFAB}" presName="space" presStyleCnt="0"/>
      <dgm:spPr/>
      <dgm:t>
        <a:bodyPr/>
        <a:lstStyle/>
        <a:p>
          <a:endParaRPr lang="en-US"/>
        </a:p>
      </dgm:t>
    </dgm:pt>
    <dgm:pt modelId="{0EB56B39-3EB2-4713-AA0B-3A6FFFB0E477}" type="pres">
      <dgm:prSet presAssocID="{61F54A7E-61CD-4CAF-8E07-DA398C7BF62C}" presName="composite" presStyleCnt="0"/>
      <dgm:spPr/>
      <dgm:t>
        <a:bodyPr/>
        <a:lstStyle/>
        <a:p>
          <a:endParaRPr lang="en-US"/>
        </a:p>
      </dgm:t>
    </dgm:pt>
    <dgm:pt modelId="{B060F679-F4CB-4031-8EE0-51438201823B}" type="pres">
      <dgm:prSet presAssocID="{61F54A7E-61CD-4CAF-8E07-DA398C7BF62C}" presName="LShape" presStyleLbl="alignNode1" presStyleIdx="10" presStyleCnt="11" custScaleX="154607" custLinFactNeighborY="6786"/>
      <dgm:spPr>
        <a:solidFill>
          <a:srgbClr val="00B050"/>
        </a:solidFill>
      </dgm:spPr>
      <dgm:t>
        <a:bodyPr/>
        <a:lstStyle/>
        <a:p>
          <a:endParaRPr lang="en-US"/>
        </a:p>
      </dgm:t>
    </dgm:pt>
    <dgm:pt modelId="{1E4416BA-9A5C-411D-8A8F-742B810D2E93}" type="pres">
      <dgm:prSet presAssocID="{61F54A7E-61CD-4CAF-8E07-DA398C7BF62C}" presName="ParentText" presStyleLbl="revTx" presStyleIdx="5" presStyleCnt="6" custScaleX="144225" custLinFactNeighborX="-3856" custLinFactNeighborY="7675">
        <dgm:presLayoutVars>
          <dgm:chMax val="0"/>
          <dgm:chPref val="0"/>
          <dgm:bulletEnabled val="1"/>
        </dgm:presLayoutVars>
      </dgm:prSet>
      <dgm:spPr/>
      <dgm:t>
        <a:bodyPr/>
        <a:lstStyle/>
        <a:p>
          <a:endParaRPr lang="en-US"/>
        </a:p>
      </dgm:t>
    </dgm:pt>
  </dgm:ptLst>
  <dgm:cxnLst>
    <dgm:cxn modelId="{15CFFA34-7BB1-4488-9CB0-86C1502532CA}" type="presOf" srcId="{C5ADED6A-17F2-4B5B-A762-7AABA7411460}" destId="{53FB2603-B511-48FA-94B4-5104FEE06A01}" srcOrd="0" destOrd="0" presId="urn:microsoft.com/office/officeart/2009/3/layout/StepUpProcess"/>
    <dgm:cxn modelId="{D0F5010E-8711-487A-A22C-FB7086AF0A0C}" srcId="{03950681-1237-4128-B1E2-2084A5EF2AEB}" destId="{4D05D70B-F134-4522-BFD2-88AE525F0809}" srcOrd="2" destOrd="0" parTransId="{16391918-3921-4C5E-B629-6C0C2C344B37}" sibTransId="{9686EEAC-803D-4842-A203-B0062C3E2028}"/>
    <dgm:cxn modelId="{49EE88DC-B7EE-4887-BA02-06D6FD8451EB}" type="presOf" srcId="{61F54A7E-61CD-4CAF-8E07-DA398C7BF62C}" destId="{1E4416BA-9A5C-411D-8A8F-742B810D2E93}" srcOrd="0" destOrd="0" presId="urn:microsoft.com/office/officeart/2009/3/layout/StepUpProcess"/>
    <dgm:cxn modelId="{8A140CF1-771B-40B3-B196-EB765302A16A}" srcId="{03950681-1237-4128-B1E2-2084A5EF2AEB}" destId="{C5ADED6A-17F2-4B5B-A762-7AABA7411460}" srcOrd="4" destOrd="0" parTransId="{CF76C2BC-9DE7-4209-B2A2-F5BD8C0046E1}" sibTransId="{364486BD-B357-4C18-ADFD-F643290DDFAB}"/>
    <dgm:cxn modelId="{331DF89A-295B-4FAF-99D0-E0F01778EA32}" type="presOf" srcId="{A8841029-0925-433D-A1B5-D3FB82A67C3E}" destId="{13C2407A-3581-4312-8945-A3E8DE7776AD}" srcOrd="0" destOrd="0" presId="urn:microsoft.com/office/officeart/2009/3/layout/StepUpProcess"/>
    <dgm:cxn modelId="{5E4A3D63-45CE-4E5B-BC8F-317EDA22E3EB}" srcId="{03950681-1237-4128-B1E2-2084A5EF2AEB}" destId="{A8841029-0925-433D-A1B5-D3FB82A67C3E}" srcOrd="3" destOrd="0" parTransId="{4D36FF92-4DF4-432F-98D8-1A31671347AA}" sibTransId="{6533536E-03AB-4A6E-9F42-6469A235C55A}"/>
    <dgm:cxn modelId="{D524BDF9-3AA6-4073-8C27-EA908C233A33}" srcId="{03950681-1237-4128-B1E2-2084A5EF2AEB}" destId="{61F54A7E-61CD-4CAF-8E07-DA398C7BF62C}" srcOrd="5" destOrd="0" parTransId="{C80C6AB4-ED12-463A-A192-DBC59E54C1B2}" sibTransId="{70BA58A6-FDA1-415F-BCDA-E717C48F7CF4}"/>
    <dgm:cxn modelId="{638182B0-B0BE-4643-A752-032E0CCCE9FB}" type="presOf" srcId="{AB674417-DBAD-49C1-8D33-9D083D122CC5}" destId="{483CEC27-202A-4901-82E0-6D8597D0241B}" srcOrd="0" destOrd="0" presId="urn:microsoft.com/office/officeart/2009/3/layout/StepUpProcess"/>
    <dgm:cxn modelId="{B7A8D7C4-F276-432B-8460-AD8E6FBD83C6}" srcId="{03950681-1237-4128-B1E2-2084A5EF2AEB}" destId="{13EA110E-9632-45C0-ADD3-DDD6638B6572}" srcOrd="0" destOrd="0" parTransId="{C1E1C5FE-7BFF-47FD-A3FB-868AF5981077}" sibTransId="{E783806B-C588-48D9-A4C8-1325687FE45E}"/>
    <dgm:cxn modelId="{1B64E41A-A8BC-4A62-8872-65C0584A4A90}" srcId="{03950681-1237-4128-B1E2-2084A5EF2AEB}" destId="{AB674417-DBAD-49C1-8D33-9D083D122CC5}" srcOrd="1" destOrd="0" parTransId="{FE410D81-5E91-45E6-B4AB-FA21E9C07DF5}" sibTransId="{A2741177-57A9-4CBE-B53B-F1CC20367FF9}"/>
    <dgm:cxn modelId="{4FBD4529-CEA1-4989-B4DA-AACBC8C1B642}" type="presOf" srcId="{4D05D70B-F134-4522-BFD2-88AE525F0809}" destId="{49047065-12C6-406E-A409-40B9CD23083C}" srcOrd="0" destOrd="0" presId="urn:microsoft.com/office/officeart/2009/3/layout/StepUpProcess"/>
    <dgm:cxn modelId="{C97E032D-936C-4853-8FAC-59CF2CAD10E5}" type="presOf" srcId="{13EA110E-9632-45C0-ADD3-DDD6638B6572}" destId="{F797A03E-78C1-4353-A5DC-F94D29BDC302}" srcOrd="0" destOrd="0" presId="urn:microsoft.com/office/officeart/2009/3/layout/StepUpProcess"/>
    <dgm:cxn modelId="{DAAA77BC-93A3-4227-9F49-8E84D0B20CDD}" type="presOf" srcId="{03950681-1237-4128-B1E2-2084A5EF2AEB}" destId="{3EDB7A06-DF6F-48BD-9F13-056DB29FA3D3}" srcOrd="0" destOrd="0" presId="urn:microsoft.com/office/officeart/2009/3/layout/StepUpProcess"/>
    <dgm:cxn modelId="{549FFDBF-2933-4163-B217-E58BD9BA6688}" type="presParOf" srcId="{3EDB7A06-DF6F-48BD-9F13-056DB29FA3D3}" destId="{D9AD9818-4DB6-47CE-AA0E-EFF8939BF1C8}" srcOrd="0" destOrd="0" presId="urn:microsoft.com/office/officeart/2009/3/layout/StepUpProcess"/>
    <dgm:cxn modelId="{AA4E0B66-7C8A-4BC3-8AA1-F65910FE2069}" type="presParOf" srcId="{D9AD9818-4DB6-47CE-AA0E-EFF8939BF1C8}" destId="{B59E9EF7-F702-4D18-A88B-6EB313C324EA}" srcOrd="0" destOrd="0" presId="urn:microsoft.com/office/officeart/2009/3/layout/StepUpProcess"/>
    <dgm:cxn modelId="{A787F9CE-4339-4C53-B17C-62A2BF4E93F2}" type="presParOf" srcId="{D9AD9818-4DB6-47CE-AA0E-EFF8939BF1C8}" destId="{F797A03E-78C1-4353-A5DC-F94D29BDC302}" srcOrd="1" destOrd="0" presId="urn:microsoft.com/office/officeart/2009/3/layout/StepUpProcess"/>
    <dgm:cxn modelId="{3E270CB7-1DDF-46AB-9BBC-AB49E85511CF}" type="presParOf" srcId="{D9AD9818-4DB6-47CE-AA0E-EFF8939BF1C8}" destId="{E0ACA923-0747-4658-BAD2-9AE8BA5261B7}" srcOrd="2" destOrd="0" presId="urn:microsoft.com/office/officeart/2009/3/layout/StepUpProcess"/>
    <dgm:cxn modelId="{90189261-854E-49B3-8AAB-9FFF104FC5F7}" type="presParOf" srcId="{3EDB7A06-DF6F-48BD-9F13-056DB29FA3D3}" destId="{76C83487-041D-41F2-9EB5-D89BA9D30870}" srcOrd="1" destOrd="0" presId="urn:microsoft.com/office/officeart/2009/3/layout/StepUpProcess"/>
    <dgm:cxn modelId="{099618F7-C485-4BCE-BB7F-38B244D5A970}" type="presParOf" srcId="{76C83487-041D-41F2-9EB5-D89BA9D30870}" destId="{14F2B4BF-A892-4514-9B16-30B17C4A2DF8}" srcOrd="0" destOrd="0" presId="urn:microsoft.com/office/officeart/2009/3/layout/StepUpProcess"/>
    <dgm:cxn modelId="{CF41709A-8581-4C38-9C40-AA2DBC362C93}" type="presParOf" srcId="{3EDB7A06-DF6F-48BD-9F13-056DB29FA3D3}" destId="{AF389445-012C-435B-98BF-D572DAFFA4AD}" srcOrd="2" destOrd="0" presId="urn:microsoft.com/office/officeart/2009/3/layout/StepUpProcess"/>
    <dgm:cxn modelId="{813DAFE7-57C9-45A6-9C66-0CA3FDC88ABE}" type="presParOf" srcId="{AF389445-012C-435B-98BF-D572DAFFA4AD}" destId="{F71E3A14-F7B7-4B99-9781-65B8187E2CBC}" srcOrd="0" destOrd="0" presId="urn:microsoft.com/office/officeart/2009/3/layout/StepUpProcess"/>
    <dgm:cxn modelId="{9701BE66-5AEE-4A26-80F5-CE6000D6123B}" type="presParOf" srcId="{AF389445-012C-435B-98BF-D572DAFFA4AD}" destId="{483CEC27-202A-4901-82E0-6D8597D0241B}" srcOrd="1" destOrd="0" presId="urn:microsoft.com/office/officeart/2009/3/layout/StepUpProcess"/>
    <dgm:cxn modelId="{76B1F576-8ABF-47F3-A257-0B9BC2898D58}" type="presParOf" srcId="{AF389445-012C-435B-98BF-D572DAFFA4AD}" destId="{CAE7622B-1421-4C11-A44C-5F8901B20576}" srcOrd="2" destOrd="0" presId="urn:microsoft.com/office/officeart/2009/3/layout/StepUpProcess"/>
    <dgm:cxn modelId="{636600FF-294B-4A91-93F0-8BC876A3614A}" type="presParOf" srcId="{3EDB7A06-DF6F-48BD-9F13-056DB29FA3D3}" destId="{FFFB6D03-A78D-4505-83A5-C7C0988AC20C}" srcOrd="3" destOrd="0" presId="urn:microsoft.com/office/officeart/2009/3/layout/StepUpProcess"/>
    <dgm:cxn modelId="{3039DFDA-E3F0-4952-B38E-B81A59837603}" type="presParOf" srcId="{FFFB6D03-A78D-4505-83A5-C7C0988AC20C}" destId="{2CFE100A-BCCC-48C1-B14F-7AD66B49FEE5}" srcOrd="0" destOrd="0" presId="urn:microsoft.com/office/officeart/2009/3/layout/StepUpProcess"/>
    <dgm:cxn modelId="{674D26D8-E0E2-45FE-8131-FCE4D7C48E84}" type="presParOf" srcId="{3EDB7A06-DF6F-48BD-9F13-056DB29FA3D3}" destId="{85547484-49A9-4717-B818-84BF4751F1E1}" srcOrd="4" destOrd="0" presId="urn:microsoft.com/office/officeart/2009/3/layout/StepUpProcess"/>
    <dgm:cxn modelId="{F09D825B-1CA6-48D2-958A-7481A66EFEC0}" type="presParOf" srcId="{85547484-49A9-4717-B818-84BF4751F1E1}" destId="{A97EE9B8-13ED-4AE8-85DC-A2BAD0A91C65}" srcOrd="0" destOrd="0" presId="urn:microsoft.com/office/officeart/2009/3/layout/StepUpProcess"/>
    <dgm:cxn modelId="{AE59369D-6E13-4F9A-82B2-771F61233373}" type="presParOf" srcId="{85547484-49A9-4717-B818-84BF4751F1E1}" destId="{49047065-12C6-406E-A409-40B9CD23083C}" srcOrd="1" destOrd="0" presId="urn:microsoft.com/office/officeart/2009/3/layout/StepUpProcess"/>
    <dgm:cxn modelId="{1B935F0E-0C45-4383-A1A3-019929476F59}" type="presParOf" srcId="{85547484-49A9-4717-B818-84BF4751F1E1}" destId="{2EA5BB54-BDED-4AFC-A339-4A24982C41D0}" srcOrd="2" destOrd="0" presId="urn:microsoft.com/office/officeart/2009/3/layout/StepUpProcess"/>
    <dgm:cxn modelId="{A1737FB6-BD62-40FB-946E-0E19AAAA4470}" type="presParOf" srcId="{3EDB7A06-DF6F-48BD-9F13-056DB29FA3D3}" destId="{9DC0AB82-BB41-4D33-99A2-57DDB2B1C459}" srcOrd="5" destOrd="0" presId="urn:microsoft.com/office/officeart/2009/3/layout/StepUpProcess"/>
    <dgm:cxn modelId="{05C32AD8-3FAB-4A6A-9912-DB4AC751DF96}" type="presParOf" srcId="{9DC0AB82-BB41-4D33-99A2-57DDB2B1C459}" destId="{9804AD47-E3DB-417C-9179-1DA4774D9AF5}" srcOrd="0" destOrd="0" presId="urn:microsoft.com/office/officeart/2009/3/layout/StepUpProcess"/>
    <dgm:cxn modelId="{E78D4C77-0225-4453-BEC3-6A1640A54B65}" type="presParOf" srcId="{3EDB7A06-DF6F-48BD-9F13-056DB29FA3D3}" destId="{8F779A41-FA7F-4538-9B41-22A4C62B37E8}" srcOrd="6" destOrd="0" presId="urn:microsoft.com/office/officeart/2009/3/layout/StepUpProcess"/>
    <dgm:cxn modelId="{729DB1C6-A4EA-4474-A157-6D0F7792BF6B}" type="presParOf" srcId="{8F779A41-FA7F-4538-9B41-22A4C62B37E8}" destId="{58789A2E-C8F2-409B-8468-19C7DDD35857}" srcOrd="0" destOrd="0" presId="urn:microsoft.com/office/officeart/2009/3/layout/StepUpProcess"/>
    <dgm:cxn modelId="{9BEAEEF4-9663-4F1D-A0CB-7233D330618C}" type="presParOf" srcId="{8F779A41-FA7F-4538-9B41-22A4C62B37E8}" destId="{13C2407A-3581-4312-8945-A3E8DE7776AD}" srcOrd="1" destOrd="0" presId="urn:microsoft.com/office/officeart/2009/3/layout/StepUpProcess"/>
    <dgm:cxn modelId="{2E06677D-B81D-48A0-B3E1-5ACF46752144}" type="presParOf" srcId="{8F779A41-FA7F-4538-9B41-22A4C62B37E8}" destId="{DB7AC4B1-C91E-41C3-B4A3-8F4E641E3238}" srcOrd="2" destOrd="0" presId="urn:microsoft.com/office/officeart/2009/3/layout/StepUpProcess"/>
    <dgm:cxn modelId="{041D1CDE-295E-4446-8BA0-61048C927724}" type="presParOf" srcId="{3EDB7A06-DF6F-48BD-9F13-056DB29FA3D3}" destId="{70741984-934E-4C23-BC16-D6A624491DA2}" srcOrd="7" destOrd="0" presId="urn:microsoft.com/office/officeart/2009/3/layout/StepUpProcess"/>
    <dgm:cxn modelId="{5E13E1F9-CA56-45F4-A0B0-3A703C041C2C}" type="presParOf" srcId="{70741984-934E-4C23-BC16-D6A624491DA2}" destId="{593B6F87-12D2-497B-BD7C-77C9729EA029}" srcOrd="0" destOrd="0" presId="urn:microsoft.com/office/officeart/2009/3/layout/StepUpProcess"/>
    <dgm:cxn modelId="{B717E9B9-F9AD-4120-BB76-BFF972A3C04B}" type="presParOf" srcId="{3EDB7A06-DF6F-48BD-9F13-056DB29FA3D3}" destId="{A6C0B2E5-B333-498E-83A5-1D961BDE61DB}" srcOrd="8" destOrd="0" presId="urn:microsoft.com/office/officeart/2009/3/layout/StepUpProcess"/>
    <dgm:cxn modelId="{ECB417DE-F9E0-4EB6-A50C-AB72300AC341}" type="presParOf" srcId="{A6C0B2E5-B333-498E-83A5-1D961BDE61DB}" destId="{86B35CCE-135F-45CF-9903-475B46BF9224}" srcOrd="0" destOrd="0" presId="urn:microsoft.com/office/officeart/2009/3/layout/StepUpProcess"/>
    <dgm:cxn modelId="{414B7636-6B63-4650-9881-0E5D65DF5217}" type="presParOf" srcId="{A6C0B2E5-B333-498E-83A5-1D961BDE61DB}" destId="{53FB2603-B511-48FA-94B4-5104FEE06A01}" srcOrd="1" destOrd="0" presId="urn:microsoft.com/office/officeart/2009/3/layout/StepUpProcess"/>
    <dgm:cxn modelId="{BA9D666E-25DA-4AEA-B218-F088973B524A}" type="presParOf" srcId="{A6C0B2E5-B333-498E-83A5-1D961BDE61DB}" destId="{8247FE57-CBE0-4BB9-8CD5-0456569A62D8}" srcOrd="2" destOrd="0" presId="urn:microsoft.com/office/officeart/2009/3/layout/StepUpProcess"/>
    <dgm:cxn modelId="{D082BAC8-D186-496D-9D26-16E1713E05BC}" type="presParOf" srcId="{3EDB7A06-DF6F-48BD-9F13-056DB29FA3D3}" destId="{714C8C4D-2131-44EF-9F39-68A704EB22AE}" srcOrd="9" destOrd="0" presId="urn:microsoft.com/office/officeart/2009/3/layout/StepUpProcess"/>
    <dgm:cxn modelId="{A0695195-F1FF-4AFC-9B1E-70764A3AC7BC}" type="presParOf" srcId="{714C8C4D-2131-44EF-9F39-68A704EB22AE}" destId="{6A99392E-289E-4275-AE8F-1267AFC12C1D}" srcOrd="0" destOrd="0" presId="urn:microsoft.com/office/officeart/2009/3/layout/StepUpProcess"/>
    <dgm:cxn modelId="{18B35148-8455-43DC-8E2F-98C37E288DE1}" type="presParOf" srcId="{3EDB7A06-DF6F-48BD-9F13-056DB29FA3D3}" destId="{0EB56B39-3EB2-4713-AA0B-3A6FFFB0E477}" srcOrd="10" destOrd="0" presId="urn:microsoft.com/office/officeart/2009/3/layout/StepUpProcess"/>
    <dgm:cxn modelId="{2A48650E-78E8-4801-9AD9-073722957A19}" type="presParOf" srcId="{0EB56B39-3EB2-4713-AA0B-3A6FFFB0E477}" destId="{B060F679-F4CB-4031-8EE0-51438201823B}" srcOrd="0" destOrd="0" presId="urn:microsoft.com/office/officeart/2009/3/layout/StepUpProcess"/>
    <dgm:cxn modelId="{7845B269-57DA-420D-92C9-037D2D06670E}" type="presParOf" srcId="{0EB56B39-3EB2-4713-AA0B-3A6FFFB0E477}" destId="{1E4416BA-9A5C-411D-8A8F-742B810D2E9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E36FFC-ADD1-44A6-B1FC-D3FE7F19BB79}" type="doc">
      <dgm:prSet loTypeId="urn:microsoft.com/office/officeart/2005/8/layout/hProcess9" loCatId="process" qsTypeId="urn:microsoft.com/office/officeart/2005/8/quickstyle/simple1" qsCatId="simple" csTypeId="urn:microsoft.com/office/officeart/2005/8/colors/accent1_2" csCatId="accent1" phldr="1"/>
      <dgm:spPr/>
    </dgm:pt>
    <dgm:pt modelId="{ADDA4FBB-80B8-44EF-BD81-2AC4D9BB1815}">
      <dgm:prSet/>
      <dgm:spPr>
        <a:solidFill>
          <a:srgbClr val="0070C0"/>
        </a:solidFill>
      </dgm:spPr>
      <dgm:t>
        <a:bodyPr/>
        <a:lstStyle/>
        <a:p>
          <a:r>
            <a:rPr lang="en-US" dirty="0"/>
            <a:t>EDA Process</a:t>
          </a:r>
        </a:p>
      </dgm:t>
    </dgm:pt>
    <dgm:pt modelId="{B6669659-068B-4AC8-8F94-A3B25ACD5018}" type="parTrans" cxnId="{B6B44E56-BF59-48FA-9269-66C929C32747}">
      <dgm:prSet/>
      <dgm:spPr/>
      <dgm:t>
        <a:bodyPr/>
        <a:lstStyle/>
        <a:p>
          <a:endParaRPr lang="en-US"/>
        </a:p>
      </dgm:t>
    </dgm:pt>
    <dgm:pt modelId="{5869E45B-1E79-4536-A17E-DCED5D0CCB09}" type="sibTrans" cxnId="{B6B44E56-BF59-48FA-9269-66C929C32747}">
      <dgm:prSet/>
      <dgm:spPr/>
      <dgm:t>
        <a:bodyPr/>
        <a:lstStyle/>
        <a:p>
          <a:endParaRPr lang="en-US"/>
        </a:p>
      </dgm:t>
    </dgm:pt>
    <dgm:pt modelId="{00132EF2-A4E0-480B-A3EB-C488922E9F9E}" type="pres">
      <dgm:prSet presAssocID="{E0E36FFC-ADD1-44A6-B1FC-D3FE7F19BB79}" presName="CompostProcess" presStyleCnt="0">
        <dgm:presLayoutVars>
          <dgm:dir/>
          <dgm:resizeHandles val="exact"/>
        </dgm:presLayoutVars>
      </dgm:prSet>
      <dgm:spPr/>
    </dgm:pt>
    <dgm:pt modelId="{C722109E-4245-4252-9867-C0D607350E8E}" type="pres">
      <dgm:prSet presAssocID="{E0E36FFC-ADD1-44A6-B1FC-D3FE7F19BB79}" presName="arrow" presStyleLbl="bgShp" presStyleIdx="0" presStyleCnt="1" custScaleX="117647" custLinFactNeighborX="-61230" custLinFactNeighborY="24871"/>
      <dgm:spPr>
        <a:solidFill>
          <a:schemeClr val="bg1"/>
        </a:solidFill>
      </dgm:spPr>
    </dgm:pt>
    <dgm:pt modelId="{BA7C9F47-2CBD-40E6-9C4B-52EFA15AB570}" type="pres">
      <dgm:prSet presAssocID="{E0E36FFC-ADD1-44A6-B1FC-D3FE7F19BB79}" presName="linearProcess" presStyleCnt="0"/>
      <dgm:spPr/>
    </dgm:pt>
    <dgm:pt modelId="{C8103568-F7B0-453C-A2D3-5D3BB5C3B7B2}" type="pres">
      <dgm:prSet presAssocID="{ADDA4FBB-80B8-44EF-BD81-2AC4D9BB1815}" presName="textNode" presStyleLbl="node1" presStyleIdx="0" presStyleCnt="1">
        <dgm:presLayoutVars>
          <dgm:bulletEnabled val="1"/>
        </dgm:presLayoutVars>
      </dgm:prSet>
      <dgm:spPr/>
      <dgm:t>
        <a:bodyPr/>
        <a:lstStyle/>
        <a:p>
          <a:endParaRPr lang="en-US"/>
        </a:p>
      </dgm:t>
    </dgm:pt>
  </dgm:ptLst>
  <dgm:cxnLst>
    <dgm:cxn modelId="{236A28FC-76CB-45C6-8905-40CD8DA37F0D}" type="presOf" srcId="{ADDA4FBB-80B8-44EF-BD81-2AC4D9BB1815}" destId="{C8103568-F7B0-453C-A2D3-5D3BB5C3B7B2}" srcOrd="0" destOrd="0" presId="urn:microsoft.com/office/officeart/2005/8/layout/hProcess9"/>
    <dgm:cxn modelId="{B6B44E56-BF59-48FA-9269-66C929C32747}" srcId="{E0E36FFC-ADD1-44A6-B1FC-D3FE7F19BB79}" destId="{ADDA4FBB-80B8-44EF-BD81-2AC4D9BB1815}" srcOrd="0" destOrd="0" parTransId="{B6669659-068B-4AC8-8F94-A3B25ACD5018}" sibTransId="{5869E45B-1E79-4536-A17E-DCED5D0CCB09}"/>
    <dgm:cxn modelId="{415EDBE3-EF68-40AC-BFE7-68F4F76ED056}" type="presOf" srcId="{E0E36FFC-ADD1-44A6-B1FC-D3FE7F19BB79}" destId="{00132EF2-A4E0-480B-A3EB-C488922E9F9E}" srcOrd="0" destOrd="0" presId="urn:microsoft.com/office/officeart/2005/8/layout/hProcess9"/>
    <dgm:cxn modelId="{35B49A98-7D36-47F5-9B38-E346FBBB6D16}" type="presParOf" srcId="{00132EF2-A4E0-480B-A3EB-C488922E9F9E}" destId="{C722109E-4245-4252-9867-C0D607350E8E}" srcOrd="0" destOrd="0" presId="urn:microsoft.com/office/officeart/2005/8/layout/hProcess9"/>
    <dgm:cxn modelId="{733F1E7F-0010-4751-94BD-B85D3B0CCE9E}" type="presParOf" srcId="{00132EF2-A4E0-480B-A3EB-C488922E9F9E}" destId="{BA7C9F47-2CBD-40E6-9C4B-52EFA15AB570}" srcOrd="1" destOrd="0" presId="urn:microsoft.com/office/officeart/2005/8/layout/hProcess9"/>
    <dgm:cxn modelId="{E4714739-669C-4E68-82D8-2BA7BADEC4FD}" type="presParOf" srcId="{BA7C9F47-2CBD-40E6-9C4B-52EFA15AB570}" destId="{C8103568-F7B0-453C-A2D3-5D3BB5C3B7B2}"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E9EF7-F702-4D18-A88B-6EB313C324EA}">
      <dsp:nvSpPr>
        <dsp:cNvPr id="0" name=""/>
        <dsp:cNvSpPr/>
      </dsp:nvSpPr>
      <dsp:spPr>
        <a:xfrm rot="5400000">
          <a:off x="298993" y="2657065"/>
          <a:ext cx="878560" cy="1461904"/>
        </a:xfrm>
        <a:prstGeom prst="corner">
          <a:avLst>
            <a:gd name="adj1" fmla="val 16120"/>
            <a:gd name="adj2" fmla="val 16110"/>
          </a:avLst>
        </a:prstGeom>
        <a:solidFill>
          <a:schemeClr val="accent5">
            <a:lumMod val="5000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97A03E-78C1-4353-A5DC-F94D29BDC302}">
      <dsp:nvSpPr>
        <dsp:cNvPr id="0" name=""/>
        <dsp:cNvSpPr/>
      </dsp:nvSpPr>
      <dsp:spPr>
        <a:xfrm>
          <a:off x="152339" y="3093859"/>
          <a:ext cx="1319815" cy="115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a:latin typeface="Baskerville Old Face" panose="02020602080505020303" pitchFamily="18" charset="0"/>
            </a:rPr>
            <a:t>1.Data understanding</a:t>
          </a:r>
        </a:p>
      </dsp:txBody>
      <dsp:txXfrm>
        <a:off x="152339" y="3093859"/>
        <a:ext cx="1319815" cy="1156895"/>
      </dsp:txXfrm>
    </dsp:sp>
    <dsp:sp modelId="{E0ACA923-0747-4658-BAD2-9AE8BA5261B7}">
      <dsp:nvSpPr>
        <dsp:cNvPr id="0" name=""/>
        <dsp:cNvSpPr/>
      </dsp:nvSpPr>
      <dsp:spPr>
        <a:xfrm>
          <a:off x="1223133" y="2549438"/>
          <a:ext cx="249021" cy="249021"/>
        </a:xfrm>
        <a:prstGeom prst="triangle">
          <a:avLst>
            <a:gd name="adj" fmla="val 100000"/>
          </a:avLst>
        </a:prstGeom>
        <a:solidFill>
          <a:schemeClr val="accent5">
            <a:hueOff val="-371562"/>
            <a:satOff val="366"/>
            <a:lumOff val="824"/>
            <a:alphaOff val="0"/>
          </a:schemeClr>
        </a:solidFill>
        <a:ln w="15875" cap="rnd" cmpd="sng" algn="ctr">
          <a:solidFill>
            <a:schemeClr val="accent5">
              <a:hueOff val="-371562"/>
              <a:satOff val="366"/>
              <a:lumOff val="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1E3A14-F7B7-4B99-9781-65B8187E2CBC}">
      <dsp:nvSpPr>
        <dsp:cNvPr id="0" name=""/>
        <dsp:cNvSpPr/>
      </dsp:nvSpPr>
      <dsp:spPr>
        <a:xfrm rot="5400000">
          <a:off x="1914705" y="2257255"/>
          <a:ext cx="878560" cy="1461904"/>
        </a:xfrm>
        <a:prstGeom prst="corner">
          <a:avLst>
            <a:gd name="adj1" fmla="val 16120"/>
            <a:gd name="adj2" fmla="val 16110"/>
          </a:avLst>
        </a:prstGeom>
        <a:solidFill>
          <a:schemeClr val="accent5">
            <a:hueOff val="-743124"/>
            <a:satOff val="732"/>
            <a:lumOff val="1647"/>
            <a:alphaOff val="0"/>
          </a:schemeClr>
        </a:solidFill>
        <a:ln w="15875" cap="rnd" cmpd="sng" algn="ctr">
          <a:solidFill>
            <a:schemeClr val="accent5">
              <a:hueOff val="-743124"/>
              <a:satOff val="732"/>
              <a:lumOff val="1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CEC27-202A-4901-82E0-6D8597D0241B}">
      <dsp:nvSpPr>
        <dsp:cNvPr id="0" name=""/>
        <dsp:cNvSpPr/>
      </dsp:nvSpPr>
      <dsp:spPr>
        <a:xfrm>
          <a:off x="1768052" y="2694050"/>
          <a:ext cx="1319815" cy="115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a:latin typeface="Baskerville Old Face" panose="02020602080505020303" pitchFamily="18" charset="0"/>
            </a:rPr>
            <a:t>2.Data cleaning</a:t>
          </a:r>
        </a:p>
      </dsp:txBody>
      <dsp:txXfrm>
        <a:off x="1768052" y="2694050"/>
        <a:ext cx="1319815" cy="1156895"/>
      </dsp:txXfrm>
    </dsp:sp>
    <dsp:sp modelId="{CAE7622B-1421-4C11-A44C-5F8901B20576}">
      <dsp:nvSpPr>
        <dsp:cNvPr id="0" name=""/>
        <dsp:cNvSpPr/>
      </dsp:nvSpPr>
      <dsp:spPr>
        <a:xfrm>
          <a:off x="2838846" y="2149628"/>
          <a:ext cx="249021" cy="249021"/>
        </a:xfrm>
        <a:prstGeom prst="triangle">
          <a:avLst>
            <a:gd name="adj" fmla="val 100000"/>
          </a:avLst>
        </a:prstGeom>
        <a:solidFill>
          <a:schemeClr val="accent5">
            <a:hueOff val="-1114687"/>
            <a:satOff val="1097"/>
            <a:lumOff val="2471"/>
            <a:alphaOff val="0"/>
          </a:schemeClr>
        </a:solidFill>
        <a:ln w="15875" cap="rnd" cmpd="sng" algn="ctr">
          <a:solidFill>
            <a:schemeClr val="accent5">
              <a:hueOff val="-1114687"/>
              <a:satOff val="1097"/>
              <a:lumOff val="2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EE9B8-13ED-4AE8-85DC-A2BAD0A91C65}">
      <dsp:nvSpPr>
        <dsp:cNvPr id="0" name=""/>
        <dsp:cNvSpPr/>
      </dsp:nvSpPr>
      <dsp:spPr>
        <a:xfrm rot="5400000">
          <a:off x="3530418" y="1857446"/>
          <a:ext cx="878560" cy="1461904"/>
        </a:xfrm>
        <a:prstGeom prst="corner">
          <a:avLst>
            <a:gd name="adj1" fmla="val 16120"/>
            <a:gd name="adj2" fmla="val 16110"/>
          </a:avLst>
        </a:prstGeom>
        <a:solidFill>
          <a:schemeClr val="accent1">
            <a:lumMod val="75000"/>
          </a:schemeClr>
        </a:solidFill>
        <a:ln w="15875" cap="rnd" cmpd="sng" algn="ctr">
          <a:solidFill>
            <a:schemeClr val="accent5">
              <a:hueOff val="-1486249"/>
              <a:satOff val="1463"/>
              <a:lumOff val="3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047065-12C6-406E-A409-40B9CD23083C}">
      <dsp:nvSpPr>
        <dsp:cNvPr id="0" name=""/>
        <dsp:cNvSpPr/>
      </dsp:nvSpPr>
      <dsp:spPr>
        <a:xfrm>
          <a:off x="3383764" y="2294240"/>
          <a:ext cx="1319815" cy="115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a:latin typeface="Baskerville Old Face" panose="02020602080505020303" pitchFamily="18" charset="0"/>
            </a:rPr>
            <a:t>3.Univariate Analysis</a:t>
          </a:r>
        </a:p>
      </dsp:txBody>
      <dsp:txXfrm>
        <a:off x="3383764" y="2294240"/>
        <a:ext cx="1319815" cy="1156895"/>
      </dsp:txXfrm>
    </dsp:sp>
    <dsp:sp modelId="{2EA5BB54-BDED-4AFC-A339-4A24982C41D0}">
      <dsp:nvSpPr>
        <dsp:cNvPr id="0" name=""/>
        <dsp:cNvSpPr/>
      </dsp:nvSpPr>
      <dsp:spPr>
        <a:xfrm>
          <a:off x="4454558" y="1749818"/>
          <a:ext cx="249021" cy="249021"/>
        </a:xfrm>
        <a:prstGeom prst="triangle">
          <a:avLst>
            <a:gd name="adj" fmla="val 100000"/>
          </a:avLst>
        </a:prstGeom>
        <a:solidFill>
          <a:schemeClr val="accent5">
            <a:hueOff val="-1857811"/>
            <a:satOff val="1829"/>
            <a:lumOff val="4118"/>
            <a:alphaOff val="0"/>
          </a:schemeClr>
        </a:solidFill>
        <a:ln w="15875" cap="rnd" cmpd="sng" algn="ctr">
          <a:solidFill>
            <a:schemeClr val="accent5">
              <a:hueOff val="-1857811"/>
              <a:satOff val="1829"/>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9A2E-C8F2-409B-8468-19C7DDD35857}">
      <dsp:nvSpPr>
        <dsp:cNvPr id="0" name=""/>
        <dsp:cNvSpPr/>
      </dsp:nvSpPr>
      <dsp:spPr>
        <a:xfrm rot="5400000">
          <a:off x="5146130" y="1457636"/>
          <a:ext cx="878560" cy="1461904"/>
        </a:xfrm>
        <a:prstGeom prst="corner">
          <a:avLst>
            <a:gd name="adj1" fmla="val 16120"/>
            <a:gd name="adj2" fmla="val 16110"/>
          </a:avLst>
        </a:prstGeom>
        <a:solidFill>
          <a:srgbClr val="0070C0"/>
        </a:solidFill>
        <a:ln w="15875" cap="rnd" cmpd="sng" algn="ctr">
          <a:solidFill>
            <a:schemeClr val="accent5">
              <a:hueOff val="-2229373"/>
              <a:satOff val="2195"/>
              <a:lumOff val="49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C2407A-3581-4312-8945-A3E8DE7776AD}">
      <dsp:nvSpPr>
        <dsp:cNvPr id="0" name=""/>
        <dsp:cNvSpPr/>
      </dsp:nvSpPr>
      <dsp:spPr>
        <a:xfrm>
          <a:off x="4999476" y="1894430"/>
          <a:ext cx="1319815" cy="115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a:latin typeface="Baskerville Old Face" panose="02020602080505020303" pitchFamily="18" charset="0"/>
            </a:rPr>
            <a:t>4.Segmented Univariate Analysis</a:t>
          </a:r>
        </a:p>
      </dsp:txBody>
      <dsp:txXfrm>
        <a:off x="4999476" y="1894430"/>
        <a:ext cx="1319815" cy="1156895"/>
      </dsp:txXfrm>
    </dsp:sp>
    <dsp:sp modelId="{DB7AC4B1-C91E-41C3-B4A3-8F4E641E3238}">
      <dsp:nvSpPr>
        <dsp:cNvPr id="0" name=""/>
        <dsp:cNvSpPr/>
      </dsp:nvSpPr>
      <dsp:spPr>
        <a:xfrm>
          <a:off x="6070270" y="1350009"/>
          <a:ext cx="249021" cy="249021"/>
        </a:xfrm>
        <a:prstGeom prst="triangle">
          <a:avLst>
            <a:gd name="adj" fmla="val 100000"/>
          </a:avLst>
        </a:prstGeom>
        <a:solidFill>
          <a:schemeClr val="accent5">
            <a:hueOff val="-2600935"/>
            <a:satOff val="2561"/>
            <a:lumOff val="5765"/>
            <a:alphaOff val="0"/>
          </a:schemeClr>
        </a:solidFill>
        <a:ln w="15875" cap="rnd" cmpd="sng" algn="ctr">
          <a:solidFill>
            <a:schemeClr val="accent5">
              <a:hueOff val="-2600935"/>
              <a:satOff val="2561"/>
              <a:lumOff val="5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35CCE-135F-45CF-9903-475B46BF9224}">
      <dsp:nvSpPr>
        <dsp:cNvPr id="0" name=""/>
        <dsp:cNvSpPr/>
      </dsp:nvSpPr>
      <dsp:spPr>
        <a:xfrm rot="5400000">
          <a:off x="6761842" y="1057826"/>
          <a:ext cx="878560" cy="1461904"/>
        </a:xfrm>
        <a:prstGeom prst="corner">
          <a:avLst>
            <a:gd name="adj1" fmla="val 16120"/>
            <a:gd name="adj2" fmla="val 16110"/>
          </a:avLst>
        </a:prstGeom>
        <a:solidFill>
          <a:srgbClr val="92D050"/>
        </a:solidFill>
        <a:ln w="15875" cap="rnd" cmpd="sng" algn="ctr">
          <a:solidFill>
            <a:schemeClr val="accent5">
              <a:hueOff val="-2972498"/>
              <a:satOff val="2926"/>
              <a:lumOff val="65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B2603-B511-48FA-94B4-5104FEE06A01}">
      <dsp:nvSpPr>
        <dsp:cNvPr id="0" name=""/>
        <dsp:cNvSpPr/>
      </dsp:nvSpPr>
      <dsp:spPr>
        <a:xfrm>
          <a:off x="6615189" y="1494621"/>
          <a:ext cx="1319815" cy="115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a:latin typeface="Baskerville Old Face" panose="02020602080505020303" pitchFamily="18" charset="0"/>
            </a:rPr>
            <a:t>5.Bivariate Analysis</a:t>
          </a:r>
        </a:p>
      </dsp:txBody>
      <dsp:txXfrm>
        <a:off x="6615189" y="1494621"/>
        <a:ext cx="1319815" cy="1156895"/>
      </dsp:txXfrm>
    </dsp:sp>
    <dsp:sp modelId="{8247FE57-CBE0-4BB9-8CD5-0456569A62D8}">
      <dsp:nvSpPr>
        <dsp:cNvPr id="0" name=""/>
        <dsp:cNvSpPr/>
      </dsp:nvSpPr>
      <dsp:spPr>
        <a:xfrm>
          <a:off x="7685982" y="950199"/>
          <a:ext cx="249021" cy="249021"/>
        </a:xfrm>
        <a:prstGeom prst="triangle">
          <a:avLst>
            <a:gd name="adj" fmla="val 100000"/>
          </a:avLst>
        </a:prstGeom>
        <a:solidFill>
          <a:schemeClr val="accent5">
            <a:hueOff val="-3344060"/>
            <a:satOff val="3292"/>
            <a:lumOff val="7412"/>
            <a:alphaOff val="0"/>
          </a:schemeClr>
        </a:solidFill>
        <a:ln w="15875" cap="rnd" cmpd="sng" algn="ctr">
          <a:solidFill>
            <a:schemeClr val="accent5">
              <a:hueOff val="-3344060"/>
              <a:satOff val="3292"/>
              <a:lumOff val="7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0F679-F4CB-4031-8EE0-51438201823B}">
      <dsp:nvSpPr>
        <dsp:cNvPr id="0" name=""/>
        <dsp:cNvSpPr/>
      </dsp:nvSpPr>
      <dsp:spPr>
        <a:xfrm rot="5400000">
          <a:off x="8776705" y="318485"/>
          <a:ext cx="878560" cy="2260206"/>
        </a:xfrm>
        <a:prstGeom prst="corner">
          <a:avLst>
            <a:gd name="adj1" fmla="val 16120"/>
            <a:gd name="adj2" fmla="val 16110"/>
          </a:avLst>
        </a:prstGeom>
        <a:solidFill>
          <a:srgbClr val="00B050"/>
        </a:solidFill>
        <a:ln w="15875" cap="rnd" cmpd="sng" algn="ctr">
          <a:solidFill>
            <a:schemeClr val="accent5">
              <a:hueOff val="-3715622"/>
              <a:satOff val="3658"/>
              <a:lumOff val="8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416BA-9A5C-411D-8A8F-742B810D2E93}">
      <dsp:nvSpPr>
        <dsp:cNvPr id="0" name=""/>
        <dsp:cNvSpPr/>
      </dsp:nvSpPr>
      <dsp:spPr>
        <a:xfrm>
          <a:off x="8287316" y="1183603"/>
          <a:ext cx="1903504" cy="115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a:latin typeface="Baskerville Old Face" panose="02020602080505020303" pitchFamily="18" charset="0"/>
            </a:rPr>
            <a:t>6.Analysis </a:t>
          </a:r>
          <a:r>
            <a:rPr lang="en-US" sz="1600" kern="1200" dirty="0" smtClean="0">
              <a:latin typeface="Baskerville Old Face" panose="02020602080505020303" pitchFamily="18" charset="0"/>
            </a:rPr>
            <a:t>feedback &amp; recommendations</a:t>
          </a:r>
          <a:endParaRPr lang="en-US" sz="1600" kern="1200" dirty="0">
            <a:latin typeface="Baskerville Old Face" panose="02020602080505020303" pitchFamily="18" charset="0"/>
          </a:endParaRPr>
        </a:p>
      </dsp:txBody>
      <dsp:txXfrm>
        <a:off x="8287316" y="1183603"/>
        <a:ext cx="1903504" cy="1156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2109E-4245-4252-9867-C0D607350E8E}">
      <dsp:nvSpPr>
        <dsp:cNvPr id="0" name=""/>
        <dsp:cNvSpPr/>
      </dsp:nvSpPr>
      <dsp:spPr>
        <a:xfrm>
          <a:off x="0" y="0"/>
          <a:ext cx="6471447" cy="1273945"/>
        </a:xfrm>
        <a:prstGeom prst="rightArrow">
          <a:avLst/>
        </a:prstGeom>
        <a:solidFill>
          <a:schemeClr val="bg1"/>
        </a:solidFill>
        <a:ln>
          <a:noFill/>
        </a:ln>
        <a:effectLst/>
      </dsp:spPr>
      <dsp:style>
        <a:lnRef idx="0">
          <a:scrgbClr r="0" g="0" b="0"/>
        </a:lnRef>
        <a:fillRef idx="1">
          <a:scrgbClr r="0" g="0" b="0"/>
        </a:fillRef>
        <a:effectRef idx="0">
          <a:scrgbClr r="0" g="0" b="0"/>
        </a:effectRef>
        <a:fontRef idx="minor"/>
      </dsp:style>
    </dsp:sp>
    <dsp:sp modelId="{C8103568-F7B0-453C-A2D3-5D3BB5C3B7B2}">
      <dsp:nvSpPr>
        <dsp:cNvPr id="0" name=""/>
        <dsp:cNvSpPr/>
      </dsp:nvSpPr>
      <dsp:spPr>
        <a:xfrm>
          <a:off x="2265007" y="382183"/>
          <a:ext cx="1941435" cy="509578"/>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EDA Process</a:t>
          </a:r>
        </a:p>
      </dsp:txBody>
      <dsp:txXfrm>
        <a:off x="2289883" y="407059"/>
        <a:ext cx="1891683" cy="45982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254742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F41CD0-93EC-4893-A0DC-A96E428E3F1C}"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3058065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2791327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1779684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3490905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3022392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2478030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3074856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331416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103804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F41CD0-93EC-4893-A0DC-A96E428E3F1C}"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354383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F41CD0-93EC-4893-A0DC-A96E428E3F1C}"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66831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F41CD0-93EC-4893-A0DC-A96E428E3F1C}"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368719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F41CD0-93EC-4893-A0DC-A96E428E3F1C}"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239969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41CD0-93EC-4893-A0DC-A96E428E3F1C}"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18516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F41CD0-93EC-4893-A0DC-A96E428E3F1C}"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308140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F41CD0-93EC-4893-A0DC-A96E428E3F1C}"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B5608-9799-49FF-A04B-FB90852EA262}" type="slidenum">
              <a:rPr lang="en-US" smtClean="0"/>
              <a:t>‹#›</a:t>
            </a:fld>
            <a:endParaRPr lang="en-US"/>
          </a:p>
        </p:txBody>
      </p:sp>
    </p:spTree>
    <p:extLst>
      <p:ext uri="{BB962C8B-B14F-4D97-AF65-F5344CB8AC3E}">
        <p14:creationId xmlns:p14="http://schemas.microsoft.com/office/powerpoint/2010/main" val="1066608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F41CD0-93EC-4893-A0DC-A96E428E3F1C}" type="datetimeFigureOut">
              <a:rPr lang="en-US" smtClean="0"/>
              <a:t>9/6/2023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BB5608-9799-49FF-A04B-FB90852EA262}" type="slidenum">
              <a:rPr lang="en-US" smtClean="0"/>
              <a:t>‹#›</a:t>
            </a:fld>
            <a:endParaRPr lang="en-US"/>
          </a:p>
        </p:txBody>
      </p:sp>
    </p:spTree>
    <p:extLst>
      <p:ext uri="{BB962C8B-B14F-4D97-AF65-F5344CB8AC3E}">
        <p14:creationId xmlns:p14="http://schemas.microsoft.com/office/powerpoint/2010/main" val="14717673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Lending club case study</a:t>
            </a:r>
            <a:endParaRPr lang="en-US" dirty="0"/>
          </a:p>
        </p:txBody>
      </p:sp>
      <p:sp>
        <p:nvSpPr>
          <p:cNvPr id="3" name="Subtitle 2"/>
          <p:cNvSpPr>
            <a:spLocks noGrp="1"/>
          </p:cNvSpPr>
          <p:nvPr>
            <p:ph type="subTitle" idx="1"/>
          </p:nvPr>
        </p:nvSpPr>
        <p:spPr/>
        <p:txBody>
          <a:bodyPr>
            <a:normAutofit/>
          </a:bodyPr>
          <a:lstStyle/>
          <a:p>
            <a:pPr algn="l"/>
            <a:r>
              <a:rPr lang="en-US" b="1" dirty="0" smtClean="0"/>
              <a:t>Group Members:</a:t>
            </a:r>
          </a:p>
          <a:p>
            <a:pPr algn="l"/>
            <a:r>
              <a:rPr lang="en-US" dirty="0" err="1" smtClean="0"/>
              <a:t>Shamseena</a:t>
            </a:r>
            <a:r>
              <a:rPr lang="en-US" dirty="0" smtClean="0"/>
              <a:t> VM</a:t>
            </a:r>
          </a:p>
          <a:p>
            <a:pPr algn="l"/>
            <a:r>
              <a:rPr lang="en-US" dirty="0" smtClean="0"/>
              <a:t>Rajesh </a:t>
            </a:r>
            <a:r>
              <a:rPr lang="en-US" dirty="0" err="1" smtClean="0"/>
              <a:t>Kodavalli</a:t>
            </a:r>
            <a:endParaRPr lang="en-US" dirty="0"/>
          </a:p>
        </p:txBody>
      </p:sp>
    </p:spTree>
    <p:extLst>
      <p:ext uri="{BB962C8B-B14F-4D97-AF65-F5344CB8AC3E}">
        <p14:creationId xmlns:p14="http://schemas.microsoft.com/office/powerpoint/2010/main" val="178723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4419" y="1330624"/>
            <a:ext cx="2165721" cy="369332"/>
          </a:xfrm>
          <a:prstGeom prst="rect">
            <a:avLst/>
          </a:prstGeom>
        </p:spPr>
        <p:txBody>
          <a:bodyPr wrap="none">
            <a:spAutoFit/>
          </a:bodyPr>
          <a:lstStyle/>
          <a:p>
            <a:pPr algn="ctr"/>
            <a:r>
              <a:rPr lang="en-US" b="1" dirty="0" smtClean="0"/>
              <a:t>Term vs </a:t>
            </a:r>
            <a:r>
              <a:rPr lang="en-US" b="1" dirty="0" err="1" smtClean="0"/>
              <a:t>loan_status</a:t>
            </a:r>
            <a:endParaRPr lang="en-US" dirty="0">
              <a:ln w="0"/>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1B844B80-B98E-C310-8594-5C5431C2BB55}"/>
              </a:ext>
            </a:extLst>
          </p:cNvPr>
          <p:cNvSpPr/>
          <p:nvPr/>
        </p:nvSpPr>
        <p:spPr>
          <a:xfrm>
            <a:off x="1555265" y="501236"/>
            <a:ext cx="6724919" cy="707886"/>
          </a:xfrm>
          <a:prstGeom prst="rect">
            <a:avLst/>
          </a:prstGeom>
          <a:noFill/>
        </p:spPr>
        <p:txBody>
          <a:bodyPr wrap="square" lIns="91440" tIns="45720" rIns="91440" bIns="45720">
            <a:spAutoFit/>
          </a:bodyPr>
          <a:lstStyle/>
          <a:p>
            <a:pPr algn="ctr"/>
            <a:r>
              <a:rPr lang="en-US" sz="4000" b="0" cap="none" spc="0" dirty="0" err="1" smtClean="0">
                <a:ln w="0"/>
                <a:solidFill>
                  <a:schemeClr val="tx1"/>
                </a:solidFill>
                <a:effectLst>
                  <a:outerShdw blurRad="38100" dist="19050" dir="2700000" algn="tl" rotWithShape="0">
                    <a:schemeClr val="dk1">
                      <a:alpha val="40000"/>
                    </a:schemeClr>
                  </a:outerShdw>
                </a:effectLst>
              </a:rPr>
              <a:t>Bivariante</a:t>
            </a:r>
            <a:r>
              <a:rPr lang="en-US" sz="4000" b="0" cap="none" spc="0" dirty="0" smtClean="0">
                <a:ln w="0"/>
                <a:solidFill>
                  <a:schemeClr val="tx1"/>
                </a:solidFill>
                <a:effectLst>
                  <a:outerShdw blurRad="38100" dist="19050" dir="2700000" algn="tl" rotWithShape="0">
                    <a:schemeClr val="dk1">
                      <a:alpha val="40000"/>
                    </a:schemeClr>
                  </a:outerShdw>
                </a:effectLst>
              </a:rPr>
              <a:t> Analysis</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1625517" y="1931080"/>
            <a:ext cx="7001648" cy="3115110"/>
          </a:xfrm>
          <a:prstGeom prst="rect">
            <a:avLst/>
          </a:prstGeom>
        </p:spPr>
      </p:pic>
      <p:sp>
        <p:nvSpPr>
          <p:cNvPr id="6" name="Rectangle 5"/>
          <p:cNvSpPr/>
          <p:nvPr/>
        </p:nvSpPr>
        <p:spPr>
          <a:xfrm>
            <a:off x="1629279" y="5183761"/>
            <a:ext cx="6997886" cy="923330"/>
          </a:xfrm>
          <a:prstGeom prst="rect">
            <a:avLst/>
          </a:prstGeom>
        </p:spPr>
        <p:txBody>
          <a:bodyPr wrap="square">
            <a:spAutoFit/>
          </a:bodyPr>
          <a:lstStyle/>
          <a:p>
            <a:r>
              <a:rPr lang="en-US" dirty="0" smtClean="0"/>
              <a:t>The default rate is high in 60 months tenure because most people took high loan amount with high interest rate in it and they faced difficulties in returning the sum to bank</a:t>
            </a:r>
            <a:endParaRPr lang="en-US" dirty="0"/>
          </a:p>
        </p:txBody>
      </p:sp>
    </p:spTree>
    <p:extLst>
      <p:ext uri="{BB962C8B-B14F-4D97-AF65-F5344CB8AC3E}">
        <p14:creationId xmlns:p14="http://schemas.microsoft.com/office/powerpoint/2010/main" val="309379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9463" y="1330624"/>
            <a:ext cx="2335640" cy="369332"/>
          </a:xfrm>
          <a:prstGeom prst="rect">
            <a:avLst/>
          </a:prstGeom>
        </p:spPr>
        <p:txBody>
          <a:bodyPr wrap="none">
            <a:spAutoFit/>
          </a:bodyPr>
          <a:lstStyle/>
          <a:p>
            <a:pPr algn="ctr"/>
            <a:r>
              <a:rPr lang="en-US" b="1" dirty="0" smtClean="0"/>
              <a:t>Term vs </a:t>
            </a:r>
            <a:r>
              <a:rPr lang="en-US" b="1" dirty="0" err="1" smtClean="0"/>
              <a:t>loan_amount</a:t>
            </a:r>
            <a:endParaRPr lang="en-US" dirty="0">
              <a:ln w="0"/>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1B844B80-B98E-C310-8594-5C5431C2BB55}"/>
              </a:ext>
            </a:extLst>
          </p:cNvPr>
          <p:cNvSpPr/>
          <p:nvPr/>
        </p:nvSpPr>
        <p:spPr>
          <a:xfrm>
            <a:off x="1555265" y="501236"/>
            <a:ext cx="6724919" cy="707886"/>
          </a:xfrm>
          <a:prstGeom prst="rect">
            <a:avLst/>
          </a:prstGeom>
          <a:noFill/>
        </p:spPr>
        <p:txBody>
          <a:bodyPr wrap="squar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Bivariate Analysis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1629278" y="5183761"/>
            <a:ext cx="9780843" cy="923330"/>
          </a:xfrm>
          <a:prstGeom prst="rect">
            <a:avLst/>
          </a:prstGeom>
        </p:spPr>
        <p:txBody>
          <a:bodyPr wrap="square">
            <a:spAutoFit/>
          </a:bodyPr>
          <a:lstStyle/>
          <a:p>
            <a:pPr marL="285750" indent="-285750">
              <a:buFont typeface="Arial" panose="020B0604020202020204" pitchFamily="34" charset="0"/>
              <a:buChar char="•"/>
            </a:pPr>
            <a:r>
              <a:rPr lang="en-US" dirty="0" smtClean="0"/>
              <a:t>For lower grades 'F' and 'G' there are more difference between charged-off and fully paid.  </a:t>
            </a:r>
          </a:p>
          <a:p>
            <a:pPr marL="285750" indent="-285750">
              <a:buFont typeface="Arial" panose="020B0604020202020204" pitchFamily="34" charset="0"/>
              <a:buChar char="•"/>
            </a:pPr>
            <a:r>
              <a:rPr lang="en-US" dirty="0" smtClean="0"/>
              <a:t>The lower grade people has taken higher amount of loans and also they are more prone to default the loan.</a:t>
            </a:r>
            <a:endParaRPr lang="en-US" dirty="0"/>
          </a:p>
        </p:txBody>
      </p:sp>
      <p:pic>
        <p:nvPicPr>
          <p:cNvPr id="5" name="Picture 4"/>
          <p:cNvPicPr>
            <a:picLocks noChangeAspect="1"/>
          </p:cNvPicPr>
          <p:nvPr/>
        </p:nvPicPr>
        <p:blipFill>
          <a:blip r:embed="rId2"/>
          <a:stretch>
            <a:fillRect/>
          </a:stretch>
        </p:blipFill>
        <p:spPr>
          <a:xfrm>
            <a:off x="1465093" y="1884303"/>
            <a:ext cx="10355120" cy="3115110"/>
          </a:xfrm>
          <a:prstGeom prst="rect">
            <a:avLst/>
          </a:prstGeom>
        </p:spPr>
      </p:pic>
    </p:spTree>
    <p:extLst>
      <p:ext uri="{BB962C8B-B14F-4D97-AF65-F5344CB8AC3E}">
        <p14:creationId xmlns:p14="http://schemas.microsoft.com/office/powerpoint/2010/main" val="161405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466" y="1330624"/>
            <a:ext cx="3055645" cy="369332"/>
          </a:xfrm>
          <a:prstGeom prst="rect">
            <a:avLst/>
          </a:prstGeom>
        </p:spPr>
        <p:txBody>
          <a:bodyPr wrap="none">
            <a:spAutoFit/>
          </a:bodyPr>
          <a:lstStyle/>
          <a:p>
            <a:pPr algn="ctr"/>
            <a:r>
              <a:rPr lang="en-US" b="1" dirty="0" smtClean="0"/>
              <a:t>Loan amount vs interest rate</a:t>
            </a:r>
            <a:endParaRPr lang="en-US" dirty="0">
              <a:ln w="0"/>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1B844B80-B98E-C310-8594-5C5431C2BB55}"/>
              </a:ext>
            </a:extLst>
          </p:cNvPr>
          <p:cNvSpPr/>
          <p:nvPr/>
        </p:nvSpPr>
        <p:spPr>
          <a:xfrm>
            <a:off x="1555265" y="501236"/>
            <a:ext cx="6724919" cy="707886"/>
          </a:xfrm>
          <a:prstGeom prst="rect">
            <a:avLst/>
          </a:prstGeom>
          <a:noFill/>
        </p:spPr>
        <p:txBody>
          <a:bodyPr wrap="squar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Bivariate Analysis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1629278" y="5183761"/>
            <a:ext cx="9780843" cy="923330"/>
          </a:xfrm>
          <a:prstGeom prst="rect">
            <a:avLst/>
          </a:prstGeom>
        </p:spPr>
        <p:txBody>
          <a:bodyPr wrap="square">
            <a:spAutoFit/>
          </a:bodyPr>
          <a:lstStyle/>
          <a:p>
            <a:pPr marL="285750" indent="-285750">
              <a:buFont typeface="Arial" panose="020B0604020202020204" pitchFamily="34" charset="0"/>
              <a:buChar char="•"/>
            </a:pPr>
            <a:r>
              <a:rPr lang="en-US" dirty="0" smtClean="0"/>
              <a:t>For lower grades 'F' and 'G' there are more difference between charged-off and fully paid.  </a:t>
            </a:r>
          </a:p>
          <a:p>
            <a:pPr marL="285750" indent="-285750">
              <a:buFont typeface="Arial" panose="020B0604020202020204" pitchFamily="34" charset="0"/>
              <a:buChar char="•"/>
            </a:pPr>
            <a:r>
              <a:rPr lang="en-US" dirty="0" smtClean="0"/>
              <a:t>The lower grade people has taken higher amount of loans and also they are more prone to default the loan.</a:t>
            </a:r>
            <a:endParaRPr lang="en-US" dirty="0"/>
          </a:p>
        </p:txBody>
      </p:sp>
      <p:pic>
        <p:nvPicPr>
          <p:cNvPr id="3" name="Picture 2"/>
          <p:cNvPicPr>
            <a:picLocks noChangeAspect="1"/>
          </p:cNvPicPr>
          <p:nvPr/>
        </p:nvPicPr>
        <p:blipFill>
          <a:blip r:embed="rId2"/>
          <a:stretch>
            <a:fillRect/>
          </a:stretch>
        </p:blipFill>
        <p:spPr>
          <a:xfrm>
            <a:off x="1450390" y="1736645"/>
            <a:ext cx="10364646" cy="3410426"/>
          </a:xfrm>
          <a:prstGeom prst="rect">
            <a:avLst/>
          </a:prstGeom>
        </p:spPr>
      </p:pic>
    </p:spTree>
    <p:extLst>
      <p:ext uri="{BB962C8B-B14F-4D97-AF65-F5344CB8AC3E}">
        <p14:creationId xmlns:p14="http://schemas.microsoft.com/office/powerpoint/2010/main" val="295229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44B80-B98E-C310-8594-5C5431C2BB55}"/>
              </a:ext>
            </a:extLst>
          </p:cNvPr>
          <p:cNvSpPr/>
          <p:nvPr/>
        </p:nvSpPr>
        <p:spPr>
          <a:xfrm>
            <a:off x="1555265" y="501236"/>
            <a:ext cx="6724919" cy="707886"/>
          </a:xfrm>
          <a:prstGeom prst="rect">
            <a:avLst/>
          </a:prstGeom>
          <a:noFill/>
        </p:spPr>
        <p:txBody>
          <a:bodyPr wrap="squar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Correlation</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1629278" y="5183761"/>
            <a:ext cx="9780843" cy="369332"/>
          </a:xfrm>
          <a:prstGeom prst="rect">
            <a:avLst/>
          </a:prstGeom>
        </p:spPr>
        <p:txBody>
          <a:bodyPr wrap="square">
            <a:spAutoFit/>
          </a:bodyPr>
          <a:lstStyle/>
          <a:p>
            <a:pPr marL="285750" indent="-285750">
              <a:buFont typeface="Arial" panose="020B0604020202020204" pitchFamily="34" charset="0"/>
              <a:buChar char="•"/>
            </a:pPr>
            <a:r>
              <a:rPr lang="en-US" dirty="0" smtClean="0"/>
              <a:t>The above figure </a:t>
            </a:r>
            <a:r>
              <a:rPr lang="en-US" dirty="0" err="1" smtClean="0"/>
              <a:t>showsthe</a:t>
            </a:r>
            <a:r>
              <a:rPr lang="en-US" dirty="0" smtClean="0"/>
              <a:t> correlation between of </a:t>
            </a:r>
            <a:r>
              <a:rPr lang="en-US" smtClean="0"/>
              <a:t>defaulted customer</a:t>
            </a:r>
            <a:endParaRPr lang="en-US" dirty="0"/>
          </a:p>
        </p:txBody>
      </p:sp>
      <p:pic>
        <p:nvPicPr>
          <p:cNvPr id="5" name="Picture 4"/>
          <p:cNvPicPr>
            <a:picLocks noChangeAspect="1"/>
          </p:cNvPicPr>
          <p:nvPr/>
        </p:nvPicPr>
        <p:blipFill>
          <a:blip r:embed="rId2"/>
          <a:stretch>
            <a:fillRect/>
          </a:stretch>
        </p:blipFill>
        <p:spPr>
          <a:xfrm>
            <a:off x="3055227" y="1075634"/>
            <a:ext cx="5721026" cy="3893931"/>
          </a:xfrm>
          <a:prstGeom prst="rect">
            <a:avLst/>
          </a:prstGeom>
        </p:spPr>
      </p:pic>
    </p:spTree>
    <p:extLst>
      <p:ext uri="{BB962C8B-B14F-4D97-AF65-F5344CB8AC3E}">
        <p14:creationId xmlns:p14="http://schemas.microsoft.com/office/powerpoint/2010/main" val="390201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driving variables for customer default</a:t>
            </a:r>
            <a:endParaRPr lang="en-US" dirty="0"/>
          </a:p>
        </p:txBody>
      </p:sp>
      <p:sp>
        <p:nvSpPr>
          <p:cNvPr id="4" name="TextBox 3"/>
          <p:cNvSpPr txBox="1"/>
          <p:nvPr/>
        </p:nvSpPr>
        <p:spPr>
          <a:xfrm>
            <a:off x="2083904" y="2941982"/>
            <a:ext cx="10147852" cy="147732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Term</a:t>
            </a:r>
          </a:p>
          <a:p>
            <a:pPr marL="342900" indent="-342900">
              <a:buFont typeface="Arial" panose="020B0604020202020204" pitchFamily="34" charset="0"/>
              <a:buChar char="•"/>
            </a:pPr>
            <a:r>
              <a:rPr lang="en-US" dirty="0" smtClean="0"/>
              <a:t>Loan amount</a:t>
            </a:r>
          </a:p>
          <a:p>
            <a:pPr marL="342900" indent="-342900">
              <a:buFont typeface="Arial" panose="020B0604020202020204" pitchFamily="34" charset="0"/>
              <a:buChar char="•"/>
            </a:pPr>
            <a:r>
              <a:rPr lang="en-US" dirty="0" smtClean="0"/>
              <a:t>Purpose</a:t>
            </a:r>
          </a:p>
          <a:p>
            <a:pPr marL="342900" indent="-342900">
              <a:buFont typeface="Arial" panose="020B0604020202020204" pitchFamily="34" charset="0"/>
              <a:buChar char="•"/>
            </a:pPr>
            <a:r>
              <a:rPr lang="en-US" dirty="0" smtClean="0"/>
              <a:t>Interest rate</a:t>
            </a:r>
          </a:p>
          <a:p>
            <a:pPr marL="342900" indent="-342900">
              <a:buFont typeface="Arial" panose="020B0604020202020204" pitchFamily="34" charset="0"/>
              <a:buChar char="•"/>
            </a:pPr>
            <a:r>
              <a:rPr lang="en-US" dirty="0" smtClean="0"/>
              <a:t>Income</a:t>
            </a:r>
            <a:endParaRPr lang="en-US" dirty="0"/>
          </a:p>
        </p:txBody>
      </p:sp>
    </p:spTree>
    <p:extLst>
      <p:ext uri="{BB962C8B-B14F-4D97-AF65-F5344CB8AC3E}">
        <p14:creationId xmlns:p14="http://schemas.microsoft.com/office/powerpoint/2010/main" val="29021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5" name="TextBox 4"/>
          <p:cNvSpPr txBox="1"/>
          <p:nvPr/>
        </p:nvSpPr>
        <p:spPr>
          <a:xfrm>
            <a:off x="1630017" y="2802835"/>
            <a:ext cx="9710531"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work on the Data with fully paid and Defaulted customers base.</a:t>
            </a:r>
          </a:p>
          <a:p>
            <a:endParaRPr lang="en-US" dirty="0" smtClean="0"/>
          </a:p>
          <a:p>
            <a:pPr marL="285750" indent="-285750">
              <a:buFont typeface="Arial" panose="020B0604020202020204" pitchFamily="34" charset="0"/>
              <a:buChar char="•"/>
            </a:pPr>
            <a:r>
              <a:rPr lang="en-US" dirty="0" smtClean="0"/>
              <a:t>We can create model on the above data to figure out the driver variables of default customers.</a:t>
            </a:r>
          </a:p>
          <a:p>
            <a:endParaRPr lang="en-US" dirty="0" smtClean="0"/>
          </a:p>
          <a:p>
            <a:pPr marL="285750" indent="-285750">
              <a:buFont typeface="Arial" panose="020B0604020202020204" pitchFamily="34" charset="0"/>
              <a:buChar char="•"/>
            </a:pPr>
            <a:r>
              <a:rPr lang="en-US" dirty="0" smtClean="0"/>
              <a:t>The model from above steps can be used to figure out the probability of an existing customer/ New customer to default</a:t>
            </a:r>
            <a:endParaRPr lang="en-US" dirty="0"/>
          </a:p>
        </p:txBody>
      </p:sp>
    </p:spTree>
    <p:extLst>
      <p:ext uri="{BB962C8B-B14F-4D97-AF65-F5344CB8AC3E}">
        <p14:creationId xmlns:p14="http://schemas.microsoft.com/office/powerpoint/2010/main" val="190326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73426"/>
          </a:xfrm>
        </p:spPr>
        <p:txBody>
          <a:bodyPr/>
          <a:lstStyle/>
          <a:p>
            <a:r>
              <a:rPr lang="en-US" dirty="0" smtClean="0"/>
              <a:t>Problem statement</a:t>
            </a:r>
            <a:endParaRPr lang="en-US" dirty="0"/>
          </a:p>
        </p:txBody>
      </p:sp>
      <p:sp>
        <p:nvSpPr>
          <p:cNvPr id="6" name="TextBox 5"/>
          <p:cNvSpPr txBox="1"/>
          <p:nvPr/>
        </p:nvSpPr>
        <p:spPr>
          <a:xfrm>
            <a:off x="1484311" y="2024402"/>
            <a:ext cx="10469482" cy="4370427"/>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Lending club case study assignment is to provide an idea about how real business problems are solved using EDA</a:t>
            </a:r>
          </a:p>
          <a:p>
            <a:endParaRPr lang="en-US" sz="2000" dirty="0" smtClean="0"/>
          </a:p>
          <a:p>
            <a:pPr marL="285750" indent="-285750">
              <a:buFont typeface="Arial" panose="020B0604020202020204" pitchFamily="34" charset="0"/>
              <a:buChar char="•"/>
            </a:pPr>
            <a:r>
              <a:rPr lang="en-US" sz="2000" dirty="0"/>
              <a:t>I</a:t>
            </a:r>
            <a:r>
              <a:rPr lang="en-US" sz="2000" dirty="0" smtClean="0"/>
              <a:t>t helps in understanding  risk analytics in banking and financial services.</a:t>
            </a:r>
          </a:p>
          <a:p>
            <a:endParaRPr lang="en-US" sz="2000" dirty="0" smtClean="0"/>
          </a:p>
          <a:p>
            <a:pPr marL="285750" indent="-285750">
              <a:buFont typeface="Arial" panose="020B0604020202020204" pitchFamily="34" charset="0"/>
              <a:buChar char="•"/>
            </a:pPr>
            <a:r>
              <a:rPr lang="en-US" sz="2000" dirty="0" smtClean="0"/>
              <a:t>To understand how data is used to minimize the risk of losing money while lending to customers.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The case study is conducted to analyze the information about past loan customers and understand if  they ‘defaulted’ or not.</a:t>
            </a:r>
          </a:p>
          <a:p>
            <a:endParaRPr lang="en-US" sz="2000" dirty="0" smtClean="0"/>
          </a:p>
          <a:p>
            <a:pPr marL="285750" indent="-285750">
              <a:buFont typeface="Arial" panose="020B0604020202020204" pitchFamily="34" charset="0"/>
              <a:buChar char="•"/>
            </a:pPr>
            <a:r>
              <a:rPr lang="en-US" sz="2000" dirty="0" smtClean="0"/>
              <a:t>To understand the driving variable which causes the customer to default the loan payment</a:t>
            </a:r>
          </a:p>
          <a:p>
            <a:pPr marL="342900" indent="-342900">
              <a:buAutoNum type="arabicPeriod"/>
            </a:pPr>
            <a:endParaRPr lang="en-US" dirty="0"/>
          </a:p>
        </p:txBody>
      </p:sp>
    </p:spTree>
    <p:extLst>
      <p:ext uri="{BB962C8B-B14F-4D97-AF65-F5344CB8AC3E}">
        <p14:creationId xmlns:p14="http://schemas.microsoft.com/office/powerpoint/2010/main" val="383774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Loan Applied</a:t>
            </a:r>
            <a:endParaRPr lang="en-US" dirty="0"/>
          </a:p>
        </p:txBody>
      </p:sp>
      <p:pic>
        <p:nvPicPr>
          <p:cNvPr id="4" name="Content Placeholder 3"/>
          <p:cNvPicPr>
            <a:picLocks noGrp="1" noChangeAspect="1"/>
          </p:cNvPicPr>
          <p:nvPr>
            <p:ph idx="1"/>
          </p:nvPr>
        </p:nvPicPr>
        <p:blipFill>
          <a:blip r:embed="rId2"/>
          <a:stretch>
            <a:fillRect/>
          </a:stretch>
        </p:blipFill>
        <p:spPr>
          <a:xfrm>
            <a:off x="2898648" y="2210350"/>
            <a:ext cx="7887814" cy="4051300"/>
          </a:xfrm>
          <a:prstGeom prst="rect">
            <a:avLst/>
          </a:prstGeom>
        </p:spPr>
      </p:pic>
    </p:spTree>
    <p:extLst>
      <p:ext uri="{BB962C8B-B14F-4D97-AF65-F5344CB8AC3E}">
        <p14:creationId xmlns:p14="http://schemas.microsoft.com/office/powerpoint/2010/main" val="374148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B4D7AFD-8027-0AAC-AE22-9B80D00A58E2}"/>
              </a:ext>
            </a:extLst>
          </p:cNvPr>
          <p:cNvGraphicFramePr/>
          <p:nvPr>
            <p:extLst>
              <p:ext uri="{D42A27DB-BD31-4B8C-83A1-F6EECF244321}">
                <p14:modId xmlns:p14="http://schemas.microsoft.com/office/powerpoint/2010/main" val="583326564"/>
              </p:ext>
            </p:extLst>
          </p:nvPr>
        </p:nvGraphicFramePr>
        <p:xfrm>
          <a:off x="1343690" y="2007703"/>
          <a:ext cx="10353411" cy="5200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AE50BB19-DE6A-2198-3FE2-ADBAE297336C}"/>
              </a:ext>
            </a:extLst>
          </p:cNvPr>
          <p:cNvGraphicFramePr/>
          <p:nvPr>
            <p:extLst>
              <p:ext uri="{D42A27DB-BD31-4B8C-83A1-F6EECF244321}">
                <p14:modId xmlns:p14="http://schemas.microsoft.com/office/powerpoint/2010/main" val="1123937025"/>
              </p:ext>
            </p:extLst>
          </p:nvPr>
        </p:nvGraphicFramePr>
        <p:xfrm>
          <a:off x="4927477" y="4752574"/>
          <a:ext cx="6471451" cy="12739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Rectangle 9">
            <a:extLst>
              <a:ext uri="{FF2B5EF4-FFF2-40B4-BE49-F238E27FC236}">
                <a16:creationId xmlns:a16="http://schemas.microsoft.com/office/drawing/2014/main" id="{1B844B80-B98E-C310-8594-5C5431C2BB55}"/>
              </a:ext>
            </a:extLst>
          </p:cNvPr>
          <p:cNvSpPr/>
          <p:nvPr/>
        </p:nvSpPr>
        <p:spPr>
          <a:xfrm>
            <a:off x="1590261" y="626166"/>
            <a:ext cx="60767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CASE STUDY APPROACH</a:t>
            </a:r>
          </a:p>
        </p:txBody>
      </p:sp>
      <p:sp>
        <p:nvSpPr>
          <p:cNvPr id="3" name="TextBox 2"/>
          <p:cNvSpPr txBox="1"/>
          <p:nvPr/>
        </p:nvSpPr>
        <p:spPr>
          <a:xfrm>
            <a:off x="1343690" y="4351608"/>
            <a:ext cx="1540566"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alifornian FB" panose="0207040306080B030204" pitchFamily="18" charset="0"/>
              </a:rPr>
              <a:t>Load dataset.</a:t>
            </a:r>
          </a:p>
          <a:p>
            <a:pPr marL="171450" indent="-171450">
              <a:buFont typeface="Arial" panose="020B0604020202020204" pitchFamily="34" charset="0"/>
              <a:buChar char="•"/>
            </a:pPr>
            <a:r>
              <a:rPr lang="en-US" sz="1200" dirty="0" smtClean="0">
                <a:latin typeface="Californian FB" panose="0207040306080B030204" pitchFamily="18" charset="0"/>
              </a:rPr>
              <a:t>Analyze data, columns &amp; values</a:t>
            </a:r>
            <a:endParaRPr lang="en-US" sz="1200" dirty="0">
              <a:latin typeface="Californian FB" panose="0207040306080B030204" pitchFamily="18" charset="0"/>
            </a:endParaRPr>
          </a:p>
        </p:txBody>
      </p:sp>
      <p:sp>
        <p:nvSpPr>
          <p:cNvPr id="11" name="TextBox 10"/>
          <p:cNvSpPr txBox="1"/>
          <p:nvPr/>
        </p:nvSpPr>
        <p:spPr>
          <a:xfrm>
            <a:off x="2787030" y="3404872"/>
            <a:ext cx="1593239"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alifornian FB" panose="0207040306080B030204" pitchFamily="18" charset="0"/>
              </a:rPr>
              <a:t>Handle missing values</a:t>
            </a:r>
          </a:p>
          <a:p>
            <a:pPr marL="171450" indent="-171450">
              <a:buFont typeface="Arial" panose="020B0604020202020204" pitchFamily="34" charset="0"/>
              <a:buChar char="•"/>
            </a:pPr>
            <a:r>
              <a:rPr lang="en-US" sz="1200" dirty="0" smtClean="0">
                <a:latin typeface="Californian FB" panose="0207040306080B030204" pitchFamily="18" charset="0"/>
              </a:rPr>
              <a:t>String &amp; date conversions.</a:t>
            </a:r>
          </a:p>
          <a:p>
            <a:pPr marL="171450" indent="-171450">
              <a:buFont typeface="Arial" panose="020B0604020202020204" pitchFamily="34" charset="0"/>
              <a:buChar char="•"/>
            </a:pPr>
            <a:r>
              <a:rPr lang="en-US" sz="1200" dirty="0" smtClean="0">
                <a:latin typeface="Californian FB" panose="0207040306080B030204" pitchFamily="18" charset="0"/>
              </a:rPr>
              <a:t>Create new  derived columns</a:t>
            </a:r>
            <a:endParaRPr lang="en-US" sz="1200" dirty="0">
              <a:latin typeface="Californian FB" panose="0207040306080B030204" pitchFamily="18" charset="0"/>
            </a:endParaRPr>
          </a:p>
        </p:txBody>
      </p:sp>
      <p:sp>
        <p:nvSpPr>
          <p:cNvPr id="12" name="TextBox 11"/>
          <p:cNvSpPr txBox="1"/>
          <p:nvPr/>
        </p:nvSpPr>
        <p:spPr>
          <a:xfrm>
            <a:off x="4337625" y="3150919"/>
            <a:ext cx="1802033"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alifornian FB" panose="0207040306080B030204" pitchFamily="18" charset="0"/>
              </a:rPr>
              <a:t>Analyze single columns </a:t>
            </a:r>
          </a:p>
          <a:p>
            <a:pPr marL="171450" indent="-171450">
              <a:buFont typeface="Arial" panose="020B0604020202020204" pitchFamily="34" charset="0"/>
              <a:buChar char="•"/>
            </a:pPr>
            <a:r>
              <a:rPr lang="en-US" sz="1200" dirty="0" smtClean="0">
                <a:latin typeface="Californian FB" panose="0207040306080B030204" pitchFamily="18" charset="0"/>
              </a:rPr>
              <a:t>Visualize  the distribution using plots</a:t>
            </a:r>
          </a:p>
          <a:p>
            <a:endParaRPr lang="en-US" sz="1200" dirty="0" smtClean="0">
              <a:latin typeface="Californian FB" panose="0207040306080B030204" pitchFamily="18" charset="0"/>
            </a:endParaRPr>
          </a:p>
        </p:txBody>
      </p:sp>
      <p:sp>
        <p:nvSpPr>
          <p:cNvPr id="13" name="TextBox 12"/>
          <p:cNvSpPr txBox="1"/>
          <p:nvPr/>
        </p:nvSpPr>
        <p:spPr>
          <a:xfrm>
            <a:off x="5764048" y="2749594"/>
            <a:ext cx="1854348"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alifornian FB" panose="0207040306080B030204" pitchFamily="18" charset="0"/>
              </a:rPr>
              <a:t>Analyze columns against categorical columns .</a:t>
            </a:r>
          </a:p>
          <a:p>
            <a:pPr marL="171450" indent="-171450">
              <a:buFont typeface="Arial" panose="020B0604020202020204" pitchFamily="34" charset="0"/>
              <a:buChar char="•"/>
            </a:pPr>
            <a:r>
              <a:rPr lang="en-US" sz="1200" dirty="0" smtClean="0">
                <a:latin typeface="Californian FB" panose="0207040306080B030204" pitchFamily="18" charset="0"/>
              </a:rPr>
              <a:t>Visualize the distribution using plots</a:t>
            </a:r>
          </a:p>
          <a:p>
            <a:endParaRPr lang="en-US" sz="1200" dirty="0" smtClean="0">
              <a:latin typeface="Californian FB" panose="0207040306080B030204" pitchFamily="18" charset="0"/>
            </a:endParaRPr>
          </a:p>
        </p:txBody>
      </p:sp>
      <p:sp>
        <p:nvSpPr>
          <p:cNvPr id="19" name="TextBox 18"/>
          <p:cNvSpPr txBox="1"/>
          <p:nvPr/>
        </p:nvSpPr>
        <p:spPr>
          <a:xfrm>
            <a:off x="7388935" y="2541891"/>
            <a:ext cx="1854348"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alifornian FB" panose="0207040306080B030204" pitchFamily="18" charset="0"/>
              </a:rPr>
              <a:t>Analyzing two columns together.</a:t>
            </a:r>
          </a:p>
          <a:p>
            <a:pPr marL="171450" indent="-171450">
              <a:buFont typeface="Arial" panose="020B0604020202020204" pitchFamily="34" charset="0"/>
              <a:buChar char="•"/>
            </a:pPr>
            <a:r>
              <a:rPr lang="en-US" sz="1200" dirty="0" smtClean="0">
                <a:latin typeface="Californian FB" panose="0207040306080B030204" pitchFamily="18" charset="0"/>
              </a:rPr>
              <a:t>Visualize the distribution using plots</a:t>
            </a:r>
          </a:p>
          <a:p>
            <a:endParaRPr lang="en-US" sz="1200" dirty="0" smtClean="0"/>
          </a:p>
        </p:txBody>
      </p:sp>
      <p:sp>
        <p:nvSpPr>
          <p:cNvPr id="20" name="TextBox 19"/>
          <p:cNvSpPr txBox="1"/>
          <p:nvPr/>
        </p:nvSpPr>
        <p:spPr>
          <a:xfrm>
            <a:off x="9243282" y="1849393"/>
            <a:ext cx="2941621"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latin typeface="Californian FB" panose="0207040306080B030204" pitchFamily="18" charset="0"/>
              </a:rPr>
              <a:t>Analyze all plots &amp; identify the different patterns</a:t>
            </a:r>
          </a:p>
          <a:p>
            <a:pPr marL="285750" indent="-285750">
              <a:buFont typeface="Arial" panose="020B0604020202020204" pitchFamily="34" charset="0"/>
              <a:buChar char="•"/>
            </a:pPr>
            <a:r>
              <a:rPr lang="en-US" sz="1200" dirty="0" smtClean="0">
                <a:latin typeface="Californian FB" panose="0207040306080B030204" pitchFamily="18" charset="0"/>
              </a:rPr>
              <a:t>Identify main driving variables behind loan defaults.</a:t>
            </a:r>
          </a:p>
          <a:p>
            <a:pPr marL="285750" indent="-285750">
              <a:buFont typeface="Arial" panose="020B0604020202020204" pitchFamily="34" charset="0"/>
              <a:buChar char="•"/>
            </a:pPr>
            <a:r>
              <a:rPr lang="en-US" sz="1200" dirty="0" smtClean="0">
                <a:latin typeface="Californian FB" panose="0207040306080B030204" pitchFamily="18" charset="0"/>
              </a:rPr>
              <a:t>Provide recommendations to  reduce the loss in business</a:t>
            </a:r>
          </a:p>
          <a:p>
            <a:endParaRPr lang="en-US" sz="1200" dirty="0" smtClean="0">
              <a:latin typeface="Californian FB" panose="0207040306080B030204" pitchFamily="18" charset="0"/>
            </a:endParaRPr>
          </a:p>
        </p:txBody>
      </p:sp>
    </p:spTree>
    <p:extLst>
      <p:ext uri="{BB962C8B-B14F-4D97-AF65-F5344CB8AC3E}">
        <p14:creationId xmlns:p14="http://schemas.microsoft.com/office/powerpoint/2010/main" val="203416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265" y="1413590"/>
            <a:ext cx="2161938" cy="369332"/>
          </a:xfrm>
          <a:prstGeom prst="rect">
            <a:avLst/>
          </a:prstGeom>
        </p:spPr>
        <p:txBody>
          <a:bodyPr wrap="none">
            <a:spAutoFit/>
          </a:bodyPr>
          <a:lstStyle/>
          <a:p>
            <a:pPr algn="ctr"/>
            <a:r>
              <a:rPr lang="en-US" b="1" dirty="0" smtClean="0"/>
              <a:t>Loan Status column</a:t>
            </a:r>
            <a:endParaRPr lang="en-US" dirty="0">
              <a:ln w="0"/>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1B844B80-B98E-C310-8594-5C5431C2BB55}"/>
              </a:ext>
            </a:extLst>
          </p:cNvPr>
          <p:cNvSpPr/>
          <p:nvPr/>
        </p:nvSpPr>
        <p:spPr>
          <a:xfrm>
            <a:off x="1555265" y="501236"/>
            <a:ext cx="6724919" cy="707886"/>
          </a:xfrm>
          <a:prstGeom prst="rect">
            <a:avLst/>
          </a:prstGeom>
          <a:noFill/>
        </p:spPr>
        <p:txBody>
          <a:bodyPr wrap="squar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Uni</a:t>
            </a:r>
            <a:r>
              <a:rPr lang="en-US" sz="4000" dirty="0" smtClean="0">
                <a:ln w="0"/>
                <a:effectLst>
                  <a:outerShdw blurRad="38100" dist="19050" dir="2700000" algn="tl" rotWithShape="0">
                    <a:schemeClr val="dk1">
                      <a:alpha val="40000"/>
                    </a:schemeClr>
                  </a:outerShdw>
                </a:effectLst>
              </a:rPr>
              <a:t>variate </a:t>
            </a:r>
            <a:r>
              <a:rPr lang="en-US" sz="4000" b="0" cap="none" spc="0" dirty="0" smtClean="0">
                <a:ln w="0"/>
                <a:solidFill>
                  <a:schemeClr val="tx1"/>
                </a:solidFill>
                <a:effectLst>
                  <a:outerShdw blurRad="38100" dist="19050" dir="2700000" algn="tl" rotWithShape="0">
                    <a:schemeClr val="dk1">
                      <a:alpha val="40000"/>
                    </a:schemeClr>
                  </a:outerShdw>
                </a:effectLst>
              </a:rPr>
              <a:t>Analysis</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702588" y="1902192"/>
            <a:ext cx="5075899" cy="3216460"/>
          </a:xfrm>
          <a:prstGeom prst="rect">
            <a:avLst/>
          </a:prstGeom>
        </p:spPr>
      </p:pic>
      <p:sp>
        <p:nvSpPr>
          <p:cNvPr id="3" name="TextBox 2"/>
          <p:cNvSpPr txBox="1"/>
          <p:nvPr/>
        </p:nvSpPr>
        <p:spPr>
          <a:xfrm>
            <a:off x="2077690" y="5226784"/>
            <a:ext cx="4700797"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Arial Narrow" panose="020B0606020202030204" pitchFamily="34" charset="0"/>
              </a:rPr>
              <a:t>More then 80 % of customers are fully paid the loan</a:t>
            </a:r>
            <a:endParaRPr lang="en-US" sz="2000" dirty="0">
              <a:latin typeface="Arial Narrow" panose="020B0606020202030204" pitchFamily="34" charset="0"/>
            </a:endParaRPr>
          </a:p>
          <a:p>
            <a:pPr marL="285750" indent="-285750">
              <a:buFont typeface="Arial" panose="020B0604020202020204" pitchFamily="34" charset="0"/>
              <a:buChar char="•"/>
            </a:pPr>
            <a:r>
              <a:rPr lang="en-US" sz="2000" dirty="0" smtClean="0">
                <a:latin typeface="Arial Narrow" panose="020B0606020202030204" pitchFamily="34" charset="0"/>
              </a:rPr>
              <a:t>Almost 15% of customers charged off/defaulted</a:t>
            </a:r>
            <a:endParaRPr lang="en-US" sz="2000" dirty="0">
              <a:latin typeface="Arial Narrow" panose="020B0606020202030204" pitchFamily="34" charset="0"/>
            </a:endParaRPr>
          </a:p>
        </p:txBody>
      </p:sp>
      <p:pic>
        <p:nvPicPr>
          <p:cNvPr id="7" name="Picture 6"/>
          <p:cNvPicPr>
            <a:picLocks noChangeAspect="1"/>
          </p:cNvPicPr>
          <p:nvPr/>
        </p:nvPicPr>
        <p:blipFill>
          <a:blip r:embed="rId3"/>
          <a:stretch>
            <a:fillRect/>
          </a:stretch>
        </p:blipFill>
        <p:spPr>
          <a:xfrm>
            <a:off x="7049476" y="1902192"/>
            <a:ext cx="4917236" cy="3216460"/>
          </a:xfrm>
          <a:prstGeom prst="rect">
            <a:avLst/>
          </a:prstGeom>
        </p:spPr>
      </p:pic>
      <p:sp>
        <p:nvSpPr>
          <p:cNvPr id="8" name="TextBox 7"/>
          <p:cNvSpPr txBox="1"/>
          <p:nvPr/>
        </p:nvSpPr>
        <p:spPr>
          <a:xfrm>
            <a:off x="6977270" y="5118652"/>
            <a:ext cx="506895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Arial Narrow" panose="020B0606020202030204" pitchFamily="34" charset="0"/>
              </a:rPr>
              <a:t>More then 75 % of customers are fully paid the loan who opted 36 month term for loan payment</a:t>
            </a:r>
          </a:p>
          <a:p>
            <a:pPr marL="285750" indent="-285750">
              <a:buFont typeface="Arial" panose="020B0604020202020204" pitchFamily="34" charset="0"/>
              <a:buChar char="•"/>
            </a:pPr>
            <a:endParaRPr lang="en-US" sz="2000" dirty="0">
              <a:latin typeface="Arial Narrow" panose="020B0606020202030204" pitchFamily="34" charset="0"/>
            </a:endParaRPr>
          </a:p>
          <a:p>
            <a:pPr marL="285750" indent="-285750">
              <a:buFont typeface="Arial" panose="020B0604020202020204" pitchFamily="34" charset="0"/>
              <a:buChar char="•"/>
            </a:pPr>
            <a:r>
              <a:rPr lang="en-US" sz="2000" dirty="0" smtClean="0">
                <a:latin typeface="Arial Narrow" panose="020B0606020202030204" pitchFamily="34" charset="0"/>
              </a:rPr>
              <a:t>Almost 24% of customers charged off/defaulted who opted for 60 month term for loan payment</a:t>
            </a:r>
            <a:endParaRPr lang="en-US" sz="2000" dirty="0">
              <a:latin typeface="Arial Narrow" panose="020B0606020202030204" pitchFamily="34" charset="0"/>
            </a:endParaRPr>
          </a:p>
        </p:txBody>
      </p:sp>
      <p:sp>
        <p:nvSpPr>
          <p:cNvPr id="10" name="Rectangle 9"/>
          <p:cNvSpPr/>
          <p:nvPr/>
        </p:nvSpPr>
        <p:spPr>
          <a:xfrm>
            <a:off x="6977270" y="1470732"/>
            <a:ext cx="1437958"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rPr>
              <a:t>Term column</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901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44B80-B98E-C310-8594-5C5431C2BB55}"/>
              </a:ext>
            </a:extLst>
          </p:cNvPr>
          <p:cNvSpPr/>
          <p:nvPr/>
        </p:nvSpPr>
        <p:spPr>
          <a:xfrm>
            <a:off x="1555265" y="501236"/>
            <a:ext cx="6724919" cy="707886"/>
          </a:xfrm>
          <a:prstGeom prst="rect">
            <a:avLst/>
          </a:prstGeom>
          <a:noFill/>
        </p:spPr>
        <p:txBody>
          <a:bodyPr wrap="squar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Uni</a:t>
            </a:r>
            <a:r>
              <a:rPr lang="en-US" sz="4000" dirty="0" smtClean="0">
                <a:ln w="0"/>
                <a:effectLst>
                  <a:outerShdw blurRad="38100" dist="19050" dir="2700000" algn="tl" rotWithShape="0">
                    <a:schemeClr val="dk1">
                      <a:alpha val="40000"/>
                    </a:schemeClr>
                  </a:outerShdw>
                </a:effectLst>
              </a:rPr>
              <a:t>variate </a:t>
            </a:r>
            <a:r>
              <a:rPr lang="en-US" sz="4000" b="0" cap="none" spc="0" dirty="0" smtClean="0">
                <a:ln w="0"/>
                <a:solidFill>
                  <a:schemeClr val="tx1"/>
                </a:solidFill>
                <a:effectLst>
                  <a:outerShdw blurRad="38100" dist="19050" dir="2700000" algn="tl" rotWithShape="0">
                    <a:schemeClr val="dk1">
                      <a:alpha val="40000"/>
                    </a:schemeClr>
                  </a:outerShdw>
                </a:effectLst>
              </a:rPr>
              <a:t>Analysis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2216837" y="5641873"/>
            <a:ext cx="8785780" cy="369332"/>
          </a:xfrm>
          <a:prstGeom prst="rect">
            <a:avLst/>
          </a:prstGeom>
          <a:noFill/>
        </p:spPr>
        <p:txBody>
          <a:bodyPr wrap="square" rtlCol="0">
            <a:spAutoFit/>
          </a:bodyPr>
          <a:lstStyle/>
          <a:p>
            <a:r>
              <a:rPr lang="en-US" b="1" dirty="0"/>
              <a:t>The customers with income below 20k higher default percentage(~21%)</a:t>
            </a:r>
          </a:p>
        </p:txBody>
      </p:sp>
      <p:pic>
        <p:nvPicPr>
          <p:cNvPr id="6" name="Picture 5"/>
          <p:cNvPicPr>
            <a:picLocks noChangeAspect="1"/>
          </p:cNvPicPr>
          <p:nvPr/>
        </p:nvPicPr>
        <p:blipFill>
          <a:blip r:embed="rId2"/>
          <a:stretch>
            <a:fillRect/>
          </a:stretch>
        </p:blipFill>
        <p:spPr>
          <a:xfrm>
            <a:off x="2077690" y="1295331"/>
            <a:ext cx="8513075" cy="4015409"/>
          </a:xfrm>
          <a:prstGeom prst="rect">
            <a:avLst/>
          </a:prstGeom>
        </p:spPr>
      </p:pic>
    </p:spTree>
    <p:extLst>
      <p:ext uri="{BB962C8B-B14F-4D97-AF65-F5344CB8AC3E}">
        <p14:creationId xmlns:p14="http://schemas.microsoft.com/office/powerpoint/2010/main" val="37526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44B80-B98E-C310-8594-5C5431C2BB55}"/>
              </a:ext>
            </a:extLst>
          </p:cNvPr>
          <p:cNvSpPr/>
          <p:nvPr/>
        </p:nvSpPr>
        <p:spPr>
          <a:xfrm>
            <a:off x="1555265" y="501236"/>
            <a:ext cx="6724919" cy="707886"/>
          </a:xfrm>
          <a:prstGeom prst="rect">
            <a:avLst/>
          </a:prstGeom>
          <a:noFill/>
        </p:spPr>
        <p:txBody>
          <a:bodyPr wrap="squar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Uni</a:t>
            </a:r>
            <a:r>
              <a:rPr lang="en-US" sz="4000" dirty="0" smtClean="0">
                <a:ln w="0"/>
                <a:effectLst>
                  <a:outerShdw blurRad="38100" dist="19050" dir="2700000" algn="tl" rotWithShape="0">
                    <a:schemeClr val="dk1">
                      <a:alpha val="40000"/>
                    </a:schemeClr>
                  </a:outerShdw>
                </a:effectLst>
              </a:rPr>
              <a:t>variate </a:t>
            </a:r>
            <a:r>
              <a:rPr lang="en-US" sz="4000" b="0" cap="none" spc="0" dirty="0" smtClean="0">
                <a:ln w="0"/>
                <a:solidFill>
                  <a:schemeClr val="tx1"/>
                </a:solidFill>
                <a:effectLst>
                  <a:outerShdw blurRad="38100" dist="19050" dir="2700000" algn="tl" rotWithShape="0">
                    <a:schemeClr val="dk1">
                      <a:alpha val="40000"/>
                    </a:schemeClr>
                  </a:outerShdw>
                </a:effectLst>
              </a:rPr>
              <a:t>Analysis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2216837" y="5641873"/>
            <a:ext cx="8785780" cy="369332"/>
          </a:xfrm>
          <a:prstGeom prst="rect">
            <a:avLst/>
          </a:prstGeom>
          <a:noFill/>
        </p:spPr>
        <p:txBody>
          <a:bodyPr wrap="square" rtlCol="0">
            <a:spAutoFit/>
          </a:bodyPr>
          <a:lstStyle/>
          <a:p>
            <a:r>
              <a:rPr lang="en-US" b="1" dirty="0" smtClean="0"/>
              <a:t> With higher interest rate, higher the default rate</a:t>
            </a:r>
            <a:endParaRPr lang="en-US" b="1" dirty="0"/>
          </a:p>
        </p:txBody>
      </p:sp>
      <p:pic>
        <p:nvPicPr>
          <p:cNvPr id="2" name="Picture 1"/>
          <p:cNvPicPr>
            <a:picLocks noChangeAspect="1"/>
          </p:cNvPicPr>
          <p:nvPr/>
        </p:nvPicPr>
        <p:blipFill>
          <a:blip r:embed="rId2"/>
          <a:stretch>
            <a:fillRect/>
          </a:stretch>
        </p:blipFill>
        <p:spPr>
          <a:xfrm>
            <a:off x="2405270" y="1441175"/>
            <a:ext cx="8507895" cy="3886200"/>
          </a:xfrm>
          <a:prstGeom prst="rect">
            <a:avLst/>
          </a:prstGeom>
        </p:spPr>
      </p:pic>
    </p:spTree>
    <p:extLst>
      <p:ext uri="{BB962C8B-B14F-4D97-AF65-F5344CB8AC3E}">
        <p14:creationId xmlns:p14="http://schemas.microsoft.com/office/powerpoint/2010/main" val="347017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44B80-B98E-C310-8594-5C5431C2BB55}"/>
              </a:ext>
            </a:extLst>
          </p:cNvPr>
          <p:cNvSpPr/>
          <p:nvPr/>
        </p:nvSpPr>
        <p:spPr>
          <a:xfrm>
            <a:off x="1555265" y="501236"/>
            <a:ext cx="6724919" cy="707886"/>
          </a:xfrm>
          <a:prstGeom prst="rect">
            <a:avLst/>
          </a:prstGeom>
          <a:noFill/>
        </p:spPr>
        <p:txBody>
          <a:bodyPr wrap="squar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Uni</a:t>
            </a:r>
            <a:r>
              <a:rPr lang="en-US" sz="4000" dirty="0" smtClean="0">
                <a:ln w="0"/>
                <a:effectLst>
                  <a:outerShdw blurRad="38100" dist="19050" dir="2700000" algn="tl" rotWithShape="0">
                    <a:schemeClr val="dk1">
                      <a:alpha val="40000"/>
                    </a:schemeClr>
                  </a:outerShdw>
                </a:effectLst>
              </a:rPr>
              <a:t>variate </a:t>
            </a:r>
            <a:r>
              <a:rPr lang="en-US" sz="4000" b="0" cap="none" spc="0" dirty="0" smtClean="0">
                <a:ln w="0"/>
                <a:solidFill>
                  <a:schemeClr val="tx1"/>
                </a:solidFill>
                <a:effectLst>
                  <a:outerShdw blurRad="38100" dist="19050" dir="2700000" algn="tl" rotWithShape="0">
                    <a:schemeClr val="dk1">
                      <a:alpha val="40000"/>
                    </a:schemeClr>
                  </a:outerShdw>
                </a:effectLst>
              </a:rPr>
              <a:t>Analysis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2216837" y="5641873"/>
            <a:ext cx="8785780" cy="646331"/>
          </a:xfrm>
          <a:prstGeom prst="rect">
            <a:avLst/>
          </a:prstGeom>
          <a:noFill/>
        </p:spPr>
        <p:txBody>
          <a:bodyPr wrap="square" rtlCol="0">
            <a:spAutoFit/>
          </a:bodyPr>
          <a:lstStyle/>
          <a:p>
            <a:r>
              <a:rPr lang="en-US" b="1" dirty="0"/>
              <a:t>The customers who take loan for </a:t>
            </a:r>
            <a:r>
              <a:rPr lang="en-US" b="1" dirty="0" err="1"/>
              <a:t>samll</a:t>
            </a:r>
            <a:r>
              <a:rPr lang="en-US" b="1" dirty="0"/>
              <a:t> business have high default percentage(~27%)</a:t>
            </a:r>
          </a:p>
          <a:p>
            <a:endParaRPr lang="en-US" b="1" dirty="0"/>
          </a:p>
        </p:txBody>
      </p:sp>
      <p:pic>
        <p:nvPicPr>
          <p:cNvPr id="2" name="Picture 1"/>
          <p:cNvPicPr>
            <a:picLocks noChangeAspect="1"/>
          </p:cNvPicPr>
          <p:nvPr/>
        </p:nvPicPr>
        <p:blipFill>
          <a:blip r:embed="rId2"/>
          <a:stretch>
            <a:fillRect/>
          </a:stretch>
        </p:blipFill>
        <p:spPr>
          <a:xfrm>
            <a:off x="1555265" y="1209122"/>
            <a:ext cx="9932637" cy="4432751"/>
          </a:xfrm>
          <a:prstGeom prst="rect">
            <a:avLst/>
          </a:prstGeom>
        </p:spPr>
      </p:pic>
    </p:spTree>
    <p:extLst>
      <p:ext uri="{BB962C8B-B14F-4D97-AF65-F5344CB8AC3E}">
        <p14:creationId xmlns:p14="http://schemas.microsoft.com/office/powerpoint/2010/main" val="343268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265" y="1330624"/>
            <a:ext cx="6244018" cy="369332"/>
          </a:xfrm>
          <a:prstGeom prst="rect">
            <a:avLst/>
          </a:prstGeom>
        </p:spPr>
        <p:txBody>
          <a:bodyPr wrap="none">
            <a:spAutoFit/>
          </a:bodyPr>
          <a:lstStyle/>
          <a:p>
            <a:pPr algn="ctr"/>
            <a:r>
              <a:rPr lang="en-US" b="1" dirty="0" err="1" smtClean="0"/>
              <a:t>loan_status</a:t>
            </a:r>
            <a:r>
              <a:rPr lang="en-US" b="1" dirty="0" smtClean="0"/>
              <a:t> vs </a:t>
            </a:r>
            <a:r>
              <a:rPr lang="en-US" b="1" dirty="0" err="1" smtClean="0"/>
              <a:t>loan_amount</a:t>
            </a:r>
            <a:r>
              <a:rPr lang="en-US" b="1" dirty="0" smtClean="0"/>
              <a:t>  &amp;  term vs </a:t>
            </a:r>
            <a:r>
              <a:rPr lang="en-US" b="1" dirty="0" err="1" smtClean="0"/>
              <a:t>loan_amount</a:t>
            </a:r>
            <a:r>
              <a:rPr lang="en-US" b="1" dirty="0" smtClean="0"/>
              <a:t> column</a:t>
            </a:r>
            <a:endParaRPr lang="en-US" dirty="0">
              <a:ln w="0"/>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1B844B80-B98E-C310-8594-5C5431C2BB55}"/>
              </a:ext>
            </a:extLst>
          </p:cNvPr>
          <p:cNvSpPr/>
          <p:nvPr/>
        </p:nvSpPr>
        <p:spPr>
          <a:xfrm>
            <a:off x="1555265" y="501236"/>
            <a:ext cx="6724919" cy="707886"/>
          </a:xfrm>
          <a:prstGeom prst="rect">
            <a:avLst/>
          </a:prstGeom>
          <a:noFill/>
        </p:spPr>
        <p:txBody>
          <a:bodyPr wrap="squar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Segmented Univariate</a:t>
            </a:r>
            <a:r>
              <a:rPr lang="en-US" sz="4000" dirty="0" smtClean="0">
                <a:ln w="0"/>
                <a:effectLst>
                  <a:outerShdw blurRad="38100" dist="19050" dir="2700000" algn="tl" rotWithShape="0">
                    <a:schemeClr val="dk1">
                      <a:alpha val="40000"/>
                    </a:schemeClr>
                  </a:outerShdw>
                </a:effectLst>
              </a:rPr>
              <a:t> </a:t>
            </a:r>
            <a:r>
              <a:rPr lang="en-US" sz="4000" b="0" cap="none" spc="0" dirty="0" smtClean="0">
                <a:ln w="0"/>
                <a:solidFill>
                  <a:schemeClr val="tx1"/>
                </a:solidFill>
                <a:effectLst>
                  <a:outerShdw blurRad="38100" dist="19050" dir="2700000" algn="tl" rotWithShape="0">
                    <a:schemeClr val="dk1">
                      <a:alpha val="40000"/>
                    </a:schemeClr>
                  </a:outerShdw>
                </a:effectLst>
              </a:rPr>
              <a:t>Analysis</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1352268" y="1907875"/>
            <a:ext cx="9809375" cy="3489072"/>
          </a:xfrm>
          <a:prstGeom prst="rect">
            <a:avLst/>
          </a:prstGeom>
        </p:spPr>
      </p:pic>
    </p:spTree>
    <p:extLst>
      <p:ext uri="{BB962C8B-B14F-4D97-AF65-F5344CB8AC3E}">
        <p14:creationId xmlns:p14="http://schemas.microsoft.com/office/powerpoint/2010/main" val="88298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407</TotalTime>
  <Words>516</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Narrow</vt:lpstr>
      <vt:lpstr>Baskerville Old Face</vt:lpstr>
      <vt:lpstr>Californian FB</vt:lpstr>
      <vt:lpstr>Corbel</vt:lpstr>
      <vt:lpstr>Parallax</vt:lpstr>
      <vt:lpstr>Lending club case study</vt:lpstr>
      <vt:lpstr>Problem statement</vt:lpstr>
      <vt:lpstr>Overview of Loan Applied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driving variables for customer default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hp</dc:creator>
  <cp:lastModifiedBy>hp</cp:lastModifiedBy>
  <cp:revision>31</cp:revision>
  <dcterms:created xsi:type="dcterms:W3CDTF">2023-09-06T11:38:20Z</dcterms:created>
  <dcterms:modified xsi:type="dcterms:W3CDTF">2023-09-06T18:25:51Z</dcterms:modified>
</cp:coreProperties>
</file>