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0" r:id="rId2"/>
    <p:sldId id="416" r:id="rId3"/>
    <p:sldId id="417" r:id="rId4"/>
    <p:sldId id="418" r:id="rId5"/>
    <p:sldId id="419" r:id="rId6"/>
    <p:sldId id="420" r:id="rId7"/>
    <p:sldId id="422" r:id="rId8"/>
    <p:sldId id="421" r:id="rId9"/>
    <p:sldId id="34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66"/>
    <a:srgbClr val="D9D9D9"/>
    <a:srgbClr val="18B0F0"/>
    <a:srgbClr val="D3E8EE"/>
    <a:srgbClr val="F9F4F2"/>
    <a:srgbClr val="44BEF1"/>
    <a:srgbClr val="83D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9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7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292" y="117993"/>
            <a:ext cx="10023389" cy="598700"/>
          </a:xfrm>
        </p:spPr>
        <p:txBody>
          <a:bodyPr>
            <a:noAutofit/>
          </a:bodyPr>
          <a:lstStyle>
            <a:lvl1pPr>
              <a:defRPr sz="4000">
                <a:solidFill>
                  <a:srgbClr val="18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291" y="988541"/>
            <a:ext cx="11790405" cy="5188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3292" y="6356351"/>
            <a:ext cx="2743200" cy="365125"/>
          </a:xfrm>
        </p:spPr>
        <p:txBody>
          <a:bodyPr/>
          <a:lstStyle/>
          <a:p>
            <a:fld id="{41FD2D92-4C93-4B9D-82FF-6D41765B1A50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1094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496" y="6356350"/>
            <a:ext cx="2743200" cy="365125"/>
          </a:xfrm>
        </p:spPr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0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9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8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7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7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9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6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-25400" ty="-4445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D2D92-4C93-4B9D-82FF-6D41765B1A50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7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4839774" y="2206969"/>
            <a:ext cx="30059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Book Antiqua" panose="02040602050305030304" pitchFamily="18" charset="0"/>
              </a:rPr>
              <a:t>Data Structures</a:t>
            </a:r>
          </a:p>
          <a:p>
            <a:pPr algn="ctr"/>
            <a:r>
              <a:rPr lang="en-US" sz="3200" dirty="0">
                <a:latin typeface="Book Antiqua" panose="02040602050305030304" pitchFamily="18" charset="0"/>
              </a:rPr>
              <a:t>with</a:t>
            </a:r>
          </a:p>
          <a:p>
            <a:pPr algn="ctr"/>
            <a:r>
              <a:rPr lang="en-US" sz="3200" dirty="0">
                <a:latin typeface="Book Antiqua" panose="02040602050305030304" pitchFamily="18" charset="0"/>
              </a:rPr>
              <a:t>C++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4244418" y="4425330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Garamond" panose="02020404030301010803" pitchFamily="18" charset="0"/>
              </a:rPr>
              <a:t>Lecture#9</a:t>
            </a:r>
          </a:p>
        </p:txBody>
      </p:sp>
    </p:spTree>
    <p:extLst>
      <p:ext uri="{BB962C8B-B14F-4D97-AF65-F5344CB8AC3E}">
        <p14:creationId xmlns:p14="http://schemas.microsoft.com/office/powerpoint/2010/main" val="420466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implement Stacks, Queues</a:t>
            </a:r>
          </a:p>
          <a:p>
            <a:r>
              <a:rPr lang="en-US" dirty="0"/>
              <a:t>Used to implement Graphs</a:t>
            </a:r>
          </a:p>
          <a:p>
            <a:r>
              <a:rPr lang="en-US" dirty="0"/>
              <a:t>Used to implement Hash Tables</a:t>
            </a:r>
          </a:p>
          <a:p>
            <a:r>
              <a:rPr lang="en-US" dirty="0"/>
              <a:t>Used to represent polynomials</a:t>
            </a:r>
          </a:p>
          <a:p>
            <a:r>
              <a:rPr lang="en-US" dirty="0"/>
              <a:t>Used for polynomial operations</a:t>
            </a:r>
          </a:p>
        </p:txBody>
      </p:sp>
    </p:spTree>
    <p:extLst>
      <p:ext uri="{BB962C8B-B14F-4D97-AF65-F5344CB8AC3E}">
        <p14:creationId xmlns:p14="http://schemas.microsoft.com/office/powerpoint/2010/main" val="41290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66"/>
                </a:solidFill>
              </a:rPr>
              <a:t>A single variable polynomial can be generalized as:</a:t>
            </a:r>
          </a:p>
          <a:p>
            <a:endParaRPr lang="en-US" altLang="en-US" dirty="0"/>
          </a:p>
        </p:txBody>
      </p:sp>
      <p:pic>
        <p:nvPicPr>
          <p:cNvPr id="5" name="Picture 4" descr="su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0"/>
            <a:ext cx="32670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4114800"/>
            <a:ext cx="7010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 example of a single variable polynomial: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rgbClr val="000066"/>
                </a:solidFill>
              </a:rPr>
              <a:t>4x</a:t>
            </a:r>
            <a:r>
              <a:rPr lang="en-US" altLang="en-US" b="1" baseline="30000" dirty="0">
                <a:solidFill>
                  <a:srgbClr val="000066"/>
                </a:solidFill>
              </a:rPr>
              <a:t>6</a:t>
            </a:r>
            <a:r>
              <a:rPr lang="en-US" altLang="en-US" dirty="0">
                <a:solidFill>
                  <a:srgbClr val="000066"/>
                </a:solidFill>
              </a:rPr>
              <a:t> + 10x</a:t>
            </a:r>
            <a:r>
              <a:rPr lang="en-US" altLang="en-US" b="1" baseline="30000" dirty="0">
                <a:solidFill>
                  <a:srgbClr val="000066"/>
                </a:solidFill>
              </a:rPr>
              <a:t>4</a:t>
            </a:r>
            <a:r>
              <a:rPr lang="en-US" altLang="en-US" dirty="0">
                <a:solidFill>
                  <a:srgbClr val="000066"/>
                </a:solidFill>
              </a:rPr>
              <a:t> - 5x + 3</a:t>
            </a:r>
          </a:p>
          <a:p>
            <a:endParaRPr lang="en-US" altLang="en-US" dirty="0"/>
          </a:p>
          <a:p>
            <a:r>
              <a:rPr lang="en-US" altLang="en-US" b="1" dirty="0"/>
              <a:t>Remark</a:t>
            </a:r>
            <a:r>
              <a:rPr lang="en-US" altLang="en-US" dirty="0"/>
              <a:t>: the </a:t>
            </a:r>
            <a:r>
              <a:rPr lang="en-US" altLang="en-US" dirty="0">
                <a:solidFill>
                  <a:srgbClr val="FF0000"/>
                </a:solidFill>
              </a:rPr>
              <a:t>order</a:t>
            </a:r>
            <a:r>
              <a:rPr lang="en-US" altLang="en-US" dirty="0"/>
              <a:t> of this polynomial is 6</a:t>
            </a:r>
          </a:p>
          <a:p>
            <a:r>
              <a:rPr lang="en-US" altLang="en-US" dirty="0"/>
              <a:t>(look for highest exponent)</a:t>
            </a:r>
          </a:p>
        </p:txBody>
      </p:sp>
    </p:spTree>
    <p:extLst>
      <p:ext uri="{BB962C8B-B14F-4D97-AF65-F5344CB8AC3E}">
        <p14:creationId xmlns:p14="http://schemas.microsoft.com/office/powerpoint/2010/main" val="47028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There are different ways of implementing the polynomial Data Structure:</a:t>
            </a:r>
          </a:p>
          <a:p>
            <a:endParaRPr lang="en-US" altLang="en-US" dirty="0"/>
          </a:p>
          <a:p>
            <a:pPr>
              <a:buFontTx/>
              <a:buChar char="•"/>
            </a:pPr>
            <a:r>
              <a:rPr lang="en-US" altLang="en-US" dirty="0">
                <a:solidFill>
                  <a:srgbClr val="000066"/>
                </a:solidFill>
              </a:rPr>
              <a:t> Array (not recommended)</a:t>
            </a:r>
          </a:p>
          <a:p>
            <a:pPr>
              <a:buFontTx/>
              <a:buChar char="•"/>
            </a:pPr>
            <a:r>
              <a:rPr lang="en-US" altLang="en-US" dirty="0">
                <a:solidFill>
                  <a:srgbClr val="000066"/>
                </a:solidFill>
              </a:rPr>
              <a:t> Linked List (preferred and recommended)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representation of polynomials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33400" y="1341438"/>
            <a:ext cx="8382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3200" dirty="0"/>
              <a:t>Array Implementation:</a:t>
            </a:r>
            <a:endParaRPr lang="en-US" altLang="en-US" sz="3200" dirty="0">
              <a:solidFill>
                <a:srgbClr val="000066"/>
              </a:solidFill>
            </a:endParaRPr>
          </a:p>
          <a:p>
            <a:pPr>
              <a:buFontTx/>
              <a:buChar char="•"/>
            </a:pPr>
            <a:r>
              <a:rPr lang="en-US" altLang="en-US" sz="3200" dirty="0">
                <a:solidFill>
                  <a:srgbClr val="000066"/>
                </a:solidFill>
              </a:rPr>
              <a:t> p</a:t>
            </a:r>
            <a:r>
              <a:rPr lang="en-US" altLang="en-US" sz="3200" baseline="-25000" dirty="0">
                <a:solidFill>
                  <a:srgbClr val="000066"/>
                </a:solidFill>
              </a:rPr>
              <a:t>1</a:t>
            </a:r>
            <a:r>
              <a:rPr lang="en-US" altLang="en-US" sz="3200" dirty="0">
                <a:solidFill>
                  <a:srgbClr val="000066"/>
                </a:solidFill>
              </a:rPr>
              <a:t>(x) = 8x</a:t>
            </a:r>
            <a:r>
              <a:rPr lang="en-US" altLang="en-US" sz="3200" b="1" baseline="30000" dirty="0">
                <a:solidFill>
                  <a:srgbClr val="000066"/>
                </a:solidFill>
              </a:rPr>
              <a:t>3</a:t>
            </a:r>
            <a:r>
              <a:rPr lang="en-US" altLang="en-US" sz="3200" dirty="0">
                <a:solidFill>
                  <a:srgbClr val="000066"/>
                </a:solidFill>
              </a:rPr>
              <a:t> + 3x</a:t>
            </a:r>
            <a:r>
              <a:rPr lang="en-US" altLang="en-US" sz="3200" b="1" baseline="30000" dirty="0">
                <a:solidFill>
                  <a:srgbClr val="000066"/>
                </a:solidFill>
              </a:rPr>
              <a:t>2</a:t>
            </a:r>
            <a:r>
              <a:rPr lang="en-US" altLang="en-US" sz="3200" dirty="0">
                <a:solidFill>
                  <a:srgbClr val="000066"/>
                </a:solidFill>
              </a:rPr>
              <a:t> + 2x + 6</a:t>
            </a:r>
            <a:endParaRPr lang="en-US" altLang="en-US" sz="3200" dirty="0"/>
          </a:p>
          <a:p>
            <a:pPr>
              <a:buFontTx/>
              <a:buChar char="•"/>
            </a:pPr>
            <a:r>
              <a:rPr lang="en-US" altLang="en-US" sz="3200" dirty="0">
                <a:solidFill>
                  <a:srgbClr val="000066"/>
                </a:solidFill>
              </a:rPr>
              <a:t> p</a:t>
            </a:r>
            <a:r>
              <a:rPr lang="en-US" altLang="en-US" sz="3200" baseline="-25000" dirty="0">
                <a:solidFill>
                  <a:srgbClr val="000066"/>
                </a:solidFill>
              </a:rPr>
              <a:t>2</a:t>
            </a:r>
            <a:r>
              <a:rPr lang="en-US" altLang="en-US" sz="3200" dirty="0">
                <a:solidFill>
                  <a:srgbClr val="000066"/>
                </a:solidFill>
              </a:rPr>
              <a:t>(x) = 23x</a:t>
            </a:r>
            <a:r>
              <a:rPr lang="en-US" altLang="en-US" sz="3200" b="1" baseline="30000" dirty="0">
                <a:solidFill>
                  <a:srgbClr val="000066"/>
                </a:solidFill>
              </a:rPr>
              <a:t>4</a:t>
            </a:r>
            <a:r>
              <a:rPr lang="en-US" altLang="en-US" sz="3200" dirty="0">
                <a:solidFill>
                  <a:srgbClr val="000066"/>
                </a:solidFill>
              </a:rPr>
              <a:t> + 18x - 3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685800" y="3641725"/>
          <a:ext cx="3108325" cy="609600"/>
        </p:xfrm>
        <a:graphic>
          <a:graphicData uri="http://schemas.openxmlformats.org/drawingml/2006/table">
            <a:tbl>
              <a:tblPr/>
              <a:tblGrid>
                <a:gridCol w="7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898525" y="43275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2508250" y="4341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8" name="Line 18"/>
          <p:cNvSpPr>
            <a:spLocks noChangeShapeType="1"/>
          </p:cNvSpPr>
          <p:nvPr/>
        </p:nvSpPr>
        <p:spPr bwMode="auto">
          <a:xfrm flipH="1" flipV="1">
            <a:off x="1143000" y="4572000"/>
            <a:ext cx="3048000" cy="9144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 flipH="1" flipV="1">
            <a:off x="2743200" y="4572000"/>
            <a:ext cx="1524000" cy="8382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3581400" y="5562600"/>
            <a:ext cx="1524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/>
              <a:t>Index represents exponents</a:t>
            </a:r>
          </a:p>
        </p:txBody>
      </p:sp>
      <p:graphicFrame>
        <p:nvGraphicFramePr>
          <p:cNvPr id="11" name="Group 21"/>
          <p:cNvGraphicFramePr>
            <a:graphicFrameLocks noGrp="1"/>
          </p:cNvGraphicFramePr>
          <p:nvPr/>
        </p:nvGraphicFramePr>
        <p:xfrm>
          <a:off x="4800600" y="3641725"/>
          <a:ext cx="3886200" cy="609600"/>
        </p:xfrm>
        <a:graphic>
          <a:graphicData uri="http://schemas.openxmlformats.org/drawingml/2006/table">
            <a:tbl>
              <a:tblPr/>
              <a:tblGrid>
                <a:gridCol w="7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5095875" y="43275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3" name="Text Box 36"/>
          <p:cNvSpPr txBox="1">
            <a:spLocks noChangeArrowheads="1"/>
          </p:cNvSpPr>
          <p:nvPr/>
        </p:nvSpPr>
        <p:spPr bwMode="auto">
          <a:xfrm>
            <a:off x="8153400" y="4341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4" name="Text Box 37"/>
          <p:cNvSpPr txBox="1">
            <a:spLocks noChangeArrowheads="1"/>
          </p:cNvSpPr>
          <p:nvPr/>
        </p:nvSpPr>
        <p:spPr bwMode="auto">
          <a:xfrm>
            <a:off x="6629400" y="4341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 flipV="1">
            <a:off x="4419600" y="4572000"/>
            <a:ext cx="762000" cy="8382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39"/>
          <p:cNvSpPr>
            <a:spLocks noChangeShapeType="1"/>
          </p:cNvSpPr>
          <p:nvPr/>
        </p:nvSpPr>
        <p:spPr bwMode="auto">
          <a:xfrm flipV="1">
            <a:off x="4495800" y="4572000"/>
            <a:ext cx="2209800" cy="9144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40"/>
          <p:cNvSpPr>
            <a:spLocks noChangeShapeType="1"/>
          </p:cNvSpPr>
          <p:nvPr/>
        </p:nvSpPr>
        <p:spPr bwMode="auto">
          <a:xfrm flipV="1">
            <a:off x="4648200" y="4572000"/>
            <a:ext cx="3581400" cy="9906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41"/>
          <p:cNvSpPr txBox="1">
            <a:spLocks noChangeArrowheads="1"/>
          </p:cNvSpPr>
          <p:nvPr/>
        </p:nvSpPr>
        <p:spPr bwMode="auto">
          <a:xfrm>
            <a:off x="1524000" y="3048000"/>
            <a:ext cx="7585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p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(x)</a:t>
            </a:r>
          </a:p>
        </p:txBody>
      </p:sp>
      <p:sp>
        <p:nvSpPr>
          <p:cNvPr id="19" name="Text Box 42"/>
          <p:cNvSpPr txBox="1">
            <a:spLocks noChangeArrowheads="1"/>
          </p:cNvSpPr>
          <p:nvPr/>
        </p:nvSpPr>
        <p:spPr bwMode="auto">
          <a:xfrm>
            <a:off x="6477000" y="3048000"/>
            <a:ext cx="7585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p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79860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Arrays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669925" y="3886200"/>
          <a:ext cx="4664075" cy="609600"/>
        </p:xfrm>
        <a:graphic>
          <a:graphicData uri="http://schemas.openxmlformats.org/drawingml/2006/table">
            <a:tbl>
              <a:tblPr/>
              <a:tblGrid>
                <a:gridCol w="7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20"/>
          <p:cNvGraphicFramePr>
            <a:graphicFrameLocks noGrp="1"/>
          </p:cNvGraphicFramePr>
          <p:nvPr/>
        </p:nvGraphicFramePr>
        <p:xfrm>
          <a:off x="6705600" y="3886200"/>
          <a:ext cx="1555750" cy="609600"/>
        </p:xfrm>
        <a:graphic>
          <a:graphicData uri="http://schemas.openxmlformats.org/drawingml/2006/table">
            <a:tbl>
              <a:tblPr/>
              <a:tblGrid>
                <a:gridCol w="7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Line 28"/>
          <p:cNvSpPr>
            <a:spLocks noChangeShapeType="1"/>
          </p:cNvSpPr>
          <p:nvPr/>
        </p:nvSpPr>
        <p:spPr bwMode="auto">
          <a:xfrm>
            <a:off x="5334000" y="44958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9"/>
          <p:cNvSpPr>
            <a:spLocks noChangeShapeType="1"/>
          </p:cNvSpPr>
          <p:nvPr/>
        </p:nvSpPr>
        <p:spPr bwMode="auto">
          <a:xfrm>
            <a:off x="5334000" y="38862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30"/>
          <p:cNvSpPr txBox="1">
            <a:spLocks noChangeArrowheads="1"/>
          </p:cNvSpPr>
          <p:nvPr/>
        </p:nvSpPr>
        <p:spPr bwMode="auto">
          <a:xfrm>
            <a:off x="5334000" y="38862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…………</a:t>
            </a:r>
          </a:p>
        </p:txBody>
      </p:sp>
      <p:sp>
        <p:nvSpPr>
          <p:cNvPr id="9" name="Line 31"/>
          <p:cNvSpPr>
            <a:spLocks noChangeShapeType="1"/>
          </p:cNvSpPr>
          <p:nvPr/>
        </p:nvSpPr>
        <p:spPr bwMode="auto">
          <a:xfrm flipV="1">
            <a:off x="5257800" y="4572000"/>
            <a:ext cx="762000" cy="8382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3429000" y="5410200"/>
            <a:ext cx="3027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u="sng"/>
              <a:t>WASTE OF SPACE!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33400" y="1341438"/>
            <a:ext cx="8382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3200" dirty="0"/>
              <a:t> Consider the following polynomial:</a:t>
            </a:r>
          </a:p>
          <a:p>
            <a:pPr>
              <a:buFontTx/>
              <a:buChar char="•"/>
            </a:pPr>
            <a:endParaRPr lang="en-US" altLang="en-US" sz="3200" dirty="0">
              <a:solidFill>
                <a:srgbClr val="000066"/>
              </a:solidFill>
            </a:endParaRPr>
          </a:p>
          <a:p>
            <a:pPr>
              <a:buFontTx/>
              <a:buChar char="•"/>
            </a:pPr>
            <a:r>
              <a:rPr lang="en-US" altLang="en-US" sz="3200" dirty="0">
                <a:solidFill>
                  <a:srgbClr val="000066"/>
                </a:solidFill>
              </a:rPr>
              <a:t> p</a:t>
            </a:r>
            <a:r>
              <a:rPr lang="en-US" altLang="en-US" sz="3200" baseline="-25000" dirty="0">
                <a:solidFill>
                  <a:srgbClr val="000066"/>
                </a:solidFill>
              </a:rPr>
              <a:t>3</a:t>
            </a:r>
            <a:r>
              <a:rPr lang="en-US" altLang="en-US" sz="3200" dirty="0">
                <a:solidFill>
                  <a:srgbClr val="000066"/>
                </a:solidFill>
              </a:rPr>
              <a:t>(x) = 16x</a:t>
            </a:r>
            <a:r>
              <a:rPr lang="en-US" altLang="en-US" sz="3200" b="1" baseline="30000" dirty="0">
                <a:solidFill>
                  <a:srgbClr val="000066"/>
                </a:solidFill>
              </a:rPr>
              <a:t>21</a:t>
            </a:r>
            <a:r>
              <a:rPr lang="en-US" altLang="en-US" sz="3200" dirty="0">
                <a:solidFill>
                  <a:srgbClr val="000066"/>
                </a:solidFill>
              </a:rPr>
              <a:t> - 3x</a:t>
            </a:r>
            <a:r>
              <a:rPr lang="en-US" altLang="en-US" sz="3200" b="1" baseline="30000" dirty="0">
                <a:solidFill>
                  <a:srgbClr val="000066"/>
                </a:solidFill>
              </a:rPr>
              <a:t>4</a:t>
            </a:r>
            <a:r>
              <a:rPr lang="en-US" altLang="en-US" sz="3200" dirty="0">
                <a:solidFill>
                  <a:srgbClr val="000066"/>
                </a:solidFill>
              </a:rPr>
              <a:t> + 2x + 6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5007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2057400" y="1524001"/>
            <a:ext cx="8382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3200" dirty="0">
                <a:solidFill>
                  <a:srgbClr val="000066"/>
                </a:solidFill>
              </a:rPr>
              <a:t> p</a:t>
            </a:r>
            <a:r>
              <a:rPr lang="en-US" altLang="en-US" sz="3200" baseline="-25000" dirty="0">
                <a:solidFill>
                  <a:srgbClr val="000066"/>
                </a:solidFill>
              </a:rPr>
              <a:t>1</a:t>
            </a:r>
            <a:r>
              <a:rPr lang="en-US" altLang="en-US" sz="3200" dirty="0">
                <a:solidFill>
                  <a:srgbClr val="000066"/>
                </a:solidFill>
              </a:rPr>
              <a:t>(x) = 23x</a:t>
            </a:r>
            <a:r>
              <a:rPr lang="en-US" altLang="en-US" sz="3200" b="1" baseline="30000" dirty="0">
                <a:solidFill>
                  <a:srgbClr val="000066"/>
                </a:solidFill>
              </a:rPr>
              <a:t>9</a:t>
            </a:r>
            <a:r>
              <a:rPr lang="en-US" altLang="en-US" sz="3200" dirty="0">
                <a:solidFill>
                  <a:srgbClr val="000066"/>
                </a:solidFill>
              </a:rPr>
              <a:t> + 18x</a:t>
            </a:r>
            <a:r>
              <a:rPr lang="en-US" altLang="en-US" sz="3200" b="1" baseline="30000" dirty="0">
                <a:solidFill>
                  <a:srgbClr val="000066"/>
                </a:solidFill>
              </a:rPr>
              <a:t>7</a:t>
            </a:r>
            <a:r>
              <a:rPr lang="en-US" altLang="en-US" sz="3200" dirty="0">
                <a:solidFill>
                  <a:srgbClr val="000066"/>
                </a:solidFill>
              </a:rPr>
              <a:t> + 41x</a:t>
            </a:r>
            <a:r>
              <a:rPr lang="en-US" altLang="en-US" sz="3200" b="1" baseline="30000" dirty="0">
                <a:solidFill>
                  <a:srgbClr val="000066"/>
                </a:solidFill>
              </a:rPr>
              <a:t>6</a:t>
            </a:r>
            <a:r>
              <a:rPr lang="en-US" altLang="en-US" sz="3200" dirty="0">
                <a:solidFill>
                  <a:srgbClr val="000066"/>
                </a:solidFill>
              </a:rPr>
              <a:t> + 163x</a:t>
            </a:r>
            <a:r>
              <a:rPr lang="en-US" altLang="en-US" sz="3200" b="1" baseline="30000" dirty="0">
                <a:solidFill>
                  <a:srgbClr val="000066"/>
                </a:solidFill>
              </a:rPr>
              <a:t>4</a:t>
            </a:r>
            <a:r>
              <a:rPr lang="en-US" altLang="en-US" sz="3200" dirty="0">
                <a:solidFill>
                  <a:srgbClr val="000066"/>
                </a:solidFill>
              </a:rPr>
              <a:t> + 3</a:t>
            </a:r>
          </a:p>
          <a:p>
            <a:pPr>
              <a:buFontTx/>
              <a:buChar char="•"/>
            </a:pPr>
            <a:r>
              <a:rPr lang="en-US" altLang="en-US" sz="3200" dirty="0">
                <a:solidFill>
                  <a:srgbClr val="000066"/>
                </a:solidFill>
              </a:rPr>
              <a:t> p</a:t>
            </a:r>
            <a:r>
              <a:rPr lang="en-US" altLang="en-US" sz="3200" baseline="-25000" dirty="0">
                <a:solidFill>
                  <a:srgbClr val="000066"/>
                </a:solidFill>
              </a:rPr>
              <a:t>2</a:t>
            </a:r>
            <a:r>
              <a:rPr lang="en-US" altLang="en-US" sz="3200" dirty="0">
                <a:solidFill>
                  <a:srgbClr val="000066"/>
                </a:solidFill>
              </a:rPr>
              <a:t>(x) = 4x</a:t>
            </a:r>
            <a:r>
              <a:rPr lang="en-US" altLang="en-US" sz="3200" b="1" baseline="30000" dirty="0">
                <a:solidFill>
                  <a:srgbClr val="000066"/>
                </a:solidFill>
              </a:rPr>
              <a:t>6</a:t>
            </a:r>
            <a:r>
              <a:rPr lang="en-US" altLang="en-US" sz="3200" dirty="0">
                <a:solidFill>
                  <a:srgbClr val="000066"/>
                </a:solidFill>
              </a:rPr>
              <a:t> + 10x</a:t>
            </a:r>
            <a:r>
              <a:rPr lang="en-US" altLang="en-US" sz="3200" b="1" baseline="30000" dirty="0">
                <a:solidFill>
                  <a:srgbClr val="000066"/>
                </a:solidFill>
              </a:rPr>
              <a:t>4</a:t>
            </a:r>
            <a:r>
              <a:rPr lang="en-US" altLang="en-US" sz="3200" dirty="0">
                <a:solidFill>
                  <a:srgbClr val="000066"/>
                </a:solidFill>
              </a:rPr>
              <a:t> + 12x + 8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378075" y="4038600"/>
            <a:ext cx="12954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3368675" y="4038600"/>
            <a:ext cx="1588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2682875" y="4038600"/>
            <a:ext cx="1588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3902075" y="4038600"/>
            <a:ext cx="12954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4892675" y="4038600"/>
            <a:ext cx="1588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4206875" y="4038600"/>
            <a:ext cx="1588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5426075" y="4038600"/>
            <a:ext cx="12954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6416675" y="4038600"/>
            <a:ext cx="1588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5730875" y="4038600"/>
            <a:ext cx="1588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2362200" y="4202114"/>
            <a:ext cx="3545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2841625" y="4191001"/>
            <a:ext cx="2696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3832225" y="4191001"/>
            <a:ext cx="3401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4289425" y="4191001"/>
            <a:ext cx="2696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5356225" y="4191001"/>
            <a:ext cx="3401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5813425" y="4191001"/>
            <a:ext cx="2696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3521075" y="4343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5045075" y="4343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6950075" y="4038600"/>
            <a:ext cx="12954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7940675" y="4038600"/>
            <a:ext cx="1588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7254875" y="4038600"/>
            <a:ext cx="1588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6880225" y="4191001"/>
            <a:ext cx="42511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>
                <a:solidFill>
                  <a:srgbClr val="000000"/>
                </a:solidFill>
              </a:rPr>
              <a:t>163</a:t>
            </a:r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7337425" y="4191001"/>
            <a:ext cx="2696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8938" name="Line 26"/>
          <p:cNvSpPr>
            <a:spLocks noChangeShapeType="1"/>
          </p:cNvSpPr>
          <p:nvPr/>
        </p:nvSpPr>
        <p:spPr bwMode="auto">
          <a:xfrm>
            <a:off x="6569075" y="4343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9" name="Line 27"/>
          <p:cNvSpPr>
            <a:spLocks noChangeShapeType="1"/>
          </p:cNvSpPr>
          <p:nvPr/>
        </p:nvSpPr>
        <p:spPr bwMode="auto">
          <a:xfrm>
            <a:off x="8093075" y="4343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8474075" y="4038600"/>
            <a:ext cx="12954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>
            <a:off x="9464675" y="4038600"/>
            <a:ext cx="1588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>
            <a:off x="8778875" y="4038600"/>
            <a:ext cx="1588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3" name="Text Box 31"/>
          <p:cNvSpPr txBox="1">
            <a:spLocks noChangeArrowheads="1"/>
          </p:cNvSpPr>
          <p:nvPr/>
        </p:nvSpPr>
        <p:spPr bwMode="auto">
          <a:xfrm>
            <a:off x="8480425" y="4191001"/>
            <a:ext cx="2696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8944" name="Text Box 32"/>
          <p:cNvSpPr txBox="1">
            <a:spLocks noChangeArrowheads="1"/>
          </p:cNvSpPr>
          <p:nvPr/>
        </p:nvSpPr>
        <p:spPr bwMode="auto">
          <a:xfrm>
            <a:off x="8861425" y="4191001"/>
            <a:ext cx="2696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8945" name="Line 33"/>
          <p:cNvSpPr>
            <a:spLocks noChangeShapeType="1"/>
          </p:cNvSpPr>
          <p:nvPr/>
        </p:nvSpPr>
        <p:spPr bwMode="auto">
          <a:xfrm>
            <a:off x="10058400" y="43434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6" name="Rectangle 34"/>
          <p:cNvSpPr>
            <a:spLocks noChangeArrowheads="1"/>
          </p:cNvSpPr>
          <p:nvPr/>
        </p:nvSpPr>
        <p:spPr bwMode="auto">
          <a:xfrm>
            <a:off x="2378075" y="5181600"/>
            <a:ext cx="12954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47" name="Line 35"/>
          <p:cNvSpPr>
            <a:spLocks noChangeShapeType="1"/>
          </p:cNvSpPr>
          <p:nvPr/>
        </p:nvSpPr>
        <p:spPr bwMode="auto">
          <a:xfrm>
            <a:off x="3368675" y="5181600"/>
            <a:ext cx="1588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>
            <a:off x="2682875" y="5181600"/>
            <a:ext cx="1588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9" name="Rectangle 37"/>
          <p:cNvSpPr>
            <a:spLocks noChangeArrowheads="1"/>
          </p:cNvSpPr>
          <p:nvPr/>
        </p:nvSpPr>
        <p:spPr bwMode="auto">
          <a:xfrm>
            <a:off x="3902075" y="5181600"/>
            <a:ext cx="12954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0" name="Line 38"/>
          <p:cNvSpPr>
            <a:spLocks noChangeShapeType="1"/>
          </p:cNvSpPr>
          <p:nvPr/>
        </p:nvSpPr>
        <p:spPr bwMode="auto">
          <a:xfrm>
            <a:off x="4892675" y="5181600"/>
            <a:ext cx="1588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1" name="Line 39"/>
          <p:cNvSpPr>
            <a:spLocks noChangeShapeType="1"/>
          </p:cNvSpPr>
          <p:nvPr/>
        </p:nvSpPr>
        <p:spPr bwMode="auto">
          <a:xfrm>
            <a:off x="4206875" y="5181600"/>
            <a:ext cx="1588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2" name="Rectangle 40"/>
          <p:cNvSpPr>
            <a:spLocks noChangeArrowheads="1"/>
          </p:cNvSpPr>
          <p:nvPr/>
        </p:nvSpPr>
        <p:spPr bwMode="auto">
          <a:xfrm>
            <a:off x="5426075" y="5181600"/>
            <a:ext cx="12954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>
            <a:off x="6416675" y="5181600"/>
            <a:ext cx="1588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4" name="Line 42"/>
          <p:cNvSpPr>
            <a:spLocks noChangeShapeType="1"/>
          </p:cNvSpPr>
          <p:nvPr/>
        </p:nvSpPr>
        <p:spPr bwMode="auto">
          <a:xfrm>
            <a:off x="5730875" y="5181600"/>
            <a:ext cx="1588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5" name="Text Box 43"/>
          <p:cNvSpPr txBox="1">
            <a:spLocks noChangeArrowheads="1"/>
          </p:cNvSpPr>
          <p:nvPr/>
        </p:nvSpPr>
        <p:spPr bwMode="auto">
          <a:xfrm>
            <a:off x="2384425" y="5345114"/>
            <a:ext cx="2696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8956" name="Text Box 44"/>
          <p:cNvSpPr txBox="1">
            <a:spLocks noChangeArrowheads="1"/>
          </p:cNvSpPr>
          <p:nvPr/>
        </p:nvSpPr>
        <p:spPr bwMode="auto">
          <a:xfrm>
            <a:off x="2841625" y="5334001"/>
            <a:ext cx="2696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8957" name="Text Box 45"/>
          <p:cNvSpPr txBox="1">
            <a:spLocks noChangeArrowheads="1"/>
          </p:cNvSpPr>
          <p:nvPr/>
        </p:nvSpPr>
        <p:spPr bwMode="auto">
          <a:xfrm>
            <a:off x="3832225" y="5334001"/>
            <a:ext cx="3401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8958" name="Text Box 46"/>
          <p:cNvSpPr txBox="1">
            <a:spLocks noChangeArrowheads="1"/>
          </p:cNvSpPr>
          <p:nvPr/>
        </p:nvSpPr>
        <p:spPr bwMode="auto">
          <a:xfrm>
            <a:off x="4289425" y="5334001"/>
            <a:ext cx="2696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8959" name="Text Box 47"/>
          <p:cNvSpPr txBox="1">
            <a:spLocks noChangeArrowheads="1"/>
          </p:cNvSpPr>
          <p:nvPr/>
        </p:nvSpPr>
        <p:spPr bwMode="auto">
          <a:xfrm>
            <a:off x="5356225" y="5334001"/>
            <a:ext cx="3401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38960" name="Text Box 48"/>
          <p:cNvSpPr txBox="1">
            <a:spLocks noChangeArrowheads="1"/>
          </p:cNvSpPr>
          <p:nvPr/>
        </p:nvSpPr>
        <p:spPr bwMode="auto">
          <a:xfrm>
            <a:off x="5813425" y="5334001"/>
            <a:ext cx="2551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8961" name="Line 49"/>
          <p:cNvSpPr>
            <a:spLocks noChangeShapeType="1"/>
          </p:cNvSpPr>
          <p:nvPr/>
        </p:nvSpPr>
        <p:spPr bwMode="auto">
          <a:xfrm>
            <a:off x="3521075" y="5486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2" name="Line 50"/>
          <p:cNvSpPr>
            <a:spLocks noChangeShapeType="1"/>
          </p:cNvSpPr>
          <p:nvPr/>
        </p:nvSpPr>
        <p:spPr bwMode="auto">
          <a:xfrm>
            <a:off x="5045075" y="5486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3" name="Rectangle 51"/>
          <p:cNvSpPr>
            <a:spLocks noChangeArrowheads="1"/>
          </p:cNvSpPr>
          <p:nvPr/>
        </p:nvSpPr>
        <p:spPr bwMode="auto">
          <a:xfrm>
            <a:off x="6950075" y="5181600"/>
            <a:ext cx="12954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4" name="Line 52"/>
          <p:cNvSpPr>
            <a:spLocks noChangeShapeType="1"/>
          </p:cNvSpPr>
          <p:nvPr/>
        </p:nvSpPr>
        <p:spPr bwMode="auto">
          <a:xfrm>
            <a:off x="7940675" y="5181600"/>
            <a:ext cx="1588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5" name="Line 53"/>
          <p:cNvSpPr>
            <a:spLocks noChangeShapeType="1"/>
          </p:cNvSpPr>
          <p:nvPr/>
        </p:nvSpPr>
        <p:spPr bwMode="auto">
          <a:xfrm>
            <a:off x="7254875" y="5181600"/>
            <a:ext cx="1588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6" name="Text Box 54"/>
          <p:cNvSpPr txBox="1">
            <a:spLocks noChangeArrowheads="1"/>
          </p:cNvSpPr>
          <p:nvPr/>
        </p:nvSpPr>
        <p:spPr bwMode="auto">
          <a:xfrm>
            <a:off x="6956425" y="5334001"/>
            <a:ext cx="2696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38967" name="Text Box 55"/>
          <p:cNvSpPr txBox="1">
            <a:spLocks noChangeArrowheads="1"/>
          </p:cNvSpPr>
          <p:nvPr/>
        </p:nvSpPr>
        <p:spPr bwMode="auto">
          <a:xfrm>
            <a:off x="7337425" y="5334001"/>
            <a:ext cx="2696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8968" name="Line 56"/>
          <p:cNvSpPr>
            <a:spLocks noChangeShapeType="1"/>
          </p:cNvSpPr>
          <p:nvPr/>
        </p:nvSpPr>
        <p:spPr bwMode="auto">
          <a:xfrm>
            <a:off x="6569075" y="5486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9" name="Text Box 57"/>
          <p:cNvSpPr txBox="1">
            <a:spLocks noChangeArrowheads="1"/>
          </p:cNvSpPr>
          <p:nvPr/>
        </p:nvSpPr>
        <p:spPr bwMode="auto">
          <a:xfrm>
            <a:off x="1676401" y="4114801"/>
            <a:ext cx="7585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p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(x)</a:t>
            </a:r>
          </a:p>
        </p:txBody>
      </p:sp>
      <p:sp>
        <p:nvSpPr>
          <p:cNvPr id="38970" name="Text Box 58"/>
          <p:cNvSpPr txBox="1">
            <a:spLocks noChangeArrowheads="1"/>
          </p:cNvSpPr>
          <p:nvPr/>
        </p:nvSpPr>
        <p:spPr bwMode="auto">
          <a:xfrm>
            <a:off x="1676401" y="5257801"/>
            <a:ext cx="7585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p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(x)</a:t>
            </a:r>
          </a:p>
        </p:txBody>
      </p:sp>
      <p:sp>
        <p:nvSpPr>
          <p:cNvPr id="38971" name="Line 59"/>
          <p:cNvSpPr>
            <a:spLocks noChangeShapeType="1"/>
          </p:cNvSpPr>
          <p:nvPr/>
        </p:nvSpPr>
        <p:spPr bwMode="auto">
          <a:xfrm flipH="1">
            <a:off x="96012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2" name="Line 60"/>
          <p:cNvSpPr>
            <a:spLocks noChangeShapeType="1"/>
          </p:cNvSpPr>
          <p:nvPr/>
        </p:nvSpPr>
        <p:spPr bwMode="auto">
          <a:xfrm>
            <a:off x="9906000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3" name="Line 61"/>
          <p:cNvSpPr>
            <a:spLocks noChangeShapeType="1"/>
          </p:cNvSpPr>
          <p:nvPr/>
        </p:nvSpPr>
        <p:spPr bwMode="auto">
          <a:xfrm>
            <a:off x="99822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4" name="Line 62"/>
          <p:cNvSpPr>
            <a:spLocks noChangeShapeType="1"/>
          </p:cNvSpPr>
          <p:nvPr/>
        </p:nvSpPr>
        <p:spPr bwMode="auto">
          <a:xfrm>
            <a:off x="8534400" y="54864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5" name="Line 63"/>
          <p:cNvSpPr>
            <a:spLocks noChangeShapeType="1"/>
          </p:cNvSpPr>
          <p:nvPr/>
        </p:nvSpPr>
        <p:spPr bwMode="auto">
          <a:xfrm flipH="1">
            <a:off x="8077200" y="5486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6" name="Line 64"/>
          <p:cNvSpPr>
            <a:spLocks noChangeShapeType="1"/>
          </p:cNvSpPr>
          <p:nvPr/>
        </p:nvSpPr>
        <p:spPr bwMode="auto">
          <a:xfrm>
            <a:off x="8382000" y="5791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7" name="Line 65"/>
          <p:cNvSpPr>
            <a:spLocks noChangeShapeType="1"/>
          </p:cNvSpPr>
          <p:nvPr/>
        </p:nvSpPr>
        <p:spPr bwMode="auto">
          <a:xfrm>
            <a:off x="8458200" y="5867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8" name="Line 66"/>
          <p:cNvSpPr>
            <a:spLocks noChangeShapeType="1"/>
          </p:cNvSpPr>
          <p:nvPr/>
        </p:nvSpPr>
        <p:spPr bwMode="auto">
          <a:xfrm>
            <a:off x="2362200" y="6019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9" name="Line 67"/>
          <p:cNvSpPr>
            <a:spLocks noChangeShapeType="1"/>
          </p:cNvSpPr>
          <p:nvPr/>
        </p:nvSpPr>
        <p:spPr bwMode="auto">
          <a:xfrm flipH="1" flipV="1">
            <a:off x="2362200" y="586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80" name="Line 68"/>
          <p:cNvSpPr>
            <a:spLocks noChangeShapeType="1"/>
          </p:cNvSpPr>
          <p:nvPr/>
        </p:nvSpPr>
        <p:spPr bwMode="auto">
          <a:xfrm flipV="1">
            <a:off x="3352800" y="586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81" name="Line 69"/>
          <p:cNvSpPr>
            <a:spLocks noChangeShapeType="1"/>
          </p:cNvSpPr>
          <p:nvPr/>
        </p:nvSpPr>
        <p:spPr bwMode="auto">
          <a:xfrm>
            <a:off x="2819400" y="6019800"/>
            <a:ext cx="228600" cy="2286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82" name="Line 70"/>
          <p:cNvSpPr>
            <a:spLocks noChangeShapeType="1"/>
          </p:cNvSpPr>
          <p:nvPr/>
        </p:nvSpPr>
        <p:spPr bwMode="auto">
          <a:xfrm flipV="1">
            <a:off x="3352800" y="5029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83" name="Line 71"/>
          <p:cNvSpPr>
            <a:spLocks noChangeShapeType="1"/>
          </p:cNvSpPr>
          <p:nvPr/>
        </p:nvSpPr>
        <p:spPr bwMode="auto">
          <a:xfrm>
            <a:off x="3352800" y="5029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84" name="Line 72"/>
          <p:cNvSpPr>
            <a:spLocks noChangeShapeType="1"/>
          </p:cNvSpPr>
          <p:nvPr/>
        </p:nvSpPr>
        <p:spPr bwMode="auto">
          <a:xfrm flipV="1">
            <a:off x="3657600" y="5029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85" name="Line 73"/>
          <p:cNvSpPr>
            <a:spLocks noChangeShapeType="1"/>
          </p:cNvSpPr>
          <p:nvPr/>
        </p:nvSpPr>
        <p:spPr bwMode="auto">
          <a:xfrm flipV="1">
            <a:off x="3657600" y="4953000"/>
            <a:ext cx="304800" cy="762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86" name="Text Box 74"/>
          <p:cNvSpPr txBox="1">
            <a:spLocks noChangeArrowheads="1"/>
          </p:cNvSpPr>
          <p:nvPr/>
        </p:nvSpPr>
        <p:spPr bwMode="auto">
          <a:xfrm>
            <a:off x="3048000" y="6172200"/>
            <a:ext cx="36102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9900"/>
                </a:solidFill>
              </a:rPr>
              <a:t>data (contains coefficient &amp; exponent)</a:t>
            </a:r>
          </a:p>
        </p:txBody>
      </p:sp>
      <p:sp>
        <p:nvSpPr>
          <p:cNvPr id="38987" name="Text Box 75"/>
          <p:cNvSpPr txBox="1">
            <a:spLocks noChangeArrowheads="1"/>
          </p:cNvSpPr>
          <p:nvPr/>
        </p:nvSpPr>
        <p:spPr bwMode="auto">
          <a:xfrm>
            <a:off x="4038601" y="4724400"/>
            <a:ext cx="2212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9900"/>
                </a:solidFill>
              </a:rPr>
              <a:t>next (contains pointer)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183292" y="117993"/>
            <a:ext cx="10023389" cy="598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18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Linked list Implementation:</a:t>
            </a:r>
          </a:p>
        </p:txBody>
      </p:sp>
    </p:spTree>
    <p:extLst>
      <p:ext uri="{BB962C8B-B14F-4D97-AF65-F5344CB8AC3E}">
        <p14:creationId xmlns:p14="http://schemas.microsoft.com/office/powerpoint/2010/main" val="387898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  <p:bldP spid="38917" grpId="0" animBg="1"/>
      <p:bldP spid="38918" grpId="0" animBg="1"/>
      <p:bldP spid="38919" grpId="0" animBg="1"/>
      <p:bldP spid="38920" grpId="0" animBg="1"/>
      <p:bldP spid="38921" grpId="0" animBg="1"/>
      <p:bldP spid="38922" grpId="0" animBg="1"/>
      <p:bldP spid="38923" grpId="0" animBg="1"/>
      <p:bldP spid="38924" grpId="0" animBg="1"/>
      <p:bldP spid="38925" grpId="0"/>
      <p:bldP spid="38926" grpId="0"/>
      <p:bldP spid="38927" grpId="0"/>
      <p:bldP spid="38928" grpId="0"/>
      <p:bldP spid="38929" grpId="0"/>
      <p:bldP spid="38930" grpId="0"/>
      <p:bldP spid="38931" grpId="0" animBg="1"/>
      <p:bldP spid="38932" grpId="0" animBg="1"/>
      <p:bldP spid="38933" grpId="0" animBg="1"/>
      <p:bldP spid="38934" grpId="0" animBg="1"/>
      <p:bldP spid="38935" grpId="0" animBg="1"/>
      <p:bldP spid="38936" grpId="0"/>
      <p:bldP spid="38937" grpId="0"/>
      <p:bldP spid="38938" grpId="0" animBg="1"/>
      <p:bldP spid="38939" grpId="0" animBg="1"/>
      <p:bldP spid="38940" grpId="0" animBg="1"/>
      <p:bldP spid="38941" grpId="0" animBg="1"/>
      <p:bldP spid="38942" grpId="0" animBg="1"/>
      <p:bldP spid="38943" grpId="0"/>
      <p:bldP spid="38944" grpId="0"/>
      <p:bldP spid="38945" grpId="0" animBg="1"/>
      <p:bldP spid="38946" grpId="0" animBg="1"/>
      <p:bldP spid="38947" grpId="0" animBg="1"/>
      <p:bldP spid="38948" grpId="0" animBg="1"/>
      <p:bldP spid="38949" grpId="0" animBg="1"/>
      <p:bldP spid="38950" grpId="0" animBg="1"/>
      <p:bldP spid="38951" grpId="0" animBg="1"/>
      <p:bldP spid="38952" grpId="0" animBg="1"/>
      <p:bldP spid="38953" grpId="0" animBg="1"/>
      <p:bldP spid="38954" grpId="0" animBg="1"/>
      <p:bldP spid="38955" grpId="0"/>
      <p:bldP spid="38956" grpId="0"/>
      <p:bldP spid="38957" grpId="0"/>
      <p:bldP spid="38958" grpId="0"/>
      <p:bldP spid="38959" grpId="0"/>
      <p:bldP spid="38960" grpId="0"/>
      <p:bldP spid="38961" grpId="0" animBg="1"/>
      <p:bldP spid="38962" grpId="0" animBg="1"/>
      <p:bldP spid="38963" grpId="0" animBg="1"/>
      <p:bldP spid="38964" grpId="0" animBg="1"/>
      <p:bldP spid="38965" grpId="0" animBg="1"/>
      <p:bldP spid="38966" grpId="0"/>
      <p:bldP spid="38967" grpId="0"/>
      <p:bldP spid="38968" grpId="0" animBg="1"/>
      <p:bldP spid="38969" grpId="0"/>
      <p:bldP spid="38970" grpId="0"/>
      <p:bldP spid="38971" grpId="0" animBg="1"/>
      <p:bldP spid="38972" grpId="0" animBg="1"/>
      <p:bldP spid="38973" grpId="0" animBg="1"/>
      <p:bldP spid="38974" grpId="0" animBg="1"/>
      <p:bldP spid="38975" grpId="0" animBg="1"/>
      <p:bldP spid="38976" grpId="0" animBg="1"/>
      <p:bldP spid="38977" grpId="0" animBg="1"/>
      <p:bldP spid="38978" grpId="0" animBg="1"/>
      <p:bldP spid="38979" grpId="0" animBg="1"/>
      <p:bldP spid="38980" grpId="0" animBg="1"/>
      <p:bldP spid="38981" grpId="0" animBg="1"/>
      <p:bldP spid="38982" grpId="0" animBg="1"/>
      <p:bldP spid="38983" grpId="0" animBg="1"/>
      <p:bldP spid="38984" grpId="0" animBg="1"/>
      <p:bldP spid="38985" grpId="0" animBg="1"/>
      <p:bldP spid="38986" grpId="0"/>
      <p:bldP spid="389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Advantages &amp; Disadvantages of Linked List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dirty="0"/>
              <a:t>Advantages:</a:t>
            </a:r>
            <a:endParaRPr lang="en-US" altLang="en-US" dirty="0"/>
          </a:p>
          <a:p>
            <a:pPr lvl="1">
              <a:buFontTx/>
              <a:buChar char="•"/>
            </a:pPr>
            <a:r>
              <a:rPr lang="en-US" altLang="en-US" sz="2800" dirty="0"/>
              <a:t>save space (don’t have to worry about sparse polynomials) and easy to maintain</a:t>
            </a:r>
          </a:p>
          <a:p>
            <a:pPr lvl="1">
              <a:buFontTx/>
              <a:buChar char="•"/>
            </a:pPr>
            <a:r>
              <a:rPr lang="en-US" altLang="en-US" sz="2800" dirty="0"/>
              <a:t> don’t need to allocate list size and can declare nodes (terms) only as needed</a:t>
            </a:r>
          </a:p>
          <a:p>
            <a:pPr lvl="1">
              <a:buFontTx/>
              <a:buChar char="•"/>
            </a:pPr>
            <a:endParaRPr lang="en-US" altLang="en-US" sz="2800" dirty="0"/>
          </a:p>
          <a:p>
            <a:r>
              <a:rPr lang="en-US" dirty="0"/>
              <a:t>Disadvantages:</a:t>
            </a:r>
          </a:p>
          <a:p>
            <a:pPr lvl="1">
              <a:buFontTx/>
              <a:buChar char="•"/>
            </a:pPr>
            <a:r>
              <a:rPr lang="en-US" altLang="en-US" sz="2800" dirty="0"/>
              <a:t>can’t go backwards through the list</a:t>
            </a:r>
          </a:p>
          <a:p>
            <a:pPr lvl="1">
              <a:buFontTx/>
              <a:buChar char="•"/>
            </a:pPr>
            <a:r>
              <a:rPr lang="en-US" altLang="en-US" sz="2800" dirty="0"/>
              <a:t> can’t jump to the beginning of the list from the end</a:t>
            </a:r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348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Image result for thank yo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423" y="1705536"/>
            <a:ext cx="59626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3812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327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 Antiqua</vt:lpstr>
      <vt:lpstr>Garamond</vt:lpstr>
      <vt:lpstr>Times New Roman</vt:lpstr>
      <vt:lpstr>Wingdings</vt:lpstr>
      <vt:lpstr>1_Office Theme</vt:lpstr>
      <vt:lpstr>PowerPoint Presentation</vt:lpstr>
      <vt:lpstr>Applications of Linked Lists</vt:lpstr>
      <vt:lpstr>Polynomials</vt:lpstr>
      <vt:lpstr>Polynomial Data Structure</vt:lpstr>
      <vt:lpstr>Array representation of polynomials</vt:lpstr>
      <vt:lpstr>Limitation of Arrays</vt:lpstr>
      <vt:lpstr>PowerPoint Presentation</vt:lpstr>
      <vt:lpstr>Advantages &amp; Disadvantages of Linked List implementation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Oindrilla Chowdhury</dc:creator>
  <cp:lastModifiedBy>Sajid Hussain</cp:lastModifiedBy>
  <cp:revision>235</cp:revision>
  <dcterms:created xsi:type="dcterms:W3CDTF">2019-02-27T09:44:52Z</dcterms:created>
  <dcterms:modified xsi:type="dcterms:W3CDTF">2024-10-12T05:28:27Z</dcterms:modified>
</cp:coreProperties>
</file>