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47" r:id="rId3"/>
    <p:sldId id="348" r:id="rId4"/>
    <p:sldId id="349" r:id="rId5"/>
    <p:sldId id="350" r:id="rId6"/>
    <p:sldId id="353" r:id="rId7"/>
    <p:sldId id="351" r:id="rId8"/>
    <p:sldId id="352" r:id="rId9"/>
    <p:sldId id="355" r:id="rId10"/>
    <p:sldId id="356" r:id="rId11"/>
    <p:sldId id="357" r:id="rId12"/>
    <p:sldId id="358" r:id="rId13"/>
    <p:sldId id="361" r:id="rId14"/>
    <p:sldId id="362" r:id="rId15"/>
    <p:sldId id="363" r:id="rId16"/>
    <p:sldId id="359" r:id="rId17"/>
    <p:sldId id="360" r:id="rId18"/>
    <p:sldId id="364" r:id="rId19"/>
    <p:sldId id="365" r:id="rId20"/>
    <p:sldId id="366" r:id="rId21"/>
    <p:sldId id="367" r:id="rId22"/>
    <p:sldId id="368" r:id="rId23"/>
    <p:sldId id="369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6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ConstPtrFunc2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ConstPtrFunc3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1\PassByVal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1\PassByPtr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1.ex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1\PassByRef.ex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1\DefParams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1\DefParams2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2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2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3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5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4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4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PtrRef6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499295" y="3028890"/>
            <a:ext cx="4185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Introduction to Pointers and References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                Lecture#2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989026"/>
            <a:ext cx="84362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 = 5;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y = &amp;x;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y is a pointer to 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)&amp;y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z = x;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z is a reference (an alias) of 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z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z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)&amp;z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reference?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83292" y="6278117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6217" y="5759563"/>
            <a:ext cx="7489806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an alias (another name) of a variable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19600"/>
              </p:ext>
            </p:extLst>
          </p:nvPr>
        </p:nvGraphicFramePr>
        <p:xfrm>
          <a:off x="8021783" y="1079694"/>
          <a:ext cx="3950817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7208604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(in binary form)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7208601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7208602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7208603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x/</a:t>
                      </a:r>
                      <a:r>
                        <a:rPr lang="en-US" sz="2000" i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(in binary form)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0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989026"/>
            <a:ext cx="91987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uninitialized pointer is allowed, uninitialized reference is NOT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y;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OK, but y contains garbage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z;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NULL pointer is allowed, NULL reference is NOT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y = NULL;    	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z = NULL;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reference?</a:t>
            </a:r>
          </a:p>
        </p:txBody>
      </p:sp>
    </p:spTree>
    <p:extLst>
      <p:ext uri="{BB962C8B-B14F-4D97-AF65-F5344CB8AC3E}">
        <p14:creationId xmlns:p14="http://schemas.microsoft.com/office/powerpoint/2010/main" val="218766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8420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5;	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OK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y;	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ERROR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7" y="117922"/>
            <a:ext cx="10326045" cy="598700"/>
          </a:xfrm>
        </p:spPr>
        <p:txBody>
          <a:bodyPr/>
          <a:lstStyle/>
          <a:p>
            <a:r>
              <a:rPr lang="en-US" sz="3600" dirty="0"/>
              <a:t>A constant variable must be initialized during declaration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6927" y="1023633"/>
            <a:ext cx="455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j;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x;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 y;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ERROR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 z = x;	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OK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7" y="117922"/>
            <a:ext cx="10326045" cy="598700"/>
          </a:xfrm>
        </p:spPr>
        <p:txBody>
          <a:bodyPr/>
          <a:lstStyle/>
          <a:p>
            <a:r>
              <a:rPr lang="en-US" sz="3600" dirty="0"/>
              <a:t>A constant reference can’t be changed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97" y="1000588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5, y = 7;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r1 = x;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non-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r1 = y;         	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r2 = x;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r2 = y;         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Difference between </a:t>
            </a:r>
            <a:r>
              <a:rPr lang="en-US" sz="3600" dirty="0" err="1"/>
              <a:t>const</a:t>
            </a:r>
            <a:r>
              <a:rPr lang="en-US" sz="3600" dirty="0"/>
              <a:t> Pointer and Pointer to </a:t>
            </a:r>
            <a:r>
              <a:rPr lang="en-US" sz="3600" dirty="0" err="1"/>
              <a:t>const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3292" y="106520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y = 7;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&amp;x;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to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(*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)++;        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&amp;y;     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&amp;y;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(*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)++;     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&amp;x;        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889450"/>
            <a:ext cx="69314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p2 =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p1.func();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p2.func();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const</a:t>
            </a:r>
            <a:r>
              <a:rPr lang="en-US" dirty="0"/>
              <a:t> functions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6590349" y="889450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4784" y="2443722"/>
            <a:ext cx="4467616" cy="1323439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functions within the same class with same name and same arguments are 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one of them is a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and the other is non-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7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889450"/>
            <a:ext cx="6931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p2 =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p1.func();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p2.func();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const</a:t>
            </a:r>
            <a:r>
              <a:rPr lang="en-US" dirty="0"/>
              <a:t> functions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6590349" y="889450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43055" y="3900891"/>
            <a:ext cx="647007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 can invoke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844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889450"/>
            <a:ext cx="6931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p2 = p1;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p1.func();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p2.func();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ERROR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const</a:t>
            </a:r>
            <a:r>
              <a:rPr lang="en-US" dirty="0"/>
              <a:t>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3055" y="3900891"/>
            <a:ext cx="647007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 can only invoke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4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7" y="117922"/>
            <a:ext cx="10326045" cy="598700"/>
          </a:xfrm>
        </p:spPr>
        <p:txBody>
          <a:bodyPr/>
          <a:lstStyle/>
          <a:p>
            <a:r>
              <a:rPr lang="en-US" sz="3600" dirty="0"/>
              <a:t>Passing argument by value to 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97" y="1076308"/>
            <a:ext cx="1192646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passByValue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5;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main: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6" name="Action Button: Forward or Next 5">
            <a:hlinkClick r:id="rId2" action="ppaction://program" highlightClick="1"/>
          </p:cNvPr>
          <p:cNvSpPr/>
          <p:nvPr/>
        </p:nvSpPr>
        <p:spPr>
          <a:xfrm>
            <a:off x="11538129" y="1076308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1507" y="5085567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2126" y="512869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23562" y="50794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/>
              <a:t>main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1507" y="4647156"/>
            <a:ext cx="2192055" cy="2210844"/>
            <a:chOff x="9081370" y="4659682"/>
            <a:chExt cx="2192055" cy="2210844"/>
          </a:xfrm>
        </p:grpSpPr>
        <p:sp>
          <p:nvSpPr>
            <p:cNvPr id="4" name="Rectangle 3"/>
            <p:cNvSpPr/>
            <p:nvPr/>
          </p:nvSpPr>
          <p:spPr>
            <a:xfrm>
              <a:off x="9081370" y="4659682"/>
              <a:ext cx="2192055" cy="19540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991" y="6531972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radley Hand ITC" panose="03070402050302030203" pitchFamily="66" charset="0"/>
                </a:rPr>
                <a:t>memory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831507" y="5748732"/>
            <a:ext cx="2192055" cy="363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2126" y="5791859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23562" y="5742655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 err="1"/>
              <a:t>passByValue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9780699" y="57565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766844" y="5819569"/>
            <a:ext cx="320321" cy="21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16229" y="575650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4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3" grpId="0" animBg="1"/>
      <p:bldP spid="14" grpId="0"/>
      <p:bldP spid="15" grpId="0"/>
      <p:bldP spid="1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7" y="117922"/>
            <a:ext cx="10326045" cy="598700"/>
          </a:xfrm>
        </p:spPr>
        <p:txBody>
          <a:bodyPr/>
          <a:lstStyle/>
          <a:p>
            <a:r>
              <a:rPr lang="en-US" sz="3600" dirty="0"/>
              <a:t>Passing argument by pointer to 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97" y="1076308"/>
            <a:ext cx="1192646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passByPtr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)++;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5;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main: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6" name="Action Button: Forward or Next 5">
            <a:hlinkClick r:id="rId2" action="ppaction://program" highlightClick="1"/>
          </p:cNvPr>
          <p:cNvSpPr/>
          <p:nvPr/>
        </p:nvSpPr>
        <p:spPr>
          <a:xfrm>
            <a:off x="11538129" y="1076308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1507" y="5085567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2126" y="512869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23562" y="50794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/>
              <a:t>main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1507" y="4647156"/>
            <a:ext cx="2192055" cy="2210844"/>
            <a:chOff x="9081370" y="4659682"/>
            <a:chExt cx="2192055" cy="2210844"/>
          </a:xfrm>
        </p:grpSpPr>
        <p:sp>
          <p:nvSpPr>
            <p:cNvPr id="4" name="Rectangle 3"/>
            <p:cNvSpPr/>
            <p:nvPr/>
          </p:nvSpPr>
          <p:spPr>
            <a:xfrm>
              <a:off x="9081370" y="4659682"/>
              <a:ext cx="2192055" cy="19540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991" y="6531972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radley Hand ITC" panose="03070402050302030203" pitchFamily="66" charset="0"/>
                </a:rPr>
                <a:t>memory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831507" y="5748732"/>
            <a:ext cx="2192055" cy="363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2126" y="5791859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23562" y="57426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 err="1"/>
              <a:t>passByPtr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53685" y="575737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7208588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780699" y="5168490"/>
            <a:ext cx="320321" cy="21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43939" y="50915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8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3" grpId="0" animBg="1"/>
      <p:bldP spid="14" grpId="0"/>
      <p:bldP spid="15" grpId="0"/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84203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5;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declare a variable?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57072"/>
              </p:ext>
            </p:extLst>
          </p:nvPr>
        </p:nvGraphicFramePr>
        <p:xfrm>
          <a:off x="8771754" y="1897112"/>
          <a:ext cx="314542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88166" y="1169079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radley Hand ITC" panose="03070402050302030203" pitchFamily="66" charset="0"/>
              </a:rPr>
              <a:t>1 byte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10168213" y="144325"/>
            <a:ext cx="302780" cy="3060042"/>
          </a:xfrm>
          <a:prstGeom prst="rightBrace">
            <a:avLst>
              <a:gd name="adj1" fmla="val 8714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88166" y="6325644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0432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97" y="117922"/>
            <a:ext cx="10326045" cy="598700"/>
          </a:xfrm>
        </p:spPr>
        <p:txBody>
          <a:bodyPr/>
          <a:lstStyle/>
          <a:p>
            <a:r>
              <a:rPr lang="en-US" sz="3600" dirty="0"/>
              <a:t>Passing argument by reference to 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097" y="1076308"/>
            <a:ext cx="1192646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passByRef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5;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passByRef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main: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address of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6" name="Action Button: Forward or Next 5">
            <a:hlinkClick r:id="rId2" action="ppaction://program" highlightClick="1"/>
          </p:cNvPr>
          <p:cNvSpPr/>
          <p:nvPr/>
        </p:nvSpPr>
        <p:spPr>
          <a:xfrm>
            <a:off x="11538129" y="1076308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85221" y="5085567"/>
            <a:ext cx="219205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5840" y="512869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7208588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77276" y="50794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/>
              <a:t>main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585221" y="4647156"/>
            <a:ext cx="2192055" cy="2210844"/>
            <a:chOff x="9081370" y="4659682"/>
            <a:chExt cx="2192055" cy="2210844"/>
          </a:xfrm>
        </p:grpSpPr>
        <p:sp>
          <p:nvSpPr>
            <p:cNvPr id="4" name="Rectangle 3"/>
            <p:cNvSpPr/>
            <p:nvPr/>
          </p:nvSpPr>
          <p:spPr>
            <a:xfrm>
              <a:off x="9081370" y="4659682"/>
              <a:ext cx="2192055" cy="19540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991" y="6531972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radley Hand ITC" panose="03070402050302030203" pitchFamily="66" charset="0"/>
                </a:rPr>
                <a:t>memory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9534413" y="5168490"/>
            <a:ext cx="320321" cy="213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97653" y="50915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24888" y="5091571"/>
            <a:ext cx="1003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aseline="-25000" dirty="0" err="1"/>
              <a:t>passByRef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091" y="5624186"/>
            <a:ext cx="7307749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 by reference to a function is memory efficient</a:t>
            </a:r>
          </a:p>
        </p:txBody>
      </p:sp>
    </p:spTree>
    <p:extLst>
      <p:ext uri="{BB962C8B-B14F-4D97-AF65-F5344CB8AC3E}">
        <p14:creationId xmlns:p14="http://schemas.microsoft.com/office/powerpoint/2010/main" val="9109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20" grpId="0"/>
      <p:bldP spid="11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default values to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97" y="1076308"/>
            <a:ext cx="119264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f: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j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j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f();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f(3);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f(2, 7);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38129" y="1076308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default values to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97" y="1076308"/>
            <a:ext cx="119264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f: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j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j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f(3);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f(2, 7);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38129" y="1076308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default values to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97" y="1076308"/>
            <a:ext cx="119264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f(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"inside f: 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j = 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j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f(2, 7);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f(3);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091" y="5624186"/>
            <a:ext cx="7307749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 to parameters must be assigned from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2528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842038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5;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declare a variable?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87406" y="921497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771754" y="1897112"/>
          <a:ext cx="314542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88166" y="1169079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radley Hand ITC" panose="03070402050302030203" pitchFamily="66" charset="0"/>
              </a:rPr>
              <a:t>1 byte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10168213" y="144325"/>
            <a:ext cx="302780" cy="3060042"/>
          </a:xfrm>
          <a:prstGeom prst="rightBrace">
            <a:avLst>
              <a:gd name="adj1" fmla="val 8714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88166" y="6325644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4788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292" y="1023633"/>
            <a:ext cx="842038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= 5;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declare a variable?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667565" y="948477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30079"/>
              </p:ext>
            </p:extLst>
          </p:nvPr>
        </p:nvGraphicFramePr>
        <p:xfrm>
          <a:off x="7966364" y="1897112"/>
          <a:ext cx="395081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	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	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	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	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88166" y="1169079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radley Hand ITC" panose="03070402050302030203" pitchFamily="66" charset="0"/>
              </a:rPr>
              <a:t>1 byte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10168213" y="144325"/>
            <a:ext cx="302780" cy="3060042"/>
          </a:xfrm>
          <a:prstGeom prst="rightBrace">
            <a:avLst>
              <a:gd name="adj1" fmla="val 8714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88166" y="6325644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80218" y="3491345"/>
            <a:ext cx="0" cy="12746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38554" y="3666989"/>
            <a:ext cx="76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Bradley Hand ITC" panose="03070402050302030203" pitchFamily="66" charset="0"/>
              </a:rPr>
              <a:t>x is stored here</a:t>
            </a:r>
          </a:p>
        </p:txBody>
      </p:sp>
    </p:spTree>
    <p:extLst>
      <p:ext uri="{BB962C8B-B14F-4D97-AF65-F5344CB8AC3E}">
        <p14:creationId xmlns:p14="http://schemas.microsoft.com/office/powerpoint/2010/main" val="18666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declare a variable?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667565" y="959070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292" y="959070"/>
            <a:ext cx="81187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j;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x;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9782" y="5300200"/>
            <a:ext cx="647007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Declaration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anose="02040503050406030204" pitchFamily="18" charset="0"/>
              </a:rPr>
              <a:t>≡ Memory Allocation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9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memory allocated and de-allocated?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292" y="854480"/>
            <a:ext cx="597074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Point {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"Point::constructor"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~Point()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"Point::destructor"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  </a:t>
            </a:r>
          </a:p>
          <a:p>
            <a:pPr>
              <a:lnSpc>
                <a:spcPts val="1800"/>
              </a:lnSpc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makeThePoint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"before making 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thePoint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Point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thePoint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makeThePoint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complete..."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makeThePoint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 over!"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6" name="Action Button: Forward or Next 5">
            <a:hlinkClick r:id="rId2" action="ppaction://program" highlightClick="1"/>
          </p:cNvPr>
          <p:cNvSpPr/>
          <p:nvPr/>
        </p:nvSpPr>
        <p:spPr>
          <a:xfrm>
            <a:off x="5629599" y="954555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8455" y="954555"/>
            <a:ext cx="412106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</a:t>
            </a:r>
          </a:p>
          <a:p>
            <a:endParaRPr lang="en-US" sz="20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</a:t>
            </a:r>
            <a:r>
              <a:rPr lang="en-US" dirty="0">
                <a:solidFill>
                  <a:srgbClr val="00B050"/>
                </a:solidFill>
              </a:rPr>
              <a:t>allocated</a:t>
            </a:r>
            <a:r>
              <a:rPr lang="en-US" dirty="0"/>
              <a:t> for a variable, when the statement declaring the variable (e.g. Point </a:t>
            </a:r>
            <a:r>
              <a:rPr lang="en-US" dirty="0" err="1"/>
              <a:t>thePoint</a:t>
            </a:r>
            <a:r>
              <a:rPr lang="en-US" dirty="0"/>
              <a:t>)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is the code that runs when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of a class is </a:t>
            </a:r>
            <a:r>
              <a:rPr lang="en-US" dirty="0">
                <a:solidFill>
                  <a:srgbClr val="00B050"/>
                </a:solidFill>
              </a:rPr>
              <a:t>created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constructor is like a method, but with </a:t>
            </a:r>
            <a:r>
              <a:rPr lang="en-US" dirty="0">
                <a:solidFill>
                  <a:srgbClr val="C00000"/>
                </a:solidFill>
              </a:rPr>
              <a:t>no return type</a:t>
            </a:r>
            <a:r>
              <a:rPr lang="en-US" dirty="0"/>
              <a:t> and with the </a:t>
            </a:r>
            <a:r>
              <a:rPr lang="en-US" dirty="0">
                <a:solidFill>
                  <a:srgbClr val="C00000"/>
                </a:solidFill>
              </a:rPr>
              <a:t>same name </a:t>
            </a:r>
            <a:r>
              <a:rPr lang="en-US" dirty="0"/>
              <a:t>as the class, e.g. Point(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variable is declared within a pair of curly braces { }, memory for that variable is </a:t>
            </a:r>
            <a:r>
              <a:rPr lang="en-US" dirty="0">
                <a:solidFill>
                  <a:srgbClr val="FF0000"/>
                </a:solidFill>
              </a:rPr>
              <a:t>de-allocated</a:t>
            </a:r>
            <a:r>
              <a:rPr lang="en-US" dirty="0"/>
              <a:t> as soon as the matching }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Destructor is the code that runs when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of the class is </a:t>
            </a:r>
            <a:r>
              <a:rPr lang="en-US" dirty="0">
                <a:solidFill>
                  <a:srgbClr val="FF0000"/>
                </a:solidFill>
              </a:rPr>
              <a:t>destroyed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of the destructor is </a:t>
            </a:r>
            <a:r>
              <a:rPr lang="en-US" dirty="0">
                <a:solidFill>
                  <a:srgbClr val="C00000"/>
                </a:solidFill>
              </a:rPr>
              <a:t>tilde</a:t>
            </a:r>
            <a:r>
              <a:rPr lang="en-US" dirty="0"/>
              <a:t> (~) followed by the name of the class, e.g. ~Point( ).</a:t>
            </a:r>
          </a:p>
        </p:txBody>
      </p:sp>
    </p:spTree>
    <p:extLst>
      <p:ext uri="{BB962C8B-B14F-4D97-AF65-F5344CB8AC3E}">
        <p14:creationId xmlns:p14="http://schemas.microsoft.com/office/powerpoint/2010/main" val="6256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address of one variable in another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667565" y="922805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292" y="922805"/>
            <a:ext cx="89607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= &amp;x;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)&amp;y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743" y="5293232"/>
            <a:ext cx="7489806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variable, which stores the address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9871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address of one variable in another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7385758" y="922805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292" y="922805"/>
            <a:ext cx="89607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= &amp;x;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)&amp;y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743" y="5293232"/>
            <a:ext cx="7489806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variable, which stores the address of another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59678"/>
              </p:ext>
            </p:extLst>
          </p:nvPr>
        </p:nvGraphicFramePr>
        <p:xfrm>
          <a:off x="8021783" y="1079694"/>
          <a:ext cx="3950817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7208604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(in binary form)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7208601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7208602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7208603</a:t>
                      </a:r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(in binary form)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7208607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4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92" y="989026"/>
            <a:ext cx="84362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x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)&amp;x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y = &amp;x;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y is a pointer to 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y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)&amp;y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z = x;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z is a reference (an alias) of 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 of z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bytes"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 of z is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(unsigned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)&amp;z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reference?</a:t>
            </a:r>
          </a:p>
        </p:txBody>
      </p:sp>
      <p:sp useBgFill="1"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1569451" y="989026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6217" y="5759563"/>
            <a:ext cx="7489806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an alias (another name) of a variable</a:t>
            </a:r>
          </a:p>
        </p:txBody>
      </p:sp>
    </p:spTree>
    <p:extLst>
      <p:ext uri="{BB962C8B-B14F-4D97-AF65-F5344CB8AC3E}">
        <p14:creationId xmlns:p14="http://schemas.microsoft.com/office/powerpoint/2010/main" val="5005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2580</Words>
  <Application>Microsoft Office PowerPoint</Application>
  <PresentationFormat>Widescreen</PresentationFormat>
  <Paragraphs>490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Bradley Hand ITC</vt:lpstr>
      <vt:lpstr>Cambria Math</vt:lpstr>
      <vt:lpstr>Courier New</vt:lpstr>
      <vt:lpstr>Garamond</vt:lpstr>
      <vt:lpstr>1_Office Theme</vt:lpstr>
      <vt:lpstr>PowerPoint Presentation</vt:lpstr>
      <vt:lpstr>What happens when we declare a variable?</vt:lpstr>
      <vt:lpstr>What happens when we declare a variable?</vt:lpstr>
      <vt:lpstr>What happens when we declare a variable?</vt:lpstr>
      <vt:lpstr>What happens when we declare a variable?</vt:lpstr>
      <vt:lpstr>When is memory allocated and de-allocated?</vt:lpstr>
      <vt:lpstr>Storing the address of one variable in another</vt:lpstr>
      <vt:lpstr>Storing the address of one variable in another</vt:lpstr>
      <vt:lpstr>What is a reference?</vt:lpstr>
      <vt:lpstr>What is a reference?</vt:lpstr>
      <vt:lpstr>What is a reference?</vt:lpstr>
      <vt:lpstr>A constant variable must be initialized during declaration</vt:lpstr>
      <vt:lpstr>A constant reference can’t be changed</vt:lpstr>
      <vt:lpstr>Difference between const Pointer and Pointer to const</vt:lpstr>
      <vt:lpstr>Understanding const functions</vt:lpstr>
      <vt:lpstr>Understanding const functions</vt:lpstr>
      <vt:lpstr>Understanding const functions</vt:lpstr>
      <vt:lpstr>Passing argument by value to a function</vt:lpstr>
      <vt:lpstr>Passing argument by pointer to a function</vt:lpstr>
      <vt:lpstr>Passing argument by reference to a function</vt:lpstr>
      <vt:lpstr>Giving default values to parameters</vt:lpstr>
      <vt:lpstr>Giving default values to parameters</vt:lpstr>
      <vt:lpstr>Giving default values to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69</cp:revision>
  <dcterms:created xsi:type="dcterms:W3CDTF">2019-02-27T09:44:52Z</dcterms:created>
  <dcterms:modified xsi:type="dcterms:W3CDTF">2024-09-10T05:53:19Z</dcterms:modified>
</cp:coreProperties>
</file>