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63" r:id="rId3"/>
    <p:sldId id="364" r:id="rId4"/>
    <p:sldId id="365" r:id="rId5"/>
    <p:sldId id="362" r:id="rId6"/>
    <p:sldId id="366" r:id="rId7"/>
    <p:sldId id="368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9D9D9"/>
    <a:srgbClr val="4472C4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3\LinkedList1.ex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3\LinkedList2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325510" y="2930333"/>
            <a:ext cx="3775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           Introduction to Linked Lists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	      Lecture#4  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insertion methods to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429" y="950334"/>
            <a:ext cx="841749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Node* 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Node* link = 0) : 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next(link) {}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Linked List Constructor : creates an empty list (head = 0)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 {}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list is 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head == 0; }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in the beginning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in the end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display(); 		  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show the contents of the list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the beginning of a Linked List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21578" y="1956048"/>
            <a:ext cx="2666090" cy="2101767"/>
            <a:chOff x="3122478" y="2619929"/>
            <a:chExt cx="2666090" cy="2101767"/>
          </a:xfrm>
        </p:grpSpPr>
        <p:pic>
          <p:nvPicPr>
            <p:cNvPr id="8" name="Picture 14" descr="https://cdn5.vectorstock.com/i/1000x1000/98/29/laughing-and-smiling-kids-sit-on-floor-in-circle-vector-1259982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4" t="28912" r="71038" b="39110"/>
            <a:stretch/>
          </p:blipFill>
          <p:spPr bwMode="auto">
            <a:xfrm>
              <a:off x="4520699" y="2786611"/>
              <a:ext cx="516155" cy="63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6" t="11812" r="8794" b="59069"/>
            <a:stretch/>
          </p:blipFill>
          <p:spPr bwMode="auto">
            <a:xfrm>
              <a:off x="3902754" y="2740712"/>
              <a:ext cx="564659" cy="58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2" t="18479" r="47631" b="52401"/>
            <a:stretch/>
          </p:blipFill>
          <p:spPr bwMode="auto">
            <a:xfrm>
              <a:off x="3734174" y="2957042"/>
              <a:ext cx="473732" cy="438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478" y="2619929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27346" y="1956048"/>
            <a:ext cx="2670705" cy="2101767"/>
            <a:chOff x="451773" y="2619928"/>
            <a:chExt cx="2670705" cy="2101767"/>
          </a:xfrm>
        </p:grpSpPr>
        <p:grpSp>
          <p:nvGrpSpPr>
            <p:cNvPr id="15" name="Group 14"/>
            <p:cNvGrpSpPr/>
            <p:nvPr/>
          </p:nvGrpSpPr>
          <p:grpSpPr>
            <a:xfrm>
              <a:off x="456388" y="2619928"/>
              <a:ext cx="2666090" cy="2101767"/>
              <a:chOff x="456388" y="2619928"/>
              <a:chExt cx="2666090" cy="2101767"/>
            </a:xfrm>
          </p:grpSpPr>
          <p:pic>
            <p:nvPicPr>
              <p:cNvPr id="17" name="Picture 16" descr="https://cdn5.vectorstock.com/i/1000x1000/98/29/laughing-and-smiling-kids-sit-on-floor-in-circle-vector-12599829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91" t="31228" r="7336" b="43656"/>
              <a:stretch/>
            </p:blipFill>
            <p:spPr bwMode="auto">
              <a:xfrm flipH="1">
                <a:off x="1804287" y="2819811"/>
                <a:ext cx="512428" cy="551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://www.clker.com/cliparts/d/l/D/F/t/t/loco-train-carriage-hi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388" y="2619928"/>
                <a:ext cx="2666090" cy="2101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Multiply 13"/>
            <p:cNvSpPr/>
            <p:nvPr/>
          </p:nvSpPr>
          <p:spPr>
            <a:xfrm>
              <a:off x="451773" y="4154485"/>
              <a:ext cx="264869" cy="2407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09005" y="1958427"/>
            <a:ext cx="2666090" cy="2101767"/>
            <a:chOff x="5788568" y="2619930"/>
            <a:chExt cx="2666090" cy="2101767"/>
          </a:xfrm>
        </p:grpSpPr>
        <p:pic>
          <p:nvPicPr>
            <p:cNvPr id="26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568" y="2619930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https://cdn1.vectorstock.com/i/1000x1000/55/85/side-view-of-boy-sitting-on-chair-vector-141558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00" t="1" r="23075" b="80255"/>
            <a:stretch/>
          </p:blipFill>
          <p:spPr bwMode="auto">
            <a:xfrm flipH="1">
              <a:off x="6494829" y="2804369"/>
              <a:ext cx="564043" cy="53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s://cdn5.vectorstock.com/i/1000x1000/98/54/cartoon-woman-working-at-his-laptop-vector-1337985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46" r="9806" b="74258"/>
            <a:stretch/>
          </p:blipFill>
          <p:spPr bwMode="auto">
            <a:xfrm flipH="1">
              <a:off x="7202121" y="2862933"/>
              <a:ext cx="473732" cy="47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361921" y="1032172"/>
            <a:ext cx="914400" cy="914400"/>
            <a:chOff x="6212910" y="1189973"/>
            <a:chExt cx="914400" cy="914400"/>
          </a:xfrm>
        </p:grpSpPr>
        <p:sp>
          <p:nvSpPr>
            <p:cNvPr id="22" name="Rectangle 21"/>
            <p:cNvSpPr/>
            <p:nvPr/>
          </p:nvSpPr>
          <p:spPr>
            <a:xfrm>
              <a:off x="6212910" y="1189973"/>
              <a:ext cx="6263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6212910" y="1207268"/>
              <a:ext cx="914400" cy="549602"/>
            </a:xfrm>
            <a:prstGeom prst="flowChartPunchedTap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6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briola" panose="04040605051002020D02" pitchFamily="82" charset="0"/>
                </a:rPr>
                <a:t>Linked Express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849459" y="4838718"/>
            <a:ext cx="84512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n-&gt;next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25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556 L 0.21993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the end of a Linked List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21578" y="1956048"/>
            <a:ext cx="2666090" cy="2101767"/>
            <a:chOff x="3122478" y="2619929"/>
            <a:chExt cx="2666090" cy="2101767"/>
          </a:xfrm>
        </p:grpSpPr>
        <p:pic>
          <p:nvPicPr>
            <p:cNvPr id="8" name="Picture 14" descr="https://cdn5.vectorstock.com/i/1000x1000/98/29/laughing-and-smiling-kids-sit-on-floor-in-circle-vector-1259982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4" t="28912" r="71038" b="39110"/>
            <a:stretch/>
          </p:blipFill>
          <p:spPr bwMode="auto">
            <a:xfrm>
              <a:off x="4520699" y="2786611"/>
              <a:ext cx="516155" cy="63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6" t="11812" r="8794" b="59069"/>
            <a:stretch/>
          </p:blipFill>
          <p:spPr bwMode="auto">
            <a:xfrm>
              <a:off x="3902754" y="2740712"/>
              <a:ext cx="564659" cy="58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2" t="18479" r="47631" b="52401"/>
            <a:stretch/>
          </p:blipFill>
          <p:spPr bwMode="auto">
            <a:xfrm>
              <a:off x="3734174" y="2957042"/>
              <a:ext cx="473732" cy="438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478" y="2619929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744507" y="1946572"/>
            <a:ext cx="2670705" cy="2101767"/>
            <a:chOff x="451773" y="2619928"/>
            <a:chExt cx="2670705" cy="2101767"/>
          </a:xfrm>
        </p:grpSpPr>
        <p:grpSp>
          <p:nvGrpSpPr>
            <p:cNvPr id="15" name="Group 14"/>
            <p:cNvGrpSpPr/>
            <p:nvPr/>
          </p:nvGrpSpPr>
          <p:grpSpPr>
            <a:xfrm>
              <a:off x="456388" y="2619928"/>
              <a:ext cx="2666090" cy="2101767"/>
              <a:chOff x="456388" y="2619928"/>
              <a:chExt cx="2666090" cy="2101767"/>
            </a:xfrm>
          </p:grpSpPr>
          <p:pic>
            <p:nvPicPr>
              <p:cNvPr id="17" name="Picture 16" descr="https://cdn5.vectorstock.com/i/1000x1000/98/29/laughing-and-smiling-kids-sit-on-floor-in-circle-vector-12599829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91" t="31228" r="7336" b="43656"/>
              <a:stretch/>
            </p:blipFill>
            <p:spPr bwMode="auto">
              <a:xfrm flipH="1">
                <a:off x="1804287" y="2819811"/>
                <a:ext cx="512428" cy="551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://www.clker.com/cliparts/d/l/D/F/t/t/loco-train-carriage-hi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388" y="2619928"/>
                <a:ext cx="2666090" cy="2101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Multiply 13"/>
            <p:cNvSpPr/>
            <p:nvPr/>
          </p:nvSpPr>
          <p:spPr>
            <a:xfrm>
              <a:off x="451773" y="4154485"/>
              <a:ext cx="264869" cy="2407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55488" y="1946572"/>
            <a:ext cx="2666090" cy="2101767"/>
            <a:chOff x="5788568" y="2619930"/>
            <a:chExt cx="2666090" cy="2101767"/>
          </a:xfrm>
        </p:grpSpPr>
        <p:pic>
          <p:nvPicPr>
            <p:cNvPr id="26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568" y="2619930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https://cdn1.vectorstock.com/i/1000x1000/55/85/side-view-of-boy-sitting-on-chair-vector-141558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00" t="1" r="23075" b="80255"/>
            <a:stretch/>
          </p:blipFill>
          <p:spPr bwMode="auto">
            <a:xfrm flipH="1">
              <a:off x="6494829" y="2804369"/>
              <a:ext cx="564043" cy="53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s://cdn5.vectorstock.com/i/1000x1000/98/54/cartoon-woman-working-at-his-laptop-vector-1337985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46" r="9806" b="74258"/>
            <a:stretch/>
          </p:blipFill>
          <p:spPr bwMode="auto">
            <a:xfrm flipH="1">
              <a:off x="7202121" y="2862933"/>
              <a:ext cx="473732" cy="47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1063664" y="1052960"/>
            <a:ext cx="914400" cy="914400"/>
            <a:chOff x="6212910" y="1189973"/>
            <a:chExt cx="914400" cy="914400"/>
          </a:xfrm>
        </p:grpSpPr>
        <p:sp>
          <p:nvSpPr>
            <p:cNvPr id="22" name="Rectangle 21"/>
            <p:cNvSpPr/>
            <p:nvPr/>
          </p:nvSpPr>
          <p:spPr>
            <a:xfrm>
              <a:off x="6212910" y="1189973"/>
              <a:ext cx="6263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6212910" y="1207268"/>
              <a:ext cx="914400" cy="549602"/>
            </a:xfrm>
            <a:prstGeom prst="flowChartPunchedTap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6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briola" panose="04040605051002020D02" pitchFamily="82" charset="0"/>
                </a:rPr>
                <a:t>Linked Express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079860" y="4720470"/>
            <a:ext cx="83030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p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(p-&gt;next != 0) p = p-&gt;next;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p-&gt;next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455488" y="3476750"/>
            <a:ext cx="264869" cy="24079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https://cdn.clipart.email/fa54ceea998c3f5a4595f942053ff9b2_police-report-clipart_479-588.gif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12"/>
          <a:stretch/>
        </p:blipFill>
        <p:spPr bwMode="auto">
          <a:xfrm>
            <a:off x="9386447" y="3098304"/>
            <a:ext cx="1201442" cy="10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21601 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25 2.96296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Linked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60754" y="1831492"/>
            <a:ext cx="7245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&lt;T&gt;::display()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(Node*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head;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!= 0;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-&gt;next) {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-&gt;data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list;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list;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know in advance that how many elements are to be stored in array.</a:t>
            </a:r>
          </a:p>
          <a:p>
            <a:r>
              <a:rPr lang="en-US" dirty="0"/>
              <a:t>Array is static structure. It means that array is of fixed size. The memory which is allocated to array can not be increased or reduced.</a:t>
            </a:r>
          </a:p>
          <a:p>
            <a:r>
              <a:rPr lang="en-US" dirty="0"/>
              <a:t>Since array is of fixed size, if we allocate more memory than required then the memory space will be wasted. </a:t>
            </a:r>
          </a:p>
          <a:p>
            <a:r>
              <a:rPr lang="en-US" dirty="0"/>
              <a:t>If we allocate less memory than required, then we will not be able fit in all the elements in the array.</a:t>
            </a:r>
          </a:p>
          <a:p>
            <a:r>
              <a:rPr lang="en-US" dirty="0"/>
              <a:t>The elements of array are stored in contiguous memory locations. So insertions and deletions are very difficult and time consuming.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8/Thinking_Cartoon_Businessman_%28Flipped%29.svg/542px-Thinking_Cartoon_Businessman_%28Flipped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14" y="1743284"/>
            <a:ext cx="2408368" cy="46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3458780" y="939452"/>
            <a:ext cx="6524463" cy="2693095"/>
          </a:xfrm>
          <a:prstGeom prst="cloudCallout">
            <a:avLst>
              <a:gd name="adj1" fmla="val -52117"/>
              <a:gd name="adj2" fmla="val 4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Comic Sans MS" panose="030F0702030302020204" pitchFamily="66" charset="0"/>
              </a:rPr>
              <a:t>Wouldn’t it be great to have a list, which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a dynamic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can grow and shrink during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easy to insert and delete.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</a:rPr>
              <a:t>efficient in memory utilization, i.e. no need to pre-allocate memory.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3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8259251" cy="4188350"/>
          </a:xfrm>
        </p:spPr>
        <p:txBody>
          <a:bodyPr>
            <a:normAutofit/>
          </a:bodyPr>
          <a:lstStyle/>
          <a:p>
            <a:r>
              <a:rPr lang="en-US" sz="2000" dirty="0"/>
              <a:t>A Linked List is a collection of (</a:t>
            </a:r>
            <a:r>
              <a:rPr lang="en-US" sz="2000" dirty="0">
                <a:solidFill>
                  <a:srgbClr val="FF0066"/>
                </a:solidFill>
              </a:rPr>
              <a:t>non-contiguous</a:t>
            </a:r>
            <a:r>
              <a:rPr lang="en-US" sz="2000" dirty="0"/>
              <a:t>) elements</a:t>
            </a:r>
          </a:p>
          <a:p>
            <a:r>
              <a:rPr lang="en-US" sz="2000" dirty="0"/>
              <a:t>The address of the first element is termed as the </a:t>
            </a:r>
            <a:r>
              <a:rPr lang="en-US" sz="2000" dirty="0">
                <a:solidFill>
                  <a:srgbClr val="FF0066"/>
                </a:solidFill>
              </a:rPr>
              <a:t>head</a:t>
            </a:r>
          </a:p>
          <a:p>
            <a:r>
              <a:rPr lang="en-US" sz="2000" dirty="0"/>
              <a:t>Since the elements are not contiguous, each element maintains the </a:t>
            </a:r>
            <a:r>
              <a:rPr lang="en-US" sz="2000" dirty="0">
                <a:solidFill>
                  <a:srgbClr val="FF0066"/>
                </a:solidFill>
              </a:rPr>
              <a:t>address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FF0066"/>
                </a:solidFill>
              </a:rPr>
              <a:t>next</a:t>
            </a:r>
            <a:r>
              <a:rPr lang="en-US" sz="2000" dirty="0"/>
              <a:t> element.</a:t>
            </a:r>
          </a:p>
          <a:p>
            <a:r>
              <a:rPr lang="en-US" sz="2000" dirty="0"/>
              <a:t>The next address of the </a:t>
            </a:r>
            <a:r>
              <a:rPr lang="en-US" sz="2000" dirty="0">
                <a:solidFill>
                  <a:srgbClr val="FF0066"/>
                </a:solidFill>
              </a:rPr>
              <a:t>last</a:t>
            </a:r>
            <a:r>
              <a:rPr lang="en-US" sz="2000" dirty="0"/>
              <a:t> element is 0.</a:t>
            </a:r>
          </a:p>
          <a:p>
            <a:r>
              <a:rPr lang="en-US" sz="2000" dirty="0"/>
              <a:t>The non-contiguous nature of memory allocation implies that the elements may appear in any relative order in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651429" y="1256962"/>
          <a:ext cx="2651760" cy="481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13587016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13587064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endParaRPr lang="en-US" sz="12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endParaRPr lang="en-US" sz="12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13587064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endParaRPr lang="en-US" sz="12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endParaRPr lang="en-US" sz="12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endParaRPr lang="en-US" sz="12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13587256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813"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13587016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66"/>
                          </a:solidFill>
                          <a:latin typeface="Bradley Hand ITC" panose="03070402050302030203" pitchFamily="66" charset="0"/>
                        </a:rPr>
                        <a:t>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56094" y="4527462"/>
            <a:ext cx="93590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1</a:t>
            </a:r>
            <a:r>
              <a:rPr lang="en-US" sz="1600" baseline="30000" dirty="0">
                <a:solidFill>
                  <a:srgbClr val="FF0066"/>
                </a:solidFill>
                <a:latin typeface="Bradley Hand ITC" panose="03070402050302030203" pitchFamily="66" charset="0"/>
              </a:rPr>
              <a:t>st</a:t>
            </a:r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56094" y="1830400"/>
            <a:ext cx="93590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2</a:t>
            </a:r>
            <a:r>
              <a:rPr lang="en-US" sz="1600" baseline="30000" dirty="0">
                <a:solidFill>
                  <a:srgbClr val="FF0066"/>
                </a:solidFill>
                <a:latin typeface="Bradley Hand ITC" panose="03070402050302030203" pitchFamily="66" charset="0"/>
              </a:rPr>
              <a:t>nd</a:t>
            </a:r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 element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56094" y="3258325"/>
            <a:ext cx="93590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3</a:t>
            </a:r>
            <a:r>
              <a:rPr lang="en-US" sz="1600" baseline="30000" dirty="0">
                <a:solidFill>
                  <a:srgbClr val="FF0066"/>
                </a:solidFill>
                <a:latin typeface="Bradley Hand ITC" panose="03070402050302030203" pitchFamily="66" charset="0"/>
              </a:rPr>
              <a:t>rd</a:t>
            </a:r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 element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728" y="5789168"/>
            <a:ext cx="924546" cy="38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16275" y="5789168"/>
            <a:ext cx="924546" cy="387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13587016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45420" y="5789168"/>
            <a:ext cx="924546" cy="38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69967" y="5789168"/>
            <a:ext cx="924546" cy="387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13587064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599112" y="5789167"/>
            <a:ext cx="924546" cy="38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23659" y="5789167"/>
            <a:ext cx="924546" cy="387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3"/>
            <a:endCxn id="13" idx="1"/>
          </p:cNvCxnSpPr>
          <p:nvPr/>
        </p:nvCxnSpPr>
        <p:spPr>
          <a:xfrm>
            <a:off x="2740821" y="5983066"/>
            <a:ext cx="5045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 flipV="1">
            <a:off x="5094513" y="5983065"/>
            <a:ext cx="504599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145" y="51768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200" dirty="0"/>
              <a:t> (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13587256)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9" idx="0"/>
          </p:cNvCxnSpPr>
          <p:nvPr/>
        </p:nvCxnSpPr>
        <p:spPr>
          <a:xfrm>
            <a:off x="1354001" y="5453890"/>
            <a:ext cx="0" cy="3352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7112" y="6202013"/>
            <a:ext cx="138531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address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13587256</a:t>
            </a:r>
            <a:r>
              <a:rPr lang="en-US" sz="12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5420" y="6202013"/>
            <a:ext cx="138531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address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13587016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599112" y="6202013"/>
            <a:ext cx="138531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address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13587064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55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22" grpId="0"/>
      <p:bldP spid="5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on a train ride</a:t>
            </a:r>
          </a:p>
        </p:txBody>
      </p:sp>
      <p:pic>
        <p:nvPicPr>
          <p:cNvPr id="1028" name="Picture 4" descr="https://cdn5.dibujos.net/dibujos/pintados/201308/locomotora-de-vapor-vehiculos-trenes-pintado-por-ani123-980386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8E8FE"/>
              </a:clrFrom>
              <a:clrTo>
                <a:srgbClr val="B8E8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6930" y="2157815"/>
            <a:ext cx="3548566" cy="27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22478" y="2552820"/>
            <a:ext cx="2666090" cy="2168876"/>
            <a:chOff x="3122478" y="2552820"/>
            <a:chExt cx="2666090" cy="2168876"/>
          </a:xfrm>
        </p:grpSpPr>
        <p:grpSp>
          <p:nvGrpSpPr>
            <p:cNvPr id="7" name="Group 6"/>
            <p:cNvGrpSpPr/>
            <p:nvPr/>
          </p:nvGrpSpPr>
          <p:grpSpPr>
            <a:xfrm>
              <a:off x="3122478" y="2619929"/>
              <a:ext cx="2666090" cy="2101767"/>
              <a:chOff x="3122478" y="2619929"/>
              <a:chExt cx="2666090" cy="2101767"/>
            </a:xfrm>
          </p:grpSpPr>
          <p:pic>
            <p:nvPicPr>
              <p:cNvPr id="1038" name="Picture 14" descr="https://cdn5.vectorstock.com/i/1000x1000/98/29/laughing-and-smiling-kids-sit-on-floor-in-circle-vector-12599829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4" t="28912" r="71038" b="39110"/>
              <a:stretch/>
            </p:blipFill>
            <p:spPr bwMode="auto">
              <a:xfrm>
                <a:off x="4520699" y="2786611"/>
                <a:ext cx="516155" cy="638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ttps://image.shutterstock.com/image-vector/smiling-preschool-boys-standing-on-260nw-1095572207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EFF"/>
                  </a:clrFrom>
                  <a:clrTo>
                    <a:srgbClr val="FF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346" t="11812" r="8794" b="59069"/>
              <a:stretch/>
            </p:blipFill>
            <p:spPr bwMode="auto">
              <a:xfrm>
                <a:off x="3902754" y="2740712"/>
                <a:ext cx="564659" cy="583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image.shutterstock.com/image-vector/smiling-preschool-boys-standing-on-260nw-1095572207.jp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D"/>
                  </a:clrFrom>
                  <a:clrTo>
                    <a:srgbClr val="FFFF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42" t="18479" r="47631" b="52401"/>
              <a:stretch/>
            </p:blipFill>
            <p:spPr bwMode="auto">
              <a:xfrm>
                <a:off x="3734174" y="2957042"/>
                <a:ext cx="473732" cy="438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www.clker.com/cliparts/d/l/D/F/t/t/loco-train-carriage-hi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2478" y="2619929"/>
                <a:ext cx="2666090" cy="2101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4273524" y="255282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II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1773" y="2542782"/>
            <a:ext cx="2670705" cy="2178913"/>
            <a:chOff x="451773" y="2542782"/>
            <a:chExt cx="2670705" cy="2178913"/>
          </a:xfrm>
        </p:grpSpPr>
        <p:grpSp>
          <p:nvGrpSpPr>
            <p:cNvPr id="12" name="Group 11"/>
            <p:cNvGrpSpPr/>
            <p:nvPr/>
          </p:nvGrpSpPr>
          <p:grpSpPr>
            <a:xfrm>
              <a:off x="456388" y="2542782"/>
              <a:ext cx="2666090" cy="2178913"/>
              <a:chOff x="456388" y="2542782"/>
              <a:chExt cx="2666090" cy="21789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56388" y="2619928"/>
                <a:ext cx="2666090" cy="2101767"/>
                <a:chOff x="456388" y="2619928"/>
                <a:chExt cx="2666090" cy="2101767"/>
              </a:xfrm>
            </p:grpSpPr>
            <p:pic>
              <p:nvPicPr>
                <p:cNvPr id="1040" name="Picture 16" descr="https://cdn5.vectorstock.com/i/1000x1000/98/29/laughing-and-smiling-kids-sit-on-floor-in-circle-vector-12599829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091" t="31228" r="7336" b="43656"/>
                <a:stretch/>
              </p:blipFill>
              <p:spPr bwMode="auto">
                <a:xfrm flipH="1">
                  <a:off x="1804287" y="2819811"/>
                  <a:ext cx="512428" cy="5516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http://www.clker.com/cliparts/d/l/D/F/t/t/loco-train-carriage-hi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388" y="2619928"/>
                  <a:ext cx="2666090" cy="2101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1579947" y="2542782"/>
                <a:ext cx="429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III</a:t>
                </a:r>
              </a:p>
            </p:txBody>
          </p:sp>
        </p:grpSp>
        <p:sp>
          <p:nvSpPr>
            <p:cNvPr id="13" name="Multiply 12"/>
            <p:cNvSpPr/>
            <p:nvPr/>
          </p:nvSpPr>
          <p:spPr>
            <a:xfrm>
              <a:off x="451773" y="4154485"/>
              <a:ext cx="264869" cy="2407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88568" y="1693675"/>
            <a:ext cx="2867316" cy="3028022"/>
            <a:chOff x="5788568" y="1693675"/>
            <a:chExt cx="2867316" cy="3028022"/>
          </a:xfrm>
        </p:grpSpPr>
        <p:grpSp>
          <p:nvGrpSpPr>
            <p:cNvPr id="10" name="Group 9"/>
            <p:cNvGrpSpPr/>
            <p:nvPr/>
          </p:nvGrpSpPr>
          <p:grpSpPr>
            <a:xfrm>
              <a:off x="5788568" y="2542782"/>
              <a:ext cx="2666090" cy="2178915"/>
              <a:chOff x="5788568" y="2542782"/>
              <a:chExt cx="2666090" cy="217891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88568" y="2619930"/>
                <a:ext cx="2666090" cy="2101767"/>
                <a:chOff x="5788568" y="2619930"/>
                <a:chExt cx="2666090" cy="2101767"/>
              </a:xfrm>
            </p:grpSpPr>
            <p:pic>
              <p:nvPicPr>
                <p:cNvPr id="1026" name="Picture 2" descr="http://www.clker.com/cliparts/d/l/D/F/t/t/loco-train-carriage-hi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8568" y="2619930"/>
                  <a:ext cx="2666090" cy="2101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https://cdn1.vectorstock.com/i/1000x1000/55/85/side-view-of-boy-sitting-on-chair-vector-1415585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00" t="1" r="23075" b="80255"/>
                <a:stretch/>
              </p:blipFill>
              <p:spPr bwMode="auto">
                <a:xfrm flipH="1">
                  <a:off x="6494829" y="2804369"/>
                  <a:ext cx="564043" cy="5348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https://cdn5.vectorstock.com/i/1000x1000/98/54/cartoon-woman-working-at-his-laptop-vector-13379854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546" r="9806" b="74258"/>
                <a:stretch/>
              </p:blipFill>
              <p:spPr bwMode="auto">
                <a:xfrm flipH="1">
                  <a:off x="7202121" y="2862933"/>
                  <a:ext cx="473732" cy="4762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6989523" y="2542782"/>
                <a:ext cx="266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741484" y="1693675"/>
              <a:ext cx="914400" cy="914400"/>
              <a:chOff x="6212910" y="1189973"/>
              <a:chExt cx="914400" cy="914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212910" y="1189973"/>
                <a:ext cx="62630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Punched Tape 14"/>
              <p:cNvSpPr/>
              <p:nvPr/>
            </p:nvSpPr>
            <p:spPr>
              <a:xfrm>
                <a:off x="6212910" y="1207268"/>
                <a:ext cx="914400" cy="549602"/>
              </a:xfrm>
              <a:prstGeom prst="flowChartPunchedTap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200"/>
                  </a:lnSpc>
                </a:pPr>
                <a:r>
                  <a:rPr lang="en-US" sz="1600" i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abriola" panose="04040605051002020D02" pitchFamily="82" charset="0"/>
                  </a:rPr>
                  <a:t>Linked Express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2889023" y="1132026"/>
            <a:ext cx="477406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The train can have multiple cars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Each car may contain </a:t>
            </a:r>
            <a:r>
              <a:rPr lang="en-US" sz="1600" dirty="0" err="1">
                <a:latin typeface="Comic Sans MS" panose="030F0702030302020204" pitchFamily="66" charset="0"/>
              </a:rPr>
              <a:t>diferent</a:t>
            </a:r>
            <a:r>
              <a:rPr lang="en-US" sz="1600" dirty="0">
                <a:latin typeface="Comic Sans MS" panose="030F0702030302020204" pitchFamily="66" charset="0"/>
              </a:rPr>
              <a:t> number of people</a:t>
            </a: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1794910" y="1716801"/>
            <a:ext cx="3481145" cy="82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 flipH="1">
            <a:off x="4447610" y="1716801"/>
            <a:ext cx="828445" cy="83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9" idx="0"/>
          </p:cNvCxnSpPr>
          <p:nvPr/>
        </p:nvCxnSpPr>
        <p:spPr>
          <a:xfrm>
            <a:off x="5276055" y="1716801"/>
            <a:ext cx="1846678" cy="82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30325" y="921444"/>
            <a:ext cx="2507607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The flag always sits on top of the first car</a:t>
            </a:r>
          </a:p>
        </p:txBody>
      </p:sp>
      <p:cxnSp>
        <p:nvCxnSpPr>
          <p:cNvPr id="1029" name="Straight Arrow Connector 1028"/>
          <p:cNvCxnSpPr>
            <a:stCxn id="43" idx="2"/>
            <a:endCxn id="15" idx="3"/>
          </p:cNvCxnSpPr>
          <p:nvPr/>
        </p:nvCxnSpPr>
        <p:spPr>
          <a:xfrm flipH="1">
            <a:off x="8655884" y="1506219"/>
            <a:ext cx="1428245" cy="47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1547" y="5446371"/>
            <a:ext cx="2667476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The cross mark indicates it’s the last car</a:t>
            </a:r>
          </a:p>
        </p:txBody>
      </p:sp>
      <p:cxnSp>
        <p:nvCxnSpPr>
          <p:cNvPr id="1033" name="Straight Arrow Connector 1032"/>
          <p:cNvCxnSpPr>
            <a:stCxn id="46" idx="0"/>
          </p:cNvCxnSpPr>
          <p:nvPr/>
        </p:nvCxnSpPr>
        <p:spPr>
          <a:xfrm flipH="1" flipV="1">
            <a:off x="576197" y="4395275"/>
            <a:ext cx="979088" cy="1051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71511" y="5446371"/>
            <a:ext cx="2667476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We can add/remove cars from the train as needed</a:t>
            </a:r>
          </a:p>
        </p:txBody>
      </p:sp>
    </p:spTree>
    <p:extLst>
      <p:ext uri="{BB962C8B-B14F-4D97-AF65-F5344CB8AC3E}">
        <p14:creationId xmlns:p14="http://schemas.microsoft.com/office/powerpoint/2010/main" val="28766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  <p:bldP spid="43" grpId="0" build="p" animBg="1"/>
      <p:bldP spid="46" grpId="0" build="p" animBg="1"/>
      <p:bldP spid="4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an element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6042145" cy="4188350"/>
          </a:xfrm>
        </p:spPr>
        <p:txBody>
          <a:bodyPr>
            <a:normAutofit/>
          </a:bodyPr>
          <a:lstStyle/>
          <a:p>
            <a:r>
              <a:rPr lang="en-US" sz="2000" dirty="0"/>
              <a:t>An element of a Linked List is termed as a </a:t>
            </a:r>
            <a:r>
              <a:rPr lang="en-US" sz="2000" dirty="0">
                <a:solidFill>
                  <a:srgbClr val="FF0066"/>
                </a:solidFill>
              </a:rPr>
              <a:t>Node</a:t>
            </a:r>
            <a:endParaRPr lang="en-US" sz="2000" dirty="0"/>
          </a:p>
          <a:p>
            <a:r>
              <a:rPr lang="en-US" sz="2000" dirty="0"/>
              <a:t>A Node has </a:t>
            </a:r>
            <a:r>
              <a:rPr lang="en-US" sz="2000" dirty="0">
                <a:solidFill>
                  <a:srgbClr val="FF0066"/>
                </a:solidFill>
              </a:rPr>
              <a:t>two </a:t>
            </a:r>
            <a:r>
              <a:rPr lang="en-US" sz="2000" dirty="0"/>
              <a:t>parts.</a:t>
            </a:r>
            <a:endParaRPr lang="en-US" sz="2000" dirty="0">
              <a:solidFill>
                <a:srgbClr val="FF0066"/>
              </a:solidFill>
            </a:endParaRP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66"/>
                </a:solidFill>
              </a:rPr>
              <a:t>data</a:t>
            </a:r>
            <a:r>
              <a:rPr lang="en-US" sz="2000" dirty="0"/>
              <a:t> part stores the </a:t>
            </a:r>
            <a:r>
              <a:rPr lang="en-US" sz="2000" dirty="0">
                <a:solidFill>
                  <a:srgbClr val="FF0066"/>
                </a:solidFill>
              </a:rPr>
              <a:t>value</a:t>
            </a:r>
            <a:r>
              <a:rPr lang="en-US" sz="2000" dirty="0"/>
              <a:t> of the Node.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66"/>
                </a:solidFill>
              </a:rPr>
              <a:t>next</a:t>
            </a:r>
            <a:r>
              <a:rPr lang="en-US" sz="2000" dirty="0"/>
              <a:t> part stores the </a:t>
            </a:r>
            <a:r>
              <a:rPr lang="en-US" sz="2000" dirty="0">
                <a:solidFill>
                  <a:srgbClr val="FF0066"/>
                </a:solidFill>
              </a:rPr>
              <a:t>address</a:t>
            </a:r>
            <a:r>
              <a:rPr lang="en-US" sz="2000" dirty="0"/>
              <a:t> of the next Node.</a:t>
            </a:r>
          </a:p>
          <a:p>
            <a:r>
              <a:rPr lang="en-US" sz="2000" dirty="0"/>
              <a:t>So Node can be implemented using a </a:t>
            </a:r>
            <a:r>
              <a:rPr lang="en-US" sz="2000" dirty="0">
                <a:solidFill>
                  <a:srgbClr val="FF0066"/>
                </a:solidFill>
              </a:rPr>
              <a:t>heterogeneous</a:t>
            </a:r>
            <a:r>
              <a:rPr lang="en-US" sz="2000" dirty="0"/>
              <a:t> data type, such as a </a:t>
            </a:r>
            <a:r>
              <a:rPr lang="en-US" sz="2000" dirty="0">
                <a:solidFill>
                  <a:srgbClr val="FF0066"/>
                </a:solidFill>
              </a:rPr>
              <a:t>structure</a:t>
            </a:r>
            <a:r>
              <a:rPr lang="en-US" sz="2000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2145" y="5176891"/>
            <a:ext cx="6786060" cy="1302121"/>
            <a:chOff x="662145" y="5176891"/>
            <a:chExt cx="6786060" cy="1302121"/>
          </a:xfrm>
        </p:grpSpPr>
        <p:sp>
          <p:nvSpPr>
            <p:cNvPr id="5" name="Rectangle 4"/>
            <p:cNvSpPr/>
            <p:nvPr/>
          </p:nvSpPr>
          <p:spPr>
            <a:xfrm>
              <a:off x="891728" y="5789168"/>
              <a:ext cx="924546" cy="3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16275" y="5789168"/>
              <a:ext cx="924546" cy="387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13587016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5420" y="5789168"/>
              <a:ext cx="924546" cy="3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69967" y="5789168"/>
              <a:ext cx="924546" cy="387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13587064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99112" y="5789167"/>
              <a:ext cx="924546" cy="3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23659" y="5789167"/>
              <a:ext cx="924546" cy="387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2740821" y="5983066"/>
              <a:ext cx="50459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 flipV="1">
              <a:off x="5094513" y="5983065"/>
              <a:ext cx="504599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62145" y="5176891"/>
              <a:ext cx="1383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dirty="0"/>
                <a:t> (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13587256)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13" idx="2"/>
              <a:endCxn id="5" idx="0"/>
            </p:cNvCxnSpPr>
            <p:nvPr/>
          </p:nvCxnSpPr>
          <p:spPr>
            <a:xfrm>
              <a:off x="1354001" y="5453890"/>
              <a:ext cx="0" cy="33527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87112" y="6202013"/>
              <a:ext cx="138531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 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13587256</a:t>
              </a:r>
              <a:r>
                <a:rPr lang="en-US" sz="1200" dirty="0"/>
                <a:t>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45420" y="6202013"/>
              <a:ext cx="138531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 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13587016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99112" y="6202013"/>
              <a:ext cx="1385316" cy="2769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 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13587064</a:t>
              </a:r>
              <a:endParaRPr lang="en-US" sz="1200" dirty="0"/>
            </a:p>
          </p:txBody>
        </p:sp>
      </p:grpSp>
      <p:sp>
        <p:nvSpPr>
          <p:cNvPr id="19" name="Right Brace 18"/>
          <p:cNvSpPr/>
          <p:nvPr/>
        </p:nvSpPr>
        <p:spPr>
          <a:xfrm rot="16200000">
            <a:off x="3614031" y="5205471"/>
            <a:ext cx="177178" cy="914400"/>
          </a:xfrm>
          <a:prstGeom prst="rightBrace">
            <a:avLst>
              <a:gd name="adj1" fmla="val 446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01995" y="5273107"/>
            <a:ext cx="60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data</a:t>
            </a:r>
          </a:p>
        </p:txBody>
      </p:sp>
      <p:sp>
        <p:nvSpPr>
          <p:cNvPr id="21" name="Right Brace 20"/>
          <p:cNvSpPr/>
          <p:nvPr/>
        </p:nvSpPr>
        <p:spPr>
          <a:xfrm rot="16200000">
            <a:off x="4542125" y="5197619"/>
            <a:ext cx="177178" cy="914400"/>
          </a:xfrm>
          <a:prstGeom prst="rightBrace">
            <a:avLst>
              <a:gd name="adj1" fmla="val 446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30089" y="5236916"/>
            <a:ext cx="60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66"/>
                </a:solidFill>
                <a:latin typeface="Bradley Hand ITC" panose="03070402050302030203" pitchFamily="66" charset="0"/>
              </a:rPr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72428" y="3505186"/>
            <a:ext cx="28017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Attempt at the Linked List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216" y="1355445"/>
            <a:ext cx="8843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Node* next;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Node* link = 0) : 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next(link) {}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Linked List Constructor : creates an empty list (head = 0)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 {} 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 if the list is 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empty()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 == 0; }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a/a8/Thinking_Cartoon_Businessman_%28Flipped%29.svg/542px-Thinking_Cartoon_Businessman_%28Flipped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14" y="1743284"/>
            <a:ext cx="2408368" cy="46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Callout 1"/>
          <p:cNvSpPr/>
          <p:nvPr/>
        </p:nvSpPr>
        <p:spPr>
          <a:xfrm>
            <a:off x="3458780" y="939452"/>
            <a:ext cx="2868043" cy="2167003"/>
          </a:xfrm>
          <a:prstGeom prst="cloudCallout">
            <a:avLst>
              <a:gd name="adj1" fmla="val -54896"/>
              <a:gd name="adj2" fmla="val 4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Comic Sans MS" panose="030F0702030302020204" pitchFamily="66" charset="0"/>
              </a:rPr>
              <a:t>The implementation of Node will only work for integers, not for other data types. What if we needed a Linked List of strings?</a:t>
            </a:r>
          </a:p>
          <a:p>
            <a:pPr algn="ctr"/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050" y="939452"/>
            <a:ext cx="28017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43548" y="4838688"/>
            <a:ext cx="6786060" cy="1302121"/>
            <a:chOff x="3743548" y="4838688"/>
            <a:chExt cx="6786060" cy="1302121"/>
          </a:xfrm>
        </p:grpSpPr>
        <p:grpSp>
          <p:nvGrpSpPr>
            <p:cNvPr id="5" name="Group 4"/>
            <p:cNvGrpSpPr/>
            <p:nvPr/>
          </p:nvGrpSpPr>
          <p:grpSpPr>
            <a:xfrm>
              <a:off x="3743548" y="4838688"/>
              <a:ext cx="6786060" cy="1302121"/>
              <a:chOff x="662145" y="5176891"/>
              <a:chExt cx="6786060" cy="130212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91728" y="5789168"/>
                <a:ext cx="92454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“ten”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16275" y="5789168"/>
                <a:ext cx="924546" cy="3877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13587016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45420" y="5789168"/>
                <a:ext cx="92454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“fifteen”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69967" y="5789168"/>
                <a:ext cx="924546" cy="3877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13587064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99112" y="5789167"/>
                <a:ext cx="924546" cy="3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“twenty”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523659" y="5789167"/>
                <a:ext cx="924546" cy="3877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7" idx="3"/>
                <a:endCxn id="8" idx="1"/>
              </p:cNvCxnSpPr>
              <p:nvPr/>
            </p:nvCxnSpPr>
            <p:spPr>
              <a:xfrm>
                <a:off x="2740821" y="5983066"/>
                <a:ext cx="50459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3"/>
                <a:endCxn id="10" idx="1"/>
              </p:cNvCxnSpPr>
              <p:nvPr/>
            </p:nvCxnSpPr>
            <p:spPr>
              <a:xfrm flipV="1">
                <a:off x="5094513" y="5983065"/>
                <a:ext cx="504599" cy="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62145" y="5176891"/>
                <a:ext cx="13837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head</a:t>
                </a:r>
                <a:r>
                  <a:rPr lang="en-US" sz="1200" dirty="0"/>
                  <a:t> (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13587256)</a:t>
                </a:r>
                <a:endParaRPr lang="en-US" sz="1200" dirty="0"/>
              </a:p>
            </p:txBody>
          </p:sp>
          <p:cxnSp>
            <p:nvCxnSpPr>
              <p:cNvPr id="15" name="Straight Arrow Connector 14"/>
              <p:cNvCxnSpPr>
                <a:stCxn id="14" idx="2"/>
                <a:endCxn id="6" idx="0"/>
              </p:cNvCxnSpPr>
              <p:nvPr/>
            </p:nvCxnSpPr>
            <p:spPr>
              <a:xfrm>
                <a:off x="1354001" y="5453890"/>
                <a:ext cx="0" cy="33527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87112" y="6202013"/>
                <a:ext cx="1385316" cy="276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address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13587256</a:t>
                </a:r>
                <a:r>
                  <a:rPr lang="en-US" sz="1200" dirty="0"/>
                  <a:t>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45420" y="6202013"/>
                <a:ext cx="1385316" cy="276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address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13587016</a:t>
                </a:r>
                <a:endParaRPr lang="en-US" sz="12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9112" y="6202013"/>
                <a:ext cx="1385316" cy="276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address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13587064</a:t>
                </a:r>
                <a:endParaRPr lang="en-US" sz="1200" dirty="0"/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16200000">
              <a:off x="6695434" y="4867268"/>
              <a:ext cx="177178" cy="914400"/>
            </a:xfrm>
            <a:prstGeom prst="rightBrace">
              <a:avLst>
                <a:gd name="adj1" fmla="val 446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83398" y="4934904"/>
              <a:ext cx="601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66"/>
                  </a:solidFill>
                  <a:latin typeface="Bradley Hand ITC" panose="03070402050302030203" pitchFamily="66" charset="0"/>
                </a:rPr>
                <a:t>data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 rot="16200000">
              <a:off x="7623528" y="4859416"/>
              <a:ext cx="177178" cy="914400"/>
            </a:xfrm>
            <a:prstGeom prst="rightBrace">
              <a:avLst>
                <a:gd name="adj1" fmla="val 4460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1492" y="4898713"/>
              <a:ext cx="6012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66"/>
                  </a:solidFill>
                  <a:latin typeface="Bradley Hand ITC" panose="03070402050302030203" pitchFamily="66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generic Linked List class for all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9007" y="1288537"/>
            <a:ext cx="84174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Node* 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Node* link = 0) : data(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next(link) {}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Linked List Constructor : creates an empty list (head = 0)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 {}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list is 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head == 0;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1161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 Antiqua</vt:lpstr>
      <vt:lpstr>Bradley Hand ITC</vt:lpstr>
      <vt:lpstr>Cambria Math</vt:lpstr>
      <vt:lpstr>Comic Sans MS</vt:lpstr>
      <vt:lpstr>Courier New</vt:lpstr>
      <vt:lpstr>Gabriola</vt:lpstr>
      <vt:lpstr>Garamond</vt:lpstr>
      <vt:lpstr>1_Office Theme</vt:lpstr>
      <vt:lpstr>PowerPoint Presentation</vt:lpstr>
      <vt:lpstr>Disadvantage of arrays</vt:lpstr>
      <vt:lpstr>PowerPoint Presentation</vt:lpstr>
      <vt:lpstr>Linked Lists</vt:lpstr>
      <vt:lpstr>Going on a train ride</vt:lpstr>
      <vt:lpstr>Implementation of an element</vt:lpstr>
      <vt:lpstr>Our First Attempt at the Linked List class</vt:lpstr>
      <vt:lpstr>PowerPoint Presentation</vt:lpstr>
      <vt:lpstr>Let’s make a generic Linked List class for all types</vt:lpstr>
      <vt:lpstr>Adding insertion methods to the LinkedList class</vt:lpstr>
      <vt:lpstr>Inserting in the beginning of a Linked List</vt:lpstr>
      <vt:lpstr>Inserting in the end of a Linked List</vt:lpstr>
      <vt:lpstr>Displaying a Linked List</vt:lpstr>
      <vt:lpstr>Testing our code</vt:lpstr>
      <vt:lpstr>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141</cp:revision>
  <dcterms:created xsi:type="dcterms:W3CDTF">2019-02-27T09:44:52Z</dcterms:created>
  <dcterms:modified xsi:type="dcterms:W3CDTF">2024-09-24T03:29:22Z</dcterms:modified>
</cp:coreProperties>
</file>