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30" r:id="rId2"/>
    <p:sldId id="369" r:id="rId3"/>
    <p:sldId id="363" r:id="rId4"/>
    <p:sldId id="373" r:id="rId5"/>
    <p:sldId id="374" r:id="rId6"/>
    <p:sldId id="375" r:id="rId7"/>
    <p:sldId id="376" r:id="rId8"/>
    <p:sldId id="368" r:id="rId9"/>
    <p:sldId id="371" r:id="rId10"/>
    <p:sldId id="34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D9D9D9"/>
    <a:srgbClr val="4472C4"/>
    <a:srgbClr val="18B0F0"/>
    <a:srgbClr val="D3E8EE"/>
    <a:srgbClr val="F9F4F2"/>
    <a:srgbClr val="44BEF1"/>
    <a:srgbClr val="83D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>
      <p:cViewPr>
        <p:scale>
          <a:sx n="92" d="100"/>
          <a:sy n="92" d="100"/>
        </p:scale>
        <p:origin x="10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90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7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292" y="117993"/>
            <a:ext cx="10023389" cy="598700"/>
          </a:xfrm>
        </p:spPr>
        <p:txBody>
          <a:bodyPr>
            <a:noAutofit/>
          </a:bodyPr>
          <a:lstStyle>
            <a:lvl1pPr>
              <a:defRPr sz="4000">
                <a:solidFill>
                  <a:srgbClr val="18B0F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291" y="988541"/>
            <a:ext cx="11790405" cy="5188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3292" y="6356351"/>
            <a:ext cx="2743200" cy="365125"/>
          </a:xfrm>
        </p:spPr>
        <p:txBody>
          <a:bodyPr/>
          <a:lstStyle/>
          <a:p>
            <a:fld id="{41FD2D92-4C93-4B9D-82FF-6D41765B1A5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21094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30496" y="6356350"/>
            <a:ext cx="2743200" cy="365125"/>
          </a:xfrm>
        </p:spPr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0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9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8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7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7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0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9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2D92-4C93-4B9D-82FF-6D41765B1A5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6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-25400" ty="-44450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D2D92-4C93-4B9D-82FF-6D41765B1A5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B4AFE-CD5F-47DD-A9C6-21A8CD869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7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G:\UpDegree\PPTs\Courses\Data%20Structures%20with%20C++\Code\Set3\LinkedList4.ex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ile:///G:\UpDegree\PPTs\Courses\Data%20Structures%20with%20C++\Code\Set3\LinkedList3.ex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G:\UpDegree\PPTs\Courses\Data%20Structures%20with%20C++\Code\Set3\LinkedList5.ex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4839774" y="2206969"/>
            <a:ext cx="3005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Book Antiqua" panose="02040602050305030304" pitchFamily="18" charset="0"/>
              </a:rPr>
              <a:t>Data Structures</a:t>
            </a:r>
          </a:p>
        </p:txBody>
      </p:sp>
      <p:sp>
        <p:nvSpPr>
          <p:cNvPr id="6" name="TextBox 2"/>
          <p:cNvSpPr txBox="1"/>
          <p:nvPr/>
        </p:nvSpPr>
        <p:spPr>
          <a:xfrm>
            <a:off x="4508048" y="2885046"/>
            <a:ext cx="3546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Garamond" panose="02020404030301010803" pitchFamily="18" charset="0"/>
              </a:rPr>
              <a:t> Linked Lists – Deletion</a:t>
            </a:r>
          </a:p>
          <a:p>
            <a:r>
              <a:rPr lang="en-US" sz="2000">
                <a:latin typeface="Garamond" panose="02020404030301010803" pitchFamily="18" charset="0"/>
              </a:rPr>
              <a:t>              lecture#5</a:t>
            </a:r>
            <a:endParaRPr lang="en-US" sz="2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669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Image result for thank you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423" y="1705536"/>
            <a:ext cx="596265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38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deletion methods to the </a:t>
            </a:r>
            <a:r>
              <a:rPr lang="en-US" dirty="0" err="1"/>
              <a:t>LinkedList</a:t>
            </a:r>
            <a:r>
              <a:rPr lang="en-US" dirty="0"/>
              <a:t> class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1891429" y="950334"/>
            <a:ext cx="841749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 </a:t>
            </a:r>
            <a:r>
              <a:rPr lang="en-US" sz="12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{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2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Node {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data;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Node* next;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Node Constructor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Node(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Node* link = 0) : data(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 next(link) {}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};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Node* head;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Linked List Constructor : creates an empty list (head = 0)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: head(0) {}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check if the list is empty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200" b="1" dirty="0" err="1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empty() </a:t>
            </a:r>
            <a:r>
              <a:rPr lang="en-US" sz="12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{ </a:t>
            </a:r>
            <a:r>
              <a:rPr lang="en-US" sz="12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head == 0; } 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2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addFirst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T&amp;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insert the first node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addLast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5C5C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T&amp;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insert the last node</a:t>
            </a:r>
          </a:p>
          <a:p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200" b="1" dirty="0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del(</a:t>
            </a:r>
            <a:r>
              <a:rPr lang="en-US" sz="12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T&amp;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r>
              <a:rPr lang="en-US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delete the node whose data is given</a:t>
            </a:r>
          </a:p>
          <a:p>
            <a:r>
              <a:rPr lang="en-US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delFirst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delete the first node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200" b="1" dirty="0">
                <a:solidFill>
                  <a:srgbClr val="2E8B5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display(); 		   </a:t>
            </a:r>
            <a:r>
              <a:rPr lang="en-US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show the contents of the list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200" b="0" i="0" dirty="0">
              <a:solidFill>
                <a:srgbClr val="5C5C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38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the first node of a Linked List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121578" y="1956048"/>
            <a:ext cx="2666090" cy="2101767"/>
            <a:chOff x="3122478" y="2619929"/>
            <a:chExt cx="2666090" cy="2101767"/>
          </a:xfrm>
        </p:grpSpPr>
        <p:pic>
          <p:nvPicPr>
            <p:cNvPr id="8" name="Picture 14" descr="https://cdn5.vectorstock.com/i/1000x1000/98/29/laughing-and-smiling-kids-sit-on-floor-in-circle-vector-12599829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84" t="28912" r="71038" b="39110"/>
            <a:stretch/>
          </p:blipFill>
          <p:spPr bwMode="auto">
            <a:xfrm>
              <a:off x="4520699" y="2786611"/>
              <a:ext cx="516155" cy="638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2" descr="https://image.shutterstock.com/image-vector/smiling-preschool-boys-standing-on-260nw-1095572207.jpg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EFF"/>
                </a:clrFrom>
                <a:clrTo>
                  <a:srgbClr val="FFFE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346" t="11812" r="8794" b="59069"/>
            <a:stretch/>
          </p:blipFill>
          <p:spPr bwMode="auto">
            <a:xfrm>
              <a:off x="3902754" y="2740712"/>
              <a:ext cx="564659" cy="583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https://image.shutterstock.com/image-vector/smiling-preschool-boys-standing-on-260nw-1095572207.jpg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42" t="18479" r="47631" b="52401"/>
            <a:stretch/>
          </p:blipFill>
          <p:spPr bwMode="auto">
            <a:xfrm>
              <a:off x="3734174" y="2957042"/>
              <a:ext cx="473732" cy="438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http://www.clker.com/cliparts/d/l/D/F/t/t/loco-train-carriage-hi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2478" y="2619929"/>
              <a:ext cx="2666090" cy="2101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3757551" y="1956048"/>
            <a:ext cx="2670705" cy="2101767"/>
            <a:chOff x="451773" y="2619928"/>
            <a:chExt cx="2670705" cy="2101767"/>
          </a:xfrm>
        </p:grpSpPr>
        <p:grpSp>
          <p:nvGrpSpPr>
            <p:cNvPr id="15" name="Group 14"/>
            <p:cNvGrpSpPr/>
            <p:nvPr/>
          </p:nvGrpSpPr>
          <p:grpSpPr>
            <a:xfrm>
              <a:off x="456388" y="2619928"/>
              <a:ext cx="2666090" cy="2101767"/>
              <a:chOff x="456388" y="2619928"/>
              <a:chExt cx="2666090" cy="2101767"/>
            </a:xfrm>
          </p:grpSpPr>
          <p:pic>
            <p:nvPicPr>
              <p:cNvPr id="17" name="Picture 16" descr="https://cdn5.vectorstock.com/i/1000x1000/98/29/laughing-and-smiling-kids-sit-on-floor-in-circle-vector-12599829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091" t="31228" r="7336" b="43656"/>
              <a:stretch/>
            </p:blipFill>
            <p:spPr bwMode="auto">
              <a:xfrm flipH="1">
                <a:off x="1804287" y="2819811"/>
                <a:ext cx="512428" cy="5516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 descr="http://www.clker.com/cliparts/d/l/D/F/t/t/loco-train-carriage-hi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6388" y="2619928"/>
                <a:ext cx="2666090" cy="21017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Multiply 13"/>
            <p:cNvSpPr/>
            <p:nvPr/>
          </p:nvSpPr>
          <p:spPr>
            <a:xfrm>
              <a:off x="451773" y="4154485"/>
              <a:ext cx="264869" cy="24079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439210" y="1958427"/>
            <a:ext cx="2666090" cy="2101767"/>
            <a:chOff x="5788568" y="2619930"/>
            <a:chExt cx="2666090" cy="2101767"/>
          </a:xfrm>
        </p:grpSpPr>
        <p:pic>
          <p:nvPicPr>
            <p:cNvPr id="26" name="Picture 2" descr="http://www.clker.com/cliparts/d/l/D/F/t/t/loco-train-carriage-hi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8568" y="2619930"/>
              <a:ext cx="2666090" cy="2101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6" descr="https://cdn1.vectorstock.com/i/1000x1000/55/85/side-view-of-boy-sitting-on-chair-vector-1415585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800" t="1" r="23075" b="80255"/>
            <a:stretch/>
          </p:blipFill>
          <p:spPr bwMode="auto">
            <a:xfrm flipH="1">
              <a:off x="6494829" y="2804369"/>
              <a:ext cx="564043" cy="534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8" descr="https://cdn5.vectorstock.com/i/1000x1000/98/54/cartoon-woman-working-at-his-laptop-vector-13379854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546" r="9806" b="74258"/>
            <a:stretch/>
          </p:blipFill>
          <p:spPr bwMode="auto">
            <a:xfrm flipH="1">
              <a:off x="7202121" y="2862933"/>
              <a:ext cx="473732" cy="476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11070010" y="1041648"/>
            <a:ext cx="914400" cy="914400"/>
            <a:chOff x="6212910" y="1189973"/>
            <a:chExt cx="914400" cy="914400"/>
          </a:xfrm>
        </p:grpSpPr>
        <p:sp>
          <p:nvSpPr>
            <p:cNvPr id="22" name="Rectangle 21"/>
            <p:cNvSpPr/>
            <p:nvPr/>
          </p:nvSpPr>
          <p:spPr>
            <a:xfrm>
              <a:off x="6212910" y="1189973"/>
              <a:ext cx="62630" cy="914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Punched Tape 22"/>
            <p:cNvSpPr/>
            <p:nvPr/>
          </p:nvSpPr>
          <p:spPr>
            <a:xfrm>
              <a:off x="6212910" y="1207268"/>
              <a:ext cx="914400" cy="549602"/>
            </a:xfrm>
            <a:prstGeom prst="flowChartPunchedTap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200"/>
                </a:lnSpc>
              </a:pPr>
              <a:r>
                <a:rPr lang="en-US" sz="1600" i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abriola" panose="04040605051002020D02" pitchFamily="82" charset="0"/>
                </a:rPr>
                <a:t>Linked Express</a:t>
              </a:r>
            </a:p>
          </p:txBody>
        </p:sp>
      </p:grpSp>
      <p:sp>
        <p:nvSpPr>
          <p:cNvPr id="29" name="Rectangle 28"/>
          <p:cNvSpPr/>
          <p:nvPr/>
        </p:nvSpPr>
        <p:spPr>
          <a:xfrm>
            <a:off x="1849459" y="4838718"/>
            <a:ext cx="845127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T&gt;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&lt;T&gt;::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delFirst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{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Node* n = head; 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n-&gt;data; 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head = head-&gt;next;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n; 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0" i="0" dirty="0">
              <a:solidFill>
                <a:srgbClr val="5C5C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5" name="Picture 4" descr="https://cdn.clipart.email/fa54ceea998c3f5a4595f942053ff9b2_police-report-clipart_479-588.gif"/>
          <p:cNvPicPr>
            <a:picLocks noChangeAspect="1" noChangeArrowheads="1"/>
          </p:cNvPicPr>
          <p:nvPr/>
        </p:nvPicPr>
        <p:blipFill rotWithShape="1">
          <a:blip r:embed="rId8" cstate="print">
            <a:clrChange>
              <a:clrFrom>
                <a:srgbClr val="FCFEFC"/>
              </a:clrFrom>
              <a:clrTo>
                <a:srgbClr val="FCFE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12"/>
          <a:stretch/>
        </p:blipFill>
        <p:spPr bwMode="auto">
          <a:xfrm>
            <a:off x="10586226" y="3015412"/>
            <a:ext cx="1201442" cy="106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75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48148E-6 L -0.22148 -0.0004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8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the first node of a Linked List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55409" y="2515395"/>
            <a:ext cx="84512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T&gt;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&lt;T&gt;::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delFirst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(head == 0)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Node* n = head; 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n-&gt;data; 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head = head-&gt;next;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n; 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0" i="0" dirty="0">
              <a:solidFill>
                <a:srgbClr val="5C5C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5" name="Picture 4" descr="https://cdn.clipart.email/fa54ceea998c3f5a4595f942053ff9b2_police-report-clipart_479-588.gif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CFEFC"/>
              </a:clrFrom>
              <a:clrTo>
                <a:srgbClr val="FCFE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12"/>
          <a:stretch/>
        </p:blipFill>
        <p:spPr bwMode="auto">
          <a:xfrm flipH="1">
            <a:off x="553967" y="1267488"/>
            <a:ext cx="1201442" cy="106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49198" y="1545131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What if the list is empty?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79298" y="1102182"/>
            <a:ext cx="5038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Let us add a check in the beginning of the function so that our code runs only if the list is non-empty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But is it ok to return 0 if the list is empty?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0 may be the data of a node…</a:t>
            </a:r>
          </a:p>
        </p:txBody>
      </p:sp>
    </p:spTree>
    <p:extLst>
      <p:ext uri="{BB962C8B-B14F-4D97-AF65-F5344CB8AC3E}">
        <p14:creationId xmlns:p14="http://schemas.microsoft.com/office/powerpoint/2010/main" val="97498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the first node of a Linked List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876148" y="1503173"/>
            <a:ext cx="84512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T&gt;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&lt;T&gt;::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delFirst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(head == 0)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ListEmptyException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Node* n = head; 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n-&gt;data; 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head = head-&gt;next;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n; 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0" i="0" dirty="0">
              <a:solidFill>
                <a:srgbClr val="5C5C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49198" y="964446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ller" panose="04020404031007020602" pitchFamily="82" charset="0"/>
              </a:rPr>
              <a:t>What if the list is empty?</a:t>
            </a:r>
          </a:p>
        </p:txBody>
      </p:sp>
      <p:grpSp>
        <p:nvGrpSpPr>
          <p:cNvPr id="7" name="Group 6"/>
          <p:cNvGrpSpPr/>
          <p:nvPr/>
        </p:nvGrpSpPr>
        <p:grpSpPr>
          <a:xfrm rot="1206366">
            <a:off x="462297" y="2188532"/>
            <a:ext cx="1815326" cy="1443799"/>
            <a:chOff x="533400" y="1981200"/>
            <a:chExt cx="1815326" cy="1443799"/>
          </a:xfrm>
        </p:grpSpPr>
        <p:pic>
          <p:nvPicPr>
            <p:cNvPr id="8" name="Picture 2" descr="http://www.animatedimages.org/data/media/158/animated-baseball-image-0032.gif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981200"/>
              <a:ext cx="1666875" cy="1076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748526" y="3055667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radley Hand ITC" panose="03070402050302030203" pitchFamily="66" charset="0"/>
                </a:rPr>
                <a:t>throw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 rot="822082">
            <a:off x="9818001" y="5832133"/>
            <a:ext cx="673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try</a:t>
            </a:r>
          </a:p>
        </p:txBody>
      </p:sp>
      <p:grpSp>
        <p:nvGrpSpPr>
          <p:cNvPr id="11" name="Group 10"/>
          <p:cNvGrpSpPr/>
          <p:nvPr/>
        </p:nvGrpSpPr>
        <p:grpSpPr>
          <a:xfrm rot="1196413">
            <a:off x="10537292" y="5307133"/>
            <a:ext cx="2102688" cy="1407557"/>
            <a:chOff x="6883336" y="2163274"/>
            <a:chExt cx="2102688" cy="1407557"/>
          </a:xfrm>
        </p:grpSpPr>
        <p:pic>
          <p:nvPicPr>
            <p:cNvPr id="12" name="Picture 6" descr="http://www.picgifs.com/graphics/b/baseball/graphics-baseball-207678.gif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3336" y="2163274"/>
              <a:ext cx="1381125" cy="1038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7385824" y="3201499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radley Hand ITC" panose="03070402050302030203" pitchFamily="66" charset="0"/>
                </a:rPr>
                <a:t>catch</a:t>
              </a:r>
            </a:p>
          </p:txBody>
        </p:sp>
      </p:grpSp>
      <p:pic>
        <p:nvPicPr>
          <p:cNvPr id="14" name="Picture 12" descr="http://www.picgifs.com/sport-graphics/sport-graphics/baseball/sport-graphics-baseball-514601.gif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CFEFC"/>
              </a:clrFrom>
              <a:clrTo>
                <a:srgbClr val="FCFE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422" y="858033"/>
            <a:ext cx="915998" cy="11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1807028" y="3780785"/>
            <a:ext cx="6481078" cy="398193"/>
            <a:chOff x="990600" y="3733800"/>
            <a:chExt cx="6481078" cy="398193"/>
          </a:xfrm>
        </p:grpSpPr>
        <p:sp>
          <p:nvSpPr>
            <p:cNvPr id="16" name="Oval 15"/>
            <p:cNvSpPr/>
            <p:nvPr/>
          </p:nvSpPr>
          <p:spPr>
            <a:xfrm>
              <a:off x="990600" y="3733800"/>
              <a:ext cx="381000" cy="39819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71599" y="3733800"/>
              <a:ext cx="6100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 method </a:t>
              </a:r>
              <a:r>
                <a:rPr lang="en-US" dirty="0">
                  <a:solidFill>
                    <a:srgbClr val="0070C0"/>
                  </a:solidFill>
                </a:rPr>
                <a:t>throws</a:t>
              </a:r>
              <a:r>
                <a:rPr lang="en-US" dirty="0"/>
                <a:t> an </a:t>
              </a:r>
              <a:r>
                <a:rPr lang="en-US" dirty="0">
                  <a:solidFill>
                    <a:srgbClr val="0070C0"/>
                  </a:solidFill>
                </a:rPr>
                <a:t>exception</a:t>
              </a:r>
              <a:r>
                <a:rPr lang="en-US" dirty="0"/>
                <a:t> to tell the client code, that it failed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807028" y="4259441"/>
            <a:ext cx="8649724" cy="398193"/>
            <a:chOff x="990600" y="3733800"/>
            <a:chExt cx="8649724" cy="398193"/>
          </a:xfrm>
        </p:grpSpPr>
        <p:sp>
          <p:nvSpPr>
            <p:cNvPr id="19" name="Oval 18"/>
            <p:cNvSpPr/>
            <p:nvPr/>
          </p:nvSpPr>
          <p:spPr>
            <a:xfrm>
              <a:off x="990600" y="3733800"/>
              <a:ext cx="381000" cy="39819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71600" y="3733800"/>
              <a:ext cx="8268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client puts the risky (a method which may throw exception) method call in a </a:t>
              </a:r>
              <a:r>
                <a:rPr lang="en-US" dirty="0">
                  <a:solidFill>
                    <a:srgbClr val="0070C0"/>
                  </a:solidFill>
                </a:rPr>
                <a:t>try</a:t>
              </a:r>
              <a:r>
                <a:rPr lang="en-US" dirty="0"/>
                <a:t> block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622353" y="5112506"/>
            <a:ext cx="711718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pPr>
              <a:lnSpc>
                <a:spcPts val="1800"/>
              </a:lnSpc>
            </a:pP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list.delFirst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1800"/>
              </a:lnSpc>
            </a:pP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ListEmptyException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e) {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“List EMPTY!"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handle the exception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07028" y="4728766"/>
            <a:ext cx="7492324" cy="398193"/>
            <a:chOff x="990600" y="3733800"/>
            <a:chExt cx="7492324" cy="398193"/>
          </a:xfrm>
        </p:grpSpPr>
        <p:sp>
          <p:nvSpPr>
            <p:cNvPr id="24" name="Oval 23"/>
            <p:cNvSpPr/>
            <p:nvPr/>
          </p:nvSpPr>
          <p:spPr>
            <a:xfrm>
              <a:off x="990600" y="3733800"/>
              <a:ext cx="381000" cy="39819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71599" y="3733800"/>
              <a:ext cx="7111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the exception occurs, the client code must </a:t>
              </a:r>
              <a:r>
                <a:rPr lang="en-US" dirty="0">
                  <a:solidFill>
                    <a:srgbClr val="0070C0"/>
                  </a:solidFill>
                </a:rPr>
                <a:t>catch</a:t>
              </a:r>
              <a:r>
                <a:rPr lang="en-US" dirty="0"/>
                <a:t> it to handle the error</a:t>
              </a:r>
            </a:p>
          </p:txBody>
        </p:sp>
      </p:grpSp>
      <p:pic>
        <p:nvPicPr>
          <p:cNvPr id="31" name="Picture 2" descr="http://bgcredwoods.org/sites/bgcredwoods.org/files/baseball_player__battingA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6198" flipH="1">
            <a:off x="9648690" y="4476236"/>
            <a:ext cx="1348614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643396" y="1973713"/>
            <a:ext cx="53615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070C0"/>
                </a:solidFill>
                <a:latin typeface="Comic Sans MS" panose="030F0702030302020204" pitchFamily="66" charset="0"/>
              </a:rPr>
              <a:t>Exceptions</a:t>
            </a:r>
            <a:r>
              <a:rPr lang="en-US" sz="1600" dirty="0">
                <a:latin typeface="Comic Sans MS" panose="030F0702030302020204" pitchFamily="66" charset="0"/>
              </a:rPr>
              <a:t> provide us with a mechanism to intimate our client that something unexpected happened.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Comic Sans MS" panose="030F0702030302020204" pitchFamily="66" charset="0"/>
              </a:rPr>
              <a:t>For example, if the client invokes the </a:t>
            </a:r>
            <a:r>
              <a:rPr lang="en-US" sz="1600" dirty="0" err="1">
                <a:latin typeface="Comic Sans MS" panose="030F0702030302020204" pitchFamily="66" charset="0"/>
              </a:rPr>
              <a:t>delFirst</a:t>
            </a:r>
            <a:r>
              <a:rPr lang="en-US" sz="1600" dirty="0">
                <a:latin typeface="Comic Sans MS" panose="030F0702030302020204" pitchFamily="66" charset="0"/>
              </a:rPr>
              <a:t>() method of an empty </a:t>
            </a:r>
            <a:r>
              <a:rPr lang="en-US" sz="1600" dirty="0" err="1">
                <a:latin typeface="Comic Sans MS" panose="030F0702030302020204" pitchFamily="66" charset="0"/>
              </a:rPr>
              <a:t>LinkedList</a:t>
            </a:r>
            <a:r>
              <a:rPr lang="en-US" sz="1600" dirty="0">
                <a:latin typeface="Comic Sans MS" panose="030F0702030302020204" pitchFamily="66" charset="0"/>
              </a:rPr>
              <a:t>, then we can raise an exception to </a:t>
            </a:r>
            <a:r>
              <a:rPr lang="en-US" sz="1600" dirty="0">
                <a:solidFill>
                  <a:srgbClr val="0070C0"/>
                </a:solidFill>
                <a:latin typeface="Comic Sans MS" panose="030F0702030302020204" pitchFamily="66" charset="0"/>
              </a:rPr>
              <a:t>report the problem </a:t>
            </a:r>
            <a:r>
              <a:rPr lang="en-US" sz="1600" dirty="0">
                <a:latin typeface="Comic Sans MS" panose="030F0702030302020204" pitchFamily="66" charset="0"/>
              </a:rPr>
              <a:t>to the client.</a:t>
            </a:r>
          </a:p>
        </p:txBody>
      </p:sp>
    </p:spTree>
    <p:extLst>
      <p:ext uri="{BB962C8B-B14F-4D97-AF65-F5344CB8AC3E}">
        <p14:creationId xmlns:p14="http://schemas.microsoft.com/office/powerpoint/2010/main" val="165736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the first node of a Linked List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876148" y="1955093"/>
            <a:ext cx="84512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T&gt;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&lt;T&gt;::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delFirst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(head == 0)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ListEmptyException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Node* n = head; 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n-&gt;data; 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head = head-&gt;next;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n; 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0" i="0" dirty="0">
              <a:solidFill>
                <a:srgbClr val="5C5C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13035" y="4456673"/>
            <a:ext cx="711718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lvl="1">
              <a:lnSpc>
                <a:spcPts val="1800"/>
              </a:lnSpc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pPr lvl="1">
              <a:lnSpc>
                <a:spcPts val="1800"/>
              </a:lnSpc>
            </a:pP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>
              <a:lnSpc>
                <a:spcPts val="18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list.delFirst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>
              <a:lnSpc>
                <a:spcPts val="18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>
              <a:lnSpc>
                <a:spcPts val="1800"/>
              </a:lnSpc>
            </a:pP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ListEmptyException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e) {</a:t>
            </a:r>
          </a:p>
          <a:p>
            <a:pPr lvl="1">
              <a:lnSpc>
                <a:spcPts val="18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“List EMPTY!"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handle the exception</a:t>
            </a:r>
          </a:p>
          <a:p>
            <a:pPr lvl="1">
              <a:lnSpc>
                <a:spcPts val="18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>
              <a:lnSpc>
                <a:spcPts val="1800"/>
              </a:lnSpc>
            </a:pP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>
              <a:lnSpc>
                <a:spcPts val="18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6148" y="859950"/>
            <a:ext cx="3245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❶ </a:t>
            </a:r>
            <a:r>
              <a:rPr lang="en-US" sz="1600" dirty="0">
                <a:ea typeface="Cambria Math" panose="02040503050406030204" pitchFamily="18" charset="0"/>
              </a:rPr>
              <a:t>create a </a:t>
            </a:r>
            <a:r>
              <a:rPr lang="en-US" sz="1600" dirty="0" err="1">
                <a:ea typeface="Cambria Math" panose="02040503050406030204" pitchFamily="18" charset="0"/>
              </a:rPr>
              <a:t>ListEmptyException</a:t>
            </a:r>
            <a:r>
              <a:rPr lang="en-US" sz="1600" dirty="0">
                <a:ea typeface="Cambria Math" panose="02040503050406030204" pitchFamily="18" charset="0"/>
              </a:rPr>
              <a:t> class: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1941463" y="1241835"/>
            <a:ext cx="84512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ListEmptyException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{ };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76148" y="1592942"/>
            <a:ext cx="6641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❷ </a:t>
            </a:r>
            <a:r>
              <a:rPr lang="en-US" sz="1600" dirty="0">
                <a:ea typeface="Cambria Math" panose="02040503050406030204" pitchFamily="18" charset="0"/>
              </a:rPr>
              <a:t>make </a:t>
            </a:r>
            <a:r>
              <a:rPr lang="en-US" sz="1600" dirty="0" err="1">
                <a:ea typeface="Cambria Math" panose="02040503050406030204" pitchFamily="18" charset="0"/>
              </a:rPr>
              <a:t>delFirst</a:t>
            </a:r>
            <a:r>
              <a:rPr lang="en-US" sz="1600" dirty="0">
                <a:ea typeface="Cambria Math" panose="02040503050406030204" pitchFamily="18" charset="0"/>
              </a:rPr>
              <a:t> method throw </a:t>
            </a:r>
            <a:r>
              <a:rPr lang="en-US" sz="1600" dirty="0" err="1">
                <a:ea typeface="Cambria Math" panose="02040503050406030204" pitchFamily="18" charset="0"/>
              </a:rPr>
              <a:t>ListEmptyException</a:t>
            </a:r>
            <a:r>
              <a:rPr lang="en-US" sz="1600" dirty="0">
                <a:ea typeface="Cambria Math" panose="02040503050406030204" pitchFamily="18" charset="0"/>
              </a:rPr>
              <a:t> if the Linked List is empty: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1808950" y="4144068"/>
            <a:ext cx="3399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❸ </a:t>
            </a:r>
            <a:r>
              <a:rPr lang="en-US" sz="1600" dirty="0">
                <a:ea typeface="Cambria Math" panose="02040503050406030204" pitchFamily="18" charset="0"/>
              </a:rPr>
              <a:t>handle </a:t>
            </a:r>
            <a:r>
              <a:rPr lang="en-US" sz="1600" dirty="0" err="1">
                <a:ea typeface="Cambria Math" panose="02040503050406030204" pitchFamily="18" charset="0"/>
              </a:rPr>
              <a:t>ListEmptyException</a:t>
            </a:r>
            <a:r>
              <a:rPr lang="en-US" sz="1600" dirty="0">
                <a:ea typeface="Cambria Math" panose="02040503050406030204" pitchFamily="18" charset="0"/>
              </a:rPr>
              <a:t> in main:</a:t>
            </a:r>
            <a:endParaRPr lang="en-US" sz="1600" dirty="0"/>
          </a:p>
        </p:txBody>
      </p:sp>
      <p:sp useBgFill="1">
        <p:nvSpPr>
          <p:cNvPr id="9" name="Action Button: Forward or Next 8">
            <a:hlinkClick r:id="rId2" action="ppaction://program" highlightClick="1"/>
          </p:cNvPr>
          <p:cNvSpPr/>
          <p:nvPr/>
        </p:nvSpPr>
        <p:spPr>
          <a:xfrm>
            <a:off x="11587406" y="960649"/>
            <a:ext cx="524435" cy="416859"/>
          </a:xfrm>
          <a:prstGeom prst="actionButtonForwardNext">
            <a:avLst/>
          </a:prstGeom>
          <a:ln>
            <a:noFill/>
          </a:ln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2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2" grpId="0"/>
      <p:bldP spid="4" grpId="0"/>
      <p:bldP spid="27" grpId="0"/>
      <p:bldP spid="28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the first node of a Linked List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876148" y="1252316"/>
            <a:ext cx="84512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T&gt; </a:t>
            </a:r>
            <a:r>
              <a:rPr lang="en-US" sz="12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&lt;T&gt;::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delFirst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(head == 0)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ListEmptyException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Node* n = head; 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 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n-&gt;data; 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head = head-&gt;next; 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2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n; 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</a:t>
            </a:r>
            <a:endParaRPr lang="en-US" sz="12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b="0" i="0" dirty="0">
              <a:solidFill>
                <a:srgbClr val="5C5C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76148" y="2901339"/>
            <a:ext cx="7117181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lvl="1">
              <a:lnSpc>
                <a:spcPts val="1800"/>
              </a:lnSpc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pPr lvl="1">
              <a:lnSpc>
                <a:spcPts val="1800"/>
              </a:lnSpc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list.addFirst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(20);</a:t>
            </a:r>
          </a:p>
          <a:p>
            <a:pPr lvl="1">
              <a:lnSpc>
                <a:spcPts val="1800"/>
              </a:lnSpc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list.addFirst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(15);</a:t>
            </a:r>
          </a:p>
          <a:p>
            <a:pPr lvl="1">
              <a:lnSpc>
                <a:spcPts val="1800"/>
              </a:lnSpc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list.addFirst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</a:p>
          <a:p>
            <a:pPr lvl="1">
              <a:lnSpc>
                <a:spcPts val="1800"/>
              </a:lnSpc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list.addLast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(30);</a:t>
            </a:r>
          </a:p>
          <a:p>
            <a:pPr lvl="1">
              <a:lnSpc>
                <a:spcPts val="1800"/>
              </a:lnSpc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list.addLast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(40);</a:t>
            </a:r>
          </a:p>
          <a:p>
            <a:pPr lvl="1">
              <a:lnSpc>
                <a:spcPts val="1800"/>
              </a:lnSpc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list.display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>
              <a:lnSpc>
                <a:spcPts val="1800"/>
              </a:lnSpc>
            </a:pPr>
            <a:r>
              <a:rPr lang="en-US" sz="12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>
              <a:lnSpc>
                <a:spcPts val="18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value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list.delFirst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>
              <a:lnSpc>
                <a:spcPts val="18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>
              <a:lnSpc>
                <a:spcPts val="1800"/>
              </a:lnSpc>
            </a:pPr>
            <a:r>
              <a:rPr lang="en-US" sz="12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ListEmptyException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&amp; e) {</a:t>
            </a:r>
          </a:p>
          <a:p>
            <a:pPr lvl="1">
              <a:lnSpc>
                <a:spcPts val="18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“List EMPTY!"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handle the exception</a:t>
            </a:r>
          </a:p>
          <a:p>
            <a:pPr lvl="1">
              <a:lnSpc>
                <a:spcPts val="18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>
              <a:lnSpc>
                <a:spcPts val="1800"/>
              </a:lnSpc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list.display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>
              <a:lnSpc>
                <a:spcPts val="1800"/>
              </a:lnSpc>
            </a:pPr>
            <a:r>
              <a:rPr lang="en-US" sz="12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>
              <a:lnSpc>
                <a:spcPts val="18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876148" y="913762"/>
            <a:ext cx="84512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ListEmptyException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{ };</a:t>
            </a:r>
          </a:p>
        </p:txBody>
      </p:sp>
      <p:sp useBgFill="1">
        <p:nvSpPr>
          <p:cNvPr id="9" name="Action Button: Forward or Next 8">
            <a:hlinkClick r:id="rId2" action="ppaction://program" highlightClick="1"/>
          </p:cNvPr>
          <p:cNvSpPr/>
          <p:nvPr/>
        </p:nvSpPr>
        <p:spPr>
          <a:xfrm>
            <a:off x="11587406" y="960649"/>
            <a:ext cx="524435" cy="416859"/>
          </a:xfrm>
          <a:prstGeom prst="actionButtonForwardNext">
            <a:avLst/>
          </a:prstGeom>
          <a:ln>
            <a:noFill/>
          </a:ln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6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2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a node and then deleting it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7185" y="3252017"/>
            <a:ext cx="746902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T&gt;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&lt;T&gt;::del(</a:t>
            </a:r>
            <a:r>
              <a:rPr lang="en-US" sz="16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T&amp;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{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(head == 0) 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ListEmptyException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(head-&gt;data ==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delFirst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Node *p, *n = head;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(n != 0 &amp;&amp; n-&gt;data != 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{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p = n;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n = n-&gt;next;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}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(n == 0)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</a:t>
            </a:r>
            <a:r>
              <a:rPr lang="en-US" sz="16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</a:t>
            </a:r>
            <a:r>
              <a:rPr lang="en-US" sz="1600" dirty="0" err="1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not found in list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p-&gt;next = n-&gt;next;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n;  </a:t>
            </a:r>
            <a:endParaRPr lang="en-US" sz="1600" dirty="0">
              <a:solidFill>
                <a:srgbClr val="5C5C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0" i="0" dirty="0">
              <a:solidFill>
                <a:srgbClr val="5C5C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104771" y="1032393"/>
            <a:ext cx="2666090" cy="2101767"/>
            <a:chOff x="3122478" y="2619929"/>
            <a:chExt cx="2666090" cy="2101767"/>
          </a:xfrm>
        </p:grpSpPr>
        <p:pic>
          <p:nvPicPr>
            <p:cNvPr id="6" name="Picture 14" descr="https://cdn5.vectorstock.com/i/1000x1000/98/29/laughing-and-smiling-kids-sit-on-floor-in-circle-vector-12599829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84" t="28912" r="71038" b="39110"/>
            <a:stretch/>
          </p:blipFill>
          <p:spPr bwMode="auto">
            <a:xfrm>
              <a:off x="4520699" y="2786611"/>
              <a:ext cx="516155" cy="638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2" descr="https://image.shutterstock.com/image-vector/smiling-preschool-boys-standing-on-260nw-1095572207.jpg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EFF"/>
                </a:clrFrom>
                <a:clrTo>
                  <a:srgbClr val="FFFE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346" t="11812" r="8794" b="59069"/>
            <a:stretch/>
          </p:blipFill>
          <p:spPr bwMode="auto">
            <a:xfrm>
              <a:off x="3902754" y="2740712"/>
              <a:ext cx="564659" cy="583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 descr="https://image.shutterstock.com/image-vector/smiling-preschool-boys-standing-on-260nw-1095572207.jpg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42" t="18479" r="47631" b="52401"/>
            <a:stretch/>
          </p:blipFill>
          <p:spPr bwMode="auto">
            <a:xfrm>
              <a:off x="3734174" y="2957042"/>
              <a:ext cx="473732" cy="438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http://www.clker.com/cliparts/d/l/D/F/t/t/loco-train-carriage-hi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2478" y="2619929"/>
              <a:ext cx="2666090" cy="2101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1740744" y="1032393"/>
            <a:ext cx="2670705" cy="2101767"/>
            <a:chOff x="451773" y="2619928"/>
            <a:chExt cx="2670705" cy="2101767"/>
          </a:xfrm>
        </p:grpSpPr>
        <p:grpSp>
          <p:nvGrpSpPr>
            <p:cNvPr id="11" name="Group 10"/>
            <p:cNvGrpSpPr/>
            <p:nvPr/>
          </p:nvGrpSpPr>
          <p:grpSpPr>
            <a:xfrm>
              <a:off x="456388" y="2619928"/>
              <a:ext cx="2666090" cy="2101767"/>
              <a:chOff x="456388" y="2619928"/>
              <a:chExt cx="2666090" cy="2101767"/>
            </a:xfrm>
          </p:grpSpPr>
          <p:pic>
            <p:nvPicPr>
              <p:cNvPr id="13" name="Picture 12" descr="https://cdn5.vectorstock.com/i/1000x1000/98/29/laughing-and-smiling-kids-sit-on-floor-in-circle-vector-12599829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091" t="31228" r="7336" b="43656"/>
              <a:stretch/>
            </p:blipFill>
            <p:spPr bwMode="auto">
              <a:xfrm flipH="1">
                <a:off x="1804287" y="2819811"/>
                <a:ext cx="512428" cy="5516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2" descr="http://www.clker.com/cliparts/d/l/D/F/t/t/loco-train-carriage-hi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6388" y="2619928"/>
                <a:ext cx="2666090" cy="21017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Multiply 11"/>
            <p:cNvSpPr/>
            <p:nvPr/>
          </p:nvSpPr>
          <p:spPr>
            <a:xfrm>
              <a:off x="451773" y="4154485"/>
              <a:ext cx="264869" cy="240790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22403" y="1034772"/>
            <a:ext cx="2666090" cy="2101767"/>
            <a:chOff x="5788568" y="2619930"/>
            <a:chExt cx="2666090" cy="2101767"/>
          </a:xfrm>
        </p:grpSpPr>
        <p:pic>
          <p:nvPicPr>
            <p:cNvPr id="16" name="Picture 2" descr="http://www.clker.com/cliparts/d/l/D/F/t/t/loco-train-carriage-hi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8568" y="2619930"/>
              <a:ext cx="2666090" cy="2101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https://cdn1.vectorstock.com/i/1000x1000/55/85/side-view-of-boy-sitting-on-chair-vector-1415585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800" t="1" r="23075" b="80255"/>
            <a:stretch/>
          </p:blipFill>
          <p:spPr bwMode="auto">
            <a:xfrm flipH="1">
              <a:off x="6494829" y="2804369"/>
              <a:ext cx="564043" cy="534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8" descr="https://cdn5.vectorstock.com/i/1000x1000/98/54/cartoon-woman-working-at-his-laptop-vector-13379854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546" r="9806" b="74258"/>
            <a:stretch/>
          </p:blipFill>
          <p:spPr bwMode="auto">
            <a:xfrm flipH="1">
              <a:off x="7202121" y="2862933"/>
              <a:ext cx="473732" cy="476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9053203" y="117993"/>
            <a:ext cx="914400" cy="914400"/>
            <a:chOff x="6212910" y="1189973"/>
            <a:chExt cx="914400" cy="914400"/>
          </a:xfrm>
        </p:grpSpPr>
        <p:sp>
          <p:nvSpPr>
            <p:cNvPr id="20" name="Rectangle 19"/>
            <p:cNvSpPr/>
            <p:nvPr/>
          </p:nvSpPr>
          <p:spPr>
            <a:xfrm>
              <a:off x="6212910" y="1189973"/>
              <a:ext cx="62630" cy="914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Punched Tape 20"/>
            <p:cNvSpPr/>
            <p:nvPr/>
          </p:nvSpPr>
          <p:spPr>
            <a:xfrm>
              <a:off x="6212910" y="1207268"/>
              <a:ext cx="914400" cy="549602"/>
            </a:xfrm>
            <a:prstGeom prst="flowChartPunchedTap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200"/>
                </a:lnSpc>
              </a:pPr>
              <a:r>
                <a:rPr lang="en-US" sz="1600" i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abriola" panose="04040605051002020D02" pitchFamily="82" charset="0"/>
                </a:rPr>
                <a:t>Linked Express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569419" y="2093529"/>
            <a:ext cx="1201442" cy="1061703"/>
            <a:chOff x="8569419" y="2091757"/>
            <a:chExt cx="1201442" cy="1061703"/>
          </a:xfrm>
        </p:grpSpPr>
        <p:pic>
          <p:nvPicPr>
            <p:cNvPr id="22" name="Picture 4" descr="https://cdn.clipart.email/fa54ceea998c3f5a4595f942053ff9b2_police-report-clipart_479-588.gif"/>
            <p:cNvPicPr>
              <a:picLocks noChangeAspect="1" noChangeArrowheads="1"/>
            </p:cNvPicPr>
            <p:nvPr/>
          </p:nvPicPr>
          <p:blipFill rotWithShape="1">
            <a:blip r:embed="rId8" cstate="print">
              <a:clrChange>
                <a:clrFrom>
                  <a:srgbClr val="FCFEFC"/>
                </a:clrFrom>
                <a:clrTo>
                  <a:srgbClr val="FCFE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8012"/>
            <a:stretch/>
          </p:blipFill>
          <p:spPr bwMode="auto">
            <a:xfrm>
              <a:off x="8569419" y="2091757"/>
              <a:ext cx="1201442" cy="1061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9331567" y="23366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321367" y="2093529"/>
            <a:ext cx="1201442" cy="1061703"/>
            <a:chOff x="9770861" y="2075150"/>
            <a:chExt cx="1201442" cy="1061703"/>
          </a:xfrm>
        </p:grpSpPr>
        <p:pic>
          <p:nvPicPr>
            <p:cNvPr id="23" name="Picture 4" descr="https://cdn.clipart.email/fa54ceea998c3f5a4595f942053ff9b2_police-report-clipart_479-588.gif"/>
            <p:cNvPicPr>
              <a:picLocks noChangeAspect="1" noChangeArrowheads="1"/>
            </p:cNvPicPr>
            <p:nvPr/>
          </p:nvPicPr>
          <p:blipFill rotWithShape="1">
            <a:blip r:embed="rId8" cstate="print">
              <a:clrChange>
                <a:clrFrom>
                  <a:srgbClr val="FCFEFC"/>
                </a:clrFrom>
                <a:clrTo>
                  <a:srgbClr val="FCFEFC">
                    <a:alpha val="0"/>
                  </a:srgbClr>
                </a:clrTo>
              </a:clrChange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8012"/>
            <a:stretch/>
          </p:blipFill>
          <p:spPr bwMode="auto">
            <a:xfrm>
              <a:off x="9770861" y="2075150"/>
              <a:ext cx="1201442" cy="1061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10533009" y="23366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7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-0.14817 -0.0085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09" y="-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-0.25 1.11111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33333E-6 L -0.35873 0.30254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43" y="1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7037E-6 L 0.21966 0.0004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6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our code</a:t>
            </a:r>
          </a:p>
        </p:txBody>
      </p:sp>
      <p:sp useBgFill="1">
        <p:nvSpPr>
          <p:cNvPr id="5" name="Action Button: Forward or Next 4">
            <a:hlinkClick r:id="rId2" action="ppaction://program" highlightClick="1"/>
          </p:cNvPr>
          <p:cNvSpPr/>
          <p:nvPr/>
        </p:nvSpPr>
        <p:spPr>
          <a:xfrm>
            <a:off x="11587406" y="960649"/>
            <a:ext cx="524435" cy="416859"/>
          </a:xfrm>
          <a:prstGeom prst="actionButtonForwardNext">
            <a:avLst/>
          </a:prstGeom>
          <a:ln>
            <a:noFill/>
          </a:ln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82900" y="1377508"/>
            <a:ext cx="7117181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 b="1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lvl="1">
              <a:lnSpc>
                <a:spcPts val="1800"/>
              </a:lnSpc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pPr lvl="1">
              <a:lnSpc>
                <a:spcPts val="1800"/>
              </a:lnSpc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list.addFirst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(20);</a:t>
            </a:r>
          </a:p>
          <a:p>
            <a:pPr lvl="1">
              <a:lnSpc>
                <a:spcPts val="1800"/>
              </a:lnSpc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list.addFirst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(15);</a:t>
            </a:r>
          </a:p>
          <a:p>
            <a:pPr lvl="1">
              <a:lnSpc>
                <a:spcPts val="1800"/>
              </a:lnSpc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list.addFirst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</a:p>
          <a:p>
            <a:pPr lvl="1">
              <a:lnSpc>
                <a:spcPts val="1800"/>
              </a:lnSpc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list.addLast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(30);</a:t>
            </a:r>
          </a:p>
          <a:p>
            <a:pPr lvl="1">
              <a:lnSpc>
                <a:spcPts val="1800"/>
              </a:lnSpc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list.addLast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(40);</a:t>
            </a:r>
          </a:p>
          <a:p>
            <a:pPr lvl="1">
              <a:lnSpc>
                <a:spcPts val="1800"/>
              </a:lnSpc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list.display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>
              <a:lnSpc>
                <a:spcPts val="1800"/>
              </a:lnSpc>
            </a:pPr>
            <a:r>
              <a:rPr lang="en-US" sz="12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>
              <a:lnSpc>
                <a:spcPts val="18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list.del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(35);</a:t>
            </a:r>
          </a:p>
          <a:p>
            <a:pPr lvl="1">
              <a:lnSpc>
                <a:spcPts val="18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list.del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</a:p>
          <a:p>
            <a:pPr lvl="1">
              <a:lnSpc>
                <a:spcPts val="18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list.del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(30);</a:t>
            </a:r>
          </a:p>
          <a:p>
            <a:pPr lvl="1">
              <a:lnSpc>
                <a:spcPts val="18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>
              <a:lnSpc>
                <a:spcPts val="1800"/>
              </a:lnSpc>
            </a:pPr>
            <a:r>
              <a:rPr lang="en-US" sz="12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ListEmptyException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&amp; e) {</a:t>
            </a:r>
          </a:p>
          <a:p>
            <a:pPr lvl="1">
              <a:lnSpc>
                <a:spcPts val="18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&lt;&lt;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“List EMPTY!"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dirty="0">
                <a:solidFill>
                  <a:srgbClr val="0082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handle the exception</a:t>
            </a:r>
          </a:p>
          <a:p>
            <a:pPr lvl="1">
              <a:lnSpc>
                <a:spcPts val="18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>
              <a:lnSpc>
                <a:spcPts val="1800"/>
              </a:lnSpc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list.display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>
              <a:lnSpc>
                <a:spcPts val="1800"/>
              </a:lnSpc>
            </a:pPr>
            <a:r>
              <a:rPr lang="en-US" sz="1200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>
              <a:lnSpc>
                <a:spcPts val="18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790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1074</Words>
  <Application>Microsoft Office PowerPoint</Application>
  <PresentationFormat>Widescreen</PresentationFormat>
  <Paragraphs>172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Book Antiqua</vt:lpstr>
      <vt:lpstr>Bradley Hand ITC</vt:lpstr>
      <vt:lpstr>Cambria Math</vt:lpstr>
      <vt:lpstr>Chiller</vt:lpstr>
      <vt:lpstr>Comic Sans MS</vt:lpstr>
      <vt:lpstr>Courier New</vt:lpstr>
      <vt:lpstr>Gabriola</vt:lpstr>
      <vt:lpstr>Garamond</vt:lpstr>
      <vt:lpstr>Wingdings</vt:lpstr>
      <vt:lpstr>1_Office Theme</vt:lpstr>
      <vt:lpstr>PowerPoint Presentation</vt:lpstr>
      <vt:lpstr>Adding deletion methods to the LinkedList class</vt:lpstr>
      <vt:lpstr>Deleting the first node of a Linked List</vt:lpstr>
      <vt:lpstr>Deleting the first node of a Linked List</vt:lpstr>
      <vt:lpstr>Deleting the first node of a Linked List</vt:lpstr>
      <vt:lpstr>Deleting the first node of a Linked List</vt:lpstr>
      <vt:lpstr>Deleting the first node of a Linked List</vt:lpstr>
      <vt:lpstr>Searching for a node and then deleting it</vt:lpstr>
      <vt:lpstr>Testing our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Oindrilla Chowdhury</dc:creator>
  <cp:lastModifiedBy>Sajid Hussain</cp:lastModifiedBy>
  <cp:revision>181</cp:revision>
  <dcterms:created xsi:type="dcterms:W3CDTF">2019-02-27T09:44:52Z</dcterms:created>
  <dcterms:modified xsi:type="dcterms:W3CDTF">2024-09-12T05:55:11Z</dcterms:modified>
</cp:coreProperties>
</file>