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0" r:id="rId2"/>
    <p:sldId id="381" r:id="rId3"/>
    <p:sldId id="409" r:id="rId4"/>
    <p:sldId id="410" r:id="rId5"/>
    <p:sldId id="379" r:id="rId6"/>
    <p:sldId id="411" r:id="rId7"/>
    <p:sldId id="412" r:id="rId8"/>
    <p:sldId id="413" r:id="rId9"/>
    <p:sldId id="34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66"/>
    <a:srgbClr val="D9D9D9"/>
    <a:srgbClr val="18B0F0"/>
    <a:srgbClr val="D3E8EE"/>
    <a:srgbClr val="F9F4F2"/>
    <a:srgbClr val="44BEF1"/>
    <a:srgbClr val="83D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9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7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292" y="117993"/>
            <a:ext cx="10023389" cy="598700"/>
          </a:xfrm>
        </p:spPr>
        <p:txBody>
          <a:bodyPr>
            <a:noAutofit/>
          </a:bodyPr>
          <a:lstStyle>
            <a:lvl1pPr>
              <a:defRPr sz="4000">
                <a:solidFill>
                  <a:srgbClr val="18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291" y="988541"/>
            <a:ext cx="11790405" cy="5188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3292" y="6356351"/>
            <a:ext cx="2743200" cy="365125"/>
          </a:xfrm>
        </p:spPr>
        <p:txBody>
          <a:bodyPr/>
          <a:lstStyle/>
          <a:p>
            <a:fld id="{41FD2D92-4C93-4B9D-82FF-6D41765B1A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1094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496" y="6356350"/>
            <a:ext cx="2743200" cy="365125"/>
          </a:xfrm>
        </p:spPr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0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9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8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7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7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9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6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-25400" ty="-4445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D2D92-4C93-4B9D-82FF-6D41765B1A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7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G:\UpDegree\PPTs\Courses\Data%20Structures%20with%20C++\Code\Set3\DoublyLinkedList.ex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4839774" y="2206969"/>
            <a:ext cx="30059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Book Antiqua" panose="02040602050305030304" pitchFamily="18" charset="0"/>
              </a:rPr>
              <a:t>Data Structures</a:t>
            </a:r>
          </a:p>
          <a:p>
            <a:pPr algn="ctr"/>
            <a:r>
              <a:rPr lang="en-US" sz="3200" dirty="0">
                <a:latin typeface="Book Antiqua" panose="02040602050305030304" pitchFamily="18" charset="0"/>
              </a:rPr>
              <a:t>with</a:t>
            </a:r>
          </a:p>
          <a:p>
            <a:pPr algn="ctr"/>
            <a:r>
              <a:rPr lang="en-US" sz="3200" dirty="0">
                <a:latin typeface="Book Antiqua" panose="02040602050305030304" pitchFamily="18" charset="0"/>
              </a:rPr>
              <a:t>C++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5171430" y="3776629"/>
            <a:ext cx="22234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Garamond" panose="02020404030301010803" pitchFamily="18" charset="0"/>
              </a:rPr>
              <a:t>         Lecture#7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Doubly Linked Lists</a:t>
            </a:r>
          </a:p>
        </p:txBody>
      </p:sp>
    </p:spTree>
    <p:extLst>
      <p:ext uri="{BB962C8B-B14F-4D97-AF65-F5344CB8AC3E}">
        <p14:creationId xmlns:p14="http://schemas.microsoft.com/office/powerpoint/2010/main" val="420466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vs. Doubly Linked List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25926" y="2141045"/>
            <a:ext cx="1511406" cy="387795"/>
            <a:chOff x="2747904" y="1877499"/>
            <a:chExt cx="1511406" cy="387795"/>
          </a:xfrm>
        </p:grpSpPr>
        <p:sp>
          <p:nvSpPr>
            <p:cNvPr id="6" name="Rectangle 5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216748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81771" y="2141044"/>
            <a:ext cx="1511406" cy="387795"/>
            <a:chOff x="2747904" y="1877499"/>
            <a:chExt cx="1511406" cy="387795"/>
          </a:xfrm>
        </p:grpSpPr>
        <p:sp>
          <p:nvSpPr>
            <p:cNvPr id="9" name="Rectangle 8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194837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37616" y="2141044"/>
            <a:ext cx="1511406" cy="387795"/>
            <a:chOff x="2747904" y="1877499"/>
            <a:chExt cx="1511406" cy="387795"/>
          </a:xfrm>
        </p:grpSpPr>
        <p:sp>
          <p:nvSpPr>
            <p:cNvPr id="12" name="Rectangle 11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235476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93461" y="2141043"/>
            <a:ext cx="1511406" cy="387795"/>
            <a:chOff x="2747904" y="1877499"/>
            <a:chExt cx="1511406" cy="387795"/>
          </a:xfrm>
        </p:grpSpPr>
        <p:sp>
          <p:nvSpPr>
            <p:cNvPr id="15" name="Rectangle 14"/>
            <p:cNvSpPr/>
            <p:nvPr/>
          </p:nvSpPr>
          <p:spPr>
            <a:xfrm>
              <a:off x="2747904" y="1877499"/>
              <a:ext cx="755703" cy="3877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607" y="1877499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en-US" sz="1200" dirty="0"/>
            </a:p>
          </p:txBody>
        </p:sp>
      </p:grp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3537332" y="2334942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1"/>
          </p:cNvCxnSpPr>
          <p:nvPr/>
        </p:nvCxnSpPr>
        <p:spPr>
          <a:xfrm>
            <a:off x="5593177" y="2334942"/>
            <a:ext cx="54443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 flipV="1">
            <a:off x="7649022" y="2334941"/>
            <a:ext cx="544439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90263" y="2528838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216748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261235" y="2528837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276359 (head)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515467" y="2528837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194837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632594" y="2528836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235476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4569307" y="442060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216748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1641607" y="4423771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276359 (head)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7240000" y="4420605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194837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9928391" y="4420600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235476</a:t>
            </a:r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1096516" y="4035977"/>
            <a:ext cx="2268296" cy="387799"/>
            <a:chOff x="1225904" y="3035313"/>
            <a:chExt cx="2268296" cy="387799"/>
          </a:xfrm>
        </p:grpSpPr>
        <p:grpSp>
          <p:nvGrpSpPr>
            <p:cNvPr id="24" name="Group 23"/>
            <p:cNvGrpSpPr/>
            <p:nvPr/>
          </p:nvGrpSpPr>
          <p:grpSpPr>
            <a:xfrm>
              <a:off x="1982794" y="3035317"/>
              <a:ext cx="1511406" cy="387795"/>
              <a:chOff x="2747904" y="1877499"/>
              <a:chExt cx="1511406" cy="38779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747904" y="1877499"/>
                <a:ext cx="755703" cy="387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10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503607" y="1877499"/>
                <a:ext cx="755703" cy="38779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216748</a:t>
                </a: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1225904" y="3035313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786093" y="4035977"/>
            <a:ext cx="2268296" cy="387799"/>
            <a:chOff x="1225904" y="3035313"/>
            <a:chExt cx="2268296" cy="387799"/>
          </a:xfrm>
        </p:grpSpPr>
        <p:grpSp>
          <p:nvGrpSpPr>
            <p:cNvPr id="45" name="Group 44"/>
            <p:cNvGrpSpPr/>
            <p:nvPr/>
          </p:nvGrpSpPr>
          <p:grpSpPr>
            <a:xfrm>
              <a:off x="1982794" y="3035317"/>
              <a:ext cx="1511406" cy="387795"/>
              <a:chOff x="2747904" y="1877499"/>
              <a:chExt cx="1511406" cy="38779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747904" y="1877499"/>
                <a:ext cx="755703" cy="387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15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503607" y="1877499"/>
                <a:ext cx="755703" cy="38779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194837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1225904" y="3035313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276359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452470" y="4035972"/>
            <a:ext cx="2268296" cy="387799"/>
            <a:chOff x="1225904" y="3035313"/>
            <a:chExt cx="2268296" cy="387799"/>
          </a:xfrm>
        </p:grpSpPr>
        <p:grpSp>
          <p:nvGrpSpPr>
            <p:cNvPr id="50" name="Group 49"/>
            <p:cNvGrpSpPr/>
            <p:nvPr/>
          </p:nvGrpSpPr>
          <p:grpSpPr>
            <a:xfrm>
              <a:off x="1982794" y="3035317"/>
              <a:ext cx="1511406" cy="387795"/>
              <a:chOff x="2747904" y="1877499"/>
              <a:chExt cx="1511406" cy="38779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747904" y="1877499"/>
                <a:ext cx="755703" cy="387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12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503607" y="1877499"/>
                <a:ext cx="755703" cy="38779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235476</a:t>
                </a:r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1225904" y="3035313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216748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142047" y="4032805"/>
            <a:ext cx="2268296" cy="387799"/>
            <a:chOff x="1225904" y="3035313"/>
            <a:chExt cx="2268296" cy="387799"/>
          </a:xfrm>
        </p:grpSpPr>
        <p:grpSp>
          <p:nvGrpSpPr>
            <p:cNvPr id="55" name="Group 54"/>
            <p:cNvGrpSpPr/>
            <p:nvPr/>
          </p:nvGrpSpPr>
          <p:grpSpPr>
            <a:xfrm>
              <a:off x="1982794" y="3035317"/>
              <a:ext cx="1511406" cy="387795"/>
              <a:chOff x="2747904" y="1877499"/>
              <a:chExt cx="1511406" cy="38779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2747904" y="1877499"/>
                <a:ext cx="755703" cy="387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16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03607" y="1877499"/>
                <a:ext cx="755703" cy="38779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1225904" y="3035313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194837</a:t>
              </a:r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 flipV="1">
            <a:off x="3364812" y="4324761"/>
            <a:ext cx="421281" cy="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054389" y="4307504"/>
            <a:ext cx="398081" cy="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8720766" y="4287085"/>
            <a:ext cx="421281" cy="317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689433" y="2820735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  <a:t>Singly Linked List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053176" y="1666050"/>
            <a:ext cx="693765" cy="439099"/>
            <a:chOff x="1975355" y="665386"/>
            <a:chExt cx="763142" cy="439099"/>
          </a:xfrm>
        </p:grpSpPr>
        <p:sp>
          <p:nvSpPr>
            <p:cNvPr id="67" name="Left Brace 66"/>
            <p:cNvSpPr/>
            <p:nvPr/>
          </p:nvSpPr>
          <p:spPr>
            <a:xfrm rot="5400000">
              <a:off x="2296389" y="662377"/>
              <a:ext cx="121074" cy="763142"/>
            </a:xfrm>
            <a:prstGeom prst="leftBrace">
              <a:avLst>
                <a:gd name="adj1" fmla="val 7452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078644" y="665386"/>
              <a:ext cx="612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data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800608" y="1666050"/>
            <a:ext cx="693765" cy="439099"/>
            <a:chOff x="1975355" y="665386"/>
            <a:chExt cx="763142" cy="439099"/>
          </a:xfrm>
        </p:grpSpPr>
        <p:sp>
          <p:nvSpPr>
            <p:cNvPr id="71" name="Left Brace 70"/>
            <p:cNvSpPr/>
            <p:nvPr/>
          </p:nvSpPr>
          <p:spPr>
            <a:xfrm rot="5400000">
              <a:off x="2296389" y="662377"/>
              <a:ext cx="121074" cy="763142"/>
            </a:xfrm>
            <a:prstGeom prst="leftBrace">
              <a:avLst>
                <a:gd name="adj1" fmla="val 7452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031201" y="665386"/>
              <a:ext cx="628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next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4836751" y="4808390"/>
            <a:ext cx="2310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  <a:t>Doubly Linked List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878929" y="3571228"/>
            <a:ext cx="693765" cy="439099"/>
            <a:chOff x="1975355" y="665386"/>
            <a:chExt cx="763142" cy="439099"/>
          </a:xfrm>
        </p:grpSpPr>
        <p:sp>
          <p:nvSpPr>
            <p:cNvPr id="75" name="Left Brace 74"/>
            <p:cNvSpPr/>
            <p:nvPr/>
          </p:nvSpPr>
          <p:spPr>
            <a:xfrm rot="5400000">
              <a:off x="2296389" y="662377"/>
              <a:ext cx="121074" cy="763142"/>
            </a:xfrm>
            <a:prstGeom prst="leftBrace">
              <a:avLst>
                <a:gd name="adj1" fmla="val 7452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78644" y="665386"/>
              <a:ext cx="612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data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626361" y="3571228"/>
            <a:ext cx="693765" cy="439099"/>
            <a:chOff x="1975355" y="665386"/>
            <a:chExt cx="763142" cy="439099"/>
          </a:xfrm>
        </p:grpSpPr>
        <p:sp>
          <p:nvSpPr>
            <p:cNvPr id="78" name="Left Brace 77"/>
            <p:cNvSpPr/>
            <p:nvPr/>
          </p:nvSpPr>
          <p:spPr>
            <a:xfrm rot="5400000">
              <a:off x="2296389" y="662377"/>
              <a:ext cx="121074" cy="763142"/>
            </a:xfrm>
            <a:prstGeom prst="leftBrace">
              <a:avLst>
                <a:gd name="adj1" fmla="val 7452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31201" y="665386"/>
              <a:ext cx="628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next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127484" y="3571228"/>
            <a:ext cx="693765" cy="439099"/>
            <a:chOff x="1975355" y="665386"/>
            <a:chExt cx="763142" cy="439099"/>
          </a:xfrm>
        </p:grpSpPr>
        <p:sp>
          <p:nvSpPr>
            <p:cNvPr id="81" name="Left Brace 80"/>
            <p:cNvSpPr/>
            <p:nvPr/>
          </p:nvSpPr>
          <p:spPr>
            <a:xfrm rot="5400000">
              <a:off x="2296389" y="662377"/>
              <a:ext cx="121074" cy="763142"/>
            </a:xfrm>
            <a:prstGeom prst="leftBrace">
              <a:avLst>
                <a:gd name="adj1" fmla="val 7452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031201" y="665386"/>
              <a:ext cx="642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prev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1">
            <a:off x="3364812" y="4130860"/>
            <a:ext cx="421281" cy="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6054389" y="4126740"/>
            <a:ext cx="421281" cy="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8713478" y="4123287"/>
            <a:ext cx="421281" cy="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82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vs. Doubly Linked List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30392" y="1016284"/>
            <a:ext cx="8850702" cy="2583400"/>
            <a:chOff x="2510287" y="946544"/>
            <a:chExt cx="8850702" cy="2583400"/>
          </a:xfrm>
        </p:grpSpPr>
        <p:sp>
          <p:nvSpPr>
            <p:cNvPr id="4" name="Rectangle 3"/>
            <p:cNvSpPr/>
            <p:nvPr/>
          </p:nvSpPr>
          <p:spPr>
            <a:xfrm>
              <a:off x="2510287" y="1315876"/>
              <a:ext cx="8850702" cy="221406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>
                  <a:solidFill>
                    <a:srgbClr val="0066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template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400" b="1" dirty="0">
                  <a:solidFill>
                    <a:srgbClr val="0066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 </a:t>
              </a:r>
              <a:r>
                <a:rPr lang="en-US" sz="1400" b="1" dirty="0">
                  <a:solidFill>
                    <a:srgbClr val="0066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LinkedList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{  </a:t>
              </a:r>
              <a:endParaRPr lang="en-US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b="1" dirty="0">
                  <a:solidFill>
                    <a:srgbClr val="0066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private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  </a:t>
              </a:r>
              <a:endParaRPr lang="en-US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</a:t>
              </a:r>
              <a:r>
                <a:rPr lang="en-US" sz="1400" b="1" dirty="0" err="1">
                  <a:solidFill>
                    <a:srgbClr val="0066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Node {  </a:t>
              </a:r>
              <a:endParaRPr lang="en-US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data;  </a:t>
              </a:r>
              <a:endParaRPr lang="en-US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Node* next;  </a:t>
              </a:r>
              <a:endParaRPr lang="en-US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  </a:t>
              </a:r>
              <a:endParaRPr lang="en-US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</a:t>
              </a:r>
              <a:r>
                <a:rPr lang="en-US" sz="1400" dirty="0">
                  <a:solidFill>
                    <a:srgbClr val="0082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 Node Constructor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</a:t>
              </a:r>
              <a:endParaRPr lang="en-US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Node(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 Node* n = 0) : data(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), next(n) {}  </a:t>
              </a:r>
              <a:endParaRPr lang="en-US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};  </a:t>
              </a:r>
              <a:endParaRPr lang="en-US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Node* head;</a:t>
              </a: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  <a:endParaRPr 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10287" y="946544"/>
              <a:ext cx="4145622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Definition of a Node in a Singly Linked List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30392" y="3969016"/>
            <a:ext cx="8850702" cy="2577629"/>
            <a:chOff x="2510287" y="946544"/>
            <a:chExt cx="8850702" cy="2577629"/>
          </a:xfrm>
        </p:grpSpPr>
        <p:sp>
          <p:nvSpPr>
            <p:cNvPr id="8" name="Rectangle 7"/>
            <p:cNvSpPr/>
            <p:nvPr/>
          </p:nvSpPr>
          <p:spPr>
            <a:xfrm>
              <a:off x="2510287" y="1315876"/>
              <a:ext cx="8850702" cy="220829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>
                  <a:solidFill>
                    <a:srgbClr val="0066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template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sz="1400" b="1" dirty="0">
                  <a:solidFill>
                    <a:srgbClr val="0066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 </a:t>
              </a:r>
              <a:r>
                <a:rPr lang="en-US" sz="1400" b="1" dirty="0">
                  <a:solidFill>
                    <a:srgbClr val="0066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DoublyLinkedList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{  </a:t>
              </a:r>
              <a:endParaRPr lang="en-US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b="1" dirty="0">
                  <a:solidFill>
                    <a:srgbClr val="0066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private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  </a:t>
              </a:r>
              <a:endParaRPr lang="en-US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</a:t>
              </a:r>
              <a:r>
                <a:rPr lang="en-US" sz="1400" b="1" dirty="0" err="1">
                  <a:solidFill>
                    <a:srgbClr val="0066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Node {  </a:t>
              </a:r>
              <a:endParaRPr lang="en-US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data;  </a:t>
              </a:r>
              <a:endParaRPr lang="en-US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Node *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prev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*next;  </a:t>
              </a:r>
              <a:endParaRPr lang="en-US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  </a:t>
              </a:r>
              <a:endParaRPr lang="en-US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</a:t>
              </a:r>
              <a:r>
                <a:rPr lang="en-US" sz="1400" dirty="0">
                  <a:solidFill>
                    <a:srgbClr val="0082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 Node Constructor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</a:t>
              </a:r>
              <a:endParaRPr lang="en-US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    Node(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 Node* p = 0, Node* n = 0) : data(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), 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prev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(p), next(n) {}  </a:t>
              </a:r>
              <a:endParaRPr lang="en-US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};  </a:t>
              </a:r>
              <a:endParaRPr lang="en-US" sz="14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    Node* head;</a:t>
              </a: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0287" y="946544"/>
              <a:ext cx="4288290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Definition of a Node in a Doubly Linked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48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methods to the </a:t>
            </a:r>
            <a:r>
              <a:rPr lang="en-US" dirty="0" err="1"/>
              <a:t>DoublyLinkedList</a:t>
            </a:r>
            <a:r>
              <a:rPr lang="en-US" dirty="0"/>
              <a:t>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91429" y="1148742"/>
            <a:ext cx="841749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 </a:t>
            </a:r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DoublyLinkedList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2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Node {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data;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Node *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*next;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Node 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Node(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Node* p = 0, Node *n = 0) : data(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(p), next(n) {}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};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Node* head;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Doubly Linked List Constructor : creates an empty list (head = 0)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DoublyLinkedList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: head(0) {}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check if the doubly linked list is empty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2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empty() </a:t>
            </a:r>
            <a:r>
              <a:rPr lang="en-US" sz="12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</a:t>
            </a:r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head == 0; } 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2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T&amp;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insert the first node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T&amp;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insert the last node</a:t>
            </a:r>
          </a:p>
          <a:p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2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del(</a:t>
            </a:r>
            <a:r>
              <a:rPr lang="en-US" sz="12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T&amp;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delete the node whose data is given</a:t>
            </a:r>
          </a:p>
          <a:p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delFirst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delete the first node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2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display(); 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show the contents of the list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2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3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 a Doubly Linked List</a:t>
            </a:r>
          </a:p>
        </p:txBody>
      </p:sp>
      <p:sp>
        <p:nvSpPr>
          <p:cNvPr id="3" name="Rectangle 2"/>
          <p:cNvSpPr/>
          <p:nvPr/>
        </p:nvSpPr>
        <p:spPr>
          <a:xfrm>
            <a:off x="324578" y="1796889"/>
            <a:ext cx="890754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T&gt;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DoublyLinkedList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T&amp;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Node* n =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Node(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n-&gt;next = head;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(head != 0)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head-&gt;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n;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head = n;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T&gt;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DoublyLinkedList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T&amp;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(head == 0)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Node* n =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Node(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Node* m = head;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(m-&gt;next != 0)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m = m-&gt;next;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m-&gt;next = n;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n-&gt;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m;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42675" y="1054158"/>
            <a:ext cx="280846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94715" y="1383690"/>
            <a:ext cx="577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Bradley Hand ITC" panose="03070402050302030203" pitchFamily="66" charset="0"/>
              </a:rPr>
              <a:t>head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448118" y="1029535"/>
            <a:ext cx="2268296" cy="387799"/>
            <a:chOff x="1225904" y="3035313"/>
            <a:chExt cx="2268296" cy="387799"/>
          </a:xfrm>
        </p:grpSpPr>
        <p:grpSp>
          <p:nvGrpSpPr>
            <p:cNvPr id="33" name="Group 32"/>
            <p:cNvGrpSpPr/>
            <p:nvPr/>
          </p:nvGrpSpPr>
          <p:grpSpPr>
            <a:xfrm>
              <a:off x="1982794" y="3035317"/>
              <a:ext cx="1511406" cy="387795"/>
              <a:chOff x="2747904" y="1877499"/>
              <a:chExt cx="1511406" cy="387795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747904" y="1877499"/>
                <a:ext cx="755703" cy="387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503607" y="1877499"/>
                <a:ext cx="755703" cy="38779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1225904" y="3035313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cxnSp>
        <p:nvCxnSpPr>
          <p:cNvPr id="38" name="Straight Arrow Connector 37"/>
          <p:cNvCxnSpPr>
            <a:stCxn id="36" idx="3"/>
            <a:endCxn id="30" idx="1"/>
          </p:cNvCxnSpPr>
          <p:nvPr/>
        </p:nvCxnSpPr>
        <p:spPr>
          <a:xfrm flipV="1">
            <a:off x="6716414" y="1223435"/>
            <a:ext cx="326261" cy="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875675" y="1029531"/>
            <a:ext cx="2268296" cy="387799"/>
            <a:chOff x="1225904" y="3035313"/>
            <a:chExt cx="2268296" cy="387799"/>
          </a:xfrm>
        </p:grpSpPr>
        <p:grpSp>
          <p:nvGrpSpPr>
            <p:cNvPr id="40" name="Group 39"/>
            <p:cNvGrpSpPr/>
            <p:nvPr/>
          </p:nvGrpSpPr>
          <p:grpSpPr>
            <a:xfrm>
              <a:off x="1982794" y="3035317"/>
              <a:ext cx="1511406" cy="387795"/>
              <a:chOff x="2747904" y="1877499"/>
              <a:chExt cx="1511406" cy="38779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2747904" y="1877499"/>
                <a:ext cx="755703" cy="387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503607" y="1877499"/>
                <a:ext cx="755703" cy="38779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25904" y="3035313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>
            <a:off x="4143971" y="1298081"/>
            <a:ext cx="3041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143971" y="1133240"/>
            <a:ext cx="3041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777451" y="1033767"/>
            <a:ext cx="2268296" cy="387799"/>
            <a:chOff x="1225904" y="3035313"/>
            <a:chExt cx="2268296" cy="387799"/>
          </a:xfrm>
        </p:grpSpPr>
        <p:grpSp>
          <p:nvGrpSpPr>
            <p:cNvPr id="49" name="Group 48"/>
            <p:cNvGrpSpPr/>
            <p:nvPr/>
          </p:nvGrpSpPr>
          <p:grpSpPr>
            <a:xfrm>
              <a:off x="1982794" y="3035317"/>
              <a:ext cx="1511406" cy="387795"/>
              <a:chOff x="2747904" y="1877499"/>
              <a:chExt cx="1511406" cy="387795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747904" y="1877499"/>
                <a:ext cx="755703" cy="387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503607" y="1877499"/>
                <a:ext cx="755703" cy="38779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1225904" y="3035313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873001" y="74934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716414" y="1344740"/>
            <a:ext cx="1061037" cy="422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6716414" y="1130127"/>
            <a:ext cx="1061037" cy="422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29705" y="738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7254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-0.13242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42 0.00023 L -0.34114 0.0002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20482 -0.00139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3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/>
      <p:bldP spid="31" grpId="1"/>
      <p:bldP spid="31" grpId="2"/>
      <p:bldP spid="53" grpId="0"/>
      <p:bldP spid="53" grpId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a Doubly Linked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267479" y="1006505"/>
            <a:ext cx="7355632" cy="5676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T&gt; T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DoublyLinkedList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delFirst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{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(head == 0)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ListEmptyException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T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head-&gt;data;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Node* n = head;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head = head-&gt;next;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(head != 0) head-&gt;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0;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n;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T&gt;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DoublyLinkedList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&lt;T&gt;::del(</a:t>
            </a:r>
            <a:r>
              <a:rPr lang="en-US" sz="14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T&amp;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(head == 0)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ListEmptyException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(head-&gt;data ==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delFirst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Node *n = head;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(n != 0 &amp;&amp; n-&gt;data !=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n = n-&gt;next;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(n == 0)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r>
              <a:rPr lang="en-US" sz="14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en-US" sz="1400" dirty="0" err="1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NOT found in 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Node* p = n-&gt;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Node* m = n-&gt;next;</a:t>
            </a:r>
          </a:p>
          <a:p>
            <a:pPr>
              <a:lnSpc>
                <a:spcPts val="15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n; 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p-&gt;next = m;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m-&gt;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p;  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n-US" sz="14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54582" y="2488508"/>
            <a:ext cx="1874625" cy="387799"/>
            <a:chOff x="1225904" y="3035313"/>
            <a:chExt cx="2268296" cy="387799"/>
          </a:xfrm>
        </p:grpSpPr>
        <p:grpSp>
          <p:nvGrpSpPr>
            <p:cNvPr id="6" name="Group 5"/>
            <p:cNvGrpSpPr/>
            <p:nvPr/>
          </p:nvGrpSpPr>
          <p:grpSpPr>
            <a:xfrm>
              <a:off x="1982794" y="3035317"/>
              <a:ext cx="1511406" cy="387795"/>
              <a:chOff x="2747904" y="1877499"/>
              <a:chExt cx="1511406" cy="38779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747904" y="1877499"/>
                <a:ext cx="755703" cy="387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503607" y="1877499"/>
                <a:ext cx="755703" cy="38779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225904" y="3035313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89752" y="2475777"/>
            <a:ext cx="1874625" cy="387799"/>
            <a:chOff x="1225904" y="3035313"/>
            <a:chExt cx="2268296" cy="387799"/>
          </a:xfrm>
        </p:grpSpPr>
        <p:grpSp>
          <p:nvGrpSpPr>
            <p:cNvPr id="11" name="Group 10"/>
            <p:cNvGrpSpPr/>
            <p:nvPr/>
          </p:nvGrpSpPr>
          <p:grpSpPr>
            <a:xfrm>
              <a:off x="1982794" y="3035317"/>
              <a:ext cx="1511406" cy="387795"/>
              <a:chOff x="2747904" y="1877499"/>
              <a:chExt cx="1511406" cy="38779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747904" y="1877499"/>
                <a:ext cx="755703" cy="387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503607" y="1877499"/>
                <a:ext cx="755703" cy="38779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225904" y="3035313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528792" y="2488508"/>
            <a:ext cx="1874625" cy="387799"/>
            <a:chOff x="1225904" y="3035313"/>
            <a:chExt cx="2268296" cy="387799"/>
          </a:xfrm>
        </p:grpSpPr>
        <p:grpSp>
          <p:nvGrpSpPr>
            <p:cNvPr id="16" name="Group 15"/>
            <p:cNvGrpSpPr/>
            <p:nvPr/>
          </p:nvGrpSpPr>
          <p:grpSpPr>
            <a:xfrm>
              <a:off x="1982794" y="3035317"/>
              <a:ext cx="1511406" cy="387795"/>
              <a:chOff x="2747904" y="1877499"/>
              <a:chExt cx="1511406" cy="38779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747904" y="1877499"/>
                <a:ext cx="755703" cy="387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4472C4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503607" y="1877499"/>
                <a:ext cx="755703" cy="38779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1225904" y="3035313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283574" y="2781488"/>
            <a:ext cx="682592" cy="21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254203" y="2547126"/>
            <a:ext cx="682592" cy="21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846463" y="2764872"/>
            <a:ext cx="682592" cy="21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845276" y="2556522"/>
            <a:ext cx="682592" cy="21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32063" y="2202579"/>
            <a:ext cx="477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Bradley Hand ITC" panose="03070402050302030203" pitchFamily="66" charset="0"/>
              </a:rPr>
              <a:t>head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43617" y="2146205"/>
            <a:ext cx="24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88749" y="2187190"/>
            <a:ext cx="24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283188" y="2475707"/>
            <a:ext cx="360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0100411" y="2475707"/>
            <a:ext cx="1874625" cy="387799"/>
            <a:chOff x="1225904" y="3035313"/>
            <a:chExt cx="2268296" cy="387799"/>
          </a:xfrm>
        </p:grpSpPr>
        <p:grpSp>
          <p:nvGrpSpPr>
            <p:cNvPr id="31" name="Group 30"/>
            <p:cNvGrpSpPr/>
            <p:nvPr/>
          </p:nvGrpSpPr>
          <p:grpSpPr>
            <a:xfrm>
              <a:off x="1982794" y="3035317"/>
              <a:ext cx="1511406" cy="387795"/>
              <a:chOff x="2747904" y="1877499"/>
              <a:chExt cx="1511406" cy="387795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747904" y="1877499"/>
                <a:ext cx="755703" cy="387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4472C4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503607" y="1877499"/>
                <a:ext cx="755703" cy="38779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225904" y="3035313"/>
              <a:ext cx="755703" cy="3877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9419006" y="2796491"/>
            <a:ext cx="682592" cy="21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417819" y="2588141"/>
            <a:ext cx="682592" cy="21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25883" y="2119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065312" y="217885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845276" y="2556522"/>
            <a:ext cx="325513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829207" y="2781577"/>
            <a:ext cx="3271204" cy="1280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99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0.21081 0.0016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15 0.00348 L 0.19766 0.0011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7" grpId="0"/>
      <p:bldP spid="27" grpId="1"/>
      <p:bldP spid="28" grpId="0"/>
      <p:bldP spid="28" grpId="1"/>
      <p:bldP spid="28" grpId="2"/>
      <p:bldP spid="29" grpId="0"/>
      <p:bldP spid="29" grpId="1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a Doubly Linked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41984" y="2144209"/>
            <a:ext cx="80523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T&gt;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DoublyLinkedList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&lt;T&gt;::display()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Node *n;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(n = head; n != 0; n = n-&gt;next)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n-&gt;data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2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Our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122" y="1105334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 {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DoublyLinkedList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 list;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list.addLast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list.addFirst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list.addLast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(25);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list.addFirst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(30);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list.addLast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(35);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list.display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list.delFirst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list.del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(25);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list.del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list.display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ListEmptyException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 e) {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"List Empty!!!"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0;  </a:t>
            </a:r>
            <a:endParaRPr lang="en-US" sz="14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n-US" sz="14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 useBgFill="1">
        <p:nvSpPr>
          <p:cNvPr id="5" name="Action Button: Forward or Next 4">
            <a:hlinkClick r:id="rId2" action="ppaction://program" highlightClick="1"/>
          </p:cNvPr>
          <p:cNvSpPr/>
          <p:nvPr/>
        </p:nvSpPr>
        <p:spPr>
          <a:xfrm>
            <a:off x="11587406" y="960649"/>
            <a:ext cx="524435" cy="416859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4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Image result for thank yo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423" y="1705536"/>
            <a:ext cx="59626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3812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939</Words>
  <Application>Microsoft Office PowerPoint</Application>
  <PresentationFormat>Widescreen</PresentationFormat>
  <Paragraphs>186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 Antiqua</vt:lpstr>
      <vt:lpstr>Bradley Hand ITC</vt:lpstr>
      <vt:lpstr>Cambria Math</vt:lpstr>
      <vt:lpstr>Courier New</vt:lpstr>
      <vt:lpstr>Garamond</vt:lpstr>
      <vt:lpstr>1_Office Theme</vt:lpstr>
      <vt:lpstr>PowerPoint Presentation</vt:lpstr>
      <vt:lpstr>Singly vs. Doubly Linked List</vt:lpstr>
      <vt:lpstr>Singly vs. Doubly Linked List</vt:lpstr>
      <vt:lpstr>Adding methods to the DoublyLinkedList class</vt:lpstr>
      <vt:lpstr>Inserting in a Doubly Linked List</vt:lpstr>
      <vt:lpstr>Deleting from a Doubly Linked List</vt:lpstr>
      <vt:lpstr>Displaying a Doubly Linked List</vt:lpstr>
      <vt:lpstr>Testing Our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Oindrilla Chowdhury</dc:creator>
  <cp:lastModifiedBy>Sajid Hussain</cp:lastModifiedBy>
  <cp:revision>226</cp:revision>
  <dcterms:created xsi:type="dcterms:W3CDTF">2019-02-27T09:44:52Z</dcterms:created>
  <dcterms:modified xsi:type="dcterms:W3CDTF">2024-10-04T04:08:31Z</dcterms:modified>
</cp:coreProperties>
</file>