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0" r:id="rId2"/>
    <p:sldId id="381" r:id="rId3"/>
    <p:sldId id="409" r:id="rId4"/>
    <p:sldId id="410" r:id="rId5"/>
    <p:sldId id="379" r:id="rId6"/>
    <p:sldId id="414" r:id="rId7"/>
    <p:sldId id="415" r:id="rId8"/>
    <p:sldId id="412" r:id="rId9"/>
    <p:sldId id="413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66"/>
    <a:srgbClr val="D9D9D9"/>
    <a:srgbClr val="18B0F0"/>
    <a:srgbClr val="D3E8EE"/>
    <a:srgbClr val="F9F4F2"/>
    <a:srgbClr val="44BEF1"/>
    <a:srgbClr val="83D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7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92" y="117993"/>
            <a:ext cx="10023389" cy="598700"/>
          </a:xfrm>
        </p:spPr>
        <p:txBody>
          <a:bodyPr>
            <a:noAutofit/>
          </a:bodyPr>
          <a:lstStyle>
            <a:lvl1pPr>
              <a:defRPr sz="4000">
                <a:solidFill>
                  <a:srgbClr val="18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291" y="988541"/>
            <a:ext cx="11790405" cy="5188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3292" y="6356351"/>
            <a:ext cx="2743200" cy="365125"/>
          </a:xfrm>
        </p:spPr>
        <p:txBody>
          <a:bodyPr/>
          <a:lstStyle/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1094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496" y="6356350"/>
            <a:ext cx="2743200" cy="365125"/>
          </a:xfrm>
        </p:spPr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0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9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7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9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6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-25400" ty="-4445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G:\UpDegree\PPTs\Courses\Data%20Structures%20with%20C++\Code\Set3\CircularlyLinkedList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4839774" y="2206969"/>
            <a:ext cx="30059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Book Antiqua" panose="02040602050305030304" pitchFamily="18" charset="0"/>
              </a:rPr>
              <a:t>Data Structures</a:t>
            </a:r>
          </a:p>
          <a:p>
            <a:pPr algn="ctr"/>
            <a:r>
              <a:rPr lang="en-US" sz="3200" dirty="0">
                <a:latin typeface="Book Antiqua" panose="02040602050305030304" pitchFamily="18" charset="0"/>
              </a:rPr>
              <a:t>with</a:t>
            </a:r>
          </a:p>
          <a:p>
            <a:pPr algn="ctr"/>
            <a:r>
              <a:rPr lang="en-US" sz="3200" dirty="0">
                <a:latin typeface="Book Antiqua" panose="02040602050305030304" pitchFamily="18" charset="0"/>
              </a:rPr>
              <a:t>C++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4536902" y="4390824"/>
            <a:ext cx="2427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Garamond" panose="02020404030301010803" pitchFamily="18" charset="0"/>
              </a:rPr>
              <a:t>Lecture#8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Circularly Linked Lists</a:t>
            </a:r>
          </a:p>
        </p:txBody>
      </p:sp>
    </p:spTree>
    <p:extLst>
      <p:ext uri="{BB962C8B-B14F-4D97-AF65-F5344CB8AC3E}">
        <p14:creationId xmlns:p14="http://schemas.microsoft.com/office/powerpoint/2010/main" val="420466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mage result for thank yo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23" y="1705536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38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Circularly Linked List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25926" y="2141045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216748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81771" y="2141044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194837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37616" y="2141044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235476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93461" y="2141043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537332" y="2334942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93177" y="2334942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49022" y="2334941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90263" y="252883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61235" y="2528837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515467" y="2528837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632594" y="2528836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689433" y="2820735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Singly Linked List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025926" y="4855490"/>
            <a:ext cx="1511406" cy="387795"/>
            <a:chOff x="2747904" y="1877499"/>
            <a:chExt cx="1511406" cy="387795"/>
          </a:xfrm>
        </p:grpSpPr>
        <p:sp>
          <p:nvSpPr>
            <p:cNvPr id="87" name="Rectangle 86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216748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081771" y="4855489"/>
            <a:ext cx="1511406" cy="387795"/>
            <a:chOff x="2747904" y="1877499"/>
            <a:chExt cx="1511406" cy="387795"/>
          </a:xfrm>
        </p:grpSpPr>
        <p:sp>
          <p:nvSpPr>
            <p:cNvPr id="90" name="Rectangle 89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194837</a:t>
              </a:r>
              <a:endParaRPr lang="en-US" sz="12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137616" y="4855489"/>
            <a:ext cx="1511406" cy="387795"/>
            <a:chOff x="2747904" y="1877499"/>
            <a:chExt cx="1511406" cy="387795"/>
          </a:xfrm>
        </p:grpSpPr>
        <p:sp>
          <p:nvSpPr>
            <p:cNvPr id="93" name="Rectangle 92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235476</a:t>
              </a:r>
              <a:endParaRPr lang="en-US" sz="12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193461" y="4855488"/>
            <a:ext cx="1511406" cy="387795"/>
            <a:chOff x="2747904" y="1877499"/>
            <a:chExt cx="1511406" cy="387795"/>
          </a:xfrm>
        </p:grpSpPr>
        <p:sp>
          <p:nvSpPr>
            <p:cNvPr id="96" name="Rectangle 9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276359</a:t>
              </a:r>
              <a:endParaRPr lang="en-US" sz="1200" dirty="0"/>
            </a:p>
          </p:txBody>
        </p:sp>
      </p:grpSp>
      <p:cxnSp>
        <p:nvCxnSpPr>
          <p:cNvPr id="98" name="Straight Arrow Connector 97"/>
          <p:cNvCxnSpPr>
            <a:stCxn id="88" idx="3"/>
            <a:endCxn id="90" idx="1"/>
          </p:cNvCxnSpPr>
          <p:nvPr/>
        </p:nvCxnSpPr>
        <p:spPr>
          <a:xfrm flipV="1">
            <a:off x="3537332" y="5049387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1" idx="3"/>
            <a:endCxn id="93" idx="1"/>
          </p:cNvCxnSpPr>
          <p:nvPr/>
        </p:nvCxnSpPr>
        <p:spPr>
          <a:xfrm>
            <a:off x="5593177" y="5049387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96" idx="1"/>
          </p:cNvCxnSpPr>
          <p:nvPr/>
        </p:nvCxnSpPr>
        <p:spPr>
          <a:xfrm flipV="1">
            <a:off x="7649022" y="5049386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490263" y="524328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102" name="Rectangle 101"/>
          <p:cNvSpPr/>
          <p:nvPr/>
        </p:nvSpPr>
        <p:spPr>
          <a:xfrm>
            <a:off x="2261235" y="5243282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103" name="Rectangle 102"/>
          <p:cNvSpPr/>
          <p:nvPr/>
        </p:nvSpPr>
        <p:spPr>
          <a:xfrm>
            <a:off x="6515467" y="524328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104" name="Rectangle 103"/>
          <p:cNvSpPr/>
          <p:nvPr/>
        </p:nvSpPr>
        <p:spPr>
          <a:xfrm>
            <a:off x="8632594" y="5243281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689433" y="5535180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Circularly Linked List</a:t>
            </a:r>
          </a:p>
        </p:txBody>
      </p:sp>
      <p:cxnSp>
        <p:nvCxnSpPr>
          <p:cNvPr id="27" name="Straight Arrow Connector 26"/>
          <p:cNvCxnSpPr>
            <a:stCxn id="97" idx="3"/>
            <a:endCxn id="87" idx="1"/>
          </p:cNvCxnSpPr>
          <p:nvPr/>
        </p:nvCxnSpPr>
        <p:spPr>
          <a:xfrm flipH="1">
            <a:off x="2025926" y="5049386"/>
            <a:ext cx="7678941" cy="2"/>
          </a:xfrm>
          <a:prstGeom prst="bentConnector5">
            <a:avLst>
              <a:gd name="adj1" fmla="val -2977"/>
              <a:gd name="adj2" fmla="val 21124950000"/>
              <a:gd name="adj3" fmla="val 10297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82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Circularly Linked List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9403" y="1777906"/>
            <a:ext cx="8850702" cy="2577629"/>
            <a:chOff x="2510287" y="946544"/>
            <a:chExt cx="8850702" cy="2577629"/>
          </a:xfrm>
        </p:grpSpPr>
        <p:sp>
          <p:nvSpPr>
            <p:cNvPr id="8" name="Rectangle 7"/>
            <p:cNvSpPr/>
            <p:nvPr/>
          </p:nvSpPr>
          <p:spPr>
            <a:xfrm>
              <a:off x="2510287" y="1315876"/>
              <a:ext cx="8850702" cy="220829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>
                  <a:solidFill>
                    <a:srgbClr val="0066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template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b="1" dirty="0">
                  <a:solidFill>
                    <a:srgbClr val="0066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 </a:t>
              </a:r>
              <a:r>
                <a:rPr lang="en-US" sz="1400" b="1" dirty="0">
                  <a:solidFill>
                    <a:srgbClr val="0066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CircularlyLinkedList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{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b="1" dirty="0">
                  <a:solidFill>
                    <a:srgbClr val="0066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private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sz="1400" b="1" dirty="0" err="1">
                  <a:solidFill>
                    <a:srgbClr val="0066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Node {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data;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Node *next;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</a:t>
              </a:r>
              <a:r>
                <a:rPr lang="en-US" sz="1400" dirty="0">
                  <a:solidFill>
                    <a:srgbClr val="0082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 Node Constructor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Node(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 Node* n = 0) : data(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), next(n) {}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};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Node *head, *tail;</a:t>
              </a: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0287" y="946544"/>
              <a:ext cx="4472635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Definition of a Node in a Circularly Linked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8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methods to the </a:t>
            </a:r>
            <a:r>
              <a:rPr lang="en-US" dirty="0" err="1"/>
              <a:t>CircularlyLinkedList</a:t>
            </a:r>
            <a:r>
              <a:rPr lang="en-US" dirty="0"/>
              <a:t>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1429" y="1148742"/>
            <a:ext cx="841749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CircularlyLinkedList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Node {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data;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Node *next;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Node 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Node(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Node *n = 0) : data(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 next(n) {}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};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 *head, *tail;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Circularly Linked List Constructor : creates an empty list (head = 0)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CircularlyLinkedList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: head(0), tail(0) {}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check if the doubly linked list is empty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empty() </a:t>
            </a: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</a:t>
            </a: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head == 0 &amp;&amp; tail == 0; } 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T&amp;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insert the first node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T&amp;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insert the last node</a:t>
            </a:r>
          </a:p>
          <a:p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del(</a:t>
            </a: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T&amp;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delete the node whose data is given</a:t>
            </a:r>
          </a:p>
          <a:p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delFirst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delete the first node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display(); 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show the contents of the list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2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 a Circularly Linked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261667" y="1212874"/>
            <a:ext cx="8563155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T&gt;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CircularlyLinkedList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T&amp;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n =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Node(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(head == 0 &amp;&amp; tail == 0)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tail = n;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tail-&gt;next = n;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n-&gt;next = head;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tail-&gt;next = n;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head = n;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T&gt;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CircularlyLinkedList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T&amp;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(head == 0)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n =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Node(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 *m = head;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(m-&gt;next != head)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m = m-&gt;next;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m-&gt;next = n;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n-&gt;next = head;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tail = n;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6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14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4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Circularly Linked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0558" y="1305342"/>
            <a:ext cx="818646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T&gt; T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CircularlyLinkedList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delFirst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(head == 0)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ListEmptyException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T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head-&gt;data;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n = head;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(head == tail)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head = tail = 0;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head = head-&gt;next;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tail-&gt;next = head;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9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Circularly Linked 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7698" y="1197534"/>
            <a:ext cx="91871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T&gt;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CircularlyLinkedList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&lt;T&gt;::del(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T&amp;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(head == 0)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ListEmptyException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(head-&gt;data ==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delFirst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 *p, *n = head;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(n != tail &amp;&amp; n-&gt;data !=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p = n;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n = n-&gt;next;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(n-&gt;data !=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en-US" sz="1600" dirty="0" err="1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NOT found in 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p-&gt;next = n-&gt;next;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(n == tail)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tail = p;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5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 Circularly Linked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41984" y="2144209"/>
            <a:ext cx="80523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T&gt;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CircularlyLinkedList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&lt;T&gt;::display()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 *n;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(n = head; n != tail; n = n-&gt;next)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n-&gt;data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n-&gt;data &lt;&lt;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]"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Our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122" y="1105334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CircularlyLinkedList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 list;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list.addLast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list.addFirst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list.addLast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list.addFirst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list.addLast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(35);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list.delFirst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list.del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list.del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ListEmptyException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 e)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"List Empty!!!"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14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 useBgFill="1">
        <p:nvSpPr>
          <p:cNvPr id="5" name="Action Button: Forward or Next 4">
            <a:hlinkClick r:id="rId2" action="ppaction://program" highlightClick="1"/>
          </p:cNvPr>
          <p:cNvSpPr/>
          <p:nvPr/>
        </p:nvSpPr>
        <p:spPr>
          <a:xfrm>
            <a:off x="11587406" y="960649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405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890</Words>
  <Application>Microsoft Office PowerPoint</Application>
  <PresentationFormat>Widescreen</PresentationFormat>
  <Paragraphs>168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 Antiqua</vt:lpstr>
      <vt:lpstr>Bradley Hand ITC</vt:lpstr>
      <vt:lpstr>Cambria Math</vt:lpstr>
      <vt:lpstr>Courier New</vt:lpstr>
      <vt:lpstr>Garamond</vt:lpstr>
      <vt:lpstr>1_Office Theme</vt:lpstr>
      <vt:lpstr>PowerPoint Presentation</vt:lpstr>
      <vt:lpstr>Circularly Linked List</vt:lpstr>
      <vt:lpstr>Circularly Linked List</vt:lpstr>
      <vt:lpstr>Adding methods to the CircularlyLinkedList class</vt:lpstr>
      <vt:lpstr>Inserting in a Circularly Linked List</vt:lpstr>
      <vt:lpstr>Deleting from Circularly Linked List</vt:lpstr>
      <vt:lpstr>Deleting from Circularly Linked List</vt:lpstr>
      <vt:lpstr>Displaying a Circularly Linked List</vt:lpstr>
      <vt:lpstr>Testing Our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Oindrilla Chowdhury</dc:creator>
  <cp:lastModifiedBy>Sajid Hussain</cp:lastModifiedBy>
  <cp:revision>230</cp:revision>
  <dcterms:created xsi:type="dcterms:W3CDTF">2019-02-27T09:44:52Z</dcterms:created>
  <dcterms:modified xsi:type="dcterms:W3CDTF">2024-10-04T04:09:35Z</dcterms:modified>
</cp:coreProperties>
</file>