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1" r:id="rId7"/>
    <p:sldId id="409" r:id="rId8"/>
    <p:sldId id="402" r:id="rId9"/>
    <p:sldId id="417" r:id="rId10"/>
    <p:sldId id="418" r:id="rId11"/>
    <p:sldId id="419" r:id="rId12"/>
    <p:sldId id="407" r:id="rId13"/>
    <p:sldId id="4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3" d="100"/>
          <a:sy n="63" d="100"/>
        </p:scale>
        <p:origin x="99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ieeexplore.ieee.org/document/10083375/" TargetMode="External"/><Relationship Id="rId13" Type="http://schemas.openxmlformats.org/officeDocument/2006/relationships/hyperlink" Target="https://ieeexplore.ieee.org/author/37089404787" TargetMode="External"/><Relationship Id="rId18" Type="http://schemas.openxmlformats.org/officeDocument/2006/relationships/hyperlink" Target="https://ieeexplore.ieee.org/author/37089293001" TargetMode="External"/><Relationship Id="rId26" Type="http://schemas.openxmlformats.org/officeDocument/2006/relationships/hyperlink" Target="https://ieeexplore.ieee.org/xpl/RecentIssue.jsp?punumber=34" TargetMode="External"/><Relationship Id="rId3" Type="http://schemas.openxmlformats.org/officeDocument/2006/relationships/hyperlink" Target="https://ieeexplore.ieee.org/author/37089296859" TargetMode="External"/><Relationship Id="rId21" Type="http://schemas.openxmlformats.org/officeDocument/2006/relationships/hyperlink" Target="https://ieeexplore.ieee.org/author/37087041034" TargetMode="External"/><Relationship Id="rId7" Type="http://schemas.openxmlformats.org/officeDocument/2006/relationships/hyperlink" Target="https://ieeexplore.ieee.org/xpl/conhome/9702520/proceeding" TargetMode="External"/><Relationship Id="rId12" Type="http://schemas.openxmlformats.org/officeDocument/2006/relationships/hyperlink" Target="https://ieeexplore.ieee.org/document/9696772/" TargetMode="External"/><Relationship Id="rId17" Type="http://schemas.openxmlformats.org/officeDocument/2006/relationships/hyperlink" Target="https://ieeexplore.ieee.org/author/37089288476" TargetMode="External"/><Relationship Id="rId25" Type="http://schemas.openxmlformats.org/officeDocument/2006/relationships/hyperlink" Target="https://ieeexplore.ieee.org/author/37280453100" TargetMode="External"/><Relationship Id="rId2" Type="http://schemas.openxmlformats.org/officeDocument/2006/relationships/hyperlink" Target="https://ieeexplore.ieee.org/document/9702698/" TargetMode="External"/><Relationship Id="rId16" Type="http://schemas.openxmlformats.org/officeDocument/2006/relationships/hyperlink" Target="https://ieeexplore.ieee.org/author/37089290152" TargetMode="External"/><Relationship Id="rId20" Type="http://schemas.openxmlformats.org/officeDocument/2006/relationships/hyperlink" Target="https://ieeexplore.ieee.org/document/8889765/" TargetMode="External"/><Relationship Id="rId1" Type="http://schemas.openxmlformats.org/officeDocument/2006/relationships/slideLayout" Target="../slideLayouts/slideLayout2.xml"/><Relationship Id="rId6" Type="http://schemas.openxmlformats.org/officeDocument/2006/relationships/hyperlink" Target="https://ieeexplore.ieee.org/author/38478269700" TargetMode="External"/><Relationship Id="rId11" Type="http://schemas.openxmlformats.org/officeDocument/2006/relationships/hyperlink" Target="https://ieeexplore.ieee.org/xpl/conhome/10083255/proceeding" TargetMode="External"/><Relationship Id="rId24" Type="http://schemas.openxmlformats.org/officeDocument/2006/relationships/hyperlink" Target="https://ieeexplore.ieee.org/author/37088397191" TargetMode="External"/><Relationship Id="rId5" Type="http://schemas.openxmlformats.org/officeDocument/2006/relationships/hyperlink" Target="https://ieeexplore.ieee.org/author/37089295764" TargetMode="External"/><Relationship Id="rId15" Type="http://schemas.openxmlformats.org/officeDocument/2006/relationships/hyperlink" Target="https://ieeexplore.ieee.org/author/37089292083" TargetMode="External"/><Relationship Id="rId23" Type="http://schemas.openxmlformats.org/officeDocument/2006/relationships/hyperlink" Target="https://ieeexplore.ieee.org/author/37286917100" TargetMode="External"/><Relationship Id="rId10" Type="http://schemas.openxmlformats.org/officeDocument/2006/relationships/hyperlink" Target="https://ieeexplore.ieee.org/author/37086206076" TargetMode="External"/><Relationship Id="rId19" Type="http://schemas.openxmlformats.org/officeDocument/2006/relationships/hyperlink" Target="https://ieeexplore.ieee.org/xpl/conhome/9696358/proceeding" TargetMode="External"/><Relationship Id="rId4" Type="http://schemas.openxmlformats.org/officeDocument/2006/relationships/hyperlink" Target="https://ieeexplore.ieee.org/author/37089293442" TargetMode="External"/><Relationship Id="rId9" Type="http://schemas.openxmlformats.org/officeDocument/2006/relationships/hyperlink" Target="https://ieeexplore.ieee.org/author/37089793110" TargetMode="External"/><Relationship Id="rId14" Type="http://schemas.openxmlformats.org/officeDocument/2006/relationships/hyperlink" Target="https://ieeexplore.ieee.org/author/37089293073" TargetMode="External"/><Relationship Id="rId22" Type="http://schemas.openxmlformats.org/officeDocument/2006/relationships/hyperlink" Target="https://ieeexplore.ieee.org/author/37675029800"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ieeexplore.ieee.org/author/37089926848" TargetMode="External"/><Relationship Id="rId3" Type="http://schemas.openxmlformats.org/officeDocument/2006/relationships/hyperlink" Target="https://ieeexplore.ieee.org/author/37089923088" TargetMode="External"/><Relationship Id="rId7" Type="http://schemas.openxmlformats.org/officeDocument/2006/relationships/hyperlink" Target="https://ieeexplore.ieee.org/author/37089923019" TargetMode="External"/><Relationship Id="rId12" Type="http://schemas.openxmlformats.org/officeDocument/2006/relationships/hyperlink" Target="https://ieeexplore.ieee.org/xpl/conhome/10065600/proceeding" TargetMode="External"/><Relationship Id="rId2" Type="http://schemas.openxmlformats.org/officeDocument/2006/relationships/hyperlink" Target="https://ieeexplore.ieee.org/document/10183128/" TargetMode="External"/><Relationship Id="rId1" Type="http://schemas.openxmlformats.org/officeDocument/2006/relationships/slideLayout" Target="../slideLayouts/slideLayout2.xml"/><Relationship Id="rId6" Type="http://schemas.openxmlformats.org/officeDocument/2006/relationships/hyperlink" Target="https://ieeexplore.ieee.org/author/37089924233" TargetMode="External"/><Relationship Id="rId11" Type="http://schemas.openxmlformats.org/officeDocument/2006/relationships/hyperlink" Target="https://ieeexplore.ieee.org/author/37089775552" TargetMode="External"/><Relationship Id="rId5" Type="http://schemas.openxmlformats.org/officeDocument/2006/relationships/hyperlink" Target="https://ieeexplore.ieee.org/author/38241761400" TargetMode="External"/><Relationship Id="rId10" Type="http://schemas.openxmlformats.org/officeDocument/2006/relationships/hyperlink" Target="https://ieeexplore.ieee.org/document/10065984/" TargetMode="External"/><Relationship Id="rId4" Type="http://schemas.openxmlformats.org/officeDocument/2006/relationships/hyperlink" Target="https://ieeexplore.ieee.org/author/37089926588" TargetMode="External"/><Relationship Id="rId9" Type="http://schemas.openxmlformats.org/officeDocument/2006/relationships/hyperlink" Target="https://ieeexplore.ieee.org/xpl/conhome/10182388/proceed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ea typeface="Calibri"/>
                <a:cs typeface="Calibri"/>
              </a:rPr>
              <a:t>CSE ARTIFICIAL INTELIGENCE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337016"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307044" y="601670"/>
            <a:ext cx="847709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i="1" dirty="0">
                <a:latin typeface="+mn-lt"/>
                <a:cs typeface="Times New Roman"/>
              </a:rPr>
              <a:t>Image Classification Using CNN</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965670" y="4291131"/>
            <a:ext cx="4279441" cy="2246769"/>
          </a:xfrm>
          <a:prstGeom prst="rect">
            <a:avLst/>
          </a:prstGeom>
          <a:noFill/>
        </p:spPr>
        <p:txBody>
          <a:bodyPr wrap="none" lIns="91440" tIns="45720" rIns="91440" bIns="45720" rtlCol="0" anchor="t">
            <a:spAutoFit/>
          </a:bodyPr>
          <a:lstStyle/>
          <a:p>
            <a:r>
              <a:rPr lang="en-US" sz="2000" b="1" dirty="0"/>
              <a:t>Submitted by: </a:t>
            </a:r>
          </a:p>
          <a:p>
            <a:r>
              <a:rPr lang="en-IN" sz="2000" dirty="0"/>
              <a:t>Ritesh Yadav                         </a:t>
            </a:r>
            <a:r>
              <a:rPr lang="en-US" sz="2000" dirty="0">
                <a:ea typeface="Calibri"/>
                <a:cs typeface="Calibri"/>
              </a:rPr>
              <a:t>22BAI71173</a:t>
            </a:r>
          </a:p>
          <a:p>
            <a:r>
              <a:rPr lang="en-IN" sz="2000" dirty="0"/>
              <a:t>Md Shams </a:t>
            </a:r>
            <a:r>
              <a:rPr lang="en-IN" sz="2000" dirty="0" err="1"/>
              <a:t>Tajbir</a:t>
            </a:r>
            <a:r>
              <a:rPr lang="en-IN" sz="2000" dirty="0"/>
              <a:t> </a:t>
            </a:r>
            <a:r>
              <a:rPr lang="en-IN" sz="2000" dirty="0" err="1"/>
              <a:t>Tonmoy</a:t>
            </a:r>
            <a:r>
              <a:rPr lang="en-US" sz="2000" dirty="0">
                <a:ea typeface="Calibri"/>
                <a:cs typeface="Calibri"/>
              </a:rPr>
              <a:t>  </a:t>
            </a:r>
            <a:r>
              <a:rPr lang="en-IN" sz="2000" dirty="0"/>
              <a:t>22BAI70647</a:t>
            </a:r>
            <a:endParaRPr lang="en-US" sz="2000" dirty="0">
              <a:ea typeface="Calibri"/>
              <a:cs typeface="Calibri"/>
            </a:endParaRPr>
          </a:p>
          <a:p>
            <a:r>
              <a:rPr lang="en-IN" sz="2000" dirty="0" err="1"/>
              <a:t>Kirubel</a:t>
            </a:r>
            <a:r>
              <a:rPr lang="en-IN" sz="2000" dirty="0"/>
              <a:t>  Samuel                   22BAI71378 </a:t>
            </a:r>
          </a:p>
          <a:p>
            <a:r>
              <a:rPr lang="en-IN" sz="2000" dirty="0"/>
              <a:t>Mzwandile Moroka </a:t>
            </a:r>
            <a:r>
              <a:rPr lang="en-US" sz="2000" dirty="0">
                <a:ea typeface="Calibri"/>
                <a:cs typeface="Calibri"/>
              </a:rPr>
              <a:t>            </a:t>
            </a:r>
            <a:r>
              <a:rPr lang="en-IN" sz="2000" dirty="0"/>
              <a:t>21BCS4637 </a:t>
            </a:r>
            <a:endParaRPr lang="en-US" sz="2000" dirty="0"/>
          </a:p>
          <a:p>
            <a:endParaRPr lang="en-US" sz="2000" dirty="0"/>
          </a:p>
          <a:p>
            <a:endParaRPr lang="en-US" sz="2000" dirty="0"/>
          </a:p>
        </p:txBody>
      </p:sp>
      <p:sp>
        <p:nvSpPr>
          <p:cNvPr id="6" name="TextBox 5"/>
          <p:cNvSpPr txBox="1"/>
          <p:nvPr/>
        </p:nvSpPr>
        <p:spPr>
          <a:xfrm>
            <a:off x="7782238" y="4872547"/>
            <a:ext cx="2971326" cy="1015663"/>
          </a:xfrm>
          <a:prstGeom prst="rect">
            <a:avLst/>
          </a:prstGeom>
          <a:noFill/>
        </p:spPr>
        <p:txBody>
          <a:bodyPr wrap="none" lIns="91440" tIns="45720" rIns="91440" bIns="45720" rtlCol="0" anchor="t">
            <a:spAutoFit/>
          </a:bodyPr>
          <a:lstStyle/>
          <a:p>
            <a:r>
              <a:rPr lang="en-US" sz="2000" b="1" dirty="0"/>
              <a:t>Under the Supervision of: </a:t>
            </a:r>
            <a:endParaRPr lang="en-US" sz="2000" dirty="0"/>
          </a:p>
          <a:p>
            <a:r>
              <a:rPr lang="en-US" sz="2000" dirty="0">
                <a:ea typeface="Calibri"/>
                <a:cs typeface="Calibri"/>
              </a:rPr>
              <a:t>  Ms. Preeti</a:t>
            </a:r>
          </a:p>
          <a:p>
            <a:endParaRPr lang="en-US" sz="2000" dirty="0"/>
          </a:p>
        </p:txBody>
      </p:sp>
    </p:spTree>
    <p:extLst>
      <p:ext uri="{BB962C8B-B14F-4D97-AF65-F5344CB8AC3E}">
        <p14:creationId xmlns:p14="http://schemas.microsoft.com/office/powerpoint/2010/main" val="456502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ea typeface="Calibri Light"/>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vert="horz" lIns="91440" tIns="45720" rIns="91440" bIns="45720" rtlCol="0" anchor="t">
            <a:noAutofit/>
          </a:bodyPr>
          <a:lstStyle/>
          <a:p>
            <a:pPr marL="0" indent="0" algn="just">
              <a:buNone/>
            </a:pPr>
            <a:r>
              <a:rPr lang="en-IN" sz="1800" b="1" u="sng" dirty="0">
                <a:solidFill>
                  <a:srgbClr val="006699"/>
                </a:solidFill>
                <a:latin typeface="HelveticaNeue Regular"/>
                <a:hlinkClick r:id="rId2"/>
              </a:rPr>
              <a:t>1.</a:t>
            </a:r>
            <a:r>
              <a:rPr lang="en-IN" sz="1800" b="1" i="0" u="sng" dirty="0">
                <a:solidFill>
                  <a:srgbClr val="006699"/>
                </a:solidFill>
                <a:effectLst/>
                <a:latin typeface="HelveticaNeue Regular"/>
                <a:hlinkClick r:id="rId2"/>
              </a:rPr>
              <a:t>Explainable Custom CNN Architecture for Land Use Classification using Satellite Images</a:t>
            </a:r>
            <a:r>
              <a:rPr lang="en-IN" sz="1800" b="1" i="0" u="sng" dirty="0">
                <a:solidFill>
                  <a:srgbClr val="006699"/>
                </a:solidFill>
                <a:effectLst/>
                <a:latin typeface="HelveticaNeue Regular"/>
              </a:rPr>
              <a:t> </a:t>
            </a:r>
            <a:r>
              <a:rPr lang="en-IN" sz="1800" u="none" strike="noStrike" dirty="0">
                <a:solidFill>
                  <a:srgbClr val="006699"/>
                </a:solidFill>
                <a:effectLst/>
                <a:hlinkClick r:id="rId3"/>
              </a:rPr>
              <a:t>Muskan </a:t>
            </a:r>
            <a:r>
              <a:rPr lang="en-IN" sz="1800" u="none" strike="noStrike" dirty="0" err="1">
                <a:solidFill>
                  <a:srgbClr val="006699"/>
                </a:solidFill>
                <a:effectLst/>
                <a:hlinkClick r:id="rId3"/>
              </a:rPr>
              <a:t>Verma</a:t>
            </a:r>
            <a:r>
              <a:rPr lang="en-IN" sz="1800" dirty="0" err="1">
                <a:effectLst/>
              </a:rPr>
              <a:t>;</a:t>
            </a:r>
            <a:r>
              <a:rPr lang="en-IN" sz="1800" u="none" strike="noStrike" dirty="0" err="1">
                <a:solidFill>
                  <a:srgbClr val="006699"/>
                </a:solidFill>
                <a:effectLst/>
                <a:hlinkClick r:id="rId4"/>
              </a:rPr>
              <a:t>Nayan</a:t>
            </a:r>
            <a:r>
              <a:rPr lang="en-IN" sz="1800" u="none" strike="noStrike" dirty="0">
                <a:solidFill>
                  <a:srgbClr val="006699"/>
                </a:solidFill>
                <a:effectLst/>
                <a:hlinkClick r:id="rId4"/>
              </a:rPr>
              <a:t> </a:t>
            </a:r>
            <a:r>
              <a:rPr lang="en-IN" sz="1800" u="none" strike="noStrike" dirty="0" err="1">
                <a:solidFill>
                  <a:srgbClr val="006699"/>
                </a:solidFill>
                <a:effectLst/>
                <a:hlinkClick r:id="rId4"/>
              </a:rPr>
              <a:t>Gupta</a:t>
            </a:r>
            <a:r>
              <a:rPr lang="en-IN" sz="1800" dirty="0" err="1">
                <a:effectLst/>
              </a:rPr>
              <a:t>;</a:t>
            </a:r>
            <a:r>
              <a:rPr lang="en-IN" sz="1800" u="none" strike="noStrike" dirty="0" err="1">
                <a:solidFill>
                  <a:srgbClr val="006699"/>
                </a:solidFill>
                <a:effectLst/>
                <a:hlinkClick r:id="rId5"/>
              </a:rPr>
              <a:t>Bhavishya</a:t>
            </a:r>
            <a:r>
              <a:rPr lang="en-IN" sz="1800" u="none" strike="noStrike" dirty="0">
                <a:solidFill>
                  <a:srgbClr val="006699"/>
                </a:solidFill>
                <a:effectLst/>
                <a:hlinkClick r:id="rId5"/>
              </a:rPr>
              <a:t> </a:t>
            </a:r>
            <a:r>
              <a:rPr lang="en-IN" sz="1800" u="none" strike="noStrike" dirty="0" err="1">
                <a:solidFill>
                  <a:srgbClr val="006699"/>
                </a:solidFill>
                <a:effectLst/>
                <a:hlinkClick r:id="rId5"/>
              </a:rPr>
              <a:t>Tolani</a:t>
            </a:r>
            <a:r>
              <a:rPr lang="en-IN" sz="1800" dirty="0" err="1">
                <a:effectLst/>
              </a:rPr>
              <a:t>;</a:t>
            </a:r>
            <a:r>
              <a:rPr lang="en-IN" sz="1800" u="none" strike="noStrike" dirty="0" err="1">
                <a:solidFill>
                  <a:srgbClr val="006699"/>
                </a:solidFill>
                <a:effectLst/>
                <a:hlinkClick r:id="rId6"/>
              </a:rPr>
              <a:t>Rishabh</a:t>
            </a:r>
            <a:r>
              <a:rPr lang="en-IN" sz="1800" u="none" strike="noStrike" dirty="0">
                <a:solidFill>
                  <a:srgbClr val="006699"/>
                </a:solidFill>
                <a:effectLst/>
                <a:hlinkClick r:id="rId6"/>
              </a:rPr>
              <a:t> Kaushal</a:t>
            </a:r>
            <a:r>
              <a:rPr lang="en-IN" sz="1800" dirty="0"/>
              <a:t> </a:t>
            </a:r>
            <a:r>
              <a:rPr lang="en-IN" sz="1800" b="0" i="0" u="none" strike="noStrike" dirty="0">
                <a:solidFill>
                  <a:srgbClr val="006699"/>
                </a:solidFill>
                <a:effectLst/>
                <a:latin typeface="HelveticaNeue Regular"/>
                <a:hlinkClick r:id="rId7"/>
              </a:rPr>
              <a:t>2021 Sixth International Conference on Image Information Processing (ICIIP)</a:t>
            </a:r>
            <a:r>
              <a:rPr lang="en-IN" sz="1800" dirty="0">
                <a:solidFill>
                  <a:srgbClr val="006699"/>
                </a:solidFill>
                <a:latin typeface="HelveticaNeue Regular"/>
              </a:rPr>
              <a:t>.</a:t>
            </a:r>
            <a:endParaRPr lang="en-IN" sz="1800" b="0" i="0" u="none" strike="noStrike" dirty="0">
              <a:solidFill>
                <a:srgbClr val="006699"/>
              </a:solidFill>
              <a:effectLst/>
              <a:latin typeface="HelveticaNeue Regular"/>
            </a:endParaRPr>
          </a:p>
          <a:p>
            <a:pPr algn="just"/>
            <a:endParaRPr lang="en-IN" sz="1800" b="0" i="0" dirty="0">
              <a:solidFill>
                <a:srgbClr val="333333"/>
              </a:solidFill>
              <a:effectLst/>
              <a:latin typeface="HelveticaNeue Regular"/>
            </a:endParaRPr>
          </a:p>
          <a:p>
            <a:pPr marL="0" indent="0" algn="just">
              <a:buNone/>
            </a:pPr>
            <a:r>
              <a:rPr lang="en-US" sz="1800" b="1" i="0" u="sng" dirty="0">
                <a:solidFill>
                  <a:srgbClr val="006699"/>
                </a:solidFill>
                <a:effectLst/>
                <a:latin typeface="HelveticaNeue Regular"/>
                <a:hlinkClick r:id="rId8"/>
              </a:rPr>
              <a:t>2. Importance of CNN in the Classification of Remote Sensing Images</a:t>
            </a:r>
            <a:r>
              <a:rPr lang="en-US" sz="1800" b="1" dirty="0">
                <a:solidFill>
                  <a:srgbClr val="333333"/>
                </a:solidFill>
                <a:latin typeface="HelveticaNeue Regular"/>
              </a:rPr>
              <a:t> </a:t>
            </a:r>
            <a:r>
              <a:rPr lang="en-US" sz="1800" u="none" strike="noStrike" dirty="0" err="1">
                <a:solidFill>
                  <a:srgbClr val="006699"/>
                </a:solidFill>
                <a:effectLst/>
                <a:hlinkClick r:id="rId9"/>
              </a:rPr>
              <a:t>Vinija</a:t>
            </a:r>
            <a:r>
              <a:rPr lang="en-US" sz="1800" u="none" strike="noStrike" dirty="0">
                <a:solidFill>
                  <a:srgbClr val="006699"/>
                </a:solidFill>
                <a:effectLst/>
                <a:hlinkClick r:id="rId9"/>
              </a:rPr>
              <a:t> </a:t>
            </a:r>
            <a:r>
              <a:rPr lang="en-US" sz="1800" u="none" strike="noStrike" dirty="0" err="1">
                <a:solidFill>
                  <a:srgbClr val="006699"/>
                </a:solidFill>
                <a:effectLst/>
                <a:hlinkClick r:id="rId9"/>
              </a:rPr>
              <a:t>Kurian</a:t>
            </a:r>
            <a:r>
              <a:rPr lang="en-US" sz="1800" dirty="0" err="1">
                <a:effectLst/>
              </a:rPr>
              <a:t>;</a:t>
            </a:r>
            <a:r>
              <a:rPr lang="en-US" sz="1800" u="none" strike="noStrike" dirty="0" err="1">
                <a:solidFill>
                  <a:srgbClr val="006699"/>
                </a:solidFill>
                <a:effectLst/>
                <a:hlinkClick r:id="rId10"/>
              </a:rPr>
              <a:t>Vinodkumar</a:t>
            </a:r>
            <a:r>
              <a:rPr lang="en-US" sz="1800" u="none" strike="noStrike" dirty="0">
                <a:solidFill>
                  <a:srgbClr val="006699"/>
                </a:solidFill>
                <a:effectLst/>
                <a:hlinkClick r:id="rId10"/>
              </a:rPr>
              <a:t> Jacob</a:t>
            </a:r>
            <a:r>
              <a:rPr lang="en-US" sz="1800" dirty="0"/>
              <a:t> </a:t>
            </a:r>
            <a:r>
              <a:rPr lang="en-US" sz="1800" b="0" i="0" u="none" strike="noStrike" dirty="0">
                <a:solidFill>
                  <a:srgbClr val="006699"/>
                </a:solidFill>
                <a:effectLst/>
                <a:latin typeface="HelveticaNeue Regular"/>
                <a:hlinkClick r:id="rId11"/>
              </a:rPr>
              <a:t>2023 Advanced Computing and Communication Technologies for High Performance Applications (ACCTHPA)</a:t>
            </a:r>
            <a:endParaRPr lang="en-US" sz="1800" b="0" i="0" u="none" strike="noStrike" dirty="0">
              <a:solidFill>
                <a:srgbClr val="006699"/>
              </a:solidFill>
              <a:effectLst/>
              <a:latin typeface="HelveticaNeue Regular"/>
            </a:endParaRPr>
          </a:p>
          <a:p>
            <a:pPr algn="just"/>
            <a:endParaRPr lang="en-US" sz="1800" b="0" i="0" dirty="0">
              <a:solidFill>
                <a:srgbClr val="333333"/>
              </a:solidFill>
              <a:effectLst/>
              <a:latin typeface="HelveticaNeue Regular"/>
            </a:endParaRPr>
          </a:p>
          <a:p>
            <a:pPr marL="0" indent="0" algn="just">
              <a:buNone/>
            </a:pPr>
            <a:r>
              <a:rPr lang="en-IN" sz="1800" b="1" i="0" u="none" strike="noStrike" dirty="0">
                <a:solidFill>
                  <a:srgbClr val="006699"/>
                </a:solidFill>
                <a:effectLst/>
                <a:latin typeface="HelveticaNeue Regular"/>
                <a:hlinkClick r:id="rId12"/>
              </a:rPr>
              <a:t>3.CNN Based Automated Land Use Classification from Remotely Sensed Image</a:t>
            </a:r>
            <a:r>
              <a:rPr lang="en-IN" sz="1800" b="1" i="0" u="none" strike="noStrike" dirty="0">
                <a:solidFill>
                  <a:srgbClr val="006699"/>
                </a:solidFill>
                <a:effectLst/>
                <a:latin typeface="HelveticaNeue Regular"/>
              </a:rPr>
              <a:t> </a:t>
            </a:r>
            <a:r>
              <a:rPr lang="en-IN" sz="1800" u="none" strike="noStrike" dirty="0">
                <a:solidFill>
                  <a:srgbClr val="006699"/>
                </a:solidFill>
                <a:effectLst/>
                <a:hlinkClick r:id="rId13"/>
              </a:rPr>
              <a:t>Preethi </a:t>
            </a:r>
            <a:r>
              <a:rPr lang="en-IN" sz="1800" u="none" strike="noStrike" dirty="0" err="1">
                <a:solidFill>
                  <a:srgbClr val="006699"/>
                </a:solidFill>
                <a:effectLst/>
                <a:hlinkClick r:id="rId13"/>
              </a:rPr>
              <a:t>S</a:t>
            </a:r>
            <a:r>
              <a:rPr lang="en-IN" sz="1800" dirty="0" err="1">
                <a:effectLst/>
              </a:rPr>
              <a:t>;</a:t>
            </a:r>
            <a:r>
              <a:rPr lang="en-IN" sz="1800" u="none" strike="noStrike" dirty="0" err="1">
                <a:solidFill>
                  <a:srgbClr val="006699"/>
                </a:solidFill>
                <a:effectLst/>
                <a:hlinkClick r:id="rId14"/>
              </a:rPr>
              <a:t>Arun</a:t>
            </a:r>
            <a:r>
              <a:rPr lang="en-IN" sz="1800" u="none" strike="noStrike" dirty="0">
                <a:solidFill>
                  <a:srgbClr val="006699"/>
                </a:solidFill>
                <a:effectLst/>
                <a:hlinkClick r:id="rId14"/>
              </a:rPr>
              <a:t> Prakash </a:t>
            </a:r>
            <a:r>
              <a:rPr lang="en-IN" sz="1800" u="none" strike="noStrike" dirty="0" err="1">
                <a:solidFill>
                  <a:srgbClr val="006699"/>
                </a:solidFill>
                <a:effectLst/>
                <a:hlinkClick r:id="rId14"/>
              </a:rPr>
              <a:t>A</a:t>
            </a:r>
            <a:r>
              <a:rPr lang="en-IN" sz="1800" dirty="0" err="1">
                <a:effectLst/>
              </a:rPr>
              <a:t>;</a:t>
            </a:r>
            <a:r>
              <a:rPr lang="en-IN" sz="1800" u="none" strike="noStrike" dirty="0" err="1">
                <a:solidFill>
                  <a:srgbClr val="006699"/>
                </a:solidFill>
                <a:effectLst/>
                <a:hlinkClick r:id="rId15"/>
              </a:rPr>
              <a:t>Ramyea</a:t>
            </a:r>
            <a:r>
              <a:rPr lang="en-IN" sz="1800" u="none" strike="noStrike" dirty="0">
                <a:solidFill>
                  <a:srgbClr val="006699"/>
                </a:solidFill>
                <a:effectLst/>
                <a:hlinkClick r:id="rId15"/>
              </a:rPr>
              <a:t> </a:t>
            </a:r>
            <a:r>
              <a:rPr lang="en-IN" sz="1800" u="none" strike="noStrike" dirty="0" err="1">
                <a:solidFill>
                  <a:srgbClr val="006699"/>
                </a:solidFill>
                <a:effectLst/>
                <a:hlinkClick r:id="rId15"/>
              </a:rPr>
              <a:t>R</a:t>
            </a:r>
            <a:r>
              <a:rPr lang="en-IN" sz="1800" dirty="0" err="1">
                <a:effectLst/>
              </a:rPr>
              <a:t>;</a:t>
            </a:r>
            <a:r>
              <a:rPr lang="en-IN" sz="1800" u="none" strike="noStrike" dirty="0" err="1">
                <a:solidFill>
                  <a:srgbClr val="006699"/>
                </a:solidFill>
                <a:effectLst/>
                <a:hlinkClick r:id="rId16"/>
              </a:rPr>
              <a:t>Rahul</a:t>
            </a:r>
            <a:r>
              <a:rPr lang="en-IN" sz="1800" u="none" strike="noStrike" dirty="0">
                <a:solidFill>
                  <a:srgbClr val="006699"/>
                </a:solidFill>
                <a:effectLst/>
                <a:hlinkClick r:id="rId16"/>
              </a:rPr>
              <a:t> K </a:t>
            </a:r>
            <a:r>
              <a:rPr lang="en-IN" sz="1800" u="none" strike="noStrike" dirty="0" err="1">
                <a:solidFill>
                  <a:srgbClr val="006699"/>
                </a:solidFill>
                <a:effectLst/>
                <a:hlinkClick r:id="rId16"/>
              </a:rPr>
              <a:t>P</a:t>
            </a:r>
            <a:r>
              <a:rPr lang="en-IN" sz="1800" dirty="0" err="1">
                <a:effectLst/>
              </a:rPr>
              <a:t>;</a:t>
            </a:r>
            <a:r>
              <a:rPr lang="en-IN" sz="1800" u="none" strike="noStrike" dirty="0" err="1">
                <a:solidFill>
                  <a:srgbClr val="006699"/>
                </a:solidFill>
                <a:effectLst/>
                <a:hlinkClick r:id="rId17"/>
              </a:rPr>
              <a:t>Ramnath</a:t>
            </a:r>
            <a:r>
              <a:rPr lang="en-IN" sz="1800" u="none" strike="noStrike" dirty="0">
                <a:solidFill>
                  <a:srgbClr val="006699"/>
                </a:solidFill>
                <a:effectLst/>
                <a:hlinkClick r:id="rId17"/>
              </a:rPr>
              <a:t> </a:t>
            </a:r>
            <a:r>
              <a:rPr lang="en-IN" sz="1800" u="none" strike="noStrike" dirty="0" err="1">
                <a:solidFill>
                  <a:srgbClr val="006699"/>
                </a:solidFill>
                <a:effectLst/>
                <a:hlinkClick r:id="rId17"/>
              </a:rPr>
              <a:t>K</a:t>
            </a:r>
            <a:r>
              <a:rPr lang="en-IN" sz="1800" dirty="0" err="1">
                <a:effectLst/>
              </a:rPr>
              <a:t>;</a:t>
            </a:r>
            <a:r>
              <a:rPr lang="en-IN" sz="1800" u="none" strike="noStrike" dirty="0" err="1">
                <a:solidFill>
                  <a:srgbClr val="006699"/>
                </a:solidFill>
                <a:effectLst/>
                <a:hlinkClick r:id="rId18"/>
              </a:rPr>
              <a:t>Pravenkumar</a:t>
            </a:r>
            <a:r>
              <a:rPr lang="en-IN" sz="1800" u="none" strike="noStrike" dirty="0">
                <a:solidFill>
                  <a:srgbClr val="006699"/>
                </a:solidFill>
                <a:effectLst/>
                <a:hlinkClick r:id="rId18"/>
              </a:rPr>
              <a:t> C J</a:t>
            </a:r>
            <a:r>
              <a:rPr lang="en-IN" sz="1800" dirty="0"/>
              <a:t> </a:t>
            </a:r>
            <a:r>
              <a:rPr lang="en-IN" sz="1800" b="0" i="0" u="none" strike="noStrike" dirty="0">
                <a:solidFill>
                  <a:srgbClr val="006699"/>
                </a:solidFill>
                <a:effectLst/>
                <a:latin typeface="HelveticaNeue Regular"/>
                <a:hlinkClick r:id="rId19"/>
              </a:rPr>
              <a:t>2021 Innovations in Power and Advanced Computing Technologies (</a:t>
            </a:r>
            <a:r>
              <a:rPr lang="en-IN" sz="1800" b="0" i="0" u="none" strike="noStrike" dirty="0" err="1">
                <a:solidFill>
                  <a:srgbClr val="006699"/>
                </a:solidFill>
                <a:effectLst/>
                <a:latin typeface="HelveticaNeue Regular"/>
                <a:hlinkClick r:id="rId19"/>
              </a:rPr>
              <a:t>i</a:t>
            </a:r>
            <a:r>
              <a:rPr lang="en-IN" sz="1800" b="0" i="0" u="none" strike="noStrike" dirty="0">
                <a:solidFill>
                  <a:srgbClr val="006699"/>
                </a:solidFill>
                <a:effectLst/>
                <a:latin typeface="HelveticaNeue Regular"/>
                <a:hlinkClick r:id="rId19"/>
              </a:rPr>
              <a:t>-PACT)</a:t>
            </a:r>
            <a:endParaRPr lang="en-IN" sz="1800" b="0" i="0" u="none" strike="noStrike" dirty="0">
              <a:solidFill>
                <a:srgbClr val="006699"/>
              </a:solidFill>
              <a:effectLst/>
              <a:latin typeface="HelveticaNeue Regular"/>
            </a:endParaRPr>
          </a:p>
          <a:p>
            <a:pPr algn="just"/>
            <a:endParaRPr lang="en-IN" sz="1800" b="0" i="0" dirty="0">
              <a:solidFill>
                <a:srgbClr val="333333"/>
              </a:solidFill>
              <a:effectLst/>
              <a:latin typeface="HelveticaNeue Regular"/>
            </a:endParaRPr>
          </a:p>
          <a:p>
            <a:pPr marL="0" indent="0" algn="just">
              <a:buNone/>
            </a:pPr>
            <a:r>
              <a:rPr lang="en-IN" sz="1800" b="1" i="0" u="none" strike="noStrike" dirty="0">
                <a:solidFill>
                  <a:srgbClr val="006699"/>
                </a:solidFill>
                <a:effectLst/>
                <a:latin typeface="HelveticaNeue Regular"/>
                <a:hlinkClick r:id="rId20"/>
              </a:rPr>
              <a:t>4.Effects of Image Degradation and Degradation Removal to CNN-Based Image Classification</a:t>
            </a:r>
            <a:r>
              <a:rPr lang="en-IN" sz="1800" b="1" dirty="0">
                <a:solidFill>
                  <a:srgbClr val="333333"/>
                </a:solidFill>
                <a:latin typeface="HelveticaNeue Regular"/>
              </a:rPr>
              <a:t> </a:t>
            </a:r>
            <a:r>
              <a:rPr lang="en-IN" sz="1800" u="none" strike="noStrike" dirty="0" err="1">
                <a:solidFill>
                  <a:srgbClr val="006699"/>
                </a:solidFill>
                <a:effectLst/>
                <a:hlinkClick r:id="rId21"/>
              </a:rPr>
              <a:t>Yanting</a:t>
            </a:r>
            <a:r>
              <a:rPr lang="en-IN" sz="1800" u="none" strike="noStrike" dirty="0">
                <a:solidFill>
                  <a:srgbClr val="006699"/>
                </a:solidFill>
                <a:effectLst/>
                <a:hlinkClick r:id="rId21"/>
              </a:rPr>
              <a:t> </a:t>
            </a:r>
            <a:r>
              <a:rPr lang="en-IN" sz="1800" u="none" strike="noStrike" dirty="0" err="1">
                <a:solidFill>
                  <a:srgbClr val="006699"/>
                </a:solidFill>
                <a:effectLst/>
                <a:hlinkClick r:id="rId21"/>
              </a:rPr>
              <a:t>Pei</a:t>
            </a:r>
            <a:r>
              <a:rPr lang="en-IN" sz="1800" dirty="0" err="1">
                <a:effectLst/>
              </a:rPr>
              <a:t>;</a:t>
            </a:r>
            <a:r>
              <a:rPr lang="en-IN" sz="1800" u="none" strike="noStrike" dirty="0" err="1">
                <a:solidFill>
                  <a:srgbClr val="006699"/>
                </a:solidFill>
                <a:effectLst/>
                <a:hlinkClick r:id="rId22"/>
              </a:rPr>
              <a:t>Yaping</a:t>
            </a:r>
            <a:r>
              <a:rPr lang="en-IN" sz="1800" u="none" strike="noStrike" dirty="0">
                <a:solidFill>
                  <a:srgbClr val="006699"/>
                </a:solidFill>
                <a:effectLst/>
                <a:hlinkClick r:id="rId22"/>
              </a:rPr>
              <a:t> </a:t>
            </a:r>
            <a:r>
              <a:rPr lang="en-IN" sz="1800" u="none" strike="noStrike" dirty="0" err="1">
                <a:solidFill>
                  <a:srgbClr val="006699"/>
                </a:solidFill>
                <a:effectLst/>
                <a:hlinkClick r:id="rId22"/>
              </a:rPr>
              <a:t>Huang</a:t>
            </a:r>
            <a:r>
              <a:rPr lang="en-IN" sz="1800" dirty="0" err="1">
                <a:effectLst/>
              </a:rPr>
              <a:t>;</a:t>
            </a:r>
            <a:r>
              <a:rPr lang="en-IN" sz="1800" u="none" strike="noStrike" dirty="0" err="1">
                <a:solidFill>
                  <a:srgbClr val="006699"/>
                </a:solidFill>
                <a:effectLst/>
                <a:hlinkClick r:id="rId23"/>
              </a:rPr>
              <a:t>Qi</a:t>
            </a:r>
            <a:r>
              <a:rPr lang="en-IN" sz="1800" u="none" strike="noStrike" dirty="0">
                <a:solidFill>
                  <a:srgbClr val="006699"/>
                </a:solidFill>
                <a:effectLst/>
                <a:hlinkClick r:id="rId23"/>
              </a:rPr>
              <a:t> </a:t>
            </a:r>
            <a:r>
              <a:rPr lang="en-IN" sz="1800" u="none" strike="noStrike" dirty="0" err="1">
                <a:solidFill>
                  <a:srgbClr val="006699"/>
                </a:solidFill>
                <a:effectLst/>
                <a:hlinkClick r:id="rId23"/>
              </a:rPr>
              <a:t>Zou</a:t>
            </a:r>
            <a:r>
              <a:rPr lang="en-IN" sz="1800" dirty="0" err="1">
                <a:effectLst/>
              </a:rPr>
              <a:t>;</a:t>
            </a:r>
            <a:r>
              <a:rPr lang="en-IN" sz="1800" u="none" strike="noStrike" dirty="0" err="1">
                <a:solidFill>
                  <a:srgbClr val="006699"/>
                </a:solidFill>
                <a:effectLst/>
                <a:hlinkClick r:id="rId24"/>
              </a:rPr>
              <a:t>Xingyuan</a:t>
            </a:r>
            <a:r>
              <a:rPr lang="en-IN" sz="1800" u="none" strike="noStrike" dirty="0">
                <a:solidFill>
                  <a:srgbClr val="006699"/>
                </a:solidFill>
                <a:effectLst/>
                <a:hlinkClick r:id="rId24"/>
              </a:rPr>
              <a:t> </a:t>
            </a:r>
            <a:r>
              <a:rPr lang="en-IN" sz="1800" u="none" strike="noStrike" dirty="0" err="1">
                <a:solidFill>
                  <a:srgbClr val="006699"/>
                </a:solidFill>
                <a:effectLst/>
                <a:hlinkClick r:id="rId24"/>
              </a:rPr>
              <a:t>Zhang</a:t>
            </a:r>
            <a:r>
              <a:rPr lang="en-IN" sz="1800" dirty="0" err="1">
                <a:effectLst/>
              </a:rPr>
              <a:t>;</a:t>
            </a:r>
            <a:r>
              <a:rPr lang="en-IN" sz="1800" u="none" strike="noStrike" dirty="0" err="1">
                <a:solidFill>
                  <a:srgbClr val="006699"/>
                </a:solidFill>
                <a:effectLst/>
                <a:hlinkClick r:id="rId25"/>
              </a:rPr>
              <a:t>Song</a:t>
            </a:r>
            <a:r>
              <a:rPr lang="en-IN" sz="1800" u="none" strike="noStrike" dirty="0">
                <a:solidFill>
                  <a:srgbClr val="006699"/>
                </a:solidFill>
                <a:effectLst/>
                <a:hlinkClick r:id="rId25"/>
              </a:rPr>
              <a:t> Wang</a:t>
            </a:r>
            <a:r>
              <a:rPr lang="en-IN" sz="1800" dirty="0"/>
              <a:t> </a:t>
            </a:r>
            <a:r>
              <a:rPr lang="en-IN" sz="1800" b="0" i="0" u="none" strike="noStrike" dirty="0">
                <a:solidFill>
                  <a:srgbClr val="006699"/>
                </a:solidFill>
                <a:effectLst/>
                <a:latin typeface="HelveticaNeue Regular"/>
                <a:hlinkClick r:id="rId26"/>
              </a:rPr>
              <a:t>IEEE Transactions on Pattern Analysis and Machine Intelligence</a:t>
            </a:r>
            <a:endParaRPr lang="en-IN" sz="1800" b="0" i="0" u="none" strike="noStrike" dirty="0">
              <a:solidFill>
                <a:srgbClr val="006699"/>
              </a:solidFill>
              <a:effectLst/>
              <a:latin typeface="HelveticaNeue Regular"/>
            </a:endParaRPr>
          </a:p>
          <a:p>
            <a:pPr algn="just"/>
            <a:endParaRPr lang="en-IN" sz="1800" b="0" i="0" dirty="0">
              <a:solidFill>
                <a:srgbClr val="333333"/>
              </a:solidFill>
              <a:effectLst/>
              <a:latin typeface="HelveticaNeue Regular"/>
            </a:endParaRPr>
          </a:p>
          <a:p>
            <a:pPr algn="just"/>
            <a:endParaRPr lang="en-US" sz="1800" dirty="0"/>
          </a:p>
          <a:p>
            <a:pPr algn="just"/>
            <a:endParaRPr lang="en-US" sz="1800" dirty="0"/>
          </a:p>
          <a:p>
            <a:pPr algn="just"/>
            <a:endParaRPr lang="en-US" sz="1800" dirty="0">
              <a:latin typeface="Times New Roman"/>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122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3079D-357F-3785-0BE8-FC274FE69A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CF83F-769D-F351-6AFB-D003D22A6FBD}"/>
              </a:ext>
            </a:extLst>
          </p:cNvPr>
          <p:cNvSpPr>
            <a:spLocks noGrp="1"/>
          </p:cNvSpPr>
          <p:nvPr>
            <p:ph idx="1"/>
          </p:nvPr>
        </p:nvSpPr>
        <p:spPr>
          <a:xfrm>
            <a:off x="838200" y="1625600"/>
            <a:ext cx="10515600" cy="4551363"/>
          </a:xfrm>
        </p:spPr>
        <p:txBody>
          <a:bodyPr vert="horz" lIns="91440" tIns="45720" rIns="91440" bIns="45720" rtlCol="0" anchor="t">
            <a:normAutofit/>
          </a:bodyPr>
          <a:lstStyle/>
          <a:p>
            <a:pPr marL="0" indent="0" algn="just">
              <a:buNone/>
            </a:pPr>
            <a:r>
              <a:rPr lang="en-IN" sz="2000" b="1" i="0" u="none" strike="noStrike" dirty="0">
                <a:solidFill>
                  <a:srgbClr val="006699"/>
                </a:solidFill>
                <a:effectLst/>
                <a:latin typeface="HelveticaNeue Regular"/>
                <a:hlinkClick r:id="rId2"/>
              </a:rPr>
              <a:t>5.Convolutional Neural Network Based Image Classification and it’s Comparison with Vgg-16 to Measure Accuracy</a:t>
            </a:r>
            <a:r>
              <a:rPr lang="en-IN" sz="2000" b="1" dirty="0">
                <a:solidFill>
                  <a:srgbClr val="333333"/>
                </a:solidFill>
                <a:latin typeface="HelveticaNeue Regular"/>
              </a:rPr>
              <a:t> </a:t>
            </a:r>
            <a:r>
              <a:rPr lang="en-IN" sz="2000" u="none" strike="noStrike" dirty="0">
                <a:solidFill>
                  <a:srgbClr val="006699"/>
                </a:solidFill>
                <a:effectLst/>
                <a:hlinkClick r:id="rId3"/>
              </a:rPr>
              <a:t>Ajay </a:t>
            </a:r>
            <a:r>
              <a:rPr lang="en-IN" sz="2000" u="none" strike="noStrike" dirty="0" err="1">
                <a:solidFill>
                  <a:srgbClr val="006699"/>
                </a:solidFill>
                <a:effectLst/>
                <a:hlinkClick r:id="rId3"/>
              </a:rPr>
              <a:t>Fulare</a:t>
            </a:r>
            <a:r>
              <a:rPr lang="en-IN" sz="2000" dirty="0" err="1">
                <a:effectLst/>
              </a:rPr>
              <a:t>;</a:t>
            </a:r>
            <a:r>
              <a:rPr lang="en-IN" sz="2000" u="none" strike="noStrike" dirty="0" err="1">
                <a:solidFill>
                  <a:srgbClr val="006699"/>
                </a:solidFill>
                <a:effectLst/>
                <a:hlinkClick r:id="rId4"/>
              </a:rPr>
              <a:t>K</a:t>
            </a:r>
            <a:r>
              <a:rPr lang="en-IN" sz="2000" u="none" strike="noStrike" dirty="0">
                <a:solidFill>
                  <a:srgbClr val="006699"/>
                </a:solidFill>
                <a:effectLst/>
                <a:hlinkClick r:id="rId4"/>
              </a:rPr>
              <a:t> Raghavendra </a:t>
            </a:r>
            <a:r>
              <a:rPr lang="en-IN" sz="2000" u="none" strike="noStrike" dirty="0" err="1">
                <a:solidFill>
                  <a:srgbClr val="006699"/>
                </a:solidFill>
                <a:effectLst/>
                <a:hlinkClick r:id="rId4"/>
              </a:rPr>
              <a:t>Prasad</a:t>
            </a:r>
            <a:r>
              <a:rPr lang="en-IN" sz="2000" dirty="0" err="1">
                <a:effectLst/>
              </a:rPr>
              <a:t>;</a:t>
            </a:r>
            <a:r>
              <a:rPr lang="en-IN" sz="2000" u="none" strike="noStrike" dirty="0" err="1">
                <a:solidFill>
                  <a:srgbClr val="006699"/>
                </a:solidFill>
                <a:effectLst/>
                <a:hlinkClick r:id="rId5"/>
              </a:rPr>
              <a:t>Prashant</a:t>
            </a:r>
            <a:r>
              <a:rPr lang="en-IN" sz="2000" u="none" strike="noStrike" dirty="0">
                <a:solidFill>
                  <a:srgbClr val="006699"/>
                </a:solidFill>
                <a:effectLst/>
                <a:hlinkClick r:id="rId5"/>
              </a:rPr>
              <a:t> </a:t>
            </a:r>
            <a:r>
              <a:rPr lang="en-IN" sz="2000" u="none" strike="noStrike" dirty="0" err="1">
                <a:solidFill>
                  <a:srgbClr val="006699"/>
                </a:solidFill>
                <a:effectLst/>
                <a:hlinkClick r:id="rId5"/>
              </a:rPr>
              <a:t>Johri</a:t>
            </a:r>
            <a:r>
              <a:rPr lang="en-IN" sz="2000" dirty="0" err="1">
                <a:effectLst/>
              </a:rPr>
              <a:t>;</a:t>
            </a:r>
            <a:r>
              <a:rPr lang="en-IN" sz="2000" u="none" strike="noStrike" dirty="0" err="1">
                <a:solidFill>
                  <a:srgbClr val="006699"/>
                </a:solidFill>
                <a:effectLst/>
                <a:hlinkClick r:id="rId6"/>
              </a:rPr>
              <a:t>Imad</a:t>
            </a:r>
            <a:r>
              <a:rPr lang="en-IN" sz="2000" u="none" strike="noStrike" dirty="0">
                <a:solidFill>
                  <a:srgbClr val="006699"/>
                </a:solidFill>
                <a:effectLst/>
                <a:hlinkClick r:id="rId6"/>
              </a:rPr>
              <a:t> Saeed </a:t>
            </a:r>
            <a:r>
              <a:rPr lang="en-IN" sz="2000" u="none" strike="noStrike" dirty="0" err="1">
                <a:solidFill>
                  <a:srgbClr val="006699"/>
                </a:solidFill>
                <a:effectLst/>
                <a:hlinkClick r:id="rId6"/>
              </a:rPr>
              <a:t>Abdulrahman</a:t>
            </a:r>
            <a:r>
              <a:rPr lang="en-IN" sz="2000" dirty="0" err="1">
                <a:effectLst/>
              </a:rPr>
              <a:t>;</a:t>
            </a:r>
            <a:r>
              <a:rPr lang="en-IN" sz="2000" u="none" strike="noStrike" dirty="0" err="1">
                <a:solidFill>
                  <a:srgbClr val="006699"/>
                </a:solidFill>
                <a:effectLst/>
                <a:hlinkClick r:id="rId7"/>
              </a:rPr>
              <a:t>K</a:t>
            </a:r>
            <a:r>
              <a:rPr lang="en-IN" sz="2000" u="none" strike="noStrike" dirty="0">
                <a:solidFill>
                  <a:srgbClr val="006699"/>
                </a:solidFill>
                <a:effectLst/>
                <a:hlinkClick r:id="rId7"/>
              </a:rPr>
              <a:t>. Bala Deepa </a:t>
            </a:r>
            <a:r>
              <a:rPr lang="en-IN" sz="2000" u="none" strike="noStrike" dirty="0" err="1">
                <a:solidFill>
                  <a:srgbClr val="006699"/>
                </a:solidFill>
                <a:effectLst/>
                <a:hlinkClick r:id="rId7"/>
              </a:rPr>
              <a:t>Arasi</a:t>
            </a:r>
            <a:r>
              <a:rPr lang="en-IN" sz="2000" dirty="0" err="1">
                <a:effectLst/>
              </a:rPr>
              <a:t>;</a:t>
            </a:r>
            <a:r>
              <a:rPr lang="en-IN" sz="2000" u="none" strike="noStrike" dirty="0" err="1">
                <a:solidFill>
                  <a:srgbClr val="006699"/>
                </a:solidFill>
                <a:effectLst/>
                <a:hlinkClick r:id="rId8"/>
              </a:rPr>
              <a:t>Geeta</a:t>
            </a:r>
            <a:r>
              <a:rPr lang="en-IN" sz="2000" u="none" strike="noStrike" dirty="0">
                <a:solidFill>
                  <a:srgbClr val="006699"/>
                </a:solidFill>
                <a:effectLst/>
                <a:hlinkClick r:id="rId8"/>
              </a:rPr>
              <a:t> </a:t>
            </a:r>
            <a:r>
              <a:rPr lang="en-IN" sz="2000" u="none" strike="noStrike" dirty="0" err="1">
                <a:solidFill>
                  <a:srgbClr val="006699"/>
                </a:solidFill>
                <a:effectLst/>
                <a:hlinkClick r:id="rId8"/>
              </a:rPr>
              <a:t>Guwalani</a:t>
            </a:r>
            <a:r>
              <a:rPr lang="en-IN" sz="2000" dirty="0"/>
              <a:t> </a:t>
            </a:r>
            <a:r>
              <a:rPr lang="en-IN" sz="2000" b="0" i="0" u="none" strike="noStrike" dirty="0">
                <a:solidFill>
                  <a:srgbClr val="006699"/>
                </a:solidFill>
                <a:effectLst/>
                <a:latin typeface="HelveticaNeue Regular"/>
                <a:hlinkClick r:id="rId9"/>
              </a:rPr>
              <a:t>2023 3rd International Conference on Advance Computing and Innovative Technologies in Engineering (ICACITE)</a:t>
            </a:r>
            <a:endParaRPr lang="en-IN" sz="2000" u="none" strike="noStrike" dirty="0">
              <a:solidFill>
                <a:srgbClr val="333333"/>
              </a:solidFill>
              <a:latin typeface="HelveticaNeue Regular"/>
            </a:endParaRPr>
          </a:p>
          <a:p>
            <a:pPr algn="just"/>
            <a:endParaRPr lang="en-IN" sz="2000" b="0" i="0" dirty="0">
              <a:solidFill>
                <a:srgbClr val="333333"/>
              </a:solidFill>
              <a:effectLst/>
              <a:latin typeface="HelveticaNeue Regular"/>
            </a:endParaRPr>
          </a:p>
          <a:p>
            <a:pPr marL="0" indent="0" algn="just">
              <a:buNone/>
            </a:pPr>
            <a:r>
              <a:rPr lang="en-US" sz="2000" b="1" i="0" u="sng" dirty="0">
                <a:solidFill>
                  <a:srgbClr val="006699"/>
                </a:solidFill>
                <a:effectLst/>
                <a:latin typeface="HelveticaNeue Regular"/>
                <a:hlinkClick r:id="rId10"/>
              </a:rPr>
              <a:t>6.CNN or RNN: Review and Experimental Comparison on Image Classification</a:t>
            </a:r>
            <a:r>
              <a:rPr lang="en-US" sz="2000" b="1" dirty="0">
                <a:solidFill>
                  <a:srgbClr val="333333"/>
                </a:solidFill>
                <a:latin typeface="HelveticaNeue Regular"/>
              </a:rPr>
              <a:t> </a:t>
            </a:r>
            <a:r>
              <a:rPr lang="en-US" sz="2000" u="none" strike="noStrike" dirty="0">
                <a:solidFill>
                  <a:srgbClr val="006699"/>
                </a:solidFill>
                <a:effectLst/>
                <a:hlinkClick r:id="rId11"/>
              </a:rPr>
              <a:t>Chen </a:t>
            </a:r>
            <a:r>
              <a:rPr lang="en-US" sz="2000" u="none" strike="noStrike" dirty="0" err="1">
                <a:solidFill>
                  <a:srgbClr val="006699"/>
                </a:solidFill>
                <a:effectLst/>
                <a:hlinkClick r:id="rId11"/>
              </a:rPr>
              <a:t>Junliang</a:t>
            </a:r>
            <a:r>
              <a:rPr lang="en-US" sz="2000" dirty="0"/>
              <a:t> </a:t>
            </a:r>
            <a:r>
              <a:rPr lang="en-US" sz="2000" b="0" i="0" u="none" strike="noStrike" dirty="0">
                <a:solidFill>
                  <a:srgbClr val="006699"/>
                </a:solidFill>
                <a:effectLst/>
                <a:latin typeface="HelveticaNeue Regular"/>
                <a:hlinkClick r:id="rId12"/>
              </a:rPr>
              <a:t>2022 IEEE 8th International Conference on Computer and Communications (ICCC)</a:t>
            </a:r>
            <a:endParaRPr lang="en-US" sz="2000" b="0" i="0" dirty="0">
              <a:solidFill>
                <a:srgbClr val="333333"/>
              </a:solidFill>
              <a:effectLst/>
              <a:latin typeface="HelveticaNeue Regular"/>
            </a:endParaRPr>
          </a:p>
          <a:p>
            <a:pPr algn="just"/>
            <a:endParaRPr lang="en-IN" sz="2000" b="0" i="0" dirty="0">
              <a:solidFill>
                <a:srgbClr val="333333"/>
              </a:solidFill>
              <a:effectLst/>
              <a:latin typeface="HelveticaNeue Regular"/>
            </a:endParaRPr>
          </a:p>
          <a:p>
            <a:pPr algn="just"/>
            <a:endParaRPr lang="en-US" sz="2000" dirty="0">
              <a:latin typeface="Times New Roman"/>
              <a:ea typeface="+mn-lt"/>
              <a:cs typeface="+mn-lt"/>
            </a:endParaRPr>
          </a:p>
        </p:txBody>
      </p:sp>
      <p:sp>
        <p:nvSpPr>
          <p:cNvPr id="4" name="Slide Number Placeholder 3">
            <a:extLst>
              <a:ext uri="{FF2B5EF4-FFF2-40B4-BE49-F238E27FC236}">
                <a16:creationId xmlns:a16="http://schemas.microsoft.com/office/drawing/2014/main" id="{ECA4FA64-400C-9CCE-4810-77528149C581}"/>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400090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endParaRPr lang="en-US" spc="-10" dirty="0">
              <a:latin typeface="Times New Roman"/>
              <a:cs typeface="Times New Roman"/>
            </a:endParaRP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r>
              <a:rPr lang="en-US" b="1" i="1" dirty="0">
                <a:cs typeface="Calibri Light"/>
              </a:rPr>
              <a:t> </a:t>
            </a:r>
          </a:p>
        </p:txBody>
      </p:sp>
      <p:sp>
        <p:nvSpPr>
          <p:cNvPr id="3" name="Content Placeholder 2"/>
          <p:cNvSpPr>
            <a:spLocks noGrp="1"/>
          </p:cNvSpPr>
          <p:nvPr>
            <p:ph idx="1"/>
          </p:nvPr>
        </p:nvSpPr>
        <p:spPr>
          <a:xfrm>
            <a:off x="665480" y="1534160"/>
            <a:ext cx="10327640" cy="3495040"/>
          </a:xfrm>
        </p:spPr>
        <p:txBody>
          <a:bodyPr vert="horz" lIns="91440" tIns="45720" rIns="91440" bIns="45720" rtlCol="0" anchor="t">
            <a:noAutofit/>
          </a:bodyPr>
          <a:lstStyle/>
          <a:p>
            <a:pPr marL="0" indent="0" algn="just">
              <a:buNone/>
            </a:pPr>
            <a:r>
              <a:rPr lang="en-US" sz="2400" dirty="0">
                <a:solidFill>
                  <a:srgbClr val="000000"/>
                </a:solidFill>
                <a:latin typeface="Times New Roman" panose="02020603050405020304" pitchFamily="18" charset="0"/>
                <a:cs typeface="Times New Roman" panose="02020603050405020304" pitchFamily="18" charset="0"/>
              </a:rPr>
              <a:t>This project develops a precise image classification model using Convolutional Neural Networks (CNNs) for various applications. It explores CNN architectures, hyperparameters, and optimization techniques. </a:t>
            </a:r>
            <a:r>
              <a:rPr lang="en-US" sz="2400" b="0" i="0" dirty="0">
                <a:solidFill>
                  <a:srgbClr val="0D0D0D"/>
                </a:solidFill>
                <a:effectLst/>
                <a:latin typeface="Söhne"/>
              </a:rPr>
              <a:t>Through meticulous data preprocessing and rigorous model training, it ensures high </a:t>
            </a:r>
            <a:r>
              <a:rPr lang="en-US" sz="2400" b="0" i="0" dirty="0">
                <a:solidFill>
                  <a:srgbClr val="0D0D0D"/>
                </a:solidFill>
                <a:effectLst/>
              </a:rPr>
              <a:t>levels</a:t>
            </a:r>
            <a:r>
              <a:rPr lang="en-US" sz="2400" b="0" i="0" dirty="0">
                <a:solidFill>
                  <a:srgbClr val="0D0D0D"/>
                </a:solidFill>
                <a:effectLst/>
                <a:latin typeface="Söhne"/>
              </a:rPr>
              <a:t> of accuracy and reliability </a:t>
            </a:r>
            <a:r>
              <a:rPr lang="en-US" sz="2400" dirty="0">
                <a:solidFill>
                  <a:srgbClr val="000000"/>
                </a:solidFill>
                <a:latin typeface="Times New Roman" panose="02020603050405020304" pitchFamily="18" charset="0"/>
                <a:cs typeface="Times New Roman" panose="02020603050405020304" pitchFamily="18" charset="0"/>
              </a:rPr>
              <a:t>Rigorous data preprocessing, model training, and evaluation ensure high accuracy. The model's robustness to real-world challenges is examined, enhancing its practical applicability in diverse domains.</a:t>
            </a:r>
            <a:r>
              <a:rPr lang="en-US" sz="2400" b="0" i="0" dirty="0">
                <a:solidFill>
                  <a:srgbClr val="0D0D0D"/>
                </a:solidFill>
                <a:effectLst/>
                <a:latin typeface="Times New Roman" panose="02020603050405020304" pitchFamily="18" charset="0"/>
                <a:cs typeface="Times New Roman" panose="02020603050405020304" pitchFamily="18" charset="0"/>
              </a:rPr>
              <a:t> </a:t>
            </a:r>
          </a:p>
          <a:p>
            <a:pPr marL="0" indent="0" algn="just">
              <a:buNone/>
            </a:pPr>
            <a:r>
              <a:rPr lang="en-US" sz="2400" b="0" i="0" dirty="0">
                <a:solidFill>
                  <a:srgbClr val="0D0D0D"/>
                </a:solidFill>
                <a:effectLst/>
                <a:latin typeface="Times New Roman" panose="02020603050405020304" pitchFamily="18" charset="0"/>
                <a:cs typeface="Times New Roman" panose="02020603050405020304" pitchFamily="18" charset="0"/>
              </a:rPr>
              <a:t>Overall, it contributes to advancing the state-of-the-art in image classification and deploying CNN-based solutions effectively.</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529320" y="6310312"/>
            <a:ext cx="2743200" cy="365125"/>
          </a:xfrm>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lgn="just">
              <a:buFont typeface="+mj-lt"/>
              <a:buAutoNum type="arabicPeriod"/>
            </a:pPr>
            <a:r>
              <a:rPr lang="en-US" b="1" i="0" dirty="0">
                <a:solidFill>
                  <a:srgbClr val="0D0D0D"/>
                </a:solidFill>
                <a:effectLst/>
                <a:latin typeface="Söhne"/>
              </a:rPr>
              <a:t>Problem Definition:</a:t>
            </a:r>
          </a:p>
          <a:p>
            <a:pPr marL="0" indent="0" algn="just">
              <a:buNone/>
            </a:pPr>
            <a:r>
              <a:rPr lang="en-US" dirty="0">
                <a:solidFill>
                  <a:srgbClr val="0D0D0D"/>
                </a:solidFill>
                <a:latin typeface="Söhne"/>
              </a:rPr>
              <a:t>    The project aims to build a Image Classification model that can efficiently                      	classify images of different animals with confidence level mentioned.</a:t>
            </a:r>
            <a:endParaRPr lang="en-US" b="0" i="0" dirty="0">
              <a:solidFill>
                <a:srgbClr val="0D0D0D"/>
              </a:solidFill>
              <a:effectLst/>
              <a:latin typeface="Söhne"/>
            </a:endParaRPr>
          </a:p>
          <a:p>
            <a:pPr marL="0" indent="0" algn="just">
              <a:buNone/>
            </a:pPr>
            <a:r>
              <a:rPr lang="en-US" b="1" i="0" dirty="0">
                <a:solidFill>
                  <a:srgbClr val="0D0D0D"/>
                </a:solidFill>
                <a:effectLst/>
                <a:latin typeface="Söhne"/>
              </a:rPr>
              <a:t>2. Dataset Selection:</a:t>
            </a:r>
            <a:endParaRPr lang="en-US" b="0" i="0" dirty="0">
              <a:solidFill>
                <a:srgbClr val="0D0D0D"/>
              </a:solidFill>
              <a:effectLst/>
              <a:latin typeface="Söhne"/>
            </a:endParaRPr>
          </a:p>
          <a:p>
            <a:pPr marL="457200" lvl="1" indent="0" algn="just">
              <a:buNone/>
            </a:pPr>
            <a:r>
              <a:rPr lang="en-US" dirty="0">
                <a:solidFill>
                  <a:srgbClr val="0D0D0D"/>
                </a:solidFill>
                <a:latin typeface="Söhne"/>
              </a:rPr>
              <a:t>We have choosen Animal-10, </a:t>
            </a:r>
            <a:r>
              <a:rPr lang="en-US" b="0" i="0" dirty="0">
                <a:solidFill>
                  <a:srgbClr val="0D0D0D"/>
                </a:solidFill>
                <a:effectLst/>
                <a:latin typeface="Söhne"/>
              </a:rPr>
              <a:t>dataset for training and testing your CNN model. It contains about 28K medium quality animal images belonging to 10 categories: dog, cat, horse, spyder, butterfly, chicken, sheep, cow, squirrel, and elephant.</a:t>
            </a:r>
          </a:p>
          <a:p>
            <a:pPr marL="0" indent="0" algn="just">
              <a:buNone/>
            </a:pPr>
            <a:r>
              <a:rPr lang="en-US" b="1" i="0" dirty="0">
                <a:solidFill>
                  <a:srgbClr val="0D0D0D"/>
                </a:solidFill>
                <a:effectLst/>
                <a:latin typeface="Söhne"/>
              </a:rPr>
              <a:t>3. Data Preprocessing:</a:t>
            </a:r>
            <a:endParaRPr lang="en-US" b="0" i="0" dirty="0">
              <a:solidFill>
                <a:srgbClr val="0D0D0D"/>
              </a:solidFill>
              <a:effectLst/>
              <a:latin typeface="Söhne"/>
            </a:endParaRPr>
          </a:p>
          <a:p>
            <a:pPr marL="457200" lvl="1" indent="0" algn="just">
              <a:buNone/>
            </a:pPr>
            <a:r>
              <a:rPr lang="en-US" dirty="0">
                <a:solidFill>
                  <a:srgbClr val="0D0D0D"/>
                </a:solidFill>
                <a:latin typeface="Söhne"/>
              </a:rPr>
              <a:t>Before training the model we pre processed </a:t>
            </a:r>
            <a:r>
              <a:rPr lang="en-US" b="0" i="0" dirty="0">
                <a:solidFill>
                  <a:srgbClr val="0D0D0D"/>
                </a:solidFill>
                <a:effectLst/>
                <a:latin typeface="Söhne"/>
              </a:rPr>
              <a:t> the dataset to prepare it for training. This may involve tasks such as resizing images to a fixed size, normalizing pixel values, and splitting the dataset into training, validation, and testing sets.</a:t>
            </a:r>
            <a:r>
              <a:rPr lang="en-US" dirty="0">
                <a:solidFill>
                  <a:srgbClr val="0D0D0D"/>
                </a:solidFill>
                <a:latin typeface="Söhne"/>
              </a:rPr>
              <a:t> We have also used data augmentation technique. </a:t>
            </a:r>
            <a:endParaRPr lang="en-US" b="0" i="0" dirty="0">
              <a:solidFill>
                <a:srgbClr val="0D0D0D"/>
              </a:solidFill>
              <a:effectLst/>
              <a:latin typeface="Söhne"/>
            </a:endParaRPr>
          </a:p>
          <a:p>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409303454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2780"/>
            <a:ext cx="10515600" cy="6176375"/>
          </a:xfrm>
        </p:spPr>
        <p:txBody>
          <a:bodyPr vert="horz" lIns="91440" tIns="45720" rIns="91440" bIns="45720" rtlCol="0" anchor="t">
            <a:normAutofit/>
          </a:bodyPr>
          <a:lstStyle/>
          <a:p>
            <a:pPr marL="0" indent="0" algn="just">
              <a:buNone/>
            </a:pPr>
            <a:r>
              <a:rPr lang="en-US" b="1" i="0" dirty="0">
                <a:solidFill>
                  <a:srgbClr val="0D0D0D"/>
                </a:solidFill>
                <a:effectLst/>
                <a:latin typeface="Söhne"/>
              </a:rPr>
              <a:t>4.Model Architecture Design:</a:t>
            </a:r>
            <a:endParaRPr lang="en-US" b="0" i="0" dirty="0">
              <a:solidFill>
                <a:srgbClr val="0D0D0D"/>
              </a:solidFill>
              <a:effectLst/>
              <a:latin typeface="Söhne"/>
            </a:endParaRPr>
          </a:p>
          <a:p>
            <a:pPr marL="457200" lvl="1" indent="0" algn="just">
              <a:buNone/>
            </a:pPr>
            <a:r>
              <a:rPr lang="en-US" dirty="0">
                <a:solidFill>
                  <a:srgbClr val="0D0D0D"/>
                </a:solidFill>
                <a:latin typeface="Söhne"/>
              </a:rPr>
              <a:t>The core </a:t>
            </a:r>
            <a:r>
              <a:rPr lang="en-US" b="0" i="0" dirty="0">
                <a:solidFill>
                  <a:srgbClr val="0D0D0D"/>
                </a:solidFill>
                <a:effectLst/>
                <a:latin typeface="Söhne"/>
              </a:rPr>
              <a:t>architecture of our model is based on</a:t>
            </a:r>
            <a:r>
              <a:rPr lang="en-US" dirty="0">
                <a:solidFill>
                  <a:srgbClr val="0D0D0D"/>
                </a:solidFill>
                <a:latin typeface="Söhne"/>
              </a:rPr>
              <a:t> Convolutional Neural Network(</a:t>
            </a:r>
            <a:r>
              <a:rPr lang="en-US" b="0" i="0" dirty="0">
                <a:solidFill>
                  <a:srgbClr val="0D0D0D"/>
                </a:solidFill>
                <a:effectLst/>
                <a:latin typeface="Söhne"/>
              </a:rPr>
              <a:t>CNN) model. This typically involves stacking multiple convolutional layers followed by pooling layers to extract features from the input images. You can also include additional layers like dropout and batch normalization to improve the model's generalization and performance.</a:t>
            </a:r>
          </a:p>
          <a:p>
            <a:pPr marL="0" indent="0" algn="just">
              <a:buNone/>
            </a:pPr>
            <a:r>
              <a:rPr lang="en-US" b="1" dirty="0">
                <a:solidFill>
                  <a:srgbClr val="0D0D0D"/>
                </a:solidFill>
                <a:latin typeface="Söhne"/>
              </a:rPr>
              <a:t>5</a:t>
            </a:r>
            <a:r>
              <a:rPr lang="en-US" b="1" i="0" dirty="0">
                <a:solidFill>
                  <a:srgbClr val="0D0D0D"/>
                </a:solidFill>
                <a:effectLst/>
                <a:latin typeface="Söhne"/>
              </a:rPr>
              <a:t>.Model Training:</a:t>
            </a:r>
            <a:endParaRPr lang="en-US" b="0" i="0" dirty="0">
              <a:solidFill>
                <a:srgbClr val="0D0D0D"/>
              </a:solidFill>
              <a:effectLst/>
              <a:latin typeface="Söhne"/>
            </a:endParaRPr>
          </a:p>
          <a:p>
            <a:pPr marL="457200" lvl="1" indent="0" algn="just">
              <a:buNone/>
            </a:pPr>
            <a:r>
              <a:rPr lang="en-US" b="0" i="0" dirty="0">
                <a:solidFill>
                  <a:srgbClr val="0D0D0D"/>
                </a:solidFill>
                <a:effectLst/>
                <a:latin typeface="Söhne"/>
              </a:rPr>
              <a:t>Train the CNN model on the training dataset using techniques like mini-batch gradient descent or stochastic gradient descent. During training, the model learns to minimize the loss function by adjusting its weights and biases based on the training data.</a:t>
            </a: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742950" lvl="1" indent="-285750"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endParaRPr lang="en-US" dirty="0">
              <a:solidFill>
                <a:srgbClr val="0D0D0D"/>
              </a:solidFill>
              <a:latin typeface="Söhne"/>
            </a:endParaRPr>
          </a:p>
          <a:p>
            <a:pPr marL="457200" lvl="1" indent="0" algn="l">
              <a:buNone/>
            </a:pPr>
            <a:endParaRPr lang="en-US" b="0" i="0" dirty="0">
              <a:solidFill>
                <a:srgbClr val="0D0D0D"/>
              </a:solidFill>
              <a:effectLst/>
              <a:latin typeface="Söhne"/>
            </a:endParaRPr>
          </a:p>
          <a:p>
            <a:endParaRPr lang="en-US" b="1"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9867361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48" y="195792"/>
            <a:ext cx="10515600" cy="1325563"/>
          </a:xfrm>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38200" y="1524589"/>
            <a:ext cx="10515600" cy="4408852"/>
          </a:xfrm>
        </p:spPr>
        <p:txBody>
          <a:bodyPr vert="horz" lIns="91440" tIns="45720" rIns="91440" bIns="45720" rtlCol="0" anchor="t">
            <a:noAutofit/>
          </a:bodyPr>
          <a:lstStyle/>
          <a:p>
            <a:pPr marL="0" indent="0" algn="just">
              <a:buNone/>
            </a:pPr>
            <a:r>
              <a:rPr lang="en-IN" b="1" i="0" dirty="0">
                <a:solidFill>
                  <a:srgbClr val="1F1F1F"/>
                </a:solidFill>
                <a:effectLst/>
                <a:latin typeface="Sohane"/>
              </a:rPr>
              <a:t> </a:t>
            </a:r>
            <a:r>
              <a:rPr lang="en-IN" i="0" dirty="0">
                <a:solidFill>
                  <a:srgbClr val="1F1F1F"/>
                </a:solidFill>
                <a:effectLst/>
                <a:latin typeface="Sohane"/>
              </a:rPr>
              <a:t>-</a:t>
            </a:r>
            <a:r>
              <a:rPr lang="en-IN" i="0" dirty="0">
                <a:solidFill>
                  <a:srgbClr val="1F1F1F"/>
                </a:solidFill>
                <a:effectLst/>
                <a:latin typeface="Callibar body"/>
              </a:rPr>
              <a:t>Accurate identification of object</a:t>
            </a:r>
          </a:p>
          <a:p>
            <a:pPr marL="0" indent="0" algn="just">
              <a:buNone/>
            </a:pPr>
            <a:r>
              <a:rPr lang="en-IN" i="0" dirty="0">
                <a:solidFill>
                  <a:srgbClr val="1F1F1F"/>
                </a:solidFill>
                <a:effectLst/>
                <a:latin typeface="Callibar body"/>
              </a:rPr>
              <a:t>- Learning complex feature</a:t>
            </a:r>
          </a:p>
          <a:p>
            <a:pPr marL="0" indent="0" algn="just">
              <a:buNone/>
            </a:pPr>
            <a:r>
              <a:rPr lang="en-IN" dirty="0">
                <a:solidFill>
                  <a:srgbClr val="1F1F1F"/>
                </a:solidFill>
                <a:latin typeface="Callibar body"/>
              </a:rPr>
              <a:t>-</a:t>
            </a:r>
            <a:r>
              <a:rPr lang="en-IN" b="1" i="0" dirty="0">
                <a:solidFill>
                  <a:srgbClr val="1F1F1F"/>
                </a:solidFill>
                <a:effectLst/>
                <a:latin typeface="Google Sans"/>
              </a:rPr>
              <a:t> </a:t>
            </a:r>
            <a:r>
              <a:rPr lang="en-IN" i="0" dirty="0">
                <a:solidFill>
                  <a:srgbClr val="1F1F1F"/>
                </a:solidFill>
                <a:effectLst/>
                <a:latin typeface="Google Sans"/>
              </a:rPr>
              <a:t>Scalability to diverse datasets</a:t>
            </a:r>
          </a:p>
          <a:p>
            <a:pPr marL="0" indent="0" algn="just">
              <a:buNone/>
            </a:pPr>
            <a:r>
              <a:rPr lang="en-IN" dirty="0">
                <a:solidFill>
                  <a:srgbClr val="1F1F1F"/>
                </a:solidFill>
                <a:latin typeface="Google Sans"/>
              </a:rPr>
              <a:t>- Automated Categorization</a:t>
            </a:r>
          </a:p>
          <a:p>
            <a:pPr marL="0" indent="0" algn="just">
              <a:buNone/>
            </a:pPr>
            <a:r>
              <a:rPr lang="en-IN" i="0" dirty="0">
                <a:solidFill>
                  <a:srgbClr val="1F1F1F"/>
                </a:solidFill>
                <a:effectLst/>
                <a:latin typeface="Google Sans"/>
              </a:rPr>
              <a:t>- Object Detection and Localization</a:t>
            </a:r>
          </a:p>
          <a:p>
            <a:pPr marL="0" indent="0" algn="just">
              <a:buNone/>
            </a:pPr>
            <a:r>
              <a:rPr lang="en-IN" dirty="0">
                <a:solidFill>
                  <a:srgbClr val="1F1F1F"/>
                </a:solidFill>
                <a:latin typeface="Google Sans"/>
              </a:rPr>
              <a:t>-</a:t>
            </a:r>
            <a:endParaRPr lang="en-IN" i="0" dirty="0">
              <a:solidFill>
                <a:srgbClr val="1F1F1F"/>
              </a:solidFill>
              <a:effectLst/>
              <a:latin typeface="Callibar body"/>
            </a:endParaRPr>
          </a:p>
          <a:p>
            <a:pPr marL="0" indent="0" algn="just">
              <a:buNone/>
            </a:pPr>
            <a:endParaRPr lang="en-IN" i="0" dirty="0">
              <a:solidFill>
                <a:srgbClr val="1F1F1F"/>
              </a:solidFill>
              <a:effectLst/>
              <a:latin typeface="Sohne"/>
            </a:endParaRPr>
          </a:p>
          <a:p>
            <a:pPr marL="0" indent="0" algn="just">
              <a:buNone/>
            </a:pPr>
            <a:endParaRPr lang="en-US" sz="1800" dirty="0">
              <a:latin typeface="Sohne"/>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4749653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72B56-6800-6BD2-738C-C003F1943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924882-7929-F6BD-ACDC-9E310E76D5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Used</a:t>
            </a:r>
          </a:p>
        </p:txBody>
      </p:sp>
      <p:sp>
        <p:nvSpPr>
          <p:cNvPr id="4" name="Slide Number Placeholder 3">
            <a:extLst>
              <a:ext uri="{FF2B5EF4-FFF2-40B4-BE49-F238E27FC236}">
                <a16:creationId xmlns:a16="http://schemas.microsoft.com/office/drawing/2014/main" id="{979A86CC-DB5E-17E7-A66C-1FE8D7227A66}"/>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70" name="Title 1">
            <a:extLst>
              <a:ext uri="{FF2B5EF4-FFF2-40B4-BE49-F238E27FC236}">
                <a16:creationId xmlns:a16="http://schemas.microsoft.com/office/drawing/2014/main" id="{6A401F24-57FF-67DF-5C28-BA02949FD2B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a16="http://schemas.microsoft.com/office/drawing/2014/main" id="{C3FD8251-7040-1469-A3C7-4506C67E3779}"/>
              </a:ext>
            </a:extLst>
          </p:cNvPr>
          <p:cNvSpPr/>
          <p:nvPr/>
        </p:nvSpPr>
        <p:spPr>
          <a:xfrm>
            <a:off x="4505740" y="2782957"/>
            <a:ext cx="3525078" cy="715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 REQUISTIES TO BE CONSIDERED</a:t>
            </a:r>
          </a:p>
        </p:txBody>
      </p:sp>
      <p:sp>
        <p:nvSpPr>
          <p:cNvPr id="72" name="Rounded Rectangle 5">
            <a:extLst>
              <a:ext uri="{FF2B5EF4-FFF2-40B4-BE49-F238E27FC236}">
                <a16:creationId xmlns:a16="http://schemas.microsoft.com/office/drawing/2014/main" id="{AEFFA392-8D7C-56E1-9004-0D6014A59FCC}"/>
              </a:ext>
            </a:extLst>
          </p:cNvPr>
          <p:cNvSpPr/>
          <p:nvPr/>
        </p:nvSpPr>
        <p:spPr>
          <a:xfrm>
            <a:off x="7589520" y="354082"/>
            <a:ext cx="4233629" cy="200107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rgbClr val="0D0D0D"/>
                </a:solidFill>
                <a:effectLst/>
                <a:latin typeface="Söhne"/>
              </a:rPr>
              <a:t>Model Training : </a:t>
            </a:r>
            <a:r>
              <a:rPr lang="en-US" sz="1800" b="0" i="0" dirty="0">
                <a:solidFill>
                  <a:srgbClr val="0D0D0D"/>
                </a:solidFill>
                <a:effectLst/>
                <a:latin typeface="Söhne"/>
              </a:rPr>
              <a:t>Split the dataset into training, validation, and testing sets. Initialize the CNN model with random weights and train it on the training set using techniques like mini-batch gradient descent and backpropagation.</a:t>
            </a:r>
          </a:p>
        </p:txBody>
      </p:sp>
      <p:sp>
        <p:nvSpPr>
          <p:cNvPr id="73" name="Rounded Rectangle 6">
            <a:extLst>
              <a:ext uri="{FF2B5EF4-FFF2-40B4-BE49-F238E27FC236}">
                <a16:creationId xmlns:a16="http://schemas.microsoft.com/office/drawing/2014/main" id="{EC308787-5663-CE32-3C43-F712FA222212}"/>
              </a:ext>
            </a:extLst>
          </p:cNvPr>
          <p:cNvSpPr/>
          <p:nvPr/>
        </p:nvSpPr>
        <p:spPr>
          <a:xfrm>
            <a:off x="477078" y="2032000"/>
            <a:ext cx="3352800" cy="210267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Sohne"/>
              </a:rPr>
              <a:t>Data Collection</a:t>
            </a:r>
            <a:r>
              <a:rPr lang="en-US" sz="2000" dirty="0">
                <a:solidFill>
                  <a:schemeClr val="tx1"/>
                </a:solidFill>
              </a:rPr>
              <a:t>: </a:t>
            </a:r>
            <a:r>
              <a:rPr lang="en-US" sz="2000" b="0" i="0" dirty="0">
                <a:solidFill>
                  <a:srgbClr val="0D0D0D"/>
                </a:solidFill>
                <a:effectLst/>
                <a:latin typeface="Söhne"/>
              </a:rPr>
              <a:t>Gather a sufficiently large and diverse dataset of labeled images representing the different classes/categories we want to classify.</a:t>
            </a:r>
            <a:r>
              <a:rPr lang="en-US" sz="2000" dirty="0">
                <a:solidFill>
                  <a:schemeClr val="tx1"/>
                </a:solidFill>
              </a:rPr>
              <a:t> </a:t>
            </a:r>
          </a:p>
        </p:txBody>
      </p:sp>
      <p:sp>
        <p:nvSpPr>
          <p:cNvPr id="74" name="Rounded Rectangle 7">
            <a:extLst>
              <a:ext uri="{FF2B5EF4-FFF2-40B4-BE49-F238E27FC236}">
                <a16:creationId xmlns:a16="http://schemas.microsoft.com/office/drawing/2014/main" id="{2528505C-82A4-360C-494B-CB1C28934CD4}"/>
              </a:ext>
            </a:extLst>
          </p:cNvPr>
          <p:cNvSpPr/>
          <p:nvPr/>
        </p:nvSpPr>
        <p:spPr>
          <a:xfrm>
            <a:off x="5035825" y="4253947"/>
            <a:ext cx="5317215" cy="2226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i="0" dirty="0">
                <a:solidFill>
                  <a:srgbClr val="0D0D0D"/>
                </a:solidFill>
                <a:effectLst/>
                <a:latin typeface="Söhne"/>
              </a:rPr>
              <a:t>Model Architecture Selection : </a:t>
            </a:r>
            <a:r>
              <a:rPr lang="en-US" sz="2000" b="0" i="0" dirty="0">
                <a:solidFill>
                  <a:srgbClr val="0D0D0D"/>
                </a:solidFill>
                <a:effectLst/>
                <a:latin typeface="Söhne"/>
              </a:rPr>
              <a:t>Choose an appropriate CNN architecture for your image classification task. Popular choices include models like </a:t>
            </a:r>
            <a:r>
              <a:rPr lang="en-US" sz="2000" b="0" i="0" dirty="0" err="1">
                <a:solidFill>
                  <a:srgbClr val="0D0D0D"/>
                </a:solidFill>
                <a:effectLst/>
                <a:latin typeface="Söhne"/>
              </a:rPr>
              <a:t>LeNet</a:t>
            </a:r>
            <a:r>
              <a:rPr lang="en-US" sz="2000" b="0" i="0" dirty="0">
                <a:solidFill>
                  <a:srgbClr val="0D0D0D"/>
                </a:solidFill>
                <a:effectLst/>
                <a:latin typeface="Söhne"/>
              </a:rPr>
              <a:t>, </a:t>
            </a:r>
            <a:r>
              <a:rPr lang="en-US" sz="2000" b="0" i="0" dirty="0" err="1">
                <a:solidFill>
                  <a:srgbClr val="0D0D0D"/>
                </a:solidFill>
                <a:effectLst/>
                <a:latin typeface="Söhne"/>
              </a:rPr>
              <a:t>AlexNet</a:t>
            </a:r>
            <a:r>
              <a:rPr lang="en-US" sz="2000" b="0" i="0" dirty="0">
                <a:solidFill>
                  <a:srgbClr val="0D0D0D"/>
                </a:solidFill>
                <a:effectLst/>
                <a:latin typeface="Söhne"/>
              </a:rPr>
              <a:t>, VGG, </a:t>
            </a:r>
            <a:r>
              <a:rPr lang="en-US" sz="2000" b="0" i="0" dirty="0" err="1">
                <a:solidFill>
                  <a:srgbClr val="0D0D0D"/>
                </a:solidFill>
                <a:effectLst/>
                <a:latin typeface="Söhne"/>
              </a:rPr>
              <a:t>ResNet</a:t>
            </a:r>
            <a:r>
              <a:rPr lang="en-US" sz="2000" b="0" i="0" dirty="0">
                <a:solidFill>
                  <a:srgbClr val="0D0D0D"/>
                </a:solidFill>
                <a:effectLst/>
                <a:latin typeface="Söhne"/>
              </a:rPr>
              <a:t>, Inception, and </a:t>
            </a:r>
            <a:r>
              <a:rPr lang="en-US" sz="2000" b="0" i="0" dirty="0" err="1">
                <a:solidFill>
                  <a:srgbClr val="0D0D0D"/>
                </a:solidFill>
                <a:effectLst/>
                <a:latin typeface="Söhne"/>
              </a:rPr>
              <a:t>DenseNet</a:t>
            </a:r>
            <a:r>
              <a:rPr lang="en-US" sz="2000" b="0" i="0" dirty="0">
                <a:solidFill>
                  <a:srgbClr val="0D0D0D"/>
                </a:solidFill>
                <a:effectLst/>
                <a:latin typeface="Söhne"/>
              </a:rPr>
              <a:t>.</a:t>
            </a:r>
          </a:p>
        </p:txBody>
      </p:sp>
      <p:cxnSp>
        <p:nvCxnSpPr>
          <p:cNvPr id="75" name="Straight Arrow Connector 74">
            <a:extLst>
              <a:ext uri="{FF2B5EF4-FFF2-40B4-BE49-F238E27FC236}">
                <a16:creationId xmlns:a16="http://schemas.microsoft.com/office/drawing/2014/main" id="{D78FF931-3F54-CB7D-2BEB-6599BBDFD6EA}"/>
              </a:ext>
            </a:extLst>
          </p:cNvPr>
          <p:cNvCxnSpPr>
            <a:cxnSpLocks/>
            <a:stCxn id="71" idx="0"/>
            <a:endCxn id="72" idx="1"/>
          </p:cNvCxnSpPr>
          <p:nvPr/>
        </p:nvCxnSpPr>
        <p:spPr>
          <a:xfrm flipV="1">
            <a:off x="6268279" y="1354621"/>
            <a:ext cx="1321241" cy="14283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F1BF385-6078-84BB-D8C6-BDF7416D39B1}"/>
              </a:ext>
            </a:extLst>
          </p:cNvPr>
          <p:cNvCxnSpPr>
            <a:cxnSpLocks/>
            <a:stCxn id="71" idx="1"/>
            <a:endCxn id="73" idx="3"/>
          </p:cNvCxnSpPr>
          <p:nvPr/>
        </p:nvCxnSpPr>
        <p:spPr>
          <a:xfrm flipH="1" flipV="1">
            <a:off x="3829878" y="3083339"/>
            <a:ext cx="675862" cy="574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68560D0-0CDF-5EA9-9842-86B8F46E4FF7}"/>
              </a:ext>
            </a:extLst>
          </p:cNvPr>
          <p:cNvCxnSpPr>
            <a:cxnSpLocks/>
            <a:stCxn id="71" idx="2"/>
            <a:endCxn id="74" idx="0"/>
          </p:cNvCxnSpPr>
          <p:nvPr/>
        </p:nvCxnSpPr>
        <p:spPr>
          <a:xfrm>
            <a:off x="6268279" y="3498574"/>
            <a:ext cx="1426154" cy="7553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79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646A7-2E3A-4658-48C3-BC43F7205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6F4B3-0F3F-6A4F-F0A7-D7AE1D1261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7C28512-2B5C-CA35-445A-1E6CAB6CB88C}"/>
              </a:ext>
            </a:extLst>
          </p:cNvPr>
          <p:cNvSpPr>
            <a:spLocks noGrp="1"/>
          </p:cNvSpPr>
          <p:nvPr>
            <p:ph idx="1"/>
          </p:nvPr>
        </p:nvSpPr>
        <p:spPr>
          <a:xfrm>
            <a:off x="838200" y="1825625"/>
            <a:ext cx="10515600" cy="4902181"/>
          </a:xfrm>
        </p:spPr>
        <p:txBody>
          <a:bodyPr vert="horz" lIns="91440" tIns="45720" rIns="91440" bIns="45720" rtlCol="0" anchor="t">
            <a:noAutofit/>
          </a:bodyPr>
          <a:lstStyle/>
          <a:p>
            <a:pPr algn="just"/>
            <a:r>
              <a:rPr lang="en-US" sz="2400" b="0" i="0" dirty="0">
                <a:solidFill>
                  <a:srgbClr val="1F1F1F"/>
                </a:solidFill>
                <a:effectLst/>
              </a:rPr>
              <a:t>Image classification using Convolutional Neural Networks (CNNs) has revolutionized the way we analyze and understand visual information. With exceptional accuracy and the ability to learn intricate features directly from images, CNNs outperform traditional methods, tackling diverse tasks from self-driving cars to medical imaging. Despite requiring extensive data and computational resources, the benefits are clear. From their wide range of applications to their role as building blocks for even more advanced tasks, CNNs are constantly evolving and pushing the boundaries of image classification. </a:t>
            </a:r>
          </a:p>
          <a:p>
            <a:pPr marL="0" indent="0" algn="just">
              <a:buNone/>
            </a:pPr>
            <a:r>
              <a:rPr lang="en-US" sz="2400" dirty="0">
                <a:solidFill>
                  <a:srgbClr val="1F1F1F"/>
                </a:solidFill>
              </a:rPr>
              <a:t>                                                        </a:t>
            </a:r>
            <a:r>
              <a:rPr lang="en-US" sz="2400" b="0" i="0" dirty="0">
                <a:solidFill>
                  <a:srgbClr val="1F1F1F"/>
                </a:solidFill>
                <a:effectLst/>
              </a:rPr>
              <a:t>The future holds exciting possibilities, with research  delving into interpretability, efficiency, and lifelong learning capabilities. While challenges remain, CNNs undoubtedly represent a powerful tool shaping our interaction with the visual world.</a:t>
            </a:r>
            <a:endParaRPr lang="en-US" sz="2400" dirty="0">
              <a:ea typeface="Calibri"/>
              <a:cs typeface="Calibri"/>
            </a:endParaRPr>
          </a:p>
        </p:txBody>
      </p:sp>
      <p:sp>
        <p:nvSpPr>
          <p:cNvPr id="4" name="Slide Number Placeholder 3">
            <a:extLst>
              <a:ext uri="{FF2B5EF4-FFF2-40B4-BE49-F238E27FC236}">
                <a16:creationId xmlns:a16="http://schemas.microsoft.com/office/drawing/2014/main" id="{935AAFDC-50F6-EFB7-0825-95499D74405E}"/>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151728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10F04-9F2C-3EF5-622B-BCBEE6DCA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C9740-5E20-E355-59AD-2AF8C951934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E50D124F-FC41-D9F2-351A-2740BFB01F2A}"/>
              </a:ext>
            </a:extLst>
          </p:cNvPr>
          <p:cNvSpPr>
            <a:spLocks noGrp="1"/>
          </p:cNvSpPr>
          <p:nvPr>
            <p:ph idx="1"/>
          </p:nvPr>
        </p:nvSpPr>
        <p:spPr>
          <a:xfrm>
            <a:off x="838200" y="1483360"/>
            <a:ext cx="10515600" cy="5009515"/>
          </a:xfrm>
        </p:spPr>
        <p:txBody>
          <a:bodyPr vert="horz" lIns="91440" tIns="45720" rIns="91440" bIns="45720" rtlCol="0" anchor="t">
            <a:noAutofit/>
          </a:bodyPr>
          <a:lstStyle/>
          <a:p>
            <a:pPr algn="just"/>
            <a:r>
              <a:rPr lang="en-US" sz="2000" b="1" i="0" dirty="0">
                <a:solidFill>
                  <a:srgbClr val="1F1F1F"/>
                </a:solidFill>
                <a:effectLst/>
              </a:rPr>
              <a:t>1. Multi-Model: </a:t>
            </a:r>
            <a:r>
              <a:rPr lang="en-US" sz="2000" i="0" dirty="0">
                <a:solidFill>
                  <a:srgbClr val="1F1F1F"/>
                </a:solidFill>
                <a:effectLst/>
              </a:rPr>
              <a:t>In Future we aim to build a </a:t>
            </a:r>
            <a:r>
              <a:rPr lang="en-US" sz="2000" i="0" dirty="0" err="1">
                <a:solidFill>
                  <a:srgbClr val="1F1F1F"/>
                </a:solidFill>
                <a:effectLst/>
              </a:rPr>
              <a:t>mutli</a:t>
            </a:r>
            <a:r>
              <a:rPr lang="en-US" sz="2000" dirty="0">
                <a:solidFill>
                  <a:srgbClr val="1F1F1F"/>
                </a:solidFill>
              </a:rPr>
              <a:t>-model image classification architecture which will be able to classify not just animals but also other species like bird categories, cars, and many more.</a:t>
            </a:r>
          </a:p>
          <a:p>
            <a:pPr algn="just"/>
            <a:r>
              <a:rPr lang="en-US" sz="2000" b="1" dirty="0">
                <a:solidFill>
                  <a:srgbClr val="1F1F1F"/>
                </a:solidFill>
              </a:rPr>
              <a:t>2. UI Design: </a:t>
            </a:r>
            <a:r>
              <a:rPr lang="en-US" sz="2000" dirty="0">
                <a:solidFill>
                  <a:srgbClr val="1F1F1F"/>
                </a:solidFill>
              </a:rPr>
              <a:t>We also aim to build an neat and elegant UI (webpage) where the user can upload the image and user will be able to the output of classification. </a:t>
            </a:r>
          </a:p>
          <a:p>
            <a:pPr algn="just"/>
            <a:r>
              <a:rPr lang="en-US" sz="2000" b="1" i="0" dirty="0">
                <a:solidFill>
                  <a:srgbClr val="1F1F1F"/>
                </a:solidFill>
                <a:effectLst/>
              </a:rPr>
              <a:t>2. Deployment</a:t>
            </a:r>
            <a:r>
              <a:rPr lang="en-US" sz="2000" i="0" dirty="0">
                <a:solidFill>
                  <a:srgbClr val="1F1F1F"/>
                </a:solidFill>
                <a:effectLst/>
              </a:rPr>
              <a:t>: we aim to deploy this model to web so that it  can be accessible from any where in the world. </a:t>
            </a:r>
          </a:p>
          <a:p>
            <a:pPr algn="just"/>
            <a:r>
              <a:rPr lang="en-US" sz="2000" b="1" i="0" dirty="0">
                <a:solidFill>
                  <a:srgbClr val="1F1F1F"/>
                </a:solidFill>
                <a:effectLst/>
              </a:rPr>
              <a:t>4. Integration with other Techniques:</a:t>
            </a:r>
            <a:r>
              <a:rPr lang="en-US" sz="2000" b="0" i="0" dirty="0">
                <a:solidFill>
                  <a:srgbClr val="1F1F1F"/>
                </a:solidFill>
                <a:effectLst/>
              </a:rPr>
              <a:t> Combining CNNs with other AI methods like natural language processing and reinforcement learning could unlock even more powerful capabilities. For example, integrating NLP with image classification could enable image captioning or visual question answering, while combining with reinforcement learning could lead to intelligent agents that learn through interaction with the visual world.</a:t>
            </a:r>
          </a:p>
          <a:p>
            <a:endParaRPr lang="en-US" sz="1400" dirty="0">
              <a:ea typeface="Calibri"/>
              <a:cs typeface="Calibri"/>
            </a:endParaRPr>
          </a:p>
        </p:txBody>
      </p:sp>
      <p:sp>
        <p:nvSpPr>
          <p:cNvPr id="4" name="Slide Number Placeholder 3">
            <a:extLst>
              <a:ext uri="{FF2B5EF4-FFF2-40B4-BE49-F238E27FC236}">
                <a16:creationId xmlns:a16="http://schemas.microsoft.com/office/drawing/2014/main" id="{181A8054-F50B-D23F-2945-6D9562A95A25}"/>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5678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6379</TotalTime>
  <Words>1077</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11</vt:i4>
      </vt:variant>
    </vt:vector>
  </HeadingPairs>
  <TitlesOfParts>
    <vt:vector size="25" baseType="lpstr">
      <vt:lpstr>Arial</vt:lpstr>
      <vt:lpstr>Calibri</vt:lpstr>
      <vt:lpstr>Calibri Light</vt:lpstr>
      <vt:lpstr>Callibar body</vt:lpstr>
      <vt:lpstr>Casper</vt:lpstr>
      <vt:lpstr>Google Sans</vt:lpstr>
      <vt:lpstr>HelveticaNeue Regular</vt:lpstr>
      <vt:lpstr>Sohane</vt:lpstr>
      <vt:lpstr>Sohne</vt:lpstr>
      <vt:lpstr>Söhne</vt:lpstr>
      <vt:lpstr>Times New Roman</vt:lpstr>
      <vt:lpstr>1_Office Theme</vt:lpstr>
      <vt:lpstr>2_Office Theme</vt:lpstr>
      <vt:lpstr>Contents Slide Master</vt:lpstr>
      <vt:lpstr>PowerPoint Presentation</vt:lpstr>
      <vt:lpstr>Outline</vt:lpstr>
      <vt:lpstr>Introduction </vt:lpstr>
      <vt:lpstr>Problem formulation</vt:lpstr>
      <vt:lpstr>PowerPoint Presentation</vt:lpstr>
      <vt:lpstr>Objective</vt:lpstr>
      <vt:lpstr>Methodology Used</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RITESH YADAV</cp:lastModifiedBy>
  <cp:revision>820</cp:revision>
  <dcterms:created xsi:type="dcterms:W3CDTF">2019-01-09T10:33:58Z</dcterms:created>
  <dcterms:modified xsi:type="dcterms:W3CDTF">2024-02-10T06:07:37Z</dcterms:modified>
</cp:coreProperties>
</file>