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4" r:id="rId7"/>
    <p:sldId id="275" r:id="rId8"/>
    <p:sldId id="266" r:id="rId9"/>
    <p:sldId id="268" r:id="rId10"/>
    <p:sldId id="267" r:id="rId11"/>
    <p:sldId id="269" r:id="rId12"/>
    <p:sldId id="270" r:id="rId13"/>
    <p:sldId id="271" r:id="rId14"/>
    <p:sldId id="272" r:id="rId15"/>
    <p:sldId id="273"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48" d="100"/>
          <a:sy n="48" d="100"/>
        </p:scale>
        <p:origin x="1347" y="4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2/1/2024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rray_data_structure" TargetMode="External"/><Relationship Id="rId2" Type="http://schemas.openxmlformats.org/officeDocument/2006/relationships/hyperlink" Target="https://en.wikipedia.org/wiki/LOOP_(programming_language)" TargetMode="External"/><Relationship Id="rId1" Type="http://schemas.openxmlformats.org/officeDocument/2006/relationships/slideLayout" Target="../slideLayouts/slideLayout9.xml"/><Relationship Id="rId4" Type="http://schemas.openxmlformats.org/officeDocument/2006/relationships/hyperlink" Target="https://www.programiz.com/cpp-programming/fun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58661"/>
            <a:ext cx="7808976" cy="1088136"/>
          </a:xfrm>
        </p:spPr>
        <p:txBody>
          <a:bodyPr>
            <a:noAutofit/>
          </a:bodyPr>
          <a:lstStyle/>
          <a:p>
            <a:r>
              <a:rPr lang="en-US" sz="3600" dirty="0"/>
              <a:t>Basic Programming on</a:t>
            </a:r>
            <a:br>
              <a:rPr lang="en-US" sz="3600" dirty="0"/>
            </a:br>
            <a:r>
              <a:rPr lang="en-US" sz="3600" dirty="0"/>
              <a:t>Loops, Arrays, and Functions</a:t>
            </a:r>
          </a:p>
        </p:txBody>
      </p:sp>
      <p:sp>
        <p:nvSpPr>
          <p:cNvPr id="3" name="Subtitle 2"/>
          <p:cNvSpPr>
            <a:spLocks noGrp="1"/>
          </p:cNvSpPr>
          <p:nvPr>
            <p:ph type="subTitle" idx="1"/>
          </p:nvPr>
        </p:nvSpPr>
        <p:spPr>
          <a:xfrm>
            <a:off x="476205" y="1580834"/>
            <a:ext cx="2789509" cy="484632"/>
          </a:xfrm>
        </p:spPr>
        <p:txBody>
          <a:bodyPr/>
          <a:lstStyle/>
          <a:p>
            <a:r>
              <a:rPr lang="en-US" dirty="0"/>
              <a:t>Course Code: CSC 2107</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16822005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290208">
                  <a:extLst>
                    <a:ext uri="{9D8B030D-6E8A-4147-A177-3AD203B41FA5}">
                      <a16:colId xmlns:a16="http://schemas.microsoft.com/office/drawing/2014/main" val="2889894460"/>
                    </a:ext>
                  </a:extLst>
                </a:gridCol>
                <a:gridCol w="1237957">
                  <a:extLst>
                    <a:ext uri="{9D8B030D-6E8A-4147-A177-3AD203B41FA5}">
                      <a16:colId xmlns:a16="http://schemas.microsoft.com/office/drawing/2014/main" val="3023211198"/>
                    </a:ext>
                  </a:extLst>
                </a:gridCol>
                <a:gridCol w="1252024">
                  <a:extLst>
                    <a:ext uri="{9D8B030D-6E8A-4147-A177-3AD203B41FA5}">
                      <a16:colId xmlns:a16="http://schemas.microsoft.com/office/drawing/2014/main" val="1762131981"/>
                    </a:ext>
                  </a:extLst>
                </a:gridCol>
                <a:gridCol w="1237957">
                  <a:extLst>
                    <a:ext uri="{9D8B030D-6E8A-4147-A177-3AD203B41FA5}">
                      <a16:colId xmlns:a16="http://schemas.microsoft.com/office/drawing/2014/main" val="445458238"/>
                    </a:ext>
                  </a:extLst>
                </a:gridCol>
                <a:gridCol w="1834428">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SPRING’24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b="1" i="1" baseline="0" dirty="0"/>
                        <a:t>Saeeda Sharmeen Rahman</a:t>
                      </a:r>
                      <a:endParaRPr lang="en-US" b="1"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95821"/>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a:t>
            </a:r>
            <a:r>
              <a:rPr lang="en-US"/>
              <a:t>Structure (Lab)</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Descriptions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4</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3416320"/>
          </a:xfrm>
          <a:prstGeom prst="rect">
            <a:avLst/>
          </a:prstGeom>
          <a:noFill/>
        </p:spPr>
        <p:txBody>
          <a:bodyPr wrap="square" rtlCol="0">
            <a:spAutoFit/>
          </a:bodyPr>
          <a:lstStyle/>
          <a:p>
            <a:pPr marL="342900" indent="-342900" algn="just">
              <a:buFont typeface="+mj-lt"/>
              <a:buAutoNum type="arabicPeriod" startAt="4"/>
            </a:pPr>
            <a:r>
              <a:rPr lang="en-US" dirty="0"/>
              <a:t>Write a program to perform matrix addition between 3 matrices. </a:t>
            </a:r>
          </a:p>
          <a:p>
            <a:pPr algn="just"/>
            <a:endParaRPr lang="en-US" dirty="0"/>
          </a:p>
          <a:p>
            <a:pPr algn="just"/>
            <a:r>
              <a:rPr lang="en-US" dirty="0"/>
              <a:t>For example,</a:t>
            </a:r>
          </a:p>
          <a:p>
            <a:pPr algn="just"/>
            <a:r>
              <a:rPr lang="en-US" dirty="0"/>
              <a:t>Input:</a:t>
            </a:r>
          </a:p>
          <a:p>
            <a:pPr algn="just"/>
            <a:r>
              <a:rPr lang="en-US" b="1" dirty="0">
                <a:solidFill>
                  <a:schemeClr val="bg2">
                    <a:lumMod val="50000"/>
                  </a:schemeClr>
                </a:solidFill>
                <a:latin typeface="Courier New" panose="02070309020205020404" pitchFamily="49" charset="0"/>
                <a:cs typeface="Courier New" panose="02070309020205020404" pitchFamily="49" charset="0"/>
              </a:rPr>
              <a:t>12 13 14     1 2 3     101 104 107</a:t>
            </a:r>
          </a:p>
          <a:p>
            <a:pPr algn="just"/>
            <a:r>
              <a:rPr lang="en-US" b="1" dirty="0">
                <a:solidFill>
                  <a:schemeClr val="bg2">
                    <a:lumMod val="50000"/>
                  </a:schemeClr>
                </a:solidFill>
                <a:latin typeface="Courier New" panose="02070309020205020404" pitchFamily="49" charset="0"/>
                <a:cs typeface="Courier New" panose="02070309020205020404" pitchFamily="49" charset="0"/>
              </a:rPr>
              <a:t>15 16 17     4 5 6     102 105 108</a:t>
            </a:r>
          </a:p>
          <a:p>
            <a:pPr algn="just"/>
            <a:r>
              <a:rPr lang="en-US" b="1" dirty="0">
                <a:solidFill>
                  <a:schemeClr val="bg2">
                    <a:lumMod val="50000"/>
                  </a:schemeClr>
                </a:solidFill>
                <a:latin typeface="Courier New" panose="02070309020205020404" pitchFamily="49" charset="0"/>
                <a:cs typeface="Courier New" panose="02070309020205020404" pitchFamily="49" charset="0"/>
              </a:rPr>
              <a:t>18 19 20     7 8 9     103 106 109</a:t>
            </a:r>
          </a:p>
          <a:p>
            <a:pPr algn="just"/>
            <a:endParaRPr lang="en-US" b="1" dirty="0">
              <a:solidFill>
                <a:schemeClr val="bg2">
                  <a:lumMod val="50000"/>
                </a:schemeClr>
              </a:solidFill>
              <a:latin typeface="Courier New" panose="02070309020205020404" pitchFamily="49" charset="0"/>
              <a:cs typeface="Courier New" panose="02070309020205020404" pitchFamily="49" charset="0"/>
            </a:endParaRPr>
          </a:p>
          <a:p>
            <a:pPr algn="just"/>
            <a:r>
              <a:rPr lang="en-US" dirty="0"/>
              <a:t>Output:</a:t>
            </a:r>
          </a:p>
          <a:p>
            <a:pPr algn="just"/>
            <a:r>
              <a:rPr lang="en-US" b="1" dirty="0">
                <a:solidFill>
                  <a:srgbClr val="00B050"/>
                </a:solidFill>
                <a:latin typeface="Courier New" panose="02070309020205020404" pitchFamily="49" charset="0"/>
                <a:cs typeface="Courier New" panose="02070309020205020404" pitchFamily="49" charset="0"/>
              </a:rPr>
              <a:t>114 119 124</a:t>
            </a:r>
          </a:p>
          <a:p>
            <a:pPr algn="just"/>
            <a:r>
              <a:rPr lang="en-US" b="1" dirty="0">
                <a:solidFill>
                  <a:srgbClr val="00B050"/>
                </a:solidFill>
                <a:latin typeface="Courier New" panose="02070309020205020404" pitchFamily="49" charset="0"/>
                <a:cs typeface="Courier New" panose="02070309020205020404" pitchFamily="49" charset="0"/>
              </a:rPr>
              <a:t>121 126 131</a:t>
            </a:r>
          </a:p>
          <a:p>
            <a:pPr algn="just"/>
            <a:r>
              <a:rPr lang="en-US" b="1" dirty="0">
                <a:solidFill>
                  <a:srgbClr val="00B050"/>
                </a:solidFill>
                <a:latin typeface="Courier New" panose="02070309020205020404" pitchFamily="49" charset="0"/>
                <a:cs typeface="Courier New" panose="02070309020205020404" pitchFamily="49" charset="0"/>
              </a:rPr>
              <a:t>128 133 138</a:t>
            </a:r>
          </a:p>
        </p:txBody>
      </p:sp>
    </p:spTree>
    <p:extLst>
      <p:ext uri="{BB962C8B-B14F-4D97-AF65-F5344CB8AC3E}">
        <p14:creationId xmlns:p14="http://schemas.microsoft.com/office/powerpoint/2010/main" val="350048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Descriptions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5</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3139321"/>
          </a:xfrm>
          <a:prstGeom prst="rect">
            <a:avLst/>
          </a:prstGeom>
          <a:noFill/>
        </p:spPr>
        <p:txBody>
          <a:bodyPr wrap="square" rtlCol="0">
            <a:spAutoFit/>
          </a:bodyPr>
          <a:lstStyle/>
          <a:p>
            <a:pPr marL="342900" indent="-342900" algn="just">
              <a:buFont typeface="+mj-lt"/>
              <a:buAutoNum type="arabicPeriod" startAt="5"/>
            </a:pPr>
            <a:r>
              <a:rPr lang="en-US" dirty="0"/>
              <a:t>Write a function to calculate factorial of a given integer number if that number is a prime number. If it is not, it will give an error.</a:t>
            </a:r>
          </a:p>
          <a:p>
            <a:pPr marL="342900" indent="-342900" algn="just">
              <a:buFont typeface="+mj-lt"/>
              <a:buAutoNum type="arabicPeriod" startAt="5"/>
            </a:pPr>
            <a:endParaRPr lang="en-US" dirty="0"/>
          </a:p>
          <a:p>
            <a:pPr algn="just"/>
            <a:r>
              <a:rPr lang="en-US" dirty="0"/>
              <a:t>For example,</a:t>
            </a:r>
          </a:p>
          <a:p>
            <a:pPr algn="just"/>
            <a:r>
              <a:rPr lang="en-US" u="sng" dirty="0"/>
              <a:t>Scenario 1</a:t>
            </a:r>
          </a:p>
          <a:p>
            <a:pPr algn="just"/>
            <a:r>
              <a:rPr lang="en-US" dirty="0"/>
              <a:t>Input: </a:t>
            </a:r>
            <a:r>
              <a:rPr lang="en-US" b="1" dirty="0">
                <a:solidFill>
                  <a:srgbClr val="0070C0"/>
                </a:solidFill>
                <a:latin typeface="Courier New" panose="02070309020205020404" pitchFamily="49" charset="0"/>
                <a:cs typeface="Courier New" panose="02070309020205020404" pitchFamily="49" charset="0"/>
              </a:rPr>
              <a:t>5</a:t>
            </a:r>
          </a:p>
          <a:p>
            <a:pPr algn="just"/>
            <a:r>
              <a:rPr lang="en-US" dirty="0"/>
              <a:t>Output: </a:t>
            </a:r>
            <a:r>
              <a:rPr lang="en-US" b="1" dirty="0">
                <a:solidFill>
                  <a:srgbClr val="00B050"/>
                </a:solidFill>
                <a:latin typeface="Courier New" panose="02070309020205020404" pitchFamily="49" charset="0"/>
                <a:cs typeface="Courier New" panose="02070309020205020404" pitchFamily="49" charset="0"/>
              </a:rPr>
              <a:t>120</a:t>
            </a:r>
          </a:p>
          <a:p>
            <a:pPr algn="just"/>
            <a:endParaRPr lang="en-US" dirty="0"/>
          </a:p>
          <a:p>
            <a:pPr algn="just"/>
            <a:r>
              <a:rPr lang="en-US" u="sng" dirty="0"/>
              <a:t>Scenario 2</a:t>
            </a:r>
            <a:endParaRPr lang="en-US" dirty="0"/>
          </a:p>
          <a:p>
            <a:pPr algn="just"/>
            <a:r>
              <a:rPr lang="en-US" dirty="0"/>
              <a:t>Input: </a:t>
            </a:r>
            <a:r>
              <a:rPr lang="en-US" b="1" dirty="0">
                <a:solidFill>
                  <a:srgbClr val="0070C0"/>
                </a:solidFill>
                <a:latin typeface="Courier New" panose="02070309020205020404" pitchFamily="49" charset="0"/>
                <a:cs typeface="Courier New" panose="02070309020205020404" pitchFamily="49" charset="0"/>
              </a:rPr>
              <a:t>4</a:t>
            </a:r>
          </a:p>
          <a:p>
            <a:pPr algn="just"/>
            <a:r>
              <a:rPr lang="en-US" dirty="0"/>
              <a:t>Output: </a:t>
            </a:r>
            <a:r>
              <a:rPr lang="en-US" b="1" dirty="0">
                <a:solidFill>
                  <a:srgbClr val="00B050"/>
                </a:solidFill>
                <a:latin typeface="Courier New" panose="02070309020205020404" pitchFamily="49" charset="0"/>
                <a:cs typeface="Courier New" panose="02070309020205020404" pitchFamily="49" charset="0"/>
              </a:rPr>
              <a:t>Error! Not a prime number.</a:t>
            </a:r>
          </a:p>
        </p:txBody>
      </p:sp>
    </p:spTree>
    <p:extLst>
      <p:ext uri="{BB962C8B-B14F-4D97-AF65-F5344CB8AC3E}">
        <p14:creationId xmlns:p14="http://schemas.microsoft.com/office/powerpoint/2010/main" val="65847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93578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691406" y="1291564"/>
            <a:ext cx="6367512" cy="923330"/>
          </a:xfrm>
          <a:prstGeom prst="rect">
            <a:avLst/>
          </a:prstGeom>
          <a:noFill/>
        </p:spPr>
        <p:txBody>
          <a:bodyPr wrap="none" rtlCol="0">
            <a:spAutoFit/>
          </a:bodyPr>
          <a:lstStyle/>
          <a:p>
            <a:pPr marL="342900" indent="-342900">
              <a:buFont typeface="+mj-lt"/>
              <a:buAutoNum type="arabicPeriod"/>
            </a:pPr>
            <a:r>
              <a:rPr lang="en-US" dirty="0">
                <a:hlinkClick r:id="rId2"/>
              </a:rPr>
              <a:t>https://en.wikipedia.org/wiki/LOOP_(programming_language)</a:t>
            </a:r>
            <a:endParaRPr lang="en-US" dirty="0">
              <a:hlinkClick r:id="rId3"/>
            </a:endParaRPr>
          </a:p>
          <a:p>
            <a:pPr marL="342900" indent="-342900">
              <a:buFont typeface="+mj-lt"/>
              <a:buAutoNum type="arabicPeriod"/>
            </a:pPr>
            <a:r>
              <a:rPr lang="en-US" dirty="0">
                <a:hlinkClick r:id="rId3"/>
              </a:rPr>
              <a:t>https://en.wikipedia.org/wiki/Array_data_structure</a:t>
            </a:r>
            <a:endParaRPr lang="en-US" dirty="0"/>
          </a:p>
          <a:p>
            <a:pPr marL="342900" indent="-342900">
              <a:buFont typeface="+mj-lt"/>
              <a:buAutoNum type="arabicPeriod"/>
            </a:pPr>
            <a:r>
              <a:rPr lang="en-US" dirty="0">
                <a:hlinkClick r:id="rId4"/>
              </a:rPr>
              <a:t>https://www.programiz.com/cpp-programming/function</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dirty="0">
                <a:solidFill>
                  <a:schemeClr val="tx1"/>
                </a:solidFill>
              </a:rPr>
              <a:t>Rules &amp; Guidelines</a:t>
            </a:r>
          </a:p>
          <a:p>
            <a:pPr marL="342900" indent="-342900">
              <a:buAutoNum type="arabicPeriod"/>
            </a:pPr>
            <a:r>
              <a:rPr lang="en-US" dirty="0">
                <a:solidFill>
                  <a:schemeClr val="tx1"/>
                </a:solidFill>
              </a:rPr>
              <a:t>Lab Tasks</a:t>
            </a:r>
          </a:p>
          <a:p>
            <a:pPr marL="342900" indent="-342900">
              <a:buFont typeface="Wingdings" pitchFamily="2" charset="2"/>
              <a:buAutoNum type="arabicPeriod"/>
            </a:pPr>
            <a:r>
              <a:rPr lang="en-US" dirty="0">
                <a:solidFill>
                  <a:schemeClr val="tx1"/>
                </a:solidFill>
              </a:rPr>
              <a:t>Prerequisites</a:t>
            </a:r>
          </a:p>
          <a:p>
            <a:pPr marL="342900" indent="-342900">
              <a:buAutoNum type="arabicPeriod"/>
            </a:pPr>
            <a:r>
              <a:rPr lang="en-US" dirty="0">
                <a:solidFill>
                  <a:schemeClr val="tx1"/>
                </a:solidFill>
              </a:rPr>
              <a:t>Objectives</a:t>
            </a:r>
          </a:p>
          <a:p>
            <a:pPr marL="342900" indent="-342900">
              <a:buAutoNum type="arabicPeriod"/>
            </a:pPr>
            <a:r>
              <a:rPr lang="en-US" dirty="0">
                <a:solidFill>
                  <a:schemeClr val="tx1"/>
                </a:solidFill>
              </a:rPr>
              <a:t>Problem Descriptions</a:t>
            </a:r>
          </a:p>
          <a:p>
            <a:pPr marL="342900" indent="-342900">
              <a:buAutoNum type="arabicPeriod"/>
            </a:pPr>
            <a:r>
              <a:rPr lang="en-US" dirty="0">
                <a:solidFill>
                  <a:schemeClr val="tx1"/>
                </a:solidFill>
              </a:rPr>
              <a:t>Books</a:t>
            </a:r>
          </a:p>
          <a:p>
            <a:pPr marL="342900" indent="-342900">
              <a:buAutoNum type="arabicPeriod"/>
            </a:pPr>
            <a:r>
              <a:rPr lang="en-US" dirty="0">
                <a:solidFill>
                  <a:schemeClr val="tx1"/>
                </a:solidFill>
              </a:rPr>
              <a:t>References</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&amp; Guidelines</a:t>
            </a:r>
          </a:p>
        </p:txBody>
      </p:sp>
      <p:sp>
        <p:nvSpPr>
          <p:cNvPr id="3" name="Subtitle 2"/>
          <p:cNvSpPr>
            <a:spLocks noGrp="1"/>
          </p:cNvSpPr>
          <p:nvPr>
            <p:ph type="subTitle" idx="1"/>
          </p:nvPr>
        </p:nvSpPr>
        <p:spPr>
          <a:xfrm>
            <a:off x="486697" y="2119745"/>
            <a:ext cx="7754112" cy="3671455"/>
          </a:xfrm>
        </p:spPr>
        <p:txBody>
          <a:bodyPr>
            <a:normAutofit/>
          </a:bodyPr>
          <a:lstStyle/>
          <a:p>
            <a:pPr marL="285750" indent="-285750" fontAlgn="base">
              <a:buFont typeface="Arial" panose="020B0604020202020204" pitchFamily="34" charset="0"/>
              <a:buChar char="•"/>
            </a:pPr>
            <a:r>
              <a:rPr lang="en-US" dirty="0">
                <a:solidFill>
                  <a:schemeClr val="tx1"/>
                </a:solidFill>
              </a:rPr>
              <a:t>Attendance will be taken everyday. It is encouraged to be present in the class meeting within 10 minutes from the starting time. </a:t>
            </a:r>
          </a:p>
          <a:p>
            <a:pPr marL="285750" indent="-285750" fontAlgn="base">
              <a:buFont typeface="Arial" panose="020B0604020202020204" pitchFamily="34" charset="0"/>
              <a:buChar char="•"/>
            </a:pPr>
            <a:r>
              <a:rPr lang="en-US" dirty="0">
                <a:solidFill>
                  <a:schemeClr val="tx1"/>
                </a:solidFill>
              </a:rPr>
              <a:t>If any questions arise in your head, raise ​your hand on teams (there is an icon)</a:t>
            </a:r>
          </a:p>
          <a:p>
            <a:pPr marL="285750" indent="-285750" fontAlgn="base">
              <a:buFont typeface="Arial" panose="020B0604020202020204" pitchFamily="34" charset="0"/>
              <a:buChar char="•"/>
            </a:pPr>
            <a:r>
              <a:rPr lang="en-US" dirty="0">
                <a:solidFill>
                  <a:schemeClr val="tx1"/>
                </a:solidFill>
              </a:rPr>
              <a:t> Submit the lab tasks and assignments in due time. Deduction of marks will be implemented, if the deadline exceeds.</a:t>
            </a:r>
          </a:p>
          <a:p>
            <a:pPr marL="285750" indent="-285750" fontAlgn="base">
              <a:buFont typeface="Arial" panose="020B0604020202020204" pitchFamily="34" charset="0"/>
              <a:buChar char="•"/>
            </a:pPr>
            <a:r>
              <a:rPr lang="en-US" dirty="0">
                <a:solidFill>
                  <a:schemeClr val="tx1"/>
                </a:solidFill>
              </a:rPr>
              <a:t> Be careful to copy any others task. If caught with evidence, a Straight UW will be gifted. </a:t>
            </a:r>
          </a:p>
          <a:p>
            <a:pPr marL="285750" indent="-285750" fontAlgn="base">
              <a:buFont typeface="Arial" panose="020B0604020202020204" pitchFamily="34" charset="0"/>
              <a:buChar char="•"/>
            </a:pPr>
            <a:r>
              <a:rPr lang="en-US" dirty="0">
                <a:solidFill>
                  <a:schemeClr val="tx1"/>
                </a:solidFill>
              </a:rPr>
              <a:t> There will be bonus problems provided in the lab, if one can finish that within the class time. The bonus will be added to only and only those who have done it and has to describe it after its done.</a:t>
            </a:r>
          </a:p>
          <a:p>
            <a:pPr marL="285750" indent="-285750" fontAlgn="base">
              <a:buFont typeface="Arial" panose="020B0604020202020204" pitchFamily="34" charset="0"/>
              <a:buChar char="•"/>
            </a:pPr>
            <a:r>
              <a:rPr lang="en-US" dirty="0">
                <a:solidFill>
                  <a:schemeClr val="tx1"/>
                </a:solidFill>
              </a:rPr>
              <a:t> Data structure is a fun thing, we will learn and apply new concepts and in the end, we will get more confident with our programming skills. Its all about learning. </a:t>
            </a:r>
            <a:r>
              <a:rPr lang="en-US" b="1" i="1" dirty="0">
                <a:solidFill>
                  <a:schemeClr val="tx1"/>
                </a:solidFill>
              </a:rPr>
              <a:t>“Grade is just an upper case alphabet with arithmetic symbols“</a:t>
            </a:r>
            <a:r>
              <a:rPr lang="en-US" dirty="0">
                <a:solidFill>
                  <a:schemeClr val="tx1"/>
                </a:solidFill>
                <a:sym typeface="Wingdings" panose="05000000000000000000" pitchFamily="2" charset="2"/>
              </a:rPr>
              <a:t></a:t>
            </a:r>
            <a:endParaRPr lang="en-US" dirty="0">
              <a:solidFill>
                <a:schemeClr val="tx1"/>
              </a:solidFill>
            </a:endParaRPr>
          </a:p>
          <a:p>
            <a:pPr marL="285750" indent="-285750" fontAlgn="base">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94709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Tasks</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fontAlgn="base">
              <a:buClrTx/>
              <a:buAutoNum type="arabicPeriod"/>
            </a:pPr>
            <a:r>
              <a:rPr lang="en-US" dirty="0">
                <a:solidFill>
                  <a:schemeClr val="tx1"/>
                </a:solidFill>
              </a:rPr>
              <a:t>Write C++ code to solve all the problems starting from slide 7 to 11.</a:t>
            </a:r>
          </a:p>
          <a:p>
            <a:pPr marL="342900" indent="-342900" fontAlgn="base">
              <a:buClrTx/>
              <a:buAutoNum type="arabicPeriod"/>
            </a:pPr>
            <a:endParaRPr lang="en-US" dirty="0">
              <a:solidFill>
                <a:schemeClr val="tx1"/>
              </a:solidFill>
            </a:endParaRPr>
          </a:p>
          <a:p>
            <a:pPr marL="342900" indent="-342900" fontAlgn="base">
              <a:buClrTx/>
              <a:buAutoNum type="arabicPeriod"/>
            </a:pPr>
            <a:r>
              <a:rPr lang="en-US" dirty="0">
                <a:solidFill>
                  <a:schemeClr val="tx1"/>
                </a:solidFill>
              </a:rPr>
              <a:t>Any remaining problem unsolved will be home task.</a:t>
            </a:r>
          </a:p>
        </p:txBody>
      </p:sp>
    </p:spTree>
    <p:extLst>
      <p:ext uri="{BB962C8B-B14F-4D97-AF65-F5344CB8AC3E}">
        <p14:creationId xmlns:p14="http://schemas.microsoft.com/office/powerpoint/2010/main" val="89533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Prerequisites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0902" y="2435897"/>
            <a:ext cx="6184193" cy="369332"/>
          </a:xfrm>
          <a:prstGeom prst="rect">
            <a:avLst/>
          </a:prstGeom>
          <a:noFill/>
        </p:spPr>
        <p:txBody>
          <a:bodyPr wrap="none" rtlCol="0">
            <a:spAutoFit/>
          </a:bodyPr>
          <a:lstStyle/>
          <a:p>
            <a:pPr marL="342900" indent="-342900" algn="just">
              <a:buFont typeface="Wingdings" panose="05000000000000000000" pitchFamily="2" charset="2"/>
              <a:buChar char="q"/>
            </a:pPr>
            <a:r>
              <a:rPr lang="en-US" dirty="0"/>
              <a:t>Have a basic understanding of Loops, Arrays, and Functions.</a:t>
            </a:r>
            <a:endParaRPr lang="x-none" dirty="0"/>
          </a:p>
        </p:txBody>
      </p:sp>
    </p:spTree>
    <p:extLst>
      <p:ext uri="{BB962C8B-B14F-4D97-AF65-F5344CB8AC3E}">
        <p14:creationId xmlns:p14="http://schemas.microsoft.com/office/powerpoint/2010/main" val="213439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1754326"/>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t>To know how to solve basic programming problems with Loops, Arrays, and Functions.</a:t>
            </a:r>
          </a:p>
          <a:p>
            <a:pPr marL="342900" indent="-342900" algn="just">
              <a:buFont typeface="Wingdings" panose="05000000000000000000" pitchFamily="2" charset="2"/>
              <a:buChar char="q"/>
            </a:pPr>
            <a:endParaRPr lang="en-US" dirty="0"/>
          </a:p>
          <a:p>
            <a:pPr marL="342900" indent="-342900" algn="just">
              <a:buFont typeface="Wingdings" panose="05000000000000000000" pitchFamily="2" charset="2"/>
              <a:buChar char="q"/>
            </a:pPr>
            <a:r>
              <a:rPr lang="en-US" dirty="0"/>
              <a:t>To know basic relationship between the usage of Loops and Arrays.</a:t>
            </a:r>
          </a:p>
          <a:p>
            <a:pPr marL="342900" indent="-342900" algn="just">
              <a:buFont typeface="Wingdings" panose="05000000000000000000" pitchFamily="2" charset="2"/>
              <a:buChar char="q"/>
            </a:pPr>
            <a:endParaRPr lang="en-US" dirty="0"/>
          </a:p>
          <a:p>
            <a:pPr marL="342900" indent="-342900" algn="just">
              <a:buFont typeface="Wingdings" panose="05000000000000000000" pitchFamily="2" charset="2"/>
              <a:buChar char="q"/>
            </a:pPr>
            <a:r>
              <a:rPr lang="en-US" dirty="0"/>
              <a:t>To know basic structure of a function and its usage.</a:t>
            </a:r>
          </a:p>
        </p:txBody>
      </p:sp>
    </p:spTree>
    <p:extLst>
      <p:ext uri="{BB962C8B-B14F-4D97-AF65-F5344CB8AC3E}">
        <p14:creationId xmlns:p14="http://schemas.microsoft.com/office/powerpoint/2010/main" val="27224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Descriptions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1</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2031325"/>
          </a:xfrm>
          <a:prstGeom prst="rect">
            <a:avLst/>
          </a:prstGeom>
          <a:noFill/>
        </p:spPr>
        <p:txBody>
          <a:bodyPr wrap="square" rtlCol="0">
            <a:spAutoFit/>
          </a:bodyPr>
          <a:lstStyle/>
          <a:p>
            <a:pPr marL="342900" indent="-342900" algn="just">
              <a:buFont typeface="+mj-lt"/>
              <a:buAutoNum type="arabicPeriod"/>
            </a:pPr>
            <a:r>
              <a:rPr lang="en-US" dirty="0"/>
              <a:t>Initialize an array of 10 elements and print the array elements both in normal and reverse order.</a:t>
            </a:r>
          </a:p>
          <a:p>
            <a:pPr marL="342900" indent="-342900" algn="just">
              <a:buFont typeface="+mj-lt"/>
              <a:buAutoNum type="arabicPeriod"/>
            </a:pPr>
            <a:endParaRPr lang="en-US" dirty="0"/>
          </a:p>
          <a:p>
            <a:pPr algn="just"/>
            <a:r>
              <a:rPr lang="en-US" dirty="0"/>
              <a:t>For example,</a:t>
            </a:r>
          </a:p>
          <a:p>
            <a:pPr algn="just"/>
            <a:r>
              <a:rPr lang="en-US" dirty="0"/>
              <a:t>Input: </a:t>
            </a:r>
            <a:r>
              <a:rPr lang="en-US" b="1" dirty="0">
                <a:solidFill>
                  <a:schemeClr val="bg2">
                    <a:lumMod val="50000"/>
                  </a:schemeClr>
                </a:solidFill>
                <a:latin typeface="Courier New" panose="02070309020205020404" pitchFamily="49" charset="0"/>
                <a:cs typeface="Courier New" panose="02070309020205020404" pitchFamily="49" charset="0"/>
              </a:rPr>
              <a:t>12 32 43 1 54 53 15 64 3 13</a:t>
            </a:r>
          </a:p>
          <a:p>
            <a:pPr algn="just"/>
            <a:endParaRPr lang="en-US" dirty="0">
              <a:latin typeface="Courier New" panose="02070309020205020404" pitchFamily="49" charset="0"/>
              <a:cs typeface="Courier New" panose="02070309020205020404" pitchFamily="49" charset="0"/>
            </a:endParaRPr>
          </a:p>
          <a:p>
            <a:pPr algn="just"/>
            <a:r>
              <a:rPr lang="en-US" dirty="0"/>
              <a:t>Output: </a:t>
            </a:r>
            <a:r>
              <a:rPr lang="en-US" b="1" dirty="0">
                <a:solidFill>
                  <a:srgbClr val="00B050"/>
                </a:solidFill>
                <a:latin typeface="Courier New" panose="02070309020205020404" pitchFamily="49" charset="0"/>
                <a:cs typeface="Courier New" panose="02070309020205020404" pitchFamily="49" charset="0"/>
              </a:rPr>
              <a:t>13 3 64 15 53 54 1 43 32 12</a:t>
            </a:r>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Descriptions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2</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2585323"/>
          </a:xfrm>
          <a:prstGeom prst="rect">
            <a:avLst/>
          </a:prstGeom>
          <a:noFill/>
        </p:spPr>
        <p:txBody>
          <a:bodyPr wrap="square" rtlCol="0">
            <a:spAutoFit/>
          </a:bodyPr>
          <a:lstStyle/>
          <a:p>
            <a:pPr marL="342900" indent="-342900" algn="just">
              <a:buFont typeface="+mj-lt"/>
              <a:buAutoNum type="arabicPeriod" startAt="2"/>
            </a:pPr>
            <a:r>
              <a:rPr lang="en-US" dirty="0"/>
              <a:t>Initialize an integer array of 10 elements and print how many numbers are odd and how many numbers are even.</a:t>
            </a:r>
          </a:p>
          <a:p>
            <a:pPr marL="342900" indent="-342900" algn="just">
              <a:buFont typeface="+mj-lt"/>
              <a:buAutoNum type="arabicPeriod" startAt="2"/>
            </a:pPr>
            <a:endParaRPr lang="en-US" dirty="0"/>
          </a:p>
          <a:p>
            <a:pPr algn="just"/>
            <a:r>
              <a:rPr lang="en-US" dirty="0"/>
              <a:t>For example,</a:t>
            </a:r>
          </a:p>
          <a:p>
            <a:pPr algn="just"/>
            <a:r>
              <a:rPr lang="en-US" dirty="0"/>
              <a:t>Input: </a:t>
            </a:r>
            <a:r>
              <a:rPr lang="en-US" b="1" dirty="0">
                <a:solidFill>
                  <a:schemeClr val="bg2">
                    <a:lumMod val="50000"/>
                  </a:schemeClr>
                </a:solidFill>
                <a:latin typeface="Courier New" panose="02070309020205020404" pitchFamily="49" charset="0"/>
                <a:cs typeface="Courier New" panose="02070309020205020404" pitchFamily="49" charset="0"/>
              </a:rPr>
              <a:t>12 32 43 1 54 53 15 64 3 13</a:t>
            </a:r>
          </a:p>
          <a:p>
            <a:pPr algn="just"/>
            <a:endParaRPr lang="en-US" dirty="0">
              <a:latin typeface="Courier New" panose="02070309020205020404" pitchFamily="49" charset="0"/>
              <a:cs typeface="Courier New" panose="02070309020205020404" pitchFamily="49" charset="0"/>
            </a:endParaRPr>
          </a:p>
          <a:p>
            <a:pPr algn="just"/>
            <a:r>
              <a:rPr lang="en-US" dirty="0"/>
              <a:t>Output: </a:t>
            </a:r>
          </a:p>
          <a:p>
            <a:pPr algn="just"/>
            <a:r>
              <a:rPr lang="en-US" b="1" dirty="0">
                <a:solidFill>
                  <a:srgbClr val="00B050"/>
                </a:solidFill>
                <a:latin typeface="Courier New" panose="02070309020205020404" pitchFamily="49" charset="0"/>
                <a:cs typeface="Courier New" panose="02070309020205020404" pitchFamily="49" charset="0"/>
              </a:rPr>
              <a:t>6 odd numbers</a:t>
            </a:r>
          </a:p>
          <a:p>
            <a:pPr algn="just"/>
            <a:r>
              <a:rPr lang="en-US" b="1" dirty="0">
                <a:solidFill>
                  <a:srgbClr val="00B050"/>
                </a:solidFill>
                <a:latin typeface="Courier New" panose="02070309020205020404" pitchFamily="49" charset="0"/>
                <a:cs typeface="Courier New" panose="02070309020205020404" pitchFamily="49" charset="0"/>
              </a:rPr>
              <a:t>4 even numbers</a:t>
            </a:r>
          </a:p>
        </p:txBody>
      </p:sp>
    </p:spTree>
    <p:extLst>
      <p:ext uri="{BB962C8B-B14F-4D97-AF65-F5344CB8AC3E}">
        <p14:creationId xmlns:p14="http://schemas.microsoft.com/office/powerpoint/2010/main" val="99850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Descriptions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3</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2862322"/>
          </a:xfrm>
          <a:prstGeom prst="rect">
            <a:avLst/>
          </a:prstGeom>
          <a:noFill/>
        </p:spPr>
        <p:txBody>
          <a:bodyPr wrap="square" rtlCol="0">
            <a:spAutoFit/>
          </a:bodyPr>
          <a:lstStyle/>
          <a:p>
            <a:pPr marL="342900" indent="-342900" algn="just">
              <a:buFont typeface="+mj-lt"/>
              <a:buAutoNum type="arabicPeriod" startAt="3"/>
            </a:pPr>
            <a:r>
              <a:rPr lang="en-US" dirty="0"/>
              <a:t>Write a function that takes TWO parameters to print all the odd numbers between a given range. Input the starting value of the range and ending value of the range in main. Then, send them as the parameters to your function.</a:t>
            </a:r>
          </a:p>
          <a:p>
            <a:pPr algn="just"/>
            <a:endParaRPr lang="en-US" dirty="0"/>
          </a:p>
          <a:p>
            <a:pPr algn="just"/>
            <a:r>
              <a:rPr lang="en-US" dirty="0"/>
              <a:t>For example,</a:t>
            </a:r>
          </a:p>
          <a:p>
            <a:pPr algn="just"/>
            <a:r>
              <a:rPr lang="en-US" dirty="0"/>
              <a:t>Output:</a:t>
            </a:r>
          </a:p>
          <a:p>
            <a:pPr algn="just"/>
            <a:r>
              <a:rPr lang="en-US" b="1" dirty="0">
                <a:solidFill>
                  <a:srgbClr val="00B050"/>
                </a:solidFill>
                <a:latin typeface="Courier New" panose="02070309020205020404" pitchFamily="49" charset="0"/>
                <a:cs typeface="Courier New" panose="02070309020205020404" pitchFamily="49" charset="0"/>
              </a:rPr>
              <a:t>Starting value: </a:t>
            </a:r>
            <a:r>
              <a:rPr lang="en-US" b="1" dirty="0">
                <a:solidFill>
                  <a:schemeClr val="bg2">
                    <a:lumMod val="50000"/>
                  </a:schemeClr>
                </a:solidFill>
                <a:latin typeface="Courier New" panose="02070309020205020404" pitchFamily="49" charset="0"/>
                <a:cs typeface="Courier New" panose="02070309020205020404" pitchFamily="49" charset="0"/>
              </a:rPr>
              <a:t>12</a:t>
            </a:r>
          </a:p>
          <a:p>
            <a:pPr algn="just"/>
            <a:r>
              <a:rPr lang="en-US" b="1" dirty="0">
                <a:solidFill>
                  <a:srgbClr val="00B050"/>
                </a:solidFill>
                <a:latin typeface="Courier New" panose="02070309020205020404" pitchFamily="49" charset="0"/>
                <a:cs typeface="Courier New" panose="02070309020205020404" pitchFamily="49" charset="0"/>
              </a:rPr>
              <a:t>Ending value: </a:t>
            </a:r>
            <a:r>
              <a:rPr lang="en-US" b="1" dirty="0">
                <a:solidFill>
                  <a:schemeClr val="bg2">
                    <a:lumMod val="50000"/>
                  </a:schemeClr>
                </a:solidFill>
                <a:latin typeface="Courier New" panose="02070309020205020404" pitchFamily="49" charset="0"/>
                <a:cs typeface="Courier New" panose="02070309020205020404" pitchFamily="49" charset="0"/>
              </a:rPr>
              <a:t>23</a:t>
            </a:r>
          </a:p>
          <a:p>
            <a:pPr algn="just"/>
            <a:endParaRPr lang="en-US" dirty="0"/>
          </a:p>
          <a:p>
            <a:pPr algn="just"/>
            <a:r>
              <a:rPr lang="en-US" b="1" dirty="0">
                <a:solidFill>
                  <a:srgbClr val="00B050"/>
                </a:solidFill>
                <a:latin typeface="Courier New" panose="02070309020205020404" pitchFamily="49" charset="0"/>
                <a:cs typeface="Courier New" panose="02070309020205020404" pitchFamily="49" charset="0"/>
              </a:rPr>
              <a:t>13 15 17 19 21 23</a:t>
            </a:r>
          </a:p>
        </p:txBody>
      </p:sp>
    </p:spTree>
    <p:extLst>
      <p:ext uri="{BB962C8B-B14F-4D97-AF65-F5344CB8AC3E}">
        <p14:creationId xmlns:p14="http://schemas.microsoft.com/office/powerpoint/2010/main" val="34786379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166584033FEA146B1EE1E9761F484F1" ma:contentTypeVersion="0" ma:contentTypeDescription="Create a new document." ma:contentTypeScope="" ma:versionID="77e69f828a05df13b8eb7e04a2f98210">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AECAC6-44CC-4F71-96F0-7A1E75F220BF}">
  <ds:schemaRefs>
    <ds:schemaRef ds:uri="http://schemas.microsoft.com/sharepoint/v3/contenttype/forms"/>
  </ds:schemaRefs>
</ds:datastoreItem>
</file>

<file path=customXml/itemProps2.xml><?xml version="1.0" encoding="utf-8"?>
<ds:datastoreItem xmlns:ds="http://schemas.openxmlformats.org/officeDocument/2006/customXml" ds:itemID="{F7CC91D2-41E3-49BE-9FE6-C821A35E9B24}"/>
</file>

<file path=customXml/itemProps3.xml><?xml version="1.0" encoding="utf-8"?>
<ds:datastoreItem xmlns:ds="http://schemas.openxmlformats.org/officeDocument/2006/customXml" ds:itemID="{B49D0898-FFF1-4473-973E-08BED649B90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1064</TotalTime>
  <Words>776</Words>
  <Application>Microsoft Office PowerPoint</Application>
  <PresentationFormat>On-screen Show (4:3)</PresentationFormat>
  <Paragraphs>106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Courier New</vt:lpstr>
      <vt:lpstr>Wingdings</vt:lpstr>
      <vt:lpstr>Spectrum</vt:lpstr>
      <vt:lpstr>Basic Programming on Loops, Arrays, and Functions</vt:lpstr>
      <vt:lpstr>Lecture Outline</vt:lpstr>
      <vt:lpstr>Rules &amp; Guidelines</vt:lpstr>
      <vt:lpstr>Lab Tasks</vt:lpstr>
      <vt:lpstr>Prerequisites</vt:lpstr>
      <vt:lpstr>Objectives</vt:lpstr>
      <vt:lpstr>Problem Descriptions</vt:lpstr>
      <vt:lpstr>Problem Descriptions</vt:lpstr>
      <vt:lpstr>Problem Descriptions</vt:lpstr>
      <vt:lpstr>Problem Descriptions</vt:lpstr>
      <vt:lpstr>Problem Descriptions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sharmeen@aiub.edu</cp:lastModifiedBy>
  <cp:revision>103</cp:revision>
  <dcterms:created xsi:type="dcterms:W3CDTF">2018-12-10T17:20:29Z</dcterms:created>
  <dcterms:modified xsi:type="dcterms:W3CDTF">2024-02-01T04:00:55Z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0x010100C166584033FEA146B1EE1E9761F484F1</vt:lpwstr>
  </property>
</Properties>
</file>