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in Arrays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0414953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5.1</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2</a:t>
            </a:r>
            <a:endParaRPr lang="en-US" sz="4000" b="1" dirty="0"/>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smtClean="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3</a:t>
            </a:r>
            <a:endParaRPr lang="en-US" sz="4000" b="1" dirty="0"/>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4</a:t>
            </a:r>
            <a:endParaRPr lang="en-US" sz="4000" b="1" dirty="0"/>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smtClean="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smtClean="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5</a:t>
            </a:r>
            <a:endParaRPr lang="en-US" sz="4000" b="1" dirty="0"/>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smtClean="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smtClean="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smtClean="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smtClean="0"/>
              <a:t>There was </a:t>
            </a:r>
            <a:r>
              <a:rPr lang="en-US" b="1" dirty="0" smtClean="0"/>
              <a:t>no exchange or swap</a:t>
            </a:r>
            <a:r>
              <a:rPr lang="en-US" dirty="0" smtClean="0"/>
              <a:t> in pass 5. So we can stop here otherwise it could go to pass 6</a:t>
            </a:r>
            <a:endParaRPr lang="en-US" dirty="0"/>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smtClean="0"/>
                  <a:t>Selection sort: </a:t>
                </a:r>
                <a:r>
                  <a:rPr lang="en-US" dirty="0"/>
                  <a:t>Locate smallest element in array.  Interchange it with element in position 0. Locate next smallest element in array.  Interchange it with element in position 1. Continue until all elements are arranged in </a:t>
                </a:r>
                <a:r>
                  <a:rPr lang="en-US" dirty="0" smtClean="0"/>
                  <a:t>order.</a:t>
                </a:r>
                <a:endParaRPr lang="en-US" dirty="0"/>
              </a:p>
              <a:p>
                <a:pPr algn="just"/>
                <a:endParaRPr lang="en-US" dirty="0"/>
              </a:p>
              <a:p>
                <a:pPr algn="just"/>
                <a:r>
                  <a:rPr lang="en-US" b="1" dirty="0" smtClean="0"/>
                  <a:t>Algorithm</a:t>
                </a:r>
                <a:r>
                  <a:rPr lang="en-US" b="1" dirty="0"/>
                  <a:t>:</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a:t>
                </a:r>
                <a:r>
                  <a:rPr lang="en-US" u="sng" dirty="0" smtClean="0"/>
                  <a:t>1:</a:t>
                </a:r>
                <a:r>
                  <a:rPr lang="en-US" dirty="0" smtClean="0"/>
                  <a:t> Find </a:t>
                </a:r>
                <a:r>
                  <a:rPr lang="en-US" dirty="0"/>
                  <a:t>the smallest element </a:t>
                </a:r>
                <a:r>
                  <a:rPr lang="en-US" dirty="0" smtClean="0"/>
                  <a:t>from the positions starting at index </a:t>
                </a:r>
                <a14:m>
                  <m:oMath xmlns:m="http://schemas.openxmlformats.org/officeDocument/2006/math">
                    <m:r>
                      <a:rPr lang="en-US" i="1" dirty="0" smtClean="0">
                        <a:latin typeface="Cambria Math"/>
                      </a:rPr>
                      <m:t>𝑖</m:t>
                    </m:r>
                  </m:oMath>
                </a14:m>
                <a:r>
                  <a:rPr lang="en-US" dirty="0" smtClean="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a:t>
                </a:r>
                <a:r>
                  <a:rPr lang="en-US" dirty="0" smtClean="0"/>
                  <a:t>the smallest element </a:t>
                </a:r>
                <a:r>
                  <a:rPr lang="en-US" dirty="0"/>
                  <a:t>with the element at </a:t>
                </a:r>
                <a:r>
                  <a:rPr lang="en-US" dirty="0" smtClean="0"/>
                  <a:t>index </a:t>
                </a:r>
                <a14:m>
                  <m:oMath xmlns:m="http://schemas.openxmlformats.org/officeDocument/2006/math">
                    <m:r>
                      <a:rPr lang="en-US" i="1" dirty="0" smtClean="0">
                        <a:latin typeface="Cambria Math"/>
                      </a:rPr>
                      <m:t>𝑖</m:t>
                    </m:r>
                  </m:oMath>
                </a14:m>
                <a:r>
                  <a:rPr lang="en-US" dirty="0" smtClean="0"/>
                  <a:t>.</a:t>
                </a:r>
                <a:endParaRPr lang="en-US" dirty="0"/>
              </a:p>
              <a:p>
                <a:pPr algn="just"/>
                <a:r>
                  <a:rPr lang="en-US" u="sng" dirty="0"/>
                  <a:t>Step 2</a:t>
                </a:r>
                <a:r>
                  <a:rPr lang="en-US" u="sng" dirty="0" smtClean="0"/>
                  <a:t>:</a:t>
                </a:r>
                <a:r>
                  <a:rPr lang="en-US" dirty="0" smtClean="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smtClean="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smtClean="0"/>
                  <a:t>go to step 1</a:t>
                </a:r>
                <a:endParaRPr lang="en-US" dirty="0"/>
              </a:p>
              <a:p>
                <a:pPr algn="just"/>
                <a:endParaRPr lang="en-US" dirty="0" smtClean="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33</a:t>
            </a:r>
            <a:endParaRPr lang="en-US" b="1" dirty="0">
              <a:latin typeface="Courier New" panose="02070309020205020404" pitchFamily="49" charset="0"/>
              <a:cs typeface="Courier New" panose="02070309020205020404" pitchFamily="49" charset="0"/>
            </a:endParaRP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22</a:t>
            </a:r>
            <a:endParaRPr lang="en-US" b="1" dirty="0">
              <a:latin typeface="Courier New" panose="02070309020205020404" pitchFamily="49" charset="0"/>
              <a:cs typeface="Courier New" panose="02070309020205020404" pitchFamily="49" charset="0"/>
            </a:endParaRP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88</a:t>
            </a:r>
            <a:endParaRPr lang="en-US" b="1" dirty="0">
              <a:latin typeface="Courier New" panose="02070309020205020404" pitchFamily="49" charset="0"/>
              <a:cs typeface="Courier New" panose="02070309020205020404" pitchFamily="49" charset="0"/>
            </a:endParaRP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99</a:t>
            </a:r>
            <a:endParaRPr lang="en-US" b="1" dirty="0">
              <a:latin typeface="Courier New" panose="02070309020205020404" pitchFamily="49" charset="0"/>
              <a:cs typeface="Courier New" panose="02070309020205020404" pitchFamily="49" charset="0"/>
            </a:endParaRP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91</a:t>
            </a:r>
            <a:endParaRPr lang="en-US" b="1" dirty="0">
              <a:latin typeface="Courier New" panose="02070309020205020404" pitchFamily="49" charset="0"/>
              <a:cs typeface="Courier New" panose="02070309020205020404" pitchFamily="49" charset="0"/>
            </a:endParaRP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44</a:t>
            </a:r>
            <a:endParaRPr lang="en-US" b="1" dirty="0">
              <a:latin typeface="Courier New" panose="02070309020205020404" pitchFamily="49" charset="0"/>
              <a:cs typeface="Courier New" panose="02070309020205020404" pitchFamily="49" charset="0"/>
            </a:endParaRP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55</a:t>
            </a:r>
            <a:endParaRPr lang="en-US" b="1" dirty="0">
              <a:latin typeface="Courier New" panose="02070309020205020404" pitchFamily="49" charset="0"/>
              <a:cs typeface="Courier New" panose="02070309020205020404" pitchFamily="49" charset="0"/>
            </a:endParaRP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77</a:t>
            </a:r>
            <a:endParaRPr lang="en-US" b="1" dirty="0">
              <a:latin typeface="Courier New" panose="02070309020205020404" pitchFamily="49" charset="0"/>
              <a:cs typeface="Courier New" panose="02070309020205020404" pitchFamily="49" charset="0"/>
            </a:endParaRP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Courier New" panose="02070309020205020404" pitchFamily="49" charset="0"/>
                <a:cs typeface="Courier New" panose="02070309020205020404" pitchFamily="49" charset="0"/>
              </a:rPr>
              <a:t>66</a:t>
            </a:r>
            <a:endParaRPr lang="en-US" b="1" dirty="0">
              <a:latin typeface="Courier New" panose="02070309020205020404" pitchFamily="49" charset="0"/>
              <a:cs typeface="Courier New" panose="02070309020205020404" pitchFamily="49" charset="0"/>
            </a:endParaRP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smtClean="0">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latin typeface="Courier New" panose="02070309020205020404" pitchFamily="49" charset="0"/>
                  <a:cs typeface="Courier New" panose="02070309020205020404" pitchFamily="49" charset="0"/>
                </a:rPr>
                <a:t>j</a:t>
              </a:r>
              <a:endParaRPr lang="en-US" i="1" dirty="0">
                <a:latin typeface="Courier New" panose="02070309020205020404" pitchFamily="49" charset="0"/>
                <a:cs typeface="Courier New" panose="02070309020205020404" pitchFamily="49" charset="0"/>
              </a:endParaRP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Courier New" panose="02070309020205020404" pitchFamily="49" charset="0"/>
                <a:cs typeface="Courier New" panose="02070309020205020404" pitchFamily="49" charset="0"/>
              </a:rPr>
              <a:t>k</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Selection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Conclusion</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a:t>
            </a:r>
            <a:r>
              <a:rPr lang="en-US" dirty="0" smtClean="0"/>
              <a:t>exchanges.</a:t>
            </a:r>
            <a:endParaRPr lang="en-US" dirty="0" smtClean="0"/>
          </a:p>
          <a:p>
            <a:pPr algn="just"/>
            <a:endParaRPr lang="en-US" dirty="0" smtClean="0"/>
          </a:p>
          <a:p>
            <a:pPr algn="just"/>
            <a:r>
              <a:rPr lang="en-US" dirty="0" smtClean="0"/>
              <a:t>An array with N elements needs exactly N-1 selections for fixing index 0 to N-2</a:t>
            </a:r>
          </a:p>
          <a:p>
            <a:pPr algn="just"/>
            <a:endParaRPr lang="en-US" dirty="0"/>
          </a:p>
          <a:p>
            <a:pPr algn="just"/>
            <a:endParaRPr lang="en-US" dirty="0" smtClean="0"/>
          </a:p>
          <a:p>
            <a:pPr algn="just"/>
            <a:r>
              <a:rPr lang="en-US" b="1" dirty="0" smtClean="0"/>
              <a:t>Check: </a:t>
            </a:r>
            <a:r>
              <a:rPr lang="en-US" dirty="0" smtClean="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smtClean="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smtClean="0">
                <a:hlinkClick r:id="rId3"/>
              </a:rPr>
              <a:t>https</a:t>
            </a:r>
            <a:r>
              <a:rPr lang="en-US" dirty="0">
                <a:hlinkClick r:id="rId3"/>
              </a:rPr>
              <a:t>://</a:t>
            </a:r>
            <a:r>
              <a:rPr lang="en-US" dirty="0" smtClean="0">
                <a:hlinkClick r:id="rId3"/>
              </a:rPr>
              <a:t>en.wikipedia.org/wiki/Bubble_sort</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a:hlinkClick r:id="rId4"/>
              </a:rPr>
              <a:t>https://</a:t>
            </a:r>
            <a:r>
              <a:rPr lang="en-US" dirty="0" smtClean="0">
                <a:hlinkClick r:id="rId4"/>
              </a:rPr>
              <a:t>en.wikipedia.org/wiki/Selection_sort</a:t>
            </a:r>
            <a:endParaRPr lang="en-US" dirty="0" smtClean="0"/>
          </a:p>
          <a:p>
            <a:pPr marL="342900" indent="-342900">
              <a:buFont typeface="+mj-lt"/>
              <a:buAutoNum type="arabicPeriod"/>
            </a:pPr>
            <a:endParaRPr lang="en-US" dirty="0"/>
          </a:p>
          <a:p>
            <a:pPr marL="342900" indent="-342900">
              <a:buFont typeface="+mj-lt"/>
              <a:buAutoNum type="arabicPeriod"/>
            </a:pPr>
            <a:r>
              <a:rPr lang="en-US" dirty="0">
                <a:hlinkClick r:id="rId5"/>
              </a:rPr>
              <a:t>https://</a:t>
            </a:r>
            <a:r>
              <a:rPr lang="en-US" dirty="0" smtClean="0">
                <a:hlinkClick r:id="rId5"/>
              </a:rPr>
              <a:t>en.wikipedia.org/wiki/Sorting_algorithm</a:t>
            </a:r>
            <a:endParaRPr lang="en-US" dirty="0" smtClean="0"/>
          </a:p>
          <a:p>
            <a:pPr marL="342900" indent="-342900">
              <a:buFont typeface="+mj-lt"/>
              <a:buAutoNum type="arabicPeriod"/>
            </a:pPr>
            <a:endParaRPr lang="en-US" dirty="0"/>
          </a:p>
          <a:p>
            <a:pPr marL="342900" indent="-342900">
              <a:buFont typeface="+mj-lt"/>
              <a:buAutoNum type="arabicPeriod"/>
            </a:pPr>
            <a:r>
              <a:rPr lang="en-US" dirty="0" smtClean="0"/>
              <a:t>Nice animations are available here </a:t>
            </a:r>
            <a:r>
              <a:rPr lang="en-US" dirty="0">
                <a:hlinkClick r:id="rId6"/>
              </a:rPr>
              <a:t>https://www.cs.usfca.edu/~galles/visualization/ComparisonSort.html</a:t>
            </a:r>
            <a:endParaRPr lang="en-US" dirty="0" smtClean="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smtClean="0">
                <a:solidFill>
                  <a:schemeClr val="tx1"/>
                </a:solidFill>
              </a:rPr>
              <a:t>Sorting: Definition and example</a:t>
            </a:r>
          </a:p>
          <a:p>
            <a:pPr marL="342900" indent="-342900">
              <a:buClrTx/>
              <a:buAutoNum type="arabicPeriod"/>
            </a:pPr>
            <a:r>
              <a:rPr lang="en-US" sz="2400" dirty="0" smtClean="0">
                <a:solidFill>
                  <a:schemeClr val="tx1"/>
                </a:solidFill>
              </a:rPr>
              <a:t>Bubble Sort</a:t>
            </a:r>
          </a:p>
          <a:p>
            <a:pPr marL="342900" indent="-342900">
              <a:buClrTx/>
              <a:buAutoNum type="arabicPeriod"/>
            </a:pPr>
            <a:r>
              <a:rPr lang="en-US" sz="2400" dirty="0" smtClean="0">
                <a:solidFill>
                  <a:schemeClr val="tx1"/>
                </a:solidFill>
              </a:rPr>
              <a:t>Selection Sort</a:t>
            </a:r>
          </a:p>
          <a:p>
            <a:pPr marL="342900" indent="-342900">
              <a:buClrTx/>
              <a:buAutoNum type="arabicPeriod"/>
            </a:pPr>
            <a:r>
              <a:rPr lang="en-US" sz="2400" dirty="0" smtClean="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smtClean="0"/>
              <a:t>Definition: </a:t>
            </a:r>
            <a:r>
              <a:rPr lang="en-US" dirty="0" smtClean="0"/>
              <a:t>Sorting arranges values in an array in an specific order. It may be alphabetical, increasing numerical and decreasing numerical.</a:t>
            </a:r>
          </a:p>
          <a:p>
            <a:endParaRPr lang="en-US" dirty="0"/>
          </a:p>
          <a:p>
            <a:r>
              <a:rPr lang="en-US" b="1" dirty="0" smtClean="0"/>
              <a:t>Example:</a:t>
            </a:r>
          </a:p>
          <a:p>
            <a:r>
              <a:rPr lang="en-US" dirty="0" smtClean="0"/>
              <a:t>An unsorted array of numbers</a:t>
            </a:r>
          </a:p>
          <a:p>
            <a:endParaRPr lang="en-US" dirty="0"/>
          </a:p>
          <a:p>
            <a:r>
              <a:rPr lang="en-US" dirty="0" smtClean="0"/>
              <a:t> </a:t>
            </a:r>
          </a:p>
          <a:p>
            <a:r>
              <a:rPr lang="en-US" dirty="0" smtClean="0"/>
              <a:t>Sorted List (increasing or ascending order)</a:t>
            </a:r>
          </a:p>
          <a:p>
            <a:endParaRPr lang="en-US" dirty="0" smtClean="0"/>
          </a:p>
          <a:p>
            <a:endParaRPr lang="en-US" dirty="0"/>
          </a:p>
          <a:p>
            <a:r>
              <a:rPr lang="en-US" dirty="0" smtClean="0"/>
              <a:t>A sorted </a:t>
            </a:r>
            <a:r>
              <a:rPr lang="en-US" dirty="0"/>
              <a:t>array of </a:t>
            </a:r>
            <a:r>
              <a:rPr lang="en-US" dirty="0" smtClean="0"/>
              <a:t>names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gridCol w="765959"/>
              </a:tblGrid>
              <a:tr h="370840">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9</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55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10</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7</a:t>
                      </a:r>
                      <a:endParaRPr lang="en-US" b="0" dirty="0">
                        <a:solidFill>
                          <a:schemeClr val="tx1"/>
                        </a:solidFill>
                      </a:endParaRPr>
                    </a:p>
                  </a:txBody>
                  <a:tcPr>
                    <a:solidFill>
                      <a:schemeClr val="bg1">
                        <a:lumMod val="6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gridCol w="765959"/>
              </a:tblGrid>
              <a:tr h="370840">
                <a:tc>
                  <a:txBody>
                    <a:bodyPr/>
                    <a:lstStyle/>
                    <a:p>
                      <a:pPr algn="ctr"/>
                      <a:r>
                        <a:rPr lang="en-US" b="0" dirty="0" smtClean="0">
                          <a:solidFill>
                            <a:schemeClr val="tx1"/>
                          </a:solidFill>
                        </a:rPr>
                        <a:t>7</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9</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10</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12</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45</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55</a:t>
                      </a:r>
                      <a:endParaRPr lang="en-US" b="0" dirty="0">
                        <a:solidFill>
                          <a:schemeClr val="tx1"/>
                        </a:solidFill>
                      </a:endParaRPr>
                    </a:p>
                  </a:txBody>
                  <a:tcPr>
                    <a:solidFill>
                      <a:schemeClr val="bg1">
                        <a:lumMod val="6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gridCol w="765959"/>
                <a:gridCol w="765959"/>
                <a:gridCol w="765959"/>
                <a:gridCol w="765959"/>
              </a:tblGrid>
              <a:tr h="370840">
                <a:tc>
                  <a:txBody>
                    <a:bodyPr/>
                    <a:lstStyle/>
                    <a:p>
                      <a:pPr algn="ctr"/>
                      <a:r>
                        <a:rPr lang="en-US" b="0" dirty="0" err="1" smtClean="0">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smtClean="0">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deb</a:t>
                      </a:r>
                      <a:endParaRPr lang="en-US" b="0" dirty="0">
                        <a:solidFill>
                          <a:schemeClr val="tx1"/>
                        </a:solidFill>
                      </a:endParaRPr>
                    </a:p>
                  </a:txBody>
                  <a:tcPr>
                    <a:solidFill>
                      <a:schemeClr val="bg1">
                        <a:lumMod val="65000"/>
                      </a:schemeClr>
                    </a:solidFill>
                  </a:tcPr>
                </a:tc>
                <a:tc>
                  <a:txBody>
                    <a:bodyPr/>
                    <a:lstStyle/>
                    <a:p>
                      <a:pPr algn="ctr"/>
                      <a:r>
                        <a:rPr lang="en-US" b="0" dirty="0" smtClean="0">
                          <a:solidFill>
                            <a:schemeClr val="tx1"/>
                          </a:solidFill>
                        </a:rPr>
                        <a:t>jack</a:t>
                      </a:r>
                      <a:endParaRPr lang="en-US" b="0" dirty="0">
                        <a:solidFill>
                          <a:schemeClr val="tx1"/>
                        </a:solidFill>
                      </a:endParaRPr>
                    </a:p>
                  </a:txBody>
                  <a:tcPr>
                    <a:solidFill>
                      <a:schemeClr val="bg1">
                        <a:lumMod val="65000"/>
                      </a:schemeClr>
                    </a:solidFill>
                  </a:tcPr>
                </a:tc>
                <a:tc>
                  <a:txBody>
                    <a:bodyPr/>
                    <a:lstStyle/>
                    <a:p>
                      <a:pPr algn="ctr"/>
                      <a:r>
                        <a:rPr lang="en-US" b="0" dirty="0" err="1" smtClean="0">
                          <a:solidFill>
                            <a:schemeClr val="tx1"/>
                          </a:solidFill>
                        </a:rPr>
                        <a:t>neil</a:t>
                      </a:r>
                      <a:endParaRPr lang="en-US" b="0" dirty="0">
                        <a:solidFill>
                          <a:schemeClr val="tx1"/>
                        </a:solidFill>
                      </a:endParaRPr>
                    </a:p>
                  </a:txBody>
                  <a:tcPr>
                    <a:solidFill>
                      <a:schemeClr val="bg1">
                        <a:lumMod val="65000"/>
                      </a:schemeClr>
                    </a:solidFill>
                  </a:tcPr>
                </a:tc>
              </a:tr>
            </a:tbl>
          </a:graphicData>
        </a:graphic>
      </p:graphicFrame>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Applications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Commercial computing: </a:t>
            </a:r>
            <a:r>
              <a:rPr lang="en-US" dirty="0" smtClean="0"/>
              <a:t>Organizations </a:t>
            </a:r>
            <a:r>
              <a:rPr lang="en-US" dirty="0"/>
              <a:t>organize </a:t>
            </a:r>
            <a:r>
              <a:rPr lang="en-US" dirty="0" smtClean="0"/>
              <a:t>their data </a:t>
            </a:r>
            <a:r>
              <a:rPr lang="en-US" dirty="0"/>
              <a:t>by sorting it. </a:t>
            </a:r>
            <a:r>
              <a:rPr lang="en-US" dirty="0" smtClean="0"/>
              <a:t>Accounts </a:t>
            </a:r>
            <a:r>
              <a:rPr lang="en-US" dirty="0"/>
              <a:t>to be sorted by name or number, transactions to be sorted by time or place, mail to be sorted by postal code or address, files to be sorted by name or date, or whatever, processing such data is sure to involve a sorting algorithm somewhere along the way</a:t>
            </a:r>
            <a:r>
              <a:rPr lang="en-US" dirty="0" smtClean="0"/>
              <a:t>.</a:t>
            </a:r>
          </a:p>
          <a:p>
            <a:pPr algn="just"/>
            <a:endParaRPr lang="en-US" dirty="0"/>
          </a:p>
          <a:p>
            <a:pPr algn="just"/>
            <a:r>
              <a:rPr lang="en-US" b="1" dirty="0"/>
              <a:t>Search for </a:t>
            </a:r>
            <a:r>
              <a:rPr lang="en-US" b="1" dirty="0" smtClean="0"/>
              <a:t>information:</a:t>
            </a:r>
            <a:r>
              <a:rPr lang="en-US" dirty="0" smtClean="0"/>
              <a:t> </a:t>
            </a:r>
            <a:r>
              <a:rPr lang="en-US" dirty="0"/>
              <a:t>Keeping data in sorted order makes it possible to efficiently search through it using the classic binary search algorithm.</a:t>
            </a:r>
          </a:p>
          <a:p>
            <a:pPr algn="just"/>
            <a:endParaRPr lang="en-US" dirty="0" smtClean="0"/>
          </a:p>
          <a:p>
            <a:pPr algn="just"/>
            <a:r>
              <a:rPr lang="en-US" b="1" dirty="0"/>
              <a:t>Operations </a:t>
            </a:r>
            <a:r>
              <a:rPr lang="en-US" b="1" dirty="0" smtClean="0"/>
              <a:t>research:</a:t>
            </a:r>
            <a:r>
              <a:rPr lang="en-US" dirty="0" smtClean="0"/>
              <a:t> </a:t>
            </a:r>
            <a:r>
              <a:rPr lang="en-US" dirty="0"/>
              <a:t>Suppose that we have N jobs to </a:t>
            </a:r>
            <a:r>
              <a:rPr lang="en-US" dirty="0" smtClean="0"/>
              <a:t>complete. </a:t>
            </a:r>
            <a:r>
              <a:rPr lang="en-US" dirty="0"/>
              <a:t>We </a:t>
            </a:r>
            <a:r>
              <a:rPr lang="en-US" dirty="0" smtClean="0"/>
              <a:t>want </a:t>
            </a:r>
            <a:r>
              <a:rPr lang="en-US" dirty="0"/>
              <a:t>to maximize customer satisfaction by minimizing the average completion time of the jobs. The shortest processing time first rule, where we schedule jobs in increasing order of processing time, is known to accomplish this goal. </a:t>
            </a:r>
            <a:endParaRPr lang="en-US" dirty="0"/>
          </a:p>
        </p:txBody>
      </p:sp>
    </p:spTree>
    <p:extLst>
      <p:ext uri="{BB962C8B-B14F-4D97-AF65-F5344CB8AC3E}">
        <p14:creationId xmlns:p14="http://schemas.microsoft.com/office/powerpoint/2010/main" val="1053837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Applications</a:t>
            </a:r>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a:t>
            </a:r>
            <a:r>
              <a:rPr lang="en-US" b="1" dirty="0" smtClean="0"/>
              <a:t>search:</a:t>
            </a:r>
            <a:r>
              <a:rPr lang="en-US" dirty="0" smtClean="0"/>
              <a:t> </a:t>
            </a:r>
            <a:r>
              <a:rPr lang="en-US" dirty="0"/>
              <a:t>A classic paradigm in artificial intelligence is to define a set of configurations with well-defined moves from one configuration to the next and a priority associated with each move</a:t>
            </a:r>
            <a:r>
              <a:rPr lang="en-US" dirty="0" smtClean="0"/>
              <a:t>.</a:t>
            </a:r>
          </a:p>
          <a:p>
            <a:pPr algn="just"/>
            <a:endParaRPr lang="en-US" dirty="0" smtClean="0"/>
          </a:p>
          <a:p>
            <a:pPr algn="just"/>
            <a:r>
              <a:rPr lang="en-US" b="1" dirty="0"/>
              <a:t>Prim's </a:t>
            </a:r>
            <a:r>
              <a:rPr lang="en-US" b="1" dirty="0" smtClean="0"/>
              <a:t>algorithm, </a:t>
            </a:r>
            <a:r>
              <a:rPr lang="en-US" b="1" dirty="0" err="1"/>
              <a:t>Kruskal's</a:t>
            </a:r>
            <a:r>
              <a:rPr lang="en-US" b="1" dirty="0"/>
              <a:t> algorithm</a:t>
            </a:r>
            <a:r>
              <a:rPr lang="en-US" b="1" dirty="0" smtClean="0"/>
              <a:t> </a:t>
            </a:r>
            <a:r>
              <a:rPr lang="en-US" b="1" dirty="0"/>
              <a:t>and </a:t>
            </a:r>
            <a:r>
              <a:rPr lang="en-US" b="1" dirty="0" err="1"/>
              <a:t>Dijkstra's</a:t>
            </a:r>
            <a:r>
              <a:rPr lang="en-US" b="1" dirty="0"/>
              <a:t> algorithm</a:t>
            </a:r>
            <a:r>
              <a:rPr lang="en-US" dirty="0"/>
              <a:t> are classical algorithms that process graphs. </a:t>
            </a:r>
            <a:r>
              <a:rPr lang="en-US" dirty="0" smtClean="0"/>
              <a:t>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endParaRPr lang="en-US" dirty="0" smtClean="0"/>
          </a:p>
          <a:p>
            <a:pPr algn="just"/>
            <a:endParaRPr lang="en-US" dirty="0"/>
          </a:p>
          <a:p>
            <a:pPr algn="just"/>
            <a:r>
              <a:rPr lang="en-US" b="1" dirty="0"/>
              <a:t>String processing </a:t>
            </a:r>
            <a:r>
              <a:rPr lang="en-US" dirty="0"/>
              <a:t>algorithms are often based on sorting.</a:t>
            </a:r>
            <a:endParaRPr lang="en-US" dirty="0"/>
          </a:p>
        </p:txBody>
      </p:sp>
    </p:spTree>
    <p:extLst>
      <p:ext uri="{BB962C8B-B14F-4D97-AF65-F5344CB8AC3E}">
        <p14:creationId xmlns:p14="http://schemas.microsoft.com/office/powerpoint/2010/main" val="3419389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smtClean="0"/>
                  <a:t>Definition: </a:t>
                </a:r>
                <a:r>
                  <a:rPr lang="en-US" dirty="0"/>
                  <a:t>Bubble sort compares </a:t>
                </a:r>
                <a:r>
                  <a:rPr lang="en-US" dirty="0" smtClean="0"/>
                  <a:t>adjacent numbers </a:t>
                </a:r>
                <a:r>
                  <a:rPr lang="en-US" dirty="0"/>
                  <a:t>in pairs from </a:t>
                </a:r>
                <a:r>
                  <a:rPr lang="en-US" dirty="0" smtClean="0"/>
                  <a:t>one end (beginning) exchanging them if the are in wrong order. When it reaches the end of data, it starts over until all the data is in right order.</a:t>
                </a:r>
              </a:p>
              <a:p>
                <a:pPr algn="just"/>
                <a:endParaRPr lang="en-US" dirty="0"/>
              </a:p>
              <a:p>
                <a:pPr algn="just"/>
                <a:r>
                  <a:rPr lang="en-US" b="1" dirty="0" smtClean="0"/>
                  <a:t>Algorithm</a:t>
                </a:r>
                <a:r>
                  <a:rPr lang="en-US" b="1" dirty="0"/>
                  <a:t>:</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a:t>
                </a:r>
                <a:r>
                  <a:rPr lang="en-US" dirty="0" smtClean="0"/>
                  <a:t>If the </a:t>
                </a:r>
                <a:r>
                  <a:rPr lang="en-US" dirty="0"/>
                  <a:t>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smtClean="0"/>
                  <a:t>then go to step 1</a:t>
                </a:r>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When not to use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endParaRPr lang="en-US" dirty="0" smtClean="0"/>
          </a:p>
          <a:p>
            <a:pPr algn="just"/>
            <a:endParaRPr lang="en-US" dirty="0"/>
          </a:p>
          <a:p>
            <a:pPr algn="just"/>
            <a:r>
              <a:rPr lang="en-US" dirty="0" smtClean="0"/>
              <a:t>When </a:t>
            </a:r>
            <a:r>
              <a:rPr lang="en-US" dirty="0"/>
              <a:t>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When to use</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a:t>
            </a:r>
            <a:r>
              <a:rPr lang="en-US" dirty="0" smtClean="0"/>
              <a:t>it’s </a:t>
            </a:r>
            <a:r>
              <a:rPr lang="en-US" dirty="0"/>
              <a:t>easy to understand and fast to implement. </a:t>
            </a:r>
            <a:endParaRPr lang="en-US" dirty="0" smtClean="0"/>
          </a:p>
          <a:p>
            <a:pPr algn="just"/>
            <a:endParaRPr lang="en-US" dirty="0" smtClean="0"/>
          </a:p>
          <a:p>
            <a:pPr algn="just"/>
            <a:r>
              <a:rPr lang="en-US" dirty="0" smtClean="0"/>
              <a:t>It is used </a:t>
            </a:r>
            <a:r>
              <a:rPr lang="en-US" dirty="0"/>
              <a:t>when a fast algorithm is needed to sort: </a:t>
            </a:r>
            <a:endParaRPr lang="en-US" dirty="0" smtClean="0"/>
          </a:p>
          <a:p>
            <a:pPr algn="just"/>
            <a:r>
              <a:rPr lang="en-US" dirty="0" smtClean="0"/>
              <a:t>1) </a:t>
            </a:r>
            <a:r>
              <a:rPr lang="en-US" dirty="0"/>
              <a:t>an extremely small set of data (Ex. Trying to get the books on a library shelf back in order.) or </a:t>
            </a:r>
            <a:endParaRPr lang="en-US" dirty="0" smtClean="0"/>
          </a:p>
          <a:p>
            <a:pPr algn="just"/>
            <a:r>
              <a:rPr lang="en-US" dirty="0" smtClean="0"/>
              <a:t>2) </a:t>
            </a:r>
            <a:r>
              <a:rPr lang="en-US" dirty="0"/>
              <a:t>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Bubble Sort</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Simulation</a:t>
            </a:r>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smtClean="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smtClean="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smtClean="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a:t>
            </a:r>
            <a:r>
              <a:rPr lang="en-US" b="1" dirty="0" smtClean="0">
                <a:solidFill>
                  <a:srgbClr val="FF0000"/>
                </a:solidFill>
              </a:rPr>
              <a:t>rong order!</a:t>
            </a:r>
            <a:endParaRPr lang="en-US" b="1" dirty="0">
              <a:solidFill>
                <a:srgbClr val="FF0000"/>
              </a:solidFill>
            </a:endParaRP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smtClean="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smtClean="0">
                <a:solidFill>
                  <a:srgbClr val="00B050"/>
                </a:solidFill>
              </a:rPr>
              <a:t>Correct order!</a:t>
            </a:r>
            <a:endParaRPr lang="en-US" b="1" dirty="0">
              <a:solidFill>
                <a:srgbClr val="00B050"/>
              </a:solidFill>
            </a:endParaRP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smtClean="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smtClean="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smtClean="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smtClean="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smtClean="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smtClean="0"/>
              <a:t>PASS 1</a:t>
            </a:r>
            <a:endParaRPr lang="en-US" sz="4000" b="1" dirty="0"/>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546</TotalTime>
  <Words>1183</Words>
  <Application>Microsoft Office PowerPoint</Application>
  <PresentationFormat>On-screen Show (4:3)</PresentationFormat>
  <Paragraphs>257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51</cp:revision>
  <dcterms:created xsi:type="dcterms:W3CDTF">2018-12-10T17:20:29Z</dcterms:created>
  <dcterms:modified xsi:type="dcterms:W3CDTF">2020-04-28T14:36:45Z</dcterms:modified>
</cp:coreProperties>
</file>