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4" r:id="rId19"/>
    <p:sldId id="295" r:id="rId20"/>
    <p:sldId id="291" r:id="rId21"/>
    <p:sldId id="296" r:id="rId22"/>
    <p:sldId id="297" r:id="rId23"/>
    <p:sldId id="298" r:id="rId24"/>
    <p:sldId id="299"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6"/>
  </p:normalViewPr>
  <p:slideViewPr>
    <p:cSldViewPr snapToGrid="0" snapToObjects="1">
      <p:cViewPr varScale="1">
        <p:scale>
          <a:sx n="127" d="100"/>
          <a:sy n="127" d="100"/>
        </p:scale>
        <p:origin x="120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a:t>President</a:t>
          </a:r>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a:t>Vice President</a:t>
          </a:r>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a:t>Vice President</a:t>
          </a:r>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a:t>Vice President</a:t>
          </a:r>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a:t>Executive</a:t>
          </a:r>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a:t>Executive</a:t>
          </a:r>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a:t>Executive</a:t>
          </a:r>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a:t>Executive</a:t>
          </a:r>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a:t>Executive</a:t>
          </a:r>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2EC5EF05-E1C3-4D53-BEF3-96AB85A18991}" type="presOf" srcId="{CAD1F886-A7EC-40CF-9DF9-271A802E77DD}" destId="{F6928F02-53F5-4153-8784-21F64CBB9E89}"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128704A-0C68-4987-8894-4C0277D32FAD}" type="presOf" srcId="{21D3B0C8-B6B6-436C-9707-F556A6134419}" destId="{65F01D97-5900-416F-8FC8-3AAB461F9765}"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37A4135A-AFD3-4DA0-9485-7090D6A08905}" srcId="{477D3F7B-0CD3-4F6D-A5F7-D3DC9D6BEEED}" destId="{B0AE03E5-595D-47C5-9D0E-7BCA613D1E6C}" srcOrd="0" destOrd="0" parTransId="{FA9BE1D3-35BE-42D5-B4DC-8F6AC7CFBF4C}" sibTransId="{D832D622-107F-44D5-8119-2B91B978DB0F}"/>
    <dgm:cxn modelId="{CDABB762-C66D-4FB6-962C-5995D06E44E1}" srcId="{21D3B0C8-B6B6-436C-9707-F556A6134419}" destId="{477D3F7B-0CD3-4F6D-A5F7-D3DC9D6BEEED}" srcOrd="2" destOrd="0" parTransId="{170A5A05-6D9B-43CC-953D-1552155D6CD3}" sibTransId="{F5D5CFD8-1E8F-4024-8C0D-F61DA95B6495}"/>
    <dgm:cxn modelId="{7AA37F63-AD9A-4312-8CFF-FBFFD05950E4}" type="presOf" srcId="{0409CD6D-247D-4BDA-8614-A3C38F74DE54}" destId="{F3602243-71C5-409F-9F25-577EF196ACEC}"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E3AC1185-555F-4A6F-A2BF-416CB017A27D}" type="presOf" srcId="{FA9BE1D3-35BE-42D5-B4DC-8F6AC7CFBF4C}" destId="{F5DF8EBF-2F4F-477E-AEA5-7F3D2D11538D}"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BC59C6B3-7D63-4F8A-ABD2-F8376E803483}" type="presOf" srcId="{AD3989E8-B305-4C18-8604-FFA866F1BF1B}" destId="{8071A0D3-214B-48C4-A4BB-1F3CA5BE965F}"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5C3814D6-B534-4676-AFC4-820B19E19BDB}" srcId="{EA54523F-E5FD-4D7D-9A07-5FD618BF3408}" destId="{CAD1F886-A7EC-40CF-9DF9-271A802E77DD}" srcOrd="1" destOrd="0" parTransId="{F6137DB8-62E0-4BD7-BEBC-F79B5AF2E33F}" sibTransId="{6421FB77-6B14-40C2-A019-B5A984B32899}"/>
    <dgm:cxn modelId="{DCD4CED6-6826-4FFD-BDF4-A99ACB43EAC4}" srcId="{AD3989E8-B305-4C18-8604-FFA866F1BF1B}" destId="{21D3B0C8-B6B6-436C-9707-F556A6134419}" srcOrd="0" destOrd="0" parTransId="{A56E7468-C599-44AD-8D38-AD3A4AA691EF}" sibTransId="{527F2D2B-69A0-44EC-9EEF-233C01CD1797}"/>
    <dgm:cxn modelId="{7B2044D7-77E6-4CA7-A59B-53CDEEDADAB4}" type="presOf" srcId="{722039DD-BC5B-4196-98DC-B33FF82BA115}" destId="{9557391F-6014-443B-90A0-E1B03AF160B5}" srcOrd="0" destOrd="0" presId="urn:microsoft.com/office/officeart/2005/8/layout/hierarchy6"/>
    <dgm:cxn modelId="{52FEF1E9-669F-49E9-8F07-8EB51525923A}" srcId="{EA54523F-E5FD-4D7D-9A07-5FD618BF3408}" destId="{722039DD-BC5B-4196-98DC-B33FF82BA115}" srcOrd="0" destOrd="0" parTransId="{61AA21BE-5485-4366-A086-D4EB06357FE8}" sibTransId="{47864D4D-F3EF-4182-84D5-AACFC51E34EF}"/>
    <dgm:cxn modelId="{24A75CEF-E7B7-40BC-88F9-8E0894C061D6}" type="presOf" srcId="{170A5A05-6D9B-43CC-953D-1552155D6CD3}" destId="{48AB1D56-6D97-46B1-8A51-0BFB527EB687}" srcOrd="0" destOrd="0" presId="urn:microsoft.com/office/officeart/2005/8/layout/hierarchy6"/>
    <dgm:cxn modelId="{5CDA23F3-175D-4889-A000-579FB0478CB0}" srcId="{FC958CA4-395E-4096-AAAC-AB5903E71BF4}" destId="{0409CD6D-247D-4BDA-8614-A3C38F74DE54}" srcOrd="0" destOrd="0" parTransId="{3EE310FB-CD35-4CDF-97FF-95D98B142850}" sibTransId="{4812F458-468F-48BD-B142-73AE598335F8}"/>
    <dgm:cxn modelId="{54BD36F3-03FE-4F2B-8733-16C94E94B534}" type="presOf" srcId="{EE30ADA0-6D6F-4464-9896-600097213AAC}" destId="{93D63022-9959-4013-86F3-3BEBE95EE08A}"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President</a:t>
          </a:r>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7/21/22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C269580-4BF0-497F-A9CC-754B57BDE2A1}" type="slidenum">
              <a:rPr lang="en-US" smtClean="0"/>
              <a:t>8</a:t>
            </a:fld>
            <a:endParaRPr lang="en-US"/>
          </a:p>
        </p:txBody>
      </p:sp>
    </p:spTree>
    <p:extLst>
      <p:ext uri="{BB962C8B-B14F-4D97-AF65-F5344CB8AC3E}">
        <p14:creationId xmlns:p14="http://schemas.microsoft.com/office/powerpoint/2010/main" val="836431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7/21/22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7/21/22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9790282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9.1</a:t>
                      </a:r>
                    </a:p>
                  </a:txBody>
                  <a:tcPr/>
                </a:tc>
                <a:tc>
                  <a:txBody>
                    <a:bodyPr/>
                    <a:lstStyle/>
                    <a:p>
                      <a:r>
                        <a:rPr lang="en-US" dirty="0"/>
                        <a:t>Week No:</a:t>
                      </a:r>
                    </a:p>
                  </a:txBody>
                  <a:tcPr/>
                </a:tc>
                <a:tc>
                  <a:txBody>
                    <a:bodyPr/>
                    <a:lstStyle/>
                    <a:p>
                      <a:r>
                        <a:rPr lang="en-US" dirty="0"/>
                        <a:t>9</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t>
            </a:r>
            <a:r>
              <a:rPr lang="en-GB" dirty="0" err="1"/>
              <a:t>ary</a:t>
            </a:r>
            <a:r>
              <a:rPr lang="en-GB" dirty="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a:t>2-ary tree</a:t>
            </a:r>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a:t>3-ary tree</a:t>
            </a:r>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a:t>Binary tree</a:t>
            </a:r>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and Full Binary Tree</a:t>
            </a:r>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Full Binary Tree</a:t>
            </a:r>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0</a:t>
            </a:r>
            <a:r>
              <a:rPr lang="en-US" sz="2000" dirty="0"/>
              <a:t>, </a:t>
            </a:r>
          </a:p>
          <a:p>
            <a:r>
              <a:rPr lang="en-US" sz="2000" dirty="0"/>
              <a:t># of nodes=2</a:t>
            </a:r>
            <a:r>
              <a:rPr lang="en-US" sz="2000" b="1" baseline="30000" dirty="0">
                <a:solidFill>
                  <a:srgbClr val="FF0000"/>
                </a:solidFill>
              </a:rPr>
              <a:t>0</a:t>
            </a:r>
            <a:r>
              <a:rPr lang="en-US" sz="2000" dirty="0"/>
              <a:t>=1</a:t>
            </a:r>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1</a:t>
            </a:r>
            <a:r>
              <a:rPr lang="en-US" sz="2000" dirty="0"/>
              <a:t>, </a:t>
            </a:r>
          </a:p>
          <a:p>
            <a:r>
              <a:rPr lang="en-US" sz="2000" dirty="0"/>
              <a:t># of nodes=2</a:t>
            </a:r>
            <a:r>
              <a:rPr lang="en-US" sz="2000" b="1" baseline="30000" dirty="0">
                <a:solidFill>
                  <a:srgbClr val="FF0000"/>
                </a:solidFill>
              </a:rPr>
              <a:t>1</a:t>
            </a:r>
            <a:r>
              <a:rPr lang="en-US" sz="2000" dirty="0"/>
              <a:t>=2</a:t>
            </a:r>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2</a:t>
            </a:r>
            <a:r>
              <a:rPr lang="en-US" sz="2000" dirty="0"/>
              <a:t>, </a:t>
            </a:r>
          </a:p>
          <a:p>
            <a:r>
              <a:rPr lang="en-US" sz="2000" dirty="0"/>
              <a:t># of nodes=2</a:t>
            </a:r>
            <a:r>
              <a:rPr lang="en-US" sz="2000" b="1" baseline="30000" dirty="0">
                <a:solidFill>
                  <a:srgbClr val="FF0000"/>
                </a:solidFill>
              </a:rPr>
              <a:t>2</a:t>
            </a:r>
            <a:r>
              <a:rPr lang="en-US" sz="2000" dirty="0"/>
              <a:t>=4</a:t>
            </a:r>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3</a:t>
            </a:r>
            <a:r>
              <a:rPr lang="en-US" sz="2000" dirty="0"/>
              <a:t>, </a:t>
            </a:r>
          </a:p>
          <a:p>
            <a:r>
              <a:rPr lang="en-US" sz="2000" dirty="0"/>
              <a:t># of nodes=2</a:t>
            </a:r>
            <a:r>
              <a:rPr lang="en-US" sz="2000" b="1" baseline="30000" dirty="0">
                <a:solidFill>
                  <a:srgbClr val="FF0000"/>
                </a:solidFill>
              </a:rPr>
              <a:t>3</a:t>
            </a:r>
            <a:r>
              <a:rPr lang="en-US" sz="2000" dirty="0"/>
              <a:t>=8</a:t>
            </a:r>
          </a:p>
        </p:txBody>
      </p:sp>
      <mc:AlternateContent xmlns:mc="http://schemas.openxmlformats.org/markup-compatibility/2006" xmlns:a14="http://schemas.microsoft.com/office/drawing/2010/main">
        <mc:Choice Requires="a14">
          <p:sp>
            <p:nvSpPr>
              <p:cNvPr id="68" name="TextBox 67"/>
              <p:cNvSpPr txBox="1"/>
              <p:nvPr/>
            </p:nvSpPr>
            <p:spPr>
              <a:xfrm>
                <a:off x="4095740" y="2165583"/>
                <a:ext cx="4533864" cy="1723549"/>
              </a:xfrm>
              <a:prstGeom prst="rect">
                <a:avLst/>
              </a:prstGeom>
              <a:solidFill>
                <a:schemeClr val="bg1">
                  <a:lumMod val="85000"/>
                </a:schemeClr>
              </a:solidFill>
            </p:spPr>
            <p:txBody>
              <a:bodyPr wrap="square" rtlCol="0">
                <a:spAutoFit/>
              </a:bodyPr>
              <a:lstStyle/>
              <a:p>
                <a:r>
                  <a:rPr lang="en-US" dirty="0">
                    <a:sym typeface="Symbol" panose="05050102010706020507" pitchFamily="18" charset="2"/>
                  </a:rPr>
                  <a:t>#Nodes at each level </a:t>
                </a:r>
                <a:r>
                  <a:rPr lang="en-US" b="1" dirty="0">
                    <a:solidFill>
                      <a:srgbClr val="FF0000"/>
                    </a:solidFill>
                    <a:sym typeface="Symbol" panose="05050102010706020507" pitchFamily="18" charset="2"/>
                  </a:rPr>
                  <a:t>L</a:t>
                </a:r>
                <a:r>
                  <a:rPr lang="en-US" dirty="0">
                    <a:sym typeface="Symbol" panose="05050102010706020507" pitchFamily="18" charset="2"/>
                  </a:rPr>
                  <a:t> = </a:t>
                </a:r>
                <a:r>
                  <a:rPr lang="en-US" b="1" dirty="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p>
              <a:p>
                <a:r>
                  <a:rPr lang="en-US" dirty="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panose="02040503050406030204" pitchFamily="18" charset="0"/>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a:p>
              <a:p>
                <a:endParaRPr lang="en-US" sz="1600" dirty="0"/>
              </a:p>
              <a:p>
                <a:r>
                  <a:rPr lang="en-US" dirty="0"/>
                  <a:t>If total number of nodes is </a:t>
                </a:r>
                <a:r>
                  <a:rPr lang="en-US" dirty="0">
                    <a:solidFill>
                      <a:srgbClr val="FF0000"/>
                    </a:solidFill>
                  </a:rPr>
                  <a:t>n</a:t>
                </a:r>
                <a:r>
                  <a:rPr lang="en-US" dirty="0"/>
                  <a:t>,</a:t>
                </a:r>
              </a:p>
              <a:p>
                <a:r>
                  <a:rPr lang="en-US" dirty="0"/>
                  <a:t>Height of the 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095740" y="2165583"/>
                <a:ext cx="4533864" cy="1723549"/>
              </a:xfrm>
              <a:prstGeom prst="rect">
                <a:avLst/>
              </a:prstGeom>
              <a:blipFill rotWithShape="1">
                <a:blip r:embed="rId2"/>
                <a:stretch>
                  <a:fillRect l="-1210" t="-1767" b="-459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a:t>A full binary tree is always a complete binary tree but  vice versa may not be true. Why?</a:t>
            </a:r>
          </a:p>
          <a:p>
            <a:endParaRPr lang="en-US" dirty="0"/>
          </a:p>
          <a:p>
            <a:r>
              <a:rPr lang="en-US" dirty="0"/>
              <a:t>A complete binary tree has L labels. How many nodes it may have in both minimum and maximum cases?</a:t>
            </a:r>
          </a:p>
          <a:p>
            <a:endParaRPr lang="en-US" dirty="0"/>
          </a:p>
          <a:p>
            <a:r>
              <a:rPr lang="en-US" dirty="0"/>
              <a:t>A complete binary tree has L labels. At most, how many more nodes are required to make it a full binary tree?</a:t>
            </a:r>
          </a:p>
        </p:txBody>
      </p:sp>
    </p:spTree>
    <p:extLst>
      <p:ext uri="{BB962C8B-B14F-4D97-AF65-F5344CB8AC3E}">
        <p14:creationId xmlns:p14="http://schemas.microsoft.com/office/powerpoint/2010/main" val="495549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a:solidFill>
                  <a:prstClr val="black"/>
                </a:solidFill>
              </a:rPr>
              <a:t>They 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Tree</a:t>
            </a:r>
          </a:p>
          <a:p>
            <a:pPr marL="342900" indent="-342900">
              <a:buAutoNum type="arabicPeriod"/>
            </a:pPr>
            <a:r>
              <a:rPr lang="en-US" sz="2400" dirty="0">
                <a:solidFill>
                  <a:schemeClr val="tx1"/>
                </a:solidFill>
              </a:rPr>
              <a:t>Basic Terminology</a:t>
            </a:r>
          </a:p>
          <a:p>
            <a:pPr marL="342900" indent="-342900">
              <a:buAutoNum type="arabicPeriod"/>
            </a:pPr>
            <a:r>
              <a:rPr lang="en-US" sz="2400" dirty="0">
                <a:solidFill>
                  <a:schemeClr val="tx1"/>
                </a:solidFill>
              </a:rPr>
              <a:t>Binary Tree</a:t>
            </a:r>
          </a:p>
          <a:p>
            <a:pPr marL="800100" lvl="1" indent="-342900" algn="l">
              <a:buFont typeface="Arial" pitchFamily="34" charset="0"/>
              <a:buChar char="•"/>
            </a:pPr>
            <a:r>
              <a:rPr lang="en-US" sz="2000" dirty="0">
                <a:solidFill>
                  <a:schemeClr val="tx1"/>
                </a:solidFill>
              </a:rPr>
              <a:t>Complete Binary Tree</a:t>
            </a:r>
          </a:p>
          <a:p>
            <a:pPr marL="800100" lvl="1" indent="-342900" algn="l">
              <a:buFont typeface="Arial" pitchFamily="34" charset="0"/>
              <a:buChar char="•"/>
            </a:pPr>
            <a:r>
              <a:rPr lang="en-US" sz="2000" dirty="0">
                <a:solidFill>
                  <a:schemeClr val="tx1"/>
                </a:solidFill>
              </a:rPr>
              <a:t>Full Binary Tree</a:t>
            </a:r>
          </a:p>
          <a:p>
            <a:pPr marL="800100" lvl="1" indent="-342900" algn="l">
              <a:buFont typeface="Arial" pitchFamily="34" charset="0"/>
              <a:buChar char="•"/>
            </a:pPr>
            <a:r>
              <a:rPr lang="en-US" sz="2000" dirty="0">
                <a:solidFill>
                  <a:schemeClr val="tx1"/>
                </a:solidFill>
              </a:rPr>
              <a:t>Balanced Tree</a:t>
            </a:r>
          </a:p>
          <a:p>
            <a:pPr marL="800100" lvl="1" indent="-342900" algn="l">
              <a:buFont typeface="Arial" pitchFamily="34" charset="0"/>
              <a:buChar char="•"/>
            </a:pPr>
            <a:r>
              <a:rPr lang="en-US" sz="2000" dirty="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parent</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a:t>K</a:t>
            </a:r>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a:t>E</a:t>
            </a:r>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a:t>L</a:t>
            </a:r>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a:t>B</a:t>
            </a:r>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a:t>F</a:t>
            </a:r>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a:t>M</a:t>
            </a:r>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a:t>A</a:t>
            </a:r>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a:t>H</a:t>
            </a:r>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a:t>C</a:t>
            </a:r>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a:t>D</a:t>
            </a:r>
          </a:p>
        </p:txBody>
      </p: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parent</a:t>
            </a:r>
            <a:r>
              <a:rPr lang="en-US" sz="2000" dirty="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a:t>A</a:t>
            </a:r>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a:t>B</a:t>
            </a:r>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a:t>E</a:t>
            </a:r>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a:t>K</a:t>
            </a:r>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a:t>L</a:t>
            </a:r>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a:t>F</a:t>
            </a:r>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a:t>M</a:t>
            </a:r>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a:t>D</a:t>
            </a:r>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a:t>H</a:t>
            </a:r>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a:t>C</a:t>
            </a:r>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a:t>K</a:t>
            </a:r>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a:t>L</a:t>
            </a:r>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a:t>E</a:t>
            </a:r>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a:t>M</a:t>
            </a:r>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a:t>F</a:t>
            </a:r>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a:t>B</a:t>
            </a:r>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a:t>C</a:t>
            </a:r>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a:t>H</a:t>
            </a:r>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a:t>D</a:t>
            </a:r>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a:t>A</a:t>
            </a:r>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t>Preorder</a:t>
            </a:r>
          </a:p>
          <a:p>
            <a:r>
              <a:rPr lang="en-US" dirty="0" err="1"/>
              <a:t>Postorder</a:t>
            </a:r>
            <a:endParaRPr lang="en-US" dirty="0"/>
          </a:p>
        </p:txBody>
      </p:sp>
    </p:spTree>
    <p:extLst>
      <p:ext uri="{BB962C8B-B14F-4D97-AF65-F5344CB8AC3E}">
        <p14:creationId xmlns:p14="http://schemas.microsoft.com/office/powerpoint/2010/main" val="203798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t>Preorder</a:t>
            </a:r>
          </a:p>
          <a:p>
            <a:r>
              <a:rPr lang="en-US" dirty="0" err="1"/>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https://en.wikipedia.org/wiki/Binary_Search_Tree</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ROOT</a:t>
            </a: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VALUE</a:t>
            </a: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Terminologies</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309582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an edge. </a:t>
            </a:r>
          </a:p>
          <a:p>
            <a:pPr>
              <a:buFont typeface="Wingdings" pitchFamily="2" charset="2"/>
              <a:buChar char="v"/>
            </a:pPr>
            <a:r>
              <a:rPr lang="en-US" altLang="ja-JP" sz="2000" dirty="0"/>
              <a:t>An arrowed edge indicates flow from P to Q.</a:t>
            </a:r>
          </a:p>
          <a:p>
            <a:pPr>
              <a:buFont typeface="Wingdings" pitchFamily="2" charset="2"/>
              <a:buChar char="v"/>
            </a:pPr>
            <a:r>
              <a:rPr lang="en-US" altLang="ja-JP" sz="2000" dirty="0"/>
              <a:t>An straight line edge indicates flow from P to Q and Q to P.</a:t>
            </a:r>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a:solidFill>
                  <a:srgbClr val="FF0000"/>
                </a:solidFill>
              </a:rPr>
              <a:t>If node F is reached through node B, than the link from node K to node F will not be considered.</a:t>
            </a: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a:solidFill>
                  <a:srgbClr val="FF0000"/>
                </a:solidFill>
              </a:rPr>
              <a:t>If link from node L to node C is considered, than there will be a cycle among nodes C, G, and L.</a:t>
            </a: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a:solidFill>
                  <a:srgbClr val="FF0000"/>
                </a:solidFill>
              </a:rPr>
              <a:t>A straight line is generally used to represent the links between the nodes of a tree.</a:t>
            </a: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J</a:t>
            </a:r>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K</a:t>
            </a:r>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O</a:t>
            </a:r>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a:t>
            </a:r>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a:solidFill>
                  <a:srgbClr val="7030A0"/>
                </a:solidFill>
              </a:rPr>
              <a:t>LEVEL</a:t>
            </a: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a:solidFill>
                  <a:srgbClr val="7030A0"/>
                </a:solidFill>
              </a:rPr>
              <a:t>0</a:t>
            </a: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a:solidFill>
                  <a:srgbClr val="7030A0"/>
                </a:solidFill>
              </a:rPr>
              <a:t>1</a:t>
            </a: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a:solidFill>
                  <a:srgbClr val="7030A0"/>
                </a:solidFill>
              </a:rPr>
              <a:t>2</a:t>
            </a: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a:solidFill>
                  <a:srgbClr val="7030A0"/>
                </a:solidFill>
              </a:rPr>
              <a:t>3</a:t>
            </a: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a:solidFill>
                  <a:srgbClr val="0070C0"/>
                </a:solidFill>
              </a:rPr>
              <a:t>Height of this tree is 4, as there are four levels (0…3).</a:t>
            </a: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a:solidFill>
                  <a:srgbClr val="0070C0"/>
                </a:solidFill>
              </a:rPr>
              <a:t>Height of root A is 4;</a:t>
            </a:r>
          </a:p>
          <a:p>
            <a:pPr algn="ctr"/>
            <a:r>
              <a:rPr lang="en-US" sz="1600" b="1" dirty="0">
                <a:solidFill>
                  <a:srgbClr val="0070C0"/>
                </a:solidFill>
              </a:rPr>
              <a:t>Height of nodes B, C, D is 3;</a:t>
            </a:r>
          </a:p>
          <a:p>
            <a:pPr algn="ctr"/>
            <a:r>
              <a:rPr lang="en-US" sz="1600" b="1" dirty="0">
                <a:solidFill>
                  <a:srgbClr val="0070C0"/>
                </a:solidFill>
              </a:rPr>
              <a:t>Height of E, F, G, H, I, J is 2;</a:t>
            </a:r>
          </a:p>
          <a:p>
            <a:pPr algn="ctr"/>
            <a:r>
              <a:rPr lang="en-US" sz="1600" b="1" dirty="0">
                <a:solidFill>
                  <a:srgbClr val="0070C0"/>
                </a:solidFill>
              </a:rPr>
              <a:t>Height of nodes K, L , M, N, O is 1.</a:t>
            </a: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1190</TotalTime>
  <Words>1412</Words>
  <Application>Microsoft Macintosh PowerPoint</Application>
  <PresentationFormat>On-screen Show (4:3)</PresentationFormat>
  <Paragraphs>423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Corbel</vt:lpstr>
      <vt:lpstr>Wingdings</vt:lpstr>
      <vt:lpstr>Spectrum</vt:lpstr>
      <vt:lpstr>Tree</vt:lpstr>
      <vt:lpstr>Lecture Outline</vt:lpstr>
      <vt:lpstr>Tree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Asiful Islam</cp:lastModifiedBy>
  <cp:revision>109</cp:revision>
  <dcterms:created xsi:type="dcterms:W3CDTF">2018-12-10T17:20:29Z</dcterms:created>
  <dcterms:modified xsi:type="dcterms:W3CDTF">2022-07-21T08:28:43Z</dcterms:modified>
</cp:coreProperties>
</file>