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78" r:id="rId4"/>
    <p:sldId id="279" r:id="rId5"/>
    <p:sldId id="280" r:id="rId6"/>
    <p:sldId id="265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80" d="100"/>
          <a:sy n="80" d="100"/>
        </p:scale>
        <p:origin x="-1086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9BE-F205-4296-AC55-32A58A82FAC9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9580-4BF0-497F-A9CC-754B57BD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ary_Search_Tree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2106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7035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(Theory)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Binary Search Tree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Building BST (Insertion)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Searching in BST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5284872" y="2463976"/>
            <a:ext cx="372850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Is a Binary Tree such that:</a:t>
            </a:r>
          </a:p>
          <a:p>
            <a:pPr lvl="1"/>
            <a:r>
              <a:rPr lang="en-US" dirty="0"/>
              <a:t>Every node entry has a unique key (i.e. no duplication item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the keys in the left </a:t>
            </a:r>
            <a:r>
              <a:rPr lang="en-US" dirty="0" err="1"/>
              <a:t>subtree</a:t>
            </a:r>
            <a:r>
              <a:rPr lang="en-US" dirty="0"/>
              <a:t> of a node are less than the key of the node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the keys in the right </a:t>
            </a:r>
            <a:r>
              <a:rPr lang="en-US" dirty="0" err="1"/>
              <a:t>subtree</a:t>
            </a:r>
            <a:r>
              <a:rPr lang="en-US" dirty="0"/>
              <a:t> of a node are greater than the key of the node.</a:t>
            </a:r>
          </a:p>
        </p:txBody>
      </p:sp>
      <p:sp>
        <p:nvSpPr>
          <p:cNvPr id="7" name="Oval 6"/>
          <p:cNvSpPr/>
          <p:nvPr/>
        </p:nvSpPr>
        <p:spPr>
          <a:xfrm>
            <a:off x="2292625" y="2166796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43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1147771" y="309034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31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3720877" y="3142982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64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522507" y="409439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1" name="Oval 10"/>
          <p:cNvSpPr/>
          <p:nvPr/>
        </p:nvSpPr>
        <p:spPr>
          <a:xfrm>
            <a:off x="1847169" y="409439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2" name="Oval 11"/>
          <p:cNvSpPr/>
          <p:nvPr/>
        </p:nvSpPr>
        <p:spPr>
          <a:xfrm>
            <a:off x="4456568" y="412627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89</a:t>
            </a:r>
            <a:endParaRPr lang="en-US" sz="2000" b="1" dirty="0"/>
          </a:p>
        </p:txBody>
      </p:sp>
      <p:sp>
        <p:nvSpPr>
          <p:cNvPr id="13" name="Oval 12"/>
          <p:cNvSpPr/>
          <p:nvPr/>
        </p:nvSpPr>
        <p:spPr>
          <a:xfrm>
            <a:off x="3183989" y="412627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56</a:t>
            </a:r>
            <a:endParaRPr lang="en-US" sz="2000" b="1" dirty="0"/>
          </a:p>
        </p:txBody>
      </p:sp>
      <p:sp>
        <p:nvSpPr>
          <p:cNvPr id="14" name="Oval 13"/>
          <p:cNvSpPr/>
          <p:nvPr/>
        </p:nvSpPr>
        <p:spPr>
          <a:xfrm>
            <a:off x="1592609" y="508633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33</a:t>
            </a:r>
            <a:endParaRPr lang="en-US" sz="2000" b="1" dirty="0"/>
          </a:p>
        </p:txBody>
      </p:sp>
      <p:sp>
        <p:nvSpPr>
          <p:cNvPr id="15" name="Oval 14"/>
          <p:cNvSpPr/>
          <p:nvPr/>
        </p:nvSpPr>
        <p:spPr>
          <a:xfrm>
            <a:off x="802650" y="509381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28</a:t>
            </a:r>
            <a:endParaRPr lang="en-US" sz="2000" b="1" dirty="0"/>
          </a:p>
        </p:txBody>
      </p:sp>
      <p:sp>
        <p:nvSpPr>
          <p:cNvPr id="16" name="Oval 15"/>
          <p:cNvSpPr/>
          <p:nvPr/>
        </p:nvSpPr>
        <p:spPr>
          <a:xfrm>
            <a:off x="2715085" y="508884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47</a:t>
            </a:r>
            <a:endParaRPr lang="en-US" sz="2000" b="1" dirty="0"/>
          </a:p>
        </p:txBody>
      </p: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1490671" y="2674114"/>
            <a:ext cx="902387" cy="41623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4"/>
            <a:endCxn id="14" idx="0"/>
          </p:cNvCxnSpPr>
          <p:nvPr/>
        </p:nvCxnSpPr>
        <p:spPr>
          <a:xfrm flipH="1">
            <a:off x="1935509" y="4688753"/>
            <a:ext cx="254560" cy="39758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>
            <a:off x="2877992" y="2674114"/>
            <a:ext cx="1185785" cy="468868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  <a:endCxn id="10" idx="0"/>
          </p:cNvCxnSpPr>
          <p:nvPr/>
        </p:nvCxnSpPr>
        <p:spPr>
          <a:xfrm flipH="1">
            <a:off x="865407" y="3684708"/>
            <a:ext cx="625264" cy="40968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11" idx="0"/>
          </p:cNvCxnSpPr>
          <p:nvPr/>
        </p:nvCxnSpPr>
        <p:spPr>
          <a:xfrm>
            <a:off x="1490671" y="3684708"/>
            <a:ext cx="699398" cy="40968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4"/>
            <a:endCxn id="15" idx="0"/>
          </p:cNvCxnSpPr>
          <p:nvPr/>
        </p:nvCxnSpPr>
        <p:spPr>
          <a:xfrm>
            <a:off x="865407" y="4688754"/>
            <a:ext cx="280143" cy="40505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3" idx="0"/>
          </p:cNvCxnSpPr>
          <p:nvPr/>
        </p:nvCxnSpPr>
        <p:spPr>
          <a:xfrm flipH="1">
            <a:off x="3526889" y="3737342"/>
            <a:ext cx="536888" cy="38893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  <a:endCxn id="12" idx="0"/>
          </p:cNvCxnSpPr>
          <p:nvPr/>
        </p:nvCxnSpPr>
        <p:spPr>
          <a:xfrm>
            <a:off x="4063777" y="3737342"/>
            <a:ext cx="735691" cy="38893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4"/>
            <a:endCxn id="16" idx="0"/>
          </p:cNvCxnSpPr>
          <p:nvPr/>
        </p:nvCxnSpPr>
        <p:spPr>
          <a:xfrm flipH="1">
            <a:off x="3057985" y="4720638"/>
            <a:ext cx="468904" cy="36820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53999" y="5084212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59</a:t>
            </a:r>
            <a:endParaRPr lang="en-US" sz="2000" b="1" dirty="0"/>
          </a:p>
        </p:txBody>
      </p:sp>
      <p:cxnSp>
        <p:nvCxnSpPr>
          <p:cNvPr id="27" name="Straight Arrow Connector 26"/>
          <p:cNvCxnSpPr>
            <a:stCxn id="13" idx="4"/>
            <a:endCxn id="26" idx="0"/>
          </p:cNvCxnSpPr>
          <p:nvPr/>
        </p:nvCxnSpPr>
        <p:spPr>
          <a:xfrm>
            <a:off x="3526889" y="4720638"/>
            <a:ext cx="470010" cy="36357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Insertion</a:t>
            </a:r>
            <a:endParaRPr lang="x-none" dirty="0"/>
          </a:p>
        </p:txBody>
      </p:sp>
      <p:sp>
        <p:nvSpPr>
          <p:cNvPr id="28" name="Oval 27"/>
          <p:cNvSpPr/>
          <p:nvPr/>
        </p:nvSpPr>
        <p:spPr>
          <a:xfrm>
            <a:off x="1771417" y="258575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43</a:t>
            </a:r>
            <a:endParaRPr lang="en-US" sz="2000" b="1" dirty="0"/>
          </a:p>
        </p:txBody>
      </p:sp>
      <p:sp>
        <p:nvSpPr>
          <p:cNvPr id="29" name="Oval 28"/>
          <p:cNvSpPr/>
          <p:nvPr/>
        </p:nvSpPr>
        <p:spPr>
          <a:xfrm>
            <a:off x="640779" y="336755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31</a:t>
            </a:r>
            <a:endParaRPr lang="en-US" sz="2000" b="1" dirty="0"/>
          </a:p>
        </p:txBody>
      </p:sp>
      <p:sp>
        <p:nvSpPr>
          <p:cNvPr id="30" name="Oval 29"/>
          <p:cNvSpPr/>
          <p:nvPr/>
        </p:nvSpPr>
        <p:spPr>
          <a:xfrm>
            <a:off x="3213885" y="342018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64</a:t>
            </a:r>
            <a:endParaRPr lang="en-US" sz="2000" b="1" dirty="0"/>
          </a:p>
        </p:txBody>
      </p:sp>
      <p:sp>
        <p:nvSpPr>
          <p:cNvPr id="31" name="Oval 30"/>
          <p:cNvSpPr/>
          <p:nvPr/>
        </p:nvSpPr>
        <p:spPr>
          <a:xfrm>
            <a:off x="15515" y="4371600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32" name="Oval 31"/>
          <p:cNvSpPr/>
          <p:nvPr/>
        </p:nvSpPr>
        <p:spPr>
          <a:xfrm>
            <a:off x="1340177" y="437159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33" name="Oval 32"/>
          <p:cNvSpPr/>
          <p:nvPr/>
        </p:nvSpPr>
        <p:spPr>
          <a:xfrm>
            <a:off x="3949576" y="440348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89</a:t>
            </a:r>
            <a:endParaRPr lang="en-US" sz="2000" b="1" dirty="0"/>
          </a:p>
        </p:txBody>
      </p:sp>
      <p:sp>
        <p:nvSpPr>
          <p:cNvPr id="34" name="Oval 33"/>
          <p:cNvSpPr/>
          <p:nvPr/>
        </p:nvSpPr>
        <p:spPr>
          <a:xfrm>
            <a:off x="2676997" y="440348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56</a:t>
            </a:r>
            <a:endParaRPr lang="en-US" sz="2000" b="1" dirty="0"/>
          </a:p>
        </p:txBody>
      </p:sp>
      <p:sp>
        <p:nvSpPr>
          <p:cNvPr id="35" name="Oval 34"/>
          <p:cNvSpPr/>
          <p:nvPr/>
        </p:nvSpPr>
        <p:spPr>
          <a:xfrm>
            <a:off x="1085617" y="536354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33</a:t>
            </a:r>
            <a:endParaRPr lang="en-US" sz="2000" b="1" dirty="0"/>
          </a:p>
        </p:txBody>
      </p:sp>
      <p:sp>
        <p:nvSpPr>
          <p:cNvPr id="36" name="Oval 35"/>
          <p:cNvSpPr/>
          <p:nvPr/>
        </p:nvSpPr>
        <p:spPr>
          <a:xfrm>
            <a:off x="295658" y="537101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28</a:t>
            </a:r>
            <a:endParaRPr lang="en-US" sz="2000" b="1" dirty="0"/>
          </a:p>
        </p:txBody>
      </p:sp>
      <p:sp>
        <p:nvSpPr>
          <p:cNvPr id="37" name="Oval 36"/>
          <p:cNvSpPr/>
          <p:nvPr/>
        </p:nvSpPr>
        <p:spPr>
          <a:xfrm>
            <a:off x="2208093" y="5366050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47</a:t>
            </a:r>
            <a:endParaRPr lang="en-US" sz="2000" b="1" dirty="0"/>
          </a:p>
        </p:txBody>
      </p:sp>
      <p:cxnSp>
        <p:nvCxnSpPr>
          <p:cNvPr id="38" name="Straight Arrow Connector 37"/>
          <p:cNvCxnSpPr>
            <a:stCxn id="28" idx="3"/>
            <a:endCxn id="29" idx="0"/>
          </p:cNvCxnSpPr>
          <p:nvPr/>
        </p:nvCxnSpPr>
        <p:spPr>
          <a:xfrm flipH="1">
            <a:off x="983679" y="3093076"/>
            <a:ext cx="888171" cy="274478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4"/>
            <a:endCxn id="35" idx="0"/>
          </p:cNvCxnSpPr>
          <p:nvPr/>
        </p:nvCxnSpPr>
        <p:spPr>
          <a:xfrm flipH="1">
            <a:off x="1428517" y="4965959"/>
            <a:ext cx="254560" cy="39758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5"/>
            <a:endCxn id="30" idx="0"/>
          </p:cNvCxnSpPr>
          <p:nvPr/>
        </p:nvCxnSpPr>
        <p:spPr>
          <a:xfrm>
            <a:off x="2356784" y="3093076"/>
            <a:ext cx="1200001" cy="32711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4"/>
            <a:endCxn id="31" idx="0"/>
          </p:cNvCxnSpPr>
          <p:nvPr/>
        </p:nvCxnSpPr>
        <p:spPr>
          <a:xfrm flipH="1">
            <a:off x="358415" y="3961914"/>
            <a:ext cx="625264" cy="40968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4"/>
            <a:endCxn id="32" idx="0"/>
          </p:cNvCxnSpPr>
          <p:nvPr/>
        </p:nvCxnSpPr>
        <p:spPr>
          <a:xfrm>
            <a:off x="983679" y="3961914"/>
            <a:ext cx="699398" cy="40968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4"/>
            <a:endCxn id="36" idx="0"/>
          </p:cNvCxnSpPr>
          <p:nvPr/>
        </p:nvCxnSpPr>
        <p:spPr>
          <a:xfrm>
            <a:off x="358415" y="4965960"/>
            <a:ext cx="280143" cy="40505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4"/>
            <a:endCxn id="34" idx="0"/>
          </p:cNvCxnSpPr>
          <p:nvPr/>
        </p:nvCxnSpPr>
        <p:spPr>
          <a:xfrm flipH="1">
            <a:off x="3019897" y="4014548"/>
            <a:ext cx="536888" cy="38893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4"/>
            <a:endCxn id="33" idx="0"/>
          </p:cNvCxnSpPr>
          <p:nvPr/>
        </p:nvCxnSpPr>
        <p:spPr>
          <a:xfrm>
            <a:off x="3556785" y="4014548"/>
            <a:ext cx="735691" cy="38893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4"/>
            <a:endCxn id="37" idx="0"/>
          </p:cNvCxnSpPr>
          <p:nvPr/>
        </p:nvCxnSpPr>
        <p:spPr>
          <a:xfrm flipH="1">
            <a:off x="2550993" y="4997844"/>
            <a:ext cx="468904" cy="36820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147007" y="536141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59</a:t>
            </a:r>
            <a:endParaRPr lang="en-US" sz="2000" b="1" dirty="0"/>
          </a:p>
        </p:txBody>
      </p:sp>
      <p:cxnSp>
        <p:nvCxnSpPr>
          <p:cNvPr id="48" name="Straight Arrow Connector 47"/>
          <p:cNvCxnSpPr>
            <a:stCxn id="34" idx="4"/>
            <a:endCxn id="47" idx="0"/>
          </p:cNvCxnSpPr>
          <p:nvPr/>
        </p:nvCxnSpPr>
        <p:spPr>
          <a:xfrm>
            <a:off x="3019897" y="4997844"/>
            <a:ext cx="470010" cy="36357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86609" y="280667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2956367" y="281790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1286315" y="3745790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3872556" y="3804943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3184745" y="482831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2309998" y="4837954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476674" y="4837954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269547" y="3783735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48230" y="4787492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58" name="TextBox 57"/>
          <p:cNvSpPr txBox="1"/>
          <p:nvPr/>
        </p:nvSpPr>
        <p:spPr>
          <a:xfrm>
            <a:off x="2772317" y="3831276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59" name="Rectangle 58"/>
          <p:cNvSpPr/>
          <p:nvPr/>
        </p:nvSpPr>
        <p:spPr>
          <a:xfrm>
            <a:off x="6166894" y="2711528"/>
            <a:ext cx="1257044" cy="300768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Fred</a:t>
            </a:r>
            <a:endParaRPr lang="en-US" sz="2000" dirty="0"/>
          </a:p>
        </p:txBody>
      </p:sp>
      <p:sp>
        <p:nvSpPr>
          <p:cNvPr id="60" name="Rectangle 59"/>
          <p:cNvSpPr/>
          <p:nvPr/>
        </p:nvSpPr>
        <p:spPr>
          <a:xfrm>
            <a:off x="4978671" y="3582738"/>
            <a:ext cx="1257044" cy="30144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Dan</a:t>
            </a:r>
            <a:endParaRPr lang="en-US" sz="3200" dirty="0"/>
          </a:p>
        </p:txBody>
      </p:sp>
      <p:sp>
        <p:nvSpPr>
          <p:cNvPr id="61" name="Rectangle 60"/>
          <p:cNvSpPr/>
          <p:nvPr/>
        </p:nvSpPr>
        <p:spPr>
          <a:xfrm>
            <a:off x="7412762" y="3582738"/>
            <a:ext cx="1257044" cy="27714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Mary</a:t>
            </a:r>
            <a:endParaRPr lang="en-US" sz="2000" dirty="0"/>
          </a:p>
        </p:txBody>
      </p:sp>
      <p:sp>
        <p:nvSpPr>
          <p:cNvPr id="62" name="Rectangle 61"/>
          <p:cNvSpPr/>
          <p:nvPr/>
        </p:nvSpPr>
        <p:spPr>
          <a:xfrm>
            <a:off x="4689964" y="4528500"/>
            <a:ext cx="948849" cy="30868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Alan</a:t>
            </a:r>
            <a:endParaRPr lang="en-US" sz="2000" dirty="0"/>
          </a:p>
        </p:txBody>
      </p:sp>
      <p:sp>
        <p:nvSpPr>
          <p:cNvPr id="63" name="Rectangle 62"/>
          <p:cNvSpPr/>
          <p:nvPr/>
        </p:nvSpPr>
        <p:spPr>
          <a:xfrm>
            <a:off x="5937167" y="4540027"/>
            <a:ext cx="835351" cy="297156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Eve</a:t>
            </a:r>
            <a:endParaRPr lang="en-US" sz="2000" dirty="0"/>
          </a:p>
        </p:txBody>
      </p:sp>
      <p:sp>
        <p:nvSpPr>
          <p:cNvPr id="64" name="Rectangle 63"/>
          <p:cNvSpPr/>
          <p:nvPr/>
        </p:nvSpPr>
        <p:spPr>
          <a:xfrm>
            <a:off x="8187970" y="4528500"/>
            <a:ext cx="806423" cy="30474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Sue</a:t>
            </a:r>
            <a:endParaRPr lang="en-US" sz="2000" dirty="0"/>
          </a:p>
        </p:txBody>
      </p:sp>
      <p:sp>
        <p:nvSpPr>
          <p:cNvPr id="65" name="Rectangle 64"/>
          <p:cNvSpPr/>
          <p:nvPr/>
        </p:nvSpPr>
        <p:spPr>
          <a:xfrm>
            <a:off x="7220415" y="4528500"/>
            <a:ext cx="760121" cy="27714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Kate</a:t>
            </a:r>
            <a:endParaRPr lang="en-US" sz="2000" dirty="0"/>
          </a:p>
        </p:txBody>
      </p:sp>
      <p:sp>
        <p:nvSpPr>
          <p:cNvPr id="66" name="Rectangle 65"/>
          <p:cNvSpPr/>
          <p:nvPr/>
        </p:nvSpPr>
        <p:spPr>
          <a:xfrm>
            <a:off x="5104406" y="5622800"/>
            <a:ext cx="916858" cy="27714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Eric</a:t>
            </a:r>
            <a:endParaRPr lang="en-US" sz="2000" dirty="0"/>
          </a:p>
        </p:txBody>
      </p:sp>
      <p:sp>
        <p:nvSpPr>
          <p:cNvPr id="67" name="Rectangle 66"/>
          <p:cNvSpPr/>
          <p:nvPr/>
        </p:nvSpPr>
        <p:spPr>
          <a:xfrm>
            <a:off x="4128747" y="5622800"/>
            <a:ext cx="832082" cy="283477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Bill</a:t>
            </a:r>
            <a:endParaRPr lang="en-US" sz="2000" dirty="0"/>
          </a:p>
        </p:txBody>
      </p:sp>
      <p:sp>
        <p:nvSpPr>
          <p:cNvPr id="68" name="Rectangle 67"/>
          <p:cNvSpPr/>
          <p:nvPr/>
        </p:nvSpPr>
        <p:spPr>
          <a:xfrm>
            <a:off x="6378736" y="5663230"/>
            <a:ext cx="1014546" cy="243047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Greg</a:t>
            </a:r>
            <a:endParaRPr lang="en-US" sz="2000" dirty="0"/>
          </a:p>
        </p:txBody>
      </p:sp>
      <p:cxnSp>
        <p:nvCxnSpPr>
          <p:cNvPr id="69" name="Straight Arrow Connector 68"/>
          <p:cNvCxnSpPr>
            <a:stCxn id="59" idx="2"/>
            <a:endCxn id="60" idx="0"/>
          </p:cNvCxnSpPr>
          <p:nvPr/>
        </p:nvCxnSpPr>
        <p:spPr>
          <a:xfrm flipH="1">
            <a:off x="5607193" y="3012296"/>
            <a:ext cx="1188223" cy="57044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3" idx="2"/>
            <a:endCxn id="66" idx="0"/>
          </p:cNvCxnSpPr>
          <p:nvPr/>
        </p:nvCxnSpPr>
        <p:spPr>
          <a:xfrm flipH="1">
            <a:off x="5562835" y="4837183"/>
            <a:ext cx="792008" cy="78561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9" idx="2"/>
            <a:endCxn id="61" idx="0"/>
          </p:cNvCxnSpPr>
          <p:nvPr/>
        </p:nvCxnSpPr>
        <p:spPr>
          <a:xfrm>
            <a:off x="6795416" y="3012296"/>
            <a:ext cx="1245868" cy="57044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0" idx="2"/>
            <a:endCxn id="62" idx="0"/>
          </p:cNvCxnSpPr>
          <p:nvPr/>
        </p:nvCxnSpPr>
        <p:spPr>
          <a:xfrm flipH="1">
            <a:off x="5164389" y="3884182"/>
            <a:ext cx="442804" cy="644318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2"/>
            <a:endCxn id="63" idx="0"/>
          </p:cNvCxnSpPr>
          <p:nvPr/>
        </p:nvCxnSpPr>
        <p:spPr>
          <a:xfrm>
            <a:off x="5607193" y="3884182"/>
            <a:ext cx="747650" cy="65584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2" idx="2"/>
            <a:endCxn id="67" idx="0"/>
          </p:cNvCxnSpPr>
          <p:nvPr/>
        </p:nvCxnSpPr>
        <p:spPr>
          <a:xfrm flipH="1">
            <a:off x="4544788" y="4837183"/>
            <a:ext cx="619601" cy="78561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2"/>
            <a:endCxn id="65" idx="0"/>
          </p:cNvCxnSpPr>
          <p:nvPr/>
        </p:nvCxnSpPr>
        <p:spPr>
          <a:xfrm flipH="1">
            <a:off x="7600476" y="3859881"/>
            <a:ext cx="440808" cy="66861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2"/>
            <a:endCxn id="64" idx="0"/>
          </p:cNvCxnSpPr>
          <p:nvPr/>
        </p:nvCxnSpPr>
        <p:spPr>
          <a:xfrm>
            <a:off x="8041284" y="3859881"/>
            <a:ext cx="549898" cy="66861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2"/>
            <a:endCxn id="68" idx="0"/>
          </p:cNvCxnSpPr>
          <p:nvPr/>
        </p:nvCxnSpPr>
        <p:spPr>
          <a:xfrm flipH="1">
            <a:off x="6886009" y="4805643"/>
            <a:ext cx="714467" cy="85758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627534" y="5622800"/>
            <a:ext cx="1257044" cy="296358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Len</a:t>
            </a:r>
            <a:endParaRPr lang="en-US" sz="2000" dirty="0"/>
          </a:p>
        </p:txBody>
      </p:sp>
      <p:cxnSp>
        <p:nvCxnSpPr>
          <p:cNvPr id="79" name="Straight Arrow Connector 78"/>
          <p:cNvCxnSpPr>
            <a:stCxn id="65" idx="2"/>
            <a:endCxn id="78" idx="0"/>
          </p:cNvCxnSpPr>
          <p:nvPr/>
        </p:nvCxnSpPr>
        <p:spPr>
          <a:xfrm>
            <a:off x="7600476" y="4805643"/>
            <a:ext cx="655580" cy="81715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830427" y="3038362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81" name="TextBox 80"/>
          <p:cNvSpPr txBox="1"/>
          <p:nvPr/>
        </p:nvSpPr>
        <p:spPr>
          <a:xfrm>
            <a:off x="7393367" y="3000843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82" name="TextBox 81"/>
          <p:cNvSpPr txBox="1"/>
          <p:nvPr/>
        </p:nvSpPr>
        <p:spPr>
          <a:xfrm>
            <a:off x="5937167" y="3804943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83" name="TextBox 82"/>
          <p:cNvSpPr txBox="1"/>
          <p:nvPr/>
        </p:nvSpPr>
        <p:spPr>
          <a:xfrm>
            <a:off x="7220415" y="379445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84" name="TextBox 83"/>
          <p:cNvSpPr txBox="1"/>
          <p:nvPr/>
        </p:nvSpPr>
        <p:spPr>
          <a:xfrm>
            <a:off x="6710860" y="4903141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85" name="TextBox 84"/>
          <p:cNvSpPr txBox="1"/>
          <p:nvPr/>
        </p:nvSpPr>
        <p:spPr>
          <a:xfrm>
            <a:off x="7865893" y="4787918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86" name="TextBox 85"/>
          <p:cNvSpPr txBox="1"/>
          <p:nvPr/>
        </p:nvSpPr>
        <p:spPr>
          <a:xfrm>
            <a:off x="4822662" y="481236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87" name="TextBox 86"/>
          <p:cNvSpPr txBox="1"/>
          <p:nvPr/>
        </p:nvSpPr>
        <p:spPr>
          <a:xfrm>
            <a:off x="5097097" y="3804943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88" name="TextBox 87"/>
          <p:cNvSpPr txBox="1"/>
          <p:nvPr/>
        </p:nvSpPr>
        <p:spPr>
          <a:xfrm>
            <a:off x="5890734" y="4850660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89" name="TextBox 88"/>
          <p:cNvSpPr txBox="1"/>
          <p:nvPr/>
        </p:nvSpPr>
        <p:spPr>
          <a:xfrm>
            <a:off x="8370397" y="3806968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90" name="Left Arrow 89"/>
          <p:cNvSpPr/>
          <p:nvPr/>
        </p:nvSpPr>
        <p:spPr>
          <a:xfrm>
            <a:off x="2512905" y="2574483"/>
            <a:ext cx="1319902" cy="373904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smtClean="0"/>
              <a:t>Integer Key</a:t>
            </a:r>
            <a:endParaRPr lang="en-US" sz="1400" dirty="0"/>
          </a:p>
        </p:txBody>
      </p:sp>
      <p:sp>
        <p:nvSpPr>
          <p:cNvPr id="91" name="Right Arrow 90"/>
          <p:cNvSpPr/>
          <p:nvPr/>
        </p:nvSpPr>
        <p:spPr>
          <a:xfrm>
            <a:off x="4689964" y="2574483"/>
            <a:ext cx="1110516" cy="3465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String Key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753972" y="2130872"/>
            <a:ext cx="68171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1429815" y="2130872"/>
            <a:ext cx="616847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2026801" y="2130872"/>
            <a:ext cx="70264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2731766" y="2130872"/>
            <a:ext cx="673887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405653" y="2130872"/>
            <a:ext cx="66616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069605" y="2130872"/>
            <a:ext cx="67430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89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4753775" y="2130872"/>
            <a:ext cx="78603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5538243" y="2130872"/>
            <a:ext cx="69339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6234132" y="2130871"/>
            <a:ext cx="665957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6890310" y="2120361"/>
            <a:ext cx="78008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7670391" y="2125584"/>
            <a:ext cx="64782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59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130629" y="2128278"/>
            <a:ext cx="954988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Fred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918242" y="2128278"/>
            <a:ext cx="76483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Mary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1683077" y="2130873"/>
            <a:ext cx="62692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Kate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2315682" y="2128278"/>
            <a:ext cx="70421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3019897" y="2128278"/>
            <a:ext cx="81291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3832807" y="2128278"/>
            <a:ext cx="802569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Alan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4635376" y="2128277"/>
            <a:ext cx="68250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327869" y="2128276"/>
            <a:ext cx="69339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6012306" y="2128278"/>
            <a:ext cx="76021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Sue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6772518" y="2128275"/>
            <a:ext cx="94522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Greg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7717125" y="2128275"/>
            <a:ext cx="61685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0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9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1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3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5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1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4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5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4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5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0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1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0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1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6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7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2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3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8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9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0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1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6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7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8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9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7" grpId="0" animBg="1"/>
      <p:bldP spid="49" grpId="0"/>
      <p:bldP spid="49" grpId="1"/>
      <p:bldP spid="49" grpId="2"/>
      <p:bldP spid="49" grpId="3"/>
      <p:bldP spid="49" grpId="4"/>
      <p:bldP spid="49" grpId="5"/>
      <p:bldP spid="49" grpId="6"/>
      <p:bldP spid="49" grpId="7"/>
      <p:bldP spid="49" grpId="8"/>
      <p:bldP spid="49" grpId="9"/>
      <p:bldP spid="50" grpId="0"/>
      <p:bldP spid="50" grpId="1"/>
      <p:bldP spid="50" grpId="2"/>
      <p:bldP spid="50" grpId="3"/>
      <p:bldP spid="50" grpId="4"/>
      <p:bldP spid="50" grpId="5"/>
      <p:bldP spid="50" grpId="6"/>
      <p:bldP spid="50" grpId="7"/>
      <p:bldP spid="50" grpId="8"/>
      <p:bldP spid="50" grpId="9"/>
      <p:bldP spid="51" grpId="0"/>
      <p:bldP spid="51" grpId="1"/>
      <p:bldP spid="51" grpId="2"/>
      <p:bldP spid="51" grpId="3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6" grpId="2"/>
      <p:bldP spid="56" grpId="3"/>
      <p:bldP spid="57" grpId="0"/>
      <p:bldP spid="57" grpId="1"/>
      <p:bldP spid="58" grpId="0"/>
      <p:bldP spid="58" grpId="1"/>
      <p:bldP spid="58" grpId="2"/>
      <p:bldP spid="58" grpId="3"/>
      <p:bldP spid="58" grpId="4"/>
      <p:bldP spid="58" grpId="5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8" grpId="0" animBg="1"/>
      <p:bldP spid="80" grpId="0"/>
      <p:bldP spid="80" grpId="1"/>
      <p:bldP spid="80" grpId="2"/>
      <p:bldP spid="80" grpId="3"/>
      <p:bldP spid="80" grpId="4"/>
      <p:bldP spid="80" grpId="5"/>
      <p:bldP spid="80" grpId="6"/>
      <p:bldP spid="80" grpId="7"/>
      <p:bldP spid="80" grpId="8"/>
      <p:bldP spid="80" grpId="9"/>
      <p:bldP spid="81" grpId="0"/>
      <p:bldP spid="81" grpId="1"/>
      <p:bldP spid="81" grpId="2"/>
      <p:bldP spid="81" grpId="3"/>
      <p:bldP spid="81" grpId="4"/>
      <p:bldP spid="81" grpId="5"/>
      <p:bldP spid="81" grpId="6"/>
      <p:bldP spid="81" grpId="7"/>
      <p:bldP spid="82" grpId="0"/>
      <p:bldP spid="82" grpId="1"/>
      <p:bldP spid="82" grpId="2"/>
      <p:bldP spid="82" grpId="3"/>
      <p:bldP spid="83" grpId="0"/>
      <p:bldP spid="83" grpId="1"/>
      <p:bldP spid="83" grpId="2"/>
      <p:bldP spid="83" grpId="3"/>
      <p:bldP spid="83" grpId="4"/>
      <p:bldP spid="83" grpId="5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7" grpId="2"/>
      <p:bldP spid="87" grpId="3"/>
      <p:bldP spid="88" grpId="0"/>
      <p:bldP spid="88" grpId="1"/>
      <p:bldP spid="89" grpId="0"/>
      <p:bldP spid="89" grpId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3" grpId="1" animBg="1"/>
      <p:bldP spid="104" grpId="0" animBg="1"/>
      <p:bldP spid="104" grpId="1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Searching</a:t>
            </a:r>
            <a:endParaRPr lang="x-none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59305" y="2269075"/>
            <a:ext cx="2283497" cy="63070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Search Elements 59 and 42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272832" y="219281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43</a:t>
            </a:r>
            <a:endParaRPr lang="en-US" sz="2000" b="1" dirty="0"/>
          </a:p>
        </p:txBody>
      </p:sp>
      <p:sp>
        <p:nvSpPr>
          <p:cNvPr id="30" name="Oval 29"/>
          <p:cNvSpPr/>
          <p:nvPr/>
        </p:nvSpPr>
        <p:spPr>
          <a:xfrm>
            <a:off x="2642785" y="3138060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31</a:t>
            </a:r>
            <a:endParaRPr lang="en-US" sz="2000" b="1" dirty="0"/>
          </a:p>
        </p:txBody>
      </p:sp>
      <p:sp>
        <p:nvSpPr>
          <p:cNvPr id="31" name="Oval 30"/>
          <p:cNvSpPr/>
          <p:nvPr/>
        </p:nvSpPr>
        <p:spPr>
          <a:xfrm>
            <a:off x="6138574" y="311636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64</a:t>
            </a:r>
            <a:endParaRPr lang="en-US" sz="2000" b="1" dirty="0"/>
          </a:p>
        </p:txBody>
      </p:sp>
      <p:sp>
        <p:nvSpPr>
          <p:cNvPr id="32" name="Oval 31"/>
          <p:cNvSpPr/>
          <p:nvPr/>
        </p:nvSpPr>
        <p:spPr>
          <a:xfrm>
            <a:off x="1757002" y="4120412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33" name="Oval 32"/>
          <p:cNvSpPr/>
          <p:nvPr/>
        </p:nvSpPr>
        <p:spPr>
          <a:xfrm>
            <a:off x="3368841" y="420208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34" name="Oval 33"/>
          <p:cNvSpPr/>
          <p:nvPr/>
        </p:nvSpPr>
        <p:spPr>
          <a:xfrm>
            <a:off x="7037904" y="412744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89</a:t>
            </a:r>
            <a:endParaRPr lang="en-US" sz="2000" b="1" dirty="0"/>
          </a:p>
        </p:txBody>
      </p:sp>
      <p:sp>
        <p:nvSpPr>
          <p:cNvPr id="35" name="Oval 34"/>
          <p:cNvSpPr/>
          <p:nvPr/>
        </p:nvSpPr>
        <p:spPr>
          <a:xfrm>
            <a:off x="5164196" y="415229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56</a:t>
            </a:r>
            <a:endParaRPr lang="en-US" sz="2000" b="1" dirty="0"/>
          </a:p>
        </p:txBody>
      </p:sp>
      <p:sp>
        <p:nvSpPr>
          <p:cNvPr id="36" name="Oval 35"/>
          <p:cNvSpPr/>
          <p:nvPr/>
        </p:nvSpPr>
        <p:spPr>
          <a:xfrm>
            <a:off x="3061412" y="5120761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33</a:t>
            </a:r>
            <a:endParaRPr lang="en-US" sz="2000" b="1" dirty="0"/>
          </a:p>
        </p:txBody>
      </p:sp>
      <p:sp>
        <p:nvSpPr>
          <p:cNvPr id="37" name="Oval 36"/>
          <p:cNvSpPr/>
          <p:nvPr/>
        </p:nvSpPr>
        <p:spPr>
          <a:xfrm>
            <a:off x="2251855" y="511749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28</a:t>
            </a:r>
            <a:endParaRPr lang="en-US" sz="2000" b="1" dirty="0"/>
          </a:p>
        </p:txBody>
      </p:sp>
      <p:sp>
        <p:nvSpPr>
          <p:cNvPr id="38" name="Oval 37"/>
          <p:cNvSpPr/>
          <p:nvPr/>
        </p:nvSpPr>
        <p:spPr>
          <a:xfrm>
            <a:off x="4534690" y="514718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47</a:t>
            </a:r>
            <a:endParaRPr lang="en-US" sz="2000" b="1" dirty="0"/>
          </a:p>
        </p:txBody>
      </p:sp>
      <p:cxnSp>
        <p:nvCxnSpPr>
          <p:cNvPr id="39" name="Straight Arrow Connector 38"/>
          <p:cNvCxnSpPr>
            <a:stCxn id="29" idx="3"/>
            <a:endCxn id="30" idx="0"/>
          </p:cNvCxnSpPr>
          <p:nvPr/>
        </p:nvCxnSpPr>
        <p:spPr>
          <a:xfrm flipH="1">
            <a:off x="2985685" y="2700133"/>
            <a:ext cx="1387580" cy="43792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4"/>
            <a:endCxn id="36" idx="0"/>
          </p:cNvCxnSpPr>
          <p:nvPr/>
        </p:nvCxnSpPr>
        <p:spPr>
          <a:xfrm flipH="1">
            <a:off x="3404312" y="4796447"/>
            <a:ext cx="307429" cy="32431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5"/>
            <a:endCxn id="31" idx="0"/>
          </p:cNvCxnSpPr>
          <p:nvPr/>
        </p:nvCxnSpPr>
        <p:spPr>
          <a:xfrm>
            <a:off x="4858199" y="2700133"/>
            <a:ext cx="1623275" cy="41623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4"/>
            <a:endCxn id="32" idx="0"/>
          </p:cNvCxnSpPr>
          <p:nvPr/>
        </p:nvCxnSpPr>
        <p:spPr>
          <a:xfrm flipH="1">
            <a:off x="2099902" y="3732420"/>
            <a:ext cx="885783" cy="38799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4"/>
            <a:endCxn id="33" idx="0"/>
          </p:cNvCxnSpPr>
          <p:nvPr/>
        </p:nvCxnSpPr>
        <p:spPr>
          <a:xfrm>
            <a:off x="2985685" y="3732420"/>
            <a:ext cx="726056" cy="46966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4"/>
            <a:endCxn id="37" idx="0"/>
          </p:cNvCxnSpPr>
          <p:nvPr/>
        </p:nvCxnSpPr>
        <p:spPr>
          <a:xfrm>
            <a:off x="2099902" y="4714772"/>
            <a:ext cx="494853" cy="40272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4"/>
            <a:endCxn id="35" idx="0"/>
          </p:cNvCxnSpPr>
          <p:nvPr/>
        </p:nvCxnSpPr>
        <p:spPr>
          <a:xfrm flipH="1">
            <a:off x="5507096" y="3710727"/>
            <a:ext cx="974378" cy="44157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4"/>
            <a:endCxn id="34" idx="0"/>
          </p:cNvCxnSpPr>
          <p:nvPr/>
        </p:nvCxnSpPr>
        <p:spPr>
          <a:xfrm>
            <a:off x="6481474" y="3710727"/>
            <a:ext cx="899330" cy="41671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 flipH="1">
            <a:off x="4877590" y="4746657"/>
            <a:ext cx="629506" cy="40053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813500" y="514498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59</a:t>
            </a:r>
            <a:endParaRPr lang="en-US" sz="2000" b="1" dirty="0"/>
          </a:p>
        </p:txBody>
      </p:sp>
      <p:cxnSp>
        <p:nvCxnSpPr>
          <p:cNvPr id="49" name="Straight Arrow Connector 48"/>
          <p:cNvCxnSpPr>
            <a:stCxn id="35" idx="4"/>
            <a:endCxn id="48" idx="0"/>
          </p:cNvCxnSpPr>
          <p:nvPr/>
        </p:nvCxnSpPr>
        <p:spPr>
          <a:xfrm>
            <a:off x="5507096" y="4746657"/>
            <a:ext cx="649304" cy="39832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164197" y="2192815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 &lt; 59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201720" y="3214181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 &gt; 59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879901" y="4231420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 &lt; 59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598010" y="5190708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59 = 59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061412" y="2233730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 &gt; 42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470640" y="3145081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 &lt; 42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86156" y="4278030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 &lt; 42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839855" y="4838817"/>
            <a:ext cx="612152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en.wikipedia.org/wiki/Binary_Search_Tree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1211</TotalTime>
  <Words>373</Words>
  <Application>Microsoft Office PowerPoint</Application>
  <PresentationFormat>On-screen Show (4:3)</PresentationFormat>
  <Paragraphs>136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Spectrum</vt:lpstr>
      <vt:lpstr>Binary Search Tree</vt:lpstr>
      <vt:lpstr>Lecture Outline</vt:lpstr>
      <vt:lpstr>Binary Search Tree</vt:lpstr>
      <vt:lpstr>Binary Search Tree</vt:lpstr>
      <vt:lpstr>Binary Search Tree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112</cp:revision>
  <dcterms:created xsi:type="dcterms:W3CDTF">2018-12-10T17:20:29Z</dcterms:created>
  <dcterms:modified xsi:type="dcterms:W3CDTF">2020-04-28T15:49:23Z</dcterms:modified>
</cp:coreProperties>
</file>