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2" r:id="rId6"/>
    <p:sldId id="268" r:id="rId7"/>
    <p:sldId id="270" r:id="rId8"/>
    <p:sldId id="269" r:id="rId9"/>
    <p:sldId id="271" r:id="rId10"/>
    <p:sldId id="266" r:id="rId11"/>
    <p:sldId id="272" r:id="rId12"/>
    <p:sldId id="273" r:id="rId13"/>
    <p:sldId id="274" r:id="rId14"/>
    <p:sldId id="283" r:id="rId15"/>
    <p:sldId id="275" r:id="rId16"/>
    <p:sldId id="276" r:id="rId17"/>
    <p:sldId id="258" r:id="rId18"/>
    <p:sldId id="277" r:id="rId19"/>
    <p:sldId id="278" r:id="rId20"/>
    <p:sldId id="280" r:id="rId21"/>
    <p:sldId id="281" r:id="rId22"/>
    <p:sldId id="279"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704"/>
  </p:normalViewPr>
  <p:slideViewPr>
    <p:cSldViewPr snapToGrid="0" snapToObjects="1">
      <p:cViewPr varScale="1">
        <p:scale>
          <a:sx n="120" d="100"/>
          <a:sy n="120" d="100"/>
        </p:scale>
        <p:origin x="140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ASIFUL ISLAM" userId="d40233c5ed23bb9d" providerId="LiveId" clId="{0E16175E-8229-A042-B4FF-63659E478635}"/>
    <pc:docChg chg="modSld">
      <pc:chgData name="MD. ASIFUL ISLAM" userId="d40233c5ed23bb9d" providerId="LiveId" clId="{0E16175E-8229-A042-B4FF-63659E478635}" dt="2022-05-23T06:33:44.722" v="45" actId="20577"/>
      <pc:docMkLst>
        <pc:docMk/>
      </pc:docMkLst>
      <pc:sldChg chg="modSp mod">
        <pc:chgData name="MD. ASIFUL ISLAM" userId="d40233c5ed23bb9d" providerId="LiveId" clId="{0E16175E-8229-A042-B4FF-63659E478635}" dt="2022-05-23T06:33:44.722" v="45" actId="20577"/>
        <pc:sldMkLst>
          <pc:docMk/>
          <pc:sldMk cId="700707328" sldId="256"/>
        </pc:sldMkLst>
        <pc:graphicFrameChg chg="modGraphic">
          <ac:chgData name="MD. ASIFUL ISLAM" userId="d40233c5ed23bb9d" providerId="LiveId" clId="{0E16175E-8229-A042-B4FF-63659E478635}" dt="2022-05-23T06:33:44.722" v="45"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5/23/22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5/23/22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Structures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86605894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Asiful Islam</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Contents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Mid-term</a:t>
            </a:r>
          </a:p>
          <a:p>
            <a:pPr marL="742950" lvl="1" indent="-285750" algn="just">
              <a:buFont typeface="Courier New" panose="02070309020205020404" pitchFamily="49" charset="0"/>
              <a:buChar char="o"/>
            </a:pPr>
            <a:r>
              <a:rPr lang="en-US" dirty="0"/>
              <a:t>Arrays [1D &amp; 2D]</a:t>
            </a:r>
          </a:p>
          <a:p>
            <a:pPr marL="742950" lvl="1" indent="-285750" algn="just">
              <a:buFont typeface="Courier New" panose="02070309020205020404" pitchFamily="49" charset="0"/>
              <a:buChar char="o"/>
            </a:pPr>
            <a:r>
              <a:rPr lang="en-US" dirty="0"/>
              <a:t>Pointer, String, Structure</a:t>
            </a:r>
          </a:p>
          <a:p>
            <a:pPr marL="742950" lvl="1" indent="-285750" algn="just">
              <a:buFont typeface="Courier New" panose="02070309020205020404" pitchFamily="49" charset="0"/>
              <a:buChar char="o"/>
            </a:pPr>
            <a:r>
              <a:rPr lang="en-US" dirty="0"/>
              <a:t>Stack &amp; Queue</a:t>
            </a:r>
          </a:p>
          <a:p>
            <a:pPr marL="742950" lvl="1" indent="-285750" algn="just">
              <a:buFont typeface="Courier New" panose="02070309020205020404" pitchFamily="49" charset="0"/>
              <a:buChar char="o"/>
            </a:pPr>
            <a:r>
              <a:rPr lang="en-US" dirty="0"/>
              <a:t>Application of Stack &amp; Queue</a:t>
            </a:r>
          </a:p>
          <a:p>
            <a:pPr marL="742950" lvl="1" indent="-285750" algn="just">
              <a:buFont typeface="Courier New" panose="02070309020205020404" pitchFamily="49" charset="0"/>
              <a:buChar char="o"/>
            </a:pPr>
            <a:r>
              <a:rPr lang="en-US" dirty="0"/>
              <a:t>Searching &amp; Sorting</a:t>
            </a:r>
          </a:p>
          <a:p>
            <a:pPr marL="285750" indent="-285750" algn="just">
              <a:buFont typeface="Wingdings" panose="05000000000000000000" pitchFamily="2" charset="2"/>
              <a:buChar char="q"/>
            </a:pPr>
            <a:r>
              <a:rPr lang="en-US" dirty="0"/>
              <a:t>Final-term</a:t>
            </a:r>
          </a:p>
          <a:p>
            <a:pPr marL="742950" lvl="1" indent="-285750" algn="just">
              <a:buFont typeface="Courier New" panose="02070309020205020404" pitchFamily="49" charset="0"/>
              <a:buChar char="o"/>
            </a:pPr>
            <a:r>
              <a:rPr lang="en-US" dirty="0"/>
              <a:t>Linked Lists [Singly &amp; Doubly]</a:t>
            </a:r>
          </a:p>
          <a:p>
            <a:pPr marL="742950" lvl="1" indent="-285750" algn="just">
              <a:buFont typeface="Courier New" panose="02070309020205020404" pitchFamily="49" charset="0"/>
              <a:buChar char="o"/>
            </a:pPr>
            <a:r>
              <a:rPr lang="en-US" dirty="0"/>
              <a:t>Introduction to Trees</a:t>
            </a:r>
          </a:p>
          <a:p>
            <a:pPr marL="742950" lvl="1" indent="-285750" algn="just">
              <a:buFont typeface="Courier New" panose="02070309020205020404" pitchFamily="49" charset="0"/>
              <a:buChar char="o"/>
            </a:pPr>
            <a:r>
              <a:rPr lang="en-US" dirty="0"/>
              <a:t>Binary Search Tree, Heap Tree</a:t>
            </a:r>
          </a:p>
          <a:p>
            <a:pPr marL="742950" lvl="1" indent="-285750" algn="just">
              <a:buFont typeface="Courier New" panose="02070309020205020404" pitchFamily="49" charset="0"/>
              <a:buChar char="o"/>
            </a:pPr>
            <a:r>
              <a:rPr lang="en-US" dirty="0"/>
              <a:t>Introduction to Graphs</a:t>
            </a:r>
          </a:p>
          <a:p>
            <a:pPr marL="742950" lvl="1" indent="-285750" algn="just">
              <a:buFont typeface="Courier New" panose="02070309020205020404" pitchFamily="49" charset="0"/>
              <a:buChar char="o"/>
            </a:pPr>
            <a:r>
              <a:rPr lang="en-US" dirty="0"/>
              <a:t>Generating </a:t>
            </a:r>
            <a:r>
              <a:rPr lang="en-US" b="1" dirty="0"/>
              <a:t>M</a:t>
            </a:r>
            <a:r>
              <a:rPr lang="en-US" dirty="0"/>
              <a:t>inimum </a:t>
            </a:r>
            <a:r>
              <a:rPr lang="en-US" b="1" dirty="0"/>
              <a:t>S</a:t>
            </a:r>
            <a:r>
              <a:rPr lang="en-US" dirty="0"/>
              <a:t>panning </a:t>
            </a:r>
            <a:r>
              <a:rPr lang="en-US" b="1" dirty="0"/>
              <a:t>T</a:t>
            </a:r>
            <a:r>
              <a:rPr lang="en-US" dirty="0"/>
              <a:t>ree from Graph [Prim’s &amp; </a:t>
            </a:r>
            <a:r>
              <a:rPr lang="en-US" dirty="0" err="1"/>
              <a:t>Kruskal’s</a:t>
            </a:r>
            <a:r>
              <a:rPr lang="en-US" dirty="0"/>
              <a:t> Algorithms]</a:t>
            </a:r>
          </a:p>
          <a:p>
            <a:pPr marL="742950" lvl="1" indent="-285750" algn="just">
              <a:buFont typeface="Courier New" panose="02070309020205020404" pitchFamily="49" charset="0"/>
              <a:buChar char="o"/>
            </a:pPr>
            <a:r>
              <a:rPr lang="en-US" dirty="0"/>
              <a:t>Graph Traversals [BFS &amp; DFS]</a:t>
            </a:r>
          </a:p>
        </p:txBody>
      </p:sp>
    </p:spTree>
    <p:extLst>
      <p:ext uri="{BB962C8B-B14F-4D97-AF65-F5344CB8AC3E}">
        <p14:creationId xmlns:p14="http://schemas.microsoft.com/office/powerpoint/2010/main" val="41395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graphicFrame>
        <p:nvGraphicFramePr>
          <p:cNvPr id="5" name="Content Placeholder 6"/>
          <p:cNvGraphicFramePr>
            <a:graphicFrameLocks/>
          </p:cNvGraphicFramePr>
          <p:nvPr>
            <p:extLst>
              <p:ext uri="{D42A27DB-BD31-4B8C-83A1-F6EECF244321}">
                <p14:modId xmlns:p14="http://schemas.microsoft.com/office/powerpoint/2010/main" val="3373414442"/>
              </p:ext>
            </p:extLst>
          </p:nvPr>
        </p:nvGraphicFramePr>
        <p:xfrm>
          <a:off x="310733" y="2143759"/>
          <a:ext cx="8528466" cy="3961196"/>
        </p:xfrm>
        <a:graphic>
          <a:graphicData uri="http://schemas.openxmlformats.org/drawingml/2006/table">
            <a:tbl>
              <a:tblPr firstRow="1" firstCol="1" lastRow="1" lastCol="1" bandRow="1" bandCol="1">
                <a:tableStyleId>{F5AB1C69-6EDB-4FF4-983F-18BD219EF322}</a:tableStyleId>
              </a:tblPr>
              <a:tblGrid>
                <a:gridCol w="1639291">
                  <a:extLst>
                    <a:ext uri="{9D8B030D-6E8A-4147-A177-3AD203B41FA5}">
                      <a16:colId xmlns:a16="http://schemas.microsoft.com/office/drawing/2014/main" val="20000"/>
                    </a:ext>
                  </a:extLst>
                </a:gridCol>
                <a:gridCol w="5063125">
                  <a:extLst>
                    <a:ext uri="{9D8B030D-6E8A-4147-A177-3AD203B41FA5}">
                      <a16:colId xmlns:a16="http://schemas.microsoft.com/office/drawing/2014/main" val="20001"/>
                    </a:ext>
                  </a:extLst>
                </a:gridCol>
                <a:gridCol w="1083853">
                  <a:extLst>
                    <a:ext uri="{9D8B030D-6E8A-4147-A177-3AD203B41FA5}">
                      <a16:colId xmlns:a16="http://schemas.microsoft.com/office/drawing/2014/main" val="20002"/>
                    </a:ext>
                  </a:extLst>
                </a:gridCol>
                <a:gridCol w="742197">
                  <a:extLst>
                    <a:ext uri="{9D8B030D-6E8A-4147-A177-3AD203B41FA5}">
                      <a16:colId xmlns:a16="http://schemas.microsoft.com/office/drawing/2014/main" val="20003"/>
                    </a:ext>
                  </a:extLst>
                </a:gridCol>
              </a:tblGrid>
              <a:tr h="257413">
                <a:tc rowSpan="6">
                  <a:txBody>
                    <a:bodyPr/>
                    <a:lstStyle/>
                    <a:p>
                      <a:pPr marL="0" marR="0">
                        <a:spcBef>
                          <a:spcPts val="0"/>
                        </a:spcBef>
                        <a:spcAft>
                          <a:spcPts val="0"/>
                        </a:spcAft>
                      </a:pPr>
                      <a:r>
                        <a:rPr lang="en-US" sz="1800" dirty="0">
                          <a:effectLst/>
                        </a:rPr>
                        <a:t>Mid-term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a:effectLst/>
                        </a:rPr>
                        <a:t>40%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Lab</a:t>
                      </a:r>
                      <a:r>
                        <a:rPr lang="en-US" sz="1800" baseline="0" dirty="0">
                          <a:solidFill>
                            <a:sysClr val="windowText" lastClr="000000"/>
                          </a:solidFill>
                          <a:effectLst/>
                        </a:rPr>
                        <a:t> Evaluations</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20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Assignment</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Mid-term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Midterm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3079">
                <a:tc rowSpan="6">
                  <a:txBody>
                    <a:bodyPr/>
                    <a:lstStyle/>
                    <a:p>
                      <a:pPr marL="0" marR="0">
                        <a:spcBef>
                          <a:spcPts val="0"/>
                        </a:spcBef>
                        <a:spcAft>
                          <a:spcPts val="0"/>
                        </a:spcAft>
                      </a:pPr>
                      <a:r>
                        <a:rPr lang="en-US" sz="1800" b="1" dirty="0">
                          <a:effectLst/>
                        </a:rPr>
                        <a:t>Final-term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kern="1200" dirty="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a:effectLst/>
                        </a:rPr>
                        <a:t>60%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Lab</a:t>
                      </a:r>
                      <a:r>
                        <a:rPr lang="en-US" sz="1800" baseline="0" dirty="0">
                          <a:solidFill>
                            <a:sysClr val="windowText" lastClr="000000"/>
                          </a:solidFill>
                          <a:effectLst/>
                        </a:rPr>
                        <a:t> Evaluations</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20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Assignment</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Final-term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Final 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3079">
                <a:tc>
                  <a:txBody>
                    <a:bodyPr/>
                    <a:lstStyle/>
                    <a:p>
                      <a:pPr marL="0" marR="0">
                        <a:spcBef>
                          <a:spcPts val="0"/>
                        </a:spcBef>
                        <a:spcAft>
                          <a:spcPts val="0"/>
                        </a:spcAft>
                      </a:pPr>
                      <a:r>
                        <a:rPr lang="en-US" sz="1800" dirty="0">
                          <a:effectLst/>
                        </a:rPr>
                        <a:t>Grand Total</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800" dirty="0">
                          <a:effectLst/>
                        </a:rPr>
                        <a:t>Final Grade of the Course</a:t>
                      </a:r>
                      <a:endParaRPr lang="en-US" sz="1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r">
                        <a:spcBef>
                          <a:spcPts val="0"/>
                        </a:spcBef>
                        <a:spcAft>
                          <a:spcPts val="0"/>
                        </a:spcAft>
                      </a:pPr>
                      <a:r>
                        <a:rPr lang="en-US" sz="1800" kern="1200" dirty="0">
                          <a:effectLst/>
                        </a:rPr>
                        <a:t>100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570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What is </a:t>
            </a:r>
            <a:r>
              <a:rPr lang="en-US" i="1" dirty="0"/>
              <a:t>Data</a:t>
            </a:r>
            <a:r>
              <a:rPr lang="en-US" dirty="0"/>
              <a:t>?</a:t>
            </a:r>
          </a:p>
          <a:p>
            <a:pPr marL="742950" lvl="1" indent="-285750" algn="just">
              <a:buFont typeface="Courier New" panose="02070309020205020404" pitchFamily="49" charset="0"/>
              <a:buChar char="o"/>
            </a:pPr>
            <a:r>
              <a:rPr lang="en-US" dirty="0"/>
              <a:t>Data means raw facts or information that can be processed to get results.</a:t>
            </a:r>
          </a:p>
          <a:p>
            <a:pPr algn="just"/>
            <a:endParaRPr lang="en-US" dirty="0"/>
          </a:p>
          <a:p>
            <a:pPr marL="285750" indent="-285750" algn="just">
              <a:buFont typeface="Wingdings" panose="05000000000000000000" pitchFamily="2" charset="2"/>
              <a:buChar char="q"/>
            </a:pPr>
            <a:r>
              <a:rPr lang="en-US" dirty="0"/>
              <a:t>What is </a:t>
            </a:r>
            <a:r>
              <a:rPr lang="en-US" i="1" dirty="0"/>
              <a:t>Structure</a:t>
            </a:r>
            <a:r>
              <a:rPr lang="en-US" dirty="0"/>
              <a:t>?</a:t>
            </a:r>
          </a:p>
          <a:p>
            <a:pPr marL="742950" lvl="1" indent="-285750" algn="just">
              <a:buFont typeface="Courier New" panose="02070309020205020404" pitchFamily="49" charset="0"/>
              <a:buChar char="o"/>
            </a:pPr>
            <a:r>
              <a:rPr lang="en-US" dirty="0"/>
              <a:t>Some elementary items constitute a unit and that unit may be considered as a structure. </a:t>
            </a:r>
          </a:p>
          <a:p>
            <a:pPr lvl="1" algn="just"/>
            <a:endParaRPr lang="en-US" dirty="0"/>
          </a:p>
          <a:p>
            <a:pPr marL="742950" lvl="1" indent="-285750" algn="just">
              <a:buFont typeface="Courier New" panose="02070309020205020404" pitchFamily="49" charset="0"/>
              <a:buChar char="o"/>
            </a:pPr>
            <a:r>
              <a:rPr lang="en-US" dirty="0"/>
              <a:t>A structure may be treated as a frame where we organize some elementary items in different ways. </a:t>
            </a:r>
          </a:p>
        </p:txBody>
      </p:sp>
    </p:spTree>
    <p:extLst>
      <p:ext uri="{BB962C8B-B14F-4D97-AF65-F5344CB8AC3E}">
        <p14:creationId xmlns:p14="http://schemas.microsoft.com/office/powerpoint/2010/main" val="392295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92387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what is </a:t>
            </a:r>
            <a:r>
              <a:rPr lang="en-US" i="1" dirty="0"/>
              <a:t>Data Structure</a:t>
            </a:r>
            <a:r>
              <a:rPr lang="en-US" dirty="0"/>
              <a:t>?</a:t>
            </a:r>
          </a:p>
          <a:p>
            <a:pPr marL="742950" lvl="1" indent="-285750" algn="just">
              <a:buFont typeface="Courier New" panose="02070309020205020404" pitchFamily="49" charset="0"/>
              <a:buChar char="o"/>
            </a:pPr>
            <a:r>
              <a:rPr lang="en-US" dirty="0"/>
              <a:t>Data structure is a structure where we organize elementary data items in different ways and there exits structural relationship among the items so that it can be used efficiently.</a:t>
            </a:r>
          </a:p>
          <a:p>
            <a:pPr lvl="1" algn="just"/>
            <a:endParaRPr lang="en-US" dirty="0"/>
          </a:p>
          <a:p>
            <a:pPr marL="742950" lvl="1" indent="-285750" algn="just">
              <a:buFont typeface="Courier New" panose="02070309020205020404" pitchFamily="49" charset="0"/>
              <a:buChar char="o"/>
            </a:pPr>
            <a:r>
              <a:rPr lang="en-US" dirty="0"/>
              <a:t>In other words, a data structure is means of structural relationships of elementary data items for storing and retrieving data in computer’s memory.</a:t>
            </a:r>
          </a:p>
          <a:p>
            <a:pPr marL="742950" lvl="1" indent="-285750" algn="just">
              <a:buFont typeface="Courier New" panose="02070309020205020404" pitchFamily="49" charset="0"/>
              <a:buChar char="o"/>
            </a:pPr>
            <a:r>
              <a:rPr lang="en-US" dirty="0"/>
              <a:t>A data structure is a way to store and organize data in order to facilitate efficient access and modification.</a:t>
            </a:r>
            <a:endParaRPr lang="en-BD" dirty="0"/>
          </a:p>
          <a:p>
            <a:pPr lvl="1" algn="just"/>
            <a:r>
              <a:rPr lang="en-US" dirty="0"/>
              <a:t> </a:t>
            </a:r>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252855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Elements of a Data Structure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Usually elementary data items are the </a:t>
            </a:r>
            <a:r>
              <a:rPr lang="en-US" b="1" i="1" dirty="0">
                <a:solidFill>
                  <a:srgbClr val="0070C0"/>
                </a:solidFill>
              </a:rPr>
              <a:t>elements</a:t>
            </a:r>
            <a:r>
              <a:rPr lang="en-US" dirty="0"/>
              <a:t> of a data structure.</a:t>
            </a:r>
          </a:p>
          <a:p>
            <a:pPr algn="just"/>
            <a:endParaRPr lang="en-US" dirty="0"/>
          </a:p>
          <a:p>
            <a:pPr marL="285750" indent="-285750" algn="just">
              <a:buFont typeface="Wingdings" panose="05000000000000000000" pitchFamily="2" charset="2"/>
              <a:buChar char="q"/>
            </a:pPr>
            <a:r>
              <a:rPr lang="en-US" dirty="0"/>
              <a:t>Types of Elementary data items: Character, Integer, Floating point numbers etc.</a:t>
            </a:r>
          </a:p>
          <a:p>
            <a:pPr lvl="1" algn="just"/>
            <a:endParaRPr lang="en-US" dirty="0"/>
          </a:p>
          <a:p>
            <a:pPr marL="285750" indent="-285750" algn="just">
              <a:buFont typeface="Wingdings" panose="05000000000000000000" pitchFamily="2" charset="2"/>
              <a:buChar char="q"/>
            </a:pPr>
            <a:r>
              <a:rPr lang="en-US" dirty="0"/>
              <a:t>However, a </a:t>
            </a:r>
            <a:r>
              <a:rPr lang="en-US" b="1" i="1" dirty="0">
                <a:solidFill>
                  <a:srgbClr val="0070C0"/>
                </a:solidFill>
              </a:rPr>
              <a:t>data structure may be an element of another data structure</a:t>
            </a:r>
            <a:r>
              <a:rPr lang="en-US" dirty="0"/>
              <a:t>. That means a data structure may contain another data structure. For example: Array, Structure, Stack,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talk about or study Data Structures in two ways:</a:t>
            </a:r>
          </a:p>
          <a:p>
            <a:pPr marL="742950" lvl="1" indent="-285750" algn="just">
              <a:buFont typeface="Courier New" panose="02070309020205020404" pitchFamily="49" charset="0"/>
              <a:buChar char="o"/>
            </a:pPr>
            <a:r>
              <a:rPr lang="en-US" dirty="0"/>
              <a:t>Basic</a:t>
            </a:r>
          </a:p>
          <a:p>
            <a:pPr marL="1200150" lvl="2" indent="-285750" algn="just">
              <a:buFont typeface="Arial" panose="020B0604020202020204" pitchFamily="34" charset="0"/>
              <a:buChar char="•"/>
            </a:pPr>
            <a:r>
              <a:rPr lang="en-US" dirty="0"/>
              <a:t>Having a concrete implementation. Example: Variable, Pointer, Array etc.</a:t>
            </a:r>
          </a:p>
          <a:p>
            <a:pPr lvl="2" algn="just"/>
            <a:endParaRPr lang="en-US" dirty="0"/>
          </a:p>
          <a:p>
            <a:pPr marL="742950" lvl="1" indent="-285750" algn="just">
              <a:buFont typeface="Courier New" panose="02070309020205020404" pitchFamily="49" charset="0"/>
              <a:buChar char="o"/>
            </a:pPr>
            <a:r>
              <a:rPr lang="en-US" dirty="0"/>
              <a:t>Abstract Data Types (ADTs):</a:t>
            </a:r>
          </a:p>
          <a:p>
            <a:pPr marL="1200150" lvl="2" indent="-285750" algn="just">
              <a:buFont typeface="Arial" panose="020B0604020202020204" pitchFamily="34" charset="0"/>
              <a:buChar char="•"/>
            </a:pPr>
            <a:r>
              <a:rPr lang="en-US" dirty="0"/>
              <a:t>ADTs are entities that are definition of data and operation but do not have any concrete implementation. Example: List, Stack, Queue etc.</a:t>
            </a:r>
          </a:p>
        </p:txBody>
      </p:sp>
    </p:spTree>
    <p:extLst>
      <p:ext uri="{BB962C8B-B14F-4D97-AF65-F5344CB8AC3E}">
        <p14:creationId xmlns:p14="http://schemas.microsoft.com/office/powerpoint/2010/main" val="282376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Operations on 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Basic</a:t>
            </a:r>
          </a:p>
          <a:p>
            <a:pPr marL="742950" lvl="1" indent="-285750" algn="just">
              <a:buFont typeface="Courier New" panose="02070309020205020404" pitchFamily="49" charset="0"/>
              <a:buChar char="o"/>
            </a:pPr>
            <a:r>
              <a:rPr lang="en-US" dirty="0"/>
              <a:t>Insertion </a:t>
            </a:r>
            <a:r>
              <a:rPr lang="en-US" dirty="0">
                <a:solidFill>
                  <a:srgbClr val="0070C0"/>
                </a:solidFill>
              </a:rPr>
              <a:t>(addition of a new element in the data structure)</a:t>
            </a:r>
            <a:endParaRPr lang="en-US" dirty="0"/>
          </a:p>
          <a:p>
            <a:pPr marL="742950" lvl="1" indent="-285750" algn="just">
              <a:buFont typeface="Courier New" panose="02070309020205020404" pitchFamily="49" charset="0"/>
              <a:buChar char="o"/>
            </a:pPr>
            <a:r>
              <a:rPr lang="en-US" dirty="0"/>
              <a:t>Deletion </a:t>
            </a:r>
            <a:r>
              <a:rPr lang="en-US" dirty="0">
                <a:solidFill>
                  <a:srgbClr val="0070C0"/>
                </a:solidFill>
              </a:rPr>
              <a:t>(removal of the element from the data structure)</a:t>
            </a:r>
            <a:endParaRPr lang="en-US" dirty="0"/>
          </a:p>
          <a:p>
            <a:pPr marL="742950" lvl="1" indent="-285750" algn="just">
              <a:buFont typeface="Courier New" panose="02070309020205020404" pitchFamily="49" charset="0"/>
              <a:buChar char="o"/>
            </a:pPr>
            <a:r>
              <a:rPr lang="en-US" dirty="0"/>
              <a:t>Traversal </a:t>
            </a:r>
            <a:r>
              <a:rPr lang="en-US" dirty="0">
                <a:solidFill>
                  <a:srgbClr val="0070C0"/>
                </a:solidFill>
              </a:rPr>
              <a:t>(accessing data elements in the data structure)</a:t>
            </a:r>
            <a:endParaRPr lang="en-US" dirty="0"/>
          </a:p>
          <a:p>
            <a:pPr algn="just"/>
            <a:endParaRPr lang="en-US" dirty="0"/>
          </a:p>
          <a:p>
            <a:pPr marL="285750" indent="-285750" algn="just">
              <a:buFont typeface="Wingdings" panose="05000000000000000000" pitchFamily="2" charset="2"/>
              <a:buChar char="q"/>
            </a:pPr>
            <a:r>
              <a:rPr lang="en-US" dirty="0"/>
              <a:t>Additional:</a:t>
            </a:r>
          </a:p>
          <a:p>
            <a:pPr marL="742950" lvl="1" indent="-285750" algn="just">
              <a:buFont typeface="Courier New" panose="02070309020205020404" pitchFamily="49" charset="0"/>
              <a:buChar char="o"/>
            </a:pPr>
            <a:r>
              <a:rPr lang="en-US" dirty="0"/>
              <a:t>Searching </a:t>
            </a:r>
            <a:r>
              <a:rPr lang="en-US" dirty="0">
                <a:solidFill>
                  <a:srgbClr val="0070C0"/>
                </a:solidFill>
              </a:rPr>
              <a:t>(locating a certain element in the data structure)</a:t>
            </a:r>
            <a:endParaRPr lang="en-US" dirty="0"/>
          </a:p>
          <a:p>
            <a:pPr marL="742950" lvl="1" indent="-285750" algn="just">
              <a:buFont typeface="Courier New" panose="02070309020205020404" pitchFamily="49" charset="0"/>
              <a:buChar char="o"/>
            </a:pPr>
            <a:r>
              <a:rPr lang="en-US" dirty="0"/>
              <a:t>Sorting </a:t>
            </a:r>
            <a:r>
              <a:rPr lang="en-US" dirty="0">
                <a:solidFill>
                  <a:srgbClr val="0070C0"/>
                </a:solidFill>
              </a:rPr>
              <a:t>(Arranging elements in a data structure in a specified order)</a:t>
            </a:r>
            <a:endParaRPr lang="en-US" dirty="0"/>
          </a:p>
          <a:p>
            <a:pPr marL="742950" lvl="1" indent="-285750" algn="just">
              <a:buFont typeface="Courier New" panose="02070309020205020404" pitchFamily="49" charset="0"/>
              <a:buChar char="o"/>
            </a:pPr>
            <a:r>
              <a:rPr lang="en-US" dirty="0"/>
              <a:t>Merging </a:t>
            </a:r>
            <a:r>
              <a:rPr lang="en-US" dirty="0">
                <a:solidFill>
                  <a:srgbClr val="0070C0"/>
                </a:solidFill>
              </a:rPr>
              <a:t>(combining elements of two similar data structures)</a:t>
            </a:r>
            <a:endParaRPr lang="en-US" dirty="0"/>
          </a:p>
          <a:p>
            <a:pPr marL="742950" lvl="1" indent="-285750" algn="just">
              <a:buFont typeface="Courier New" panose="02070309020205020404" pitchFamily="49" charset="0"/>
              <a:buChar char="o"/>
            </a:pPr>
            <a:r>
              <a:rPr lang="en-US" dirty="0"/>
              <a:t>Etc.</a:t>
            </a:r>
          </a:p>
        </p:txBody>
      </p:sp>
    </p:spTree>
    <p:extLst>
      <p:ext uri="{BB962C8B-B14F-4D97-AF65-F5344CB8AC3E}">
        <p14:creationId xmlns:p14="http://schemas.microsoft.com/office/powerpoint/2010/main" val="3431276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Set of </a:t>
            </a:r>
            <a:r>
              <a:rPr lang="en-US" b="1" dirty="0"/>
              <a:t>instructions</a:t>
            </a:r>
            <a:r>
              <a:rPr lang="en-US" dirty="0"/>
              <a:t> that can be followed to perform </a:t>
            </a:r>
            <a:r>
              <a:rPr lang="en-US" b="1" dirty="0"/>
              <a:t>a task</a:t>
            </a:r>
            <a:r>
              <a:rPr lang="en-US" dirty="0"/>
              <a:t>. In other words, </a:t>
            </a:r>
            <a:r>
              <a:rPr lang="en-US" b="1" dirty="0"/>
              <a:t>sequence of steps that can be followed to solve a problem</a:t>
            </a:r>
            <a:r>
              <a:rPr lang="en-US" dirty="0"/>
              <a:t>.</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To write an algorithm we do not strictly follow grammar of any particular programming language. </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However its language may be near to a programming language. </a:t>
            </a:r>
          </a:p>
          <a:p>
            <a:pPr marL="285750" indent="-285750" algn="just">
              <a:buFont typeface="Wingdings" panose="05000000000000000000" pitchFamily="2" charset="2"/>
              <a:buChar char="q"/>
            </a:pPr>
            <a:endParaRPr lang="en-US" dirty="0"/>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184714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Parts of an Algorithm</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2862322"/>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Each and every algorithm can be divided into </a:t>
            </a:r>
            <a:r>
              <a:rPr lang="en-US" i="1" dirty="0"/>
              <a:t>three sections</a:t>
            </a:r>
            <a:r>
              <a:rPr lang="en-US" dirty="0"/>
              <a:t>: </a:t>
            </a:r>
          </a:p>
          <a:p>
            <a:pPr marL="742950" lvl="1" indent="-285750" algn="just">
              <a:buSzPct val="90000"/>
              <a:buFont typeface="Courier New" panose="02070309020205020404" pitchFamily="49" charset="0"/>
              <a:buChar char="o"/>
              <a:defRPr/>
            </a:pPr>
            <a:r>
              <a:rPr lang="en-US" dirty="0"/>
              <a:t>First section is </a:t>
            </a:r>
            <a:r>
              <a:rPr lang="en-US" b="1" i="1" dirty="0">
                <a:solidFill>
                  <a:srgbClr val="0070C0"/>
                </a:solidFill>
              </a:rPr>
              <a:t>input</a:t>
            </a:r>
            <a:r>
              <a:rPr lang="en-US" b="1" dirty="0"/>
              <a:t> </a:t>
            </a:r>
            <a:r>
              <a:rPr lang="en-US" dirty="0"/>
              <a:t>section, where we show which data elements are to be given or fed to the algorithm as an input.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second section is the most important one, which is </a:t>
            </a:r>
            <a:r>
              <a:rPr lang="en-US" b="1" i="1" dirty="0">
                <a:solidFill>
                  <a:srgbClr val="0070C0"/>
                </a:solidFill>
              </a:rPr>
              <a:t>operational or processing section</a:t>
            </a:r>
            <a:r>
              <a:rPr lang="en-US" dirty="0"/>
              <a:t>. Here we have to do all necessary operations, such as computation, taking decision, calling other procedures (or algorithms) etc.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third section is </a:t>
            </a:r>
            <a:r>
              <a:rPr lang="en-US" b="1" i="1" dirty="0">
                <a:solidFill>
                  <a:srgbClr val="0070C0"/>
                </a:solidFill>
              </a:rPr>
              <a:t>output</a:t>
            </a:r>
            <a:r>
              <a:rPr lang="en-US"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spcAft>
                <a:spcPts val="0"/>
              </a:spcAft>
              <a:buSzPct val="90000"/>
              <a:buFont typeface="Wingdings" panose="05000000000000000000" pitchFamily="2" charset="2"/>
              <a:buChar char="q"/>
              <a:defRPr/>
            </a:pPr>
            <a:r>
              <a:rPr lang="en-US" dirty="0"/>
              <a:t>Sequence of </a:t>
            </a:r>
            <a:r>
              <a:rPr lang="en-US" b="1" dirty="0"/>
              <a:t>instructions of any programming language</a:t>
            </a:r>
            <a:r>
              <a:rPr lang="en-US" dirty="0"/>
              <a:t> that can be followed to perform </a:t>
            </a:r>
            <a:r>
              <a:rPr lang="en-US" b="1" dirty="0"/>
              <a:t>a particular task</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spcAft>
                <a:spcPts val="0"/>
              </a:spcAft>
              <a:buSzPct val="90000"/>
              <a:buFont typeface="Wingdings" panose="05000000000000000000" pitchFamily="2" charset="2"/>
              <a:buChar char="q"/>
              <a:defRPr/>
            </a:pPr>
            <a:r>
              <a:rPr lang="en-US" dirty="0"/>
              <a:t>Like an algorithm, generally a program has three sections such as </a:t>
            </a:r>
            <a:r>
              <a:rPr lang="en-US" b="1" dirty="0"/>
              <a:t>input, processing and output</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For a particular problem (usually for a complex problem), at first we may write </a:t>
            </a:r>
            <a:r>
              <a:rPr lang="en-US" b="1" dirty="0"/>
              <a:t>an algorithm</a:t>
            </a:r>
            <a:r>
              <a:rPr lang="en-US" dirty="0"/>
              <a:t>. Later, the algorithm may be converted into a </a:t>
            </a:r>
            <a:r>
              <a:rPr lang="en-US" b="1" dirty="0"/>
              <a:t>program</a:t>
            </a:r>
            <a:r>
              <a:rPr lang="en-US" dirty="0"/>
              <a:t>. </a:t>
            </a:r>
          </a:p>
          <a:p>
            <a:pPr marL="285750" indent="-285750">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In a program usually we use a large amount of data. Most of the cases these data are not elementary items, where exists structural relationship between elementary data items. </a:t>
            </a:r>
          </a:p>
          <a:p>
            <a:pPr marL="742950" lvl="1" indent="-285750">
              <a:buSzPct val="90000"/>
              <a:buFont typeface="Courier New" panose="02070309020205020404" pitchFamily="49" charset="0"/>
              <a:buChar char="o"/>
              <a:defRPr/>
            </a:pPr>
            <a:r>
              <a:rPr lang="en-US" i="1" dirty="0"/>
              <a:t>That means the program uses </a:t>
            </a:r>
            <a:r>
              <a:rPr lang="en-US" b="1" i="1" dirty="0"/>
              <a:t>data structures</a:t>
            </a:r>
            <a:r>
              <a:rPr lang="en-US" dirty="0"/>
              <a:t>.</a:t>
            </a:r>
          </a:p>
        </p:txBody>
      </p:sp>
    </p:spTree>
    <p:extLst>
      <p:ext uri="{BB962C8B-B14F-4D97-AF65-F5344CB8AC3E}">
        <p14:creationId xmlns:p14="http://schemas.microsoft.com/office/powerpoint/2010/main" val="278250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37696"/>
          </a:xfrm>
        </p:spPr>
        <p:txBody>
          <a:bodyPr>
            <a:normAutofit/>
          </a:bodyPr>
          <a:lstStyle/>
          <a:p>
            <a:pPr marL="342900" indent="-342900">
              <a:buAutoNum type="arabicPeriod"/>
            </a:pPr>
            <a:r>
              <a:rPr lang="en-US" dirty="0">
                <a:solidFill>
                  <a:schemeClr val="tx1"/>
                </a:solidFill>
              </a:rPr>
              <a:t>Mission, Vision &amp; Goals of AIUB and Its Computer Science Department</a:t>
            </a:r>
          </a:p>
          <a:p>
            <a:pPr marL="342900" indent="-342900">
              <a:buAutoNum type="arabicPeriod"/>
            </a:pPr>
            <a:r>
              <a:rPr lang="en-US" dirty="0">
                <a:solidFill>
                  <a:schemeClr val="tx1"/>
                </a:solidFill>
              </a:rPr>
              <a:t>Course Objectives, Prerequisites, Importance, Contents &amp; Evaluation</a:t>
            </a:r>
          </a:p>
          <a:p>
            <a:pPr marL="342900" indent="-342900">
              <a:buAutoNum type="arabicPeriod"/>
            </a:pPr>
            <a:r>
              <a:rPr lang="en-US" dirty="0">
                <a:solidFill>
                  <a:schemeClr val="tx1"/>
                </a:solidFill>
              </a:rPr>
              <a:t>Definition of Data Structures</a:t>
            </a:r>
          </a:p>
          <a:p>
            <a:pPr marL="342900" indent="-342900">
              <a:buAutoNum type="arabicPeriod"/>
            </a:pPr>
            <a:r>
              <a:rPr lang="en-US" dirty="0">
                <a:solidFill>
                  <a:schemeClr val="tx1"/>
                </a:solidFill>
              </a:rPr>
              <a:t>Operations on Data Structures</a:t>
            </a:r>
          </a:p>
          <a:p>
            <a:pPr marL="342900" indent="-342900">
              <a:buAutoNum type="arabicPeriod"/>
            </a:pPr>
            <a:r>
              <a:rPr lang="en-US" dirty="0">
                <a:solidFill>
                  <a:schemeClr val="tx1"/>
                </a:solidFill>
              </a:rPr>
              <a:t>Definition of Algorithm</a:t>
            </a:r>
          </a:p>
          <a:p>
            <a:pPr marL="342900" indent="-342900">
              <a:buAutoNum type="arabicPeriod"/>
            </a:pPr>
            <a:r>
              <a:rPr lang="en-US" dirty="0">
                <a:solidFill>
                  <a:schemeClr val="tx1"/>
                </a:solidFill>
              </a:rPr>
              <a:t>Definition of Program</a:t>
            </a:r>
          </a:p>
          <a:p>
            <a:pPr marL="342900" indent="-342900">
              <a:buAutoNum type="arabicPeriod"/>
            </a:pPr>
            <a:r>
              <a:rPr lang="en-US" dirty="0">
                <a:solidFill>
                  <a:schemeClr val="tx1"/>
                </a:solidFill>
              </a:rPr>
              <a:t>Books</a:t>
            </a:r>
          </a:p>
          <a:p>
            <a:pPr marL="342900" indent="-342900">
              <a:buAutoNum type="arabicPeriod"/>
            </a:pPr>
            <a:r>
              <a:rPr lang="en-US"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3243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646331"/>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https://en.wikipedia.org/wiki/Data_structure</a:t>
            </a:r>
            <a:endParaRPr lang="en-US" dirty="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&amp; Mission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600438"/>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AMERICAN INTERNATIONAL UNIVERSITY-BANGLADESH (AIUB) envisions promoting professionals and excellent leadership catering to the technological progress and development needs of the country.</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2154436"/>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Sustain development and progress of the university.</a:t>
            </a:r>
          </a:p>
          <a:p>
            <a:pPr marL="457200" indent="-457200" algn="just">
              <a:buFont typeface="Wingdings" panose="05000000000000000000" pitchFamily="2" charset="2"/>
              <a:buChar char="q"/>
            </a:pPr>
            <a:r>
              <a:rPr lang="en-US" altLang="ja-JP" dirty="0"/>
              <a:t>Continue to upgrade educational services and facilities responsive of the demands for change and needs of the society.</a:t>
            </a:r>
          </a:p>
          <a:p>
            <a:pPr marL="457200" indent="-457200" algn="just">
              <a:buFont typeface="Wingdings" panose="05000000000000000000" pitchFamily="2" charset="2"/>
              <a:buChar char="q"/>
            </a:pPr>
            <a:r>
              <a:rPr lang="en-US" altLang="ja-JP" dirty="0"/>
              <a:t>Inculcate professional culture among management, faculty and personnel in the attainment of the institution's vision, mission and goals.</a:t>
            </a:r>
          </a:p>
          <a:p>
            <a:pPr marL="457200" indent="-457200" algn="just">
              <a:buFont typeface="Wingdings" panose="05000000000000000000" pitchFamily="2" charset="2"/>
              <a:buChar char="q"/>
            </a:pPr>
            <a:r>
              <a:rPr lang="en-US" altLang="ja-JP" dirty="0"/>
              <a:t>Enhance research consciousness in discovering new dimensions for curriculum development and enrichment.</a:t>
            </a:r>
          </a:p>
          <a:p>
            <a:pPr marL="457200" indent="-457200" algn="just">
              <a:buFont typeface="Wingdings" panose="05000000000000000000" pitchFamily="2" charset="2"/>
              <a:buChar char="q"/>
            </a:pPr>
            <a:r>
              <a:rPr lang="en-US" altLang="ja-JP" dirty="0"/>
              <a:t>Implement meaningful and relevant community outreach programs reflective of the available resources and expertise of the university.</a:t>
            </a:r>
          </a:p>
          <a:p>
            <a:pPr marL="457200" indent="-457200" algn="just">
              <a:buFont typeface="Wingdings" panose="05000000000000000000" pitchFamily="2" charset="2"/>
              <a:buChar char="q"/>
            </a:pPr>
            <a:r>
              <a:rPr lang="en-US" altLang="ja-JP" dirty="0"/>
              <a:t>Establish strong networking of programs, sharing of resources and expertise with local and international educational institutions and organizations.</a:t>
            </a:r>
          </a:p>
          <a:p>
            <a:pPr marL="457200" indent="-457200" algn="jus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215463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493"/>
            <a:ext cx="7808976" cy="1088136"/>
          </a:xfrm>
        </p:spPr>
        <p:txBody>
          <a:bodyPr>
            <a:noAutofit/>
          </a:bodyPr>
          <a:lstStyle/>
          <a:p>
            <a:r>
              <a:rPr lang="en-US" dirty="0"/>
              <a:t>Vision &amp; Mission of </a:t>
            </a:r>
            <a:br>
              <a:rPr lang="en-US" dirty="0"/>
            </a:br>
            <a:r>
              <a:rPr lang="en-US" b="1" dirty="0"/>
              <a:t>Computer Science</a:t>
            </a:r>
            <a:r>
              <a:rPr lang="en-US" dirty="0"/>
              <a:t> Department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323439"/>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1877437"/>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3449"/>
            <a:ext cx="7808976" cy="1088136"/>
          </a:xfrm>
        </p:spPr>
        <p:txBody>
          <a:bodyPr>
            <a:noAutofit/>
          </a:bodyPr>
          <a:lstStyle/>
          <a:p>
            <a:r>
              <a:rPr lang="en-US" dirty="0"/>
              <a:t>Goals of </a:t>
            </a:r>
            <a:br>
              <a:rPr lang="en-US" dirty="0"/>
            </a:br>
            <a:r>
              <a:rPr lang="en-US" b="1" dirty="0"/>
              <a:t>Computer Science</a:t>
            </a:r>
            <a:r>
              <a:rPr lang="en-US" dirty="0"/>
              <a:t> Department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Enrich the computer education curriculum to suit the needs of the industry-   wide standards for both domestic and international markets.</a:t>
            </a:r>
          </a:p>
          <a:p>
            <a:pPr marL="457200" indent="-457200" algn="just">
              <a:buFont typeface="Wingdings" panose="05000000000000000000" pitchFamily="2" charset="2"/>
              <a:buChar char="q"/>
            </a:pPr>
            <a:r>
              <a:rPr lang="en-US" altLang="ja-JP" dirty="0"/>
              <a:t>Equip the faculty and staff with professional, modern technological and research skills.</a:t>
            </a:r>
          </a:p>
          <a:p>
            <a:pPr marL="457200" indent="-457200" algn="just">
              <a:buFont typeface="Wingdings" panose="05000000000000000000" pitchFamily="2" charset="2"/>
              <a:buChar char="q"/>
            </a:pPr>
            <a:r>
              <a:rPr lang="en-US" altLang="ja-JP" dirty="0"/>
              <a:t>Upgrade continuously computer hardware's, facilities and instructional materials to cope with the challenges of the information technology age.</a:t>
            </a:r>
          </a:p>
          <a:p>
            <a:pPr marL="457200" indent="-457200" algn="just">
              <a:buFont typeface="Wingdings" panose="05000000000000000000" pitchFamily="2" charset="2"/>
              <a:buChar char="q"/>
            </a:pPr>
            <a:r>
              <a:rPr lang="en-US" altLang="ja-JP" dirty="0"/>
              <a:t>Initiate and conduct relevant research, software development and outreach services.</a:t>
            </a:r>
          </a:p>
          <a:p>
            <a:pPr marL="457200" indent="-457200" algn="just">
              <a:buFont typeface="Wingdings" panose="05000000000000000000" pitchFamily="2" charset="2"/>
              <a:buChar char="q"/>
            </a:pPr>
            <a:r>
              <a:rPr lang="en-US" altLang="ja-JP" dirty="0"/>
              <a:t>Establish linkage with industry and other IT-based organizations/institutions for sharing of resources and expertise, and better job opportunities for students.</a:t>
            </a:r>
          </a:p>
        </p:txBody>
      </p:sp>
    </p:spTree>
    <p:extLst>
      <p:ext uri="{BB962C8B-B14F-4D97-AF65-F5344CB8AC3E}">
        <p14:creationId xmlns:p14="http://schemas.microsoft.com/office/powerpoint/2010/main" val="2898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algn="just"/>
            <a:r>
              <a:rPr lang="en-US" dirty="0"/>
              <a:t>The objective of this course is to introduce the subject of data structures with the explanation of how data can be stored or manipulated in computer in an optimized way. </a:t>
            </a:r>
          </a:p>
          <a:p>
            <a:pPr algn="just"/>
            <a:endParaRPr lang="en-US" dirty="0"/>
          </a:p>
          <a:p>
            <a:pPr algn="just"/>
            <a:r>
              <a:rPr lang="en-US" dirty="0"/>
              <a:t>An overview of data organization and certain data structures will be covered along with a discussion of the different operations, which are applied to these data structures.</a:t>
            </a:r>
          </a:p>
          <a:p>
            <a:pPr algn="just"/>
            <a:r>
              <a:rPr lang="en-US" dirty="0"/>
              <a:t> </a:t>
            </a:r>
          </a:p>
          <a:p>
            <a:pPr algn="just"/>
            <a:r>
              <a:rPr lang="en-US" dirty="0"/>
              <a:t>Here, the space and time complexity will be taken care for different searching or sorting techniques to deal with data. We also include how these efficient techniques could be implemented in real life applications.</a:t>
            </a: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Representing information in computers, Binary Number Systems, Conversions.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Using IDE.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Basic conception of Data Storage, Data types, Variable, Array (single &amp; multidimensional), Pointers, String, Functions, Recursion, Scope of variable &amp; function,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 different Libraries &amp; their Functions.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Concept of Structure &amp; Class.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a:t>
            </a:r>
            <a:r>
              <a:rPr lang="en-US" b="1" dirty="0"/>
              <a:t> O</a:t>
            </a:r>
            <a:r>
              <a:rPr lang="en-US" dirty="0"/>
              <a:t>bject </a:t>
            </a:r>
            <a:r>
              <a:rPr lang="en-US" b="1" dirty="0"/>
              <a:t>O</a:t>
            </a:r>
            <a:r>
              <a:rPr lang="en-US" dirty="0"/>
              <a:t>riented </a:t>
            </a:r>
            <a:r>
              <a:rPr lang="en-US" b="1" dirty="0"/>
              <a:t>P</a:t>
            </a:r>
            <a:r>
              <a:rPr lang="en-US" dirty="0"/>
              <a:t>rogramming concepts.</a:t>
            </a:r>
          </a:p>
        </p:txBody>
      </p:sp>
    </p:spTree>
    <p:extLst>
      <p:ext uri="{BB962C8B-B14F-4D97-AF65-F5344CB8AC3E}">
        <p14:creationId xmlns:p14="http://schemas.microsoft.com/office/powerpoint/2010/main" val="28078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Importance of the course</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structure is required for all areas of computer science – especially for the basic concept of programming.</a:t>
            </a:r>
          </a:p>
          <a:p>
            <a:pPr algn="just"/>
            <a:endParaRPr lang="en-US" dirty="0"/>
          </a:p>
          <a:p>
            <a:pPr marL="285750" indent="-285750" algn="just">
              <a:buFont typeface="Wingdings" panose="05000000000000000000" pitchFamily="2" charset="2"/>
              <a:buChar char="q"/>
            </a:pPr>
            <a:r>
              <a:rPr lang="en-US" dirty="0"/>
              <a:t>This course will give the basic for the understanding of the courses – Algorithms, Database, Artificial Intelligence, object oriented programming,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course will give the basic for the understanding of the concepts – 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06A95C-4105-4F36-BA2A-9EF3F56B4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AC46337-597C-4C22-848D-A0AA45C5F601}">
  <ds:schemaRefs>
    <ds:schemaRef ds:uri="http://schemas.microsoft.com/sharepoint/v3/contenttype/forms"/>
  </ds:schemaRefs>
</ds:datastoreItem>
</file>

<file path=customXml/itemProps3.xml><?xml version="1.0" encoding="utf-8"?>
<ds:datastoreItem xmlns:ds="http://schemas.openxmlformats.org/officeDocument/2006/customXml" ds:itemID="{9922B278-706C-4AF0-9D9B-EBAF46B1A25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262</TotalTime>
  <Words>1620</Words>
  <Application>Microsoft Macintosh PowerPoint</Application>
  <PresentationFormat>On-screen Show (4:3)</PresentationFormat>
  <Paragraphs>202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Introduction to Data Structures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Data &amp; Structures</vt:lpstr>
      <vt:lpstr>Data Structures</vt:lpstr>
      <vt:lpstr>PowerPoint Presentation</vt:lpstr>
      <vt:lpstr>Operations on Data Structures</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Asiful Islam</cp:lastModifiedBy>
  <cp:revision>121</cp:revision>
  <dcterms:created xsi:type="dcterms:W3CDTF">2018-12-10T17:20:29Z</dcterms:created>
  <dcterms:modified xsi:type="dcterms:W3CDTF">2022-05-23T06:33:45Z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