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81" r:id="rId3"/>
    <p:sldId id="268" r:id="rId4"/>
    <p:sldId id="282" r:id="rId5"/>
    <p:sldId id="283" r:id="rId6"/>
    <p:sldId id="284" r:id="rId7"/>
    <p:sldId id="285" r:id="rId8"/>
    <p:sldId id="287" r:id="rId9"/>
    <p:sldId id="288" r:id="rId10"/>
    <p:sldId id="289" r:id="rId11"/>
    <p:sldId id="290" r:id="rId12"/>
    <p:sldId id="291" r:id="rId13"/>
    <p:sldId id="292" r:id="rId14"/>
    <p:sldId id="293" r:id="rId15"/>
    <p:sldId id="294" r:id="rId16"/>
    <p:sldId id="296" r:id="rId17"/>
    <p:sldId id="295" r:id="rId18"/>
    <p:sldId id="297" r:id="rId19"/>
    <p:sldId id="279"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4/27/2020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17</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4/27/2020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a:t>
            </a:r>
            <a:r>
              <a:rPr lang="en-US" smtClean="0"/>
              <a:t>[1-Dimensional</a:t>
            </a:r>
            <a:r>
              <a:rPr lang="en-US" dirty="0" smtClean="0"/>
              <a:t>]</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51837902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1.2</a:t>
                      </a:r>
                      <a:endParaRPr lang="en-US" dirty="0"/>
                    </a:p>
                  </a:txBody>
                  <a:tcPr/>
                </a:tc>
                <a:tc>
                  <a:txBody>
                    <a:bodyPr/>
                    <a:lstStyle/>
                    <a:p>
                      <a:r>
                        <a:rPr lang="en-US" dirty="0"/>
                        <a:t>Week No:</a:t>
                      </a:r>
                    </a:p>
                  </a:txBody>
                  <a:tcPr/>
                </a:tc>
                <a:tc>
                  <a:txBody>
                    <a:bodyPr/>
                    <a:lstStyle/>
                    <a:p>
                      <a:r>
                        <a:rPr lang="en-US" dirty="0" smtClean="0"/>
                        <a:t>1</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Initialization</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55509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 77, 40, 12071 </a:t>
            </a:r>
            <a:r>
              <a:rPr lang="en-US" dirty="0" smtClean="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smtClean="0"/>
          </a:p>
          <a:p>
            <a:pPr algn="just"/>
            <a:endParaRPr lang="en-US" dirty="0"/>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The </a:t>
            </a:r>
            <a:r>
              <a:rPr lang="en-US" dirty="0"/>
              <a:t>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gridCol w="1544144"/>
                <a:gridCol w="1519429"/>
                <a:gridCol w="1534473"/>
                <a:gridCol w="1535547"/>
                <a:gridCol w="1557038"/>
                <a:gridCol w="123574"/>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tr>
            </a:tbl>
          </a:graphicData>
        </a:graphic>
      </p:graphicFrame>
    </p:spTree>
    <p:extLst>
      <p:ext uri="{BB962C8B-B14F-4D97-AF65-F5344CB8AC3E}">
        <p14:creationId xmlns:p14="http://schemas.microsoft.com/office/powerpoint/2010/main" val="2872738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Initialization</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also be partially initialized. i.e. we assign values to some of the initial elements.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[5] </a:t>
            </a:r>
            <a:r>
              <a:rPr lang="en-US" dirty="0">
                <a:latin typeface="Courier New" panose="02070309020205020404" pitchFamily="49" charset="0"/>
                <a:cs typeface="Courier New" panose="02070309020205020404" pitchFamily="49" charset="0"/>
              </a:rPr>
              <a:t>= { 16, </a:t>
            </a:r>
            <a:r>
              <a:rPr lang="en-US" dirty="0" smtClean="0">
                <a:latin typeface="Courier New" panose="02070309020205020404" pitchFamily="49" charset="0"/>
                <a:cs typeface="Courier New" panose="02070309020205020404" pitchFamily="49" charset="0"/>
              </a:rPr>
              <a:t>2};</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smtClean="0"/>
          </a:p>
          <a:p>
            <a:pPr algn="just"/>
            <a:endParaRPr lang="en-US" dirty="0" smtClean="0"/>
          </a:p>
          <a:p>
            <a:pPr algn="just"/>
            <a:endParaRPr lang="en-US" dirty="0"/>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Here </a:t>
            </a:r>
            <a:r>
              <a:rPr lang="en-US" dirty="0"/>
              <a:t>the first </a:t>
            </a:r>
            <a:r>
              <a:rPr lang="en-US" dirty="0" smtClean="0"/>
              <a:t>2 </a:t>
            </a:r>
            <a:r>
              <a:rPr lang="en-US" dirty="0"/>
              <a:t>values are assigned sequentially. The rest </a:t>
            </a:r>
            <a:r>
              <a:rPr lang="en-US" dirty="0" smtClean="0"/>
              <a:t>3 </a:t>
            </a:r>
            <a:r>
              <a:rPr lang="en-US" dirty="0"/>
              <a:t>elements are unassigned</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Some more initialization – </a:t>
            </a:r>
          </a:p>
          <a:p>
            <a:pPr lvl="1" algn="just"/>
            <a:r>
              <a:rPr lang="en-US" dirty="0">
                <a:latin typeface="Courier New" panose="02070309020205020404" pitchFamily="49" charset="0"/>
                <a:cs typeface="Courier New" panose="02070309020205020404" pitchFamily="49" charset="0"/>
              </a:rPr>
              <a:t>float x[5] = {5.6, 5.7, 5.8, 5.9, 6.1};</a:t>
            </a:r>
          </a:p>
          <a:p>
            <a:pPr lvl="1" algn="just"/>
            <a:r>
              <a:rPr lang="en-US" dirty="0">
                <a:latin typeface="Courier New" panose="02070309020205020404" pitchFamily="49" charset="0"/>
                <a:cs typeface="Courier New" panose="02070309020205020404" pitchFamily="49" charset="0"/>
              </a:rPr>
              <a:t>char  vowel[6] = {'a', 'e',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 'u', ‘\0'};</a:t>
            </a:r>
          </a:p>
          <a:p>
            <a:pPr lvl="1" algn="just"/>
            <a:r>
              <a:rPr lang="en-US" dirty="0"/>
              <a:t>is equivalent to string declaration: </a:t>
            </a:r>
            <a:r>
              <a:rPr lang="en-US" dirty="0">
                <a:latin typeface="Courier New" panose="02070309020205020404" pitchFamily="49" charset="0"/>
                <a:cs typeface="Courier New" panose="02070309020205020404" pitchFamily="49" charset="0"/>
              </a:rPr>
              <a:t>char vowel[6] = "</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gridCol w="1135693"/>
                <a:gridCol w="1195960"/>
                <a:gridCol w="1207800"/>
                <a:gridCol w="1208647"/>
                <a:gridCol w="1225563"/>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smtClean="0">
                          <a:solidFill>
                            <a:schemeClr val="tx1"/>
                          </a:solidFill>
                          <a:effectLst/>
                          <a:latin typeface="Courier New" panose="02070309020205020404" pitchFamily="49" charset="0"/>
                          <a:cs typeface="Courier New" panose="02070309020205020404" pitchFamily="49" charset="0"/>
                        </a:rPr>
                        <a:t>--Uninitialized</a:t>
                      </a:r>
                      <a:r>
                        <a:rPr lang="en-US" sz="1800" baseline="0" dirty="0" smtClean="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272341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216539"/>
          </a:xfrm>
          <a:prstGeom prst="rect">
            <a:avLst/>
          </a:prstGeom>
          <a:noFill/>
        </p:spPr>
        <p:txBody>
          <a:bodyPr wrap="square" rtlCol="0">
            <a:spAutoFit/>
          </a:bodyPr>
          <a:lstStyle/>
          <a:p>
            <a:pPr marL="285750" indent="-285750">
              <a:buFont typeface="Wingdings" panose="05000000000000000000" pitchFamily="2" charset="2"/>
              <a:buChar char="q"/>
            </a:pPr>
            <a:r>
              <a:rPr lang="en-US" dirty="0"/>
              <a:t>The number in the square brackets </a:t>
            </a:r>
            <a:r>
              <a:rPr lang="en-US" dirty="0">
                <a:latin typeface="Courier New" panose="02070309020205020404" pitchFamily="49" charset="0"/>
                <a:cs typeface="Courier New" panose="02070309020205020404" pitchFamily="49" charset="0"/>
              </a:rPr>
              <a:t>[ ]</a:t>
            </a:r>
            <a:r>
              <a:rPr lang="en-US" dirty="0"/>
              <a:t>of the array is referred to as the '</a:t>
            </a:r>
            <a:r>
              <a:rPr lang="en-US" i="1" dirty="0"/>
              <a:t>index</a:t>
            </a:r>
            <a:r>
              <a:rPr lang="en-US" dirty="0"/>
              <a:t>' (plural: </a:t>
            </a:r>
            <a:r>
              <a:rPr lang="en-US" i="1" dirty="0"/>
              <a:t>indices</a:t>
            </a:r>
            <a:r>
              <a:rPr lang="en-US" dirty="0"/>
              <a:t>) or '</a:t>
            </a:r>
            <a:r>
              <a:rPr lang="en-US" i="1" dirty="0"/>
              <a:t>subscript</a:t>
            </a:r>
            <a:r>
              <a:rPr lang="en-US" dirty="0"/>
              <a:t>' of the array and it must be an integer number </a:t>
            </a:r>
            <a:r>
              <a:rPr lang="en-US" dirty="0">
                <a:latin typeface="Courier New" panose="02070309020205020404" pitchFamily="49" charset="0"/>
                <a:cs typeface="Courier New" panose="02070309020205020404" pitchFamily="49" charset="0"/>
              </a:rPr>
              <a:t>0</a:t>
            </a:r>
            <a:r>
              <a:rPr lang="en-US" dirty="0"/>
              <a:t> to </a:t>
            </a:r>
            <a:r>
              <a:rPr lang="en-US" i="1" dirty="0"/>
              <a:t>one less than the declared number of elements</a:t>
            </a:r>
            <a:r>
              <a:rPr lang="en-US" dirty="0"/>
              <a:t>. </a:t>
            </a: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can access the value of any of its elements individually as if it was a normal variable, thus being able to both read and modify its value. The format is as simple as: </a:t>
            </a:r>
            <a:r>
              <a:rPr lang="en-US" dirty="0">
                <a:latin typeface="Courier New" panose="02070309020205020404" pitchFamily="49" charset="0"/>
                <a:cs typeface="Courier New" panose="02070309020205020404" pitchFamily="49" charset="0"/>
              </a:rPr>
              <a:t>name[index</a:t>
            </a:r>
            <a:r>
              <a:rPr lang="en-US" dirty="0" smtClean="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For the declaration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[5]; </a:t>
            </a:r>
            <a:r>
              <a:rPr lang="en-US" dirty="0"/>
              <a:t>the five (</a:t>
            </a:r>
            <a:r>
              <a:rPr lang="en-US" dirty="0">
                <a:latin typeface="Courier New" panose="02070309020205020404" pitchFamily="49" charset="0"/>
                <a:cs typeface="Courier New" panose="02070309020205020404" pitchFamily="49" charset="0"/>
              </a:rPr>
              <a:t>5</a:t>
            </a:r>
            <a:r>
              <a:rPr lang="en-US" dirty="0"/>
              <a:t>) elements in </a:t>
            </a:r>
            <a:r>
              <a:rPr lang="en-US" dirty="0" err="1">
                <a:latin typeface="Courier New" panose="02070309020205020404" pitchFamily="49" charset="0"/>
                <a:cs typeface="Courier New" panose="02070309020205020404" pitchFamily="49" charset="0"/>
              </a:rPr>
              <a:t>mimo</a:t>
            </a:r>
            <a:r>
              <a:rPr lang="en-US" dirty="0"/>
              <a:t> is referred in the program by writing: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[4</a:t>
            </a:r>
            <a:r>
              <a:rPr lang="en-US" sz="1600" dirty="0" smtClean="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Some Facts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3139321"/>
          </a:xfrm>
          <a:prstGeom prst="rect">
            <a:avLst/>
          </a:prstGeom>
          <a:noFill/>
        </p:spPr>
        <p:txBody>
          <a:bodyPr wrap="square" rtlCol="0">
            <a:spAutoFit/>
          </a:bodyPr>
          <a:lstStyle/>
          <a:p>
            <a:pPr marL="285750" lvl="0" indent="-285750" algn="just">
              <a:buFont typeface="Wingdings" panose="05000000000000000000" pitchFamily="2" charset="2"/>
              <a:buChar char="q"/>
            </a:pPr>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r>
              <a:rPr lang="en-US" dirty="0" smtClean="0"/>
              <a:t>.</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It is important to be able to clearly distinguish between the two uses that brackets </a:t>
            </a:r>
            <a:r>
              <a:rPr lang="en-US" dirty="0" smtClean="0">
                <a:latin typeface="Courier New" panose="02070309020205020404" pitchFamily="49" charset="0"/>
                <a:cs typeface="Courier New" panose="02070309020205020404" pitchFamily="49" charset="0"/>
              </a:rPr>
              <a:t>[]</a:t>
            </a:r>
            <a:r>
              <a:rPr lang="en-US" dirty="0"/>
              <a:t> have related to arrays. </a:t>
            </a:r>
            <a:endParaRPr lang="en-US" dirty="0" smtClean="0"/>
          </a:p>
          <a:p>
            <a:pPr marL="742950" lvl="1" indent="-285750" algn="just">
              <a:buFont typeface="Wingdings" panose="05000000000000000000" pitchFamily="2" charset="2"/>
              <a:buChar char="§"/>
            </a:pPr>
            <a:r>
              <a:rPr lang="en-US" dirty="0" smtClean="0"/>
              <a:t>one </a:t>
            </a:r>
            <a:r>
              <a:rPr lang="en-US" dirty="0"/>
              <a:t>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a:t>
            </a:r>
            <a:r>
              <a:rPr lang="en-US" dirty="0" smtClean="0"/>
              <a:t>constant.</a:t>
            </a:r>
          </a:p>
          <a:p>
            <a:pPr marL="742950" lvl="1" indent="-285750" algn="just">
              <a:buFont typeface="Wingdings" panose="05000000000000000000" pitchFamily="2" charset="2"/>
              <a:buChar char="§"/>
            </a:pPr>
            <a:r>
              <a:rPr lang="en-US" dirty="0" smtClean="0"/>
              <a:t>the </a:t>
            </a:r>
            <a:r>
              <a:rPr lang="en-US" dirty="0"/>
              <a:t>second one is to specify indices for concrete array </a:t>
            </a:r>
            <a:r>
              <a:rPr lang="en-US" dirty="0" smtClean="0"/>
              <a:t>elements, like- </a:t>
            </a:r>
            <a:r>
              <a:rPr lang="en-US" dirty="0" smtClean="0">
                <a:latin typeface="Courier New" panose="02070309020205020404" pitchFamily="49" charset="0"/>
                <a:cs typeface="Courier New" panose="02070309020205020404" pitchFamily="49" charset="0"/>
              </a:rPr>
              <a:t>array[3</a:t>
            </a:r>
            <a:r>
              <a:rPr lang="en-US" dirty="0">
                <a:latin typeface="Courier New" panose="02070309020205020404" pitchFamily="49" charset="0"/>
                <a:cs typeface="Courier New" panose="02070309020205020404" pitchFamily="49" charset="0"/>
              </a:rPr>
              <a:t>]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r>
              <a:rPr lang="en-US" dirty="0" smtClean="0"/>
              <a:t>.</a:t>
            </a:r>
            <a:endParaRPr lang="en-US" dirty="0"/>
          </a:p>
        </p:txBody>
      </p:sp>
    </p:spTree>
    <p:extLst>
      <p:ext uri="{BB962C8B-B14F-4D97-AF65-F5344CB8AC3E}">
        <p14:creationId xmlns:p14="http://schemas.microsoft.com/office/powerpoint/2010/main" val="693757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Some Facts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Consider the following example:</a:t>
            </a:r>
          </a:p>
          <a:p>
            <a:pPr lvl="1" algn="just"/>
            <a:r>
              <a:rPr lang="en-US" dirty="0">
                <a:latin typeface="Courier New" panose="02070309020205020404" pitchFamily="49" charset="0"/>
                <a:cs typeface="Courier New" panose="02070309020205020404" pitchFamily="49" charset="0"/>
              </a:rPr>
              <a:t>char array[5];</a:t>
            </a:r>
          </a:p>
          <a:p>
            <a:pPr lvl="1" algn="just"/>
            <a:r>
              <a:rPr lang="en-US" dirty="0">
                <a:latin typeface="Courier New" panose="02070309020205020404" pitchFamily="49" charset="0"/>
                <a:cs typeface="Courier New" panose="02070309020205020404" pitchFamily="49" charset="0"/>
              </a:rPr>
              <a:t>array[7] = </a:t>
            </a:r>
            <a:r>
              <a:rPr lang="en-US" dirty="0" smtClean="0">
                <a:latin typeface="Courier New" panose="02070309020205020404" pitchFamily="49" charset="0"/>
                <a:cs typeface="Courier New" panose="02070309020205020404" pitchFamily="49" charset="0"/>
              </a:rPr>
              <a:t>'*';</a:t>
            </a:r>
          </a:p>
          <a:p>
            <a:pPr lvl="1"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a:t>
            </a:r>
            <a:r>
              <a:rPr lang="en-US" dirty="0" smtClean="0"/>
              <a:t>either:</a:t>
            </a:r>
          </a:p>
          <a:p>
            <a:pPr marL="742950" lvl="1" indent="-285750" algn="just">
              <a:buFont typeface="Wingdings" panose="05000000000000000000" pitchFamily="2" charset="2"/>
              <a:buChar char="§"/>
            </a:pPr>
            <a:r>
              <a:rPr lang="en-US" dirty="0" smtClean="0"/>
              <a:t>The </a:t>
            </a:r>
            <a:r>
              <a:rPr lang="en-US" dirty="0"/>
              <a:t>value in the incorrect memory location would be corrupted with unpredictable </a:t>
            </a:r>
            <a:r>
              <a:rPr lang="en-US" dirty="0" smtClean="0"/>
              <a:t>consequences.</a:t>
            </a:r>
          </a:p>
          <a:p>
            <a:pPr marL="742950" lvl="1" indent="-285750" algn="just">
              <a:buFont typeface="Wingdings" panose="05000000000000000000" pitchFamily="2" charset="2"/>
              <a:buChar char="§"/>
            </a:pPr>
            <a:r>
              <a:rPr lang="en-US" dirty="0" smtClean="0"/>
              <a:t>The </a:t>
            </a:r>
            <a:r>
              <a:rPr lang="en-US" dirty="0"/>
              <a:t>value would corrupt the memory and crash the program completely! On Unix systems this leads to a memory </a:t>
            </a:r>
            <a:r>
              <a:rPr lang="en-US" i="1" dirty="0"/>
              <a:t>segmentation fault</a:t>
            </a:r>
            <a:r>
              <a:rPr lang="en-US" dirty="0" smtClean="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Remember that the array limits run from zero to the size of the array minus one.</a:t>
            </a:r>
          </a:p>
          <a:p>
            <a:pPr marL="285750" lvl="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710810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Array Access Demonstration</a:t>
            </a:r>
            <a:endParaRPr lang="en-US" sz="2600" b="1" dirty="0">
              <a:solidFill>
                <a:schemeClr val="tx1"/>
              </a:solidFill>
            </a:endParaRPr>
          </a:p>
        </p:txBody>
      </p:sp>
      <p:sp>
        <p:nvSpPr>
          <p:cNvPr id="7" name="Content Placeholder 2"/>
          <p:cNvSpPr txBox="1">
            <a:spLocks/>
          </p:cNvSpPr>
          <p:nvPr/>
        </p:nvSpPr>
        <p:spPr>
          <a:xfrm>
            <a:off x="335494" y="1724877"/>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[5], a, b,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a:t>
            </a:r>
            <a:r>
              <a:rPr lang="en-US" sz="1400" dirty="0" smtClean="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 75;         </a:t>
            </a:r>
            <a:r>
              <a:rPr lang="en-US" sz="1400" dirty="0" smtClean="0">
                <a:solidFill>
                  <a:srgbClr val="00B050"/>
                </a:solidFill>
                <a:latin typeface="Courier New" panose="02070309020205020404" pitchFamily="49" charset="0"/>
                <a:cs typeface="Courier New" panose="02070309020205020404" pitchFamily="49" charset="0"/>
              </a:rPr>
              <a:t>// store 75 in the third element of </a:t>
            </a:r>
            <a:r>
              <a:rPr lang="en-US" sz="1400" dirty="0" err="1" smtClean="0">
                <a:solidFill>
                  <a:srgbClr val="00B050"/>
                </a:solidFill>
                <a:latin typeface="Courier New" panose="02070309020205020404" pitchFamily="49" charset="0"/>
                <a:cs typeface="Courier New" panose="02070309020205020404" pitchFamily="49" charset="0"/>
              </a:rPr>
              <a:t>mimo</a:t>
            </a:r>
            <a:endParaRPr lang="en-US" sz="1400" dirty="0" smtClean="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a =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a:t>
            </a:r>
            <a:r>
              <a:rPr lang="en-US" sz="1400" dirty="0" smtClean="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smtClean="0">
                <a:solidFill>
                  <a:srgbClr val="00B050"/>
                </a:solidFill>
                <a:latin typeface="Courier New" panose="02070309020205020404" pitchFamily="49" charset="0"/>
                <a:cs typeface="Courier New" panose="02070309020205020404" pitchFamily="49" charset="0"/>
              </a:rPr>
              <a:t>mimo</a:t>
            </a:r>
            <a:endParaRPr lang="en-US" sz="1400" dirty="0" smtClean="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cin</a:t>
            </a:r>
            <a:r>
              <a:rPr lang="en-US" sz="1400" dirty="0" smtClean="0">
                <a:latin typeface="Courier New" panose="02070309020205020404" pitchFamily="49" charset="0"/>
                <a:cs typeface="Courier New" panose="02070309020205020404" pitchFamily="49" charset="0"/>
              </a:rPr>
              <a:t> &gt;&gt;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a:t>
            </a:r>
            <a:r>
              <a:rPr lang="en-US" sz="1400" dirty="0" smtClean="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smtClean="0">
                <a:solidFill>
                  <a:srgbClr val="00B050"/>
                </a:solidFill>
                <a:latin typeface="Courier New" panose="02070309020205020404" pitchFamily="49" charset="0"/>
                <a:cs typeface="Courier New" panose="02070309020205020404" pitchFamily="49" charset="0"/>
              </a:rPr>
              <a:t>mimo</a:t>
            </a:r>
            <a:endParaRPr lang="en-US" sz="1400" dirty="0" smtClean="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smtClean="0">
                <a:solidFill>
                  <a:srgbClr val="00B050"/>
                </a:solidFill>
                <a:latin typeface="Courier New" panose="02070309020205020404" pitchFamily="49" charset="0"/>
                <a:cs typeface="Courier New" panose="02070309020205020404" pitchFamily="49" charset="0"/>
              </a:rPr>
              <a:t>mimo</a:t>
            </a:r>
            <a:r>
              <a:rPr lang="en-US" sz="1400" dirty="0" smtClean="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00B0"/>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&lt;5;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cin</a:t>
            </a:r>
            <a:r>
              <a:rPr lang="en-US" sz="1400" dirty="0" smtClean="0">
                <a:latin typeface="Courier New" panose="02070309020205020404" pitchFamily="49" charset="0"/>
                <a:cs typeface="Courier New" panose="02070309020205020404" pitchFamily="49" charset="0"/>
              </a:rPr>
              <a:t> &gt;&gt;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smtClean="0">
                <a:solidFill>
                  <a:srgbClr val="00B050"/>
                </a:solidFill>
                <a:latin typeface="Courier New" panose="02070309020205020404" pitchFamily="49" charset="0"/>
                <a:cs typeface="Courier New" panose="02070309020205020404" pitchFamily="49" charset="0"/>
              </a:rPr>
              <a:t>mimo</a:t>
            </a:r>
            <a:r>
              <a:rPr lang="en-US" sz="1400" dirty="0" smtClean="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00B0"/>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&lt;5;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cin</a:t>
            </a:r>
            <a:r>
              <a:rPr lang="en-US" sz="1400" dirty="0" smtClean="0">
                <a:latin typeface="Courier New" panose="02070309020205020404" pitchFamily="49" charset="0"/>
                <a:cs typeface="Courier New" panose="02070309020205020404" pitchFamily="49" charset="0"/>
              </a:rPr>
              <a:t> &gt;&gt;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B050"/>
                </a:solidFill>
                <a:latin typeface="Courier New" panose="02070309020205020404" pitchFamily="49" charset="0"/>
                <a:cs typeface="Courier New" panose="02070309020205020404" pitchFamily="49" charset="0"/>
              </a:rPr>
              <a:t>/* some more interesting accesses */</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a = 4;</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 a;</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 = 3;</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b =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[a-2] + 2;	</a:t>
            </a:r>
            <a:r>
              <a:rPr lang="en-US" sz="1400" dirty="0" smtClean="0">
                <a:solidFill>
                  <a:srgbClr val="00B050"/>
                </a:solidFill>
                <a:latin typeface="Courier New" panose="02070309020205020404" pitchFamily="49" charset="0"/>
                <a:cs typeface="Courier New" panose="02070309020205020404" pitchFamily="49" charset="0"/>
              </a:rPr>
              <a:t>//use of expression in index</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 =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 b;</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436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Searching an element in Array</a:t>
            </a:r>
            <a:endParaRPr lang="en-US" sz="2600" b="1" dirty="0">
              <a:solidFill>
                <a:schemeClr val="tx1"/>
              </a:solidFill>
            </a:endParaRPr>
          </a:p>
        </p:txBody>
      </p:sp>
      <p:sp>
        <p:nvSpPr>
          <p:cNvPr id="7" name="Content Placeholder 2"/>
          <p:cNvSpPr txBox="1">
            <a:spLocks/>
          </p:cNvSpPr>
          <p:nvPr/>
        </p:nvSpPr>
        <p:spPr>
          <a:xfrm>
            <a:off x="335494" y="1724878"/>
            <a:ext cx="8301512" cy="303298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[10] = {32,4,5,12,5,54,6,23,3,5}; </a:t>
            </a:r>
            <a:r>
              <a:rPr lang="en-US" sz="1400" dirty="0" smtClean="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smtClean="0">
                <a:solidFill>
                  <a:schemeClr val="tx1"/>
                </a:solidFill>
                <a:latin typeface="Courier New" panose="02070309020205020404" pitchFamily="49" charset="0"/>
                <a:cs typeface="Courier New" panose="02070309020205020404" pitchFamily="49" charset="0"/>
              </a:rPr>
              <a:t> n;</a:t>
            </a:r>
          </a:p>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chemeClr val="tx1"/>
                </a:solidFill>
                <a:latin typeface="Courier New" panose="02070309020205020404" pitchFamily="49" charset="0"/>
                <a:cs typeface="Courier New" panose="02070309020205020404" pitchFamily="49" charset="0"/>
              </a:rPr>
              <a:t>cout</a:t>
            </a:r>
            <a:r>
              <a:rPr lang="en-US" sz="1400" dirty="0" smtClean="0">
                <a:solidFill>
                  <a:schemeClr val="tx1"/>
                </a:solidFill>
                <a:latin typeface="Courier New" panose="02070309020205020404" pitchFamily="49" charset="0"/>
                <a:cs typeface="Courier New" panose="02070309020205020404" pitchFamily="49" charset="0"/>
              </a:rPr>
              <a:t>&lt;&lt;“Enter the number to be searched: “&lt;&lt;</a:t>
            </a:r>
            <a:r>
              <a:rPr lang="en-US" sz="1400" dirty="0" err="1" smtClean="0">
                <a:solidFill>
                  <a:schemeClr val="tx1"/>
                </a:solidFill>
                <a:latin typeface="Courier New" panose="02070309020205020404" pitchFamily="49" charset="0"/>
                <a:cs typeface="Courier New" panose="02070309020205020404" pitchFamily="49" charset="0"/>
              </a:rPr>
              <a:t>endl</a:t>
            </a:r>
            <a:r>
              <a:rPr lang="en-US" sz="1400" dirty="0" smtClean="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chemeClr val="tx1"/>
                </a:solidFill>
                <a:latin typeface="Courier New" panose="02070309020205020404" pitchFamily="49" charset="0"/>
                <a:cs typeface="Courier New" panose="02070309020205020404" pitchFamily="49" charset="0"/>
              </a:rPr>
              <a:t>cin</a:t>
            </a:r>
            <a:r>
              <a:rPr lang="en-US" sz="1400" dirty="0" smtClean="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a:t>
            </a:r>
            <a:r>
              <a:rPr lang="en-US" sz="1400" dirty="0" smtClean="0">
                <a:solidFill>
                  <a:srgbClr val="00B050"/>
                </a:solidFill>
                <a:latin typeface="Courier New" panose="02070309020205020404" pitchFamily="49" charset="0"/>
                <a:cs typeface="Courier New" panose="02070309020205020404" pitchFamily="49" charset="0"/>
              </a:rPr>
              <a:t>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00B0"/>
                </a:solidFill>
                <a:latin typeface="Courier New" panose="02070309020205020404" pitchFamily="49" charset="0"/>
                <a:cs typeface="Courier New" panose="02070309020205020404" pitchFamily="49" charset="0"/>
              </a:rPr>
              <a:t>for</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int</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=0; </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&lt;10; </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smtClean="0">
                <a:solidFill>
                  <a:srgbClr val="00B050"/>
                </a:solidFill>
                <a:latin typeface="Courier New" panose="02070309020205020404" pitchFamily="49" charset="0"/>
                <a:cs typeface="Courier New" panose="02070309020205020404" pitchFamily="49" charset="0"/>
              </a:rPr>
              <a:t>// searching begins</a:t>
            </a:r>
            <a:endParaRPr lang="en-US" sz="1400" dirty="0">
              <a:solidFill>
                <a:srgbClr val="00B050"/>
              </a:solidFill>
              <a:latin typeface="Courier New" panose="02070309020205020404" pitchFamily="49" charset="0"/>
              <a:cs typeface="Courier New" panose="02070309020205020404" pitchFamily="49" charset="0"/>
            </a:endParaRP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6.	if (n == </a:t>
            </a:r>
            <a:r>
              <a:rPr lang="en-US" sz="1400" dirty="0" err="1" smtClean="0">
                <a:solidFill>
                  <a:schemeClr val="tx1"/>
                </a:solidFill>
                <a:latin typeface="Courier New" panose="02070309020205020404" pitchFamily="49" charset="0"/>
                <a:cs typeface="Courier New" panose="02070309020205020404" pitchFamily="49" charset="0"/>
              </a:rPr>
              <a:t>mimo</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7.</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break; </a:t>
            </a:r>
            <a:r>
              <a:rPr lang="en-US" sz="1400" dirty="0">
                <a:solidFill>
                  <a:srgbClr val="00B050"/>
                </a:solidFill>
                <a:latin typeface="Courier New" panose="02070309020205020404" pitchFamily="49" charset="0"/>
                <a:cs typeface="Courier New" panose="02070309020205020404" pitchFamily="49" charset="0"/>
              </a:rPr>
              <a:t>// searching </a:t>
            </a:r>
            <a:r>
              <a:rPr lang="en-US" sz="1400" dirty="0" smtClean="0">
                <a:solidFill>
                  <a:srgbClr val="00B050"/>
                </a:solidFill>
                <a:latin typeface="Courier New" panose="02070309020205020404" pitchFamily="49" charset="0"/>
                <a:cs typeface="Courier New" panose="02070309020205020404" pitchFamily="49" charset="0"/>
              </a:rPr>
              <a:t>ends</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8.</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9.   }</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10.</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cout</a:t>
            </a:r>
            <a:r>
              <a:rPr lang="en-US" sz="1400" dirty="0" smtClean="0">
                <a:solidFill>
                  <a:schemeClr val="tx1"/>
                </a:solidFill>
                <a:latin typeface="Courier New" panose="02070309020205020404" pitchFamily="49" charset="0"/>
                <a:cs typeface="Courier New" panose="02070309020205020404" pitchFamily="49" charset="0"/>
              </a:rPr>
              <a:t>&lt;&lt;n&lt;&lt;“ was found in index “&lt;&lt;</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&lt;&lt;“ of the array.”&lt;&lt;</a:t>
            </a:r>
            <a:r>
              <a:rPr lang="en-US" sz="1400" dirty="0" err="1" smtClean="0">
                <a:solidFill>
                  <a:schemeClr val="tx1"/>
                </a:solidFill>
                <a:latin typeface="Courier New" panose="02070309020205020404" pitchFamily="49" charset="0"/>
                <a:cs typeface="Courier New" panose="02070309020205020404" pitchFamily="49" charset="0"/>
              </a:rPr>
              <a:t>endl</a:t>
            </a:r>
            <a:r>
              <a:rPr lang="en-US" sz="1400" dirty="0" smtClean="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235293"/>
            <a:ext cx="7863840" cy="1908215"/>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5 </a:t>
            </a:r>
            <a:r>
              <a:rPr lang="en-US" sz="1400" dirty="0" smtClean="0">
                <a:solidFill>
                  <a:srgbClr val="FF0000"/>
                </a:solidFill>
                <a:latin typeface="Courier New" panose="02070309020205020404" pitchFamily="49" charset="0"/>
                <a:cs typeface="Courier New" panose="02070309020205020404" pitchFamily="49" charset="0"/>
              </a:rPr>
              <a:t>was </a:t>
            </a:r>
            <a:r>
              <a:rPr lang="en-US" sz="1400" dirty="0">
                <a:solidFill>
                  <a:srgbClr val="FF0000"/>
                </a:solidFill>
                <a:latin typeface="Courier New" panose="02070309020205020404" pitchFamily="49" charset="0"/>
                <a:cs typeface="Courier New" panose="02070309020205020404" pitchFamily="49" charset="0"/>
              </a:rPr>
              <a:t>found </a:t>
            </a:r>
            <a:r>
              <a:rPr lang="en-US" sz="1400" dirty="0" smtClean="0">
                <a:solidFill>
                  <a:srgbClr val="FF0000"/>
                </a:solidFill>
                <a:latin typeface="Courier New" panose="02070309020205020404" pitchFamily="49" charset="0"/>
                <a:cs typeface="Courier New" panose="02070309020205020404" pitchFamily="49" charset="0"/>
              </a:rPr>
              <a:t>in index </a:t>
            </a:r>
            <a:r>
              <a:rPr lang="en-US" sz="1400" b="1" dirty="0" smtClean="0">
                <a:solidFill>
                  <a:srgbClr val="FF0000"/>
                </a:solidFill>
                <a:latin typeface="Courier New" panose="02070309020205020404" pitchFamily="49" charset="0"/>
                <a:cs typeface="Courier New" panose="02070309020205020404" pitchFamily="49" charset="0"/>
              </a:rPr>
              <a:t>2</a:t>
            </a:r>
            <a:r>
              <a:rPr lang="en-US" sz="1400" dirty="0" smtClean="0">
                <a:solidFill>
                  <a:srgbClr val="FF0000"/>
                </a:solidFill>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of the </a:t>
            </a:r>
            <a:r>
              <a:rPr lang="en-US" sz="1400" dirty="0" smtClean="0">
                <a:solidFill>
                  <a:srgbClr val="FF0000"/>
                </a:solidFill>
                <a:latin typeface="Courier New" panose="02070309020205020404" pitchFamily="49" charset="0"/>
                <a:cs typeface="Courier New" panose="02070309020205020404" pitchFamily="49" charset="0"/>
              </a:rPr>
              <a:t>array.</a:t>
            </a:r>
            <a:endParaRPr lang="en-US" sz="1400" dirty="0" smtClean="0">
              <a:solidFill>
                <a:srgbClr val="FF0000"/>
              </a:solidFill>
            </a:endParaRPr>
          </a:p>
          <a:p>
            <a:endParaRPr lang="en-US" dirty="0" smtClean="0"/>
          </a:p>
          <a:p>
            <a:r>
              <a:rPr lang="en-US" dirty="0" smtClean="0"/>
              <a:t>Can you guess the output if we take </a:t>
            </a:r>
            <a:r>
              <a:rPr lang="en-US" b="1" dirty="0" smtClean="0">
                <a:solidFill>
                  <a:srgbClr val="FF0000"/>
                </a:solidFill>
              </a:rPr>
              <a:t>5</a:t>
            </a:r>
            <a:r>
              <a:rPr lang="en-US" dirty="0" smtClean="0"/>
              <a:t> as input in the 4</a:t>
            </a:r>
            <a:r>
              <a:rPr lang="en-US" baseline="30000" dirty="0" smtClean="0"/>
              <a:t>th</a:t>
            </a:r>
            <a:r>
              <a:rPr lang="en-US" dirty="0" smtClean="0"/>
              <a:t> line of the code?</a:t>
            </a:r>
          </a:p>
          <a:p>
            <a:endParaRPr lang="en-US" dirty="0"/>
          </a:p>
          <a:p>
            <a:r>
              <a:rPr lang="en-US" dirty="0" smtClean="0"/>
              <a:t>This searching technique is also called </a:t>
            </a:r>
            <a:r>
              <a:rPr lang="en-US" b="1" dirty="0" smtClean="0">
                <a:solidFill>
                  <a:schemeClr val="bg2">
                    <a:lumMod val="75000"/>
                  </a:schemeClr>
                </a:solidFill>
              </a:rPr>
              <a:t>Linear Search</a:t>
            </a:r>
            <a:r>
              <a:rPr lang="en-US" dirty="0" smtClean="0"/>
              <a:t>, because it searches the array for a given element chronologically or linearly.</a:t>
            </a:r>
            <a:endParaRPr lang="en-US" dirty="0"/>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OUTPUT: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619529"/>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smtClean="0">
                <a:solidFill>
                  <a:srgbClr val="0000B0"/>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n=5,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[10]={2, 3, 5, 6, 7}; </a:t>
            </a:r>
            <a:r>
              <a:rPr lang="en-US" sz="1200" dirty="0" smtClean="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[n++] = 8;         </a:t>
            </a:r>
            <a:r>
              <a:rPr lang="en-US" sz="1200" dirty="0" smtClean="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&gt;0;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[0] = 1; n++;       </a:t>
            </a:r>
            <a:r>
              <a:rPr lang="en-US" sz="1200" dirty="0" smtClean="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&gt;k;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[k] = 4; n++;       </a:t>
            </a:r>
            <a:r>
              <a:rPr lang="en-US" sz="1200" dirty="0" smtClean="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cout</a:t>
            </a:r>
            <a:r>
              <a:rPr lang="en-US" sz="1200" dirty="0" smtClean="0">
                <a:latin typeface="Courier New" panose="02070309020205020404" pitchFamily="49" charset="0"/>
                <a:cs typeface="Courier New" panose="02070309020205020404" pitchFamily="49" charset="0"/>
              </a:rPr>
              <a:t> &lt;&lt;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smtClean="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smtClean="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gridCol w="358588"/>
                <a:gridCol w="358588"/>
                <a:gridCol w="358588"/>
                <a:gridCol w="358588"/>
                <a:gridCol w="358588"/>
                <a:gridCol w="358588"/>
                <a:gridCol w="358588"/>
                <a:gridCol w="358588"/>
                <a:gridCol w="358588"/>
                <a:gridCol w="358588"/>
                <a:gridCol w="162560"/>
                <a:gridCol w="333360"/>
                <a:gridCol w="162560"/>
                <a:gridCol w="339676"/>
              </a:tblGrid>
              <a:tr h="278130">
                <a:tc rowSpan="2">
                  <a:txBody>
                    <a:bodyPr/>
                    <a:lstStyle/>
                    <a:p>
                      <a:pPr algn="ctr"/>
                      <a:r>
                        <a:rPr lang="en-US" sz="1400" dirty="0" err="1" smtClean="0">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9</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k</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gridCol w="353633"/>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5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Operation on Array - Insertion</a:t>
            </a:r>
            <a:endParaRPr lang="en-US" sz="2600" b="1" dirty="0">
              <a:solidFill>
                <a:schemeClr val="tx1"/>
              </a:solidFill>
            </a:endParaRP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6442" y="1575302"/>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smtClean="0">
                <a:solidFill>
                  <a:srgbClr val="002060"/>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n=8,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Deleting </a:t>
            </a:r>
            <a:r>
              <a:rPr lang="en-US" sz="1200" dirty="0">
                <a:solidFill>
                  <a:srgbClr val="00B050"/>
                </a:solidFill>
                <a:latin typeface="Courier New" panose="02070309020205020404" pitchFamily="49" charset="0"/>
                <a:cs typeface="Courier New" panose="02070309020205020404" pitchFamily="49" charset="0"/>
              </a:rPr>
              <a:t>the last element of the array. D</a:t>
            </a:r>
            <a:r>
              <a:rPr lang="en-US" sz="1200" dirty="0" smtClean="0">
                <a:solidFill>
                  <a:srgbClr val="00B050"/>
                </a:solidFill>
                <a:latin typeface="Courier New" panose="02070309020205020404" pitchFamily="49" charset="0"/>
                <a:cs typeface="Courier New" panose="02070309020205020404" pitchFamily="49" charset="0"/>
              </a:rPr>
              <a:t>ecrease n; last element 8 is no longer part of list.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smtClean="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//2 goes to 1, 3 goes to 2,…,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err="1" smtClean="0">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k = 2; </a:t>
            </a:r>
            <a:r>
              <a:rPr lang="en-US" sz="1200" dirty="0" smtClean="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n--;         </a:t>
            </a:r>
            <a:r>
              <a:rPr lang="en-US" sz="1200" dirty="0" smtClean="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//in index k+1 goes to k,…,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err="1" smtClean="0">
                <a:solidFill>
                  <a:srgbClr val="00B050"/>
                </a:solidFill>
                <a:latin typeface="Courier New" panose="02070309020205020404" pitchFamily="49" charset="0"/>
                <a:cs typeface="Courier New" panose="02070309020205020404" pitchFamily="49" charset="0"/>
              </a:rPr>
              <a:t>.</a:t>
            </a:r>
            <a:endParaRPr lang="en-US" sz="1200" dirty="0" smtClean="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cout</a:t>
            </a:r>
            <a:r>
              <a:rPr lang="en-US" sz="1200" dirty="0" smtClean="0">
                <a:latin typeface="Courier New" panose="02070309020205020404" pitchFamily="49" charset="0"/>
                <a:cs typeface="Courier New" panose="02070309020205020404" pitchFamily="49" charset="0"/>
              </a:rPr>
              <a:t>&lt;&lt;</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smtClean="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smtClean="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91654935"/>
              </p:ext>
            </p:extLst>
          </p:nvPr>
        </p:nvGraphicFramePr>
        <p:xfrm>
          <a:off x="3276857" y="5763313"/>
          <a:ext cx="5233165" cy="563880"/>
        </p:xfrm>
        <a:graphic>
          <a:graphicData uri="http://schemas.openxmlformats.org/drawingml/2006/table">
            <a:tbl>
              <a:tblPr firstRow="1" bandRow="1">
                <a:tableStyleId>{5C22544A-7EE6-4342-B048-85BDC9FD1C3A}</a:tableStyleId>
              </a:tblPr>
              <a:tblGrid>
                <a:gridCol w="649129"/>
                <a:gridCol w="358588"/>
                <a:gridCol w="358588"/>
                <a:gridCol w="358588"/>
                <a:gridCol w="358588"/>
                <a:gridCol w="358588"/>
                <a:gridCol w="358588"/>
                <a:gridCol w="358588"/>
                <a:gridCol w="358588"/>
                <a:gridCol w="358588"/>
                <a:gridCol w="358588"/>
                <a:gridCol w="162560"/>
                <a:gridCol w="333360"/>
                <a:gridCol w="162560"/>
                <a:gridCol w="339676"/>
              </a:tblGrid>
              <a:tr h="278130">
                <a:tc rowSpan="2">
                  <a:txBody>
                    <a:bodyPr/>
                    <a:lstStyle/>
                    <a:p>
                      <a:pPr algn="ctr"/>
                      <a:r>
                        <a:rPr lang="en-US" sz="1400" dirty="0" err="1" smtClean="0">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8</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9</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k</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3923166" y="6037862"/>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6047969"/>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6044230"/>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6044230"/>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6035639"/>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6044230"/>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6044230"/>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6047816"/>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6033222"/>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604725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6043067"/>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6053027"/>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6033222"/>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6053027"/>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6053839"/>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6043368"/>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6032616"/>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6032616"/>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6043067"/>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6043067"/>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6043067"/>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6044230"/>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427941"/>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422134"/>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416990"/>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430044"/>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419893"/>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419893"/>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425037"/>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755826"/>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758190"/>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760652"/>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761424"/>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763101"/>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766380"/>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766380"/>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776616"/>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755826"/>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409442"/>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858096525"/>
              </p:ext>
            </p:extLst>
          </p:nvPr>
        </p:nvGraphicFramePr>
        <p:xfrm>
          <a:off x="4821892" y="5424668"/>
          <a:ext cx="695460" cy="281940"/>
        </p:xfrm>
        <a:graphic>
          <a:graphicData uri="http://schemas.openxmlformats.org/drawingml/2006/table">
            <a:tbl>
              <a:tblPr firstRow="1" bandRow="1">
                <a:tableStyleId>{5C22544A-7EE6-4342-B048-85BDC9FD1C3A}</a:tableStyleId>
              </a:tblPr>
              <a:tblGrid>
                <a:gridCol w="347730"/>
                <a:gridCol w="347730"/>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a:t>
            </a:r>
            <a:r>
              <a:rPr lang="en-US" sz="2600" b="1" dirty="0" smtClean="0">
                <a:solidFill>
                  <a:schemeClr val="tx1"/>
                </a:solidFill>
              </a:rPr>
              <a:t>Deletion</a:t>
            </a:r>
            <a:endParaRPr lang="en-US" sz="2600" b="1" dirty="0">
              <a:solidFill>
                <a:schemeClr val="tx1"/>
              </a:solidFill>
            </a:endParaRP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a:t>
            </a:r>
            <a:r>
              <a:rPr lang="en-US" b="1" dirty="0" smtClean="0"/>
              <a:t>Structures with C++”</a:t>
            </a:r>
            <a:r>
              <a:rPr lang="en-US" dirty="0" smtClean="0"/>
              <a:t>. </a:t>
            </a:r>
            <a:r>
              <a:rPr lang="en-US" dirty="0"/>
              <a:t>By John R. </a:t>
            </a:r>
            <a:r>
              <a:rPr lang="en-US" dirty="0" smtClean="0"/>
              <a:t>Hubbard</a:t>
            </a:r>
            <a:endParaRPr lang="en-US" dirty="0" smtClean="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smtClean="0"/>
              <a:t>“Data Structures and Program Design”, </a:t>
            </a:r>
            <a:r>
              <a:rPr lang="en-US" dirty="0" smtClean="0"/>
              <a:t>Robert L. Kruse, 3</a:t>
            </a:r>
            <a:r>
              <a:rPr lang="en-US" baseline="30000" dirty="0" smtClean="0"/>
              <a:t>rd</a:t>
            </a:r>
            <a:r>
              <a:rPr lang="en-US" dirty="0" smtClean="0"/>
              <a:t> Edition, 1996.</a:t>
            </a:r>
            <a:r>
              <a:rPr lang="en-US" b="1" dirty="0" smtClean="0"/>
              <a:t> </a:t>
            </a:r>
            <a:endParaRPr lang="en-US" dirty="0" smtClean="0"/>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algorithms and performance”, </a:t>
            </a:r>
            <a:r>
              <a:rPr lang="en-US" dirty="0"/>
              <a:t>D. Wood, Addison-Wesley, </a:t>
            </a:r>
            <a:r>
              <a:rPr lang="en-US" dirty="0" smtClean="0"/>
              <a:t>1993</a:t>
            </a:r>
          </a:p>
          <a:p>
            <a:pPr marL="342900" indent="-342900" algn="just">
              <a:spcAft>
                <a:spcPts val="0"/>
              </a:spcAft>
              <a:buSzPct val="90000"/>
              <a:buFont typeface="Wingdings" panose="05000000000000000000" pitchFamily="2" charset="2"/>
              <a:buChar char="q"/>
              <a:defRPr/>
            </a:pPr>
            <a:r>
              <a:rPr lang="en-US" b="1" dirty="0" smtClean="0"/>
              <a:t>“Advanced </a:t>
            </a:r>
            <a:r>
              <a:rPr lang="en-US" b="1" dirty="0"/>
              <a:t>Data Structures”, </a:t>
            </a:r>
            <a:r>
              <a:rPr lang="en-US" dirty="0"/>
              <a:t>Peter Brass, Cambridge University Press, </a:t>
            </a:r>
            <a:r>
              <a:rPr lang="en-US" dirty="0" smtClean="0"/>
              <a:t>2008</a:t>
            </a:r>
          </a:p>
          <a:p>
            <a:pPr marL="342900" indent="-342900" algn="just">
              <a:spcAft>
                <a:spcPts val="0"/>
              </a:spcAft>
              <a:buSzPct val="90000"/>
              <a:buFont typeface="Wingdings" panose="05000000000000000000" pitchFamily="2" charset="2"/>
              <a:buChar char="q"/>
              <a:defRPr/>
            </a:pPr>
            <a:r>
              <a:rPr lang="en-US" b="1" dirty="0" smtClean="0"/>
              <a:t>“Data </a:t>
            </a:r>
            <a:r>
              <a:rPr lang="en-US" b="1" dirty="0"/>
              <a:t>Structures and Algorithm Analysis”, </a:t>
            </a:r>
            <a:r>
              <a:rPr lang="en-US" dirty="0"/>
              <a:t>Edition 3.2 (C++ Version), Clifford A. Shaffer, Virginia Tech, Blacksburg, VA 24061 January 2, </a:t>
            </a:r>
            <a:r>
              <a:rPr lang="en-US" dirty="0" smtClean="0"/>
              <a:t>2012</a:t>
            </a:r>
          </a:p>
          <a:p>
            <a:pPr marL="342900" indent="-342900" algn="just">
              <a:spcAft>
                <a:spcPts val="0"/>
              </a:spcAft>
              <a:buSzPct val="90000"/>
              <a:buFont typeface="Wingdings" panose="05000000000000000000" pitchFamily="2" charset="2"/>
              <a:buChar char="q"/>
              <a:defRPr/>
            </a:pPr>
            <a:r>
              <a:rPr lang="en-US" b="1" dirty="0" smtClean="0"/>
              <a:t>“C</a:t>
            </a:r>
            <a:r>
              <a:rPr lang="en-US" b="1" dirty="0"/>
              <a:t>++  Data Structures”, </a:t>
            </a:r>
            <a:r>
              <a:rPr lang="en-US" dirty="0"/>
              <a:t>Nell Dale and David Teague, Jones and Bartlett Publishers, 2001</a:t>
            </a:r>
            <a:r>
              <a:rPr lang="en-US" dirty="0" smtClean="0"/>
              <a:t>.</a:t>
            </a:r>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and Algorithms with Object-Oriented Design Patterns in C++”, </a:t>
            </a:r>
            <a:r>
              <a:rPr lang="en-US" dirty="0"/>
              <a:t>Bruno R. </a:t>
            </a:r>
            <a:r>
              <a:rPr lang="en-US" dirty="0" err="1"/>
              <a:t>Preiss</a:t>
            </a:r>
            <a:r>
              <a:rPr lang="en-US" dirty="0"/>
              <a:t>,</a:t>
            </a:r>
            <a:endParaRPr lang="en-US" dirty="0" smtClean="0"/>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smtClean="0">
                <a:solidFill>
                  <a:schemeClr val="tx1"/>
                </a:solidFill>
              </a:rPr>
              <a:t>Data Storage Concept</a:t>
            </a:r>
          </a:p>
          <a:p>
            <a:pPr marL="857250" lvl="1" indent="-400050" algn="l">
              <a:buClr>
                <a:schemeClr val="accent6"/>
              </a:buClr>
              <a:buFont typeface="+mj-lt"/>
              <a:buAutoNum type="romanLcPeriod"/>
            </a:pPr>
            <a:r>
              <a:rPr lang="en-US" sz="1600" dirty="0" smtClean="0">
                <a:solidFill>
                  <a:schemeClr val="tx1"/>
                </a:solidFill>
              </a:rPr>
              <a:t>Variables</a:t>
            </a:r>
          </a:p>
          <a:p>
            <a:pPr marL="857250" lvl="1" indent="-400050" algn="l">
              <a:buClr>
                <a:schemeClr val="accent6"/>
              </a:buClr>
              <a:buFont typeface="+mj-lt"/>
              <a:buAutoNum type="romanLcPeriod"/>
            </a:pPr>
            <a:r>
              <a:rPr lang="en-US" sz="1600" dirty="0" smtClean="0">
                <a:solidFill>
                  <a:schemeClr val="tx1"/>
                </a:solidFill>
              </a:rPr>
              <a:t>Memory Management</a:t>
            </a:r>
            <a:endParaRPr lang="en-US" sz="1600" dirty="0">
              <a:solidFill>
                <a:schemeClr val="tx1"/>
              </a:solidFill>
            </a:endParaRPr>
          </a:p>
          <a:p>
            <a:pPr marL="342900" indent="-342900">
              <a:buAutoNum type="arabicPeriod"/>
            </a:pPr>
            <a:r>
              <a:rPr lang="en-US" sz="1600" dirty="0" smtClean="0">
                <a:solidFill>
                  <a:schemeClr val="tx1"/>
                </a:solidFill>
              </a:rPr>
              <a:t>Array [1-Dimensional]</a:t>
            </a:r>
          </a:p>
          <a:p>
            <a:pPr marL="800100" lvl="1" indent="-342900" algn="l">
              <a:buClr>
                <a:schemeClr val="accent6"/>
              </a:buClr>
              <a:buAutoNum type="romanLcPeriod"/>
            </a:pPr>
            <a:r>
              <a:rPr lang="en-US" sz="1600" dirty="0" smtClean="0">
                <a:solidFill>
                  <a:schemeClr val="tx1"/>
                </a:solidFill>
              </a:rPr>
              <a:t>Definition &amp; Structure</a:t>
            </a:r>
          </a:p>
          <a:p>
            <a:pPr marL="800100" lvl="1" indent="-342900" algn="l">
              <a:buClr>
                <a:schemeClr val="accent6"/>
              </a:buClr>
              <a:buAutoNum type="romanLcPeriod"/>
            </a:pPr>
            <a:r>
              <a:rPr lang="en-US" sz="1600" dirty="0" smtClean="0">
                <a:solidFill>
                  <a:schemeClr val="tx1"/>
                </a:solidFill>
              </a:rPr>
              <a:t>Declaration</a:t>
            </a:r>
          </a:p>
          <a:p>
            <a:pPr marL="800100" lvl="1" indent="-342900" algn="l">
              <a:buClr>
                <a:schemeClr val="accent6"/>
              </a:buClr>
              <a:buAutoNum type="romanLcPeriod"/>
            </a:pPr>
            <a:r>
              <a:rPr lang="en-US" sz="1600" dirty="0" smtClean="0">
                <a:solidFill>
                  <a:schemeClr val="tx1"/>
                </a:solidFill>
              </a:rPr>
              <a:t>Initialization</a:t>
            </a:r>
          </a:p>
          <a:p>
            <a:pPr marL="800100" lvl="1" indent="-342900" algn="l">
              <a:buClr>
                <a:schemeClr val="accent6"/>
              </a:buClr>
              <a:buAutoNum type="romanLcPeriod"/>
            </a:pPr>
            <a:r>
              <a:rPr lang="en-US" sz="1600" dirty="0" smtClean="0">
                <a:solidFill>
                  <a:schemeClr val="tx1"/>
                </a:solidFill>
              </a:rPr>
              <a:t>Access</a:t>
            </a:r>
          </a:p>
          <a:p>
            <a:pPr marL="800100" lvl="1" indent="-342900" algn="l">
              <a:buClr>
                <a:schemeClr val="accent6"/>
              </a:buClr>
              <a:buAutoNum type="romanLcPeriod"/>
            </a:pPr>
            <a:r>
              <a:rPr lang="en-US" sz="1600" dirty="0" smtClean="0">
                <a:solidFill>
                  <a:schemeClr val="tx1"/>
                </a:solidFill>
              </a:rPr>
              <a:t>Some Facts</a:t>
            </a:r>
          </a:p>
          <a:p>
            <a:pPr marL="800100" lvl="1" indent="-342900" algn="l">
              <a:buClr>
                <a:schemeClr val="accent6"/>
              </a:buClr>
              <a:buAutoNum type="romanLcPeriod"/>
            </a:pPr>
            <a:r>
              <a:rPr lang="en-US" sz="1600" dirty="0" smtClean="0">
                <a:solidFill>
                  <a:schemeClr val="tx1"/>
                </a:solidFill>
              </a:rPr>
              <a:t>Array Access Demonstration</a:t>
            </a:r>
          </a:p>
          <a:p>
            <a:pPr marL="800100" lvl="1" indent="-342900" algn="l">
              <a:buClr>
                <a:schemeClr val="accent6"/>
              </a:buClr>
              <a:buAutoNum type="romanLcPeriod"/>
            </a:pPr>
            <a:r>
              <a:rPr lang="en-US" sz="1600" dirty="0" smtClean="0">
                <a:solidFill>
                  <a:schemeClr val="tx1"/>
                </a:solidFill>
              </a:rPr>
              <a:t>Searching an Element in Array</a:t>
            </a:r>
          </a:p>
          <a:p>
            <a:pPr marL="800100" lvl="1" indent="-342900" algn="l">
              <a:buClr>
                <a:schemeClr val="accent6"/>
              </a:buClr>
              <a:buAutoNum type="romanLcPeriod"/>
            </a:pPr>
            <a:r>
              <a:rPr lang="en-US" sz="1600" dirty="0" smtClean="0">
                <a:solidFill>
                  <a:schemeClr val="tx1"/>
                </a:solidFill>
              </a:rPr>
              <a:t>Operation on Array [Insertion, Deletion] </a:t>
            </a:r>
            <a:endParaRPr lang="en-US" sz="1600" dirty="0">
              <a:solidFill>
                <a:schemeClr val="tx1"/>
              </a:solidFill>
            </a:endParaRPr>
          </a:p>
        </p:txBody>
      </p:sp>
      <p:sp>
        <p:nvSpPr>
          <p:cNvPr id="4"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r>
              <a:rPr lang="en-US" sz="1600" dirty="0" smtClean="0">
                <a:solidFill>
                  <a:schemeClr val="tx1"/>
                </a:solidFill>
              </a:rPr>
              <a:t>Books</a:t>
            </a:r>
          </a:p>
          <a:p>
            <a:pPr marL="342900" indent="-342900">
              <a:buFont typeface="+mj-lt"/>
              <a:buAutoNum type="arabicPeriod" startAt="3"/>
            </a:pPr>
            <a:r>
              <a:rPr lang="en-US" sz="1600" dirty="0" smtClean="0">
                <a:solidFill>
                  <a:schemeClr val="tx1"/>
                </a:solidFill>
              </a:rPr>
              <a:t>References</a:t>
            </a:r>
          </a:p>
        </p:txBody>
      </p:sp>
      <p:cxnSp>
        <p:nvCxnSpPr>
          <p:cNvPr id="8" name="Straight Connector 7"/>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xmlns="" id="{37C26D19-85DA-834B-9600-C9820C508897}"/>
              </a:ext>
            </a:extLst>
          </p:cNvPr>
          <p:cNvSpPr txBox="1"/>
          <p:nvPr/>
        </p:nvSpPr>
        <p:spPr>
          <a:xfrm>
            <a:off x="335494" y="1594091"/>
            <a:ext cx="8369031" cy="369332"/>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Concept</a:t>
            </a:r>
            <a:endParaRPr lang="en-US" b="1"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3139321"/>
          </a:xfrm>
          <a:prstGeom prst="rect">
            <a:avLst/>
          </a:prstGeom>
          <a:noFill/>
        </p:spPr>
        <p:txBody>
          <a:bodyPr wrap="square" rtlCol="0">
            <a:spAutoFit/>
          </a:bodyPr>
          <a:lstStyle/>
          <a:p>
            <a:pPr algn="just"/>
            <a:r>
              <a:rPr lang="en-US" dirty="0" smtClean="0"/>
              <a:t>We </a:t>
            </a:r>
            <a:r>
              <a:rPr lang="en-US" dirty="0"/>
              <a:t>have already gone through how computers represent information using binary number system. </a:t>
            </a:r>
          </a:p>
          <a:p>
            <a:pPr algn="just"/>
            <a:endParaRPr lang="en-US" dirty="0" smtClean="0"/>
          </a:p>
          <a:p>
            <a:pPr marL="285750" indent="-285750" algn="just">
              <a:buFont typeface="Wingdings" panose="05000000000000000000" pitchFamily="2" charset="2"/>
              <a:buChar char="q"/>
            </a:pPr>
            <a:r>
              <a:rPr lang="en-US" dirty="0" smtClean="0"/>
              <a:t>But </a:t>
            </a:r>
            <a:r>
              <a:rPr lang="en-US" dirty="0"/>
              <a:t>we need to understand how we are going to represent information in our programming, which we will use as the basis for our computational processes.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do this, we need to decide on representations for </a:t>
            </a:r>
            <a:r>
              <a:rPr lang="en-US" i="1" dirty="0"/>
              <a:t>numeric values</a:t>
            </a:r>
            <a:r>
              <a:rPr lang="en-US" dirty="0"/>
              <a:t> and for </a:t>
            </a:r>
            <a:r>
              <a:rPr lang="en-US" i="1" dirty="0"/>
              <a:t>symbolic ones</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will use the concept of variables.</a:t>
            </a:r>
          </a:p>
          <a:p>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smtClean="0"/>
              <a:t>Variables</a:t>
            </a:r>
            <a:endParaRPr lang="en-US" dirty="0"/>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Variables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r>
              <a:rPr lang="en-US" dirty="0" smtClean="0"/>
              <a:t>.</a:t>
            </a:r>
          </a:p>
          <a:p>
            <a:pPr algn="just"/>
            <a:endParaRPr lang="en-US" dirty="0"/>
          </a:p>
          <a:p>
            <a:pPr marL="285750" indent="-285750" algn="jus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endParaRPr lang="en-US" dirty="0" smtClean="0"/>
          </a:p>
          <a:p>
            <a:pPr algn="just"/>
            <a:endParaRPr lang="en-US" dirty="0"/>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a:p>
            <a:pPr marL="285750" indent="-28575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23239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Variables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3816429"/>
          </a:xfrm>
          <a:prstGeom prst="rect">
            <a:avLst/>
          </a:prstGeom>
          <a:noFill/>
        </p:spPr>
        <p:txBody>
          <a:bodyPr wrap="square" rtlCol="0">
            <a:spAutoFit/>
          </a:bodyPr>
          <a:lstStyle/>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a:t>
            </a:r>
            <a:r>
              <a:rPr lang="en-US" sz="1600" dirty="0" smtClean="0">
                <a:latin typeface="Courier New" panose="02070309020205020404" pitchFamily="49" charset="0"/>
                <a:cs typeface="Courier New" panose="02070309020205020404" pitchFamily="49" charset="0"/>
              </a:rPr>
              <a:t>– b</a:t>
            </a:r>
          </a:p>
          <a:p>
            <a:pPr algn="just"/>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Obviously, this is a very simple example since we have only used two small integer values, but consider that your computer can store millions of numbers like these at the same time and conduct sophisticated mathematical operations with them</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p:txBody>
      </p:sp>
    </p:spTree>
    <p:extLst>
      <p:ext uri="{BB962C8B-B14F-4D97-AF65-F5344CB8AC3E}">
        <p14:creationId xmlns:p14="http://schemas.microsoft.com/office/powerpoint/2010/main" val="1400774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Variables</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variable name is the usual way to reference the stored value; this separation of name and content allows the name to be used independently of the exact information it represents.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identifier in computer source code can be bound to a value during run time, and the value of the variable may thus change during the course of program execution</a:t>
            </a:r>
            <a:r>
              <a:rPr lang="en-US" dirty="0" smtClean="0"/>
              <a:t>.</a:t>
            </a:r>
          </a:p>
          <a:p>
            <a:pPr algn="just"/>
            <a:endParaRPr lang="en-US" dirty="0"/>
          </a:p>
          <a:p>
            <a:pPr marL="285750" indent="-285750" algn="just">
              <a:buFont typeface="Wingdings" panose="05000000000000000000" pitchFamily="2" charset="2"/>
              <a:buChar char="q"/>
            </a:pPr>
            <a:r>
              <a:rPr lang="en-US" dirty="0"/>
              <a:t>In computing, a variable may be employed in a repetitive process: assigned a value in one place, then used elsewhere, then reassigned a new value and used again in the same way.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Memory Management</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397704621"/>
              </p:ext>
            </p:extLst>
          </p:nvPr>
        </p:nvGraphicFramePr>
        <p:xfrm>
          <a:off x="435212" y="5343811"/>
          <a:ext cx="10872566" cy="934720"/>
        </p:xfrm>
        <a:graphic>
          <a:graphicData uri="http://schemas.openxmlformats.org/drawingml/2006/table">
            <a:tbl>
              <a:tblPr firstRow="1" bandRow="1">
                <a:tableStyleId>{5C22544A-7EE6-4342-B048-85BDC9FD1C3A}</a:tableStyleId>
              </a:tblPr>
              <a:tblGrid>
                <a:gridCol w="1030525"/>
                <a:gridCol w="606881"/>
                <a:gridCol w="9235160"/>
              </a:tblGrid>
              <a:tr h="183534">
                <a:tc rowSpan="6">
                  <a:txBody>
                    <a:bodyPr/>
                    <a:lstStyle/>
                    <a:p>
                      <a:pPr algn="ctr"/>
                      <a:r>
                        <a:rPr lang="en-US" b="0" dirty="0" err="1" smtClean="0">
                          <a:solidFill>
                            <a:schemeClr val="tx1"/>
                          </a:solidFill>
                          <a:latin typeface="Courier New" panose="02070309020205020404" pitchFamily="49" charset="0"/>
                          <a:cs typeface="Courier New" panose="02070309020205020404" pitchFamily="49" charset="0"/>
                        </a:rPr>
                        <a:t>int</a:t>
                      </a:r>
                      <a:r>
                        <a:rPr lang="en-US" b="0" dirty="0" smtClean="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smtClean="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smtClean="0">
                          <a:solidFill>
                            <a:schemeClr val="tx1"/>
                          </a:solidFill>
                          <a:effectLst/>
                          <a:latin typeface="+mn-lt"/>
                          <a:ea typeface="+mn-ea"/>
                          <a:cs typeface="+mn-cs"/>
                        </a:rPr>
                        <a:t>represents the memory area of variable named </a:t>
                      </a:r>
                      <a:r>
                        <a:rPr lang="en-US" sz="1800" b="0" kern="1200" dirty="0" smtClean="0">
                          <a:solidFill>
                            <a:schemeClr val="tx1"/>
                          </a:solidFill>
                          <a:effectLst/>
                          <a:latin typeface="Courier New" panose="02070309020205020404" pitchFamily="49" charset="0"/>
                          <a:ea typeface="+mn-ea"/>
                          <a:cs typeface="Courier New" panose="02070309020205020404" pitchFamily="49" charset="0"/>
                        </a:rPr>
                        <a:t>x</a:t>
                      </a:r>
                      <a:r>
                        <a:rPr lang="en-US" sz="1800" b="0" kern="1200" dirty="0" smtClean="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smtClean="0">
                          <a:solidFill>
                            <a:schemeClr val="dk1"/>
                          </a:solidFill>
                          <a:effectLst/>
                          <a:latin typeface="Courier New" panose="02070309020205020404" pitchFamily="49" charset="0"/>
                          <a:ea typeface="+mn-ea"/>
                          <a:cs typeface="Courier New" panose="02070309020205020404" pitchFamily="49" charset="0"/>
                        </a:rPr>
                        <a:t>x</a:t>
                      </a:r>
                      <a:r>
                        <a:rPr lang="en-US" sz="1800" kern="1200" dirty="0" smtClean="0">
                          <a:solidFill>
                            <a:schemeClr val="dk1"/>
                          </a:solidFill>
                          <a:effectLst/>
                          <a:latin typeface="+mn-lt"/>
                          <a:ea typeface="+mn-ea"/>
                          <a:cs typeface="+mn-cs"/>
                        </a:rPr>
                        <a:t> represents the </a:t>
                      </a:r>
                      <a:r>
                        <a:rPr lang="en-US" sz="1800" i="1" u="sng" kern="1200" dirty="0" smtClean="0">
                          <a:solidFill>
                            <a:schemeClr val="dk1"/>
                          </a:solidFill>
                          <a:effectLst/>
                          <a:latin typeface="+mn-lt"/>
                          <a:ea typeface="+mn-ea"/>
                          <a:cs typeface="+mn-cs"/>
                        </a:rPr>
                        <a:t>value</a:t>
                      </a:r>
                      <a:r>
                        <a:rPr lang="en-US" sz="1800" kern="1200" dirty="0" smtClean="0">
                          <a:solidFill>
                            <a:schemeClr val="dk1"/>
                          </a:solidFill>
                          <a:effectLst/>
                          <a:latin typeface="+mn-lt"/>
                          <a:ea typeface="+mn-ea"/>
                          <a:cs typeface="+mn-cs"/>
                        </a:rPr>
                        <a:t> stored inside the area of variable named </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x</a:t>
                      </a:r>
                      <a:r>
                        <a:rPr lang="en-US" sz="1800" kern="1200" dirty="0" smtClean="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r>
            </a:tbl>
          </a:graphicData>
        </a:graphic>
      </p:graphicFrame>
    </p:spTree>
    <p:extLst>
      <p:ext uri="{BB962C8B-B14F-4D97-AF65-F5344CB8AC3E}">
        <p14:creationId xmlns:p14="http://schemas.microsoft.com/office/powerpoint/2010/main" val="3301326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a:t>
            </a:r>
            <a:r>
              <a:rPr lang="en-US" smtClean="0"/>
              <a:t>[1-Dimensional</a:t>
            </a:r>
            <a:r>
              <a:rPr lang="en-US" dirty="0" smtClean="0"/>
              <a:t>]</a:t>
            </a:r>
            <a:endParaRPr lang="en-US" b="1"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hold a </a:t>
            </a:r>
            <a:r>
              <a:rPr lang="en-US" u="sng" dirty="0"/>
              <a:t>series of elements</a:t>
            </a:r>
            <a:r>
              <a:rPr lang="en-US" dirty="0"/>
              <a:t> of the </a:t>
            </a:r>
            <a:r>
              <a:rPr lang="en-US" u="sng" dirty="0"/>
              <a:t>same type</a:t>
            </a:r>
            <a:r>
              <a:rPr lang="en-US" dirty="0"/>
              <a:t> placed in contiguous memory locations. </a:t>
            </a:r>
          </a:p>
          <a:p>
            <a:pPr marL="285750" indent="-285750" algn="just">
              <a:buFont typeface="Wingdings" panose="05000000000000000000" pitchFamily="2" charset="2"/>
              <a:buChar char="q"/>
            </a:pPr>
            <a:r>
              <a:rPr lang="en-US" dirty="0"/>
              <a:t>Each of these elements can be individually referenced by using an index to a unique identifier. </a:t>
            </a:r>
          </a:p>
          <a:p>
            <a:pPr marL="285750" indent="-285750" algn="jus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buFont typeface="Wingdings" panose="05000000000000000000" pitchFamily="2" charset="2"/>
              <a:buChar char="q"/>
            </a:pPr>
            <a:r>
              <a:rPr lang="en-US" dirty="0" smtClean="0"/>
              <a:t>For example, an array to contain </a:t>
            </a:r>
            <a:r>
              <a:rPr lang="en-US" dirty="0" smtClean="0">
                <a:latin typeface="Courier New" panose="02070309020205020404" pitchFamily="49" charset="0"/>
                <a:cs typeface="Courier New" panose="02070309020205020404" pitchFamily="49" charset="0"/>
              </a:rPr>
              <a:t>5</a:t>
            </a:r>
            <a:r>
              <a:rPr lang="en-US" dirty="0" smtClean="0"/>
              <a:t> integer values of type </a:t>
            </a:r>
            <a:r>
              <a:rPr lang="en-US" dirty="0" err="1" smtClean="0">
                <a:latin typeface="Courier New" panose="02070309020205020404" pitchFamily="49" charset="0"/>
                <a:cs typeface="Courier New" panose="02070309020205020404" pitchFamily="49" charset="0"/>
              </a:rPr>
              <a:t>int</a:t>
            </a:r>
            <a:r>
              <a:rPr lang="en-US" dirty="0" smtClean="0"/>
              <a:t> called </a:t>
            </a:r>
            <a:r>
              <a:rPr lang="en-US" dirty="0" err="1" smtClean="0">
                <a:latin typeface="Courier New" panose="02070309020205020404" pitchFamily="49" charset="0"/>
                <a:cs typeface="Courier New" panose="02070309020205020404" pitchFamily="49" charset="0"/>
              </a:rPr>
              <a:t>mimo</a:t>
            </a:r>
            <a:r>
              <a:rPr lang="en-US" dirty="0" smtClean="0"/>
              <a:t> could be represented like this:</a:t>
            </a:r>
          </a:p>
          <a:p>
            <a:pPr algn="just"/>
            <a:endParaRPr lang="en-US" dirty="0"/>
          </a:p>
          <a:p>
            <a:pPr algn="just"/>
            <a:endParaRPr lang="en-US" dirty="0" smtClean="0"/>
          </a:p>
          <a:p>
            <a:pPr algn="just"/>
            <a:endParaRPr lang="en-US" dirty="0" smtClean="0"/>
          </a:p>
          <a:p>
            <a:pPr algn="just"/>
            <a:r>
              <a:rPr lang="en-US" dirty="0" smtClean="0"/>
              <a:t>where </a:t>
            </a:r>
            <a:r>
              <a:rPr lang="en-US" dirty="0"/>
              <a:t>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532427"/>
            <a:ext cx="2789509" cy="484632"/>
          </a:xfrm>
        </p:spPr>
        <p:txBody>
          <a:bodyPr/>
          <a:lstStyle/>
          <a:p>
            <a:r>
              <a:rPr lang="en-US" dirty="0" smtClean="0"/>
              <a:t>Definition &amp; Structure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9549888"/>
              </p:ext>
            </p:extLst>
          </p:nvPr>
        </p:nvGraphicFramePr>
        <p:xfrm>
          <a:off x="584393" y="4462582"/>
          <a:ext cx="8169851" cy="975360"/>
        </p:xfrm>
        <a:graphic>
          <a:graphicData uri="http://schemas.openxmlformats.org/drawingml/2006/table">
            <a:tbl>
              <a:tblPr firstRow="1" firstCol="1" bandRow="1">
                <a:tableStyleId>{5C22544A-7EE6-4342-B048-85BDC9FD1C3A}</a:tableStyleId>
              </a:tblPr>
              <a:tblGrid>
                <a:gridCol w="668443"/>
                <a:gridCol w="378578"/>
                <a:gridCol w="376516"/>
                <a:gridCol w="373420"/>
                <a:gridCol w="396114"/>
                <a:gridCol w="367230"/>
                <a:gridCol w="366199"/>
                <a:gridCol w="367230"/>
                <a:gridCol w="368263"/>
                <a:gridCol w="366199"/>
                <a:gridCol w="367230"/>
                <a:gridCol w="367230"/>
                <a:gridCol w="368263"/>
                <a:gridCol w="367230"/>
                <a:gridCol w="367230"/>
                <a:gridCol w="366199"/>
                <a:gridCol w="371358"/>
                <a:gridCol w="369295"/>
                <a:gridCol w="366199"/>
                <a:gridCol w="367230"/>
                <a:gridCol w="337315"/>
                <a:gridCol w="126880"/>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73548">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45715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Declaration</a:t>
            </a:r>
            <a:endParaRPr lang="en-US" sz="2600" b="1" dirty="0">
              <a:solidFill>
                <a:schemeClr val="tx1"/>
              </a:solidFill>
            </a:endParaRPr>
          </a:p>
        </p:txBody>
      </p:sp>
      <p:sp>
        <p:nvSpPr>
          <p:cNvPr id="4" name="TextBox 3">
            <a:extLst>
              <a:ext uri="{FF2B5EF4-FFF2-40B4-BE49-F238E27FC236}">
                <a16:creationId xmlns:a16="http://schemas.microsoft.com/office/drawing/2014/main" xmlns=""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Like a regular variable, an array must be declared before it is used. A typical declaration for an array in C++ is: </a:t>
            </a:r>
            <a:endParaRPr lang="en-US" dirty="0" smtClean="0"/>
          </a:p>
          <a:p>
            <a:pPr marL="285750" indent="-285750" algn="just">
              <a:buFont typeface="Wingdings" panose="05000000000000000000" pitchFamily="2" charset="2"/>
              <a:buChar char="q"/>
            </a:pPr>
            <a:endParaRPr lang="en-US" dirty="0"/>
          </a:p>
          <a:p>
            <a:pPr algn="just"/>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smtClean="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endParaRPr lang="en-US" dirty="0" smtClean="0"/>
          </a:p>
          <a:p>
            <a:pPr marL="285750" indent="-285750" algn="just">
              <a:buFont typeface="Wingdings" panose="05000000000000000000" pitchFamily="2" charset="2"/>
              <a:buChar char="q"/>
            </a:pPr>
            <a:r>
              <a:rPr lang="en-US" dirty="0" smtClean="0"/>
              <a:t>Therefore</a:t>
            </a:r>
            <a:r>
              <a:rPr lang="en-US" dirty="0"/>
              <a:t>,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r>
              <a:rPr lang="en-US" dirty="0" smtClean="0"/>
              <a:t>:</a:t>
            </a:r>
          </a:p>
          <a:p>
            <a:pPr marL="285750" indent="-285750" algn="just">
              <a:buFont typeface="Wingdings" panose="05000000000000000000" pitchFamily="2" charset="2"/>
              <a:buChar char="q"/>
            </a:pPr>
            <a:endParaRPr lang="en-US" dirty="0"/>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smtClean="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Tree>
    <p:extLst>
      <p:ext uri="{BB962C8B-B14F-4D97-AF65-F5344CB8AC3E}">
        <p14:creationId xmlns:p14="http://schemas.microsoft.com/office/powerpoint/2010/main" val="2635488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FCE821-7B91-4CB3-8985-5307FC9E0430}"/>
</file>

<file path=customXml/itemProps2.xml><?xml version="1.0" encoding="utf-8"?>
<ds:datastoreItem xmlns:ds="http://schemas.openxmlformats.org/officeDocument/2006/customXml" ds:itemID="{0C960378-5BCF-4DFD-AE87-A00F26AB4F01}"/>
</file>

<file path=customXml/itemProps3.xml><?xml version="1.0" encoding="utf-8"?>
<ds:datastoreItem xmlns:ds="http://schemas.openxmlformats.org/officeDocument/2006/customXml" ds:itemID="{E3793B48-896A-421A-AA76-E2008D38B4DC}"/>
</file>

<file path=docProps/app.xml><?xml version="1.0" encoding="utf-8"?>
<Properties xmlns="http://schemas.openxmlformats.org/officeDocument/2006/extended-properties" xmlns:vt="http://schemas.openxmlformats.org/officeDocument/2006/docPropsVTypes">
  <Template>Spectrum.thmx</Template>
  <TotalTime>477</TotalTime>
  <Words>1856</Words>
  <Application>Microsoft Office PowerPoint</Application>
  <PresentationFormat>On-screen Show (4:3)</PresentationFormat>
  <Paragraphs>413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 New</vt:lpstr>
      <vt:lpstr>Times New Roman</vt:lpstr>
      <vt:lpstr>Wingdings</vt:lpstr>
      <vt:lpstr>Spectrum</vt:lpstr>
      <vt:lpstr>Array [1-Dimensional]</vt:lpstr>
      <vt:lpstr>Lecture Outline</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175</cp:revision>
  <dcterms:created xsi:type="dcterms:W3CDTF">2018-12-10T17:20:29Z</dcterms:created>
  <dcterms:modified xsi:type="dcterms:W3CDTF">2020-04-27T12:07:07Z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