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1" r:id="rId3"/>
    <p:sldId id="268" r:id="rId4"/>
    <p:sldId id="282"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79"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400" autoAdjust="0"/>
  </p:normalViewPr>
  <p:slideViewPr>
    <p:cSldViewPr snapToGrid="0" snapToObjects="1">
      <p:cViewPr varScale="1">
        <p:scale>
          <a:sx n="85" d="100"/>
          <a:sy n="85" d="100"/>
        </p:scale>
        <p:origin x="1315"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[2-Dimensional] &amp; String</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27804746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2.1</a:t>
                      </a:r>
                      <a:endParaRPr lang="en-US" dirty="0"/>
                    </a:p>
                  </a:txBody>
                  <a:tcPr/>
                </a:tc>
                <a:tc>
                  <a:txBody>
                    <a:bodyPr/>
                    <a:lstStyle/>
                    <a:p>
                      <a:r>
                        <a:rPr lang="en-US" dirty="0"/>
                        <a:t>Week No:</a:t>
                      </a:r>
                    </a:p>
                  </a:txBody>
                  <a:tcPr/>
                </a:tc>
                <a:tc>
                  <a:txBody>
                    <a:bodyPr/>
                    <a:lstStyle/>
                    <a:p>
                      <a:r>
                        <a:rPr lang="en-US"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335495" y="1674813"/>
            <a:ext cx="5494938" cy="1893887"/>
          </a:xfrm>
        </p:spPr>
        <p:txBody>
          <a:bodyPr>
            <a:normAutofit fontScale="62500" lnSpcReduction="20000"/>
          </a:bodyPr>
          <a:lstStyle/>
          <a:p>
            <a:pPr algn="just">
              <a:buClrTx/>
              <a:buFont typeface="Wingdings" panose="05000000000000000000" pitchFamily="2" charset="2"/>
              <a:buChar char="q"/>
            </a:pPr>
            <a:r>
              <a:rPr lang="en-US" dirty="0"/>
              <a:t>Consider a 2D array </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[R][C]</a:t>
            </a:r>
            <a:r>
              <a:rPr lang="en-US" sz="1950" dirty="0"/>
              <a:t> </a:t>
            </a:r>
            <a:r>
              <a:rPr lang="en-US" dirty="0"/>
              <a:t>each element addressed by </a:t>
            </a:r>
            <a:r>
              <a:rPr lang="en-US" sz="1950" b="1" dirty="0">
                <a:latin typeface="Courier New" panose="02070309020205020404" pitchFamily="49" charset="0"/>
                <a:cs typeface="Courier New" panose="02070309020205020404" pitchFamily="49" charset="0"/>
              </a:rPr>
              <a:t>&amp;</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][j]</a:t>
            </a:r>
            <a:r>
              <a:rPr lang="en-US" dirty="0"/>
              <a:t>, where </a:t>
            </a:r>
            <a:r>
              <a:rPr lang="en-US" b="1" dirty="0">
                <a:latin typeface="Courier New" panose="02070309020205020404" pitchFamily="49" charset="0"/>
                <a:cs typeface="Courier New" panose="02070309020205020404" pitchFamily="49" charset="0"/>
              </a:rPr>
              <a:t>R</a:t>
            </a:r>
            <a:r>
              <a:rPr lang="en-US" dirty="0"/>
              <a:t>=total element in 1</a:t>
            </a:r>
            <a:r>
              <a:rPr lang="en-US" baseline="30000" dirty="0"/>
              <a:t>st</a:t>
            </a:r>
            <a:r>
              <a:rPr lang="en-US" dirty="0"/>
              <a:t> dimension, </a:t>
            </a:r>
            <a:r>
              <a:rPr lang="en-US" b="1" dirty="0">
                <a:latin typeface="Courier New" panose="02070309020205020404" pitchFamily="49" charset="0"/>
                <a:cs typeface="Courier New" panose="02070309020205020404" pitchFamily="49" charset="0"/>
              </a:rPr>
              <a:t>C</a:t>
            </a:r>
            <a:r>
              <a:rPr lang="en-US" dirty="0"/>
              <a:t>=total element in 2</a:t>
            </a:r>
            <a:r>
              <a:rPr lang="en-US" baseline="30000" dirty="0"/>
              <a:t>nd</a:t>
            </a:r>
            <a:r>
              <a:rPr lang="en-US" dirty="0"/>
              <a:t> dimension, </a:t>
            </a:r>
            <a:r>
              <a:rPr lang="en-US" sz="1950" b="1" dirty="0">
                <a:latin typeface="Courier New" panose="02070309020205020404" pitchFamily="49" charset="0"/>
                <a:cs typeface="Courier New" panose="02070309020205020404" pitchFamily="49" charset="0"/>
              </a:rPr>
              <a:t>0</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 &lt; R</a:t>
            </a:r>
            <a:r>
              <a:rPr lang="en-US" dirty="0"/>
              <a:t>, </a:t>
            </a:r>
            <a:r>
              <a:rPr lang="en-US" sz="1950" b="1" dirty="0">
                <a:latin typeface="Courier New" panose="02070309020205020404" pitchFamily="49" charset="0"/>
                <a:cs typeface="Courier New" panose="02070309020205020404" pitchFamily="49" charset="0"/>
              </a:rPr>
              <a:t>0 </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a:latin typeface="Courier New" panose="02070309020205020404" pitchFamily="49" charset="0"/>
                <a:cs typeface="Courier New" panose="02070309020205020404" pitchFamily="49" charset="0"/>
              </a:rPr>
              <a:t>j &lt; C</a:t>
            </a:r>
            <a:r>
              <a:rPr lang="en-US" dirty="0"/>
              <a:t>. </a:t>
            </a:r>
            <a:endParaRPr lang="en-US" b="1" dirty="0"/>
          </a:p>
          <a:p>
            <a:pPr algn="just">
              <a:buClrTx/>
              <a:buFont typeface="Wingdings" panose="05000000000000000000" pitchFamily="2" charset="2"/>
              <a:buChar char="q"/>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b="1" dirty="0" smtClean="0">
                <a:latin typeface="Courier New" panose="02070309020205020404" pitchFamily="49" charset="0"/>
                <a:cs typeface="Courier New" panose="02070309020205020404" pitchFamily="49" charset="0"/>
              </a:rPr>
              <a:t>];</a:t>
            </a:r>
            <a:r>
              <a:rPr lang="en-US" dirty="0" smtClean="0"/>
              <a:t> </a:t>
            </a:r>
            <a:r>
              <a:rPr lang="en-US" dirty="0"/>
              <a:t>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smtClean="0">
                <a:latin typeface="Courier New" panose="02070309020205020404" pitchFamily="49" charset="0"/>
                <a:cs typeface="Courier New" panose="02070309020205020404" pitchFamily="49" charset="0"/>
              </a:rPr>
              <a:t>567</a:t>
            </a:r>
            <a:r>
              <a:rPr lang="en-US" dirty="0" smtClean="0"/>
              <a:t>.</a:t>
            </a:r>
            <a:endParaRPr lang="en-US" dirty="0"/>
          </a:p>
          <a:p>
            <a:pPr algn="just">
              <a:buClrTx/>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smtClean="0">
                <a:latin typeface="Courier New" panose="02070309020205020404" pitchFamily="49" charset="0"/>
                <a:cs typeface="Courier New" panose="02070309020205020404" pitchFamily="49" charset="0"/>
              </a:rPr>
              <a:t>583</a:t>
            </a:r>
            <a:r>
              <a:rPr lang="en-US" dirty="0" smtClean="0"/>
              <a:t> </a:t>
            </a:r>
            <a:r>
              <a:rPr lang="en-US" dirty="0"/>
              <a:t>to </a:t>
            </a:r>
            <a:r>
              <a:rPr lang="en-US" b="1" dirty="0" smtClean="0">
                <a:latin typeface="Courier New" panose="02070309020205020404" pitchFamily="49" charset="0"/>
                <a:cs typeface="Courier New" panose="02070309020205020404" pitchFamily="49" charset="0"/>
              </a:rPr>
              <a:t>587</a:t>
            </a:r>
            <a:r>
              <a:rPr lang="en-US" dirty="0" smtClean="0"/>
              <a:t>.</a:t>
            </a:r>
            <a:endParaRPr lang="en-US" dirty="0"/>
          </a:p>
        </p:txBody>
      </p:sp>
      <p:sp>
        <p:nvSpPr>
          <p:cNvPr id="9" name="Content Placeholder 8"/>
          <p:cNvSpPr>
            <a:spLocks noGrp="1"/>
          </p:cNvSpPr>
          <p:nvPr>
            <p:ph sz="half" idx="4294967295"/>
          </p:nvPr>
        </p:nvSpPr>
        <p:spPr>
          <a:xfrm>
            <a:off x="174967" y="5060685"/>
            <a:ext cx="8824913" cy="1742383"/>
          </a:xfrm>
        </p:spPr>
        <p:txBody>
          <a:bodyPr>
            <a:noAutofit/>
          </a:bodyPr>
          <a:lstStyle/>
          <a:p>
            <a:pPr marL="0" indent="0" algn="just">
              <a:buNone/>
            </a:pPr>
            <a:r>
              <a:rPr lang="en-US" sz="1500" b="1" dirty="0">
                <a:latin typeface="Courier New" panose="02070309020205020404" pitchFamily="49" charset="0"/>
                <a:cs typeface="Courier New" panose="02070309020205020404" pitchFamily="49" charset="0"/>
              </a:rPr>
              <a:t>&amp;array[</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][j]=</a:t>
            </a:r>
            <a:r>
              <a:rPr lang="en-US" sz="1500" b="1" dirty="0" err="1">
                <a:latin typeface="Courier New" panose="02070309020205020404" pitchFamily="49" charset="0"/>
                <a:cs typeface="Courier New" panose="02070309020205020404" pitchFamily="49" charset="0"/>
              </a:rPr>
              <a:t>start_location</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 * (C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 + (j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 + (1 * (3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 (1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2040951166"/>
              </p:ext>
            </p:extLst>
          </p:nvPr>
        </p:nvGraphicFramePr>
        <p:xfrm>
          <a:off x="174967" y="3752043"/>
          <a:ext cx="8709691" cy="1000760"/>
        </p:xfrm>
        <a:graphic>
          <a:graphicData uri="http://schemas.openxmlformats.org/drawingml/2006/table">
            <a:tbl>
              <a:tblPr firstRow="1" firstCol="1" bandRow="1">
                <a:tableStyleId>{5C22544A-7EE6-4342-B048-85BDC9FD1C3A}</a:tableStyleId>
              </a:tblPr>
              <a:tblGrid>
                <a:gridCol w="661916"/>
                <a:gridCol w="374880"/>
                <a:gridCol w="406620"/>
                <a:gridCol w="398959"/>
                <a:gridCol w="413769"/>
                <a:gridCol w="363644"/>
                <a:gridCol w="370173"/>
                <a:gridCol w="384880"/>
                <a:gridCol w="399980"/>
                <a:gridCol w="362623"/>
                <a:gridCol w="398958"/>
                <a:gridCol w="398958"/>
                <a:gridCol w="399980"/>
                <a:gridCol w="363644"/>
                <a:gridCol w="399213"/>
                <a:gridCol w="397427"/>
                <a:gridCol w="400745"/>
                <a:gridCol w="392829"/>
                <a:gridCol w="384662"/>
                <a:gridCol w="376814"/>
                <a:gridCol w="334022"/>
                <a:gridCol w="324995"/>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a:txBody>
                    <a:bodyPr/>
                    <a:lstStyle/>
                    <a:p>
                      <a:pPr marL="0" marR="0" algn="ctr">
                        <a:spcBef>
                          <a:spcPts val="0"/>
                        </a:spcBef>
                        <a:spcAft>
                          <a:spcPts val="0"/>
                        </a:spcAft>
                      </a:pPr>
                      <a:r>
                        <a:rPr lang="en-US" sz="1400" dirty="0" err="1" smtClean="0">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 </a:t>
                      </a:r>
                      <a:r>
                        <a:rPr lang="en-US" sz="1400" b="1" dirty="0" smtClean="0">
                          <a:solidFill>
                            <a:schemeClr val="tx1"/>
                          </a:solidFill>
                          <a:effectLst/>
                          <a:latin typeface="+mn-lt"/>
                          <a:cs typeface="Courier New" panose="02070309020205020404" pitchFamily="49" charset="0"/>
                        </a:rPr>
                        <a:t>567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569</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571</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573</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575</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577</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579</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581</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583</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585</a:t>
                      </a:r>
                      <a:endParaRPr lang="en-US" sz="1400"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cs typeface="Courier New" panose="02070309020205020404" pitchFamily="49" charset="0"/>
                        </a:rPr>
                        <a:t>587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a:txBody>
                    <a:bodyPr/>
                    <a:lstStyle/>
                    <a:p>
                      <a:pPr marL="0" marR="0" algn="ctr">
                        <a:spcBef>
                          <a:spcPts val="0"/>
                        </a:spcBef>
                        <a:spcAft>
                          <a:spcPts val="0"/>
                        </a:spcAft>
                      </a:pP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568</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570</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572</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574</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576</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578</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580</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582</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mn-lt"/>
                          <a:ea typeface="Times New Roman" panose="02020603050405020304" pitchFamily="18" charset="0"/>
                          <a:cs typeface="Courier New" panose="02070309020205020404" pitchFamily="49" charset="0"/>
                        </a:rPr>
                        <a:t>584</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latin typeface="+mn-lt"/>
                          <a:cs typeface="Courier New" panose="02070309020205020404" pitchFamily="49" charset="0"/>
                        </a:rPr>
                        <a:t>586</a:t>
                      </a:r>
                      <a:endParaRPr lang="en-US" sz="1400"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1" name="Straight Connector 10"/>
          <p:cNvCxnSpPr/>
          <p:nvPr/>
        </p:nvCxnSpPr>
        <p:spPr>
          <a:xfrm>
            <a:off x="7067020" y="3964611"/>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056935" y="3954527"/>
            <a:ext cx="1501579"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4" name="Table 13"/>
          <p:cNvGraphicFramePr>
            <a:graphicFrameLocks noGrp="1"/>
          </p:cNvGraphicFramePr>
          <p:nvPr>
            <p:extLst>
              <p:ext uri="{D42A27DB-BD31-4B8C-83A1-F6EECF244321}">
                <p14:modId xmlns:p14="http://schemas.microsoft.com/office/powerpoint/2010/main" val="868933045"/>
              </p:ext>
            </p:extLst>
          </p:nvPr>
        </p:nvGraphicFramePr>
        <p:xfrm>
          <a:off x="6097754" y="1379911"/>
          <a:ext cx="2610144" cy="2270091"/>
        </p:xfrm>
        <a:graphic>
          <a:graphicData uri="http://schemas.openxmlformats.org/drawingml/2006/table">
            <a:tbl>
              <a:tblPr firstRow="1" bandRow="1">
                <a:tableStyleId>{2D5ABB26-0587-4C30-8999-92F81FD0307C}</a:tableStyleId>
              </a:tblPr>
              <a:tblGrid>
                <a:gridCol w="482973"/>
                <a:gridCol w="162560"/>
                <a:gridCol w="162560"/>
                <a:gridCol w="162560"/>
                <a:gridCol w="162560"/>
                <a:gridCol w="162560"/>
                <a:gridCol w="162560"/>
                <a:gridCol w="162560"/>
                <a:gridCol w="162560"/>
                <a:gridCol w="162560"/>
                <a:gridCol w="162560"/>
                <a:gridCol w="162560"/>
                <a:gridCol w="176451"/>
                <a:gridCol w="162560"/>
              </a:tblGrid>
              <a:tr h="2286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t>567</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smtClean="0"/>
                        <a:t>571</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smtClean="0"/>
                        <a:t>575</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100" b="1" dirty="0" smtClean="0"/>
                        <a:t>579</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100" b="1" dirty="0" smtClean="0"/>
                        <a:t>0</a:t>
                      </a: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smtClean="0"/>
                        <a:t>1</a:t>
                      </a: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smtClean="0"/>
                        <a:t>2</a:t>
                      </a: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4814">
                <a:tc rowSpan="2">
                  <a:txBody>
                    <a:bodyPr/>
                    <a:lstStyle/>
                    <a:p>
                      <a:pPr algn="ctr"/>
                      <a:r>
                        <a:rPr lang="en-US" sz="1200" dirty="0" smtClean="0"/>
                        <a:t>0</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rowSpan="2">
                  <a:txBody>
                    <a:bodyPr/>
                    <a:lstStyle/>
                    <a:p>
                      <a:pPr algn="ctr"/>
                      <a:r>
                        <a:rPr lang="en-US" sz="1200" dirty="0" smtClean="0"/>
                        <a:t>1</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2860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smtClean="0">
                          <a:sym typeface="Wingdings" panose="05000000000000000000" pitchFamily="2" charset="2"/>
                        </a:rPr>
                        <a:t></a:t>
                      </a:r>
                      <a:r>
                        <a:rPr lang="en-US" sz="1100" b="1" dirty="0" smtClean="0"/>
                        <a:t>583</a:t>
                      </a:r>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smtClean="0">
                          <a:sym typeface="Wingdings" panose="05000000000000000000" pitchFamily="2" charset="2"/>
                        </a:rPr>
                        <a:t></a:t>
                      </a:r>
                      <a:r>
                        <a:rPr lang="en-US" sz="1100" b="1" dirty="0" smtClean="0">
                          <a:sym typeface="Wingdings" panose="05000000000000000000" pitchFamily="2" charset="2"/>
                        </a:rPr>
                        <a:t>587</a:t>
                      </a:r>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rowSpan="2">
                  <a:txBody>
                    <a:bodyPr/>
                    <a:lstStyle/>
                    <a:p>
                      <a:pPr algn="ctr"/>
                      <a:r>
                        <a:rPr lang="en-US" sz="1100" b="1" dirty="0" smtClean="0"/>
                        <a:t>579</a:t>
                      </a:r>
                      <a:r>
                        <a:rPr lang="en-US" sz="1100" b="1" dirty="0" smtClean="0">
                          <a:sym typeface="Wingdings" panose="05000000000000000000" pitchFamily="2" charset="2"/>
                        </a:rPr>
                        <a:t></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716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417">
                <a:tc rowSpan="2">
                  <a:txBody>
                    <a:bodyPr/>
                    <a:lstStyle/>
                    <a:p>
                      <a:pPr algn="ctr"/>
                      <a:r>
                        <a:rPr lang="en-US" sz="1200" dirty="0" smtClean="0"/>
                        <a:t>2</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51460">
                <a:tc>
                  <a:txBody>
                    <a:bodyPr/>
                    <a:lstStyle/>
                    <a:p>
                      <a:pPr algn="ctr"/>
                      <a:r>
                        <a:rPr lang="en-US" sz="1200" dirty="0" smtClean="0"/>
                        <a:t>3</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Rectangle 1"/>
          <p:cNvSpPr/>
          <p:nvPr/>
        </p:nvSpPr>
        <p:spPr>
          <a:xfrm>
            <a:off x="7202477" y="2096915"/>
            <a:ext cx="677474" cy="470457"/>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3506545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There is a general way to access the memory location of a 2 dimensional array</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an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[R][C];</a:t>
            </a:r>
            <a:r>
              <a:rPr lang="en-US" dirty="0"/>
              <a:t> and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i&lt;R</a:t>
            </a:r>
            <a:r>
              <a:rPr lang="en-US" dirty="0"/>
              <a:t>;</a:t>
            </a:r>
            <a:r>
              <a:rPr lang="en-US" dirty="0">
                <a:latin typeface="Courier New" panose="02070309020205020404" pitchFamily="49" charset="0"/>
                <a:cs typeface="Courier New" panose="02070309020205020404" pitchFamily="49" charset="0"/>
              </a:rPr>
              <a:t> 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j&lt;C</a:t>
            </a:r>
            <a:r>
              <a:rPr lang="en-US" dirty="0"/>
              <a:t>.</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r>
              <a:rPr lang="en-US" dirty="0"/>
              <a:t> represents the starting address of </a:t>
            </a:r>
            <a:r>
              <a:rPr lang="en-US" dirty="0" err="1">
                <a:latin typeface="Courier New" panose="02070309020205020404" pitchFamily="49" charset="0"/>
                <a:cs typeface="Courier New" panose="02070309020205020404" pitchFamily="49" charset="0"/>
              </a:rPr>
              <a:t>i</a:t>
            </a:r>
            <a:r>
              <a:rPr lang="en-US" baseline="30000" dirty="0" err="1">
                <a:latin typeface="Courier New" panose="02070309020205020404" pitchFamily="49" charset="0"/>
                <a:cs typeface="Courier New" panose="02070309020205020404" pitchFamily="49" charset="0"/>
              </a:rPr>
              <a:t>th</a:t>
            </a:r>
            <a:r>
              <a:rPr lang="en-US" dirty="0"/>
              <a:t>  row.</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skips </a:t>
            </a:r>
            <a:r>
              <a:rPr lang="en-US" b="1" dirty="0" err="1">
                <a:latin typeface="Courier New" panose="02070309020205020404" pitchFamily="49" charset="0"/>
                <a:cs typeface="Courier New" panose="02070309020205020404" pitchFamily="49" charset="0"/>
              </a:rPr>
              <a:t>i</a:t>
            </a:r>
            <a:r>
              <a:rPr lang="en-US" dirty="0">
                <a:cs typeface="Courier New" panose="02070309020205020404" pitchFamily="49" charset="0"/>
              </a:rPr>
              <a:t> number of rows each with </a:t>
            </a:r>
            <a:r>
              <a:rPr lang="en-US" b="1" dirty="0">
                <a:latin typeface="Courier New" panose="02070309020205020404" pitchFamily="49" charset="0"/>
                <a:cs typeface="Courier New" panose="02070309020205020404" pitchFamily="49" charset="0"/>
              </a:rPr>
              <a:t>C</a:t>
            </a:r>
            <a:r>
              <a:rPr lang="en-US" dirty="0">
                <a:cs typeface="Courier New" panose="02070309020205020404" pitchFamily="49" charset="0"/>
              </a:rPr>
              <a:t> number of elements from the </a:t>
            </a:r>
            <a:r>
              <a:rPr lang="en-US" b="1" dirty="0" err="1">
                <a:cs typeface="Courier New" panose="02070309020205020404" pitchFamily="49" charset="0"/>
              </a:rPr>
              <a:t>start_location</a:t>
            </a:r>
            <a:r>
              <a:rPr lang="en-US" dirty="0">
                <a:cs typeface="Courier New" panose="02070309020205020404" pitchFamily="49" charset="0"/>
              </a:rPr>
              <a:t> of the array.</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elements)</a:t>
            </a:r>
            <a:r>
              <a:rPr lang="en-US" dirty="0"/>
              <a:t>, where </a:t>
            </a:r>
            <a:r>
              <a:rPr lang="en-US" dirty="0">
                <a:latin typeface="Courier New" panose="02070309020205020404" pitchFamily="49" charset="0"/>
                <a:cs typeface="Courier New" panose="02070309020205020404" pitchFamily="49" charset="0"/>
              </a:rPr>
              <a:t>C elements </a:t>
            </a:r>
            <a:r>
              <a:rPr lang="en-US" dirty="0"/>
              <a:t>are counted in bytes based on the </a:t>
            </a:r>
            <a:r>
              <a:rPr lang="en-US" b="1" dirty="0" err="1">
                <a:latin typeface="Courier New" panose="02070309020205020404" pitchFamily="49" charset="0"/>
                <a:cs typeface="Courier New" panose="02070309020205020404" pitchFamily="49" charset="0"/>
              </a:rPr>
              <a:t>size_of_data</a:t>
            </a:r>
            <a:r>
              <a:rPr lang="en-US" dirty="0"/>
              <a:t>, here </a:t>
            </a:r>
            <a:r>
              <a:rPr lang="en-US" dirty="0">
                <a:latin typeface="Courier New" panose="02070309020205020404" pitchFamily="49" charset="0"/>
                <a:cs typeface="Courier New" panose="02070309020205020404" pitchFamily="49" charset="0"/>
              </a:rPr>
              <a:t>int</a:t>
            </a:r>
            <a:r>
              <a:rPr lang="en-US" dirty="0"/>
              <a:t>.</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 </a:t>
            </a:r>
            <a:r>
              <a:rPr lang="en-US" dirty="0" err="1">
                <a:latin typeface="Courier New" panose="02070309020205020404" pitchFamily="49" charset="0"/>
                <a:cs typeface="Courier New" panose="02070309020205020404" pitchFamily="49" charset="0"/>
              </a:rPr>
              <a:t>size_of_data</a:t>
            </a:r>
            <a:r>
              <a:rPr lang="en-US" dirty="0">
                <a:latin typeface="Courier New" panose="02070309020205020404" pitchFamily="49" charset="0"/>
                <a:cs typeface="Courier New" panose="02070309020205020404" pitchFamily="49" charset="0"/>
              </a:rPr>
              <a:t>))</a:t>
            </a:r>
            <a:r>
              <a:rPr lang="en-US" dirty="0"/>
              <a:t>. </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(or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a:t>
            </a:r>
            <a:endParaRPr lang="en-US" dirty="0" smtClean="0"/>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A 2D array is also referred as an array of arrays. i.e. an array of which each element is another array.</a:t>
            </a:r>
          </a:p>
        </p:txBody>
      </p:sp>
    </p:spTree>
    <p:extLst>
      <p:ext uri="{BB962C8B-B14F-4D97-AF65-F5344CB8AC3E}">
        <p14:creationId xmlns:p14="http://schemas.microsoft.com/office/powerpoint/2010/main" val="3308017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array of characters.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r>
              <a:rPr lang="en-US" dirty="0" smtClean="0"/>
              <a:t>.</a:t>
            </a:r>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smtClean="0"/>
              <a:t>Definition &amp; Structure</a:t>
            </a:r>
          </a:p>
        </p:txBody>
      </p:sp>
    </p:spTree>
    <p:extLst>
      <p:ext uri="{BB962C8B-B14F-4D97-AF65-F5344CB8AC3E}">
        <p14:creationId xmlns:p14="http://schemas.microsoft.com/office/powerpoint/2010/main" val="824457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Declaration &amp; Initialization</a:t>
            </a:r>
            <a:endParaRPr lang="en-US" sz="2600" b="1" dirty="0">
              <a:solidFill>
                <a:schemeClr val="tx1"/>
              </a:solidFill>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smtClean="0">
                <a:latin typeface="Courier New" panose="02070309020205020404" pitchFamily="49" charset="0"/>
                <a:cs typeface="Courier New" panose="02070309020205020404" pitchFamily="49" charset="0"/>
              </a:rPr>
              <a:t>];</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But things are different when we initialize during declaration. An array to contain </a:t>
            </a:r>
            <a:r>
              <a:rPr lang="en-US" dirty="0" smtClean="0">
                <a:latin typeface="Courier New" panose="02070309020205020404" pitchFamily="49" charset="0"/>
                <a:cs typeface="Courier New" panose="02070309020205020404" pitchFamily="49" charset="0"/>
              </a:rPr>
              <a:t>5</a:t>
            </a:r>
            <a:r>
              <a:rPr lang="en-US" dirty="0" smtClean="0"/>
              <a:t> character values ('</a:t>
            </a:r>
            <a:r>
              <a:rPr lang="en-US" dirty="0" smtClean="0">
                <a:latin typeface="Courier New" panose="02070309020205020404" pitchFamily="49" charset="0"/>
                <a:cs typeface="Courier New" panose="02070309020205020404" pitchFamily="49" charset="0"/>
              </a:rPr>
              <a:t>H</a:t>
            </a:r>
            <a:r>
              <a:rPr lang="en-US" dirty="0" smtClean="0"/>
              <a:t>', '</a:t>
            </a:r>
            <a:r>
              <a:rPr lang="en-US" dirty="0" smtClean="0">
                <a:latin typeface="Courier New" panose="02070309020205020404" pitchFamily="49" charset="0"/>
                <a:cs typeface="Courier New" panose="02070309020205020404" pitchFamily="49" charset="0"/>
              </a:rPr>
              <a:t>e</a:t>
            </a:r>
            <a:r>
              <a:rPr lang="en-US" dirty="0" smtClean="0"/>
              <a:t>', '</a:t>
            </a:r>
            <a:r>
              <a:rPr lang="en-US" dirty="0" smtClean="0">
                <a:latin typeface="Courier New" panose="02070309020205020404" pitchFamily="49" charset="0"/>
                <a:cs typeface="Courier New" panose="02070309020205020404" pitchFamily="49" charset="0"/>
              </a:rPr>
              <a:t>l</a:t>
            </a:r>
            <a:r>
              <a:rPr lang="en-US" dirty="0" smtClean="0"/>
              <a:t>', '</a:t>
            </a:r>
            <a:r>
              <a:rPr lang="en-US" dirty="0" smtClean="0">
                <a:latin typeface="Courier New" panose="02070309020205020404" pitchFamily="49" charset="0"/>
                <a:cs typeface="Courier New" panose="02070309020205020404" pitchFamily="49" charset="0"/>
              </a:rPr>
              <a:t>l</a:t>
            </a:r>
            <a:r>
              <a:rPr lang="en-US" dirty="0" smtClean="0"/>
              <a:t>', '</a:t>
            </a:r>
            <a:r>
              <a:rPr lang="en-US" dirty="0" smtClean="0">
                <a:latin typeface="Courier New" panose="02070309020205020404" pitchFamily="49" charset="0"/>
                <a:cs typeface="Courier New" panose="02070309020205020404" pitchFamily="49" charset="0"/>
              </a:rPr>
              <a:t>o</a:t>
            </a:r>
            <a:r>
              <a:rPr lang="en-US" dirty="0" smtClean="0"/>
              <a:t>') of type </a:t>
            </a:r>
            <a:r>
              <a:rPr lang="en-US" dirty="0" smtClean="0">
                <a:latin typeface="Courier New" panose="02070309020205020404" pitchFamily="49" charset="0"/>
                <a:cs typeface="Courier New" panose="02070309020205020404" pitchFamily="49" charset="0"/>
              </a:rPr>
              <a:t>char</a:t>
            </a:r>
            <a:r>
              <a:rPr lang="en-US" dirty="0" smtClean="0"/>
              <a:t> called </a:t>
            </a:r>
            <a:r>
              <a:rPr lang="en-US" dirty="0" err="1" smtClean="0">
                <a:latin typeface="Courier New" panose="02070309020205020404" pitchFamily="49" charset="0"/>
                <a:cs typeface="Courier New" panose="02070309020205020404" pitchFamily="49" charset="0"/>
              </a:rPr>
              <a:t>mimo</a:t>
            </a:r>
            <a:r>
              <a:rPr lang="en-US" dirty="0" smtClean="0"/>
              <a:t> could be represented like this: </a:t>
            </a:r>
            <a:r>
              <a:rPr lang="en-US" dirty="0" smtClean="0">
                <a:latin typeface="Courier New" panose="02070309020205020404" pitchFamily="49" charset="0"/>
                <a:cs typeface="Courier New" panose="02070309020205020404" pitchFamily="49" charset="0"/>
              </a:rPr>
              <a:t>char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 [5]={ </a:t>
            </a:r>
            <a:r>
              <a:rPr lang="en-US" dirty="0" smtClean="0"/>
              <a:t>'</a:t>
            </a:r>
            <a:r>
              <a:rPr lang="en-US" dirty="0" smtClean="0">
                <a:latin typeface="Courier New" panose="02070309020205020404" pitchFamily="49" charset="0"/>
                <a:cs typeface="Courier New" panose="02070309020205020404" pitchFamily="49" charset="0"/>
              </a:rPr>
              <a:t>H</a:t>
            </a:r>
            <a:r>
              <a:rPr lang="en-US" dirty="0" smtClean="0"/>
              <a:t>'</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e</a:t>
            </a:r>
            <a:r>
              <a:rPr lang="en-US" dirty="0" smtClean="0"/>
              <a:t>'</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l</a:t>
            </a:r>
            <a:r>
              <a:rPr lang="en-US" dirty="0" smtClean="0"/>
              <a:t>'</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l</a:t>
            </a:r>
            <a:r>
              <a:rPr lang="en-US" dirty="0" smtClean="0"/>
              <a:t>'</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o</a:t>
            </a:r>
            <a:r>
              <a:rPr lang="en-US" dirty="0" smtClean="0"/>
              <a:t>'</a:t>
            </a:r>
            <a:r>
              <a:rPr lang="en-US" dirty="0" smtClean="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smtClean="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dirty="0" smtClean="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smtClean="0"/>
              <a:t>"</a:t>
            </a:r>
            <a:r>
              <a:rPr lang="en-US" dirty="0" smtClean="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smtClean="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1122096"/>
              </p:ext>
            </p:extLst>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gridCol w="559936"/>
                <a:gridCol w="570645"/>
                <a:gridCol w="543872"/>
                <a:gridCol w="545402"/>
                <a:gridCol w="543872"/>
                <a:gridCol w="545402"/>
                <a:gridCol w="544637"/>
                <a:gridCol w="546932"/>
                <a:gridCol w="545402"/>
                <a:gridCol w="522454"/>
                <a:gridCol w="94088"/>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4686517"/>
              </p:ext>
            </p:extLst>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gridCol w="480058"/>
                <a:gridCol w="489239"/>
                <a:gridCol w="466286"/>
                <a:gridCol w="467597"/>
                <a:gridCol w="466286"/>
                <a:gridCol w="467597"/>
                <a:gridCol w="466941"/>
                <a:gridCol w="468909"/>
                <a:gridCol w="467597"/>
                <a:gridCol w="447923"/>
                <a:gridCol w="447923"/>
                <a:gridCol w="447923"/>
                <a:gridCol w="80666"/>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smtClean="0">
                          <a:effectLst/>
                          <a:latin typeface="Courier New" panose="02070309020205020404" pitchFamily="49" charset="0"/>
                          <a:ea typeface="Times New Roman" panose="02020603050405020304" pitchFamily="18"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Courier New" panose="02070309020205020404" pitchFamily="49" charset="0"/>
                          <a:cs typeface="Courier New" panose="02070309020205020404" pitchFamily="49" charset="0"/>
                        </a:rPr>
                        <a:t>'\0'</a:t>
                      </a:r>
                      <a:endParaRPr lang="en-US" sz="18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713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a:t>
            </a:r>
            <a:r>
              <a:rPr lang="en-US" sz="1400" dirty="0" smtClean="0"/>
              <a:t>4-6 declares </a:t>
            </a:r>
            <a:r>
              <a:rPr lang="en-US" sz="1400" dirty="0"/>
              <a:t>three arrays of characters. First two are initialized as strings with a NULL character at their end. </a:t>
            </a:r>
            <a:endParaRPr lang="en-US" sz="1400" dirty="0" smtClean="0"/>
          </a:p>
          <a:p>
            <a:pPr algn="just">
              <a:spcBef>
                <a:spcPts val="200"/>
              </a:spcBef>
              <a:spcAft>
                <a:spcPts val="200"/>
              </a:spcAft>
              <a:buClrTx/>
              <a:buFont typeface="Wingdings" panose="05000000000000000000" pitchFamily="2" charset="2"/>
              <a:buChar char="q"/>
            </a:pPr>
            <a:r>
              <a:rPr lang="en-US" sz="1400" dirty="0" smtClean="0"/>
              <a:t>Line 7 output the string in </a:t>
            </a:r>
            <a:r>
              <a:rPr lang="en-US" sz="1400" dirty="0" smtClean="0">
                <a:latin typeface="Courier New" panose="02070309020205020404" pitchFamily="49" charset="0"/>
                <a:cs typeface="Courier New" panose="02070309020205020404" pitchFamily="49" charset="0"/>
              </a:rPr>
              <a:t>Question</a:t>
            </a:r>
            <a:r>
              <a:rPr lang="en-US" sz="1400" dirty="0" smtClean="0"/>
              <a:t>. </a:t>
            </a:r>
            <a:r>
              <a:rPr lang="en-US" sz="1400" dirty="0"/>
              <a:t>First parameter </a:t>
            </a:r>
            <a:r>
              <a:rPr lang="en-US" sz="1400" dirty="0" smtClean="0"/>
              <a:t>in </a:t>
            </a:r>
            <a:r>
              <a:rPr lang="en-US" sz="1400" dirty="0" err="1" smtClean="0">
                <a:latin typeface="Courier New" panose="02070309020205020404" pitchFamily="49" charset="0"/>
                <a:cs typeface="Courier New" panose="02070309020205020404" pitchFamily="49" charset="0"/>
              </a:rPr>
              <a:t>cout</a:t>
            </a:r>
            <a:r>
              <a:rPr lang="en-US" sz="1400" dirty="0" smtClean="0"/>
              <a:t> has </a:t>
            </a:r>
            <a:r>
              <a:rPr lang="en-US" sz="1400" dirty="0"/>
              <a:t>a </a:t>
            </a:r>
            <a:r>
              <a:rPr lang="en-US" sz="1400" dirty="0">
                <a:latin typeface="Courier New" panose="02070309020205020404" pitchFamily="49" charset="0"/>
                <a:cs typeface="Courier New" panose="02070309020205020404" pitchFamily="49" charset="0"/>
              </a:rPr>
              <a:t>%s</a:t>
            </a:r>
            <a:r>
              <a:rPr lang="en-US" sz="1400" dirty="0"/>
              <a:t> (here </a:t>
            </a:r>
            <a:r>
              <a:rPr lang="en-US" sz="1400" dirty="0">
                <a:latin typeface="Courier New" panose="02070309020205020404" pitchFamily="49" charset="0"/>
                <a:cs typeface="Courier New" panose="02070309020205020404" pitchFamily="49" charset="0"/>
              </a:rPr>
              <a:t>s</a:t>
            </a:r>
            <a:r>
              <a:rPr lang="en-US" sz="1400" dirty="0"/>
              <a:t> for string</a:t>
            </a:r>
            <a:r>
              <a:rPr lang="en-US" sz="1400" dirty="0" smtClean="0"/>
              <a:t>), </a:t>
            </a:r>
            <a:r>
              <a:rPr lang="en-US" sz="1400" dirty="0"/>
              <a:t>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a:t>
            </a:r>
            <a:r>
              <a:rPr lang="en-US" sz="1400" dirty="0" smtClean="0"/>
              <a:t>(giving </a:t>
            </a:r>
            <a:r>
              <a:rPr lang="en-US" sz="1400" dirty="0"/>
              <a:t>starting address of the array </a:t>
            </a:r>
            <a:r>
              <a:rPr lang="en-US" sz="1400" dirty="0">
                <a:latin typeface="Courier New" panose="02070309020205020404" pitchFamily="49" charset="0"/>
                <a:cs typeface="Courier New" panose="02070309020205020404" pitchFamily="49" charset="0"/>
              </a:rPr>
              <a:t>Question</a:t>
            </a:r>
            <a:r>
              <a:rPr lang="en-US" sz="1400" dirty="0" smtClean="0"/>
              <a:t>). </a:t>
            </a:r>
          </a:p>
          <a:p>
            <a:pPr algn="just">
              <a:spcBef>
                <a:spcPts val="200"/>
              </a:spcBef>
              <a:spcAft>
                <a:spcPts val="200"/>
              </a:spcAft>
              <a:buClrTx/>
              <a:buFont typeface="Wingdings" panose="05000000000000000000" pitchFamily="2" charset="2"/>
              <a:buChar char="q"/>
            </a:pPr>
            <a:r>
              <a:rPr lang="en-US" sz="1400" dirty="0" smtClean="0"/>
              <a:t>The </a:t>
            </a:r>
            <a:r>
              <a:rPr lang="en-US" sz="1400" dirty="0"/>
              <a:t>same can be found in line </a:t>
            </a:r>
            <a:r>
              <a:rPr lang="en-US" sz="1400" dirty="0" smtClean="0"/>
              <a:t>8, </a:t>
            </a:r>
            <a:r>
              <a:rPr lang="en-US" sz="1400" dirty="0"/>
              <a:t>where we have </a:t>
            </a:r>
            <a:r>
              <a:rPr lang="en-US" sz="1400" dirty="0" err="1" smtClean="0">
                <a:latin typeface="Courier New" panose="02070309020205020404" pitchFamily="49" charset="0"/>
                <a:cs typeface="Courier New" panose="02070309020205020404" pitchFamily="49" charset="0"/>
              </a:rPr>
              <a:t>cin</a:t>
            </a:r>
            <a:r>
              <a:rPr lang="en-US" sz="1400" dirty="0" smtClean="0"/>
              <a:t> </a:t>
            </a:r>
            <a:r>
              <a:rPr lang="en-US" sz="1400" dirty="0"/>
              <a:t>with </a:t>
            </a:r>
            <a:r>
              <a:rPr lang="en-US" sz="1400" dirty="0">
                <a:latin typeface="Courier New" panose="02070309020205020404" pitchFamily="49" charset="0"/>
                <a:cs typeface="Courier New" panose="02070309020205020404" pitchFamily="49" charset="0"/>
              </a:rPr>
              <a:t>%s</a:t>
            </a:r>
            <a:r>
              <a:rPr lang="en-US" sz="1400" dirty="0"/>
              <a:t> and the array </a:t>
            </a:r>
            <a:r>
              <a:rPr lang="en-US" sz="1400" dirty="0" err="1" smtClean="0">
                <a:latin typeface="Courier New" panose="02070309020205020404" pitchFamily="49" charset="0"/>
                <a:cs typeface="Courier New" panose="02070309020205020404" pitchFamily="49" charset="0"/>
              </a:rPr>
              <a:t>FirstName</a:t>
            </a:r>
            <a:r>
              <a:rPr lang="en-US" sz="1400" dirty="0" smtClean="0"/>
              <a:t>. </a:t>
            </a:r>
            <a:endParaRPr lang="en-US" sz="1400" dirty="0"/>
          </a:p>
          <a:p>
            <a:pPr algn="just">
              <a:spcBef>
                <a:spcPts val="200"/>
              </a:spcBef>
              <a:spcAft>
                <a:spcPts val="200"/>
              </a:spcAft>
              <a:buClrTx/>
              <a:buFont typeface="Wingdings" panose="05000000000000000000" pitchFamily="2" charset="2"/>
              <a:buChar char="q"/>
            </a:pPr>
            <a:r>
              <a:rPr lang="en-US" sz="1400" dirty="0"/>
              <a:t>In all such cases, the </a:t>
            </a:r>
            <a:r>
              <a:rPr lang="en-US" sz="1400" dirty="0">
                <a:latin typeface="Courier New" panose="02070309020205020404" pitchFamily="49" charset="0"/>
                <a:cs typeface="Courier New" panose="02070309020205020404" pitchFamily="49" charset="0"/>
              </a:rPr>
              <a:t>%s</a:t>
            </a:r>
            <a:r>
              <a:rPr lang="en-US" sz="1400" dirty="0"/>
              <a:t> indicates a string, a continuous group of characters, that will be processed one after another. </a:t>
            </a:r>
          </a:p>
          <a:p>
            <a:pPr algn="just">
              <a:spcBef>
                <a:spcPts val="200"/>
              </a:spcBef>
              <a:spcAft>
                <a:spcPts val="200"/>
              </a:spcAft>
              <a:buClrTx/>
              <a:buFont typeface="Wingdings" panose="05000000000000000000" pitchFamily="2" charset="2"/>
              <a:buChar char="q"/>
            </a:pPr>
            <a:r>
              <a:rPr lang="en-US" sz="1400" dirty="0"/>
              <a:t>The address indicates the location in the memory from where the processing will start.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smtClean="0">
                <a:latin typeface="Courier New" panose="02070309020205020404" pitchFamily="49" charset="0"/>
                <a:cs typeface="Courier New" panose="02070309020205020404" pitchFamily="49" charset="0"/>
              </a:rPr>
              <a:t>cout</a:t>
            </a:r>
            <a:r>
              <a:rPr lang="en-US" sz="1400" dirty="0" smtClean="0"/>
              <a:t>. </a:t>
            </a:r>
            <a:endParaRPr lang="en-US" sz="1400" dirty="0"/>
          </a:p>
          <a:p>
            <a:pPr algn="just">
              <a:spcBef>
                <a:spcPts val="200"/>
              </a:spcBef>
              <a:spcAft>
                <a:spcPts val="200"/>
              </a:spcAft>
              <a:buClrTx/>
              <a:buFont typeface="Wingdings" panose="05000000000000000000" pitchFamily="2" charset="2"/>
              <a:buChar char="q"/>
            </a:pPr>
            <a:r>
              <a:rPr lang="en-US" sz="1400" dirty="0"/>
              <a:t>And for </a:t>
            </a:r>
            <a:r>
              <a:rPr lang="en-US" sz="1400" dirty="0" err="1" smtClean="0">
                <a:latin typeface="Courier New" panose="02070309020205020404" pitchFamily="49" charset="0"/>
                <a:cs typeface="Courier New" panose="02070309020205020404" pitchFamily="49" charset="0"/>
              </a:rPr>
              <a:t>cin</a:t>
            </a:r>
            <a:r>
              <a:rPr lang="en-US" sz="1400" dirty="0" smtClean="0"/>
              <a:t>, </a:t>
            </a:r>
            <a:r>
              <a:rPr lang="en-US" sz="1400" dirty="0"/>
              <a:t>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4077228754"/>
              </p:ext>
            </p:extLst>
          </p:nvPr>
        </p:nvGraphicFramePr>
        <p:xfrm>
          <a:off x="4235823" y="2662518"/>
          <a:ext cx="4619065" cy="3585883"/>
        </p:xfrm>
        <a:graphic>
          <a:graphicData uri="http://schemas.openxmlformats.org/drawingml/2006/table">
            <a:tbl>
              <a:tblPr firstRow="1" firstCol="1" bandRow="1">
                <a:tableStyleId>{2D5ABB26-0587-4C30-8999-92F81FD0307C}</a:tableStyleId>
              </a:tblPr>
              <a:tblGrid>
                <a:gridCol w="249683"/>
                <a:gridCol w="4369382"/>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smtClean="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Question</a:t>
                      </a:r>
                      <a:r>
                        <a:rPr lang="en-US" sz="1200" dirty="0" smtClean="0">
                          <a:effectLst/>
                          <a:latin typeface="Courier New" panose="02070309020205020404" pitchFamily="49" charset="0"/>
                          <a:cs typeface="Courier New" panose="02070309020205020404" pitchFamily="49" charset="0"/>
                        </a:rPr>
                        <a:t>[]=</a:t>
                      </a:r>
                      <a:r>
                        <a:rPr lang="en-US" sz="1200" dirty="0" smtClean="0">
                          <a:solidFill>
                            <a:srgbClr val="FF000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Please, enter </a:t>
                      </a:r>
                      <a:r>
                        <a:rPr lang="en-US" sz="1200" dirty="0" smtClean="0">
                          <a:solidFill>
                            <a:srgbClr val="FF0000"/>
                          </a:solidFill>
                          <a:effectLst/>
                          <a:latin typeface="Courier New" panose="02070309020205020404" pitchFamily="49" charset="0"/>
                          <a:cs typeface="Courier New" panose="02070309020205020404" pitchFamily="49" charset="0"/>
                        </a:rPr>
                        <a:t>first </a:t>
                      </a:r>
                      <a:r>
                        <a:rPr lang="en-US" sz="1200" dirty="0">
                          <a:solidFill>
                            <a:srgbClr val="FF0000"/>
                          </a:solidFill>
                          <a:effectLst/>
                          <a:latin typeface="Courier New" panose="02070309020205020404" pitchFamily="49" charset="0"/>
                          <a:cs typeface="Courier New" panose="02070309020205020404" pitchFamily="49" charset="0"/>
                        </a:rPr>
                        <a:t>name: "</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Greeting[] = "Hello";</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[80];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&lt;&lt;Question;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&gt;&gt;</a:t>
                      </a:r>
                      <a:r>
                        <a:rPr lang="en-US" sz="1200" dirty="0" err="1" smtClean="0">
                          <a:effectLst/>
                          <a:latin typeface="Courier New" panose="02070309020205020404" pitchFamily="49" charset="0"/>
                          <a:cs typeface="Courier New" panose="02070309020205020404" pitchFamily="49" charset="0"/>
                        </a:rPr>
                        <a:t>FirstName</a:t>
                      </a:r>
                      <a:r>
                        <a:rPr lang="en-US" sz="1200" dirty="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&lt;&lt;Greeting&lt;&lt;“, “&lt;&lt;</a:t>
                      </a:r>
                      <a:r>
                        <a:rPr lang="en-US" sz="1200" dirty="0" err="1" smtClean="0">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a:t>
                      </a:r>
                      <a:r>
                        <a:rPr lang="en-US" sz="1400" dirty="0" smtClean="0">
                          <a:effectLst/>
                          <a:latin typeface="Courier New" panose="02070309020205020404" pitchFamily="49" charset="0"/>
                          <a:cs typeface="Courier New" panose="02070309020205020404" pitchFamily="49" charset="0"/>
                        </a:rPr>
                        <a:t>first </a:t>
                      </a:r>
                      <a:r>
                        <a:rPr lang="en-US" sz="1400" dirty="0">
                          <a:effectLst/>
                          <a:latin typeface="Courier New" panose="02070309020205020404" pitchFamily="49" charset="0"/>
                          <a:cs typeface="Courier New" panose="02070309020205020404" pitchFamily="49" charset="0"/>
                        </a:rPr>
                        <a:t>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smtClean="0">
                          <a:effectLst/>
                          <a:latin typeface="Courier New" panose="02070309020205020404" pitchFamily="49" charset="0"/>
                          <a:cs typeface="Courier New" panose="02070309020205020404" pitchFamily="49" charset="0"/>
                        </a:rPr>
                        <a:t>Output: </a:t>
                      </a:r>
                      <a:r>
                        <a:rPr lang="en-US" sz="1400" b="1" dirty="0" smtClean="0">
                          <a:solidFill>
                            <a:srgbClr val="FFFF00"/>
                          </a:solidFill>
                          <a:effectLst/>
                          <a:latin typeface="Courier New" panose="02070309020205020404" pitchFamily="49" charset="0"/>
                          <a:cs typeface="Courier New" panose="02070309020205020404" pitchFamily="49" charset="0"/>
                        </a:rPr>
                        <a:t>Hello</a:t>
                      </a:r>
                      <a:r>
                        <a:rPr lang="en-US" sz="1400" b="1" dirty="0">
                          <a:solidFill>
                            <a:srgbClr val="FFFF00"/>
                          </a:solidFill>
                          <a:effectLst/>
                          <a:latin typeface="Courier New" panose="02070309020205020404" pitchFamily="49" charset="0"/>
                          <a:cs typeface="Courier New" panose="02070309020205020404" pitchFamily="49" charset="0"/>
                        </a:rPr>
                        <a:t>,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rea at the end is the output of this program; the red colored text represents input given by the user):</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 Input, Output</a:t>
            </a:r>
            <a:endParaRPr lang="en-US" sz="2600" b="1" dirty="0">
              <a:solidFill>
                <a:schemeClr val="tx1"/>
              </a:solidFill>
            </a:endParaRPr>
          </a:p>
        </p:txBody>
      </p:sp>
    </p:spTree>
    <p:extLst>
      <p:ext uri="{BB962C8B-B14F-4D97-AF65-F5344CB8AC3E}">
        <p14:creationId xmlns:p14="http://schemas.microsoft.com/office/powerpoint/2010/main" val="1976477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7C26D19-85DA-834B-9600-C9820C508897}"/>
              </a:ext>
            </a:extLst>
          </p:cNvPr>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a:t>
            </a:r>
            <a:r>
              <a:rPr lang="en-US" dirty="0" smtClean="0">
                <a:latin typeface="Courier New" panose="02070309020205020404" pitchFamily="49" charset="0"/>
                <a:cs typeface="Courier New" panose="02070309020205020404" pitchFamily="49" charset="0"/>
              </a:rPr>
              <a:t>!</a:t>
            </a:r>
          </a:p>
          <a:p>
            <a:pPr marL="398463"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smtClean="0">
                <a:latin typeface="Courier New" panose="02070309020205020404" pitchFamily="49" charset="0"/>
                <a:cs typeface="Courier New" panose="02070309020205020404" pitchFamily="49" charset="0"/>
              </a:rPr>
              <a:t>cin</a:t>
            </a:r>
            <a:r>
              <a:rPr lang="en-US" dirty="0" smtClean="0"/>
              <a:t> </a:t>
            </a:r>
            <a:r>
              <a:rPr lang="en-US" dirty="0"/>
              <a:t>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smtClean="0">
                <a:latin typeface="Courier New" panose="02070309020205020404" pitchFamily="49" charset="0"/>
                <a:cs typeface="Courier New" panose="02070309020205020404" pitchFamily="49" charset="0"/>
              </a:rPr>
              <a:t>cin</a:t>
            </a:r>
            <a:r>
              <a:rPr lang="en-US" dirty="0" smtClean="0"/>
              <a:t> </a:t>
            </a:r>
            <a:r>
              <a:rPr lang="en-US" dirty="0"/>
              <a:t>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err="1" smtClean="0">
                <a:latin typeface="Courier New" panose="02070309020205020404" pitchFamily="49" charset="0"/>
                <a:cs typeface="Courier New" panose="02070309020205020404" pitchFamily="49" charset="0"/>
              </a:rPr>
              <a:t>cin.get</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a:t>which takes only </a:t>
            </a:r>
            <a:r>
              <a:rPr lang="en-US" dirty="0" smtClean="0"/>
              <a:t>2 parameters: 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dirty="0" err="1" smtClean="0">
                <a:latin typeface="Courier New" panose="02070309020205020404" pitchFamily="49" charset="0"/>
                <a:cs typeface="Courier New" panose="02070309020205020404" pitchFamily="49" charset="0"/>
              </a:rPr>
              <a:t>cin.get</a:t>
            </a:r>
            <a:r>
              <a:rPr lang="en-US" dirty="0" smtClean="0">
                <a:latin typeface="Courier New" panose="02070309020205020404" pitchFamily="49" charset="0"/>
                <a:cs typeface="Courier New" panose="02070309020205020404" pitchFamily="49" charset="0"/>
              </a:rPr>
              <a:t>(FirstName,80);</a:t>
            </a:r>
            <a:r>
              <a:rPr lang="en-US" dirty="0" smtClean="0">
                <a:cs typeface="Courier New" panose="02070309020205020404" pitchFamily="49" charset="0"/>
              </a:rPr>
              <a:t> </a:t>
            </a:r>
            <a:r>
              <a:rPr lang="en-US" dirty="0"/>
              <a:t>instead of </a:t>
            </a:r>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&lt;&lt;Question; </a:t>
            </a:r>
            <a:r>
              <a:rPr lang="en-US" dirty="0"/>
              <a:t>will give the following output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 </a:t>
            </a:r>
            <a:r>
              <a:rPr lang="en-US" dirty="0" smtClean="0">
                <a:latin typeface="Courier New" panose="02070309020205020404" pitchFamily="49" charset="0"/>
                <a:cs typeface="Courier New" panose="02070309020205020404" pitchFamily="49" charset="0"/>
              </a:rPr>
              <a:t>Rambo!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 Input, Output</a:t>
            </a:r>
            <a:endParaRPr lang="en-US" sz="2600" b="1" dirty="0">
              <a:solidFill>
                <a:schemeClr val="tx1"/>
              </a:solidFill>
            </a:endParaRPr>
          </a:p>
        </p:txBody>
      </p:sp>
    </p:spTree>
    <p:extLst>
      <p:ext uri="{BB962C8B-B14F-4D97-AF65-F5344CB8AC3E}">
        <p14:creationId xmlns:p14="http://schemas.microsoft.com/office/powerpoint/2010/main" val="731155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7C26D19-85DA-834B-9600-C9820C508897}"/>
              </a:ext>
            </a:extLst>
          </p:cNvPr>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C</a:t>
            </a:r>
            <a:r>
              <a:rPr lang="en-US" dirty="0"/>
              <a:t>++ supports a large number of string handling functions. There are numerous functions defined in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String Handling Functions</a:t>
            </a:r>
            <a:endParaRPr lang="en-US" sz="2600" b="1" dirty="0">
              <a:solidFill>
                <a:schemeClr val="tx1"/>
              </a:solidFill>
            </a:endParaRPr>
          </a:p>
        </p:txBody>
      </p:sp>
    </p:spTree>
    <p:extLst>
      <p:ext uri="{BB962C8B-B14F-4D97-AF65-F5344CB8AC3E}">
        <p14:creationId xmlns:p14="http://schemas.microsoft.com/office/powerpoint/2010/main" val="2765544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String Handling Functions</a:t>
            </a:r>
            <a:endParaRPr lang="en-US" sz="2600" b="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96010096"/>
              </p:ext>
            </p:extLst>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gridCol w="6756255"/>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to another string </a:t>
                      </a:r>
                      <a:r>
                        <a:rPr lang="en-US" sz="1600" dirty="0" smtClean="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smtClean="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smtClean="0">
                          <a:effectLst/>
                        </a:rPr>
                        <a:t>Concatenates (</a:t>
                      </a:r>
                      <a:r>
                        <a:rPr lang="en-US" sz="1600" dirty="0">
                          <a:effectLst/>
                        </a:rPr>
                        <a:t>joins) two strings; all the characters starting from the given starting address by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smtClean="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smtClean="0">
                          <a:effectLst/>
                          <a:latin typeface="Courier New" panose="02070309020205020404" pitchFamily="49" charset="0"/>
                          <a:cs typeface="Courier New" panose="02070309020205020404" pitchFamily="49" charset="0"/>
                        </a:rPr>
                        <a:t>s1</a:t>
                      </a:r>
                      <a:r>
                        <a:rPr lang="en-US" sz="1600" dirty="0" smtClean="0">
                          <a:effectLst/>
                        </a:rPr>
                        <a:t> </a:t>
                      </a:r>
                      <a:r>
                        <a:rPr lang="en-US" sz="1600" dirty="0">
                          <a:effectLst/>
                        </a:rPr>
                        <a:t>and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smtClean="0">
                          <a:effectLst/>
                          <a:latin typeface="Courier New" panose="02070309020205020404" pitchFamily="49" charset="0"/>
                          <a:cs typeface="Courier New" panose="02070309020205020404" pitchFamily="49" charset="0"/>
                        </a:rPr>
                        <a:t>s1</a:t>
                      </a:r>
                      <a:r>
                        <a:rPr lang="en-US" sz="1600" dirty="0" smtClean="0">
                          <a:effectLst/>
                        </a:rPr>
                        <a:t> </a:t>
                      </a:r>
                      <a:r>
                        <a:rPr lang="en-US" sz="1600" dirty="0">
                          <a:effectLst/>
                        </a:rPr>
                        <a:t>is alphabetically </a:t>
                      </a:r>
                      <a:r>
                        <a:rPr lang="en-US" sz="1600" dirty="0" smtClean="0">
                          <a:effectLst/>
                        </a:rPr>
                        <a:t>(compares </a:t>
                      </a:r>
                      <a:r>
                        <a:rPr lang="en-US" sz="1600" dirty="0" smtClean="0">
                          <a:effectLst/>
                          <a:latin typeface="Courier New" panose="02070309020205020404" pitchFamily="49" charset="0"/>
                          <a:cs typeface="Courier New" panose="02070309020205020404" pitchFamily="49" charset="0"/>
                        </a:rPr>
                        <a:t>ASCII</a:t>
                      </a:r>
                      <a:r>
                        <a:rPr lang="en-US" sz="1600" dirty="0" smtClean="0">
                          <a:effectLst/>
                        </a:rPr>
                        <a:t> value) lower </a:t>
                      </a:r>
                      <a:r>
                        <a:rPr lang="en-US" sz="1600" dirty="0">
                          <a:effectLst/>
                        </a:rPr>
                        <a:t>than </a:t>
                      </a:r>
                      <a:r>
                        <a:rPr lang="en-US" sz="1600" dirty="0" smtClean="0">
                          <a:effectLst/>
                          <a:latin typeface="Courier New" panose="02070309020205020404" pitchFamily="49" charset="0"/>
                          <a:cs typeface="Courier New" panose="02070309020205020404" pitchFamily="49" charset="0"/>
                        </a:rPr>
                        <a:t>s2</a:t>
                      </a:r>
                      <a:r>
                        <a:rPr lang="en-US" sz="1600" dirty="0" smtClean="0">
                          <a:effectLst/>
                        </a:rPr>
                        <a:t> </a:t>
                      </a:r>
                      <a:r>
                        <a:rPr lang="en-US" sz="1600" dirty="0">
                          <a:effectLst/>
                        </a:rPr>
                        <a:t>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718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String as Object</a:t>
            </a:r>
            <a:endParaRPr lang="en-US" sz="2600" b="1" dirty="0">
              <a:solidFill>
                <a:schemeClr val="tx1"/>
              </a:solidFill>
            </a:endParaRPr>
          </a:p>
        </p:txBody>
      </p:sp>
      <p:sp>
        <p:nvSpPr>
          <p:cNvPr id="3" name="TextBox 2">
            <a:extLst>
              <a:ext uri="{FF2B5EF4-FFF2-40B4-BE49-F238E27FC236}">
                <a16:creationId xmlns="" xmlns:a16="http://schemas.microsoft.com/office/drawing/2014/main" id="{37C26D19-85DA-834B-9600-C9820C508897}"/>
              </a:ext>
            </a:extLst>
          </p:cNvPr>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In C++, there is another way to hold string, by using string object.</a:t>
            </a:r>
            <a:endParaRPr lang="en-US" dirty="0"/>
          </a:p>
          <a:p>
            <a:pPr marL="285750" indent="-285750" algn="just">
              <a:buFont typeface="Wingdings" panose="05000000000000000000" pitchFamily="2" charset="2"/>
              <a:buChar char="q"/>
            </a:pPr>
            <a:r>
              <a:rPr lang="en-US" dirty="0" smtClean="0"/>
              <a:t>Unlike character arrays, there is not fixed length for string objects. It can be used as per the requirement of the programmer.</a:t>
            </a:r>
            <a:endParaRPr lang="en-US" dirty="0"/>
          </a:p>
          <a:p>
            <a:pPr marL="285750" indent="-285750" algn="just">
              <a:buFont typeface="Wingdings" panose="05000000000000000000" pitchFamily="2" charset="2"/>
              <a:buChar char="q"/>
            </a:pPr>
            <a:r>
              <a:rPr lang="en-US" dirty="0" smtClean="0"/>
              <a:t>Unlike a string that is a character array, a string object does not have </a:t>
            </a:r>
            <a:r>
              <a:rPr lang="en-US" dirty="0" smtClean="0">
                <a:latin typeface="Courier New" panose="02070309020205020404" pitchFamily="49" charset="0"/>
                <a:cs typeface="Courier New" panose="02070309020205020404" pitchFamily="49" charset="0"/>
              </a:rPr>
              <a:t>NULL</a:t>
            </a:r>
            <a:r>
              <a:rPr lang="en-US" dirty="0" smtClean="0"/>
              <a:t> character at the end of it.</a:t>
            </a:r>
            <a:endParaRPr lang="en-US" dirty="0"/>
          </a:p>
          <a:p>
            <a:pPr marL="285750" indent="-285750" algn="just">
              <a:buFont typeface="Wingdings" panose="05000000000000000000" pitchFamily="2" charset="2"/>
              <a:buChar char="q"/>
            </a:pPr>
            <a:r>
              <a:rPr lang="en-US" dirty="0" smtClean="0"/>
              <a:t>Instead of using </a:t>
            </a:r>
            <a:r>
              <a:rPr lang="en-US" dirty="0" err="1" smtClean="0">
                <a:latin typeface="Courier New" panose="02070309020205020404" pitchFamily="49" charset="0"/>
                <a:cs typeface="Courier New" panose="02070309020205020404" pitchFamily="49" charset="0"/>
              </a:rPr>
              <a:t>cin</a:t>
            </a:r>
            <a:r>
              <a:rPr lang="en-US" dirty="0" smtClean="0"/>
              <a:t> or </a:t>
            </a:r>
            <a:r>
              <a:rPr lang="en-US" dirty="0" err="1" smtClean="0">
                <a:latin typeface="Courier New" panose="02070309020205020404" pitchFamily="49" charset="0"/>
                <a:cs typeface="Courier New" panose="02070309020205020404" pitchFamily="49" charset="0"/>
              </a:rPr>
              <a:t>cin.get</a:t>
            </a:r>
            <a:r>
              <a:rPr lang="en-US" dirty="0" smtClean="0">
                <a:latin typeface="Courier New" panose="02070309020205020404" pitchFamily="49" charset="0"/>
                <a:cs typeface="Courier New" panose="02070309020205020404" pitchFamily="49" charset="0"/>
              </a:rPr>
              <a:t>() </a:t>
            </a:r>
            <a:r>
              <a:rPr lang="en-US" dirty="0" smtClean="0"/>
              <a:t>functions for accepting strings with white spaces as input, we can use </a:t>
            </a:r>
            <a:r>
              <a:rPr lang="en-US" dirty="0" err="1" smtClean="0">
                <a:latin typeface="Courier New" panose="02070309020205020404" pitchFamily="49" charset="0"/>
                <a:cs typeface="Courier New" panose="02070309020205020404" pitchFamily="49" charset="0"/>
              </a:rPr>
              <a:t>getline</a:t>
            </a:r>
            <a:r>
              <a:rPr lang="en-US" dirty="0" smtClean="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smtClean="0">
                <a:cs typeface="Courier New" panose="02070309020205020404" pitchFamily="49" charset="0"/>
              </a:rPr>
              <a:t>function.</a:t>
            </a:r>
          </a:p>
          <a:p>
            <a:pPr marL="285750" indent="-285750" algn="just">
              <a:buFont typeface="Wingdings" panose="05000000000000000000" pitchFamily="2" charset="2"/>
              <a:buChar char="q"/>
            </a:pPr>
            <a:r>
              <a:rPr lang="en-US" dirty="0" err="1" smtClean="0">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 takes the input stream as the first parameter which is </a:t>
            </a:r>
            <a:r>
              <a:rPr lang="en-US" dirty="0" err="1">
                <a:latin typeface="Courier New" panose="02070309020205020404" pitchFamily="49" charset="0"/>
                <a:cs typeface="Courier New" panose="02070309020205020404" pitchFamily="49" charset="0"/>
              </a:rPr>
              <a:t>cin</a:t>
            </a:r>
            <a:r>
              <a:rPr lang="en-US" dirty="0">
                <a:cs typeface="Courier New" panose="02070309020205020404" pitchFamily="49" charset="0"/>
              </a:rPr>
              <a:t> and </a:t>
            </a:r>
            <a:r>
              <a:rPr lang="en-US" dirty="0" smtClean="0">
                <a:cs typeface="Courier New" panose="02070309020205020404" pitchFamily="49" charset="0"/>
              </a:rPr>
              <a:t>string object </a:t>
            </a:r>
            <a:r>
              <a:rPr lang="en-US" dirty="0">
                <a:cs typeface="Courier New" panose="02070309020205020404" pitchFamily="49" charset="0"/>
              </a:rPr>
              <a:t>as the </a:t>
            </a:r>
            <a:r>
              <a:rPr lang="en-US" dirty="0" smtClean="0">
                <a:cs typeface="Courier New" panose="02070309020205020404" pitchFamily="49" charset="0"/>
              </a:rPr>
              <a:t>second parameter</a:t>
            </a:r>
            <a:r>
              <a:rPr lang="en-US" dirty="0" smtClean="0">
                <a:cs typeface="Courier New" panose="02070309020205020404" pitchFamily="49" charset="0"/>
              </a:rPr>
              <a:t>.</a:t>
            </a:r>
          </a:p>
          <a:p>
            <a:pPr marL="285750" indent="-285750" algn="just">
              <a:buFont typeface="Wingdings" panose="05000000000000000000" pitchFamily="2" charset="2"/>
              <a:buChar char="q"/>
            </a:pPr>
            <a:r>
              <a:rPr lang="en-US" dirty="0" smtClean="0">
                <a:latin typeface="Courier New" panose="02070309020205020404" pitchFamily="49" charset="0"/>
                <a:cs typeface="Courier New" panose="02070309020205020404" pitchFamily="49" charset="0"/>
              </a:rPr>
              <a:t>“string” </a:t>
            </a:r>
            <a:r>
              <a:rPr lang="en-US" dirty="0" smtClean="0">
                <a:cs typeface="Courier New" panose="02070309020205020404" pitchFamily="49" charset="0"/>
              </a:rPr>
              <a:t>header file contains library functions that can be used on string object for manipulation. </a:t>
            </a:r>
            <a:r>
              <a:rPr lang="en-US" i="1" dirty="0" smtClean="0">
                <a:cs typeface="Courier New" panose="02070309020205020404" pitchFamily="49" charset="0"/>
              </a:rPr>
              <a:t>[See Reference (slide 21) for more info on that]</a:t>
            </a:r>
            <a:endParaRPr lang="en-US" i="1" dirty="0" smtClean="0">
              <a:cs typeface="Courier New" panose="02070309020205020404" pitchFamily="49" charset="0"/>
            </a:endParaRPr>
          </a:p>
          <a:p>
            <a:pPr marL="285750" indent="-285750" algn="just">
              <a:buFont typeface="Wingdings" panose="05000000000000000000" pitchFamily="2" charset="2"/>
              <a:buChar char="q"/>
            </a:pPr>
            <a:r>
              <a:rPr lang="en-US" dirty="0" smtClean="0">
                <a:cs typeface="Courier New" panose="02070309020205020404" pitchFamily="49" charset="0"/>
              </a:rPr>
              <a:t>To </a:t>
            </a:r>
            <a:r>
              <a:rPr lang="en-US" dirty="0">
                <a:cs typeface="Courier New" panose="02070309020205020404" pitchFamily="49" charset="0"/>
              </a:rPr>
              <a:t>use library </a:t>
            </a:r>
            <a:r>
              <a:rPr lang="en-US" dirty="0" smtClean="0">
                <a:cs typeface="Courier New" panose="02070309020205020404" pitchFamily="49" charset="0"/>
              </a:rPr>
              <a:t>functions of </a:t>
            </a:r>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cstring</a:t>
            </a:r>
            <a:r>
              <a:rPr lang="en-US" dirty="0" smtClean="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smtClean="0">
                <a:cs typeface="Courier New" panose="02070309020205020404" pitchFamily="49" charset="0"/>
              </a:rPr>
              <a:t>on </a:t>
            </a:r>
            <a:r>
              <a:rPr lang="en-US" dirty="0" smtClean="0">
                <a:cs typeface="Courier New" panose="02070309020205020404" pitchFamily="49" charset="0"/>
              </a:rPr>
              <a:t>a string object, it needs to be converted to a string of character array with a </a:t>
            </a:r>
            <a:r>
              <a:rPr lang="en-US" dirty="0" smtClean="0">
                <a:latin typeface="Courier New" panose="02070309020205020404" pitchFamily="49" charset="0"/>
                <a:cs typeface="Courier New" panose="02070309020205020404" pitchFamily="49" charset="0"/>
              </a:rPr>
              <a:t>NULL</a:t>
            </a:r>
            <a:r>
              <a:rPr lang="en-US" dirty="0" smtClean="0">
                <a:cs typeface="Courier New" panose="02070309020205020404" pitchFamily="49" charset="0"/>
              </a:rPr>
              <a:t> character at the end.</a:t>
            </a:r>
            <a:endParaRPr lang="en-US" dirty="0">
              <a:cs typeface="Courier New" panose="02070309020205020404" pitchFamily="49" charset="0"/>
            </a:endParaRPr>
          </a:p>
          <a:p>
            <a:pPr marL="285750" indent="-285750" algn="just">
              <a:buFont typeface="Wingdings" panose="05000000000000000000" pitchFamily="2" charset="2"/>
              <a:buChar char="q"/>
            </a:pPr>
            <a:r>
              <a:rPr lang="en-US" dirty="0" smtClean="0">
                <a:cs typeface="Courier New" panose="02070309020205020404" pitchFamily="49" charset="0"/>
              </a:rPr>
              <a:t>There is a </a:t>
            </a:r>
            <a:r>
              <a:rPr lang="en-US" dirty="0" smtClean="0">
                <a:latin typeface="Courier New" panose="02070309020205020404" pitchFamily="49" charset="0"/>
                <a:cs typeface="Courier New" panose="02070309020205020404" pitchFamily="49" charset="0"/>
              </a:rPr>
              <a:t>length()</a:t>
            </a:r>
            <a:r>
              <a:rPr lang="en-US" dirty="0">
                <a:cs typeface="Courier New" panose="02070309020205020404" pitchFamily="49" charset="0"/>
              </a:rPr>
              <a:t> </a:t>
            </a:r>
            <a:r>
              <a:rPr lang="en-US" dirty="0" smtClean="0">
                <a:cs typeface="Courier New" panose="02070309020205020404" pitchFamily="49" charset="0"/>
              </a:rPr>
              <a:t>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smtClean="0">
                <a:latin typeface="Courier New" panose="02070309020205020404" pitchFamily="49" charset="0"/>
                <a:cs typeface="Courier New" panose="02070309020205020404" pitchFamily="49" charset="0"/>
              </a:rPr>
              <a:t>string s = “Hi there”;</a:t>
            </a:r>
          </a:p>
          <a:p>
            <a:pPr algn="just"/>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&lt;&lt;</a:t>
            </a:r>
            <a:r>
              <a:rPr lang="en-US" dirty="0" err="1" smtClean="0">
                <a:latin typeface="Courier New" panose="02070309020205020404" pitchFamily="49" charset="0"/>
                <a:cs typeface="Courier New" panose="02070309020205020404" pitchFamily="49" charset="0"/>
              </a:rPr>
              <a:t>s.length</a:t>
            </a: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//This will print 8</a:t>
            </a:r>
            <a:endParaRPr lang="en-US"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214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String as Object -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4" y="1483132"/>
            <a:ext cx="8369031" cy="4031873"/>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cout</a:t>
            </a:r>
            <a:r>
              <a:rPr lang="en-US" sz="1600" b="1" dirty="0" smtClean="0">
                <a:solidFill>
                  <a:srgbClr val="0070C0"/>
                </a:solidFill>
                <a:latin typeface="Courier New" panose="02070309020205020404" pitchFamily="49" charset="0"/>
                <a:cs typeface="Courier New" panose="02070309020205020404" pitchFamily="49" charset="0"/>
              </a:rPr>
              <a:t>&lt;&lt;"</a:t>
            </a:r>
            <a:r>
              <a:rPr lang="en-US" sz="1600" b="1" dirty="0">
                <a:solidFill>
                  <a:srgbClr val="0070C0"/>
                </a:solidFill>
                <a:latin typeface="Courier New" panose="02070309020205020404" pitchFamily="49" charset="0"/>
                <a:cs typeface="Courier New" panose="02070309020205020404" pitchFamily="49" charset="0"/>
              </a:rPr>
              <a:t>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5827059"/>
            <a:ext cx="8369031" cy="369332"/>
          </a:xfrm>
          <a:prstGeom prst="rect">
            <a:avLst/>
          </a:prstGeom>
          <a:noFill/>
        </p:spPr>
        <p:txBody>
          <a:bodyPr wrap="square" rtlCol="0">
            <a:spAutoFit/>
          </a:bodyPr>
          <a:lstStyle/>
          <a:p>
            <a:r>
              <a:rPr lang="en-US" dirty="0" smtClean="0"/>
              <a:t>Run the example on your IDE and play with it.</a:t>
            </a:r>
            <a:endParaRPr lang="en-US" dirty="0"/>
          </a:p>
        </p:txBody>
      </p:sp>
    </p:spTree>
    <p:extLst>
      <p:ext uri="{BB962C8B-B14F-4D97-AF65-F5344CB8AC3E}">
        <p14:creationId xmlns:p14="http://schemas.microsoft.com/office/powerpoint/2010/main" val="162227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smtClean="0">
                <a:solidFill>
                  <a:schemeClr val="tx1"/>
                </a:solidFill>
              </a:rPr>
              <a:t>Array [2-Dimensional]</a:t>
            </a:r>
          </a:p>
          <a:p>
            <a:pPr marL="800100" lvl="1" indent="-342900" algn="l">
              <a:buClr>
                <a:schemeClr val="accent6"/>
              </a:buClr>
              <a:buAutoNum type="romanLcPeriod"/>
            </a:pPr>
            <a:r>
              <a:rPr lang="en-US" sz="1600" dirty="0">
                <a:solidFill>
                  <a:schemeClr val="tx1"/>
                </a:solidFill>
              </a:rPr>
              <a:t>Definition, Structure &amp; 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Memory </a:t>
            </a:r>
            <a:r>
              <a:rPr lang="en-US" sz="1600" dirty="0" smtClean="0">
                <a:solidFill>
                  <a:schemeClr val="tx1"/>
                </a:solidFill>
              </a:rPr>
              <a:t>Access</a:t>
            </a:r>
            <a:endParaRPr lang="en-US" sz="1600" dirty="0">
              <a:solidFill>
                <a:schemeClr val="tx1"/>
              </a:solidFill>
            </a:endParaRPr>
          </a:p>
          <a:p>
            <a:pPr marL="342900" indent="-342900">
              <a:buAutoNum type="arabicPeriod"/>
            </a:pPr>
            <a:r>
              <a:rPr lang="en-US" sz="1600" dirty="0" smtClean="0">
                <a:solidFill>
                  <a:schemeClr val="tx1"/>
                </a:solidFill>
              </a:rPr>
              <a:t>String</a:t>
            </a:r>
          </a:p>
          <a:p>
            <a:pPr marL="857250" lvl="1" indent="-400050" algn="l">
              <a:buClr>
                <a:schemeClr val="accent6"/>
              </a:buClr>
              <a:buFont typeface="+mj-lt"/>
              <a:buAutoNum type="romanLcPeriod"/>
            </a:pPr>
            <a:r>
              <a:rPr lang="en-US" sz="1600" dirty="0" smtClean="0">
                <a:solidFill>
                  <a:schemeClr val="tx1"/>
                </a:solidFill>
              </a:rPr>
              <a:t>Definition &amp; Structure</a:t>
            </a:r>
          </a:p>
          <a:p>
            <a:pPr marL="857250" lvl="1" indent="-400050" algn="l">
              <a:buClr>
                <a:schemeClr val="accent6"/>
              </a:buClr>
              <a:buFont typeface="+mj-lt"/>
              <a:buAutoNum type="romanLcPeriod"/>
            </a:pPr>
            <a:r>
              <a:rPr lang="en-US" sz="1600" dirty="0" smtClean="0">
                <a:solidFill>
                  <a:schemeClr val="tx1"/>
                </a:solidFill>
              </a:rPr>
              <a:t>Declaration &amp; Initialization</a:t>
            </a:r>
          </a:p>
          <a:p>
            <a:pPr marL="857250" lvl="1" indent="-400050" algn="l">
              <a:buClr>
                <a:schemeClr val="accent6"/>
              </a:buClr>
              <a:buFont typeface="+mj-lt"/>
              <a:buAutoNum type="romanLcPeriod"/>
            </a:pPr>
            <a:r>
              <a:rPr lang="en-US" sz="1600" dirty="0" smtClean="0">
                <a:solidFill>
                  <a:schemeClr val="tx1"/>
                </a:solidFill>
              </a:rPr>
              <a:t>Access, Input, Output</a:t>
            </a:r>
          </a:p>
          <a:p>
            <a:pPr marL="857250" lvl="1" indent="-400050" algn="l">
              <a:buClr>
                <a:schemeClr val="accent6"/>
              </a:buClr>
              <a:buFont typeface="+mj-lt"/>
              <a:buAutoNum type="romanLcPeriod"/>
            </a:pPr>
            <a:r>
              <a:rPr lang="en-US" sz="1600" dirty="0" smtClean="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smtClean="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smtClean="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smtClean="0">
              <a:solidFill>
                <a:schemeClr val="tx1"/>
              </a:solidFill>
            </a:endParaRPr>
          </a:p>
        </p:txBody>
      </p: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a:t>
            </a:r>
            <a:r>
              <a:rPr lang="en-US" b="1" dirty="0" smtClean="0"/>
              <a:t>Structures with C++”</a:t>
            </a:r>
            <a:r>
              <a:rPr lang="en-US" dirty="0" smtClean="0"/>
              <a:t>. </a:t>
            </a:r>
            <a:r>
              <a:rPr lang="en-US" dirty="0"/>
              <a:t>By John R. </a:t>
            </a:r>
            <a:r>
              <a:rPr lang="en-US" dirty="0" smtClean="0"/>
              <a:t>Hubbard</a:t>
            </a:r>
            <a:endParaRPr lang="en-US" dirty="0" smtClean="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smtClean="0"/>
              <a:t>“Data Structures and Program Design”, </a:t>
            </a:r>
            <a:r>
              <a:rPr lang="en-US" dirty="0" smtClean="0"/>
              <a:t>Robert L. Kruse, 3</a:t>
            </a:r>
            <a:r>
              <a:rPr lang="en-US" baseline="30000" dirty="0" smtClean="0"/>
              <a:t>rd</a:t>
            </a:r>
            <a:r>
              <a:rPr lang="en-US" dirty="0" smtClean="0"/>
              <a:t> Edition, 1996.</a:t>
            </a:r>
            <a:r>
              <a:rPr lang="en-US" b="1" dirty="0" smtClean="0"/>
              <a:t> </a:t>
            </a:r>
            <a:endParaRPr lang="en-US" dirty="0" smtClean="0"/>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algorithms and performance”, </a:t>
            </a:r>
            <a:r>
              <a:rPr lang="en-US" dirty="0"/>
              <a:t>D. Wood, Addison-Wesley, </a:t>
            </a:r>
            <a:r>
              <a:rPr lang="en-US" dirty="0" smtClean="0"/>
              <a:t>1993</a:t>
            </a:r>
          </a:p>
          <a:p>
            <a:pPr marL="342900" indent="-342900" algn="just">
              <a:spcAft>
                <a:spcPts val="0"/>
              </a:spcAft>
              <a:buSzPct val="90000"/>
              <a:buFont typeface="Wingdings" panose="05000000000000000000" pitchFamily="2" charset="2"/>
              <a:buChar char="q"/>
              <a:defRPr/>
            </a:pPr>
            <a:r>
              <a:rPr lang="en-US" b="1" dirty="0" smtClean="0"/>
              <a:t>“Advanced </a:t>
            </a:r>
            <a:r>
              <a:rPr lang="en-US" b="1" dirty="0"/>
              <a:t>Data Structures”, </a:t>
            </a:r>
            <a:r>
              <a:rPr lang="en-US" dirty="0"/>
              <a:t>Peter Brass, Cambridge University Press, </a:t>
            </a:r>
            <a:r>
              <a:rPr lang="en-US" dirty="0" smtClean="0"/>
              <a:t>2008</a:t>
            </a:r>
          </a:p>
          <a:p>
            <a:pPr marL="342900" indent="-342900" algn="just">
              <a:spcAft>
                <a:spcPts val="0"/>
              </a:spcAft>
              <a:buSzPct val="90000"/>
              <a:buFont typeface="Wingdings" panose="05000000000000000000" pitchFamily="2" charset="2"/>
              <a:buChar char="q"/>
              <a:defRPr/>
            </a:pPr>
            <a:r>
              <a:rPr lang="en-US" b="1" dirty="0" smtClean="0"/>
              <a:t>“Data </a:t>
            </a:r>
            <a:r>
              <a:rPr lang="en-US" b="1" dirty="0"/>
              <a:t>Structures and Algorithm Analysis”, </a:t>
            </a:r>
            <a:r>
              <a:rPr lang="en-US" dirty="0"/>
              <a:t>Edition 3.2 (C++ Version), Clifford A. Shaffer, Virginia Tech, Blacksburg, VA 24061 January 2, </a:t>
            </a:r>
            <a:r>
              <a:rPr lang="en-US" dirty="0" smtClean="0"/>
              <a:t>2012</a:t>
            </a:r>
          </a:p>
          <a:p>
            <a:pPr marL="342900" indent="-342900" algn="just">
              <a:spcAft>
                <a:spcPts val="0"/>
              </a:spcAft>
              <a:buSzPct val="90000"/>
              <a:buFont typeface="Wingdings" panose="05000000000000000000" pitchFamily="2" charset="2"/>
              <a:buChar char="q"/>
              <a:defRPr/>
            </a:pPr>
            <a:r>
              <a:rPr lang="en-US" b="1" dirty="0" smtClean="0"/>
              <a:t>“C</a:t>
            </a:r>
            <a:r>
              <a:rPr lang="en-US" b="1" dirty="0"/>
              <a:t>++  Data Structures”, </a:t>
            </a:r>
            <a:r>
              <a:rPr lang="en-US" dirty="0"/>
              <a:t>Nell Dale and David Teague, Jones and Bartlett Publishers, 2001</a:t>
            </a:r>
            <a:r>
              <a:rPr lang="en-US" dirty="0" smtClean="0"/>
              <a:t>.</a:t>
            </a: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Algorithms with Object-Oriented Design Patterns in C++”, </a:t>
            </a:r>
            <a:r>
              <a:rPr lang="en-US" dirty="0"/>
              <a:t>Bruno R. </a:t>
            </a:r>
            <a:r>
              <a:rPr lang="en-US" dirty="0" err="1"/>
              <a:t>Preiss</a:t>
            </a:r>
            <a:r>
              <a:rPr lang="en-US" dirty="0"/>
              <a:t>,</a:t>
            </a:r>
            <a:endParaRPr lang="en-US" dirty="0" smtClean="0"/>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a:t>
            </a:r>
            <a:r>
              <a:rPr lang="en-US" dirty="0" smtClean="0">
                <a:hlinkClick r:id="rId2"/>
              </a:rPr>
              <a:t>en.wikipedia.org/wiki/Array_data_structure</a:t>
            </a:r>
            <a:endParaRPr lang="en-US" dirty="0" smtClean="0"/>
          </a:p>
          <a:p>
            <a:pPr marL="342900" indent="-342900" algn="just">
              <a:spcAft>
                <a:spcPts val="0"/>
              </a:spcAft>
              <a:buSzPct val="90000"/>
              <a:buFont typeface="+mj-lt"/>
              <a:buAutoNum type="arabicPeriod"/>
              <a:defRPr/>
            </a:pPr>
            <a:r>
              <a:rPr lang="en-US" dirty="0">
                <a:hlinkClick r:id="rId3"/>
              </a:rPr>
              <a:t>https://</a:t>
            </a:r>
            <a:r>
              <a:rPr lang="en-US" dirty="0" smtClean="0">
                <a:hlinkClick r:id="rId3"/>
              </a:rPr>
              <a:t>www.programiz.com/cpp-programming/strings</a:t>
            </a:r>
            <a:endParaRPr lang="en-US" dirty="0" smtClean="0"/>
          </a:p>
          <a:p>
            <a:pPr marL="342900" indent="-342900" algn="just">
              <a:spcAft>
                <a:spcPts val="0"/>
              </a:spcAft>
              <a:buSzPct val="90000"/>
              <a:buFont typeface="+mj-lt"/>
              <a:buAutoNum type="arabicPeriod"/>
              <a:defRPr/>
            </a:pPr>
            <a:r>
              <a:rPr lang="en-US" dirty="0">
                <a:hlinkClick r:id="rId4"/>
              </a:rPr>
              <a:t>https://</a:t>
            </a:r>
            <a:r>
              <a:rPr lang="en-US" dirty="0" smtClean="0">
                <a:hlinkClick r:id="rId4"/>
              </a:rPr>
              <a:t>cal-linux.com/tutorials/strings.html</a:t>
            </a:r>
            <a:endParaRPr lang="en-US" dirty="0" smtClean="0"/>
          </a:p>
          <a:p>
            <a:pPr marL="342900" indent="-342900" algn="just">
              <a:spcAft>
                <a:spcPts val="0"/>
              </a:spcAft>
              <a:buSzPct val="90000"/>
              <a:buFont typeface="+mj-lt"/>
              <a:buAutoNum type="arabicPeriod"/>
              <a:defRPr/>
            </a:pPr>
            <a:r>
              <a:rPr lang="en-US" dirty="0">
                <a:hlinkClick r:id="rId5"/>
              </a:rPr>
              <a:t>http://www.cplusplus.com/reference/cstring</a:t>
            </a:r>
            <a:r>
              <a:rPr lang="en-US" dirty="0" smtClean="0">
                <a:hlinkClick r:id="rId5"/>
              </a:rPr>
              <a:t>/</a:t>
            </a:r>
            <a:endParaRPr lang="en-US" dirty="0" smtClean="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smtClean="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[2-Dimensional]</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Two-dimensional arrays can be described as "arrays of arrays". For example, a 2D array can be imagined as a Two-dimensional table made of elements of same uniform data type</a:t>
            </a:r>
            <a:r>
              <a:rPr lang="en-US" dirty="0" smtClean="0"/>
              <a:t>.</a:t>
            </a:r>
          </a:p>
          <a:p>
            <a:pPr marL="285750" indent="-285750" algn="just">
              <a:buFont typeface="Wingdings" panose="05000000000000000000" pitchFamily="2" charset="2"/>
              <a:buChar char="q"/>
            </a:pPr>
            <a:endParaRPr lang="en-US" dirty="0"/>
          </a:p>
          <a:p>
            <a:pPr algn="just"/>
            <a:endParaRPr lang="en-US" dirty="0"/>
          </a:p>
          <a:p>
            <a:pPr algn="just"/>
            <a:endParaRPr lang="en-US" dirty="0" smtClean="0"/>
          </a:p>
          <a:p>
            <a:pPr algn="just"/>
            <a:endParaRPr lang="en-US" dirty="0" smtClean="0"/>
          </a:p>
          <a:p>
            <a:pPr algn="just"/>
            <a:endParaRPr lang="en-US" dirty="0"/>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pPr marL="285750" indent="-285750" algn="just">
              <a:buFont typeface="Wingdings" panose="05000000000000000000" pitchFamily="2" charset="2"/>
              <a:buChar char="q"/>
            </a:pPr>
            <a:r>
              <a:rPr lang="en-US" dirty="0"/>
              <a:t>The way to reference the 2</a:t>
            </a:r>
            <a:r>
              <a:rPr lang="en-US" baseline="30000" dirty="0"/>
              <a:t>nd</a:t>
            </a:r>
            <a:r>
              <a:rPr lang="en-US" dirty="0"/>
              <a:t> element vertically and 4</a:t>
            </a:r>
            <a:r>
              <a:rPr lang="en-US" baseline="30000" dirty="0"/>
              <a:t>th</a:t>
            </a:r>
            <a:r>
              <a:rPr lang="en-US" dirty="0"/>
              <a:t> horizontally or the (2 × 4) 8</a:t>
            </a:r>
            <a:r>
              <a:rPr lang="en-US" baseline="30000" dirty="0"/>
              <a:t>th</a:t>
            </a:r>
            <a:r>
              <a:rPr lang="en-US" dirty="0"/>
              <a:t> element in an expression would be: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pPr marL="285750" indent="-285750" algn="just">
              <a:buFont typeface="Wingdings" panose="05000000000000000000" pitchFamily="2" charset="2"/>
              <a:buChar char="q"/>
            </a:pPr>
            <a:r>
              <a:rPr lang="en-US" dirty="0"/>
              <a:t>Generally, for two-dimensional array, 1</a:t>
            </a:r>
            <a:r>
              <a:rPr lang="en-US" baseline="30000" dirty="0"/>
              <a:t>st</a:t>
            </a:r>
            <a:r>
              <a:rPr lang="en-US" dirty="0"/>
              <a:t> dimension is considered as row and the 2</a:t>
            </a:r>
            <a:r>
              <a:rPr lang="en-US" baseline="30000" dirty="0"/>
              <a:t>nd</a:t>
            </a:r>
            <a:r>
              <a:rPr lang="en-US" dirty="0"/>
              <a:t> dimension is considered as column.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smtClean="0"/>
              <a:t>Definition, Structure &amp; Declaration</a:t>
            </a:r>
          </a:p>
        </p:txBody>
      </p:sp>
      <p:graphicFrame>
        <p:nvGraphicFramePr>
          <p:cNvPr id="7" name="Table 6"/>
          <p:cNvGraphicFramePr>
            <a:graphicFrameLocks noGrp="1"/>
          </p:cNvGraphicFramePr>
          <p:nvPr>
            <p:extLst>
              <p:ext uri="{D42A27DB-BD31-4B8C-83A1-F6EECF244321}">
                <p14:modId xmlns:p14="http://schemas.microsoft.com/office/powerpoint/2010/main" val="3123835817"/>
              </p:ext>
            </p:extLst>
          </p:nvPr>
        </p:nvGraphicFramePr>
        <p:xfrm>
          <a:off x="847657" y="3332607"/>
          <a:ext cx="7382660" cy="1006707"/>
        </p:xfrm>
        <a:graphic>
          <a:graphicData uri="http://schemas.openxmlformats.org/drawingml/2006/table">
            <a:tbl>
              <a:tblPr firstRow="1" firstCol="1" bandRow="1">
                <a:tableStyleId>{2D5ABB26-0587-4C30-8999-92F81FD0307C}</a:tableStyleId>
              </a:tblPr>
              <a:tblGrid>
                <a:gridCol w="805890"/>
                <a:gridCol w="351749"/>
                <a:gridCol w="403229"/>
                <a:gridCol w="1137868"/>
                <a:gridCol w="1137868"/>
                <a:gridCol w="1137868"/>
                <a:gridCol w="1137868"/>
                <a:gridCol w="1137868"/>
                <a:gridCol w="132452"/>
              </a:tblGrid>
              <a:tr h="180191">
                <a:tc rowSpan="5">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6000" b="0" dirty="0">
                          <a:effectLst/>
                          <a:latin typeface="Arial Narrow" panose="020B0606020202030204" pitchFamily="34" charset="0"/>
                        </a:rPr>
                        <a:t>{</a:t>
                      </a:r>
                      <a:endParaRPr lang="en-US" sz="6000" b="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0</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r>
                        <a:rPr lang="en-US" sz="1200" dirty="0" smtClean="0">
                          <a:effectLst/>
                          <a:latin typeface="Courier New" panose="02070309020205020404" pitchFamily="49" charset="0"/>
                          <a:cs typeface="Courier New" panose="02070309020205020404" pitchFamily="49" charset="0"/>
                        </a:rPr>
                        <a:t>[0</a:t>
                      </a: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r>
                        <a:rPr lang="en-US" sz="1200" dirty="0" smtClean="0">
                          <a:effectLst/>
                          <a:latin typeface="Courier New" panose="02070309020205020404" pitchFamily="49" charset="0"/>
                          <a:cs typeface="Courier New" panose="02070309020205020404" pitchFamily="49" charset="0"/>
                        </a:rPr>
                        <a:t>[0</a:t>
                      </a:r>
                      <a:r>
                        <a:rPr lang="en-US" sz="1200" dirty="0">
                          <a:effectLst/>
                          <a:latin typeface="Courier New" panose="02070309020205020404" pitchFamily="49" charset="0"/>
                          <a:cs typeface="Courier New" panose="02070309020205020404" pitchFamily="49" charset="0"/>
                        </a:rPr>
                        <a:t>][1]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minu[0][3]</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1</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r>
                        <a:rPr lang="en-US" sz="1200" dirty="0" smtClean="0">
                          <a:effectLst/>
                          <a:latin typeface="Courier New" panose="02070309020205020404" pitchFamily="49" charset="0"/>
                          <a:cs typeface="Courier New" panose="02070309020205020404" pitchFamily="49" charset="0"/>
                        </a:rPr>
                        <a:t>[1</a:t>
                      </a: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minu[1][4]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minu</a:t>
                      </a:r>
                      <a:r>
                        <a:rPr lang="en-US" sz="1200" dirty="0" smtClean="0">
                          <a:effectLst/>
                          <a:latin typeface="Courier New" panose="02070309020205020404" pitchFamily="49" charset="0"/>
                          <a:cs typeface="Courier New" panose="02070309020205020404" pitchFamily="49" charset="0"/>
                        </a:rPr>
                        <a:t>[2</a:t>
                      </a: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tr>
              <a:tr h="11888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r>
            </a:tbl>
          </a:graphicData>
        </a:graphic>
      </p:graphicFrame>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Initialization</a:t>
            </a:r>
            <a:endParaRPr lang="en-US" sz="2600" b="1" dirty="0">
              <a:solidFill>
                <a:schemeClr val="tx1"/>
              </a:solidFill>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94091"/>
            <a:ext cx="8369031" cy="510909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Assigning values at the time of declaring a two-dimensional array can be any one of the following ways</a:t>
            </a:r>
            <a:r>
              <a:rPr lang="en-US" dirty="0" smtClean="0"/>
              <a:t>:</a:t>
            </a:r>
          </a:p>
          <a:p>
            <a:pPr algn="just"/>
            <a:endParaRPr lang="en-US" dirty="0"/>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2684463" lvl="6" algn="just"/>
            <a:r>
              <a:rPr lang="en-US" sz="1600" dirty="0">
                <a:latin typeface="Courier New" panose="02070309020205020404" pitchFamily="49" charset="0"/>
                <a:cs typeface="Courier New" panose="02070309020205020404" pitchFamily="49" charset="0"/>
              </a:rPr>
              <a:t>  {1,2,3,4,5},</a:t>
            </a:r>
          </a:p>
          <a:p>
            <a:pPr marL="2684463" lvl="6" algn="just"/>
            <a:r>
              <a:rPr lang="en-US" sz="1600" dirty="0">
                <a:latin typeface="Courier New" panose="02070309020205020404" pitchFamily="49" charset="0"/>
                <a:cs typeface="Courier New" panose="02070309020205020404" pitchFamily="49" charset="0"/>
              </a:rPr>
              <a:t>  {2,4,6,8,10},</a:t>
            </a:r>
          </a:p>
          <a:p>
            <a:pPr marL="2684463" lvl="6" algn="just"/>
            <a:r>
              <a:rPr lang="en-US" sz="1600" dirty="0">
                <a:latin typeface="Courier New" panose="02070309020205020404" pitchFamily="49" charset="0"/>
                <a:cs typeface="Courier New" panose="02070309020205020404" pitchFamily="49" charset="0"/>
              </a:rPr>
              <a:t>  {3,6,9,12,15</a:t>
            </a:r>
            <a:r>
              <a:rPr lang="en-US" sz="1600" dirty="0" smtClean="0">
                <a:latin typeface="Courier New" panose="02070309020205020404" pitchFamily="49" charset="0"/>
                <a:cs typeface="Courier New" panose="02070309020205020404" pitchFamily="49" charset="0"/>
              </a:rPr>
              <a:t>}</a:t>
            </a:r>
          </a:p>
          <a:p>
            <a:pPr marL="2684463" lvl="6" algn="just"/>
            <a:r>
              <a:rPr lang="en-US" sz="1600" dirty="0" smtClean="0">
                <a:latin typeface="Courier New" panose="02070309020205020404" pitchFamily="49" charset="0"/>
                <a:cs typeface="Courier New" panose="02070309020205020404" pitchFamily="49" charset="0"/>
              </a:rPr>
              <a:t>};</a:t>
            </a:r>
          </a:p>
          <a:p>
            <a:pPr marL="398463" lvl="1" indent="0" algn="just">
              <a:buNone/>
            </a:pPr>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internal braces are unnecessary, but helps to distinguish the rows from the columns. </a:t>
            </a:r>
          </a:p>
          <a:p>
            <a:pPr marL="285750" indent="-285750" algn="just">
              <a:buFont typeface="Wingdings" panose="05000000000000000000" pitchFamily="2" charset="2"/>
              <a:buChar char="q"/>
            </a:pPr>
            <a:r>
              <a:rPr lang="en-US" dirty="0"/>
              <a:t>Take care to include the semicolon at the end of the curly brace which closes the assignment. </a:t>
            </a:r>
          </a:p>
          <a:p>
            <a:pPr marL="285750" indent="-285750" algn="just">
              <a:buFont typeface="Wingdings" panose="05000000000000000000" pitchFamily="2" charset="2"/>
              <a:buChar char="q"/>
            </a:pPr>
            <a:r>
              <a:rPr lang="en-US" dirty="0"/>
              <a:t>If there are not enough elements in the curly braces to account for every single element in an array, the remaining elements will be filled out with garbage/zeros. </a:t>
            </a:r>
          </a:p>
          <a:p>
            <a:pPr marL="285750" indent="-285750" algn="just">
              <a:buFont typeface="Wingdings" panose="05000000000000000000" pitchFamily="2" charset="2"/>
              <a:buChar char="q"/>
            </a:pPr>
            <a:r>
              <a:rPr lang="en-US" dirty="0"/>
              <a:t>Static and global variables are always guaranteed to be initialized to zero anyway, whereas auto or local variables are guaranteed to be garbage.</a:t>
            </a:r>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62320"/>
          </a:xfrm>
        </p:spPr>
        <p:txBody>
          <a:bodyPr>
            <a:noAutofit/>
          </a:bodyPr>
          <a:lstStyle/>
          <a:p>
            <a:pPr algn="just">
              <a:buClrTx/>
              <a:buFont typeface="Wingdings" panose="05000000000000000000" pitchFamily="2" charset="2"/>
              <a:buChar char="q"/>
            </a:pPr>
            <a:r>
              <a:rPr lang="en-US" sz="1600" dirty="0" smtClean="0"/>
              <a:t>Nested loop is used to take input and give output.</a:t>
            </a:r>
          </a:p>
          <a:p>
            <a:pPr algn="just">
              <a:buClrTx/>
              <a:buFont typeface="Wingdings" panose="05000000000000000000" pitchFamily="2" charset="2"/>
              <a:buChar char="q"/>
            </a:pPr>
            <a:r>
              <a:rPr lang="en-US" sz="1600" dirty="0" smtClean="0"/>
              <a:t>The input is taken in row (1</a:t>
            </a:r>
            <a:r>
              <a:rPr lang="en-US" sz="1600" baseline="30000" dirty="0" smtClean="0"/>
              <a:t>st</a:t>
            </a:r>
            <a:r>
              <a:rPr lang="en-US" sz="1600" dirty="0" smtClean="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smtClean="0"/>
              <a:t>In output, array </a:t>
            </a:r>
            <a:r>
              <a:rPr lang="en-US" sz="1600" dirty="0" smtClean="0">
                <a:latin typeface="Courier New" panose="02070309020205020404" pitchFamily="49" charset="0"/>
                <a:cs typeface="Courier New" panose="02070309020205020404" pitchFamily="49" charset="0"/>
              </a:rPr>
              <a:t>a</a:t>
            </a:r>
            <a:r>
              <a:rPr lang="en-US" sz="1600" dirty="0" smtClean="0"/>
              <a:t> is used in row major. But array </a:t>
            </a:r>
            <a:r>
              <a:rPr lang="en-US" sz="1600" dirty="0" smtClean="0">
                <a:latin typeface="Courier New" panose="02070309020205020404" pitchFamily="49" charset="0"/>
                <a:cs typeface="Courier New" panose="02070309020205020404" pitchFamily="49" charset="0"/>
              </a:rPr>
              <a:t>b</a:t>
            </a:r>
            <a:r>
              <a:rPr lang="en-US" sz="1600" dirty="0" smtClean="0"/>
              <a:t> is used in column (2</a:t>
            </a:r>
            <a:r>
              <a:rPr lang="en-US" sz="1600" baseline="30000" dirty="0" smtClean="0"/>
              <a:t>nd</a:t>
            </a:r>
            <a:r>
              <a:rPr lang="en-US" sz="1600" dirty="0" smtClean="0"/>
              <a:t> dimension) major. </a:t>
            </a:r>
            <a:r>
              <a:rPr lang="en-US" sz="1600" dirty="0"/>
              <a:t>i.e. all the values of </a:t>
            </a:r>
            <a:r>
              <a:rPr lang="en-US" sz="1600" dirty="0" smtClean="0"/>
              <a:t>column </a:t>
            </a:r>
            <a:r>
              <a:rPr lang="en-US" sz="1600" dirty="0"/>
              <a:t>0 is </a:t>
            </a:r>
            <a:r>
              <a:rPr lang="en-US" sz="1600" dirty="0" smtClean="0"/>
              <a:t>added </a:t>
            </a:r>
            <a:r>
              <a:rPr lang="en-US" sz="1600" dirty="0"/>
              <a:t>first, then the values of column</a:t>
            </a:r>
            <a:r>
              <a:rPr lang="en-US" sz="1600" dirty="0" smtClean="0"/>
              <a:t> </a:t>
            </a:r>
            <a:r>
              <a:rPr lang="en-US" sz="1600" dirty="0"/>
              <a:t>1, and values of column</a:t>
            </a:r>
            <a:r>
              <a:rPr lang="en-US" sz="1600" dirty="0" smtClean="0"/>
              <a:t> </a:t>
            </a:r>
            <a:r>
              <a:rPr lang="en-US" sz="1600" dirty="0"/>
              <a:t>2. For each column</a:t>
            </a:r>
            <a:r>
              <a:rPr lang="en-US" sz="1600" dirty="0" smtClean="0"/>
              <a:t>, </a:t>
            </a:r>
            <a:r>
              <a:rPr lang="en-US" sz="1600" dirty="0"/>
              <a:t>value </a:t>
            </a:r>
            <a:r>
              <a:rPr lang="en-US" sz="1600" dirty="0" smtClean="0"/>
              <a:t>at row </a:t>
            </a:r>
            <a:r>
              <a:rPr lang="en-US" sz="1600" dirty="0"/>
              <a:t>0 is </a:t>
            </a:r>
            <a:r>
              <a:rPr lang="en-US" sz="1600" dirty="0" smtClean="0"/>
              <a:t>added </a:t>
            </a:r>
            <a:r>
              <a:rPr lang="en-US" sz="1600" dirty="0"/>
              <a:t>first, then the value at row</a:t>
            </a:r>
            <a:r>
              <a:rPr lang="en-US" sz="1600" dirty="0" smtClean="0"/>
              <a:t> </a:t>
            </a:r>
            <a:r>
              <a:rPr lang="en-US" sz="1600" dirty="0"/>
              <a:t>1, and value at row</a:t>
            </a:r>
            <a:r>
              <a:rPr lang="en-US" sz="1600" dirty="0" smtClean="0"/>
              <a:t> </a:t>
            </a:r>
            <a:r>
              <a:rPr lang="en-US" sz="1600" dirty="0"/>
              <a:t>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87835339"/>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gridCol w="4531564"/>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smtClean="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a:t>
                      </a:r>
                      <a:r>
                        <a:rPr lang="en-US" sz="1200" dirty="0" smtClean="0">
                          <a:solidFill>
                            <a:srgbClr val="00B050"/>
                          </a:solidFill>
                          <a:effectLst/>
                          <a:latin typeface="Courier New" panose="02070309020205020404" pitchFamily="49" charset="0"/>
                          <a:cs typeface="Courier New" panose="02070309020205020404" pitchFamily="49" charset="0"/>
                        </a:rPr>
                        <a:t>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smtClean="0">
                          <a:solidFill>
                            <a:srgbClr val="0000B0"/>
                          </a:solidFill>
                          <a:effectLst/>
                          <a:latin typeface="Courier New" panose="02070309020205020404" pitchFamily="49" charset="0"/>
                          <a:ea typeface="+mn-ea"/>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 j, a[3][3], b[3][3]={1,3,5,7,9,2,4,6,8};</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=0;i&lt;3;i++)</a:t>
                      </a:r>
                      <a:endParaRPr lang="en-US" sz="1200" kern="1200" dirty="0" smtClean="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smtClean="0">
                          <a:solidFill>
                            <a:schemeClr val="tx1"/>
                          </a:solidFill>
                          <a:effectLst/>
                          <a:latin typeface="Courier New" panose="02070309020205020404" pitchFamily="49" charset="0"/>
                          <a:ea typeface="+mn-ea"/>
                          <a:cs typeface="Courier New" panose="02070309020205020404" pitchFamily="49" charset="0"/>
                        </a:rPr>
                        <a:t>  </a:t>
                      </a:r>
                      <a:r>
                        <a:rPr lang="en-US" sz="1200" kern="1200" dirty="0" smtClean="0">
                          <a:solidFill>
                            <a:srgbClr val="0000B0"/>
                          </a:solidFill>
                          <a:effectLst/>
                          <a:latin typeface="Courier New" panose="02070309020205020404" pitchFamily="49" charset="0"/>
                          <a:ea typeface="+mn-ea"/>
                          <a:cs typeface="Courier New" panose="02070309020205020404" pitchFamily="49" charset="0"/>
                        </a:rPr>
                        <a:t>for</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smtClean="0">
                          <a:solidFill>
                            <a:schemeClr val="tx1"/>
                          </a:solidFill>
                          <a:effectLst/>
                          <a:latin typeface="Courier New" panose="02070309020205020404" pitchFamily="49" charset="0"/>
                          <a:ea typeface="+mn-ea"/>
                          <a:cs typeface="Courier New" panose="02070309020205020404" pitchFamily="49" charset="0"/>
                        </a:rPr>
                        <a:t>cin</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&gt;&gt;</a:t>
                      </a:r>
                      <a:r>
                        <a:rPr lang="en-US" sz="1200" dirty="0" smtClean="0">
                          <a:effectLst/>
                          <a:latin typeface="Courier New" panose="02070309020205020404" pitchFamily="49" charset="0"/>
                          <a:cs typeface="Courier New" panose="02070309020205020404" pitchFamily="49" charset="0"/>
                        </a:rPr>
                        <a:t>a[</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][j];</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=0;i&lt;3;i++)</a:t>
                      </a:r>
                      <a:endParaRPr lang="en-US" sz="1800" dirty="0" smtClean="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smtClean="0">
                          <a:solidFill>
                            <a:srgbClr val="0000B0"/>
                          </a:solidFill>
                          <a:effectLst/>
                          <a:latin typeface="Courier New" panose="02070309020205020404" pitchFamily="49" charset="0"/>
                          <a:ea typeface="+mn-ea"/>
                          <a:cs typeface="Courier New" panose="02070309020205020404" pitchFamily="49" charset="0"/>
                        </a:rPr>
                        <a:t>for</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&lt;&lt;a[</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][j] + b[j][</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smtClean="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baseline="0" dirty="0" smtClean="0">
                          <a:effectLst/>
                          <a:latin typeface="Courier New" panose="02070309020205020404" pitchFamily="49" charset="0"/>
                          <a:ea typeface="Times New Roman" panose="02020603050405020304" pitchFamily="18" charset="0"/>
                          <a:cs typeface="Courier New" panose="02070309020205020404" pitchFamily="49" charset="0"/>
                        </a:rPr>
                        <a:t> ? ? ? ? ? ? ? ?</a:t>
                      </a:r>
                      <a:endParaRPr lang="en-US" sz="2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a:t>
            </a:r>
            <a:endParaRPr lang="en-US" sz="2600" b="1" dirty="0">
              <a:solidFill>
                <a:schemeClr val="tx1"/>
              </a:solidFill>
            </a:endParaRPr>
          </a:p>
        </p:txBody>
      </p:sp>
    </p:spTree>
    <p:extLst>
      <p:ext uri="{BB962C8B-B14F-4D97-AF65-F5344CB8AC3E}">
        <p14:creationId xmlns:p14="http://schemas.microsoft.com/office/powerpoint/2010/main" val="1594111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98534"/>
          </a:xfrm>
        </p:spPr>
        <p:txBody>
          <a:bodyPr>
            <a:noAutofit/>
          </a:bodyPr>
          <a:lstStyle/>
          <a:p>
            <a:pPr algn="just">
              <a:buClrTx/>
              <a:buFont typeface="Wingdings" panose="05000000000000000000" pitchFamily="2" charset="2"/>
              <a:buChar char="q"/>
            </a:pPr>
            <a:r>
              <a:rPr lang="en-US" sz="1600" dirty="0" smtClean="0"/>
              <a:t>Nested loop is used to take input and give output.</a:t>
            </a:r>
          </a:p>
          <a:p>
            <a:pPr algn="just">
              <a:buClrTx/>
              <a:buFont typeface="Wingdings" panose="05000000000000000000" pitchFamily="2" charset="2"/>
              <a:buChar char="q"/>
            </a:pPr>
            <a:r>
              <a:rPr lang="en-US" sz="1600" dirty="0" smtClean="0"/>
              <a:t>The input is taken in row (1</a:t>
            </a:r>
            <a:r>
              <a:rPr lang="en-US" sz="1600" baseline="30000" dirty="0" smtClean="0"/>
              <a:t>st</a:t>
            </a:r>
            <a:r>
              <a:rPr lang="en-US" sz="1600" dirty="0" smtClean="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smtClean="0"/>
              <a:t>In output, array </a:t>
            </a:r>
            <a:r>
              <a:rPr lang="en-US" sz="1600" dirty="0" smtClean="0">
                <a:latin typeface="Courier New" panose="02070309020205020404" pitchFamily="49" charset="0"/>
                <a:cs typeface="Courier New" panose="02070309020205020404" pitchFamily="49" charset="0"/>
              </a:rPr>
              <a:t>a</a:t>
            </a:r>
            <a:r>
              <a:rPr lang="en-US" sz="1600" dirty="0" smtClean="0"/>
              <a:t> is used in row major. But array </a:t>
            </a:r>
            <a:r>
              <a:rPr lang="en-US" sz="1600" dirty="0" smtClean="0">
                <a:latin typeface="Courier New" panose="02070309020205020404" pitchFamily="49" charset="0"/>
                <a:cs typeface="Courier New" panose="02070309020205020404" pitchFamily="49" charset="0"/>
              </a:rPr>
              <a:t>b</a:t>
            </a:r>
            <a:r>
              <a:rPr lang="en-US" sz="1600" dirty="0" smtClean="0"/>
              <a:t> is used in column (2</a:t>
            </a:r>
            <a:r>
              <a:rPr lang="en-US" sz="1600" baseline="30000" dirty="0" smtClean="0"/>
              <a:t>nd</a:t>
            </a:r>
            <a:r>
              <a:rPr lang="en-US" sz="1600" dirty="0" smtClean="0"/>
              <a:t> dimension) major. </a:t>
            </a:r>
            <a:r>
              <a:rPr lang="en-US" sz="1600" dirty="0"/>
              <a:t>i.e. all the values of </a:t>
            </a:r>
            <a:r>
              <a:rPr lang="en-US" sz="1600" dirty="0" smtClean="0"/>
              <a:t>column </a:t>
            </a:r>
            <a:r>
              <a:rPr lang="en-US" sz="1600" dirty="0"/>
              <a:t>0 is </a:t>
            </a:r>
            <a:r>
              <a:rPr lang="en-US" sz="1600" dirty="0" smtClean="0"/>
              <a:t>added </a:t>
            </a:r>
            <a:r>
              <a:rPr lang="en-US" sz="1600" dirty="0"/>
              <a:t>first, then the values of column</a:t>
            </a:r>
            <a:r>
              <a:rPr lang="en-US" sz="1600" dirty="0" smtClean="0"/>
              <a:t> </a:t>
            </a:r>
            <a:r>
              <a:rPr lang="en-US" sz="1600" dirty="0"/>
              <a:t>1, and values of column</a:t>
            </a:r>
            <a:r>
              <a:rPr lang="en-US" sz="1600" dirty="0" smtClean="0"/>
              <a:t> </a:t>
            </a:r>
            <a:r>
              <a:rPr lang="en-US" sz="1600" dirty="0"/>
              <a:t>2. For each column</a:t>
            </a:r>
            <a:r>
              <a:rPr lang="en-US" sz="1600" dirty="0" smtClean="0"/>
              <a:t>, </a:t>
            </a:r>
            <a:r>
              <a:rPr lang="en-US" sz="1600" dirty="0"/>
              <a:t>value </a:t>
            </a:r>
            <a:r>
              <a:rPr lang="en-US" sz="1600" dirty="0" smtClean="0"/>
              <a:t>at row </a:t>
            </a:r>
            <a:r>
              <a:rPr lang="en-US" sz="1600" dirty="0"/>
              <a:t>0 is </a:t>
            </a:r>
            <a:r>
              <a:rPr lang="en-US" sz="1600" dirty="0" smtClean="0"/>
              <a:t>added </a:t>
            </a:r>
            <a:r>
              <a:rPr lang="en-US" sz="1600" dirty="0"/>
              <a:t>first, then the value at row</a:t>
            </a:r>
            <a:r>
              <a:rPr lang="en-US" sz="1600" dirty="0" smtClean="0"/>
              <a:t> </a:t>
            </a:r>
            <a:r>
              <a:rPr lang="en-US" sz="1600" dirty="0"/>
              <a:t>1, and value at row</a:t>
            </a:r>
            <a:r>
              <a:rPr lang="en-US" sz="1600" dirty="0" smtClean="0"/>
              <a:t> </a:t>
            </a:r>
            <a:r>
              <a:rPr lang="en-US" sz="1600" dirty="0"/>
              <a:t>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03561076"/>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gridCol w="4531564"/>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smtClean="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a:t>
                      </a:r>
                      <a:r>
                        <a:rPr lang="en-US" sz="1200" dirty="0" smtClean="0">
                          <a:solidFill>
                            <a:srgbClr val="00B050"/>
                          </a:solidFill>
                          <a:effectLst/>
                          <a:latin typeface="Courier New" panose="02070309020205020404" pitchFamily="49" charset="0"/>
                          <a:cs typeface="Courier New" panose="02070309020205020404" pitchFamily="49" charset="0"/>
                        </a:rPr>
                        <a:t>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smtClean="0">
                          <a:solidFill>
                            <a:srgbClr val="0000B0"/>
                          </a:solidFill>
                          <a:effectLst/>
                          <a:latin typeface="Courier New" panose="02070309020205020404" pitchFamily="49" charset="0"/>
                          <a:ea typeface="+mn-ea"/>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 j, a[3][3], b[3][3]={1,3,5,7,9,2,4,6,8};</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=0;i&lt;3;i++)</a:t>
                      </a:r>
                      <a:endParaRPr lang="en-US" sz="1200" kern="1200" dirty="0" smtClean="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smtClean="0">
                          <a:solidFill>
                            <a:schemeClr val="tx1"/>
                          </a:solidFill>
                          <a:effectLst/>
                          <a:latin typeface="Courier New" panose="02070309020205020404" pitchFamily="49" charset="0"/>
                          <a:ea typeface="+mn-ea"/>
                          <a:cs typeface="Courier New" panose="02070309020205020404" pitchFamily="49" charset="0"/>
                        </a:rPr>
                        <a:t>  </a:t>
                      </a:r>
                      <a:r>
                        <a:rPr lang="en-US" sz="1200" kern="1200" dirty="0" smtClean="0">
                          <a:solidFill>
                            <a:srgbClr val="0000B0"/>
                          </a:solidFill>
                          <a:effectLst/>
                          <a:latin typeface="Courier New" panose="02070309020205020404" pitchFamily="49" charset="0"/>
                          <a:ea typeface="+mn-ea"/>
                          <a:cs typeface="Courier New" panose="02070309020205020404" pitchFamily="49" charset="0"/>
                        </a:rPr>
                        <a:t>for</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smtClean="0">
                          <a:solidFill>
                            <a:schemeClr val="tx1"/>
                          </a:solidFill>
                          <a:effectLst/>
                          <a:latin typeface="Courier New" panose="02070309020205020404" pitchFamily="49" charset="0"/>
                          <a:ea typeface="+mn-ea"/>
                          <a:cs typeface="Courier New" panose="02070309020205020404" pitchFamily="49" charset="0"/>
                        </a:rPr>
                        <a:t>cin</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&gt;&gt;</a:t>
                      </a:r>
                      <a:r>
                        <a:rPr lang="en-US" sz="1200" dirty="0" smtClean="0">
                          <a:effectLst/>
                          <a:latin typeface="Courier New" panose="02070309020205020404" pitchFamily="49" charset="0"/>
                          <a:cs typeface="Courier New" panose="02070309020205020404" pitchFamily="49" charset="0"/>
                        </a:rPr>
                        <a:t>a[</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][j];</a:t>
                      </a:r>
                      <a:endParaRPr lang="en-US" sz="1800" dirty="0" smtClean="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=0;i&lt;3;i++)</a:t>
                      </a:r>
                      <a:endParaRPr lang="en-US" sz="1800" dirty="0" smtClean="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smtClean="0">
                          <a:solidFill>
                            <a:srgbClr val="0000B0"/>
                          </a:solidFill>
                          <a:effectLst/>
                          <a:latin typeface="Courier New" panose="02070309020205020404" pitchFamily="49" charset="0"/>
                          <a:ea typeface="+mn-ea"/>
                          <a:cs typeface="Courier New" panose="02070309020205020404" pitchFamily="49" charset="0"/>
                        </a:rPr>
                        <a:t>for</a:t>
                      </a:r>
                      <a:r>
                        <a:rPr lang="en-US" sz="1200" kern="1200" dirty="0" smtClean="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&lt;&lt;a[</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][j] + b[j][</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smtClean="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a:t>
            </a:r>
            <a:endParaRPr lang="en-US" sz="2600" b="1" dirty="0">
              <a:solidFill>
                <a:schemeClr val="tx1"/>
              </a:solidFill>
            </a:endParaRPr>
          </a:p>
        </p:txBody>
      </p:sp>
    </p:spTree>
    <p:extLst>
      <p:ext uri="{BB962C8B-B14F-4D97-AF65-F5344CB8AC3E}">
        <p14:creationId xmlns:p14="http://schemas.microsoft.com/office/powerpoint/2010/main" val="1070292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4294967295"/>
          </p:nvPr>
        </p:nvSpPr>
        <p:spPr>
          <a:xfrm>
            <a:off x="110938" y="2569203"/>
            <a:ext cx="4191000" cy="395287"/>
          </a:xfrm>
        </p:spPr>
        <p:txBody>
          <a:bodyPr>
            <a:normAutofit fontScale="92500" lnSpcReduction="10000"/>
          </a:bodyPr>
          <a:lstStyle/>
          <a:p>
            <a:pPr>
              <a:buClrTx/>
              <a:buFont typeface="Wingdings" panose="05000000000000000000" pitchFamily="2" charset="2"/>
              <a:buChar char="q"/>
            </a:pPr>
            <a:r>
              <a:rPr lang="en-US" dirty="0" smtClean="0"/>
              <a:t>2D Array</a:t>
            </a:r>
            <a:endParaRPr lang="en-US" dirty="0"/>
          </a:p>
        </p:txBody>
      </p:sp>
      <p:sp>
        <p:nvSpPr>
          <p:cNvPr id="3" name="Content Placeholder 2"/>
          <p:cNvSpPr>
            <a:spLocks noGrp="1"/>
          </p:cNvSpPr>
          <p:nvPr>
            <p:ph sz="half" idx="4294967295"/>
          </p:nvPr>
        </p:nvSpPr>
        <p:spPr>
          <a:xfrm>
            <a:off x="110938" y="3116103"/>
            <a:ext cx="4191000" cy="1759594"/>
          </a:xfrm>
        </p:spPr>
        <p:txBody>
          <a:bodyPr>
            <a:noAutofit/>
          </a:bodyPr>
          <a:lstStyle/>
          <a:p>
            <a:pPr marL="512064" indent="-512064">
              <a:lnSpc>
                <a:spcPct val="80000"/>
              </a:lnSpc>
              <a:spcBef>
                <a:spcPts val="400"/>
              </a:spcBef>
              <a:spcAft>
                <a:spcPts val="400"/>
              </a:spcAft>
              <a:buNone/>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[3][5], H=3, W=5, n, m,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a:t>
            </a:r>
            <a:endParaRPr lang="en-US" sz="1400" dirty="0">
              <a:latin typeface="Courier New" panose="02070309020205020404" pitchFamily="49" charset="0"/>
              <a:cs typeface="Courier New" panose="02070309020205020404" pitchFamily="49" charset="0"/>
            </a:endParaRPr>
          </a:p>
          <a:p>
            <a:pPr marL="512064" indent="-512064">
              <a:lnSpc>
                <a:spcPct val="80000"/>
              </a:lnSpc>
              <a:spcBef>
                <a:spcPts val="400"/>
              </a:spcBef>
              <a:spcAft>
                <a:spcPts val="400"/>
              </a:spcAft>
              <a:buNone/>
            </a:pPr>
            <a:r>
              <a:rPr lang="en-US" sz="1400" dirty="0" smtClean="0">
                <a:solidFill>
                  <a:srgbClr val="0000B0"/>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n=0; n&lt;H; n</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m=0; m&lt;W; m++)</a:t>
            </a:r>
            <a:endParaRPr lang="en-US" sz="1400" dirty="0">
              <a:latin typeface="Courier New" panose="02070309020205020404" pitchFamily="49" charset="0"/>
              <a:cs typeface="Courier New" panose="02070309020205020404" pitchFamily="49" charset="0"/>
            </a:endParaRP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[n][m</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4294967295"/>
          </p:nvPr>
        </p:nvSpPr>
        <p:spPr>
          <a:xfrm>
            <a:off x="4803775" y="2569203"/>
            <a:ext cx="4340225" cy="395287"/>
          </a:xfrm>
        </p:spPr>
        <p:txBody>
          <a:bodyPr>
            <a:normAutofit fontScale="92500" lnSpcReduction="10000"/>
          </a:bodyPr>
          <a:lstStyle/>
          <a:p>
            <a:pPr>
              <a:buClrTx/>
              <a:buFont typeface="Wingdings" panose="05000000000000000000" pitchFamily="2" charset="2"/>
              <a:buChar char="q"/>
            </a:pPr>
            <a:r>
              <a:rPr lang="en-US" dirty="0" smtClean="0"/>
              <a:t>1D array</a:t>
            </a:r>
            <a:endParaRPr lang="en-US" dirty="0"/>
          </a:p>
        </p:txBody>
      </p:sp>
      <p:sp>
        <p:nvSpPr>
          <p:cNvPr id="10" name="Content Placeholder 9"/>
          <p:cNvSpPr>
            <a:spLocks noGrp="1"/>
          </p:cNvSpPr>
          <p:nvPr>
            <p:ph sz="quarter" idx="4294967295"/>
          </p:nvPr>
        </p:nvSpPr>
        <p:spPr>
          <a:xfrm>
            <a:off x="4598617" y="3064318"/>
            <a:ext cx="4260596" cy="2045184"/>
          </a:xfrm>
        </p:spPr>
        <p:txBody>
          <a:bodyPr>
            <a:noAutofit/>
          </a:bodyPr>
          <a:lstStyle/>
          <a:p>
            <a:pPr marL="512064" indent="-512064" algn="just">
              <a:spcBef>
                <a:spcPts val="400"/>
              </a:spcBef>
              <a:spcAft>
                <a:spcPts val="400"/>
              </a:spcAft>
              <a:buNone/>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[3 * 5], H=3</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W=5</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n, m,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a:t>
            </a:r>
            <a:endParaRPr lang="en-US" sz="1400" dirty="0">
              <a:latin typeface="Courier New" panose="02070309020205020404" pitchFamily="49" charset="0"/>
              <a:cs typeface="Courier New" panose="02070309020205020404" pitchFamily="49" charset="0"/>
            </a:endParaRPr>
          </a:p>
          <a:p>
            <a:pPr marL="512064" indent="-512064" algn="just">
              <a:spcBef>
                <a:spcPts val="400"/>
              </a:spcBef>
              <a:spcAft>
                <a:spcPts val="400"/>
              </a:spcAft>
              <a:buNone/>
            </a:pPr>
            <a:r>
              <a:rPr lang="en-US" sz="1400" dirty="0" smtClean="0">
                <a:solidFill>
                  <a:srgbClr val="0000B0"/>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n=0; n&lt;H; n</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m=0; m&lt;W; m++)</a:t>
            </a:r>
            <a:endParaRPr lang="en-US" sz="1400" dirty="0">
              <a:latin typeface="Courier New" panose="02070309020205020404" pitchFamily="49" charset="0"/>
              <a:cs typeface="Courier New" panose="02070309020205020404" pitchFamily="49" charset="0"/>
            </a:endParaRP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W * n + m ] =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12064" indent="-512064" algn="just">
              <a:spcBef>
                <a:spcPts val="400"/>
              </a:spcBef>
              <a:spcAft>
                <a:spcPts val="400"/>
              </a:spcAft>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2" name="TextBox 11"/>
          <p:cNvSpPr txBox="1"/>
          <p:nvPr/>
        </p:nvSpPr>
        <p:spPr>
          <a:xfrm>
            <a:off x="110938" y="1512796"/>
            <a:ext cx="8632212" cy="923330"/>
          </a:xfrm>
          <a:prstGeom prst="rect">
            <a:avLst/>
          </a:prstGeom>
          <a:noFill/>
        </p:spPr>
        <p:txBody>
          <a:bodyPr wrap="square" rtlCol="0">
            <a:spAutoFit/>
          </a:bodyPr>
          <a:lstStyle/>
          <a:p>
            <a:pPr algn="just"/>
            <a:r>
              <a:rPr lang="en-US" dirty="0"/>
              <a:t>Two-dimensional arrays are just an abstraction for programmers, since we can obtain the same results with a simple array just by putting a factor between its indices: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a:t>
            </a:r>
            <a:r>
              <a:rPr lang="en-US" dirty="0"/>
              <a:t>is equivalent to (3 * 5 = 15);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[15];</a:t>
            </a:r>
            <a:endParaRPr lang="en-US" sz="1350" dirty="0"/>
          </a:p>
        </p:txBody>
      </p:sp>
      <p:graphicFrame>
        <p:nvGraphicFramePr>
          <p:cNvPr id="14" name="Table 13"/>
          <p:cNvGraphicFramePr>
            <a:graphicFrameLocks noGrp="1"/>
          </p:cNvGraphicFramePr>
          <p:nvPr>
            <p:extLst>
              <p:ext uri="{D42A27DB-BD31-4B8C-83A1-F6EECF244321}">
                <p14:modId xmlns:p14="http://schemas.microsoft.com/office/powerpoint/2010/main" val="620120534"/>
              </p:ext>
            </p:extLst>
          </p:nvPr>
        </p:nvGraphicFramePr>
        <p:xfrm>
          <a:off x="2848972" y="3427097"/>
          <a:ext cx="1376771" cy="1005840"/>
        </p:xfrm>
        <a:graphic>
          <a:graphicData uri="http://schemas.openxmlformats.org/drawingml/2006/table">
            <a:tbl>
              <a:tblPr firstRow="1" firstCol="1" bandRow="1">
                <a:tableStyleId>{2D5ABB26-0587-4C30-8999-92F81FD0307C}</a:tableStyleId>
              </a:tblPr>
              <a:tblGrid>
                <a:gridCol w="304700"/>
                <a:gridCol w="186167"/>
                <a:gridCol w="196454"/>
                <a:gridCol w="196454"/>
                <a:gridCol w="196454"/>
                <a:gridCol w="196454"/>
                <a:gridCol w="100088"/>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r h="205740">
                <a:tc>
                  <a:txBody>
                    <a:bodyPr/>
                    <a:lstStyle/>
                    <a:p>
                      <a:pPr marL="0" marR="0" algn="ctr">
                        <a:spcBef>
                          <a:spcPts val="0"/>
                        </a:spcBef>
                        <a:spcAft>
                          <a:spcPts val="0"/>
                        </a:spcAft>
                      </a:pPr>
                      <a:r>
                        <a:rPr lang="en-US" sz="1200" b="1">
                          <a:effectLst/>
                          <a:latin typeface="Arial Narrow" panose="020B0606020202030204" pitchFamily="34" charset="0"/>
                        </a:rPr>
                        <a:t>0</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2</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3</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4</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5</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05740">
                <a:tc>
                  <a:txBody>
                    <a:bodyPr/>
                    <a:lstStyle/>
                    <a:p>
                      <a:pPr marL="0" marR="0" algn="ctr">
                        <a:spcBef>
                          <a:spcPts val="0"/>
                        </a:spcBef>
                        <a:spcAft>
                          <a:spcPts val="0"/>
                        </a:spcAft>
                      </a:pPr>
                      <a:r>
                        <a:rPr lang="en-US" sz="1200" b="1">
                          <a:effectLst/>
                          <a:latin typeface="Arial Narrow" panose="020B0606020202030204" pitchFamily="34" charset="0"/>
                        </a:rPr>
                        <a:t>1</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6</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7</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8</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9</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10</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05740">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11</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12</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13</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14</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15</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182880">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1051644"/>
              </p:ext>
            </p:extLst>
          </p:nvPr>
        </p:nvGraphicFramePr>
        <p:xfrm>
          <a:off x="4571457" y="5037346"/>
          <a:ext cx="4171693" cy="579120"/>
        </p:xfrm>
        <a:graphic>
          <a:graphicData uri="http://schemas.openxmlformats.org/drawingml/2006/table">
            <a:tbl>
              <a:tblPr firstRow="1" firstCol="1" bandRow="1">
                <a:tableStyleId>{2D5ABB26-0587-4C30-8999-92F81FD0307C}</a:tableStyleId>
              </a:tblPr>
              <a:tblGrid>
                <a:gridCol w="55234"/>
                <a:gridCol w="252369"/>
                <a:gridCol w="266315"/>
                <a:gridCol w="266315"/>
                <a:gridCol w="266315"/>
                <a:gridCol w="266315"/>
                <a:gridCol w="266315"/>
                <a:gridCol w="266315"/>
                <a:gridCol w="266315"/>
                <a:gridCol w="266315"/>
                <a:gridCol w="266315"/>
                <a:gridCol w="266315"/>
                <a:gridCol w="266315"/>
                <a:gridCol w="266315"/>
                <a:gridCol w="266315"/>
                <a:gridCol w="266315"/>
                <a:gridCol w="135680"/>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5</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6</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7</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8</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9</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smtClean="0">
                          <a:effectLst/>
                          <a:latin typeface="Arial Narrow" panose="020B0606020202030204" pitchFamily="34" charset="0"/>
                          <a:ea typeface="Times New Roman" panose="02020603050405020304" pitchFamily="18" charset="0"/>
                        </a:rPr>
                        <a:t>14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r h="205740">
                <a:tc>
                  <a:txBody>
                    <a:bodyPr/>
                    <a:lstStyle/>
                    <a:p>
                      <a:pPr marL="0" marR="0" algn="ctr">
                        <a:spcBef>
                          <a:spcPts val="0"/>
                        </a:spcBef>
                        <a:spcAft>
                          <a:spcPts val="0"/>
                        </a:spcAft>
                      </a:pP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2</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3</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4</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5</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6</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7</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8</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9</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10</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11</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12</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13</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14</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smtClean="0">
                          <a:effectLst/>
                          <a:latin typeface="Arial Narrow" panose="020B0606020202030204" pitchFamily="34" charset="0"/>
                          <a:ea typeface="Times New Roman" panose="02020603050405020304" pitchFamily="18" charset="0"/>
                        </a:rPr>
                        <a:t>15</a:t>
                      </a:r>
                      <a:endParaRPr lang="en-US" sz="14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182880">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bl>
          </a:graphicData>
        </a:graphic>
      </p:graphicFrame>
      <p:sp>
        <p:nvSpPr>
          <p:cNvPr id="17" name="Rectangle 16"/>
          <p:cNvSpPr/>
          <p:nvPr/>
        </p:nvSpPr>
        <p:spPr>
          <a:xfrm>
            <a:off x="3145811" y="3605864"/>
            <a:ext cx="971550" cy="201706"/>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4611799" y="5212831"/>
            <a:ext cx="1331257" cy="211790"/>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3149974" y="3810931"/>
            <a:ext cx="971550" cy="201706"/>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3149974" y="4023522"/>
            <a:ext cx="971550" cy="201706"/>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5953142" y="5213113"/>
            <a:ext cx="1306532" cy="211508"/>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p:nvSpPr>
        <p:spPr>
          <a:xfrm>
            <a:off x="7284402" y="5216333"/>
            <a:ext cx="1317810" cy="208288"/>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p:cNvSpPr txBox="1"/>
          <p:nvPr/>
        </p:nvSpPr>
        <p:spPr>
          <a:xfrm>
            <a:off x="5659590" y="5755366"/>
            <a:ext cx="711370" cy="300082"/>
          </a:xfrm>
          <a:prstGeom prst="rect">
            <a:avLst/>
          </a:prstGeom>
          <a:noFill/>
          <a:ln>
            <a:solidFill>
              <a:schemeClr val="tx1"/>
            </a:solidFill>
          </a:ln>
        </p:spPr>
        <p:txBody>
          <a:bodyPr wrap="square" rtlCol="0">
            <a:spAutoFit/>
          </a:bodyPr>
          <a:lstStyle/>
          <a:p>
            <a:pPr algn="ctr"/>
            <a:r>
              <a:rPr lang="en-US" sz="1350" dirty="0" smtClean="0"/>
              <a:t>Height</a:t>
            </a:r>
            <a:endParaRPr lang="en-US" sz="1350" dirty="0"/>
          </a:p>
        </p:txBody>
      </p:sp>
      <p:sp>
        <p:nvSpPr>
          <p:cNvPr id="24" name="TextBox 23"/>
          <p:cNvSpPr txBox="1"/>
          <p:nvPr/>
        </p:nvSpPr>
        <p:spPr>
          <a:xfrm>
            <a:off x="6367171" y="5755366"/>
            <a:ext cx="616175" cy="300082"/>
          </a:xfrm>
          <a:prstGeom prst="rect">
            <a:avLst/>
          </a:prstGeom>
          <a:noFill/>
          <a:ln>
            <a:solidFill>
              <a:schemeClr val="tx1"/>
            </a:solidFill>
          </a:ln>
        </p:spPr>
        <p:txBody>
          <a:bodyPr wrap="square" rtlCol="0">
            <a:spAutoFit/>
          </a:bodyPr>
          <a:lstStyle/>
          <a:p>
            <a:pPr algn="ctr"/>
            <a:r>
              <a:rPr lang="en-US" sz="1350" dirty="0"/>
              <a:t>Width</a:t>
            </a:r>
          </a:p>
        </p:txBody>
      </p:sp>
      <p:sp>
        <p:nvSpPr>
          <p:cNvPr id="25" name="TextBox 24"/>
          <p:cNvSpPr txBox="1"/>
          <p:nvPr/>
        </p:nvSpPr>
        <p:spPr>
          <a:xfrm>
            <a:off x="6982548" y="5754565"/>
            <a:ext cx="274320" cy="300082"/>
          </a:xfrm>
          <a:prstGeom prst="rect">
            <a:avLst/>
          </a:prstGeom>
          <a:noFill/>
          <a:ln>
            <a:solidFill>
              <a:schemeClr val="tx1"/>
            </a:solidFill>
          </a:ln>
        </p:spPr>
        <p:txBody>
          <a:bodyPr wrap="square" rtlCol="0">
            <a:spAutoFit/>
          </a:bodyPr>
          <a:lstStyle/>
          <a:p>
            <a:pPr algn="ctr"/>
            <a:r>
              <a:rPr lang="en-US" sz="1350" dirty="0"/>
              <a:t>n</a:t>
            </a:r>
          </a:p>
        </p:txBody>
      </p:sp>
      <p:sp>
        <p:nvSpPr>
          <p:cNvPr id="26" name="TextBox 25"/>
          <p:cNvSpPr txBox="1"/>
          <p:nvPr/>
        </p:nvSpPr>
        <p:spPr>
          <a:xfrm>
            <a:off x="7259331" y="5749925"/>
            <a:ext cx="274320" cy="300082"/>
          </a:xfrm>
          <a:prstGeom prst="rect">
            <a:avLst/>
          </a:prstGeom>
          <a:noFill/>
          <a:ln>
            <a:solidFill>
              <a:schemeClr val="tx1"/>
            </a:solidFill>
          </a:ln>
        </p:spPr>
        <p:txBody>
          <a:bodyPr wrap="square" rtlCol="0">
            <a:spAutoFit/>
          </a:bodyPr>
          <a:lstStyle/>
          <a:p>
            <a:pPr algn="ctr"/>
            <a:r>
              <a:rPr lang="en-US" sz="1350" dirty="0"/>
              <a:t>m</a:t>
            </a:r>
          </a:p>
        </p:txBody>
      </p:sp>
      <p:sp>
        <p:nvSpPr>
          <p:cNvPr id="27" name="TextBox 26"/>
          <p:cNvSpPr txBox="1"/>
          <p:nvPr/>
        </p:nvSpPr>
        <p:spPr>
          <a:xfrm>
            <a:off x="5659590" y="6046462"/>
            <a:ext cx="711370" cy="300082"/>
          </a:xfrm>
          <a:prstGeom prst="rect">
            <a:avLst/>
          </a:prstGeom>
          <a:noFill/>
          <a:ln>
            <a:solidFill>
              <a:schemeClr val="tx1"/>
            </a:solidFill>
          </a:ln>
        </p:spPr>
        <p:txBody>
          <a:bodyPr wrap="square" rtlCol="0">
            <a:spAutoFit/>
          </a:bodyPr>
          <a:lstStyle/>
          <a:p>
            <a:pPr algn="ctr"/>
            <a:r>
              <a:rPr lang="en-US" sz="1350" dirty="0"/>
              <a:t>3</a:t>
            </a:r>
          </a:p>
        </p:txBody>
      </p:sp>
      <p:sp>
        <p:nvSpPr>
          <p:cNvPr id="28" name="TextBox 27"/>
          <p:cNvSpPr txBox="1"/>
          <p:nvPr/>
        </p:nvSpPr>
        <p:spPr>
          <a:xfrm>
            <a:off x="6367171" y="6050007"/>
            <a:ext cx="616175" cy="300082"/>
          </a:xfrm>
          <a:prstGeom prst="rect">
            <a:avLst/>
          </a:prstGeom>
          <a:noFill/>
          <a:ln>
            <a:solidFill>
              <a:schemeClr val="tx1"/>
            </a:solidFill>
          </a:ln>
        </p:spPr>
        <p:txBody>
          <a:bodyPr wrap="square" rtlCol="0">
            <a:spAutoFit/>
          </a:bodyPr>
          <a:lstStyle/>
          <a:p>
            <a:pPr algn="ctr"/>
            <a:r>
              <a:rPr lang="en-US" sz="1350" dirty="0"/>
              <a:t>5</a:t>
            </a:r>
          </a:p>
        </p:txBody>
      </p:sp>
      <p:sp>
        <p:nvSpPr>
          <p:cNvPr id="29" name="TextBox 28"/>
          <p:cNvSpPr txBox="1"/>
          <p:nvPr/>
        </p:nvSpPr>
        <p:spPr>
          <a:xfrm>
            <a:off x="6982548" y="6031564"/>
            <a:ext cx="274320" cy="300082"/>
          </a:xfrm>
          <a:prstGeom prst="rect">
            <a:avLst/>
          </a:prstGeom>
          <a:noFill/>
          <a:ln>
            <a:noFill/>
          </a:ln>
        </p:spPr>
        <p:txBody>
          <a:bodyPr wrap="square" rtlCol="0">
            <a:spAutoFit/>
          </a:bodyPr>
          <a:lstStyle/>
          <a:p>
            <a:pPr algn="ctr"/>
            <a:r>
              <a:rPr lang="en-US" sz="1350" dirty="0"/>
              <a:t>0</a:t>
            </a:r>
          </a:p>
        </p:txBody>
      </p:sp>
      <p:sp>
        <p:nvSpPr>
          <p:cNvPr id="30" name="TextBox 29"/>
          <p:cNvSpPr txBox="1"/>
          <p:nvPr/>
        </p:nvSpPr>
        <p:spPr>
          <a:xfrm>
            <a:off x="7249246" y="6037009"/>
            <a:ext cx="27432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7526987" y="5749925"/>
            <a:ext cx="1216163" cy="300082"/>
          </a:xfrm>
          <a:prstGeom prst="rect">
            <a:avLst/>
          </a:prstGeom>
          <a:noFill/>
          <a:ln>
            <a:solidFill>
              <a:schemeClr val="tx1"/>
            </a:solidFill>
          </a:ln>
        </p:spPr>
        <p:txBody>
          <a:bodyPr wrap="square" rtlCol="0">
            <a:spAutoFit/>
          </a:bodyPr>
          <a:lstStyle/>
          <a:p>
            <a:pPr algn="ctr"/>
            <a:r>
              <a:rPr lang="en-US" sz="1350" dirty="0"/>
              <a:t>Width * n + m</a:t>
            </a:r>
          </a:p>
        </p:txBody>
      </p:sp>
      <p:sp>
        <p:nvSpPr>
          <p:cNvPr id="32" name="TextBox 31"/>
          <p:cNvSpPr txBox="1"/>
          <p:nvPr/>
        </p:nvSpPr>
        <p:spPr>
          <a:xfrm>
            <a:off x="7522768" y="6038820"/>
            <a:ext cx="1216163" cy="300082"/>
          </a:xfrm>
          <a:prstGeom prst="rect">
            <a:avLst/>
          </a:prstGeom>
          <a:noFill/>
          <a:ln>
            <a:noFill/>
          </a:ln>
        </p:spPr>
        <p:txBody>
          <a:bodyPr wrap="square" rtlCol="0">
            <a:spAutoFit/>
          </a:bodyPr>
          <a:lstStyle/>
          <a:p>
            <a:pPr algn="ctr"/>
            <a:r>
              <a:rPr lang="en-US" sz="1350" dirty="0"/>
              <a:t>0</a:t>
            </a:r>
          </a:p>
        </p:txBody>
      </p:sp>
      <p:sp>
        <p:nvSpPr>
          <p:cNvPr id="34" name="TextBox 33"/>
          <p:cNvSpPr txBox="1"/>
          <p:nvPr/>
        </p:nvSpPr>
        <p:spPr>
          <a:xfrm>
            <a:off x="7240829" y="6038538"/>
            <a:ext cx="27432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7514350" y="6040348"/>
            <a:ext cx="1216163" cy="300082"/>
          </a:xfrm>
          <a:prstGeom prst="rect">
            <a:avLst/>
          </a:prstGeom>
          <a:noFill/>
          <a:ln>
            <a:noFill/>
          </a:ln>
        </p:spPr>
        <p:txBody>
          <a:bodyPr wrap="square" rtlCol="0">
            <a:spAutoFit/>
          </a:bodyPr>
          <a:lstStyle/>
          <a:p>
            <a:pPr algn="ctr"/>
            <a:r>
              <a:rPr lang="en-US" sz="1350" dirty="0"/>
              <a:t>3</a:t>
            </a:r>
          </a:p>
        </p:txBody>
      </p:sp>
      <p:sp>
        <p:nvSpPr>
          <p:cNvPr id="37" name="TextBox 36"/>
          <p:cNvSpPr txBox="1"/>
          <p:nvPr/>
        </p:nvSpPr>
        <p:spPr>
          <a:xfrm>
            <a:off x="7248362" y="6043209"/>
            <a:ext cx="274320" cy="300082"/>
          </a:xfrm>
          <a:prstGeom prst="rect">
            <a:avLst/>
          </a:prstGeom>
          <a:noFill/>
          <a:ln>
            <a:noFill/>
          </a:ln>
        </p:spPr>
        <p:txBody>
          <a:bodyPr wrap="square" rtlCol="0">
            <a:spAutoFit/>
          </a:bodyPr>
          <a:lstStyle/>
          <a:p>
            <a:pPr algn="ctr"/>
            <a:r>
              <a:rPr lang="en-US" sz="1350" dirty="0"/>
              <a:t>4</a:t>
            </a:r>
          </a:p>
        </p:txBody>
      </p:sp>
      <p:sp>
        <p:nvSpPr>
          <p:cNvPr id="38" name="TextBox 37"/>
          <p:cNvSpPr txBox="1"/>
          <p:nvPr/>
        </p:nvSpPr>
        <p:spPr>
          <a:xfrm>
            <a:off x="7521884" y="6045019"/>
            <a:ext cx="1216163" cy="300082"/>
          </a:xfrm>
          <a:prstGeom prst="rect">
            <a:avLst/>
          </a:prstGeom>
          <a:noFill/>
          <a:ln>
            <a:noFill/>
          </a:ln>
        </p:spPr>
        <p:txBody>
          <a:bodyPr wrap="square" rtlCol="0">
            <a:spAutoFit/>
          </a:bodyPr>
          <a:lstStyle/>
          <a:p>
            <a:pPr algn="ctr"/>
            <a:r>
              <a:rPr lang="en-US" sz="1350" dirty="0"/>
              <a:t>4</a:t>
            </a:r>
          </a:p>
        </p:txBody>
      </p:sp>
      <p:sp>
        <p:nvSpPr>
          <p:cNvPr id="39" name="TextBox 38"/>
          <p:cNvSpPr txBox="1"/>
          <p:nvPr/>
        </p:nvSpPr>
        <p:spPr>
          <a:xfrm>
            <a:off x="6982548" y="6032499"/>
            <a:ext cx="274320" cy="300082"/>
          </a:xfrm>
          <a:prstGeom prst="rect">
            <a:avLst/>
          </a:prstGeom>
          <a:noFill/>
          <a:ln>
            <a:noFill/>
          </a:ln>
        </p:spPr>
        <p:txBody>
          <a:bodyPr wrap="square" rtlCol="0">
            <a:spAutoFit/>
          </a:bodyPr>
          <a:lstStyle/>
          <a:p>
            <a:pPr algn="ctr"/>
            <a:r>
              <a:rPr lang="en-US" sz="1350" dirty="0"/>
              <a:t>2</a:t>
            </a:r>
          </a:p>
        </p:txBody>
      </p:sp>
      <p:sp>
        <p:nvSpPr>
          <p:cNvPr id="40" name="TextBox 39"/>
          <p:cNvSpPr txBox="1"/>
          <p:nvPr/>
        </p:nvSpPr>
        <p:spPr>
          <a:xfrm>
            <a:off x="7240829" y="6034429"/>
            <a:ext cx="274320" cy="300082"/>
          </a:xfrm>
          <a:prstGeom prst="rect">
            <a:avLst/>
          </a:prstGeom>
          <a:noFill/>
          <a:ln>
            <a:noFill/>
          </a:ln>
        </p:spPr>
        <p:txBody>
          <a:bodyPr wrap="square" rtlCol="0">
            <a:spAutoFit/>
          </a:bodyPr>
          <a:lstStyle/>
          <a:p>
            <a:pPr algn="ctr"/>
            <a:r>
              <a:rPr lang="en-US" sz="1350" dirty="0"/>
              <a:t>2</a:t>
            </a:r>
          </a:p>
        </p:txBody>
      </p:sp>
      <p:sp>
        <p:nvSpPr>
          <p:cNvPr id="41" name="TextBox 40"/>
          <p:cNvSpPr txBox="1"/>
          <p:nvPr/>
        </p:nvSpPr>
        <p:spPr>
          <a:xfrm>
            <a:off x="7514350" y="6036240"/>
            <a:ext cx="1216163" cy="300082"/>
          </a:xfrm>
          <a:prstGeom prst="rect">
            <a:avLst/>
          </a:prstGeom>
          <a:noFill/>
          <a:ln>
            <a:noFill/>
          </a:ln>
        </p:spPr>
        <p:txBody>
          <a:bodyPr wrap="square" rtlCol="0">
            <a:spAutoFit/>
          </a:bodyPr>
          <a:lstStyle/>
          <a:p>
            <a:pPr algn="ctr"/>
            <a:r>
              <a:rPr lang="en-US" sz="1350" dirty="0"/>
              <a:t>2</a:t>
            </a:r>
          </a:p>
        </p:txBody>
      </p:sp>
      <p:sp>
        <p:nvSpPr>
          <p:cNvPr id="42" name="TextBox 41"/>
          <p:cNvSpPr txBox="1"/>
          <p:nvPr/>
        </p:nvSpPr>
        <p:spPr>
          <a:xfrm>
            <a:off x="6984289" y="6036634"/>
            <a:ext cx="274320" cy="300082"/>
          </a:xfrm>
          <a:prstGeom prst="rect">
            <a:avLst/>
          </a:prstGeom>
          <a:noFill/>
          <a:ln>
            <a:noFill/>
          </a:ln>
        </p:spPr>
        <p:txBody>
          <a:bodyPr wrap="square" rtlCol="0">
            <a:spAutoFit/>
          </a:bodyPr>
          <a:lstStyle/>
          <a:p>
            <a:pPr algn="ctr"/>
            <a:r>
              <a:rPr lang="en-US" sz="1350" dirty="0"/>
              <a:t>1</a:t>
            </a:r>
          </a:p>
        </p:txBody>
      </p:sp>
      <p:sp>
        <p:nvSpPr>
          <p:cNvPr id="43" name="TextBox 42"/>
          <p:cNvSpPr txBox="1"/>
          <p:nvPr/>
        </p:nvSpPr>
        <p:spPr>
          <a:xfrm>
            <a:off x="7249246" y="6041763"/>
            <a:ext cx="274320" cy="300082"/>
          </a:xfrm>
          <a:prstGeom prst="rect">
            <a:avLst/>
          </a:prstGeom>
          <a:noFill/>
          <a:ln>
            <a:noFill/>
          </a:ln>
        </p:spPr>
        <p:txBody>
          <a:bodyPr wrap="square" rtlCol="0">
            <a:spAutoFit/>
          </a:bodyPr>
          <a:lstStyle/>
          <a:p>
            <a:pPr algn="ctr"/>
            <a:r>
              <a:rPr lang="en-US" sz="1350" dirty="0"/>
              <a:t>1</a:t>
            </a:r>
          </a:p>
        </p:txBody>
      </p:sp>
      <p:sp>
        <p:nvSpPr>
          <p:cNvPr id="44" name="TextBox 43"/>
          <p:cNvSpPr txBox="1"/>
          <p:nvPr/>
        </p:nvSpPr>
        <p:spPr>
          <a:xfrm>
            <a:off x="7522768" y="6043573"/>
            <a:ext cx="1216163" cy="300082"/>
          </a:xfrm>
          <a:prstGeom prst="rect">
            <a:avLst/>
          </a:prstGeom>
          <a:noFill/>
          <a:ln>
            <a:noFill/>
          </a:ln>
        </p:spPr>
        <p:txBody>
          <a:bodyPr wrap="square" rtlCol="0">
            <a:spAutoFit/>
          </a:bodyPr>
          <a:lstStyle/>
          <a:p>
            <a:pPr algn="ctr"/>
            <a:r>
              <a:rPr lang="en-US" sz="1350" dirty="0"/>
              <a:t>1</a:t>
            </a:r>
          </a:p>
        </p:txBody>
      </p:sp>
      <p:sp>
        <p:nvSpPr>
          <p:cNvPr id="46" name="TextBox 45"/>
          <p:cNvSpPr txBox="1"/>
          <p:nvPr/>
        </p:nvSpPr>
        <p:spPr>
          <a:xfrm>
            <a:off x="7517312" y="6041004"/>
            <a:ext cx="1216163" cy="300082"/>
          </a:xfrm>
          <a:prstGeom prst="rect">
            <a:avLst/>
          </a:prstGeom>
          <a:noFill/>
          <a:ln>
            <a:noFill/>
          </a:ln>
        </p:spPr>
        <p:txBody>
          <a:bodyPr wrap="square" rtlCol="0">
            <a:spAutoFit/>
          </a:bodyPr>
          <a:lstStyle/>
          <a:p>
            <a:pPr algn="ctr"/>
            <a:r>
              <a:rPr lang="en-US" sz="1350" dirty="0"/>
              <a:t>8</a:t>
            </a:r>
          </a:p>
        </p:txBody>
      </p:sp>
      <p:sp>
        <p:nvSpPr>
          <p:cNvPr id="47" name="TextBox 46"/>
          <p:cNvSpPr txBox="1"/>
          <p:nvPr/>
        </p:nvSpPr>
        <p:spPr>
          <a:xfrm>
            <a:off x="7518367" y="6037857"/>
            <a:ext cx="1216163" cy="300082"/>
          </a:xfrm>
          <a:prstGeom prst="rect">
            <a:avLst/>
          </a:prstGeom>
          <a:noFill/>
          <a:ln>
            <a:noFill/>
          </a:ln>
        </p:spPr>
        <p:txBody>
          <a:bodyPr wrap="square" rtlCol="0">
            <a:spAutoFit/>
          </a:bodyPr>
          <a:lstStyle/>
          <a:p>
            <a:pPr algn="ctr"/>
            <a:r>
              <a:rPr lang="en-US" sz="1350" dirty="0"/>
              <a:t>9</a:t>
            </a:r>
          </a:p>
        </p:txBody>
      </p:sp>
      <p:sp>
        <p:nvSpPr>
          <p:cNvPr id="48" name="TextBox 47"/>
          <p:cNvSpPr txBox="1"/>
          <p:nvPr/>
        </p:nvSpPr>
        <p:spPr>
          <a:xfrm>
            <a:off x="7521098" y="6045098"/>
            <a:ext cx="1216163" cy="300082"/>
          </a:xfrm>
          <a:prstGeom prst="rect">
            <a:avLst/>
          </a:prstGeom>
          <a:noFill/>
          <a:ln>
            <a:noFill/>
          </a:ln>
        </p:spPr>
        <p:txBody>
          <a:bodyPr wrap="square" rtlCol="0">
            <a:spAutoFit/>
          </a:bodyPr>
          <a:lstStyle/>
          <a:p>
            <a:pPr algn="ctr"/>
            <a:r>
              <a:rPr lang="en-US" sz="1350" dirty="0"/>
              <a:t>11</a:t>
            </a:r>
          </a:p>
        </p:txBody>
      </p:sp>
      <p:sp>
        <p:nvSpPr>
          <p:cNvPr id="49" name="TextBox 48"/>
          <p:cNvSpPr txBox="1"/>
          <p:nvPr/>
        </p:nvSpPr>
        <p:spPr>
          <a:xfrm>
            <a:off x="7512052" y="6046462"/>
            <a:ext cx="1216163" cy="300082"/>
          </a:xfrm>
          <a:prstGeom prst="rect">
            <a:avLst/>
          </a:prstGeom>
          <a:noFill/>
          <a:ln>
            <a:noFill/>
          </a:ln>
        </p:spPr>
        <p:txBody>
          <a:bodyPr wrap="square" rtlCol="0">
            <a:spAutoFit/>
          </a:bodyPr>
          <a:lstStyle/>
          <a:p>
            <a:pPr algn="ctr"/>
            <a:r>
              <a:rPr lang="en-US" sz="1350" dirty="0"/>
              <a:t>12</a:t>
            </a:r>
          </a:p>
        </p:txBody>
      </p:sp>
      <p:sp>
        <p:nvSpPr>
          <p:cNvPr id="50" name="TextBox 49"/>
          <p:cNvSpPr txBox="1"/>
          <p:nvPr/>
        </p:nvSpPr>
        <p:spPr>
          <a:xfrm>
            <a:off x="7521532" y="6037764"/>
            <a:ext cx="1216163" cy="300082"/>
          </a:xfrm>
          <a:prstGeom prst="rect">
            <a:avLst/>
          </a:prstGeom>
          <a:noFill/>
          <a:ln>
            <a:noFill/>
          </a:ln>
        </p:spPr>
        <p:txBody>
          <a:bodyPr wrap="square" rtlCol="0">
            <a:spAutoFit/>
          </a:bodyPr>
          <a:lstStyle/>
          <a:p>
            <a:pPr algn="ctr"/>
            <a:r>
              <a:rPr lang="en-US" sz="1350" dirty="0"/>
              <a:t>6</a:t>
            </a:r>
          </a:p>
        </p:txBody>
      </p:sp>
      <p:sp>
        <p:nvSpPr>
          <p:cNvPr id="51" name="TextBox 50"/>
          <p:cNvSpPr txBox="1"/>
          <p:nvPr/>
        </p:nvSpPr>
        <p:spPr>
          <a:xfrm>
            <a:off x="7512052" y="6046462"/>
            <a:ext cx="1216163" cy="300082"/>
          </a:xfrm>
          <a:prstGeom prst="rect">
            <a:avLst/>
          </a:prstGeom>
          <a:noFill/>
          <a:ln>
            <a:noFill/>
          </a:ln>
        </p:spPr>
        <p:txBody>
          <a:bodyPr wrap="square" rtlCol="0">
            <a:spAutoFit/>
          </a:bodyPr>
          <a:lstStyle/>
          <a:p>
            <a:pPr algn="ctr"/>
            <a:r>
              <a:rPr lang="en-US" sz="1350" dirty="0"/>
              <a:t>10</a:t>
            </a:r>
          </a:p>
        </p:txBody>
      </p:sp>
      <p:sp>
        <p:nvSpPr>
          <p:cNvPr id="52" name="TextBox 51"/>
          <p:cNvSpPr txBox="1"/>
          <p:nvPr/>
        </p:nvSpPr>
        <p:spPr>
          <a:xfrm>
            <a:off x="7526479" y="6042584"/>
            <a:ext cx="1216163" cy="300082"/>
          </a:xfrm>
          <a:prstGeom prst="rect">
            <a:avLst/>
          </a:prstGeom>
          <a:noFill/>
          <a:ln>
            <a:noFill/>
          </a:ln>
        </p:spPr>
        <p:txBody>
          <a:bodyPr wrap="square" rtlCol="0">
            <a:spAutoFit/>
          </a:bodyPr>
          <a:lstStyle/>
          <a:p>
            <a:pPr algn="ctr"/>
            <a:r>
              <a:rPr lang="en-US" sz="1350" dirty="0"/>
              <a:t>13</a:t>
            </a:r>
          </a:p>
        </p:txBody>
      </p:sp>
      <p:sp>
        <p:nvSpPr>
          <p:cNvPr id="53" name="TextBox 52"/>
          <p:cNvSpPr txBox="1"/>
          <p:nvPr/>
        </p:nvSpPr>
        <p:spPr>
          <a:xfrm>
            <a:off x="7513467" y="6037915"/>
            <a:ext cx="1216163" cy="300082"/>
          </a:xfrm>
          <a:prstGeom prst="rect">
            <a:avLst/>
          </a:prstGeom>
          <a:noFill/>
          <a:ln>
            <a:noFill/>
          </a:ln>
        </p:spPr>
        <p:txBody>
          <a:bodyPr wrap="square" rtlCol="0">
            <a:spAutoFit/>
          </a:bodyPr>
          <a:lstStyle/>
          <a:p>
            <a:pPr algn="ctr"/>
            <a:r>
              <a:rPr lang="en-US" sz="1350" dirty="0"/>
              <a:t>5</a:t>
            </a:r>
          </a:p>
        </p:txBody>
      </p:sp>
      <p:sp>
        <p:nvSpPr>
          <p:cNvPr id="54" name="TextBox 53"/>
          <p:cNvSpPr txBox="1"/>
          <p:nvPr/>
        </p:nvSpPr>
        <p:spPr>
          <a:xfrm>
            <a:off x="7522382" y="6040789"/>
            <a:ext cx="1216163" cy="300082"/>
          </a:xfrm>
          <a:prstGeom prst="rect">
            <a:avLst/>
          </a:prstGeom>
          <a:noFill/>
          <a:ln>
            <a:noFill/>
          </a:ln>
        </p:spPr>
        <p:txBody>
          <a:bodyPr wrap="square" rtlCol="0">
            <a:spAutoFit/>
          </a:bodyPr>
          <a:lstStyle/>
          <a:p>
            <a:pPr algn="ctr"/>
            <a:r>
              <a:rPr lang="en-US" sz="1350" dirty="0"/>
              <a:t>7</a:t>
            </a:r>
          </a:p>
        </p:txBody>
      </p:sp>
      <p:sp>
        <p:nvSpPr>
          <p:cNvPr id="56" name="TextBox 55"/>
          <p:cNvSpPr txBox="1"/>
          <p:nvPr/>
        </p:nvSpPr>
        <p:spPr>
          <a:xfrm>
            <a:off x="7522382" y="6042584"/>
            <a:ext cx="1216163" cy="300082"/>
          </a:xfrm>
          <a:prstGeom prst="rect">
            <a:avLst/>
          </a:prstGeom>
          <a:noFill/>
          <a:ln>
            <a:noFill/>
          </a:ln>
        </p:spPr>
        <p:txBody>
          <a:bodyPr wrap="square" rtlCol="0">
            <a:spAutoFit/>
          </a:bodyPr>
          <a:lstStyle/>
          <a:p>
            <a:pPr algn="ctr"/>
            <a:r>
              <a:rPr lang="en-US" sz="1350" dirty="0"/>
              <a:t>14</a:t>
            </a:r>
          </a:p>
        </p:txBody>
      </p:sp>
      <p:graphicFrame>
        <p:nvGraphicFramePr>
          <p:cNvPr id="57" name="Table 56"/>
          <p:cNvGraphicFramePr>
            <a:graphicFrameLocks noGrp="1"/>
          </p:cNvGraphicFramePr>
          <p:nvPr>
            <p:extLst>
              <p:ext uri="{D42A27DB-BD31-4B8C-83A1-F6EECF244321}">
                <p14:modId xmlns:p14="http://schemas.microsoft.com/office/powerpoint/2010/main" val="141614827"/>
              </p:ext>
            </p:extLst>
          </p:nvPr>
        </p:nvGraphicFramePr>
        <p:xfrm>
          <a:off x="6982549" y="6065044"/>
          <a:ext cx="1756439" cy="293334"/>
        </p:xfrm>
        <a:graphic>
          <a:graphicData uri="http://schemas.openxmlformats.org/drawingml/2006/table">
            <a:tbl>
              <a:tblPr firstRow="1" bandRow="1">
                <a:tableStyleId>{5C22544A-7EE6-4342-B048-85BDC9FD1C3A}</a:tableStyleId>
              </a:tblPr>
              <a:tblGrid>
                <a:gridCol w="273901"/>
                <a:gridCol w="272303"/>
                <a:gridCol w="1210235"/>
              </a:tblGrid>
              <a:tr h="293334">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5" name="TextBox 54"/>
          <p:cNvSpPr txBox="1"/>
          <p:nvPr/>
        </p:nvSpPr>
        <p:spPr>
          <a:xfrm>
            <a:off x="110938" y="5027311"/>
            <a:ext cx="4407560" cy="1084912"/>
          </a:xfrm>
          <a:prstGeom prst="rect">
            <a:avLst/>
          </a:prstGeom>
          <a:noFill/>
        </p:spPr>
        <p:txBody>
          <a:bodyPr wrap="square" rtlCol="0">
            <a:spAutoFit/>
          </a:bodyPr>
          <a:lstStyle/>
          <a:p>
            <a:pPr algn="just"/>
            <a:r>
              <a:rPr lang="en-US" sz="1350" b="1" i="1" dirty="0"/>
              <a:t>As memory is flat, in both codes the values are actually stored sequentially in the memory (just like the 1D array). The access for the two-dimensional array in that case is just as the indexing of the array,</a:t>
            </a:r>
          </a:p>
          <a:p>
            <a:pPr algn="just"/>
            <a:r>
              <a:rPr lang="en-US" sz="1050" b="1" dirty="0">
                <a:solidFill>
                  <a:srgbClr val="FF0000"/>
                </a:solidFill>
                <a:latin typeface="Courier New" panose="02070309020205020404" pitchFamily="49" charset="0"/>
                <a:cs typeface="Courier New" panose="02070309020205020404" pitchFamily="49" charset="0"/>
              </a:rPr>
              <a:t>[(</a:t>
            </a:r>
            <a:r>
              <a:rPr lang="en-US" sz="1050" b="1" dirty="0" err="1">
                <a:solidFill>
                  <a:srgbClr val="FF0000"/>
                </a:solidFill>
                <a:latin typeface="Courier New" panose="02070309020205020404" pitchFamily="49" charset="0"/>
                <a:cs typeface="Courier New" panose="02070309020205020404" pitchFamily="49" charset="0"/>
              </a:rPr>
              <a:t>Total_column</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row_index</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column_index</a:t>
            </a:r>
            <a:r>
              <a:rPr lang="en-US" sz="1050" b="1" dirty="0">
                <a:solidFill>
                  <a:srgbClr val="FF0000"/>
                </a:solidFill>
                <a:latin typeface="Courier New" panose="02070309020205020404" pitchFamily="49" charset="0"/>
                <a:cs typeface="Courier New" panose="02070309020205020404" pitchFamily="49" charset="0"/>
              </a:rPr>
              <a:t>)]</a:t>
            </a:r>
          </a:p>
        </p:txBody>
      </p:sp>
      <p:sp>
        <p:nvSpPr>
          <p:cNvPr id="5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Memory Access</a:t>
            </a:r>
            <a:endParaRPr lang="en-US" sz="2600" b="1" dirty="0">
              <a:solidFill>
                <a:schemeClr val="tx1"/>
              </a:solidFill>
            </a:endParaRPr>
          </a:p>
        </p:txBody>
      </p:sp>
    </p:spTree>
    <p:extLst>
      <p:ext uri="{BB962C8B-B14F-4D97-AF65-F5344CB8AC3E}">
        <p14:creationId xmlns:p14="http://schemas.microsoft.com/office/powerpoint/2010/main" val="15208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7910" y="1500188"/>
            <a:ext cx="8549219" cy="5244644"/>
          </a:xfrm>
        </p:spPr>
        <p:txBody>
          <a:bodyPr>
            <a:noAutofit/>
          </a:bodyPr>
          <a:lstStyle/>
          <a:p>
            <a:pPr algn="just">
              <a:buClrTx/>
              <a:buFont typeface="Wingdings" panose="05000000000000000000" pitchFamily="2" charset="2"/>
              <a:buChar char="q"/>
            </a:pPr>
            <a:r>
              <a:rPr lang="en-US" sz="1800" dirty="0" smtClean="0"/>
              <a:t>Memory of each element of an array can be accessed using the </a:t>
            </a:r>
            <a:r>
              <a:rPr lang="en-US" sz="1800" b="1" dirty="0" smtClean="0">
                <a:latin typeface="Courier New" panose="02070309020205020404" pitchFamily="49" charset="0"/>
                <a:cs typeface="Courier New" panose="02070309020205020404" pitchFamily="49" charset="0"/>
              </a:rPr>
              <a:t>&amp;</a:t>
            </a:r>
            <a:r>
              <a:rPr lang="en-US" sz="1800" dirty="0" smtClean="0"/>
              <a:t> operator.</a:t>
            </a:r>
          </a:p>
          <a:p>
            <a:pPr algn="just">
              <a:buClrTx/>
              <a:buFont typeface="Wingdings" panose="05000000000000000000" pitchFamily="2" charset="2"/>
              <a:buChar char="q"/>
            </a:pPr>
            <a:r>
              <a:rPr lang="en-US" sz="1800" b="1" dirty="0" smtClean="0">
                <a:latin typeface="Courier New" panose="02070309020205020404" pitchFamily="49" charset="0"/>
                <a:cs typeface="Courier New" panose="02070309020205020404" pitchFamily="49" charset="0"/>
              </a:rPr>
              <a:t>&amp;</a:t>
            </a:r>
            <a:r>
              <a:rPr lang="en-US" sz="1800" b="1" dirty="0" err="1" smtClean="0">
                <a:latin typeface="Courier New" panose="02070309020205020404" pitchFamily="49" charset="0"/>
                <a:cs typeface="Courier New" panose="02070309020205020404" pitchFamily="49" charset="0"/>
              </a:rPr>
              <a:t>mimo</a:t>
            </a:r>
            <a:r>
              <a:rPr lang="en-US" sz="1800" b="1" dirty="0" smtClean="0">
                <a:latin typeface="Courier New" panose="02070309020205020404" pitchFamily="49" charset="0"/>
                <a:cs typeface="Courier New" panose="02070309020205020404" pitchFamily="49" charset="0"/>
              </a:rPr>
              <a:t>[2]</a:t>
            </a:r>
            <a:r>
              <a:rPr lang="en-US" sz="1800" dirty="0" smtClean="0"/>
              <a:t> gives the memory location of the 3</a:t>
            </a:r>
            <a:r>
              <a:rPr lang="en-US" sz="1800" baseline="30000" dirty="0" smtClean="0"/>
              <a:t>rd</a:t>
            </a:r>
            <a:r>
              <a:rPr lang="en-US" sz="1800" dirty="0" smtClean="0"/>
              <a:t> element of the array </a:t>
            </a:r>
            <a:r>
              <a:rPr lang="en-US" sz="1800" b="1" dirty="0" err="1" smtClean="0">
                <a:latin typeface="Courier New" panose="02070309020205020404" pitchFamily="49" charset="0"/>
                <a:cs typeface="Courier New" panose="02070309020205020404" pitchFamily="49" charset="0"/>
              </a:rPr>
              <a:t>mimo</a:t>
            </a:r>
            <a:r>
              <a:rPr lang="en-US" sz="1800" dirty="0" smtClean="0"/>
              <a:t>.</a:t>
            </a:r>
          </a:p>
          <a:p>
            <a:pPr algn="just">
              <a:buClrTx/>
              <a:buFont typeface="Wingdings" panose="05000000000000000000" pitchFamily="2" charset="2"/>
              <a:buChar char="q"/>
            </a:pPr>
            <a:r>
              <a:rPr lang="en-US" sz="1800" dirty="0" smtClean="0"/>
              <a:t>If the element is more than a byte, it gives the starting byte of the element.</a:t>
            </a:r>
          </a:p>
          <a:p>
            <a:pPr algn="just">
              <a:buClrTx/>
              <a:buFont typeface="Wingdings" panose="05000000000000000000" pitchFamily="2" charset="2"/>
              <a:buChar char="q"/>
            </a:pPr>
            <a:r>
              <a:rPr lang="en-US" sz="1800" dirty="0" smtClean="0"/>
              <a:t>Let us consider the starting address of </a:t>
            </a:r>
            <a:r>
              <a:rPr lang="en-US" sz="1800" b="1" dirty="0" err="1" smtClean="0">
                <a:latin typeface="Courier New" panose="02070309020205020404" pitchFamily="49" charset="0"/>
                <a:cs typeface="Courier New" panose="02070309020205020404" pitchFamily="49" charset="0"/>
              </a:rPr>
              <a:t>int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mimo</a:t>
            </a:r>
            <a:r>
              <a:rPr lang="en-US" sz="1800" b="1" dirty="0" smtClean="0">
                <a:latin typeface="Courier New" panose="02070309020205020404" pitchFamily="49" charset="0"/>
                <a:cs typeface="Courier New" panose="02070309020205020404" pitchFamily="49" charset="0"/>
              </a:rPr>
              <a:t>[5]</a:t>
            </a:r>
            <a:r>
              <a:rPr lang="en-US" sz="1800" dirty="0" smtClean="0"/>
              <a:t> is </a:t>
            </a:r>
            <a:r>
              <a:rPr lang="en-US" sz="1800" b="1" dirty="0" smtClean="0">
                <a:latin typeface="Courier New" panose="02070309020205020404" pitchFamily="49" charset="0"/>
                <a:cs typeface="Courier New" panose="02070309020205020404" pitchFamily="49" charset="0"/>
              </a:rPr>
              <a:t>567</a:t>
            </a:r>
            <a:r>
              <a:rPr lang="en-US" sz="1800" dirty="0" smtClean="0"/>
              <a:t>.</a:t>
            </a:r>
          </a:p>
          <a:p>
            <a:pPr algn="just">
              <a:buClrTx/>
              <a:buFont typeface="Wingdings" panose="05000000000000000000" pitchFamily="2" charset="2"/>
              <a:buChar char="q"/>
            </a:pPr>
            <a:endParaRPr lang="en-US" sz="1800" dirty="0" smtClean="0"/>
          </a:p>
          <a:p>
            <a:pPr algn="just"/>
            <a:endParaRPr lang="en-US" sz="1800" dirty="0"/>
          </a:p>
          <a:p>
            <a:pPr algn="just"/>
            <a:endParaRPr lang="en-US" sz="1800" dirty="0" smtClean="0"/>
          </a:p>
          <a:p>
            <a:pPr algn="just">
              <a:spcBef>
                <a:spcPts val="600"/>
              </a:spcBef>
              <a:buClrTx/>
              <a:buFont typeface="Wingdings" panose="05000000000000000000" pitchFamily="2" charset="2"/>
              <a:buChar char="q"/>
            </a:pPr>
            <a:r>
              <a:rPr lang="en-US" sz="1800" b="1" dirty="0" smtClean="0">
                <a:latin typeface="Courier New" panose="02070309020205020404" pitchFamily="49" charset="0"/>
                <a:cs typeface="Courier New" panose="02070309020205020404" pitchFamily="49" charset="0"/>
              </a:rPr>
              <a:t>&amp;</a:t>
            </a:r>
            <a:r>
              <a:rPr lang="en-US" sz="1800" b="1" dirty="0" err="1" smtClean="0">
                <a:latin typeface="Courier New" panose="02070309020205020404" pitchFamily="49" charset="0"/>
                <a:cs typeface="Courier New" panose="02070309020205020404" pitchFamily="49" charset="0"/>
              </a:rPr>
              <a:t>mimo</a:t>
            </a:r>
            <a:r>
              <a:rPr lang="en-US" sz="1800" b="1" dirty="0" smtClean="0">
                <a:latin typeface="Courier New" panose="02070309020205020404" pitchFamily="49" charset="0"/>
                <a:cs typeface="Courier New" panose="02070309020205020404" pitchFamily="49" charset="0"/>
              </a:rPr>
              <a:t>[2]</a:t>
            </a:r>
            <a:r>
              <a:rPr lang="en-US" sz="1800" b="1" dirty="0" smtClean="0"/>
              <a:t> </a:t>
            </a:r>
            <a:r>
              <a:rPr lang="en-US" sz="1800" dirty="0" smtClean="0"/>
              <a:t>will give us the memory location </a:t>
            </a:r>
            <a:r>
              <a:rPr lang="en-US" sz="1800" b="1" dirty="0" smtClean="0">
                <a:latin typeface="Courier New" panose="02070309020205020404" pitchFamily="49" charset="0"/>
                <a:cs typeface="Courier New" panose="02070309020205020404" pitchFamily="49" charset="0"/>
              </a:rPr>
              <a:t>575</a:t>
            </a:r>
            <a:r>
              <a:rPr lang="en-US" sz="1800" dirty="0" smtClean="0"/>
              <a:t>.</a:t>
            </a:r>
          </a:p>
          <a:p>
            <a:pPr algn="just">
              <a:buClrTx/>
              <a:buFont typeface="Wingdings" panose="05000000000000000000" pitchFamily="2" charset="2"/>
              <a:buChar char="q"/>
            </a:pPr>
            <a:r>
              <a:rPr lang="en-US" sz="1800" b="1" dirty="0" err="1" smtClean="0">
                <a:latin typeface="Courier New" panose="02070309020205020404" pitchFamily="49" charset="0"/>
                <a:cs typeface="Courier New" panose="02070309020205020404" pitchFamily="49" charset="0"/>
              </a:rPr>
              <a:t>mimo</a:t>
            </a:r>
            <a:r>
              <a:rPr lang="en-US" sz="1800" b="1" dirty="0" smtClean="0">
                <a:latin typeface="Courier New" panose="02070309020205020404" pitchFamily="49" charset="0"/>
                <a:cs typeface="Courier New" panose="02070309020205020404" pitchFamily="49" charset="0"/>
              </a:rPr>
              <a:t>[2]</a:t>
            </a:r>
            <a:r>
              <a:rPr lang="en-US" sz="1800" dirty="0" smtClean="0"/>
              <a:t> will give us 4 bytes (</a:t>
            </a:r>
            <a:r>
              <a:rPr lang="en-US" sz="1800" b="1" dirty="0" err="1" smtClean="0">
                <a:latin typeface="Courier New" panose="02070309020205020404" pitchFamily="49" charset="0"/>
                <a:cs typeface="Courier New" panose="02070309020205020404" pitchFamily="49" charset="0"/>
              </a:rPr>
              <a:t>int</a:t>
            </a:r>
            <a:r>
              <a:rPr lang="en-US" sz="1800" dirty="0" smtClean="0"/>
              <a:t>) of information starting from </a:t>
            </a:r>
            <a:r>
              <a:rPr lang="en-US" sz="1800" b="1" dirty="0" smtClean="0">
                <a:latin typeface="Courier New" panose="02070309020205020404" pitchFamily="49" charset="0"/>
                <a:cs typeface="Courier New" panose="02070309020205020404" pitchFamily="49" charset="0"/>
              </a:rPr>
              <a:t>575</a:t>
            </a:r>
            <a:r>
              <a:rPr lang="en-US" sz="1800" dirty="0" smtClean="0"/>
              <a:t> to </a:t>
            </a:r>
            <a:r>
              <a:rPr lang="en-US" sz="1800" b="1" dirty="0" smtClean="0">
                <a:latin typeface="Courier New" panose="02070309020205020404" pitchFamily="49" charset="0"/>
                <a:cs typeface="Courier New" panose="02070309020205020404" pitchFamily="49" charset="0"/>
              </a:rPr>
              <a:t>579</a:t>
            </a:r>
            <a:r>
              <a:rPr lang="en-US" sz="1800" dirty="0" smtClean="0"/>
              <a:t>.</a:t>
            </a:r>
          </a:p>
          <a:p>
            <a:pPr algn="just">
              <a:buClrTx/>
              <a:buFont typeface="Wingdings" panose="05000000000000000000" pitchFamily="2" charset="2"/>
              <a:buChar char="q"/>
            </a:pPr>
            <a:r>
              <a:rPr lang="en-US" sz="1800" dirty="0"/>
              <a:t>The name of an array always refer to the starting location of the array. i.e. the first element of the array. So,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 = &amp;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a:t>
            </a:r>
            <a:r>
              <a:rPr lang="en-US" sz="1800" dirty="0" smtClean="0"/>
              <a:t>.</a:t>
            </a:r>
            <a:endParaRPr lang="en-US" sz="1800" dirty="0"/>
          </a:p>
        </p:txBody>
      </p:sp>
      <p:graphicFrame>
        <p:nvGraphicFramePr>
          <p:cNvPr id="8" name="Table 7"/>
          <p:cNvGraphicFramePr>
            <a:graphicFrameLocks noGrp="1"/>
          </p:cNvGraphicFramePr>
          <p:nvPr>
            <p:extLst>
              <p:ext uri="{D42A27DB-BD31-4B8C-83A1-F6EECF244321}">
                <p14:modId xmlns:p14="http://schemas.microsoft.com/office/powerpoint/2010/main" val="4289139891"/>
              </p:ext>
            </p:extLst>
          </p:nvPr>
        </p:nvGraphicFramePr>
        <p:xfrm>
          <a:off x="277910" y="3622130"/>
          <a:ext cx="8709691" cy="1000760"/>
        </p:xfrm>
        <a:graphic>
          <a:graphicData uri="http://schemas.openxmlformats.org/drawingml/2006/table">
            <a:tbl>
              <a:tblPr firstRow="1" firstCol="1" bandRow="1">
                <a:tableStyleId>{5C22544A-7EE6-4342-B048-85BDC9FD1C3A}</a:tableStyleId>
              </a:tblPr>
              <a:tblGrid>
                <a:gridCol w="661916"/>
                <a:gridCol w="374880"/>
                <a:gridCol w="406620"/>
                <a:gridCol w="398959"/>
                <a:gridCol w="413769"/>
                <a:gridCol w="363644"/>
                <a:gridCol w="370173"/>
                <a:gridCol w="384880"/>
                <a:gridCol w="399980"/>
                <a:gridCol w="362623"/>
                <a:gridCol w="398958"/>
                <a:gridCol w="398958"/>
                <a:gridCol w="399980"/>
                <a:gridCol w="363644"/>
                <a:gridCol w="399213"/>
                <a:gridCol w="397427"/>
                <a:gridCol w="400745"/>
                <a:gridCol w="392829"/>
                <a:gridCol w="384662"/>
                <a:gridCol w="376814"/>
                <a:gridCol w="334022"/>
                <a:gridCol w="324995"/>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a:txBody>
                    <a:bodyPr/>
                    <a:lstStyle/>
                    <a:p>
                      <a:pPr marL="0" marR="0" algn="ctr">
                        <a:spcBef>
                          <a:spcPts val="0"/>
                        </a:spcBef>
                        <a:spcAft>
                          <a:spcPts val="0"/>
                        </a:spcAft>
                      </a:pPr>
                      <a:r>
                        <a:rPr lang="en-US" sz="1400" dirty="0" err="1" smtClean="0">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 </a:t>
                      </a:r>
                      <a:r>
                        <a:rPr lang="en-US" sz="1400" b="1" dirty="0" smtClean="0">
                          <a:solidFill>
                            <a:schemeClr val="tx1"/>
                          </a:solidFill>
                          <a:effectLst/>
                          <a:latin typeface="Courier New" panose="02070309020205020404" pitchFamily="49" charset="0"/>
                          <a:cs typeface="Courier New" panose="02070309020205020404" pitchFamily="49" charset="0"/>
                        </a:rPr>
                        <a:t>567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569</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571</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573</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575</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577</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579</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581</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583</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585</a:t>
                      </a: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cs typeface="Courier New" panose="02070309020205020404" pitchFamily="49" charset="0"/>
                        </a:rPr>
                        <a:t>587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05740">
                <a:tc>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570</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574</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578</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582</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smtClean="0"/>
                        <a:t>586</a:t>
                      </a: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2" name="Straight Connector 11"/>
          <p:cNvCxnSpPr/>
          <p:nvPr/>
        </p:nvCxnSpPr>
        <p:spPr>
          <a:xfrm>
            <a:off x="4050304" y="3832039"/>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50304" y="3830599"/>
            <a:ext cx="1561514"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Memory Access</a:t>
            </a:r>
            <a:endParaRPr lang="en-US" sz="2600" b="1" dirty="0">
              <a:solidFill>
                <a:schemeClr val="tx1"/>
              </a:solidFill>
            </a:endParaRPr>
          </a:p>
        </p:txBody>
      </p:sp>
    </p:spTree>
    <p:extLst>
      <p:ext uri="{BB962C8B-B14F-4D97-AF65-F5344CB8AC3E}">
        <p14:creationId xmlns:p14="http://schemas.microsoft.com/office/powerpoint/2010/main" val="5698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94091"/>
            <a:ext cx="8727025"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b="1" dirty="0" smtClean="0">
                <a:latin typeface="Courier New" panose="02070309020205020404" pitchFamily="49" charset="0"/>
                <a:cs typeface="Courier New" panose="02070309020205020404" pitchFamily="49" charset="0"/>
              </a:rPr>
              <a:t>]</a:t>
            </a:r>
            <a:r>
              <a:rPr lang="en-US" dirty="0" smtClean="0"/>
              <a:t>.</a:t>
            </a:r>
          </a:p>
          <a:p>
            <a:pPr marL="285750" indent="-285750" algn="just">
              <a:buFont typeface="Wingdings" panose="05000000000000000000" pitchFamily="2" charset="2"/>
              <a:buChar char="q"/>
            </a:pPr>
            <a:endParaRPr lang="en-US" dirty="0"/>
          </a:p>
          <a:p>
            <a:pPr algn="just"/>
            <a:endParaRPr lang="en-US" dirty="0" smtClean="0"/>
          </a:p>
          <a:p>
            <a:pPr algn="just"/>
            <a:endParaRPr lang="en-US" dirty="0"/>
          </a:p>
          <a:p>
            <a:pPr algn="just"/>
            <a:endParaRPr lang="en-US" dirty="0"/>
          </a:p>
          <a:p>
            <a:pPr algn="just"/>
            <a:endParaRPr lang="en-US" dirty="0" smtClean="0"/>
          </a:p>
          <a:p>
            <a:pPr algn="just"/>
            <a:endParaRPr lang="en-US" dirty="0"/>
          </a:p>
          <a:p>
            <a:pPr algn="just"/>
            <a:endParaRPr lang="en-US" b="1" dirty="0" smtClean="0">
              <a:latin typeface="Courier New" panose="02070309020205020404" pitchFamily="49" charset="0"/>
              <a:cs typeface="Courier New" panose="02070309020205020404" pitchFamily="49" charset="0"/>
            </a:endParaRPr>
          </a:p>
          <a:p>
            <a:pPr algn="just"/>
            <a:r>
              <a:rPr lang="en-US" b="1" dirty="0" smtClean="0">
                <a:latin typeface="Courier New" panose="02070309020205020404" pitchFamily="49" charset="0"/>
                <a:cs typeface="Courier New" panose="02070309020205020404" pitchFamily="49" charset="0"/>
              </a:rPr>
              <a:t>&amp;</a:t>
            </a:r>
            <a:r>
              <a:rPr lang="en-US" b="1" dirty="0">
                <a:latin typeface="Courier New" panose="02070309020205020404" pitchFamily="49" charset="0"/>
                <a:cs typeface="Courier New" panose="02070309020205020404" pitchFamily="49" charset="0"/>
              </a:rPr>
              <a:t>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a:t>
            </a:r>
            <a:r>
              <a:rPr lang="en-US" b="1" dirty="0" smtClean="0">
                <a:latin typeface="Courier New" panose="02070309020205020404" pitchFamily="49" charset="0"/>
                <a:cs typeface="Courier New" panose="02070309020205020404" pitchFamily="49" charset="0"/>
              </a:rPr>
              <a:t>575</a:t>
            </a:r>
            <a:endParaRPr lang="en-US" b="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335494" y="3497986"/>
            <a:ext cx="8808506" cy="1362894"/>
          </a:xfrm>
          <a:prstGeom prst="rect">
            <a:avLst/>
          </a:prstGeom>
        </p:spPr>
      </p:pic>
    </p:spTree>
    <p:extLst>
      <p:ext uri="{BB962C8B-B14F-4D97-AF65-F5344CB8AC3E}">
        <p14:creationId xmlns:p14="http://schemas.microsoft.com/office/powerpoint/2010/main" val="1437829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7240CB-7FE6-46DC-9EA5-C8D8CD585EF2}"/>
</file>

<file path=customXml/itemProps2.xml><?xml version="1.0" encoding="utf-8"?>
<ds:datastoreItem xmlns:ds="http://schemas.openxmlformats.org/officeDocument/2006/customXml" ds:itemID="{4B2D2EF5-401F-43F0-993C-814E5C262D59}"/>
</file>

<file path=customXml/itemProps3.xml><?xml version="1.0" encoding="utf-8"?>
<ds:datastoreItem xmlns:ds="http://schemas.openxmlformats.org/officeDocument/2006/customXml" ds:itemID="{F9E3D395-87C6-46AD-B337-92140B502FDC}"/>
</file>

<file path=docProps/app.xml><?xml version="1.0" encoding="utf-8"?>
<Properties xmlns="http://schemas.openxmlformats.org/officeDocument/2006/extended-properties" xmlns:vt="http://schemas.openxmlformats.org/officeDocument/2006/docPropsVTypes">
  <Template>Spectrum.thmx</Template>
  <TotalTime>624</TotalTime>
  <Words>3154</Words>
  <Application>Microsoft Office PowerPoint</Application>
  <PresentationFormat>On-screen Show (4:3)</PresentationFormat>
  <Paragraphs>680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Narrow</vt:lpstr>
      <vt:lpstr>Calibri</vt:lpstr>
      <vt:lpstr>Corbel</vt:lpstr>
      <vt:lpstr>Courier New</vt:lpstr>
      <vt:lpstr>Symbol</vt:lpstr>
      <vt:lpstr>Times New Roman</vt:lpstr>
      <vt:lpstr>Wingdings</vt:lpstr>
      <vt:lpstr>Spectrum</vt:lpstr>
      <vt:lpstr>Array [2-Dimensional] &amp; String</vt:lpstr>
      <vt:lpstr>Lecture Outline</vt:lpstr>
      <vt:lpstr>Array [2-Dimensional]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325</cp:revision>
  <dcterms:created xsi:type="dcterms:W3CDTF">2018-12-10T17:20:29Z</dcterms:created>
  <dcterms:modified xsi:type="dcterms:W3CDTF">2020-04-28T07:20:31Z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