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81" r:id="rId3"/>
    <p:sldId id="268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279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0" autoAdjust="0"/>
  </p:normalViewPr>
  <p:slideViewPr>
    <p:cSldViewPr snapToGrid="0" snapToObjects="1">
      <p:cViewPr varScale="1">
        <p:scale>
          <a:sx n="85" d="100"/>
          <a:sy n="85" d="100"/>
        </p:scale>
        <p:origin x="136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56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1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4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428064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2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461684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4801577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5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5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3" y="2857536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7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5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9268" y="172278"/>
            <a:ext cx="8905462" cy="6210024"/>
          </a:xfrm>
        </p:spPr>
        <p:txBody>
          <a:bodyPr/>
          <a:lstStyle>
            <a:lvl1pPr marL="171450" indent="-17145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7663" lvl="0" indent="-3476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646510" lvl="1" indent="-30361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904875" lvl="2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ô"/>
              <a:tabLst>
                <a:tab pos="944166" algn="l"/>
              </a:tabLst>
            </a:pPr>
            <a:r>
              <a:rPr lang="en-US" dirty="0" smtClean="0"/>
              <a:t>Third level</a:t>
            </a:r>
          </a:p>
          <a:p>
            <a:pPr marL="1241822" lvl="3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1590675" lvl="4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0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1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0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4" y="444730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6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9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QueueArray.html" TargetMode="External"/><Relationship Id="rId2" Type="http://schemas.openxmlformats.org/officeDocument/2006/relationships/hyperlink" Target="https://en.wikipedia.org/wiki/Queue_(abstract_data_type)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6439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5 )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rear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9 )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 Queue Full, if (rear==(MaxSize-1))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42202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( 5 )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 smtClean="0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()  front++</a:t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78818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183753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57089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34563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( 5 )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()  front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front++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6405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32591" y="145243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05927" y="169830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36127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( 5 )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() 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front++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47297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978614" y="146405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351950" y="170993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8671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( 5 )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() 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 front=rear=-1, if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((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front!=-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1) &amp;&amp;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(front==rear))</a:t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9587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80768" y="319837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69064" y="281464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9747" y="150798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73083" y="175385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331166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57302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( 5 )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() 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front=rear=-1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, if ((front!=-1) &amp;&amp; (front==rear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))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Queue Empty,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if ((front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==-1) &amp;&amp; (rear==-1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))</a:t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13508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80768" y="319837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69064" y="281464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9747" y="150798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73083" y="175385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73918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Pseudo code of Queue Implementation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Initialize queue[</a:t>
            </a:r>
            <a:r>
              <a:rPr lang="en-US" sz="1600" dirty="0" err="1" smtClean="0">
                <a:latin typeface="Consolas" panose="020B0609020204030204" pitchFamily="49" charset="0"/>
              </a:rPr>
              <a:t>maxSize</a:t>
            </a:r>
            <a:r>
              <a:rPr lang="en-US" sz="1600" dirty="0" smtClean="0">
                <a:latin typeface="Consolas" panose="020B0609020204030204" pitchFamily="49" charset="0"/>
              </a:rPr>
              <a:t>]; front = rear = -1;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isEmpty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if ((front==-1) and (rear==-1)):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then return true;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isFull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if </a:t>
            </a:r>
            <a:r>
              <a:rPr lang="en-US" sz="1600" dirty="0" smtClean="0">
                <a:latin typeface="Consolas" panose="020B0609020204030204" pitchFamily="49" charset="0"/>
              </a:rPr>
              <a:t>rear==(maxSize-1):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then return true;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enqueue</a:t>
            </a:r>
            <a:r>
              <a:rPr lang="en-US" sz="1600" dirty="0" smtClean="0">
                <a:latin typeface="Consolas" panose="020B0609020204030204" pitchFamily="49" charset="0"/>
              </a:rPr>
              <a:t>(x){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if(queue full): {error: “queue full!”;}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otherwise if(queue is empty): {front=rear=0; insert x in queue[rear]}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otherwise: rear++; insert x in queue[rear];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endParaRPr lang="en-US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32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Pseudo code of Queue Implementation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if(queue empty): {error: “queue is empty! </a:t>
            </a:r>
            <a:r>
              <a:rPr lang="en-US" sz="1600" dirty="0" err="1" smtClean="0"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latin typeface="Consolas" panose="020B0609020204030204" pitchFamily="49" charset="0"/>
              </a:rPr>
              <a:t> not possible”}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 if (front and rear are equal): {front=rear=-1;}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otherwise: {front++;}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frontElement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return queue[front];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showQueue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if (queue empty)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error: “cannot show queue because it is empty”;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for: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=front;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&lt;=rear;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     output</a:t>
            </a:r>
            <a:r>
              <a:rPr lang="en-US" sz="1600" dirty="0" smtClean="0">
                <a:latin typeface="Consolas" panose="020B0609020204030204" pitchFamily="49" charset="0"/>
              </a:rPr>
              <a:t>: queue[front];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endParaRPr lang="en-US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2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1"/>
            <a:ext cx="8369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://en.wikipedia.org/wiki/Queue_(abstract_data_type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://www.cs.usfca.edu/~</a:t>
            </a:r>
            <a:r>
              <a:rPr lang="en-US" dirty="0" smtClean="0">
                <a:hlinkClick r:id="rId3"/>
              </a:rPr>
              <a:t>galles/visualization/QueueArray.html</a:t>
            </a:r>
            <a:r>
              <a:rPr lang="en-US" dirty="0" smtClean="0"/>
              <a:t> </a:t>
            </a:r>
            <a:r>
              <a:rPr lang="en-US" dirty="0" smtClean="0"/>
              <a:t>(This </a:t>
            </a:r>
            <a:r>
              <a:rPr lang="en-US" dirty="0" smtClean="0"/>
              <a:t>is a great site for visualizing stack operations</a:t>
            </a:r>
            <a:r>
              <a:rPr lang="en-US" dirty="0" smtClean="0"/>
              <a:t>)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2008. </a:t>
            </a:r>
            <a:r>
              <a:rPr lang="en-US" i="1" dirty="0"/>
              <a:t>[Chapter 1: 1.2</a:t>
            </a:r>
            <a:r>
              <a:rPr lang="en-US" i="1" dirty="0" smtClean="0"/>
              <a:t>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86696" y="2363928"/>
            <a:ext cx="4703869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Queue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Definition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Queue in Computer Language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Simulation of Operations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fr-FR" sz="1600" dirty="0">
                <a:solidFill>
                  <a:schemeClr val="tx1"/>
                </a:solidFill>
              </a:rPr>
              <a:t>Pseudo code of Queue </a:t>
            </a:r>
            <a:r>
              <a:rPr lang="fr-FR" sz="1600" dirty="0" err="1" smtClean="0">
                <a:solidFill>
                  <a:schemeClr val="tx1"/>
                </a:solidFill>
              </a:rPr>
              <a:t>Implementation</a:t>
            </a:r>
            <a:endParaRPr lang="fr-FR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 smtClean="0">
                <a:solidFill>
                  <a:schemeClr val="tx1"/>
                </a:solidFill>
              </a:rPr>
              <a:t>References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queue is a waiting line – seen in daily </a:t>
            </a:r>
            <a:r>
              <a:rPr lang="en-US" dirty="0" smtClean="0"/>
              <a:t>life.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line of people waiting for a bank </a:t>
            </a:r>
            <a:r>
              <a:rPr lang="en-US" dirty="0" smtClean="0"/>
              <a:t>teller.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line of cars at a toll </a:t>
            </a:r>
            <a:r>
              <a:rPr lang="en-US" dirty="0" smtClean="0"/>
              <a:t>both.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Queue </a:t>
            </a:r>
            <a:r>
              <a:rPr lang="en-US" dirty="0"/>
              <a:t>data structure is like a container with both end open.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An end called </a:t>
            </a:r>
            <a:r>
              <a:rPr lang="en-US" b="1" dirty="0">
                <a:solidFill>
                  <a:srgbClr val="7030A0"/>
                </a:solidFill>
              </a:rPr>
              <a:t>rear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Another end is  </a:t>
            </a:r>
            <a:r>
              <a:rPr lang="en-US" b="1" dirty="0">
                <a:solidFill>
                  <a:srgbClr val="7030A0"/>
                </a:solidFill>
              </a:rPr>
              <a:t>front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This </a:t>
            </a:r>
            <a:r>
              <a:rPr lang="en-US" dirty="0"/>
              <a:t>mechanism is called First-In-First-Out (FIFO).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Some </a:t>
            </a:r>
            <a:r>
              <a:rPr lang="en-US" dirty="0"/>
              <a:t>of the applications are :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Device queue, printer queue, keystroke queue, 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Queue in Computer Language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queue is a sequence of data </a:t>
            </a:r>
            <a:r>
              <a:rPr lang="en-US" dirty="0" smtClean="0"/>
              <a:t>elements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the sequence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Items can be added only at the </a:t>
            </a:r>
            <a:r>
              <a:rPr lang="en-US" b="1" dirty="0"/>
              <a:t>rear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Items can be removed only at the other end, </a:t>
            </a:r>
            <a:r>
              <a:rPr lang="en-US" b="1" dirty="0" smtClean="0"/>
              <a:t>front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7030A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Basic operations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/>
              <a:t>(retrieve value of element from front)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88497"/>
              </p:ext>
            </p:extLst>
          </p:nvPr>
        </p:nvGraphicFramePr>
        <p:xfrm>
          <a:off x="5936875" y="2288514"/>
          <a:ext cx="3080655" cy="371475"/>
        </p:xfrm>
        <a:graphic>
          <a:graphicData uri="http://schemas.openxmlformats.org/drawingml/2006/table">
            <a:tbl>
              <a:tblPr/>
              <a:tblGrid>
                <a:gridCol w="616131"/>
                <a:gridCol w="616131"/>
                <a:gridCol w="616131"/>
                <a:gridCol w="616131"/>
                <a:gridCol w="616131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</a:t>
                      </a: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        </a:t>
                      </a: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02731" y="1602714"/>
            <a:ext cx="881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front</a:t>
            </a:r>
            <a:endParaRPr lang="en-US" sz="2000" b="1" dirty="0">
              <a:solidFill>
                <a:srgbClr val="7030A0"/>
              </a:solidFill>
            </a:endParaRPr>
          </a:p>
        </p:txBody>
      </p:sp>
      <p:cxnSp>
        <p:nvCxnSpPr>
          <p:cNvPr id="6" name="Elbow Connector 5"/>
          <p:cNvCxnSpPr>
            <a:endCxn id="4" idx="1"/>
          </p:cNvCxnSpPr>
          <p:nvPr/>
        </p:nvCxnSpPr>
        <p:spPr>
          <a:xfrm>
            <a:off x="5354488" y="1993818"/>
            <a:ext cx="582387" cy="480433"/>
          </a:xfrm>
          <a:prstGeom prst="bentConnector3">
            <a:avLst>
              <a:gd name="adj1" fmla="val -2336"/>
            </a:avLst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66410" y="2918966"/>
            <a:ext cx="881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rear</a:t>
            </a:r>
            <a:endParaRPr lang="en-US" sz="2000" b="1" dirty="0">
              <a:solidFill>
                <a:srgbClr val="7030A0"/>
              </a:solidFill>
            </a:endParaRPr>
          </a:p>
        </p:txBody>
      </p:sp>
      <p:cxnSp>
        <p:nvCxnSpPr>
          <p:cNvPr id="8" name="Elbow Connector 7"/>
          <p:cNvCxnSpPr>
            <a:stCxn id="7" idx="1"/>
          </p:cNvCxnSpPr>
          <p:nvPr/>
        </p:nvCxnSpPr>
        <p:spPr>
          <a:xfrm rot="10800000">
            <a:off x="7494910" y="2723023"/>
            <a:ext cx="571500" cy="395999"/>
          </a:xfrm>
          <a:prstGeom prst="bentConnector3">
            <a:avLst>
              <a:gd name="adj1" fmla="val 99524"/>
            </a:avLst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5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B0"/>
                </a:solidFill>
              </a:rPr>
              <a:t>Initialize</a:t>
            </a:r>
            <a:r>
              <a:rPr lang="en-US" sz="1600" b="1" dirty="0">
                <a:solidFill>
                  <a:srgbClr val="0000B0"/>
                </a:solidFill>
              </a:rPr>
              <a:t>(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front=rear=-1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1820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14112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02408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29073" y="156954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02409" y="181541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2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 smtClean="0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(3)  front=rear=0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6450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46185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34481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258198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 smtClean="0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( 6 )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 rear++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15746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91353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579649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31660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rear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2 )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rear++</a:t>
            </a:r>
            <a:endParaRPr lang="en-US" sz="1600" b="1" dirty="0" smtClean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943435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41109" y="3141328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29405" y="2757604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8466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5 )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 rear++</a:t>
            </a:r>
            <a:endParaRPr lang="en-US" sz="1600" b="1" dirty="0" smtClean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3142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32535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EBDC30-B88A-430C-A321-D939AA3F8A02}"/>
</file>

<file path=customXml/itemProps2.xml><?xml version="1.0" encoding="utf-8"?>
<ds:datastoreItem xmlns:ds="http://schemas.openxmlformats.org/officeDocument/2006/customXml" ds:itemID="{848A1D1F-9554-4554-BC66-0883789A5C41}"/>
</file>

<file path=customXml/itemProps3.xml><?xml version="1.0" encoding="utf-8"?>
<ds:datastoreItem xmlns:ds="http://schemas.openxmlformats.org/officeDocument/2006/customXml" ds:itemID="{BB315380-1484-4B6F-8A23-A56690DBA32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1074</TotalTime>
  <Words>1354</Words>
  <Application>Microsoft Office PowerPoint</Application>
  <PresentationFormat>On-screen Show (4:3)</PresentationFormat>
  <Paragraphs>347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MS PGothic</vt:lpstr>
      <vt:lpstr>Arial</vt:lpstr>
      <vt:lpstr>Calibri</vt:lpstr>
      <vt:lpstr>Consolas</vt:lpstr>
      <vt:lpstr>Corbel</vt:lpstr>
      <vt:lpstr>Courier New</vt:lpstr>
      <vt:lpstr>Wingdings</vt:lpstr>
      <vt:lpstr>Wingdings 2</vt:lpstr>
      <vt:lpstr>Spectrum</vt:lpstr>
      <vt:lpstr>Queue</vt:lpstr>
      <vt:lpstr>Lecture Outline</vt:lpstr>
      <vt:lpstr>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Mushfiqur Rahman</cp:lastModifiedBy>
  <cp:revision>695</cp:revision>
  <dcterms:created xsi:type="dcterms:W3CDTF">2018-12-10T17:20:29Z</dcterms:created>
  <dcterms:modified xsi:type="dcterms:W3CDTF">2020-04-28T07:33:18Z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