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4" r:id="rId5"/>
    <p:sldId id="276" r:id="rId6"/>
    <p:sldId id="277" r:id="rId7"/>
    <p:sldId id="270" r:id="rId8"/>
    <p:sldId id="271" r:id="rId9"/>
    <p:sldId id="272" r:id="rId10"/>
    <p:sldId id="282" r:id="rId11"/>
    <p:sldId id="284" r:id="rId12"/>
    <p:sldId id="283" r:id="rId13"/>
    <p:sldId id="267" r:id="rId14"/>
    <p:sldId id="281" r:id="rId15"/>
    <p:sldId id="278" r:id="rId16"/>
    <p:sldId id="279" r:id="rId17"/>
    <p:sldId id="28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48" d="100"/>
          <a:sy n="48" d="100"/>
        </p:scale>
        <p:origin x="1347"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aeeda Sharmeen" userId="a11e82b3-468f-433c-a26c-197e9e4873d4" providerId="ADAL" clId="{188287AB-6438-467A-9A0C-88896620816E}"/>
    <pc:docChg chg="custSel modSld">
      <pc:chgData name="Saeeda Sharmeen" userId="a11e82b3-468f-433c-a26c-197e9e4873d4" providerId="ADAL" clId="{188287AB-6438-467A-9A0C-88896620816E}" dt="2024-02-04T14:39:50.890" v="17" actId="20577"/>
      <pc:docMkLst>
        <pc:docMk/>
      </pc:docMkLst>
      <pc:sldChg chg="modSp mod">
        <pc:chgData name="Saeeda Sharmeen" userId="a11e82b3-468f-433c-a26c-197e9e4873d4" providerId="ADAL" clId="{188287AB-6438-467A-9A0C-88896620816E}" dt="2024-02-04T14:39:50.890" v="17" actId="20577"/>
        <pc:sldMkLst>
          <pc:docMk/>
          <pc:sldMk cId="700707328" sldId="256"/>
        </pc:sldMkLst>
        <pc:graphicFrameChg chg="modGraphic">
          <ac:chgData name="Saeeda Sharmeen" userId="a11e82b3-468f-433c-a26c-197e9e4873d4" providerId="ADAL" clId="{188287AB-6438-467A-9A0C-88896620816E}" dt="2024-02-04T14:39:50.890" v="17"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Complete Guideline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57661017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a:t>Spring’24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Saeeda Sharmeen Rahman &amp; email: sharmeen@aiub.edu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6553200" cy="3824757"/>
          </a:xfrm>
          <a:prstGeom prst="rect">
            <a:avLst/>
          </a:prstGeom>
          <a:noFill/>
        </p:spPr>
        <p:txBody>
          <a:bodyPr vert="horz" lIns="91440" tIns="45720" rIns="91440" bIns="45720" rtlCol="0" anchor="b" anchorCtr="0">
            <a:normAutofit/>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a:ln>
                  <a:noFill/>
                </a:ln>
                <a:effectLst/>
                <a:uLnTx/>
                <a:uFillTx/>
                <a:latin typeface="+mj-lt"/>
                <a:ea typeface="+mj-ea"/>
                <a:cs typeface="+mj-cs"/>
              </a:rPr>
              <a:t>COURSE </a:t>
            </a:r>
            <a:r>
              <a:rPr lang="en-US" dirty="0">
                <a:latin typeface="+mj-lt"/>
                <a:ea typeface="+mj-ea"/>
                <a:cs typeface="+mj-cs"/>
              </a:rPr>
              <a:t>C</a:t>
            </a:r>
            <a:r>
              <a:rPr kumimoji="0" lang="en-US" b="0" i="0" u="none" strike="noStrike" kern="1200" cap="none" spc="0" normalizeH="0" baseline="0" noProof="0" dirty="0">
                <a:ln>
                  <a:noFill/>
                </a:ln>
                <a:effectLst/>
                <a:uLnTx/>
                <a:uFillTx/>
                <a:latin typeface="+mj-lt"/>
                <a:ea typeface="+mj-ea"/>
                <a:cs typeface="+mj-cs"/>
              </a:rPr>
              <a:t>ODE:CSC 2108</a:t>
            </a:r>
            <a:br>
              <a:rPr kumimoji="0" lang="en-US" sz="16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NAME:</a:t>
            </a:r>
            <a:br>
              <a:rPr kumimoji="0" lang="en-US" sz="1600" b="0" i="0" u="none" strike="noStrike" kern="1200" cap="none" spc="0" normalizeH="0" baseline="0" noProof="0" dirty="0">
                <a:ln>
                  <a:noFill/>
                </a:ln>
                <a:effectLst/>
                <a:uLnTx/>
                <a:uFillTx/>
                <a:latin typeface="+mj-lt"/>
                <a:ea typeface="+mj-ea"/>
                <a:cs typeface="+mj-cs"/>
              </a:rPr>
            </a:br>
            <a:r>
              <a:rPr kumimoji="0" lang="en-US" sz="4800" b="0" i="0" u="none" strike="noStrike" kern="1200" cap="none" spc="0" normalizeH="0" baseline="0" noProof="0" dirty="0">
                <a:ln>
                  <a:noFill/>
                </a:ln>
                <a:effectLst/>
                <a:uLnTx/>
                <a:uFillTx/>
                <a:latin typeface="+mj-lt"/>
                <a:ea typeface="+mj-ea"/>
                <a:cs typeface="+mj-cs"/>
              </a:rPr>
              <a:t>INTRODUCTION TO DATABASE</a:t>
            </a:r>
            <a:br>
              <a:rPr kumimoji="0" lang="en-US" sz="48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TEACHER:</a:t>
            </a:r>
            <a:r>
              <a:rPr lang="en-US" sz="1600" dirty="0">
                <a:latin typeface="+mj-lt"/>
                <a:ea typeface="+mj-ea"/>
                <a:cs typeface="+mj-cs"/>
              </a:rPr>
              <a:t>TBA</a:t>
            </a:r>
            <a:br>
              <a:rPr kumimoji="0" lang="en-US" sz="1600" b="0" i="0" u="none" strike="noStrike" kern="1200" cap="none" spc="0" normalizeH="0" baseline="0" noProof="0" dirty="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 Hours</a:t>
            </a:r>
            <a:endParaRPr lang="x-none" dirty="0"/>
          </a:p>
        </p:txBody>
      </p:sp>
      <p:sp>
        <p:nvSpPr>
          <p:cNvPr id="6" name="Rectangle 5"/>
          <p:cNvSpPr/>
          <p:nvPr/>
        </p:nvSpPr>
        <p:spPr>
          <a:xfrm>
            <a:off x="421341" y="2264898"/>
            <a:ext cx="4572000" cy="830997"/>
          </a:xfrm>
          <a:prstGeom prst="rect">
            <a:avLst/>
          </a:prstGeom>
        </p:spPr>
        <p:txBody>
          <a:bodyPr>
            <a:spAutoFit/>
          </a:bodyPr>
          <a:lstStyle/>
          <a:p>
            <a:pPr marL="342900" indent="-342900">
              <a:buFont typeface="Arial" pitchFamily="34" charset="0"/>
              <a:buChar char="•"/>
            </a:pPr>
            <a:r>
              <a:rPr lang="en-US" sz="2400" dirty="0"/>
              <a:t>Theory class- Two(2) hours</a:t>
            </a:r>
          </a:p>
          <a:p>
            <a:pPr marL="342900" indent="-342900">
              <a:buFont typeface="Arial" pitchFamily="34" charset="0"/>
              <a:buChar char="•"/>
            </a:pPr>
            <a:r>
              <a:rPr lang="en-US" sz="2400" dirty="0"/>
              <a:t>Lab class- Three(4) hours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a:t>To be able to:</a:t>
            </a:r>
          </a:p>
          <a:p>
            <a:pPr lvl="0" algn="just">
              <a:buFont typeface="Arial" pitchFamily="34" charset="0"/>
              <a:buChar char="•"/>
            </a:pPr>
            <a:r>
              <a:rPr lang="en-US" sz="2000" dirty="0"/>
              <a:t>Identify the drawbacks of file-based management system and the necessity of Database management system</a:t>
            </a:r>
          </a:p>
          <a:p>
            <a:pPr lvl="0" algn="just">
              <a:buFont typeface="Arial" pitchFamily="34" charset="0"/>
              <a:buChar char="•"/>
            </a:pPr>
            <a:r>
              <a:rPr lang="en-US" sz="2000" dirty="0"/>
              <a:t>Use modern tools utilized in Database management system.</a:t>
            </a:r>
          </a:p>
          <a:p>
            <a:pPr lvl="0" algn="just">
              <a:buFont typeface="Arial" pitchFamily="34" charset="0"/>
              <a:buChar char="•"/>
            </a:pPr>
            <a:r>
              <a:rPr lang="en-US" sz="2000" dirty="0"/>
              <a:t>Understand different types of terminologies used in Database management system</a:t>
            </a:r>
          </a:p>
          <a:p>
            <a:pPr lvl="0" algn="just">
              <a:buFont typeface="Arial" pitchFamily="34" charset="0"/>
              <a:buChar char="•"/>
            </a:pPr>
            <a:r>
              <a:rPr lang="en-US" sz="2000" dirty="0"/>
              <a:t>Discuss different tools and techniques for better performance of Database management system</a:t>
            </a:r>
          </a:p>
          <a:p>
            <a:pPr lvl="0" algn="just">
              <a:buFont typeface="Arial" pitchFamily="34" charset="0"/>
              <a:buChar char="•"/>
            </a:pPr>
            <a:r>
              <a:rPr lang="en-US" sz="2000" dirty="0"/>
              <a:t>Execute necessary and sufficient SQLs</a:t>
            </a:r>
          </a:p>
          <a:p>
            <a:pPr lvl="0" algn="just">
              <a:buFont typeface="Arial" pitchFamily="34" charset="0"/>
              <a:buChar char="•"/>
            </a:pPr>
            <a:r>
              <a:rPr lang="en-US" sz="2000" dirty="0"/>
              <a:t>Design ER Models and Diagrams</a:t>
            </a:r>
          </a:p>
          <a:p>
            <a:pPr lvl="0" algn="just">
              <a:buFont typeface="Arial" pitchFamily="34" charset="0"/>
              <a:buChar char="•"/>
            </a:pPr>
            <a:r>
              <a:rPr lang="en-US" sz="2000" dirty="0"/>
              <a:t>Use different types of Normalization process</a:t>
            </a:r>
          </a:p>
          <a:p>
            <a:pPr lvl="0" algn="just">
              <a:buFont typeface="Arial" pitchFamily="34" charset="0"/>
              <a:buChar char="•"/>
            </a:pPr>
            <a:r>
              <a:rPr lang="en-US" sz="2000" dirty="0"/>
              <a:t>Analyze a system with a view to DBMS implementation</a:t>
            </a:r>
          </a:p>
          <a:p>
            <a:pPr lvl="0" algn="just">
              <a:buFont typeface="Arial" pitchFamily="34" charset="0"/>
              <a:buChar char="•"/>
            </a:pPr>
            <a:r>
              <a:rPr lang="en-US" sz="2000" dirty="0"/>
              <a:t>Understand different types of joining and use of different complex queries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a:t>Data-Raw facts and figures that on their own have no meaning</a:t>
            </a:r>
          </a:p>
          <a:p>
            <a:pPr>
              <a:buFont typeface="Arial" pitchFamily="34" charset="0"/>
              <a:buChar char="•"/>
            </a:pPr>
            <a:r>
              <a:rPr lang="en-GB" sz="2400" dirty="0"/>
              <a:t>Information-Data that has been processed within  a context to give it meaning</a:t>
            </a:r>
          </a:p>
          <a:p>
            <a:pPr marL="0" lvl="1">
              <a:buFont typeface="Arial" pitchFamily="34" charset="0"/>
              <a:buChar char="•"/>
            </a:pPr>
            <a:r>
              <a:rPr lang="en-GB" sz="2400" dirty="0"/>
              <a:t>Knowledge-The capability of understanding the relationship between pieces of information and what to actually do with the information</a:t>
            </a:r>
          </a:p>
          <a:p>
            <a:pPr marL="0" lvl="1">
              <a:buFont typeface="Arial" pitchFamily="34" charset="0"/>
              <a:buChar char="•"/>
            </a:pPr>
            <a:r>
              <a:rPr lang="en-GB" sz="2400" dirty="0"/>
              <a:t>Wisdom-</a:t>
            </a:r>
            <a:r>
              <a:rPr lang="en-US" sz="2400" dirty="0"/>
              <a:t>Beckons to give understanding about which there has previously been no understanding</a:t>
            </a:r>
          </a:p>
          <a:p>
            <a:pPr marL="0" lvl="1">
              <a:buFont typeface="Arial" pitchFamily="34" charset="0"/>
              <a:buChar char="•"/>
            </a:pPr>
            <a:endParaRPr lang="en-GB" dirty="0"/>
          </a:p>
          <a:p>
            <a:pPr>
              <a:buFont typeface="Arial" pitchFamily="34" charset="0"/>
              <a:buChar char="•"/>
            </a:pPr>
            <a:endParaRPr lang="en-GB" dirty="0"/>
          </a:p>
          <a:p>
            <a:pPr>
              <a:buFont typeface="Arial" pitchFamily="34" charset="0"/>
              <a:buChar char="•"/>
            </a:pPr>
            <a:endParaRPr lang="en-GB"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a:latin typeface="+mj-lt"/>
              </a:rPr>
              <a:t>WISDOM</a:t>
            </a: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KNOWLEDGE</a:t>
            </a: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a:latin typeface="+mj-lt"/>
              </a:rPr>
              <a:t>INFORMATION</a:t>
            </a: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a:latin typeface="+mj-lt"/>
              </a:rPr>
              <a:t>DATA</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a:t>Database-&gt;A structured set of data held in a computer especially one that is accessible in various ways. </a:t>
            </a:r>
          </a:p>
          <a:p>
            <a:pPr>
              <a:buFont typeface="Arial" pitchFamily="34" charset="0"/>
              <a:buChar char="•"/>
            </a:pPr>
            <a:r>
              <a:rPr lang="en-US" sz="2400" dirty="0"/>
              <a:t>Inside a database, data is stored into tables.</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a:t>A Relational Database Management System (RDBMS) produced and marketed  by Oracle Corporation.</a:t>
            </a:r>
          </a:p>
          <a:p>
            <a:pPr>
              <a:buFont typeface="Arial" pitchFamily="34" charset="0"/>
              <a:buChar char="•"/>
            </a:pPr>
            <a:r>
              <a:rPr lang="en-US" sz="2400" dirty="0"/>
              <a:t>Oracle 10g</a:t>
            </a:r>
          </a:p>
          <a:p>
            <a:pPr>
              <a:buFont typeface="Arial" pitchFamily="34" charset="0"/>
              <a:buChar char="•"/>
            </a:pPr>
            <a:r>
              <a:rPr lang="en-US" sz="2400" dirty="0"/>
              <a:t>Database Schema Scott </a:t>
            </a:r>
          </a:p>
          <a:p>
            <a:pPr>
              <a:buFont typeface="Arial" pitchFamily="34" charset="0"/>
              <a:buChar char="•"/>
            </a:pPr>
            <a:r>
              <a:rPr lang="en-US" sz="2400" dirty="0"/>
              <a:t>Tables: DEPT, EMP, BONUS and SALGRADE</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a:t>SQL stands for Structured Query Language</a:t>
            </a:r>
          </a:p>
          <a:p>
            <a:pPr algn="just">
              <a:buFont typeface="Arial" pitchFamily="34" charset="0"/>
              <a:buChar char="•"/>
            </a:pPr>
            <a:r>
              <a:rPr lang="en-US" sz="2400" dirty="0"/>
              <a:t>SQL is used to communicate with a database</a:t>
            </a:r>
          </a:p>
          <a:p>
            <a:pPr algn="just">
              <a:buFont typeface="Arial" pitchFamily="34" charset="0"/>
              <a:buChar char="•"/>
            </a:pPr>
            <a:r>
              <a:rPr lang="en-US" sz="2400" dirty="0"/>
              <a:t>According to  American National Standard Institute (ANSI), it is standard language for Relational Database Management System (RDBMS)</a:t>
            </a:r>
          </a:p>
          <a:p>
            <a:pPr algn="just">
              <a:buFont typeface="Arial" pitchFamily="34" charset="0"/>
              <a:buChar char="•"/>
            </a:pPr>
            <a:r>
              <a:rPr lang="en-US" sz="2400" dirty="0"/>
              <a:t>SQL can execute queries against a Database.</a:t>
            </a:r>
          </a:p>
          <a:p>
            <a:pPr algn="just">
              <a:buFont typeface="Arial" pitchFamily="34" charset="0"/>
              <a:buChar char="•"/>
            </a:pPr>
            <a:r>
              <a:rPr lang="en-US" sz="2400" dirty="0"/>
              <a:t>Synonyms of query-&gt; </a:t>
            </a:r>
            <a:r>
              <a:rPr lang="en-US" sz="2400" dirty="0" err="1"/>
              <a:t>ask,question,inquire</a:t>
            </a:r>
            <a:r>
              <a:rPr lang="en-US" sz="2400" dirty="0"/>
              <a:t> etc.</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https://www.slideshare.net/thinnaphat.bo/</a:t>
            </a:r>
            <a:endParaRPr lang="en-US" dirty="0"/>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a:solidFill>
                  <a:schemeClr val="tx1"/>
                </a:solidFill>
              </a:rPr>
              <a:t>American International University-Bangladesh (AIUB)</a:t>
            </a:r>
          </a:p>
          <a:p>
            <a:pPr marL="342900" indent="-342900">
              <a:buFont typeface="Arial" pitchFamily="34" charset="0"/>
              <a:buChar char="•"/>
            </a:pPr>
            <a:r>
              <a:rPr lang="en-US" sz="2400" dirty="0">
                <a:solidFill>
                  <a:schemeClr val="tx1"/>
                </a:solidFill>
              </a:rPr>
              <a:t>Computer Science(CS) Department </a:t>
            </a:r>
            <a:r>
              <a:rPr lang="en-US" sz="2400" dirty="0"/>
              <a:t>of AIUB</a:t>
            </a:r>
            <a:endParaRPr lang="en-US" sz="2400" dirty="0">
              <a:solidFill>
                <a:schemeClr val="tx1"/>
              </a:solidFill>
            </a:endParaRPr>
          </a:p>
          <a:p>
            <a:pPr marL="342900" indent="-342900">
              <a:buFont typeface="Arial" pitchFamily="34" charset="0"/>
              <a:buChar char="•"/>
            </a:pPr>
            <a:r>
              <a:rPr lang="en-US" sz="2400" dirty="0">
                <a:solidFill>
                  <a:schemeClr val="tx1"/>
                </a:solidFill>
              </a:rPr>
              <a:t>Necessary Policies and Rules</a:t>
            </a:r>
          </a:p>
          <a:p>
            <a:pPr marL="342900" indent="-342900">
              <a:buFont typeface="Arial" pitchFamily="34" charset="0"/>
              <a:buChar char="•"/>
            </a:pPr>
            <a:r>
              <a:rPr lang="en-US" sz="2400" dirty="0">
                <a:solidFill>
                  <a:schemeClr val="tx1"/>
                </a:solidFill>
              </a:rPr>
              <a:t>Outcome Based Education (OBE)</a:t>
            </a:r>
          </a:p>
          <a:p>
            <a:pPr marL="342900" indent="-342900">
              <a:buFont typeface="Arial" pitchFamily="34" charset="0"/>
              <a:buChar char="•"/>
            </a:pPr>
            <a:r>
              <a:rPr lang="en-US" sz="2400" dirty="0">
                <a:solidFill>
                  <a:schemeClr val="tx1"/>
                </a:solidFill>
              </a:rPr>
              <a:t>Basic Information Regarding this Course</a:t>
            </a:r>
          </a:p>
          <a:p>
            <a:pPr marL="342900" indent="-342900">
              <a:buFont typeface="Arial" pitchFamily="34" charset="0"/>
              <a:buChar char="•"/>
            </a:pPr>
            <a:r>
              <a:rPr lang="en-US" sz="2400" dirty="0">
                <a:solidFill>
                  <a:schemeClr val="tx1"/>
                </a:solidFill>
              </a:rPr>
              <a:t>Database 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a:p>
          <a:p>
            <a:pPr marL="342900" indent="-342900">
              <a:buFont typeface="Arial" pitchFamily="34" charset="0"/>
              <a:buChar char="•"/>
            </a:pPr>
            <a:r>
              <a:rPr lang="en-US" sz="2400" dirty="0"/>
              <a:t>Entering the University without ID card is strictly prohibited</a:t>
            </a:r>
          </a:p>
          <a:p>
            <a:pPr marL="342900" indent="-342900">
              <a:buFont typeface="Arial" pitchFamily="34" charset="0"/>
              <a:buChar char="•"/>
            </a:pPr>
            <a:r>
              <a:rPr lang="en-US" sz="2400" dirty="0"/>
              <a:t>No students will be allowed to sit in the class/exams without student ID card</a:t>
            </a:r>
          </a:p>
          <a:p>
            <a:pPr marL="342900" indent="-342900">
              <a:buFont typeface="Arial" pitchFamily="34" charset="0"/>
              <a:buChar char="•"/>
            </a:pPr>
            <a:r>
              <a:rPr lang="en-US" sz="2400" dirty="0"/>
              <a:t>Keep your  campus clean</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a:t>Please keep silent during lecture time</a:t>
            </a:r>
          </a:p>
          <a:p>
            <a:pPr marL="342900" indent="-342900">
              <a:buFont typeface="Arial" pitchFamily="34" charset="0"/>
              <a:buChar char="•"/>
            </a:pPr>
            <a:r>
              <a:rPr lang="en-US" sz="1750" dirty="0"/>
              <a:t>There will be session for questioning after completing each topic/subtopic/chapter</a:t>
            </a:r>
          </a:p>
          <a:p>
            <a:pPr marL="342900" indent="-342900">
              <a:buFont typeface="Arial" pitchFamily="34" charset="0"/>
              <a:buChar char="•"/>
            </a:pPr>
            <a:r>
              <a:rPr lang="en-US" sz="1750" dirty="0"/>
              <a:t>Please ask your personal question in break /after finishing lecture/ consulting hours</a:t>
            </a:r>
          </a:p>
          <a:p>
            <a:pPr marL="342900" indent="-342900">
              <a:buFont typeface="Arial" pitchFamily="34" charset="0"/>
              <a:buChar char="•"/>
            </a:pPr>
            <a:r>
              <a:rPr lang="en-US" sz="1750" dirty="0"/>
              <a:t>If some of you already know the materials I am discussing, give chance to other students to understand the matter</a:t>
            </a:r>
          </a:p>
          <a:p>
            <a:pPr marL="342900" indent="-342900">
              <a:buFont typeface="Arial" pitchFamily="34" charset="0"/>
              <a:buChar char="•"/>
            </a:pPr>
            <a:r>
              <a:rPr lang="en-US" sz="1750" dirty="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a:t>You are encouraged to take notes of the lecture in your notebook if deemed necessary</a:t>
            </a:r>
          </a:p>
          <a:p>
            <a:pPr marL="342900" indent="-342900">
              <a:buFont typeface="Arial" pitchFamily="34" charset="0"/>
              <a:buChar char="•"/>
            </a:pPr>
            <a:r>
              <a:rPr lang="en-US" sz="1750" dirty="0"/>
              <a:t>Using smart phones/cameras to click photos during class is strictly prohibited. </a:t>
            </a:r>
          </a:p>
          <a:p>
            <a:pPr marL="342900" indent="-342900">
              <a:buFont typeface="Arial" pitchFamily="34" charset="0"/>
              <a:buChar char="•"/>
            </a:pPr>
            <a:r>
              <a:rPr lang="en-US" sz="1750" dirty="0"/>
              <a:t>You are specially prohibited to take snapshots of the classroom whiteboard. </a:t>
            </a:r>
          </a:p>
          <a:p>
            <a:pPr marL="342900" indent="-342900">
              <a:buFont typeface="Arial" pitchFamily="34" charset="0"/>
              <a:buChar char="•"/>
            </a:pPr>
            <a:r>
              <a:rPr lang="en-US" sz="1750" dirty="0"/>
              <a:t>Try to keep your smart phones/ mobile phones in your bag/pocket/purse during class hours</a:t>
            </a:r>
          </a:p>
          <a:p>
            <a:pPr marL="342900" indent="-342900">
              <a:buFont typeface="Arial" pitchFamily="34" charset="0"/>
              <a:buChar char="•"/>
            </a:pPr>
            <a:r>
              <a:rPr lang="en-US" sz="1750" dirty="0"/>
              <a:t>Make sure to log out of any personal account i.e. AIUB Student Portal/email account on the Lab PC that you are using once your allocated lab hours is over.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Outcome Based Education (OBE)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a:t>Outcome Based Education</a:t>
            </a:r>
          </a:p>
          <a:p>
            <a:pPr marL="342900" indent="-342900">
              <a:buFont typeface="Arial" pitchFamily="34" charset="0"/>
              <a:buChar char="•"/>
            </a:pPr>
            <a:r>
              <a:rPr lang="en-US" sz="2400" dirty="0"/>
              <a:t>OBE is an educational process</a:t>
            </a:r>
          </a:p>
          <a:p>
            <a:pPr marL="342900" indent="-342900">
              <a:buFont typeface="Arial" pitchFamily="34" charset="0"/>
              <a:buChar char="•"/>
            </a:pPr>
            <a:r>
              <a:rPr lang="en-US" sz="2400" dirty="0"/>
              <a:t>Directed/focused at achieving certain specified outcomes in terms of individual student learning</a:t>
            </a:r>
          </a:p>
          <a:p>
            <a:pPr marL="342900" indent="-342900">
              <a:buFont typeface="Arial" pitchFamily="34" charset="0"/>
              <a:buChar char="•"/>
            </a:pPr>
            <a:r>
              <a:rPr lang="en-US" sz="2400" dirty="0"/>
              <a:t>Outcomes - key things students should understand and be able to do or the qualities they should develop</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404FAEE45B8F4584BBAC726F056356" ma:contentTypeVersion="0" ma:contentTypeDescription="Create a new document." ma:contentTypeScope="" ma:versionID="b33745505380038fe718cc73728bf821">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EEFD4F-2599-4172-8739-D3698632BB40}"/>
</file>

<file path=customXml/itemProps2.xml><?xml version="1.0" encoding="utf-8"?>
<ds:datastoreItem xmlns:ds="http://schemas.openxmlformats.org/officeDocument/2006/customXml" ds:itemID="{8CC609FA-8C56-4F37-A181-495948A46C4C}"/>
</file>

<file path=customXml/itemProps3.xml><?xml version="1.0" encoding="utf-8"?>
<ds:datastoreItem xmlns:ds="http://schemas.openxmlformats.org/officeDocument/2006/customXml" ds:itemID="{823A6F5C-CA04-4866-9D9D-BA6B07C6E0FF}"/>
</file>

<file path=docProps/app.xml><?xml version="1.0" encoding="utf-8"?>
<Properties xmlns="http://schemas.openxmlformats.org/officeDocument/2006/extended-properties" xmlns:vt="http://schemas.openxmlformats.org/officeDocument/2006/docPropsVTypes">
  <Template>Spectrum.thmx</Template>
  <TotalTime>275</TotalTime>
  <Words>1142</Words>
  <Application>Microsoft Office PowerPoint</Application>
  <PresentationFormat>On-screen Show (4:3)</PresentationFormat>
  <Paragraphs>122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Saeeda Sharmeen</cp:lastModifiedBy>
  <cp:revision>20</cp:revision>
  <dcterms:created xsi:type="dcterms:W3CDTF">2018-12-10T17:20:29Z</dcterms:created>
  <dcterms:modified xsi:type="dcterms:W3CDTF">2024-02-04T14:39:51Z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0x01010051404FAEE45B8F4584BBAC726F056356</vt:lpwstr>
  </property>
</Properties>
</file>