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a Sharmeen" userId="a11e82b3-468f-433c-a26c-197e9e4873d4" providerId="ADAL" clId="{A3337F06-6B6C-46AC-8717-02C1455DB7EC}"/>
    <pc:docChg chg="custSel modSld">
      <pc:chgData name="Saeeda Sharmeen" userId="a11e82b3-468f-433c-a26c-197e9e4873d4" providerId="ADAL" clId="{A3337F06-6B6C-46AC-8717-02C1455DB7EC}" dt="2024-02-04T14:43:11.222" v="16" actId="20577"/>
      <pc:docMkLst>
        <pc:docMk/>
      </pc:docMkLst>
      <pc:sldChg chg="modSp mod">
        <pc:chgData name="Saeeda Sharmeen" userId="a11e82b3-468f-433c-a26c-197e9e4873d4" providerId="ADAL" clId="{A3337F06-6B6C-46AC-8717-02C1455DB7EC}" dt="2024-02-04T14:43:11.222" v="16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A3337F06-6B6C-46AC-8717-02C1455DB7EC}" dt="2024-02-04T14:43:11.222" v="1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Entity-Relationship Model: </a:t>
            </a:r>
            <a:r>
              <a:rPr lang="en-US" sz="2400" dirty="0"/>
              <a:t>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94851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Saeeda Sharmeen Rahman, sharmeen@aiub.edu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81119"/>
            <a:ext cx="7754112" cy="484632"/>
          </a:xfrm>
        </p:spPr>
        <p:txBody>
          <a:bodyPr/>
          <a:lstStyle/>
          <a:p>
            <a:r>
              <a:rPr lang="en-GB" dirty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that involve two entity sets are </a:t>
            </a:r>
            <a:r>
              <a:rPr lang="en-US" sz="2400" i="1" dirty="0">
                <a:solidFill>
                  <a:schemeClr val="tx2"/>
                </a:solidFill>
              </a:rPr>
              <a:t>binary</a:t>
            </a:r>
            <a:r>
              <a:rPr lang="en-US" sz="2400" dirty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We express cardinality constraints by drawing either a directed line (</a:t>
            </a:r>
            <a:r>
              <a:rPr lang="en-US" sz="2000" dirty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many</a:t>
            </a:r>
            <a:endParaRPr lang="en-US" sz="20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Alternate ER Notation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Partial participation</a:t>
            </a: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Limits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super key</a:t>
            </a:r>
            <a:r>
              <a:rPr lang="en-US" sz="2400" dirty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candidate key</a:t>
            </a:r>
            <a:r>
              <a:rPr lang="en-US" sz="2400" dirty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Although several candidate keys may exist, one of the candidate keys is selected to be the </a:t>
            </a:r>
            <a:r>
              <a:rPr lang="en-US" sz="2400" i="1" dirty="0">
                <a:solidFill>
                  <a:schemeClr val="tx2"/>
                </a:solidFill>
              </a:rPr>
              <a:t>primary key</a:t>
            </a:r>
            <a:r>
              <a:rPr lang="en-US" sz="24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/>
              <a:t>Foreign Key</a:t>
            </a:r>
            <a:r>
              <a:rPr lang="en-US" sz="2400" dirty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existence of a weak entity set depends on the existence of a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/>
              <a:t>payment-number</a:t>
            </a:r>
            <a:r>
              <a:rPr lang="en-US" sz="2000" dirty="0"/>
              <a:t> – discriminator of the </a:t>
            </a:r>
            <a:r>
              <a:rPr lang="en-US" sz="2000" i="1" dirty="0"/>
              <a:t>payment </a:t>
            </a:r>
            <a:r>
              <a:rPr lang="en-US" sz="2000" dirty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Primary key for </a:t>
            </a:r>
            <a:r>
              <a:rPr lang="en-US" sz="2000" i="1" dirty="0"/>
              <a:t>payment </a:t>
            </a:r>
            <a:r>
              <a:rPr lang="en-US" sz="2000" dirty="0"/>
              <a:t>– (</a:t>
            </a:r>
            <a:r>
              <a:rPr lang="en-US" sz="2000" i="1" dirty="0"/>
              <a:t>loan-number, payment-number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Generalization and Specialization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Aggregation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database</a:t>
            </a:r>
            <a:r>
              <a:rPr lang="en-US" sz="2400" dirty="0"/>
              <a:t> can be modeled as a collection of entities or</a:t>
            </a:r>
          </a:p>
          <a:p>
            <a:pPr algn="just"/>
            <a:r>
              <a:rPr lang="en-US" sz="2400" dirty="0"/>
              <a:t>relationship among entities.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</a:t>
            </a:r>
            <a:r>
              <a:rPr lang="en-US" sz="2400" dirty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Entities have </a:t>
            </a:r>
            <a:r>
              <a:rPr lang="en-US" sz="2400" i="1" dirty="0"/>
              <a:t>attributes. </a:t>
            </a:r>
            <a:r>
              <a:rPr lang="en-US" sz="2400" dirty="0"/>
              <a:t>Example: people have </a:t>
            </a:r>
            <a:r>
              <a:rPr lang="en-US" sz="2400" i="1" dirty="0"/>
              <a:t>names </a:t>
            </a:r>
            <a:r>
              <a:rPr lang="en-US" sz="2400" dirty="0"/>
              <a:t>and </a:t>
            </a:r>
            <a:r>
              <a:rPr lang="en-US" sz="2400" i="1" dirty="0"/>
              <a:t>addresses</a:t>
            </a:r>
          </a:p>
          <a:p>
            <a:pPr algn="just"/>
            <a:r>
              <a:rPr lang="en-US" sz="2400" i="1" dirty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 set</a:t>
            </a:r>
            <a:r>
              <a:rPr lang="en-US" sz="2400" dirty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Domain</a:t>
            </a:r>
            <a:r>
              <a:rPr lang="en-US" sz="2400" dirty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0987"/>
              </p:ext>
            </p:extLst>
          </p:nvPr>
        </p:nvGraphicFramePr>
        <p:xfrm>
          <a:off x="476204" y="3277772"/>
          <a:ext cx="7239687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>
                          <a:solidFill>
                            <a:schemeClr val="bg1"/>
                          </a:solidFill>
                        </a:rPr>
                        <a:t>customer-id, customer-name, customer-street, customer-city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>
                          <a:solidFill>
                            <a:schemeClr val="bg1"/>
                          </a:solidFill>
                        </a:rPr>
                        <a:t>loan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>
                          <a:solidFill>
                            <a:schemeClr val="bg1"/>
                          </a:solidFill>
                        </a:rPr>
                        <a:t>loan-number, amount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Simple</a:t>
            </a:r>
            <a:r>
              <a:rPr lang="en-US" sz="2400" dirty="0"/>
              <a:t> and </a:t>
            </a:r>
            <a:r>
              <a:rPr lang="en-US" sz="2400" i="1" dirty="0"/>
              <a:t>composite</a:t>
            </a:r>
            <a:r>
              <a:rPr lang="en-US" sz="2400" dirty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Single-valued</a:t>
            </a:r>
            <a:r>
              <a:rPr lang="en-US" sz="2400" dirty="0"/>
              <a:t> and </a:t>
            </a:r>
            <a:r>
              <a:rPr lang="en-US" sz="2400" i="1" dirty="0"/>
              <a:t>multi-valued</a:t>
            </a:r>
            <a:r>
              <a:rPr lang="en-US" sz="2400" dirty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multi-valued attribute: </a:t>
            </a:r>
            <a:r>
              <a:rPr lang="en-US" sz="2400" i="1" dirty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Derived</a:t>
            </a:r>
            <a:r>
              <a:rPr lang="en-US" sz="2400" dirty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 </a:t>
            </a:r>
            <a:r>
              <a:rPr lang="en-US" sz="2400" i="1" dirty="0"/>
              <a:t>age</a:t>
            </a:r>
            <a:r>
              <a:rPr lang="en-US" sz="2400" dirty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relationship</a:t>
            </a:r>
            <a:r>
              <a:rPr lang="en-US" sz="2400" dirty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br>
              <a:rPr lang="en-US" sz="2400" dirty="0"/>
            </a:br>
            <a:r>
              <a:rPr lang="en-US" sz="2400" dirty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relationship </a:t>
            </a:r>
            <a:r>
              <a:rPr lang="en-US" sz="2400" dirty="0">
                <a:solidFill>
                  <a:schemeClr val="tx2"/>
                </a:solidFill>
              </a:rPr>
              <a:t>set</a:t>
            </a:r>
            <a:r>
              <a:rPr lang="en-US" sz="2400" dirty="0"/>
              <a:t> is a mathematical relation among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An </a:t>
            </a:r>
            <a:r>
              <a:rPr lang="en-US" sz="2400" i="1" dirty="0"/>
              <a:t>attribute</a:t>
            </a:r>
            <a:r>
              <a:rPr lang="en-US" sz="2400" dirty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A_102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0" ma:contentTypeDescription="Create a new document." ma:contentTypeScope="" ma:versionID="b33745505380038fe718cc73728bf8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137B08-F718-4279-93F1-1C28DA626DBD}"/>
</file>

<file path=customXml/itemProps2.xml><?xml version="1.0" encoding="utf-8"?>
<ds:datastoreItem xmlns:ds="http://schemas.openxmlformats.org/officeDocument/2006/customXml" ds:itemID="{F358179D-D8C6-4E22-AC58-393DD13ADA29}"/>
</file>

<file path=customXml/itemProps3.xml><?xml version="1.0" encoding="utf-8"?>
<ds:datastoreItem xmlns:ds="http://schemas.openxmlformats.org/officeDocument/2006/customXml" ds:itemID="{82249F1E-70A1-43AF-A1BD-5AF87276643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678</TotalTime>
  <Words>1111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Monotype Sorts</vt:lpstr>
      <vt:lpstr>Symbol</vt:lpstr>
      <vt:lpstr>Wingdings</vt:lpstr>
      <vt:lpstr>Wingdings 2</vt:lpstr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32</cp:revision>
  <dcterms:created xsi:type="dcterms:W3CDTF">2018-12-10T17:20:29Z</dcterms:created>
  <dcterms:modified xsi:type="dcterms:W3CDTF">2024-02-04T14:43:15Z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