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1" r:id="rId4"/>
    <p:sldId id="282" r:id="rId5"/>
    <p:sldId id="264" r:id="rId6"/>
    <p:sldId id="265"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24"/>
  </p:normalViewPr>
  <p:slideViewPr>
    <p:cSldViewPr snapToGrid="0" snapToObjects="1">
      <p:cViewPr varScale="1">
        <p:scale>
          <a:sx n="86" d="100"/>
          <a:sy n="86" d="100"/>
        </p:scale>
        <p:origin x="705" y="39"/>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Saeeda Sharmeen" userId="a11e82b3-468f-433c-a26c-197e9e4873d4" providerId="ADAL" clId="{463F0FC8-196B-430E-B046-9279E85EACDC}"/>
    <pc:docChg chg="custSel modSld">
      <pc:chgData name="Saeeda Sharmeen" userId="a11e82b3-468f-433c-a26c-197e9e4873d4" providerId="ADAL" clId="{463F0FC8-196B-430E-B046-9279E85EACDC}" dt="2024-02-13T16:13:40.266" v="19" actId="20577"/>
      <pc:docMkLst>
        <pc:docMk/>
      </pc:docMkLst>
      <pc:sldChg chg="modSp mod">
        <pc:chgData name="Saeeda Sharmeen" userId="a11e82b3-468f-433c-a26c-197e9e4873d4" providerId="ADAL" clId="{463F0FC8-196B-430E-B046-9279E85EACDC}" dt="2024-02-13T16:13:40.266" v="19" actId="20577"/>
        <pc:sldMkLst>
          <pc:docMk/>
          <pc:sldMk cId="700707328" sldId="256"/>
        </pc:sldMkLst>
        <pc:graphicFrameChg chg="modGraphic">
          <ac:chgData name="Saeeda Sharmeen" userId="a11e82b3-468f-433c-a26c-197e9e4873d4" providerId="ADAL" clId="{463F0FC8-196B-430E-B046-9279E85EACDC}" dt="2024-02-13T16:13:40.266" v="19" actId="20577"/>
          <ac:graphicFrameMkLst>
            <pc:docMk/>
            <pc:sldMk cId="700707328" sldId="256"/>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transition spd="slow">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transition spd="slow">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2/13/2024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2/13/2024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wedge/>
  </p:transition>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9.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Entity-Relationship Model: </a:t>
            </a:r>
            <a:r>
              <a:rPr lang="en-US" sz="2400" dirty="0"/>
              <a:t>PART 02</a:t>
            </a:r>
          </a:p>
        </p:txBody>
      </p:sp>
      <p:sp>
        <p:nvSpPr>
          <p:cNvPr id="3" name="Subtitle 2"/>
          <p:cNvSpPr>
            <a:spLocks noGrp="1"/>
          </p:cNvSpPr>
          <p:nvPr>
            <p:ph type="subTitle" idx="1"/>
          </p:nvPr>
        </p:nvSpPr>
        <p:spPr>
          <a:xfrm>
            <a:off x="476205" y="1532427"/>
            <a:ext cx="2789509" cy="484632"/>
          </a:xfrm>
        </p:spPr>
        <p:txBody>
          <a:bodyPr/>
          <a:lstStyle/>
          <a:p>
            <a:r>
              <a:rPr lang="en-US" dirty="0"/>
              <a:t>Course Code:  CSC 2108</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Department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273470144"/>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07</a:t>
                      </a:r>
                    </a:p>
                  </a:txBody>
                  <a:tcPr/>
                </a:tc>
                <a:tc>
                  <a:txBody>
                    <a:bodyPr/>
                    <a:lstStyle/>
                    <a:p>
                      <a:r>
                        <a:rPr lang="en-US" dirty="0"/>
                        <a:t>Week No:</a:t>
                      </a:r>
                    </a:p>
                  </a:txBody>
                  <a:tcPr/>
                </a:tc>
                <a:tc>
                  <a:txBody>
                    <a:bodyPr/>
                    <a:lstStyle/>
                    <a:p>
                      <a:endParaRPr lang="en-US" dirty="0"/>
                    </a:p>
                  </a:txBody>
                  <a:tcPr/>
                </a:tc>
                <a:tc>
                  <a:txBody>
                    <a:bodyPr/>
                    <a:lstStyle/>
                    <a:p>
                      <a:r>
                        <a:rPr lang="en-US" dirty="0"/>
                        <a:t>Semester:</a:t>
                      </a:r>
                    </a:p>
                  </a:txBody>
                  <a:tcPr/>
                </a:tc>
                <a:tc>
                  <a:txBody>
                    <a:bodyPr/>
                    <a:lstStyle/>
                    <a:p>
                      <a:r>
                        <a:rPr lang="en-US" baseline="0"/>
                        <a:t>Spring’24 </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Saeeda Sharmeen Rahman, sharmeen@aiub.edu</a:t>
                      </a:r>
                    </a:p>
                    <a:p>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Introduction To Database</a:t>
            </a:r>
          </a:p>
        </p:txBody>
      </p:sp>
    </p:spTree>
    <p:extLst>
      <p:ext uri="{BB962C8B-B14F-4D97-AF65-F5344CB8AC3E}">
        <p14:creationId xmlns:p14="http://schemas.microsoft.com/office/powerpoint/2010/main" val="700707328"/>
      </p:ext>
    </p:extLst>
  </p:cSld>
  <p:clrMapOvr>
    <a:masterClrMapping/>
  </p:clrMapOvr>
  <p:transition spd="slow">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4" name="Subtitle 3"/>
          <p:cNvSpPr>
            <a:spLocks noGrp="1"/>
          </p:cNvSpPr>
          <p:nvPr>
            <p:ph type="subTitle" idx="1"/>
          </p:nvPr>
        </p:nvSpPr>
        <p:spPr/>
        <p:txBody>
          <a:bodyPr/>
          <a:lstStyle/>
          <a:p>
            <a:endParaRPr lang="en-US" dirty="0"/>
          </a:p>
        </p:txBody>
      </p:sp>
      <p:sp>
        <p:nvSpPr>
          <p:cNvPr id="5" name="Rectangle 4"/>
          <p:cNvSpPr/>
          <p:nvPr/>
        </p:nvSpPr>
        <p:spPr>
          <a:xfrm>
            <a:off x="476205" y="2274838"/>
            <a:ext cx="4572000" cy="1292662"/>
          </a:xfrm>
          <a:prstGeom prst="rect">
            <a:avLst/>
          </a:prstGeom>
        </p:spPr>
        <p:txBody>
          <a:bodyPr>
            <a:spAutoFit/>
          </a:bodyPr>
          <a:lstStyle/>
          <a:p>
            <a:pPr marL="274320" indent="-274320">
              <a:buFont typeface="Wingdings 2"/>
              <a:buChar char=""/>
              <a:defRPr/>
            </a:pPr>
            <a:r>
              <a:rPr lang="en-US" sz="2400" dirty="0"/>
              <a:t>Case Study</a:t>
            </a:r>
          </a:p>
          <a:p>
            <a:pPr marL="274320" indent="-274320">
              <a:buFont typeface="Wingdings 2"/>
              <a:buChar char=""/>
              <a:defRPr/>
            </a:pPr>
            <a:endParaRPr lang="en-US" dirty="0"/>
          </a:p>
          <a:p>
            <a:pPr marL="274320" indent="-274320">
              <a:buFont typeface="Wingdings 2"/>
              <a:buChar char=""/>
              <a:defRPr/>
            </a:pPr>
            <a:endParaRPr lang="en-US" dirty="0"/>
          </a:p>
          <a:p>
            <a:pPr marL="274320" indent="-274320">
              <a:defRPr/>
            </a:pPr>
            <a:endParaRPr lang="en-US" dirty="0"/>
          </a:p>
        </p:txBody>
      </p:sp>
    </p:spTree>
    <p:extLst>
      <p:ext uri="{BB962C8B-B14F-4D97-AF65-F5344CB8AC3E}">
        <p14:creationId xmlns:p14="http://schemas.microsoft.com/office/powerpoint/2010/main" val="424874041"/>
      </p:ext>
    </p:extLst>
  </p:cSld>
  <p:clrMapOvr>
    <a:masterClrMapping/>
  </p:clrMapOvr>
  <p:transition spd="slow">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Case Study 01</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Draw ER Diagram from the given scenario </a:t>
            </a:r>
            <a:endParaRPr lang="x-none" dirty="0"/>
          </a:p>
        </p:txBody>
      </p:sp>
      <p:sp>
        <p:nvSpPr>
          <p:cNvPr id="6" name="Rectangle 5"/>
          <p:cNvSpPr/>
          <p:nvPr/>
        </p:nvSpPr>
        <p:spPr>
          <a:xfrm>
            <a:off x="232117" y="2307103"/>
            <a:ext cx="8371556" cy="3046988"/>
          </a:xfrm>
          <a:prstGeom prst="rect">
            <a:avLst/>
          </a:prstGeom>
        </p:spPr>
        <p:txBody>
          <a:bodyPr wrap="square">
            <a:spAutoFit/>
          </a:bodyPr>
          <a:lstStyle/>
          <a:p>
            <a:pPr lvl="0" algn="just">
              <a:buNone/>
            </a:pPr>
            <a:r>
              <a:rPr lang="en-US" sz="1600" dirty="0"/>
              <a:t>In a library management system a member may rent many books. One book may be rented by exactly one member. A member is identified by a member number. The system also stores member name and address. A member address is composed of house number, street name and city. A book is identified by book ID. Book name, ISBN Number and edition of a book are also stored. There may be multiple edition of a book. While borrowing, the date of the borrowing and copy number of the book is stored. A member may also reserve many books. A book may be reserved by many members. To find the priority of the reservation the date of making the reservation is also stored. A book is written by at least one author. An author may write many books but the system stores information of those authors of who has written at least one book stored in the library. To identify an author the system stores author ID along with author name. A book belongs to exactly one category and for a category there must be at least one book. Each category has a name and the unique property of each category is a category number.</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Case Study 02</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Draw ER Diagram from the given scenario </a:t>
            </a:r>
            <a:endParaRPr lang="x-none" dirty="0"/>
          </a:p>
        </p:txBody>
      </p:sp>
      <p:sp>
        <p:nvSpPr>
          <p:cNvPr id="7" name="Rectangle 6"/>
          <p:cNvSpPr/>
          <p:nvPr/>
        </p:nvSpPr>
        <p:spPr>
          <a:xfrm>
            <a:off x="421340" y="2194560"/>
            <a:ext cx="8005207" cy="2308324"/>
          </a:xfrm>
          <a:prstGeom prst="rect">
            <a:avLst/>
          </a:prstGeom>
        </p:spPr>
        <p:txBody>
          <a:bodyPr wrap="square">
            <a:spAutoFit/>
          </a:bodyPr>
          <a:lstStyle/>
          <a:p>
            <a:pPr algn="just"/>
            <a:r>
              <a:rPr lang="en-US" dirty="0"/>
              <a:t>In a University Management System, a student can attend class. Every class must have a student associated with it via attendance. Every student does not have to be associated with class via attendance. Class has sections. The existence of section is totally dependent on class. Class is taken by teacher.  Lecturer and Professor can be generalized as teacher. Student can register for course. Course is made of lectures. Lectures contain assignment. Assignment can be specialized into homework, exam and project. Guardians can come and enquire about course and lecture. Now draw an ER diagram according to the mentioned scenario. </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lvl="0" indent="-342900">
              <a:buFont typeface="+mj-lt"/>
              <a:buAutoNum type="arabicPeriod"/>
            </a:pPr>
            <a:r>
              <a:rPr lang="en-US" dirty="0"/>
              <a:t>Modern Database Management (Sixth Edition) by Fred R. McFadden, Jeffrey A. </a:t>
            </a:r>
            <a:r>
              <a:rPr lang="en-US" dirty="0" err="1"/>
              <a:t>Hoffer</a:t>
            </a:r>
            <a:r>
              <a:rPr lang="en-US" dirty="0"/>
              <a:t>, Mary B. Prescott</a:t>
            </a:r>
          </a:p>
          <a:p>
            <a:pPr marL="342900" lvl="0" indent="-342900">
              <a:buFont typeface="+mj-lt"/>
              <a:buAutoNum type="arabicPeriod"/>
            </a:pPr>
            <a:r>
              <a:rPr lang="en-US" dirty="0"/>
              <a:t>Database System Concepts (Fifth Edition) by Henry F. Korth, S. Sudarshan, A. Silberschatz</a:t>
            </a:r>
          </a:p>
          <a:p>
            <a:pPr marL="342900" lvl="0" indent="-342900">
              <a:buFont typeface="+mj-lt"/>
              <a:buAutoNum type="arabicPeriod"/>
            </a:pPr>
            <a:r>
              <a:rPr lang="en-US" dirty="0"/>
              <a:t>Oracle-database-10g-sql-fundamentals-1-student-guide-volume-1</a:t>
            </a:r>
          </a:p>
          <a:p>
            <a:pPr marL="342900" lvl="0" indent="-342900">
              <a:buFont typeface="+mj-lt"/>
              <a:buAutoNum type="arabicPeriod"/>
            </a:pPr>
            <a:r>
              <a:rPr lang="en-US" dirty="0"/>
              <a:t>SQL and Relational Theory: How to Write Accurate SQL Code by C.J. Date</a:t>
            </a:r>
          </a:p>
          <a:p>
            <a:pPr marL="342900" lvl="0" indent="-342900">
              <a:buFont typeface="+mj-lt"/>
              <a:buAutoNum type="arabicPeriod"/>
            </a:pPr>
            <a:r>
              <a:rPr lang="en-US" dirty="0"/>
              <a:t>Database Systems: A Practical Approach to Design, Implementation and Management (4th Edition) by Thomas M. Connolly, Carolyn E. </a:t>
            </a:r>
            <a:r>
              <a:rPr lang="en-US" dirty="0" err="1"/>
              <a:t>Begg</a:t>
            </a:r>
            <a:endParaRPr lang="en-US" dirty="0"/>
          </a:p>
          <a:p>
            <a:pPr marL="342900" lvl="0" indent="-342900">
              <a:buFont typeface="+mj-lt"/>
              <a:buAutoNum type="arabicPeriod"/>
            </a:pPr>
            <a:r>
              <a:rPr lang="en-US" dirty="0"/>
              <a:t>Fundamentals of Database Systems, 5th Edition by </a:t>
            </a:r>
            <a:r>
              <a:rPr lang="en-US" dirty="0" err="1"/>
              <a:t>RamezElmasri</a:t>
            </a:r>
            <a:r>
              <a:rPr lang="en-US" dirty="0"/>
              <a:t>, </a:t>
            </a:r>
            <a:r>
              <a:rPr lang="en-US" dirty="0" err="1"/>
              <a:t>Shamkant</a:t>
            </a:r>
            <a:r>
              <a:rPr lang="en-US" dirty="0"/>
              <a:t> B. </a:t>
            </a:r>
            <a:r>
              <a:rPr lang="en-US" dirty="0" err="1"/>
              <a:t>Navathe</a:t>
            </a:r>
            <a:endParaRPr lang="en-US" dirty="0"/>
          </a:p>
          <a:p>
            <a:pPr marL="342900" lvl="0" indent="-342900">
              <a:buFont typeface="+mj-lt"/>
              <a:buAutoNum type="arabicPeriod"/>
            </a:pPr>
            <a:r>
              <a:rPr lang="en-US" dirty="0"/>
              <a:t>Database Design and Relational Theory: Normal Forms and All That Jazz by C. J. Date</a:t>
            </a:r>
          </a:p>
          <a:p>
            <a:pPr marL="342900" lvl="0" indent="-342900">
              <a:buFont typeface="+mj-lt"/>
              <a:buAutoNum type="arabicPeriod"/>
            </a:pPr>
            <a:r>
              <a:rPr lang="en-US" dirty="0"/>
              <a:t>An Introduction to Database Systems 8th Edition, by C.J. Date</a:t>
            </a:r>
          </a:p>
          <a:p>
            <a:endParaRPr lang="x-none" dirty="0"/>
          </a:p>
        </p:txBody>
      </p:sp>
    </p:spTree>
    <p:extLst>
      <p:ext uri="{BB962C8B-B14F-4D97-AF65-F5344CB8AC3E}">
        <p14:creationId xmlns:p14="http://schemas.microsoft.com/office/powerpoint/2010/main" val="1923382373"/>
      </p:ext>
    </p:extLst>
  </p:cSld>
  <p:clrMapOvr>
    <a:masterClrMapping/>
  </p:clrMapOvr>
  <p:transition spd="slow">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buAutoNum type="arabicPeriod"/>
            </a:pPr>
            <a:r>
              <a:rPr lang="en-US" dirty="0">
                <a:hlinkClick r:id="rId2"/>
              </a:rPr>
              <a:t>https://www.db-book.com/db6/slide-dir/index.html</a:t>
            </a:r>
            <a:endParaRPr lang="en-US" dirty="0"/>
          </a:p>
          <a:p>
            <a:pPr marL="342900" indent="-342900">
              <a:buAutoNum type="arabicPeriod"/>
            </a:pPr>
            <a:r>
              <a:rPr lang="en-US" dirty="0">
                <a:hlinkClick r:id="rId3"/>
              </a:rPr>
              <a:t>https://docs.oracle.com/en/database/oracle/oracle-database/20/sqlrf/SQL-Standards.html#GUID-BCCCFF75-D2A4-43AD-8CAF-C3C97D92AC63</a:t>
            </a:r>
            <a:endParaRPr lang="en-US" dirty="0"/>
          </a:p>
          <a:p>
            <a:pPr marL="342900" indent="-342900">
              <a:buAutoNum type="arabicPeriod"/>
            </a:pPr>
            <a:r>
              <a:rPr lang="en-US" dirty="0">
                <a:hlinkClick r:id="rId4"/>
              </a:rPr>
              <a:t>https://www.slideshare.net/HaaMeemMohiyuddin1/data-knowledge-and-information</a:t>
            </a:r>
            <a:endParaRPr lang="en-US" dirty="0"/>
          </a:p>
          <a:p>
            <a:pPr marL="342900" indent="-342900">
              <a:buAutoNum type="arabicPeriod"/>
            </a:pPr>
            <a:r>
              <a:rPr lang="en-US" dirty="0">
                <a:hlinkClick r:id="rId5"/>
              </a:rPr>
              <a:t>https://www.slideshare.net/tabinhasan/from-data-to-wisdom</a:t>
            </a:r>
            <a:endParaRPr lang="en-US" dirty="0"/>
          </a:p>
          <a:p>
            <a:pPr marL="342900" indent="-342900">
              <a:buAutoNum type="arabicPeriod"/>
            </a:pPr>
            <a:r>
              <a:rPr lang="en-US" dirty="0">
                <a:hlinkClick r:id="rId6"/>
              </a:rPr>
              <a:t>https</a:t>
            </a:r>
            <a:r>
              <a:rPr lang="en-US">
                <a:hlinkClick r:id="rId6"/>
              </a:rPr>
              <a:t>://www.slideshare.net/thinnaphat.bo/</a:t>
            </a:r>
            <a:endParaRPr lang="en-US"/>
          </a:p>
          <a:p>
            <a:pPr marL="342900" indent="-342900">
              <a:buAutoNum type="arabicPeriod"/>
            </a:pPr>
            <a:endParaRPr lang="en-US" dirty="0"/>
          </a:p>
          <a:p>
            <a:pPr marL="342900" indent="-342900"/>
            <a:endParaRPr lang="en-US" dirty="0"/>
          </a:p>
          <a:p>
            <a:pPr marL="342900" indent="-342900">
              <a:buAutoNum type="arabicPeriod"/>
            </a:pPr>
            <a:endParaRPr lang="en-US" dirty="0"/>
          </a:p>
          <a:p>
            <a:pPr marL="342900" indent="-342900">
              <a:buAutoNum type="arabicPeriod"/>
            </a:pPr>
            <a:endParaRPr lang="x-none" dirty="0"/>
          </a:p>
        </p:txBody>
      </p:sp>
    </p:spTree>
    <p:extLst>
      <p:ext uri="{BB962C8B-B14F-4D97-AF65-F5344CB8AC3E}">
        <p14:creationId xmlns:p14="http://schemas.microsoft.com/office/powerpoint/2010/main" val="3224969828"/>
      </p:ext>
    </p:extLst>
  </p:cSld>
  <p:clrMapOvr>
    <a:masterClrMapping/>
  </p:clrMapOvr>
  <p:transition spd="slow">
    <p:wedge/>
  </p:transition>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404FAEE45B8F4584BBAC726F056356" ma:contentTypeVersion="4" ma:contentTypeDescription="Create a new document." ma:contentTypeScope="" ma:versionID="d2a8208819acd6c7b15092354313edd4">
  <xsd:schema xmlns:xsd="http://www.w3.org/2001/XMLSchema" xmlns:xs="http://www.w3.org/2001/XMLSchema" xmlns:p="http://schemas.microsoft.com/office/2006/metadata/properties" xmlns:ns2="7ad2cff3-58f4-46dc-8500-aea2a7fbab9c" targetNamespace="http://schemas.microsoft.com/office/2006/metadata/properties" ma:root="true" ma:fieldsID="a3a8c4b1a69b508753325e25d80854f9" ns2:_="">
    <xsd:import namespace="7ad2cff3-58f4-46dc-8500-aea2a7fbab9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d2cff3-58f4-46dc-8500-aea2a7fbab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5D27AA-3FEF-4B2F-93CE-575743ACE3D9}"/>
</file>

<file path=customXml/itemProps2.xml><?xml version="1.0" encoding="utf-8"?>
<ds:datastoreItem xmlns:ds="http://schemas.openxmlformats.org/officeDocument/2006/customXml" ds:itemID="{85E16B4C-D5EF-4DDD-901B-B85F24928F62}"/>
</file>

<file path=customXml/itemProps3.xml><?xml version="1.0" encoding="utf-8"?>
<ds:datastoreItem xmlns:ds="http://schemas.openxmlformats.org/officeDocument/2006/customXml" ds:itemID="{01EF19AA-B32E-4F8C-AAB4-1CA6CE2D7403}"/>
</file>

<file path=docProps/app.xml><?xml version="1.0" encoding="utf-8"?>
<Properties xmlns="http://schemas.openxmlformats.org/officeDocument/2006/extended-properties" xmlns:vt="http://schemas.openxmlformats.org/officeDocument/2006/docPropsVTypes">
  <Template>Spectrum.thmx</Template>
  <TotalTime>790</TotalTime>
  <Words>615</Words>
  <Application>Microsoft Office PowerPoint</Application>
  <PresentationFormat>On-screen Show (4:3)</PresentationFormat>
  <Paragraphs>38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Corbel</vt:lpstr>
      <vt:lpstr>Wingdings</vt:lpstr>
      <vt:lpstr>Wingdings 2</vt:lpstr>
      <vt:lpstr>Spectrum</vt:lpstr>
      <vt:lpstr>Entity-Relationship Model: PART 02</vt:lpstr>
      <vt:lpstr>Lecture Outline</vt:lpstr>
      <vt:lpstr>Case Study 01</vt:lpstr>
      <vt:lpstr>Case Study 02</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Saeeda Sharmeen</cp:lastModifiedBy>
  <cp:revision>29</cp:revision>
  <dcterms:created xsi:type="dcterms:W3CDTF">2018-12-10T17:20:29Z</dcterms:created>
  <dcterms:modified xsi:type="dcterms:W3CDTF">2024-02-13T16:13:43Z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0x01010051404FAEE45B8F4584BBAC726F056356</vt:lpwstr>
  </property>
</Properties>
</file>