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6"/>
  </p:notesMasterIdLst>
  <p:handoutMasterIdLst>
    <p:handoutMasterId r:id="rId17"/>
  </p:handoutMasterIdLst>
  <p:sldIdLst>
    <p:sldId id="385" r:id="rId3"/>
    <p:sldId id="257" r:id="rId4"/>
    <p:sldId id="294" r:id="rId5"/>
    <p:sldId id="386" r:id="rId6"/>
    <p:sldId id="307" r:id="rId7"/>
    <p:sldId id="308" r:id="rId8"/>
    <p:sldId id="280" r:id="rId9"/>
    <p:sldId id="384" r:id="rId10"/>
    <p:sldId id="281" r:id="rId11"/>
    <p:sldId id="264" r:id="rId12"/>
    <p:sldId id="259" r:id="rId13"/>
    <p:sldId id="387" r:id="rId14"/>
    <p:sldId id="388"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4660"/>
  </p:normalViewPr>
  <p:slideViewPr>
    <p:cSldViewPr>
      <p:cViewPr varScale="1">
        <p:scale>
          <a:sx n="48" d="100"/>
          <a:sy n="48" d="100"/>
        </p:scale>
        <p:origin x="1605" y="41"/>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a Sharmeen" userId="a11e82b3-468f-433c-a26c-197e9e4873d4" providerId="ADAL" clId="{25903C2D-B7FF-4FCA-A04C-5137022C635B}"/>
    <pc:docChg chg="modSld">
      <pc:chgData name="Saeeda Sharmeen" userId="a11e82b3-468f-433c-a26c-197e9e4873d4" providerId="ADAL" clId="{25903C2D-B7FF-4FCA-A04C-5137022C635B}" dt="2024-03-30T03:56:15.024" v="12" actId="20577"/>
      <pc:docMkLst>
        <pc:docMk/>
      </pc:docMkLst>
      <pc:sldChg chg="modSp mod">
        <pc:chgData name="Saeeda Sharmeen" userId="a11e82b3-468f-433c-a26c-197e9e4873d4" providerId="ADAL" clId="{25903C2D-B7FF-4FCA-A04C-5137022C635B}" dt="2024-03-30T03:56:15.024" v="12" actId="20577"/>
        <pc:sldMkLst>
          <pc:docMk/>
          <pc:sldMk cId="2806108840" sldId="385"/>
        </pc:sldMkLst>
        <pc:graphicFrameChg chg="modGraphic">
          <ac:chgData name="Saeeda Sharmeen" userId="a11e82b3-468f-433c-a26c-197e9e4873d4" providerId="ADAL" clId="{25903C2D-B7FF-4FCA-A04C-5137022C635B}" dt="2024-03-30T03:56:15.024" v="12" actId="20577"/>
          <ac:graphicFrameMkLst>
            <pc:docMk/>
            <pc:sldMk cId="2806108840" sldId="385"/>
            <ac:graphicFrameMk id="7"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Heading (Level 1) Arial 11pt Bold</a:t>
            </a:r>
          </a:p>
          <a:p>
            <a:pPr lvl="1"/>
            <a:r>
              <a:rPr lang="en-US"/>
              <a:t>Body Text (Level 2) Times New Roman 11pt</a:t>
            </a:r>
          </a:p>
          <a:p>
            <a:pPr lvl="2"/>
            <a:r>
              <a:rPr lang="en-US"/>
              <a:t>Bullet 1 (Level 3) Times New Roman 11pt</a:t>
            </a:r>
          </a:p>
          <a:p>
            <a:pPr lvl="3"/>
            <a:r>
              <a:rPr lang="en-US"/>
              <a:t>Bullet 2 (Level 4) Times New Roman 11pt</a:t>
            </a:r>
          </a:p>
          <a:p>
            <a:pPr lvl="0"/>
            <a:endParaRPr lang="en-US"/>
          </a:p>
          <a:p>
            <a:pPr lvl="0"/>
            <a:endParaRPr lang="en-US"/>
          </a:p>
          <a:p>
            <a:pPr lvl="0"/>
            <a:endParaRPr lang="en-US"/>
          </a:p>
          <a:p>
            <a:pPr lvl="0"/>
            <a:endParaRPr lang="en-US"/>
          </a:p>
          <a:p>
            <a:pPr lvl="0"/>
            <a:endParaRPr lang="en-US"/>
          </a:p>
          <a:p>
            <a:pPr lvl="0"/>
            <a:endParaRPr lang="en-US"/>
          </a:p>
          <a:p>
            <a:pPr lvl="0"/>
            <a:endParaRPr lang="en-US"/>
          </a:p>
          <a:p>
            <a:pPr lvl="0"/>
            <a:endParaRPr lang="en-US"/>
          </a:p>
          <a:p>
            <a:pPr lvl="0"/>
            <a:r>
              <a:rPr lang="en-US"/>
              <a:t>Technical Note (Level 1) Arial 11pt Bold (CHANGE TO BLUE)</a:t>
            </a:r>
          </a:p>
          <a:p>
            <a:pPr lvl="0"/>
            <a:r>
              <a:rPr lang="en-US"/>
              <a:t>Class Management Note (Level 1) Arial 11pt Bold (CHANGE TO BLUE)</a:t>
            </a:r>
          </a:p>
          <a:p>
            <a:pPr lvl="1"/>
            <a:r>
              <a:rPr lang="en-US"/>
              <a:t>Body Text (Level 2) Times New Roman 11pt (CHANGE TO BLUE)</a:t>
            </a:r>
          </a:p>
          <a:p>
            <a:pPr lvl="2"/>
            <a:r>
              <a:rPr lang="en-US"/>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dirty="0"/>
              <a:t>Multiple-Row Subqueries (continued)</a:t>
            </a:r>
          </a:p>
          <a:p>
            <a:pPr lvl="1"/>
            <a:r>
              <a:rPr lang="en-US" dirty="0"/>
              <a:t>The </a:t>
            </a:r>
            <a:r>
              <a:rPr lang="en-US" dirty="0">
                <a:solidFill>
                  <a:srgbClr val="FC0128"/>
                </a:solidFill>
              </a:rPr>
              <a:t>ANY </a:t>
            </a:r>
            <a:r>
              <a:rPr lang="en-US" dirty="0"/>
              <a:t>operator (and its synonym SOME operator) compares a value to </a:t>
            </a:r>
            <a:r>
              <a:rPr lang="en-US" i="1" dirty="0"/>
              <a:t>each</a:t>
            </a:r>
            <a:r>
              <a:rPr lang="en-US" b="1" i="1" dirty="0"/>
              <a:t> </a:t>
            </a:r>
            <a:r>
              <a:rPr lang="en-US" dirty="0"/>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dirty="0"/>
              <a:t>&lt;ANY means less than the maximum. &gt;ANY means more than the minimum. =ANY is equivalent to IN.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a:t>
            </a:r>
          </a:p>
          <a:p>
            <a:pPr lvl="1"/>
            <a:r>
              <a:rPr lang="en-US" dirty="0">
                <a:solidFill>
                  <a:schemeClr val="accent2"/>
                </a:solidFill>
              </a:rPr>
              <a:t>When using SOME or ANY, you often use the DISTINCT keyword to prevent rows from being selected several times.</a:t>
            </a:r>
            <a:r>
              <a:rPr lang="en-US" dirty="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dirty="0"/>
              <a:t>Multiple-Row Subqueries (continued)</a:t>
            </a:r>
          </a:p>
          <a:p>
            <a:pPr lvl="1"/>
            <a:r>
              <a:rPr lang="en-US" dirty="0"/>
              <a:t>The </a:t>
            </a:r>
            <a:r>
              <a:rPr lang="en-US" dirty="0">
                <a:solidFill>
                  <a:srgbClr val="FC0128"/>
                </a:solidFill>
              </a:rPr>
              <a:t>ALL </a:t>
            </a:r>
            <a:r>
              <a:rPr lang="en-US" dirty="0"/>
              <a:t>operator compares a value to </a:t>
            </a:r>
            <a:r>
              <a:rPr lang="en-US" i="1" dirty="0"/>
              <a:t>every</a:t>
            </a:r>
            <a:r>
              <a:rPr lang="en-US" dirty="0"/>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dirty="0"/>
              <a:t>&gt;ALL means more than the maximum and &lt;ALL means less than the minimum.</a:t>
            </a:r>
          </a:p>
          <a:p>
            <a:pPr lvl="1"/>
            <a:r>
              <a:rPr lang="en-US" dirty="0"/>
              <a:t>The NOT operator can be used with IN, ANY, and ALL operators.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3/30/2024</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3/30/2024</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3/30/2024</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3/30/2024</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3/30/2024</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3/30/2024</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3/30/2024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3/30/2024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3/30/2024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3/30/2024</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3/30/2024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3/30/2024</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3/30/2024</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3/30/2024</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3/30/2024</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3/30/2024</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3/30/2024</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3/30/2024</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3/30/2024</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a:t>Multiple-Row </a:t>
            </a:r>
            <a:r>
              <a:rPr lang="en-US" dirty="0" err="1"/>
              <a:t>Subquery</a:t>
            </a:r>
            <a:endParaRPr lang="en-US" dirty="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a:t>Course Code: CSC 2108</a:t>
            </a:r>
          </a:p>
          <a:p>
            <a:pPr>
              <a:spcBef>
                <a:spcPct val="0"/>
              </a:spcBef>
              <a:buClr>
                <a:srgbClr val="A6A6A6"/>
              </a:buClr>
            </a:pPr>
            <a:endParaRPr lang="en-US"/>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25191312"/>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16:colId xmlns:a16="http://schemas.microsoft.com/office/drawing/2014/main" val="20000"/>
                    </a:ext>
                  </a:extLst>
                </a:gridCol>
                <a:gridCol w="1397753">
                  <a:extLst>
                    <a:ext uri="{9D8B030D-6E8A-4147-A177-3AD203B41FA5}">
                      <a16:colId xmlns:a16="http://schemas.microsoft.com/office/drawing/2014/main" val="20001"/>
                    </a:ext>
                  </a:extLst>
                </a:gridCol>
                <a:gridCol w="1227933">
                  <a:extLst>
                    <a:ext uri="{9D8B030D-6E8A-4147-A177-3AD203B41FA5}">
                      <a16:colId xmlns:a16="http://schemas.microsoft.com/office/drawing/2014/main" val="20002"/>
                    </a:ext>
                  </a:extLst>
                </a:gridCol>
                <a:gridCol w="1541448">
                  <a:extLst>
                    <a:ext uri="{9D8B030D-6E8A-4147-A177-3AD203B41FA5}">
                      <a16:colId xmlns:a16="http://schemas.microsoft.com/office/drawing/2014/main" val="20003"/>
                    </a:ext>
                  </a:extLst>
                </a:gridCol>
                <a:gridCol w="1240996">
                  <a:extLst>
                    <a:ext uri="{9D8B030D-6E8A-4147-A177-3AD203B41FA5}">
                      <a16:colId xmlns:a16="http://schemas.microsoft.com/office/drawing/2014/main" val="20004"/>
                    </a:ext>
                  </a:extLst>
                </a:gridCol>
                <a:gridCol w="1444581">
                  <a:extLst>
                    <a:ext uri="{9D8B030D-6E8A-4147-A177-3AD203B41FA5}">
                      <a16:colId xmlns:a16="http://schemas.microsoft.com/office/drawing/2014/main" val="20005"/>
                    </a:ext>
                  </a:extLst>
                </a:gridCol>
              </a:tblGrid>
              <a:tr h="378619">
                <a:tc>
                  <a:txBody>
                    <a:bodyPr/>
                    <a:lstStyle/>
                    <a:p>
                      <a:r>
                        <a:rPr lang="en-US" sz="1800" dirty="0"/>
                        <a:t>Lecturer No:</a:t>
                      </a:r>
                    </a:p>
                  </a:txBody>
                  <a:tcPr marL="91442" marR="91442" marT="45706" marB="45706"/>
                </a:tc>
                <a:tc>
                  <a:txBody>
                    <a:bodyPr/>
                    <a:lstStyle/>
                    <a:p>
                      <a:r>
                        <a:rPr lang="en-US" sz="1800"/>
                        <a:t>12</a:t>
                      </a:r>
                      <a:endParaRPr lang="en-US" sz="1800" dirty="0"/>
                    </a:p>
                  </a:txBody>
                  <a:tcPr marL="91442" marR="91442" marT="45706" marB="45706"/>
                </a:tc>
                <a:tc>
                  <a:txBody>
                    <a:bodyPr/>
                    <a:lstStyle/>
                    <a:p>
                      <a:r>
                        <a:rPr lang="en-US" sz="1800" dirty="0"/>
                        <a:t>Week No:</a:t>
                      </a:r>
                    </a:p>
                  </a:txBody>
                  <a:tcPr marL="91442" marR="91442" marT="45706" marB="45706"/>
                </a:tc>
                <a:tc>
                  <a:txBody>
                    <a:bodyPr/>
                    <a:lstStyle/>
                    <a:p>
                      <a:endParaRPr lang="en-US" sz="1800" dirty="0"/>
                    </a:p>
                  </a:txBody>
                  <a:tcPr marL="91442" marR="91442" marT="45706" marB="45706"/>
                </a:tc>
                <a:tc>
                  <a:txBody>
                    <a:bodyPr/>
                    <a:lstStyle/>
                    <a:p>
                      <a:r>
                        <a:rPr lang="en-US" sz="1800" dirty="0"/>
                        <a:t>Semester:</a:t>
                      </a:r>
                    </a:p>
                  </a:txBody>
                  <a:tcPr marL="91442" marR="91442" marT="45706" marB="45706"/>
                </a:tc>
                <a:tc>
                  <a:txBody>
                    <a:bodyPr/>
                    <a:lstStyle/>
                    <a:p>
                      <a:endParaRPr lang="en-US" sz="1800" dirty="0"/>
                    </a:p>
                  </a:txBody>
                  <a:tcPr marL="91442" marR="91442" marT="45706" marB="45706"/>
                </a:tc>
                <a:extLst>
                  <a:ext uri="{0D108BD9-81ED-4DB2-BD59-A6C34878D82A}">
                    <a16:rowId xmlns:a16="http://schemas.microsoft.com/office/drawing/2014/main" val="10000"/>
                  </a:ext>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Saeeda Sharmeen Rahman</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10001"/>
                  </a:ext>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46150" y="3341067"/>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73475" y="4201492"/>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pPr algn="l"/>
            <a:r>
              <a:rPr lang="en-US" dirty="0"/>
              <a:t>Summary</a:t>
            </a:r>
          </a:p>
        </p:txBody>
      </p:sp>
      <p:sp>
        <p:nvSpPr>
          <p:cNvPr id="37893" name="Rectangle 5"/>
          <p:cNvSpPr>
            <a:spLocks noGrp="1" noChangeArrowheads="1"/>
          </p:cNvSpPr>
          <p:nvPr>
            <p:ph idx="1"/>
          </p:nvPr>
        </p:nvSpPr>
        <p:spPr>
          <a:xfrm>
            <a:off x="927274" y="1690057"/>
            <a:ext cx="7385050" cy="904875"/>
          </a:xfrm>
          <a:noFill/>
          <a:ln/>
        </p:spPr>
        <p:txBody>
          <a:bodyPr/>
          <a:lstStyle/>
          <a:p>
            <a:r>
              <a:rPr lang="en-US" dirty="0" err="1"/>
              <a:t>Subqueries</a:t>
            </a:r>
            <a:r>
              <a:rPr lang="en-US" dirty="0"/>
              <a:t> are useful when a query is based on unknown values.</a:t>
            </a:r>
          </a:p>
        </p:txBody>
      </p:sp>
      <p:sp>
        <p:nvSpPr>
          <p:cNvPr id="37894" name="Rectangle 6"/>
          <p:cNvSpPr>
            <a:spLocks noChangeArrowheads="1"/>
          </p:cNvSpPr>
          <p:nvPr/>
        </p:nvSpPr>
        <p:spPr bwMode="blackWhite">
          <a:xfrm>
            <a:off x="952500" y="3328367"/>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 pos="25717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Practice Overview</a:t>
            </a:r>
          </a:p>
        </p:txBody>
      </p:sp>
      <p:sp>
        <p:nvSpPr>
          <p:cNvPr id="39939" name="Rectangle 3"/>
          <p:cNvSpPr>
            <a:spLocks noGrp="1" noChangeArrowheads="1"/>
          </p:cNvSpPr>
          <p:nvPr>
            <p:ph idx="1"/>
          </p:nvPr>
        </p:nvSpPr>
        <p:spPr>
          <a:xfrm>
            <a:off x="858838" y="1795463"/>
            <a:ext cx="7385050" cy="498475"/>
          </a:xfrm>
          <a:noFill/>
          <a:ln/>
        </p:spPr>
        <p:txBody>
          <a:bodyPr/>
          <a:lstStyle/>
          <a:p>
            <a:pPr lvl="1"/>
            <a:r>
              <a:rPr lang="en-US" dirty="0"/>
              <a:t>Creating </a:t>
            </a:r>
            <a:r>
              <a:rPr lang="en-US" dirty="0" err="1"/>
              <a:t>subqueries</a:t>
            </a:r>
            <a:r>
              <a:rPr lang="en-US"/>
              <a:t> to query values based on unknown criteria</a:t>
            </a:r>
          </a:p>
          <a:p>
            <a:pPr lvl="1"/>
            <a:r>
              <a:rPr lang="en-US" dirty="0"/>
              <a:t>Using </a:t>
            </a:r>
            <a:r>
              <a:rPr lang="en-US" dirty="0" err="1"/>
              <a:t>subqueries</a:t>
            </a:r>
            <a:r>
              <a:rPr lang="en-US" dirty="0"/>
              <a:t> to find out what values exist in one set of data and not in another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Modern Database Management (Sixth Edition) by Fred R. McFadden, Jeffrey A. </a:t>
            </a:r>
            <a:r>
              <a:rPr lang="en-US" sz="1800" b="0" dirty="0" err="1">
                <a:solidFill>
                  <a:prstClr val="black"/>
                </a:solidFill>
                <a:latin typeface="Calibri"/>
                <a:cs typeface="+mn-cs"/>
              </a:rPr>
              <a:t>Hoffer</a:t>
            </a:r>
            <a:r>
              <a:rPr lang="en-US" sz="1800" b="0" dirty="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Systems: A Practical Approach to Design, Implementation and Management (4th Edition) by Thomas M. Connolly, Carolyn E. </a:t>
            </a:r>
            <a:r>
              <a:rPr lang="en-US" sz="1800" b="0" dirty="0" err="1">
                <a:solidFill>
                  <a:prstClr val="black"/>
                </a:solidFill>
                <a:latin typeface="Calibri"/>
                <a:cs typeface="+mn-cs"/>
              </a:rPr>
              <a:t>Begg</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Fundamentals of Database Systems, 5th Edition by </a:t>
            </a:r>
            <a:r>
              <a:rPr lang="en-US" sz="1800" b="0" dirty="0" err="1">
                <a:solidFill>
                  <a:prstClr val="black"/>
                </a:solidFill>
                <a:latin typeface="Calibri"/>
                <a:cs typeface="+mn-cs"/>
              </a:rPr>
              <a:t>RamezElmasri</a:t>
            </a:r>
            <a:r>
              <a:rPr lang="en-US" sz="1800" b="0" dirty="0">
                <a:solidFill>
                  <a:prstClr val="black"/>
                </a:solidFill>
                <a:latin typeface="Calibri"/>
                <a:cs typeface="+mn-cs"/>
              </a:rPr>
              <a:t>, </a:t>
            </a:r>
            <a:r>
              <a:rPr lang="en-US" sz="1800" b="0" dirty="0" err="1">
                <a:solidFill>
                  <a:prstClr val="black"/>
                </a:solidFill>
                <a:latin typeface="Calibri"/>
                <a:cs typeface="+mn-cs"/>
              </a:rPr>
              <a:t>Shamkant</a:t>
            </a:r>
            <a:r>
              <a:rPr lang="en-US" sz="1800" b="0" dirty="0">
                <a:solidFill>
                  <a:prstClr val="black"/>
                </a:solidFill>
                <a:latin typeface="Calibri"/>
                <a:cs typeface="+mn-cs"/>
              </a:rPr>
              <a:t> B. </a:t>
            </a:r>
            <a:r>
              <a:rPr lang="en-US" sz="1800" b="0" dirty="0" err="1">
                <a:solidFill>
                  <a:prstClr val="black"/>
                </a:solidFill>
                <a:latin typeface="Calibri"/>
                <a:cs typeface="+mn-cs"/>
              </a:rPr>
              <a:t>Navathe</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2"/>
              </a:rPr>
              <a:t>https://www.db-book.com/db6/slide-dir/index.html</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3"/>
              </a:rPr>
              <a:t>https://docs.oracle.com/en/database/oracle/oracle-database/20/sqlrf/SQL-Standards.html#GUID-BCCCFF75-D2A4-43AD-8CAF-C3C97D92AC63</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4"/>
              </a:rPr>
              <a:t>https://www.slideshare.net/HaaMeemMohiyuddin1/data-knowledge-and-information</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5"/>
              </a:rPr>
              <a:t>https://www.slideshare.net/tabinhasan/from-data-to-wisdom</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6"/>
              </a:rPr>
              <a:t>https://www.slideshare.net/thinnaphat.bo/</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a:t>Lecture Outline</a:t>
            </a:r>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a:t>Write multiple-row </a:t>
            </a:r>
            <a:r>
              <a:rPr lang="en-US" dirty="0" err="1"/>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a:t>Multiple-Row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a:t>Definition:</a:t>
            </a:r>
          </a:p>
          <a:p>
            <a:r>
              <a:rPr lang="en-US" sz="1800" dirty="0" err="1"/>
              <a:t>Subquery</a:t>
            </a:r>
            <a:r>
              <a:rPr lang="en-US" sz="1800" dirty="0"/>
              <a:t> that returns multiple rows is  called Multiple Row </a:t>
            </a:r>
            <a:r>
              <a:rPr lang="en-US" sz="1800" dirty="0" err="1"/>
              <a:t>Subquery</a:t>
            </a:r>
            <a:endParaRPr lang="en-US" sz="18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a:t>Multiple-Row Subqueries</a:t>
            </a:r>
          </a:p>
        </p:txBody>
      </p:sp>
      <p:sp>
        <p:nvSpPr>
          <p:cNvPr id="31747" name="Rectangle 3"/>
          <p:cNvSpPr>
            <a:spLocks noGrp="1" noChangeArrowheads="1"/>
          </p:cNvSpPr>
          <p:nvPr>
            <p:ph idx="1"/>
          </p:nvPr>
        </p:nvSpPr>
        <p:spPr>
          <a:xfrm>
            <a:off x="685800" y="1924050"/>
            <a:ext cx="7673975" cy="1054100"/>
          </a:xfrm>
          <a:noFill/>
          <a:ln/>
        </p:spPr>
        <p:txBody>
          <a:bodyPr/>
          <a:lstStyle/>
          <a:p>
            <a:pPr lvl="1"/>
            <a:r>
              <a:rPr lang="en-US" dirty="0"/>
              <a:t>Return more than one row</a:t>
            </a:r>
          </a:p>
          <a:p>
            <a:pPr lvl="1"/>
            <a:r>
              <a:rPr lang="en-US" dirty="0"/>
              <a:t>Use multiple-row comparison operators</a:t>
            </a:r>
          </a:p>
        </p:txBody>
      </p:sp>
      <p:sp>
        <p:nvSpPr>
          <p:cNvPr id="31748" name="Rectangle 4"/>
          <p:cNvSpPr>
            <a:spLocks noChangeArrowheads="1"/>
          </p:cNvSpPr>
          <p:nvPr/>
        </p:nvSpPr>
        <p:spPr bwMode="auto">
          <a:xfrm>
            <a:off x="1157288" y="3222625"/>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073400" y="3222625"/>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162050" y="3640137"/>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162050" y="41322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162050" y="50466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80587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 </a:t>
            </a:r>
          </a:p>
          <a:p>
            <a:pPr algn="l">
              <a:lnSpc>
                <a:spcPct val="100000"/>
              </a:lnSpc>
              <a:spcBef>
                <a:spcPct val="0"/>
              </a:spcBef>
              <a:tabLst>
                <a:tab pos="1200150" algn="l"/>
                <a:tab pos="3087688" algn="l"/>
              </a:tabLst>
            </a:pPr>
            <a:r>
              <a:rPr lang="en-US" sz="1800" dirty="0">
                <a:solidFill>
                  <a:srgbClr val="000000"/>
                </a:solidFill>
                <a:latin typeface="Courier New" pitchFamily="49" charset="0"/>
              </a:rPr>
              <a:t>  4		(SELECT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3087688"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normAutofit fontScale="90000"/>
          </a:bodyPr>
          <a:lstStyle/>
          <a:p>
            <a:pPr algn="l"/>
            <a:r>
              <a:rPr lang="en-US" dirty="0"/>
              <a:t>Using ANY Operator </a:t>
            </a:r>
            <a:br>
              <a:rPr lang="en-US" dirty="0"/>
            </a:br>
            <a:r>
              <a:rPr lang="en-US" dirty="0"/>
              <a:t>in Multiple-Row </a:t>
            </a:r>
            <a:r>
              <a:rPr lang="en-US" dirty="0" err="1"/>
              <a:t>Subqueries</a:t>
            </a:r>
            <a:endParaRPr lang="en-US" dirty="0"/>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&lt; any</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200"/>
              <a:t>Find the employee names who get the department wise lowest salary</a:t>
            </a:r>
          </a:p>
        </p:txBody>
      </p:sp>
      <p:sp>
        <p:nvSpPr>
          <p:cNvPr id="46083" name="Rectangle 3"/>
          <p:cNvSpPr>
            <a:spLocks noGrp="1" noChangeArrowheads="1"/>
          </p:cNvSpPr>
          <p:nvPr>
            <p:ph idx="1"/>
          </p:nvPr>
        </p:nvSpPr>
        <p:spPr>
          <a:xfrm>
            <a:off x="860425" y="1795463"/>
            <a:ext cx="7385050" cy="1609725"/>
          </a:xfrm>
        </p:spPr>
        <p:txBody>
          <a:bodyPr/>
          <a:lstStyle/>
          <a:p>
            <a:r>
              <a:rPr lang="en-US" dirty="0"/>
              <a:t>Select </a:t>
            </a:r>
            <a:r>
              <a:rPr lang="en-US" dirty="0" err="1"/>
              <a:t>ename</a:t>
            </a:r>
            <a:r>
              <a:rPr lang="en-US" dirty="0"/>
              <a:t> from </a:t>
            </a:r>
            <a:r>
              <a:rPr lang="en-US" dirty="0" err="1"/>
              <a:t>emp</a:t>
            </a:r>
            <a:endParaRPr lang="en-US" dirty="0"/>
          </a:p>
          <a:p>
            <a:r>
              <a:rPr lang="en-US" dirty="0"/>
              <a:t>Where </a:t>
            </a:r>
            <a:r>
              <a:rPr lang="en-US" dirty="0" err="1"/>
              <a:t>sal</a:t>
            </a:r>
            <a:r>
              <a:rPr lang="en-US"/>
              <a:t> in </a:t>
            </a:r>
            <a:r>
              <a:rPr lang="en-US" dirty="0"/>
              <a:t>(Select min(</a:t>
            </a:r>
            <a:r>
              <a:rPr lang="en-US" dirty="0" err="1"/>
              <a:t>sal</a:t>
            </a:r>
            <a:r>
              <a:rPr lang="en-US" dirty="0"/>
              <a:t>) from </a:t>
            </a:r>
            <a:r>
              <a:rPr lang="en-US" dirty="0" err="1"/>
              <a:t>emp</a:t>
            </a:r>
            <a:endParaRPr lang="en-US" dirty="0"/>
          </a:p>
          <a:p>
            <a:r>
              <a:rPr lang="en-US" dirty="0"/>
              <a:t>Group by </a:t>
            </a:r>
            <a:r>
              <a:rPr lang="en-US" dirty="0" err="1"/>
              <a:t>deptno</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normAutofit fontScale="90000"/>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ALL </a:t>
            </a:r>
          </a:p>
          <a:p>
            <a:pPr algn="l">
              <a:lnSpc>
                <a:spcPct val="100000"/>
              </a:lnSpc>
              <a:spcBef>
                <a:spcPct val="0"/>
              </a:spcBef>
              <a:tabLst>
                <a:tab pos="1200150" algn="l"/>
                <a:tab pos="257175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avg</a:t>
            </a:r>
            <a:r>
              <a:rPr lang="en-US" sz="1800" dirty="0">
                <a:solidFill>
                  <a:srgbClr val="000000"/>
                </a:solidFill>
                <a:latin typeface="Courier New" pitchFamily="49" charset="0"/>
              </a:rPr>
              <a:t>(</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257175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404FAEE45B8F4584BBAC726F056356" ma:contentTypeVersion="4" ma:contentTypeDescription="Create a new document." ma:contentTypeScope="" ma:versionID="d2a8208819acd6c7b15092354313edd4">
  <xsd:schema xmlns:xsd="http://www.w3.org/2001/XMLSchema" xmlns:xs="http://www.w3.org/2001/XMLSchema" xmlns:p="http://schemas.microsoft.com/office/2006/metadata/properties" xmlns:ns2="7ad2cff3-58f4-46dc-8500-aea2a7fbab9c" targetNamespace="http://schemas.microsoft.com/office/2006/metadata/properties" ma:root="true" ma:fieldsID="a3a8c4b1a69b508753325e25d80854f9" ns2:_="">
    <xsd:import namespace="7ad2cff3-58f4-46dc-8500-aea2a7fbab9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d2cff3-58f4-46dc-8500-aea2a7fba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B920E0-4AA6-4824-9F98-277F1443D628}"/>
</file>

<file path=customXml/itemProps2.xml><?xml version="1.0" encoding="utf-8"?>
<ds:datastoreItem xmlns:ds="http://schemas.openxmlformats.org/officeDocument/2006/customXml" ds:itemID="{6828438B-5A78-4E19-B608-CD17AF156870}"/>
</file>

<file path=customXml/itemProps3.xml><?xml version="1.0" encoding="utf-8"?>
<ds:datastoreItem xmlns:ds="http://schemas.openxmlformats.org/officeDocument/2006/customXml" ds:itemID="{9FFEE64C-8FBF-4837-921B-8836DACAF87B}"/>
</file>

<file path=docProps/app.xml><?xml version="1.0" encoding="utf-8"?>
<Properties xmlns="http://schemas.openxmlformats.org/officeDocument/2006/extended-properties" xmlns:vt="http://schemas.openxmlformats.org/officeDocument/2006/docPropsVTypes">
  <Template/>
  <TotalTime>2303</TotalTime>
  <Words>1714</Words>
  <Application>Microsoft Office PowerPoint</Application>
  <PresentationFormat>On-screen Show (4:3)</PresentationFormat>
  <Paragraphs>185</Paragraphs>
  <Slides>13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Arial Narrow</vt:lpstr>
      <vt:lpstr>Calibri</vt:lpstr>
      <vt:lpstr>Corbel</vt:lpstr>
      <vt:lpstr>Courier New</vt:lpstr>
      <vt:lpstr>Helvetica</vt:lpstr>
      <vt:lpstr>Times New Roman</vt:lpstr>
      <vt:lpstr>Wingdings</vt:lpstr>
      <vt:lpstr>Spectrum</vt:lpstr>
      <vt:lpstr>1_Spectrum</vt:lpstr>
      <vt:lpstr>Multiple-Row Subquery</vt:lpstr>
      <vt:lpstr>Lecture Outline</vt:lpstr>
      <vt:lpstr>Multiple-Row Subqueries</vt:lpstr>
      <vt:lpstr>Multiple-Row Subqueries</vt:lpstr>
      <vt:lpstr>What Is Wrong  with This Statement?</vt:lpstr>
      <vt:lpstr>Will This Statement Work?</vt:lpstr>
      <vt:lpstr>Using ANY Operator  in Multiple-Row Subqueries</vt:lpstr>
      <vt:lpstr>Find the employee names who get the department wise lowest salary</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Saeeda Sharmeen</cp:lastModifiedBy>
  <cp:revision>200</cp:revision>
  <cp:lastPrinted>1998-06-30T21:15:58Z</cp:lastPrinted>
  <dcterms:created xsi:type="dcterms:W3CDTF">1995-06-17T23:31:02Z</dcterms:created>
  <dcterms:modified xsi:type="dcterms:W3CDTF">2024-03-30T03:56:17Z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0x01010051404FAEE45B8F4584BBAC726F056356</vt:lpwstr>
  </property>
</Properties>
</file>