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15.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29.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9"/>
  </p:notesMasterIdLst>
  <p:handoutMasterIdLst>
    <p:handoutMasterId r:id="rId20"/>
  </p:handoutMasterIdLst>
  <p:sldIdLst>
    <p:sldId id="385" r:id="rId3"/>
    <p:sldId id="257" r:id="rId4"/>
    <p:sldId id="305" r:id="rId5"/>
    <p:sldId id="260" r:id="rId6"/>
    <p:sldId id="389" r:id="rId7"/>
    <p:sldId id="390" r:id="rId8"/>
    <p:sldId id="391" r:id="rId9"/>
    <p:sldId id="398" r:id="rId10"/>
    <p:sldId id="392" r:id="rId11"/>
    <p:sldId id="393" r:id="rId12"/>
    <p:sldId id="394" r:id="rId13"/>
    <p:sldId id="395" r:id="rId14"/>
    <p:sldId id="396" r:id="rId15"/>
    <p:sldId id="397" r:id="rId16"/>
    <p:sldId id="387" r:id="rId17"/>
    <p:sldId id="388" r:id="rId18"/>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47" y="41"/>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Heading (Level 1) Arial 11pt Bold</a:t>
            </a:r>
          </a:p>
          <a:p>
            <a:pPr lvl="1"/>
            <a:r>
              <a:rPr lang="en-US"/>
              <a:t>Body Text (Level 2) Times New Roman 11pt</a:t>
            </a:r>
          </a:p>
          <a:p>
            <a:pPr lvl="2"/>
            <a:r>
              <a:rPr lang="en-US"/>
              <a:t>Bullet 1 (Level 3) Times New Roman 11pt</a:t>
            </a:r>
          </a:p>
          <a:p>
            <a:pPr lvl="3"/>
            <a:r>
              <a:rPr lang="en-US"/>
              <a:t>Bullet 2 (Level 4) Times New Roman 11pt</a:t>
            </a:r>
          </a:p>
          <a:p>
            <a:pPr lvl="0"/>
            <a:endParaRPr lang="en-US"/>
          </a:p>
          <a:p>
            <a:pPr lvl="0"/>
            <a:endParaRPr lang="en-US"/>
          </a:p>
          <a:p>
            <a:pPr lvl="0"/>
            <a:endParaRPr lang="en-US"/>
          </a:p>
          <a:p>
            <a:pPr lvl="0"/>
            <a:endParaRPr lang="en-US"/>
          </a:p>
          <a:p>
            <a:pPr lvl="0"/>
            <a:endParaRPr lang="en-US"/>
          </a:p>
          <a:p>
            <a:pPr lvl="0"/>
            <a:endParaRPr lang="en-US"/>
          </a:p>
          <a:p>
            <a:pPr lvl="0"/>
            <a:endParaRPr lang="en-US"/>
          </a:p>
          <a:p>
            <a:pPr lvl="0"/>
            <a:endParaRPr lang="en-US"/>
          </a:p>
          <a:p>
            <a:pPr lvl="0"/>
            <a:r>
              <a:rPr lang="en-US"/>
              <a:t>Technical Note (Level 1) Arial 11pt Bold (CHANGE TO BLUE)</a:t>
            </a:r>
          </a:p>
          <a:p>
            <a:pPr lvl="0"/>
            <a:r>
              <a:rPr lang="en-US"/>
              <a:t>Class Management Note (Level 1) Arial 11pt Bold (CHANGE TO BLUE)</a:t>
            </a:r>
          </a:p>
          <a:p>
            <a:pPr lvl="1"/>
            <a:r>
              <a:rPr lang="en-US"/>
              <a:t>Body Text (Level 2) Times New Roman 11pt (CHANGE TO BLUE)</a:t>
            </a:r>
          </a:p>
          <a:p>
            <a:pPr lvl="2"/>
            <a:r>
              <a:rPr lang="en-US"/>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Group Functions in a Subquery</a:t>
            </a:r>
          </a:p>
          <a:p>
            <a:pPr lvl="1">
              <a:tabLst/>
            </a:pPr>
            <a:r>
              <a:rPr lang="en-US"/>
              <a:t>You can display data from a main query by using a group function in a subquery to return a single row. The subquery is in parentheses and is placed after the comparison operator.</a:t>
            </a:r>
          </a:p>
          <a:p>
            <a:pPr lvl="1">
              <a:tabLst/>
            </a:pPr>
            <a:r>
              <a:rPr lang="en-US"/>
              <a:t>The example on the slide displays the employee name, job title, and salary of all employees whose salary is equal to the minimum salary. The MIN group function returns a single value (800) to the outer query.</a:t>
            </a:r>
          </a:p>
          <a:p>
            <a:pPr lvl="1">
              <a:tabLst/>
            </a:pPr>
            <a:endParaRPr lang="en-US"/>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HAVING Clause with Subqueries</a:t>
            </a:r>
          </a:p>
          <a:p>
            <a:pPr lvl="1"/>
            <a:r>
              <a:rPr lang="en-US"/>
              <a:t>You can use subqueries not only in the WHERE clause, but also in the HAVING clause. The Oracle Server executes the subquery, and the results are returned into the HAVING clause of the main query.</a:t>
            </a:r>
          </a:p>
          <a:p>
            <a:pPr lvl="1"/>
            <a:r>
              <a:rPr lang="en-US"/>
              <a:t>The SQL statement on the slide displays all the departments that have a minimum salary greater than that of department 20.</a:t>
            </a:r>
          </a:p>
          <a:p>
            <a:pPr lvl="1"/>
            <a:endParaRPr lang="en-US"/>
          </a:p>
          <a:p>
            <a:pPr lvl="1"/>
            <a:endParaRPr lang="en-US"/>
          </a:p>
          <a:p>
            <a:endParaRPr lang="en-US"/>
          </a:p>
          <a:p>
            <a:endParaRPr lang="en-US"/>
          </a:p>
          <a:p>
            <a:r>
              <a:rPr lang="en-US"/>
              <a:t>Example</a:t>
            </a:r>
          </a:p>
          <a:p>
            <a:pPr lvl="1"/>
            <a:r>
              <a:rPr lang="en-US"/>
              <a:t>Find the job with the lowest average salary.</a:t>
            </a:r>
          </a:p>
          <a:p>
            <a:endParaRPr lang="en-US" b="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t>A </a:t>
            </a:r>
            <a:r>
              <a:rPr lang="en-US">
                <a:solidFill>
                  <a:srgbClr val="FC0128"/>
                </a:solidFill>
              </a:rPr>
              <a:t>subquery </a:t>
            </a:r>
            <a:r>
              <a:rPr lang="en-US"/>
              <a:t>is a SELECT statement that is embedded in a clause of another SELECT statement. </a:t>
            </a:r>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You can place the subquery in a number of SQL clauses: </a:t>
            </a:r>
          </a:p>
          <a:p>
            <a:pPr lvl="2"/>
            <a:r>
              <a:rPr lang="en-US"/>
              <a:t>WHERE clause</a:t>
            </a:r>
          </a:p>
          <a:p>
            <a:pPr lvl="2"/>
            <a:r>
              <a:rPr lang="en-US"/>
              <a:t>HAVING clause</a:t>
            </a:r>
          </a:p>
          <a:p>
            <a:pPr lvl="2"/>
            <a:r>
              <a:rPr lang="en-US"/>
              <a:t>FROM clause</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 The subquery generally executes first, and its output is used to complete the query condition for the main or outer query.</a:t>
            </a:r>
          </a:p>
          <a:p>
            <a:r>
              <a:rPr lang="en-US">
                <a:solidFill>
                  <a:schemeClr val="accent2"/>
                </a:solidFill>
              </a:rPr>
              <a:t>Class Management Note</a:t>
            </a:r>
          </a:p>
          <a:p>
            <a:pPr lvl="1"/>
            <a:r>
              <a:rPr lang="en-US">
                <a:solidFill>
                  <a:schemeClr val="accent2"/>
                </a:solidFill>
              </a:rPr>
              <a:t>Additionally, subqueries can be placed in the CREATE VIEW statement, CREATE TABLE statement, UPDATE clause, INTO clause of an INSERT statement, and SET clause of an UPDATE statement.</a:t>
            </a:r>
            <a:r>
              <a:rPr lang="en-US"/>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Guidelines for Using Subqueries</a:t>
            </a:r>
          </a:p>
          <a:p>
            <a:pPr lvl="2"/>
            <a:r>
              <a:rPr lang="en-US"/>
              <a:t>A subquery must be</a:t>
            </a:r>
            <a:r>
              <a:rPr lang="en-US">
                <a:latin typeface="Times" charset="0"/>
              </a:rPr>
              <a:t> enclosed in parentheses.</a:t>
            </a:r>
          </a:p>
          <a:p>
            <a:pPr lvl="2"/>
            <a:r>
              <a:rPr lang="en-US"/>
              <a:t>A subquery must appear on the right side of the comparison operator.</a:t>
            </a:r>
          </a:p>
          <a:p>
            <a:pPr lvl="2"/>
            <a:r>
              <a:rPr lang="en-US"/>
              <a:t>Subqueries cannot contain an ORDER BY clause. You can have only one ORDER BY clause for a SELECT statement, and if specified it must be the last clause in the main SELECT statement.</a:t>
            </a:r>
          </a:p>
          <a:p>
            <a:pPr lvl="2"/>
            <a:r>
              <a:rPr lang="en-US"/>
              <a:t>Two classes of comparison operators are used in subqueries: single-row operators and </a:t>
            </a:r>
            <a:br>
              <a:rPr lang="en-US"/>
            </a:br>
            <a:r>
              <a:rPr lang="en-US"/>
              <a:t>multiple-row operators.</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3/27/2024</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3/27/2024</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3/27/2024</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3/27/2024</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3/27/2024</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3/27/2024</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3/27/2024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3/27/2024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3/27/2024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3/27/2024</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3/27/2024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3/27/2024</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3/27/2024</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3/27/2024</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3/27/2024</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3/27/2024</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3/27/2024</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3/27/2024</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3/27/2024</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a:t>Single-Row </a:t>
            </a:r>
            <a:r>
              <a:rPr lang="en-US" dirty="0" err="1"/>
              <a:t>Subquery</a:t>
            </a:r>
            <a:endParaRPr lang="en-US" dirty="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a:t>Course Code: CSC 2108</a:t>
            </a:r>
          </a:p>
          <a:p>
            <a:pPr>
              <a:spcBef>
                <a:spcPct val="0"/>
              </a:spcBef>
              <a:buClr>
                <a:srgbClr val="A6A6A6"/>
              </a:buClr>
            </a:pPr>
            <a:endParaRPr lang="en-US"/>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15334886"/>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16:colId xmlns:a16="http://schemas.microsoft.com/office/drawing/2014/main" val="20000"/>
                    </a:ext>
                  </a:extLst>
                </a:gridCol>
                <a:gridCol w="1397753">
                  <a:extLst>
                    <a:ext uri="{9D8B030D-6E8A-4147-A177-3AD203B41FA5}">
                      <a16:colId xmlns:a16="http://schemas.microsoft.com/office/drawing/2014/main" val="20001"/>
                    </a:ext>
                  </a:extLst>
                </a:gridCol>
                <a:gridCol w="1227933">
                  <a:extLst>
                    <a:ext uri="{9D8B030D-6E8A-4147-A177-3AD203B41FA5}">
                      <a16:colId xmlns:a16="http://schemas.microsoft.com/office/drawing/2014/main" val="20002"/>
                    </a:ext>
                  </a:extLst>
                </a:gridCol>
                <a:gridCol w="1541448">
                  <a:extLst>
                    <a:ext uri="{9D8B030D-6E8A-4147-A177-3AD203B41FA5}">
                      <a16:colId xmlns:a16="http://schemas.microsoft.com/office/drawing/2014/main" val="20003"/>
                    </a:ext>
                  </a:extLst>
                </a:gridCol>
                <a:gridCol w="1240996">
                  <a:extLst>
                    <a:ext uri="{9D8B030D-6E8A-4147-A177-3AD203B41FA5}">
                      <a16:colId xmlns:a16="http://schemas.microsoft.com/office/drawing/2014/main" val="20004"/>
                    </a:ext>
                  </a:extLst>
                </a:gridCol>
                <a:gridCol w="1444581">
                  <a:extLst>
                    <a:ext uri="{9D8B030D-6E8A-4147-A177-3AD203B41FA5}">
                      <a16:colId xmlns:a16="http://schemas.microsoft.com/office/drawing/2014/main" val="20005"/>
                    </a:ext>
                  </a:extLst>
                </a:gridCol>
              </a:tblGrid>
              <a:tr h="378619">
                <a:tc>
                  <a:txBody>
                    <a:bodyPr/>
                    <a:lstStyle/>
                    <a:p>
                      <a:r>
                        <a:rPr lang="en-US" sz="1800" dirty="0"/>
                        <a:t>Lecturer No:</a:t>
                      </a:r>
                    </a:p>
                  </a:txBody>
                  <a:tcPr marL="91442" marR="91442" marT="45706" marB="45706"/>
                </a:tc>
                <a:tc>
                  <a:txBody>
                    <a:bodyPr/>
                    <a:lstStyle/>
                    <a:p>
                      <a:r>
                        <a:rPr lang="en-US" sz="1800"/>
                        <a:t>11</a:t>
                      </a:r>
                      <a:endParaRPr lang="en-US" sz="1800" dirty="0"/>
                    </a:p>
                  </a:txBody>
                  <a:tcPr marL="91442" marR="91442" marT="45706" marB="45706"/>
                </a:tc>
                <a:tc>
                  <a:txBody>
                    <a:bodyPr/>
                    <a:lstStyle/>
                    <a:p>
                      <a:r>
                        <a:rPr lang="en-US" sz="1800" dirty="0"/>
                        <a:t>Week No:</a:t>
                      </a:r>
                    </a:p>
                  </a:txBody>
                  <a:tcPr marL="91442" marR="91442" marT="45706" marB="45706"/>
                </a:tc>
                <a:tc>
                  <a:txBody>
                    <a:bodyPr/>
                    <a:lstStyle/>
                    <a:p>
                      <a:endParaRPr lang="en-US" sz="1800" dirty="0"/>
                    </a:p>
                  </a:txBody>
                  <a:tcPr marL="91442" marR="91442" marT="45706" marB="45706"/>
                </a:tc>
                <a:tc>
                  <a:txBody>
                    <a:bodyPr/>
                    <a:lstStyle/>
                    <a:p>
                      <a:r>
                        <a:rPr lang="en-US" sz="1800" dirty="0"/>
                        <a:t>Semester:</a:t>
                      </a:r>
                    </a:p>
                  </a:txBody>
                  <a:tcPr marL="91442" marR="91442" marT="45706" marB="45706"/>
                </a:tc>
                <a:tc>
                  <a:txBody>
                    <a:bodyPr/>
                    <a:lstStyle/>
                    <a:p>
                      <a:endParaRPr lang="en-US" sz="1800" dirty="0"/>
                    </a:p>
                  </a:txBody>
                  <a:tcPr marL="91442" marR="91442" marT="45706" marB="45706"/>
                </a:tc>
                <a:extLst>
                  <a:ext uri="{0D108BD9-81ED-4DB2-BD59-A6C34878D82A}">
                    <a16:rowId xmlns:a16="http://schemas.microsoft.com/office/drawing/2014/main" val="10000"/>
                  </a:ext>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Saeeda Sharmeen Rahman</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0001"/>
                  </a:ext>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03275" y="1872456"/>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617913" y="2393156"/>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617913" y="3498056"/>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804863" y="5133181"/>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792163" y="1859756"/>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br>
              <a:rPr lang="en-US" sz="1800" dirty="0">
                <a:solidFill>
                  <a:srgbClr val="000000"/>
                </a:solidFill>
                <a:latin typeface="Courier New" pitchFamily="49" charset="0"/>
              </a:rPr>
            </a:b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4		(SELECT  	job</a:t>
            </a:r>
            <a:br>
              <a:rPr lang="en-US" sz="1800" dirty="0">
                <a:solidFill>
                  <a:srgbClr val="000000"/>
                </a:solidFill>
                <a:latin typeface="Courier New" pitchFamily="49" charset="0"/>
              </a:rPr>
            </a:b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br>
              <a:rPr lang="en-US" sz="1800" dirty="0">
                <a:solidFill>
                  <a:srgbClr val="000000"/>
                </a:solidFill>
                <a:latin typeface="Courier New" pitchFamily="49" charset="0"/>
              </a:rPr>
            </a:b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7369)</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7  AND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8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9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10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7876); </a:t>
            </a:r>
          </a:p>
        </p:txBody>
      </p:sp>
    </p:spTree>
    <p:extLst>
      <p:ext uri="{BB962C8B-B14F-4D97-AF65-F5344CB8AC3E}">
        <p14:creationId xmlns:p14="http://schemas.microsoft.com/office/powerpoint/2010/main" val="1406862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normAutofit fontScale="90000"/>
          </a:bodyPr>
          <a:lstStyle/>
          <a:p>
            <a:pPr algn="l"/>
            <a:r>
              <a:rPr lang="en-US" dirty="0"/>
              <a:t>Using Group Functions </a:t>
            </a:r>
            <a:br>
              <a:rPr lang="en-US" dirty="0"/>
            </a:br>
            <a:r>
              <a:rPr lang="en-US" dirty="0"/>
              <a:t>in a </a:t>
            </a:r>
            <a:r>
              <a:rPr lang="en-US" dirty="0" err="1"/>
              <a:t>Subquery</a:t>
            </a:r>
            <a:endParaRPr lang="en-US" dirty="0"/>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extLst>
      <p:ext uri="{BB962C8B-B14F-4D97-AF65-F5344CB8AC3E}">
        <p14:creationId xmlns:p14="http://schemas.microsoft.com/office/powerpoint/2010/main" val="34281218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pPr algn="l"/>
            <a:r>
              <a:rPr lang="en-US" dirty="0"/>
              <a:t>HAVING Clause with </a:t>
            </a:r>
            <a:r>
              <a:rPr lang="en-US" dirty="0" err="1"/>
              <a:t>Subqueries</a:t>
            </a:r>
            <a:endParaRPr lang="en-US" dirty="0"/>
          </a:p>
        </p:txBody>
      </p:sp>
      <p:sp>
        <p:nvSpPr>
          <p:cNvPr id="25604" name="Rectangle 4"/>
          <p:cNvSpPr>
            <a:spLocks noGrp="1" noChangeArrowheads="1"/>
          </p:cNvSpPr>
          <p:nvPr>
            <p:ph type="body" idx="1"/>
          </p:nvPr>
        </p:nvSpPr>
        <p:spPr>
          <a:xfrm>
            <a:off x="917879" y="1828800"/>
            <a:ext cx="7385050" cy="1866900"/>
          </a:xfrm>
          <a:noFill/>
          <a:ln/>
        </p:spPr>
        <p:txBody>
          <a:bodyPr/>
          <a:lstStyle/>
          <a:p>
            <a:pPr lvl="1"/>
            <a:r>
              <a:rPr lang="en-US" dirty="0"/>
              <a:t>The Oracle Server executes </a:t>
            </a:r>
            <a:r>
              <a:rPr lang="en-US" dirty="0" err="1"/>
              <a:t>subqueries</a:t>
            </a:r>
            <a:r>
              <a:rPr lang="en-US" dirty="0"/>
              <a:t> first.</a:t>
            </a:r>
          </a:p>
          <a:p>
            <a:pPr lvl="1"/>
            <a:r>
              <a:rPr lang="en-US" dirty="0"/>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7		WHERE	deptno = 20);</a:t>
            </a:r>
          </a:p>
        </p:txBody>
      </p:sp>
    </p:spTree>
    <p:extLst>
      <p:ext uri="{BB962C8B-B14F-4D97-AF65-F5344CB8AC3E}">
        <p14:creationId xmlns:p14="http://schemas.microsoft.com/office/powerpoint/2010/main" val="17709644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extLst>
      <p:ext uri="{BB962C8B-B14F-4D97-AF65-F5344CB8AC3E}">
        <p14:creationId xmlns:p14="http://schemas.microsoft.com/office/powerpoint/2010/main" val="13859075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extLst>
      <p:ext uri="{BB962C8B-B14F-4D97-AF65-F5344CB8AC3E}">
        <p14:creationId xmlns:p14="http://schemas.microsoft.com/office/powerpoint/2010/main" val="39226157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Modern Database Management (Sixth Edition) by Fred R. McFadden, Jeffrey A. </a:t>
            </a:r>
            <a:r>
              <a:rPr lang="en-US" sz="1800" b="0" dirty="0" err="1">
                <a:solidFill>
                  <a:prstClr val="black"/>
                </a:solidFill>
                <a:latin typeface="Calibri"/>
                <a:cs typeface="+mn-cs"/>
              </a:rPr>
              <a:t>Hoffer</a:t>
            </a:r>
            <a:r>
              <a:rPr lang="en-US" sz="1800" b="0" dirty="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Systems: A Practical Approach to Design, Implementation and Management (4th Edition) by Thomas M. Connolly, Carolyn E. </a:t>
            </a:r>
            <a:r>
              <a:rPr lang="en-US" sz="1800" b="0" dirty="0" err="1">
                <a:solidFill>
                  <a:prstClr val="black"/>
                </a:solidFill>
                <a:latin typeface="Calibri"/>
                <a:cs typeface="+mn-cs"/>
              </a:rPr>
              <a:t>Begg</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Fundamentals of Database Systems, 5th Edition by </a:t>
            </a:r>
            <a:r>
              <a:rPr lang="en-US" sz="1800" b="0" dirty="0" err="1">
                <a:solidFill>
                  <a:prstClr val="black"/>
                </a:solidFill>
                <a:latin typeface="Calibri"/>
                <a:cs typeface="+mn-cs"/>
              </a:rPr>
              <a:t>RamezElmasri</a:t>
            </a:r>
            <a:r>
              <a:rPr lang="en-US" sz="1800" b="0" dirty="0">
                <a:solidFill>
                  <a:prstClr val="black"/>
                </a:solidFill>
                <a:latin typeface="Calibri"/>
                <a:cs typeface="+mn-cs"/>
              </a:rPr>
              <a:t>, </a:t>
            </a:r>
            <a:r>
              <a:rPr lang="en-US" sz="1800" b="0" dirty="0" err="1">
                <a:solidFill>
                  <a:prstClr val="black"/>
                </a:solidFill>
                <a:latin typeface="Calibri"/>
                <a:cs typeface="+mn-cs"/>
              </a:rPr>
              <a:t>Shamkant</a:t>
            </a:r>
            <a:r>
              <a:rPr lang="en-US" sz="1800" b="0" dirty="0">
                <a:solidFill>
                  <a:prstClr val="black"/>
                </a:solidFill>
                <a:latin typeface="Calibri"/>
                <a:cs typeface="+mn-cs"/>
              </a:rPr>
              <a:t> B. </a:t>
            </a:r>
            <a:r>
              <a:rPr lang="en-US" sz="1800" b="0" dirty="0" err="1">
                <a:solidFill>
                  <a:prstClr val="black"/>
                </a:solidFill>
                <a:latin typeface="Calibri"/>
                <a:cs typeface="+mn-cs"/>
              </a:rPr>
              <a:t>Navathe</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2"/>
              </a:rPr>
              <a:t>https://www.db-book.com/db6/slide-dir/index.html</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3"/>
              </a:rPr>
              <a:t>https://docs.oracle.com/en/database/oracle/oracle-database/20/sqlrf/SQL-Standards.html#GUID-BCCCFF75-D2A4-43AD-8CAF-C3C97D92AC63</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4"/>
              </a:rPr>
              <a:t>https://www.slideshare.net/HaaMeemMohiyuddin1/data-knowledge-and-information</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5"/>
              </a:rPr>
              <a:t>https://www.slideshare.net/tabinhasan/from-data-to-wisdom</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6"/>
              </a:rPr>
              <a:t>https://www.slideshare.net/thinnaphat.bo/</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a:t>Lecture Outline</a:t>
            </a:r>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a:t>Write single-row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normAutofit fontScale="90000"/>
          </a:bodyPr>
          <a:lstStyle/>
          <a:p>
            <a:pPr algn="l"/>
            <a:r>
              <a:rPr lang="en-US" dirty="0"/>
              <a:t>Using a </a:t>
            </a:r>
            <a:r>
              <a:rPr lang="en-US" dirty="0" err="1"/>
              <a:t>Subquery</a:t>
            </a:r>
            <a:r>
              <a:rPr lang="en-US" dirty="0"/>
              <a:t> </a:t>
            </a:r>
            <a:br>
              <a:rPr lang="en-US" dirty="0"/>
            </a:br>
            <a:r>
              <a:rPr lang="en-US" dirty="0"/>
              <a:t>to Solve a Problem</a:t>
            </a:r>
          </a:p>
        </p:txBody>
      </p:sp>
      <p:sp>
        <p:nvSpPr>
          <p:cNvPr id="9219" name="Rectangle 3"/>
          <p:cNvSpPr>
            <a:spLocks noGrp="1" noChangeArrowheads="1"/>
          </p:cNvSpPr>
          <p:nvPr>
            <p:ph idx="1"/>
          </p:nvPr>
        </p:nvSpPr>
        <p:spPr>
          <a:xfrm>
            <a:off x="912813" y="1795463"/>
            <a:ext cx="7385050" cy="457200"/>
          </a:xfrm>
          <a:noFill/>
          <a:ln/>
        </p:spPr>
        <p:txBody>
          <a:bodyPr/>
          <a:lstStyle/>
          <a:p>
            <a:pPr algn="ctr" defTabSz="914400">
              <a:lnSpc>
                <a:spcPct val="100000"/>
              </a:lnSpc>
              <a:spcBef>
                <a:spcPct val="0"/>
              </a:spcBef>
              <a:tabLst/>
            </a:pPr>
            <a:r>
              <a:rPr lang="en-US" sz="240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905000"/>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dirty="0">
              <a:solidFill>
                <a:srgbClr val="000000"/>
              </a:solidFill>
              <a:latin typeface="Courier New" pitchFamily="49" charset="0"/>
            </a:endParaRPr>
          </a:p>
          <a:p>
            <a:pPr algn="l">
              <a:lnSpc>
                <a:spcPct val="100000"/>
              </a:lnSpc>
              <a:spcBef>
                <a:spcPct val="0"/>
              </a:spcBef>
              <a:tabLst>
                <a:tab pos="1200150" algn="l"/>
              </a:tabLst>
            </a:pPr>
            <a:endParaRPr lang="en-US" sz="1800" dirty="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pPr algn="l"/>
            <a:r>
              <a:rPr lang="en-US" dirty="0" err="1"/>
              <a:t>Subqueries</a:t>
            </a:r>
            <a:endParaRPr lang="en-US" dirty="0"/>
          </a:p>
        </p:txBody>
      </p:sp>
      <p:sp>
        <p:nvSpPr>
          <p:cNvPr id="11268" name="Rectangle 4"/>
          <p:cNvSpPr>
            <a:spLocks noGrp="1" noChangeArrowheads="1"/>
          </p:cNvSpPr>
          <p:nvPr>
            <p:ph idx="1"/>
          </p:nvPr>
        </p:nvSpPr>
        <p:spPr>
          <a:xfrm>
            <a:off x="860425" y="3559175"/>
            <a:ext cx="7385050" cy="1066800"/>
          </a:xfrm>
          <a:noFill/>
          <a:ln/>
        </p:spPr>
        <p:txBody>
          <a:bodyPr/>
          <a:lstStyle/>
          <a:p>
            <a:pPr lvl="1"/>
            <a:r>
              <a:rPr lang="en-US" dirty="0"/>
              <a:t>The </a:t>
            </a:r>
            <a:r>
              <a:rPr lang="en-US" dirty="0" err="1"/>
              <a:t>subquery</a:t>
            </a:r>
            <a:r>
              <a:rPr lang="en-US" dirty="0"/>
              <a:t> (inner query) executes once before the main query.</a:t>
            </a:r>
          </a:p>
          <a:p>
            <a:pPr lvl="1"/>
            <a:r>
              <a:rPr lang="en-US" dirty="0"/>
              <a:t>The result of the </a:t>
            </a:r>
            <a:r>
              <a:rPr lang="en-US" dirty="0" err="1"/>
              <a:t>subquery</a:t>
            </a:r>
            <a:r>
              <a:rPr lang="en-US" dirty="0"/>
              <a:t> is used by the main query (outer query).</a:t>
            </a:r>
          </a:p>
        </p:txBody>
      </p:sp>
      <p:sp>
        <p:nvSpPr>
          <p:cNvPr id="11269" name="Rectangle 5"/>
          <p:cNvSpPr>
            <a:spLocks noChangeArrowheads="1"/>
          </p:cNvSpPr>
          <p:nvPr/>
        </p:nvSpPr>
        <p:spPr bwMode="ltGray">
          <a:xfrm>
            <a:off x="3698876" y="2817812"/>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54731" y="1950244"/>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20728" y="17511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13318" name="Group 6"/>
          <p:cNvGrpSpPr>
            <a:grpSpLocks/>
          </p:cNvGrpSpPr>
          <p:nvPr/>
        </p:nvGrpSpPr>
        <p:grpSpPr bwMode="auto">
          <a:xfrm>
            <a:off x="3335338" y="2133687"/>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805075"/>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pPr algn="l"/>
            <a:r>
              <a:rPr lang="en-US" dirty="0"/>
              <a:t>Using a </a:t>
            </a:r>
            <a:r>
              <a:rPr lang="en-US" dirty="0" err="1"/>
              <a:t>Subquery</a:t>
            </a:r>
            <a:endParaRPr lang="en-US" dirty="0"/>
          </a:p>
        </p:txBody>
      </p:sp>
      <p:sp>
        <p:nvSpPr>
          <p:cNvPr id="13322" name="Rectangle 10"/>
          <p:cNvSpPr>
            <a:spLocks noChangeArrowheads="1"/>
          </p:cNvSpPr>
          <p:nvPr/>
        </p:nvSpPr>
        <p:spPr bwMode="blackWhite">
          <a:xfrm>
            <a:off x="958361" y="40386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extLst>
      <p:ext uri="{BB962C8B-B14F-4D97-AF65-F5344CB8AC3E}">
        <p14:creationId xmlns:p14="http://schemas.microsoft.com/office/powerpoint/2010/main" val="33455302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Guidelines for Using </a:t>
            </a:r>
            <a:r>
              <a:rPr lang="en-US" dirty="0" err="1"/>
              <a:t>Subqueries</a:t>
            </a:r>
            <a:endParaRPr lang="en-US" dirty="0"/>
          </a:p>
        </p:txBody>
      </p:sp>
      <p:sp>
        <p:nvSpPr>
          <p:cNvPr id="15363" name="Rectangle 3"/>
          <p:cNvSpPr>
            <a:spLocks noGrp="1" noChangeArrowheads="1"/>
          </p:cNvSpPr>
          <p:nvPr>
            <p:ph type="body" idx="1"/>
          </p:nvPr>
        </p:nvSpPr>
        <p:spPr>
          <a:xfrm>
            <a:off x="838200" y="2133600"/>
            <a:ext cx="7385050" cy="3384550"/>
          </a:xfrm>
          <a:noFill/>
          <a:ln/>
        </p:spPr>
        <p:txBody>
          <a:bodyPr/>
          <a:lstStyle/>
          <a:p>
            <a:pPr lvl="1"/>
            <a:r>
              <a:rPr lang="en-US" dirty="0"/>
              <a:t>Enclose </a:t>
            </a:r>
            <a:r>
              <a:rPr lang="en-US" dirty="0" err="1"/>
              <a:t>subqueries</a:t>
            </a:r>
            <a:r>
              <a:rPr lang="en-US" dirty="0"/>
              <a:t> in parentheses. </a:t>
            </a:r>
          </a:p>
          <a:p>
            <a:pPr lvl="1"/>
            <a:r>
              <a:rPr lang="en-US" dirty="0"/>
              <a:t>Place </a:t>
            </a:r>
            <a:r>
              <a:rPr lang="en-US" dirty="0" err="1"/>
              <a:t>subqueries</a:t>
            </a:r>
            <a:r>
              <a:rPr lang="en-US" dirty="0"/>
              <a:t> on the right side of the comparison operator.</a:t>
            </a:r>
          </a:p>
          <a:p>
            <a:pPr lvl="1"/>
            <a:r>
              <a:rPr lang="en-US" dirty="0"/>
              <a:t>Use single-row operators with single-row </a:t>
            </a:r>
            <a:r>
              <a:rPr lang="en-US" dirty="0" err="1"/>
              <a:t>subqueries</a:t>
            </a:r>
            <a:r>
              <a:rPr lang="en-US" dirty="0"/>
              <a:t>.</a:t>
            </a:r>
          </a:p>
          <a:p>
            <a:pPr lvl="1"/>
            <a:r>
              <a:rPr lang="en-US" dirty="0"/>
              <a:t>Use multiple-row operators with multiple-row </a:t>
            </a:r>
            <a:r>
              <a:rPr lang="en-US" dirty="0" err="1"/>
              <a:t>subqueries</a:t>
            </a:r>
            <a:r>
              <a:rPr lang="en-US" dirty="0"/>
              <a:t>.</a:t>
            </a:r>
          </a:p>
        </p:txBody>
      </p:sp>
    </p:spTree>
    <p:extLst>
      <p:ext uri="{BB962C8B-B14F-4D97-AF65-F5344CB8AC3E}">
        <p14:creationId xmlns:p14="http://schemas.microsoft.com/office/powerpoint/2010/main" val="15995392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solidFill>
                  <a:schemeClr val="tx1"/>
                </a:solidFill>
              </a:rPr>
              <a:t>Types of Subqueries</a:t>
            </a:r>
          </a:p>
        </p:txBody>
      </p:sp>
      <p:sp>
        <p:nvSpPr>
          <p:cNvPr id="17411" name="Rectangle 3"/>
          <p:cNvSpPr>
            <a:spLocks noGrp="1" noChangeArrowheads="1"/>
          </p:cNvSpPr>
          <p:nvPr>
            <p:ph type="body" idx="1"/>
          </p:nvPr>
        </p:nvSpPr>
        <p:spPr>
          <a:xfrm>
            <a:off x="609600" y="1770856"/>
            <a:ext cx="7385050" cy="439737"/>
          </a:xfrm>
          <a:noFill/>
          <a:ln/>
        </p:spPr>
        <p:txBody>
          <a:bodyPr/>
          <a:lstStyle/>
          <a:p>
            <a:pPr lvl="1"/>
            <a:r>
              <a:rPr lang="en-US" sz="2400">
                <a:solidFill>
                  <a:schemeClr val="tx1"/>
                </a:solidFill>
              </a:rPr>
              <a:t>Single-row subquery</a:t>
            </a:r>
          </a:p>
        </p:txBody>
      </p:sp>
      <p:grpSp>
        <p:nvGrpSpPr>
          <p:cNvPr id="17419" name="Group 11"/>
          <p:cNvGrpSpPr>
            <a:grpSpLocks/>
          </p:cNvGrpSpPr>
          <p:nvPr/>
        </p:nvGrpSpPr>
        <p:grpSpPr bwMode="auto">
          <a:xfrm>
            <a:off x="1630363" y="2261393"/>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721350" y="2786856"/>
            <a:ext cx="124713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609600" y="3518693"/>
            <a:ext cx="7324725" cy="1685925"/>
            <a:chOff x="542" y="1730"/>
            <a:chExt cx="4614" cy="1062"/>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Multiple-row subquery</a:t>
              </a:r>
            </a:p>
          </p:txBody>
        </p:sp>
        <p:sp>
          <p:nvSpPr>
            <p:cNvPr id="17422" name="Rectangle 14"/>
            <p:cNvSpPr>
              <a:spLocks noChangeArrowheads="1"/>
            </p:cNvSpPr>
            <p:nvPr/>
          </p:nvSpPr>
          <p:spPr bwMode="auto">
            <a:xfrm>
              <a:off x="3762" y="2268"/>
              <a:ext cx="112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590550" y="5183982"/>
            <a:ext cx="7694613" cy="1617663"/>
            <a:chOff x="530" y="2779"/>
            <a:chExt cx="4847" cy="1019"/>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3" name="Rectangle 25"/>
            <p:cNvSpPr>
              <a:spLocks noChangeArrowheads="1"/>
            </p:cNvSpPr>
            <p:nvPr/>
          </p:nvSpPr>
          <p:spPr bwMode="auto">
            <a:xfrm>
              <a:off x="530" y="2779"/>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dirty="0">
                  <a:solidFill>
                    <a:schemeClr val="tx1"/>
                  </a:solidFill>
                  <a:latin typeface="Arial" pitchFamily="34" charset="0"/>
                </a:rPr>
                <a:t>Multiple-column </a:t>
              </a:r>
              <a:r>
                <a:rPr lang="en-US" sz="2400" dirty="0" err="1">
                  <a:solidFill>
                    <a:schemeClr val="tx1"/>
                  </a:solidFill>
                  <a:latin typeface="Arial" pitchFamily="34" charset="0"/>
                </a:rPr>
                <a:t>subquery</a:t>
              </a:r>
              <a:endParaRPr lang="en-US" sz="2400" dirty="0">
                <a:solidFill>
                  <a:schemeClr val="tx1"/>
                </a:solidFill>
                <a:latin typeface="Arial" pitchFamily="34" charset="0"/>
              </a:endParaRPr>
            </a:p>
          </p:txBody>
        </p:sp>
        <p:sp>
          <p:nvSpPr>
            <p:cNvPr id="17434" name="Rectangle 26"/>
            <p:cNvSpPr>
              <a:spLocks noChangeArrowheads="1"/>
            </p:cNvSpPr>
            <p:nvPr/>
          </p:nvSpPr>
          <p:spPr bwMode="auto">
            <a:xfrm>
              <a:off x="3718" y="3274"/>
              <a:ext cx="1659"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        7900</a:t>
              </a:r>
              <a:br>
                <a:rPr lang="en-US" sz="2400">
                  <a:solidFill>
                    <a:schemeClr val="tx1"/>
                  </a:solidFill>
                  <a:effectLst>
                    <a:outerShdw blurRad="38100" dist="38100" dir="2700000" algn="tl">
                      <a:srgbClr val="000000"/>
                    </a:outerShdw>
                  </a:effectLst>
                  <a:latin typeface="Arial" pitchFamily="34" charset="0"/>
                </a:rPr>
              </a:br>
              <a:r>
                <a:rPr lang="en-US" sz="2400">
                  <a:solidFill>
                    <a:schemeClr val="tx1"/>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082"/>
              <a:ext cx="2499" cy="709"/>
              <a:chOff x="1173" y="3082"/>
              <a:chExt cx="2499" cy="709"/>
            </a:xfrm>
          </p:grpSpPr>
          <p:sp>
            <p:nvSpPr>
              <p:cNvPr id="17435" name="Rectangle 27"/>
              <p:cNvSpPr>
                <a:spLocks noChangeArrowheads="1"/>
              </p:cNvSpPr>
              <p:nvPr/>
            </p:nvSpPr>
            <p:spPr bwMode="blackWhite">
              <a:xfrm>
                <a:off x="1188" y="3082"/>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558"/>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41" name="Rectangle 33"/>
              <p:cNvSpPr>
                <a:spLocks noChangeArrowheads="1"/>
              </p:cNvSpPr>
              <p:nvPr/>
            </p:nvSpPr>
            <p:spPr bwMode="auto">
              <a:xfrm>
                <a:off x="2652" y="3312"/>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spTree>
    <p:extLst>
      <p:ext uri="{BB962C8B-B14F-4D97-AF65-F5344CB8AC3E}">
        <p14:creationId xmlns:p14="http://schemas.microsoft.com/office/powerpoint/2010/main" val="28051417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Single-Row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a:t>Definition:</a:t>
            </a:r>
          </a:p>
          <a:p>
            <a:r>
              <a:rPr lang="en-US" sz="1800" dirty="0"/>
              <a:t>Subquery that returns single row is  called Single Row Subquery</a:t>
            </a:r>
          </a:p>
        </p:txBody>
      </p:sp>
    </p:spTree>
    <p:extLst>
      <p:ext uri="{BB962C8B-B14F-4D97-AF65-F5344CB8AC3E}">
        <p14:creationId xmlns:p14="http://schemas.microsoft.com/office/powerpoint/2010/main" val="28860451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38200" y="1676400"/>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dirty="0">
                <a:solidFill>
                  <a:srgbClr val="000000"/>
                </a:solidFill>
                <a:latin typeface="Arial" pitchFamily="34" charset="0"/>
              </a:rPr>
              <a:t>Meaning</a:t>
            </a:r>
          </a:p>
          <a:p>
            <a:pPr algn="l"/>
            <a:r>
              <a:rPr lang="en-US" sz="1800" dirty="0">
                <a:solidFill>
                  <a:srgbClr val="000000"/>
                </a:solidFill>
                <a:latin typeface="Arial" pitchFamily="34" charset="0"/>
              </a:rPr>
              <a:t>Equal to</a:t>
            </a:r>
          </a:p>
          <a:p>
            <a:pPr algn="l"/>
            <a:r>
              <a:rPr lang="en-US" sz="1800" dirty="0">
                <a:solidFill>
                  <a:srgbClr val="000000"/>
                </a:solidFill>
                <a:latin typeface="Arial" pitchFamily="34" charset="0"/>
              </a:rPr>
              <a:t>Greater than </a:t>
            </a:r>
          </a:p>
          <a:p>
            <a:pPr algn="l"/>
            <a:r>
              <a:rPr lang="en-US" sz="1800" dirty="0">
                <a:solidFill>
                  <a:srgbClr val="000000"/>
                </a:solidFill>
                <a:latin typeface="Arial" pitchFamily="34" charset="0"/>
              </a:rPr>
              <a:t>Greater than or equal to </a:t>
            </a:r>
          </a:p>
          <a:p>
            <a:pPr algn="l"/>
            <a:r>
              <a:rPr lang="en-US" sz="1800" dirty="0">
                <a:solidFill>
                  <a:srgbClr val="000000"/>
                </a:solidFill>
                <a:latin typeface="Arial" pitchFamily="34" charset="0"/>
              </a:rPr>
              <a:t>Less than </a:t>
            </a:r>
          </a:p>
          <a:p>
            <a:pPr algn="l"/>
            <a:r>
              <a:rPr lang="en-US" sz="1800" dirty="0">
                <a:solidFill>
                  <a:srgbClr val="000000"/>
                </a:solidFill>
                <a:latin typeface="Arial" pitchFamily="34" charset="0"/>
              </a:rPr>
              <a:t>Less than or equal to</a:t>
            </a:r>
          </a:p>
          <a:p>
            <a:pPr algn="l"/>
            <a:r>
              <a:rPr lang="en-US" sz="1800" dirty="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3175793"/>
      </p:ext>
    </p:extLst>
  </p:cSld>
  <p:clrMapOvr>
    <a:masterClrMapping/>
  </p:clrMapOvr>
  <p:transition spd="slow"/>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404FAEE45B8F4584BBAC726F056356" ma:contentTypeVersion="4" ma:contentTypeDescription="Create a new document." ma:contentTypeScope="" ma:versionID="d2a8208819acd6c7b15092354313edd4">
  <xsd:schema xmlns:xsd="http://www.w3.org/2001/XMLSchema" xmlns:xs="http://www.w3.org/2001/XMLSchema" xmlns:p="http://schemas.microsoft.com/office/2006/metadata/properties" xmlns:ns2="7ad2cff3-58f4-46dc-8500-aea2a7fbab9c" targetNamespace="http://schemas.microsoft.com/office/2006/metadata/properties" ma:root="true" ma:fieldsID="a3a8c4b1a69b508753325e25d80854f9" ns2:_="">
    <xsd:import namespace="7ad2cff3-58f4-46dc-8500-aea2a7fbab9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d2cff3-58f4-46dc-8500-aea2a7fba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8E58C9-F8BD-4AC4-85E5-6D1F38E3CD55}"/>
</file>

<file path=customXml/itemProps2.xml><?xml version="1.0" encoding="utf-8"?>
<ds:datastoreItem xmlns:ds="http://schemas.openxmlformats.org/officeDocument/2006/customXml" ds:itemID="{AC526420-FF79-4702-A678-BD1AB8566E93}"/>
</file>

<file path=customXml/itemProps3.xml><?xml version="1.0" encoding="utf-8"?>
<ds:datastoreItem xmlns:ds="http://schemas.openxmlformats.org/officeDocument/2006/customXml" ds:itemID="{0E37390D-7DB2-42AC-A2C5-7A9FE6E884B1}"/>
</file>

<file path=docProps/app.xml><?xml version="1.0" encoding="utf-8"?>
<Properties xmlns="http://schemas.openxmlformats.org/officeDocument/2006/extended-properties" xmlns:vt="http://schemas.openxmlformats.org/officeDocument/2006/docPropsVTypes">
  <Template/>
  <TotalTime>2177</TotalTime>
  <Words>2410</Words>
  <Application>Microsoft Office PowerPoint</Application>
  <PresentationFormat>On-screen Show (4:3)</PresentationFormat>
  <Paragraphs>294</Paragraphs>
  <Slides>16</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Narrow</vt:lpstr>
      <vt:lpstr>Calibri</vt:lpstr>
      <vt:lpstr>Corbel</vt:lpstr>
      <vt:lpstr>Courier New</vt:lpstr>
      <vt:lpstr>Helvetica</vt:lpstr>
      <vt:lpstr>Times</vt:lpstr>
      <vt:lpstr>Times New Roman</vt:lpstr>
      <vt:lpstr>Wingdings</vt:lpstr>
      <vt:lpstr>Spectrum</vt:lpstr>
      <vt:lpstr>1_Spectrum</vt:lpstr>
      <vt:lpstr>Single-Row Subquery</vt:lpstr>
      <vt:lpstr>Lecture Outline</vt:lpstr>
      <vt:lpstr>Using a Subquery  to Solve a Problem</vt:lpstr>
      <vt:lpstr>Subqueries</vt:lpstr>
      <vt:lpstr>Using a Subquery</vt:lpstr>
      <vt:lpstr>Guidelines for Using Subqueries</vt:lpstr>
      <vt:lpstr>Types of Subqueries</vt:lpstr>
      <vt:lpstr>Single-Row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Saeeda Sharmeen</cp:lastModifiedBy>
  <cp:revision>200</cp:revision>
  <cp:lastPrinted>1998-06-30T21:15:58Z</cp:lastPrinted>
  <dcterms:created xsi:type="dcterms:W3CDTF">1995-06-17T23:31:02Z</dcterms:created>
  <dcterms:modified xsi:type="dcterms:W3CDTF">2024-03-27T03:44:05Z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0x01010051404FAEE45B8F4584BBAC726F056356</vt:lpwstr>
  </property>
</Properties>
</file>