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3" r:id="rId2"/>
    <p:sldId id="491" r:id="rId3"/>
    <p:sldId id="492" r:id="rId4"/>
    <p:sldId id="515" r:id="rId5"/>
    <p:sldId id="516" r:id="rId6"/>
    <p:sldId id="517"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511" r:id="rId25"/>
    <p:sldId id="512" r:id="rId26"/>
    <p:sldId id="513" r:id="rId27"/>
    <p:sldId id="514" r:id="rId28"/>
    <p:sldId id="518" r:id="rId29"/>
    <p:sldId id="519" r:id="rId30"/>
    <p:sldId id="520"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7"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364F2-BBF8-40FC-9AA4-ADAC48C8CE71}" type="datetimeFigureOut">
              <a:rPr lang="en-US" smtClean="0"/>
              <a:pPr/>
              <a:t>1/26/2023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8E1F7-80D6-4BB2-8806-073FC6C7C2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 xmlns:a16="http://schemas.microsoft.com/office/drawing/2014/main" id="{9AFDA02A-B455-459B-B7B5-2A92F1F0A45C}"/>
              </a:ext>
            </a:extLst>
          </p:cNvPr>
          <p:cNvSpPr>
            <a:spLocks noGrp="1"/>
          </p:cNvSpPr>
          <p:nvPr>
            <p:ph type="dt" sz="half" idx="10"/>
          </p:nvPr>
        </p:nvSpPr>
        <p:spPr/>
        <p:txBody>
          <a:bodyPr/>
          <a:lstStyle>
            <a:lvl1pPr>
              <a:defRPr/>
            </a:lvl1pPr>
          </a:lstStyle>
          <a:p>
            <a:fld id="{AC0D3281-B01E-4303-A197-B699EE612B0D}" type="datetime3">
              <a:rPr lang="en-US" smtClean="0"/>
              <a:pPr/>
              <a:t>26 January 2023</a:t>
            </a:fld>
            <a:endParaRPr lang="en-IN"/>
          </a:p>
        </p:txBody>
      </p:sp>
      <p:sp>
        <p:nvSpPr>
          <p:cNvPr id="5" name="Footer Placeholder 21">
            <a:extLst>
              <a:ext uri="{FF2B5EF4-FFF2-40B4-BE49-F238E27FC236}">
                <a16:creationId xmlns="" xmlns:a16="http://schemas.microsoft.com/office/drawing/2014/main" id="{A7FE5535-F0A1-4834-B65D-374CCECD77FE}"/>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425482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4364F5B5-0E5A-4D7F-AFD0-DBE849F07EFB}"/>
              </a:ext>
            </a:extLst>
          </p:cNvPr>
          <p:cNvSpPr>
            <a:spLocks noGrp="1"/>
          </p:cNvSpPr>
          <p:nvPr>
            <p:ph type="dt" sz="half" idx="10"/>
          </p:nvPr>
        </p:nvSpPr>
        <p:spPr/>
        <p:txBody>
          <a:bodyPr/>
          <a:lstStyle>
            <a:lvl1pPr>
              <a:defRPr/>
            </a:lvl1pPr>
          </a:lstStyle>
          <a:p>
            <a:fld id="{0041FD0D-570C-4A83-8160-C268C5C25CAF}" type="datetime3">
              <a:rPr lang="en-US" smtClean="0"/>
              <a:pPr/>
              <a:t>26 January 2023</a:t>
            </a:fld>
            <a:endParaRPr lang="en-IN"/>
          </a:p>
        </p:txBody>
      </p:sp>
      <p:sp>
        <p:nvSpPr>
          <p:cNvPr id="5" name="Footer Placeholder 21">
            <a:extLst>
              <a:ext uri="{FF2B5EF4-FFF2-40B4-BE49-F238E27FC236}">
                <a16:creationId xmlns="" xmlns:a16="http://schemas.microsoft.com/office/drawing/2014/main" id="{A145FD39-FCCA-49F7-B8C9-754F079C95D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2782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AD1A13AD-B4A3-4112-ADF9-414CA278F5FD}"/>
              </a:ext>
            </a:extLst>
          </p:cNvPr>
          <p:cNvSpPr>
            <a:spLocks noGrp="1"/>
          </p:cNvSpPr>
          <p:nvPr>
            <p:ph type="dt" sz="half" idx="10"/>
          </p:nvPr>
        </p:nvSpPr>
        <p:spPr/>
        <p:txBody>
          <a:bodyPr/>
          <a:lstStyle>
            <a:lvl1pPr>
              <a:defRPr/>
            </a:lvl1pPr>
          </a:lstStyle>
          <a:p>
            <a:fld id="{09A2C0A6-D5F5-442B-9AE7-30A172A82186}" type="datetime3">
              <a:rPr lang="en-US" smtClean="0"/>
              <a:pPr/>
              <a:t>26 January 2023</a:t>
            </a:fld>
            <a:endParaRPr lang="en-IN"/>
          </a:p>
        </p:txBody>
      </p:sp>
      <p:sp>
        <p:nvSpPr>
          <p:cNvPr id="5" name="Footer Placeholder 21">
            <a:extLst>
              <a:ext uri="{FF2B5EF4-FFF2-40B4-BE49-F238E27FC236}">
                <a16:creationId xmlns="" xmlns:a16="http://schemas.microsoft.com/office/drawing/2014/main" id="{FF6D4065-37E6-4658-BA2B-2163CA43658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23289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8B2B664-04D7-4C56-93BC-266C8A028B69}"/>
              </a:ext>
            </a:extLst>
          </p:cNvPr>
          <p:cNvSpPr>
            <a:spLocks noGrp="1"/>
          </p:cNvSpPr>
          <p:nvPr>
            <p:ph type="dt" sz="half" idx="10"/>
          </p:nvPr>
        </p:nvSpPr>
        <p:spPr/>
        <p:txBody>
          <a:bodyPr/>
          <a:lstStyle>
            <a:lvl1pPr>
              <a:defRPr/>
            </a:lvl1pPr>
          </a:lstStyle>
          <a:p>
            <a:fld id="{97D6BF65-A8E3-4EDF-8467-1142F6C9B0A9}" type="datetime3">
              <a:rPr lang="en-US" smtClean="0"/>
              <a:pPr/>
              <a:t>26 January 2023</a:t>
            </a:fld>
            <a:endParaRPr lang="en-IN"/>
          </a:p>
        </p:txBody>
      </p:sp>
      <p:sp>
        <p:nvSpPr>
          <p:cNvPr id="4" name="Footer Placeholder 3">
            <a:extLst>
              <a:ext uri="{FF2B5EF4-FFF2-40B4-BE49-F238E27FC236}">
                <a16:creationId xmlns="" xmlns:a16="http://schemas.microsoft.com/office/drawing/2014/main" id="{9B674501-4883-4989-B6DA-E0448E5FEDCA}"/>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91849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A901B7A2-501D-4445-BD85-1F0905ADE927}"/>
              </a:ext>
            </a:extLst>
          </p:cNvPr>
          <p:cNvSpPr>
            <a:spLocks noGrp="1"/>
          </p:cNvSpPr>
          <p:nvPr>
            <p:ph type="dt" sz="half" idx="10"/>
          </p:nvPr>
        </p:nvSpPr>
        <p:spPr/>
        <p:txBody>
          <a:bodyPr/>
          <a:lstStyle>
            <a:lvl1pPr>
              <a:defRPr/>
            </a:lvl1pPr>
          </a:lstStyle>
          <a:p>
            <a:fld id="{03846620-C6DE-4629-B16D-4D22831BA7A7}" type="datetime3">
              <a:rPr lang="en-US" smtClean="0"/>
              <a:pPr/>
              <a:t>26 January 2023</a:t>
            </a:fld>
            <a:endParaRPr lang="en-IN"/>
          </a:p>
        </p:txBody>
      </p:sp>
      <p:sp>
        <p:nvSpPr>
          <p:cNvPr id="5" name="Footer Placeholder 21">
            <a:extLst>
              <a:ext uri="{FF2B5EF4-FFF2-40B4-BE49-F238E27FC236}">
                <a16:creationId xmlns="" xmlns:a16="http://schemas.microsoft.com/office/drawing/2014/main" id="{CA50DA37-CACD-47BB-B61E-9C2B88509915}"/>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67421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 xmlns:a16="http://schemas.microsoft.com/office/drawing/2014/main" id="{CF0AF709-1F8C-4A0A-826D-1C807772758C}"/>
              </a:ext>
            </a:extLst>
          </p:cNvPr>
          <p:cNvSpPr>
            <a:spLocks noGrp="1"/>
          </p:cNvSpPr>
          <p:nvPr>
            <p:ph type="dt" sz="half" idx="10"/>
          </p:nvPr>
        </p:nvSpPr>
        <p:spPr/>
        <p:txBody>
          <a:bodyPr/>
          <a:lstStyle>
            <a:lvl1pPr>
              <a:defRPr/>
            </a:lvl1pPr>
          </a:lstStyle>
          <a:p>
            <a:fld id="{D006E7F1-E6F7-4079-B2E8-D05271598CF5}" type="datetime3">
              <a:rPr lang="en-US" smtClean="0"/>
              <a:pPr/>
              <a:t>26 January 2023</a:t>
            </a:fld>
            <a:endParaRPr lang="en-IN"/>
          </a:p>
        </p:txBody>
      </p:sp>
      <p:sp>
        <p:nvSpPr>
          <p:cNvPr id="5" name="Footer Placeholder 21">
            <a:extLst>
              <a:ext uri="{FF2B5EF4-FFF2-40B4-BE49-F238E27FC236}">
                <a16:creationId xmlns="" xmlns:a16="http://schemas.microsoft.com/office/drawing/2014/main" id="{DB76F05B-78E0-4A22-881A-A3803DA3598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358738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 xmlns:a16="http://schemas.microsoft.com/office/drawing/2014/main" id="{67AEC174-6F49-4855-8791-F2F92AE56E26}"/>
              </a:ext>
            </a:extLst>
          </p:cNvPr>
          <p:cNvSpPr>
            <a:spLocks noGrp="1"/>
          </p:cNvSpPr>
          <p:nvPr>
            <p:ph type="dt" sz="half" idx="10"/>
          </p:nvPr>
        </p:nvSpPr>
        <p:spPr/>
        <p:txBody>
          <a:bodyPr/>
          <a:lstStyle>
            <a:lvl1pPr>
              <a:defRPr/>
            </a:lvl1pPr>
          </a:lstStyle>
          <a:p>
            <a:fld id="{C60EB298-4D5D-41E5-AF62-0E07CA70B194}" type="datetime3">
              <a:rPr lang="en-US" smtClean="0"/>
              <a:pPr/>
              <a:t>26 January 2023</a:t>
            </a:fld>
            <a:endParaRPr lang="en-IN"/>
          </a:p>
        </p:txBody>
      </p:sp>
      <p:sp>
        <p:nvSpPr>
          <p:cNvPr id="6" name="Footer Placeholder 21">
            <a:extLst>
              <a:ext uri="{FF2B5EF4-FFF2-40B4-BE49-F238E27FC236}">
                <a16:creationId xmlns="" xmlns:a16="http://schemas.microsoft.com/office/drawing/2014/main" id="{8720BEA7-9B4E-4D4A-9740-B4C6302DDB9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7941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 xmlns:a16="http://schemas.microsoft.com/office/drawing/2014/main" id="{1FDE5EC2-1C83-449F-946C-EA22CECA97A2}"/>
              </a:ext>
            </a:extLst>
          </p:cNvPr>
          <p:cNvSpPr>
            <a:spLocks noGrp="1"/>
          </p:cNvSpPr>
          <p:nvPr>
            <p:ph type="dt" sz="half" idx="10"/>
          </p:nvPr>
        </p:nvSpPr>
        <p:spPr/>
        <p:txBody>
          <a:bodyPr/>
          <a:lstStyle>
            <a:lvl1pPr>
              <a:defRPr/>
            </a:lvl1pPr>
          </a:lstStyle>
          <a:p>
            <a:fld id="{53E63E2C-A4D2-49A9-8BEC-7BB1BC1410F2}" type="datetime3">
              <a:rPr lang="en-US" smtClean="0"/>
              <a:pPr/>
              <a:t>26 January 2023</a:t>
            </a:fld>
            <a:endParaRPr lang="en-IN"/>
          </a:p>
        </p:txBody>
      </p:sp>
      <p:sp>
        <p:nvSpPr>
          <p:cNvPr id="8" name="Footer Placeholder 21">
            <a:extLst>
              <a:ext uri="{FF2B5EF4-FFF2-40B4-BE49-F238E27FC236}">
                <a16:creationId xmlns="" xmlns:a16="http://schemas.microsoft.com/office/drawing/2014/main" id="{54541610-4DB2-49A3-9FB1-3AEE2389192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9815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 xmlns:a16="http://schemas.microsoft.com/office/drawing/2014/main" id="{4FDB1A3F-0BAE-4335-B166-5EF9071D20BA}"/>
              </a:ext>
            </a:extLst>
          </p:cNvPr>
          <p:cNvSpPr>
            <a:spLocks noGrp="1"/>
          </p:cNvSpPr>
          <p:nvPr>
            <p:ph type="dt" sz="half" idx="10"/>
          </p:nvPr>
        </p:nvSpPr>
        <p:spPr/>
        <p:txBody>
          <a:bodyPr/>
          <a:lstStyle>
            <a:lvl1pPr>
              <a:defRPr/>
            </a:lvl1pPr>
          </a:lstStyle>
          <a:p>
            <a:fld id="{FDEDA4EC-529D-4C53-A97F-D8AC304933BB}" type="datetime3">
              <a:rPr lang="en-US" smtClean="0"/>
              <a:pPr/>
              <a:t>26 January 2023</a:t>
            </a:fld>
            <a:endParaRPr lang="en-IN"/>
          </a:p>
        </p:txBody>
      </p:sp>
      <p:sp>
        <p:nvSpPr>
          <p:cNvPr id="4" name="Footer Placeholder 21">
            <a:extLst>
              <a:ext uri="{FF2B5EF4-FFF2-40B4-BE49-F238E27FC236}">
                <a16:creationId xmlns="" xmlns:a16="http://schemas.microsoft.com/office/drawing/2014/main" id="{9C66FF66-77E0-4F21-AAF8-248538BCEA0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49033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 xmlns:a16="http://schemas.microsoft.com/office/drawing/2014/main" id="{6B2DF950-9CA0-437E-96F7-475611082999}"/>
              </a:ext>
            </a:extLst>
          </p:cNvPr>
          <p:cNvSpPr>
            <a:spLocks noGrp="1"/>
          </p:cNvSpPr>
          <p:nvPr>
            <p:ph type="dt" sz="half" idx="10"/>
          </p:nvPr>
        </p:nvSpPr>
        <p:spPr/>
        <p:txBody>
          <a:bodyPr/>
          <a:lstStyle>
            <a:lvl1pPr>
              <a:defRPr/>
            </a:lvl1pPr>
          </a:lstStyle>
          <a:p>
            <a:fld id="{77270C19-2112-46B1-B1FE-B1FC7602E8C4}" type="datetime3">
              <a:rPr lang="en-US" smtClean="0"/>
              <a:pPr/>
              <a:t>26 January 2023</a:t>
            </a:fld>
            <a:endParaRPr lang="en-IN"/>
          </a:p>
        </p:txBody>
      </p:sp>
      <p:sp>
        <p:nvSpPr>
          <p:cNvPr id="3" name="Footer Placeholder 21">
            <a:extLst>
              <a:ext uri="{FF2B5EF4-FFF2-40B4-BE49-F238E27FC236}">
                <a16:creationId xmlns="" xmlns:a16="http://schemas.microsoft.com/office/drawing/2014/main" id="{D43ADEFA-88F5-49B2-BEE2-6575F71623D6}"/>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48479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 xmlns:a16="http://schemas.microsoft.com/office/drawing/2014/main" id="{3438809D-9CCB-4182-AE92-179DA568FC9E}"/>
              </a:ext>
            </a:extLst>
          </p:cNvPr>
          <p:cNvSpPr>
            <a:spLocks noGrp="1"/>
          </p:cNvSpPr>
          <p:nvPr>
            <p:ph type="dt" sz="half" idx="10"/>
          </p:nvPr>
        </p:nvSpPr>
        <p:spPr/>
        <p:txBody>
          <a:bodyPr/>
          <a:lstStyle>
            <a:lvl1pPr>
              <a:defRPr/>
            </a:lvl1pPr>
          </a:lstStyle>
          <a:p>
            <a:fld id="{55BFBB8B-E918-4B21-A960-C78E55B99C28}" type="datetime3">
              <a:rPr lang="en-US" smtClean="0"/>
              <a:pPr/>
              <a:t>26 January 2023</a:t>
            </a:fld>
            <a:endParaRPr lang="en-IN"/>
          </a:p>
        </p:txBody>
      </p:sp>
      <p:sp>
        <p:nvSpPr>
          <p:cNvPr id="6" name="Footer Placeholder 21">
            <a:extLst>
              <a:ext uri="{FF2B5EF4-FFF2-40B4-BE49-F238E27FC236}">
                <a16:creationId xmlns="" xmlns:a16="http://schemas.microsoft.com/office/drawing/2014/main" id="{94774DD7-95D2-4B70-8795-71B50304CF22}"/>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5262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 xmlns:a16="http://schemas.microsoft.com/office/drawing/2014/main" id="{8B4D2CA4-7CB6-4E36-84A4-1E1F7D466CEE}"/>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 xmlns:a16="http://schemas.microsoft.com/office/drawing/2014/main" id="{A31CA80A-95C9-4B7D-A40D-FEB4663D1D54}"/>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a:extLst>
              <a:ext uri="{FF2B5EF4-FFF2-40B4-BE49-F238E27FC236}">
                <a16:creationId xmlns="" xmlns:a16="http://schemas.microsoft.com/office/drawing/2014/main" id="{F332D6F5-4969-44C5-A4BE-E21C57B58179}"/>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a:extLst>
              <a:ext uri="{FF2B5EF4-FFF2-40B4-BE49-F238E27FC236}">
                <a16:creationId xmlns="" xmlns:a16="http://schemas.microsoft.com/office/drawing/2014/main" id="{B1BC4EA3-67D4-4154-9937-5B2F7958E7CE}"/>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 xmlns:a16="http://schemas.microsoft.com/office/drawing/2014/main" id="{A9A73146-890C-473B-9682-B32E545C51A6}"/>
              </a:ext>
            </a:extLst>
          </p:cNvPr>
          <p:cNvSpPr>
            <a:spLocks noGrp="1"/>
          </p:cNvSpPr>
          <p:nvPr>
            <p:ph type="dt" sz="half" idx="10"/>
          </p:nvPr>
        </p:nvSpPr>
        <p:spPr/>
        <p:txBody>
          <a:bodyPr/>
          <a:lstStyle>
            <a:lvl1pPr>
              <a:defRPr/>
            </a:lvl1pPr>
          </a:lstStyle>
          <a:p>
            <a:fld id="{EFDDD47E-94FF-4444-B59E-F7CA38BEC39A}" type="datetime3">
              <a:rPr lang="en-US" smtClean="0"/>
              <a:pPr/>
              <a:t>26 January 2023</a:t>
            </a:fld>
            <a:endParaRPr lang="en-IN"/>
          </a:p>
        </p:txBody>
      </p:sp>
      <p:sp>
        <p:nvSpPr>
          <p:cNvPr id="10" name="Footer Placeholder 5">
            <a:extLst>
              <a:ext uri="{FF2B5EF4-FFF2-40B4-BE49-F238E27FC236}">
                <a16:creationId xmlns="" xmlns:a16="http://schemas.microsoft.com/office/drawing/2014/main" id="{58F1416E-B249-4083-B5AB-BF46428D9D6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330152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 xmlns:a16="http://schemas.microsoft.com/office/drawing/2014/main" id="{A34870FD-5EA1-4A6E-8075-675E186338D0}"/>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 xmlns:a16="http://schemas.microsoft.com/office/drawing/2014/main" id="{26FAF061-56EA-4740-9A2A-3AD2C5A5E745}"/>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 xmlns:a16="http://schemas.microsoft.com/office/drawing/2014/main" id="{7C2E007B-E640-4E31-9413-F05D4D356AAA}"/>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4873844-72E1-4670-886E-A211D92B70AB}" type="datetime3">
              <a:rPr lang="en-US" smtClean="0"/>
              <a:pPr/>
              <a:t>26 January 2023</a:t>
            </a:fld>
            <a:endParaRPr lang="en-IN"/>
          </a:p>
        </p:txBody>
      </p:sp>
    </p:spTree>
    <p:extLst>
      <p:ext uri="{BB962C8B-B14F-4D97-AF65-F5344CB8AC3E}">
        <p14:creationId xmlns="" xmlns:p14="http://schemas.microsoft.com/office/powerpoint/2010/main" val="260988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ectrical4u.com/induction-motor-types-of-induction-motor/" TargetMode="External"/><Relationship Id="rId2" Type="http://schemas.openxmlformats.org/officeDocument/2006/relationships/hyperlink" Target="https://www.electrical4u.com/working-principle-of-three-phase-induction-motor/"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279" y="780676"/>
            <a:ext cx="10363200" cy="1772743"/>
          </a:xfrm>
        </p:spPr>
        <p:txBody>
          <a:bodyPr>
            <a:normAutofit fontScale="90000"/>
          </a:bodyPr>
          <a:lstStyle/>
          <a:p>
            <a:pPr algn="ctr"/>
            <a:r>
              <a:rPr lang="en-US" dirty="0" smtClean="0"/>
              <a:t/>
            </a:r>
            <a:br>
              <a:rPr lang="en-US" dirty="0" smtClean="0"/>
            </a:br>
            <a:r>
              <a:rPr lang="en-US" dirty="0" smtClean="0"/>
              <a:t>BASICS OF ELECTRICAL AND ELECTRONICS ENGINEERING</a:t>
            </a:r>
            <a:endParaRPr lang="en-US" dirty="0"/>
          </a:p>
        </p:txBody>
      </p:sp>
      <p:sp>
        <p:nvSpPr>
          <p:cNvPr id="3" name="Subtitle 2"/>
          <p:cNvSpPr>
            <a:spLocks noGrp="1"/>
          </p:cNvSpPr>
          <p:nvPr>
            <p:ph type="subTitle" idx="1"/>
          </p:nvPr>
        </p:nvSpPr>
        <p:spPr>
          <a:xfrm>
            <a:off x="1142965" y="3071810"/>
            <a:ext cx="10001320" cy="3357586"/>
          </a:xfrm>
        </p:spPr>
        <p:txBody>
          <a:bodyPr>
            <a:normAutofit/>
          </a:bodyPr>
          <a:lstStyle/>
          <a:p>
            <a:pPr algn="ctr"/>
            <a:r>
              <a:rPr lang="en-US" dirty="0" smtClean="0">
                <a:solidFill>
                  <a:srgbClr val="0070C0"/>
                </a:solidFill>
              </a:rPr>
              <a:t>M.RAJA,</a:t>
            </a:r>
          </a:p>
          <a:p>
            <a:pPr algn="ctr"/>
            <a:r>
              <a:rPr lang="en-US" dirty="0" smtClean="0">
                <a:solidFill>
                  <a:srgbClr val="0070C0"/>
                </a:solidFill>
              </a:rPr>
              <a:t>ASSISTANT PROFESSOR(Senior Grade),</a:t>
            </a:r>
          </a:p>
          <a:p>
            <a:pPr algn="ctr"/>
            <a:r>
              <a:rPr lang="en-US" dirty="0" smtClean="0">
                <a:solidFill>
                  <a:srgbClr val="0070C0"/>
                </a:solidFill>
              </a:rPr>
              <a:t>DEPARTMENT OF EIE,</a:t>
            </a:r>
          </a:p>
          <a:p>
            <a:pPr algn="ctr"/>
            <a:r>
              <a:rPr lang="en-US" dirty="0" smtClean="0">
                <a:solidFill>
                  <a:srgbClr val="0070C0"/>
                </a:solidFill>
              </a:rPr>
              <a:t>KONGU ENGINEERING COLLEGE,</a:t>
            </a:r>
          </a:p>
          <a:p>
            <a:pPr algn="ctr"/>
            <a:r>
              <a:rPr lang="en-US" dirty="0" smtClean="0">
                <a:solidFill>
                  <a:srgbClr val="0070C0"/>
                </a:solidFill>
              </a:rPr>
              <a:t>PERUNDURAI-638060.</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1935164"/>
            <a:ext cx="10972800" cy="4733055"/>
          </a:xfrm>
        </p:spPr>
        <p:txBody>
          <a:bodyPr/>
          <a:lstStyle/>
          <a:p>
            <a:r>
              <a:rPr lang="en-US" dirty="0" smtClean="0"/>
              <a:t>In any transformer,</a:t>
            </a:r>
          </a:p>
          <a:p>
            <a:pPr>
              <a:buNone/>
            </a:pPr>
            <a:r>
              <a:rPr lang="en-US" dirty="0" smtClean="0"/>
              <a:t>     K =N2/N1</a:t>
            </a:r>
          </a:p>
          <a:p>
            <a:pPr>
              <a:buNone/>
            </a:pPr>
            <a:r>
              <a:rPr lang="en-US" dirty="0" smtClean="0"/>
              <a:t>    defines the transformation ratio.</a:t>
            </a:r>
          </a:p>
          <a:p>
            <a:pPr>
              <a:buNone/>
            </a:pPr>
            <a:r>
              <a:rPr lang="en-US" dirty="0" smtClean="0"/>
              <a:t>Three categories of transformer action are possible:</a:t>
            </a:r>
          </a:p>
          <a:p>
            <a:r>
              <a:rPr lang="en-US" dirty="0" smtClean="0"/>
              <a:t>E2 &lt; E1 (i.e. V2 &lt; V1) … step down transformer</a:t>
            </a:r>
          </a:p>
          <a:p>
            <a:r>
              <a:rPr lang="pt-BR" dirty="0" smtClean="0"/>
              <a:t>E2 = E1 (i.e. V2 = V1) … 1:1 or equal ratio transformer</a:t>
            </a:r>
          </a:p>
          <a:p>
            <a:r>
              <a:rPr lang="en-US" dirty="0" smtClean="0"/>
              <a:t>E2 &gt; E1 (i.e. V2 &gt; V1) … Step up transformer</a:t>
            </a:r>
          </a:p>
          <a:p>
            <a:r>
              <a:rPr lang="en-US" dirty="0" smtClean="0"/>
              <a:t>The induced emfs are proportional to the number of turns. In any transformer, the primary ampere turns equals the secondary ampere turns.</a:t>
            </a:r>
          </a:p>
          <a:p>
            <a:r>
              <a:rPr lang="en-US" dirty="0" smtClean="0"/>
              <a:t>i.e. N1I1 = N2I2</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65794" y="2044460"/>
            <a:ext cx="10027776" cy="24067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290" y="704850"/>
            <a:ext cx="10573109" cy="580486"/>
          </a:xfrm>
        </p:spPr>
        <p:txBody>
          <a:bodyPr/>
          <a:lstStyle/>
          <a:p>
            <a:r>
              <a:rPr lang="en-US" dirty="0" smtClean="0"/>
              <a:t>AC GENERATOR OR ALTERNATOR</a:t>
            </a:r>
            <a:endParaRPr lang="en-US" dirty="0"/>
          </a:p>
        </p:txBody>
      </p:sp>
      <p:sp>
        <p:nvSpPr>
          <p:cNvPr id="3" name="Content Placeholder 2"/>
          <p:cNvSpPr>
            <a:spLocks noGrp="1"/>
          </p:cNvSpPr>
          <p:nvPr>
            <p:ph idx="1"/>
          </p:nvPr>
        </p:nvSpPr>
        <p:spPr>
          <a:xfrm>
            <a:off x="1009291" y="1339941"/>
            <a:ext cx="10590362" cy="5518059"/>
          </a:xfrm>
        </p:spPr>
        <p:txBody>
          <a:bodyPr/>
          <a:lstStyle/>
          <a:p>
            <a:pPr algn="just"/>
            <a:r>
              <a:rPr lang="en-US" dirty="0" smtClean="0"/>
              <a:t>An alternator works on the principle of electromagnetic induction. If a conductor is placed in a moving magnetic field an </a:t>
            </a:r>
            <a:r>
              <a:rPr lang="en-US" dirty="0" err="1" smtClean="0"/>
              <a:t>emf</a:t>
            </a:r>
            <a:r>
              <a:rPr lang="en-US" dirty="0" smtClean="0"/>
              <a:t> is induced in the stationery conductor as per Faraday’s first law of electromagnetic induction.</a:t>
            </a:r>
          </a:p>
          <a:p>
            <a:pPr algn="just">
              <a:buNone/>
            </a:pPr>
            <a:r>
              <a:rPr lang="en-US" b="1" dirty="0" smtClean="0"/>
              <a:t>Construction:</a:t>
            </a:r>
          </a:p>
          <a:p>
            <a:pPr algn="just"/>
            <a:r>
              <a:rPr lang="en-US" dirty="0" smtClean="0"/>
              <a:t>The two important parts of AC generators are stator and rotor. The construction of ac generator showing all main parts is given in Fig.</a:t>
            </a:r>
          </a:p>
          <a:p>
            <a:pPr algn="just"/>
            <a:r>
              <a:rPr lang="en-US" dirty="0" smtClean="0"/>
              <a:t>Stator The stator consists of a cast iron or mild steel frame, which supports the armature core. This frame acts as an enclosure and provides a closed path for the magnetic flux. The armature core is made of laminated sheets. The material for armature core may be special magnetic iron or steel alloys. The inner periphery of the armature core is slotted, in order to accommodate the armature winding. </a:t>
            </a:r>
          </a:p>
          <a:p>
            <a:pPr algn="just"/>
            <a:r>
              <a:rPr lang="en-US" dirty="0" smtClean="0"/>
              <a:t>The armature winding may be single layer or double layer. The 3-phase armature winding should be a balanced one. The number of turns and size of wire should be same for all the 3-phase winding and the 3-phase winding are displaced in space by 120° (electrical) between them. The three ends of three phase winding are connected together to make the </a:t>
            </a:r>
            <a:r>
              <a:rPr lang="en-US" dirty="0" smtClean="0"/>
              <a:t>star print</a:t>
            </a:r>
            <a:r>
              <a:rPr lang="en-US" dirty="0" smtClean="0"/>
              <a:t>, and the other three terminals of the three phase windings are brought out of the generator.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467155" y="983411"/>
            <a:ext cx="7125419" cy="51931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54014" y="1935164"/>
            <a:ext cx="10728385" cy="4389437"/>
          </a:xfrm>
        </p:spPr>
        <p:txBody>
          <a:bodyPr/>
          <a:lstStyle/>
          <a:p>
            <a:pPr algn="just">
              <a:buNone/>
            </a:pPr>
            <a:r>
              <a:rPr lang="en-US" b="1" dirty="0" smtClean="0"/>
              <a:t>Rotor:</a:t>
            </a:r>
            <a:r>
              <a:rPr lang="en-US" dirty="0" smtClean="0"/>
              <a:t> </a:t>
            </a:r>
          </a:p>
          <a:p>
            <a:pPr algn="just">
              <a:buFont typeface="Wingdings" pitchFamily="2" charset="2"/>
              <a:buChar char="v"/>
            </a:pPr>
            <a:r>
              <a:rPr lang="en-US" dirty="0" smtClean="0"/>
              <a:t>    The rotor is like a flywheel having alternate N and S poles on its outer periphery. </a:t>
            </a:r>
          </a:p>
          <a:p>
            <a:pPr algn="just">
              <a:buFont typeface="Wingdings" pitchFamily="2" charset="2"/>
              <a:buChar char="v"/>
            </a:pPr>
            <a:r>
              <a:rPr lang="en-US" dirty="0" smtClean="0"/>
              <a:t>    These electromagnets are </a:t>
            </a:r>
            <a:r>
              <a:rPr lang="en-US" dirty="0" err="1" smtClean="0"/>
              <a:t>magnetised</a:t>
            </a:r>
            <a:r>
              <a:rPr lang="en-US" dirty="0" smtClean="0"/>
              <a:t> by means of low dc voltage of 125 or 250 V. </a:t>
            </a:r>
          </a:p>
          <a:p>
            <a:pPr algn="just">
              <a:buFont typeface="Wingdings" pitchFamily="2" charset="2"/>
              <a:buChar char="v"/>
            </a:pPr>
            <a:r>
              <a:rPr lang="en-US" dirty="0" smtClean="0"/>
              <a:t>    As rotor and hence the field magnets are rotating, this dc excitation voltage is given through slip rings which are fixed on the frame.</a:t>
            </a:r>
            <a:endParaRPr lang="en-US" b="1"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97146" y="1935164"/>
            <a:ext cx="10685253" cy="4389437"/>
          </a:xfrm>
        </p:spPr>
        <p:txBody>
          <a:bodyPr/>
          <a:lstStyle/>
          <a:p>
            <a:r>
              <a:rPr lang="en-US" dirty="0" smtClean="0"/>
              <a:t>There are </a:t>
            </a:r>
            <a:r>
              <a:rPr lang="en-US" b="1" dirty="0" smtClean="0"/>
              <a:t>two types of rotors </a:t>
            </a:r>
            <a:r>
              <a:rPr lang="en-US" dirty="0" smtClean="0"/>
              <a:t>used in ac generators.</a:t>
            </a:r>
          </a:p>
          <a:p>
            <a:pPr algn="just">
              <a:buNone/>
            </a:pPr>
            <a:r>
              <a:rPr lang="en-US" dirty="0" smtClean="0"/>
              <a:t>(</a:t>
            </a:r>
            <a:r>
              <a:rPr lang="en-US" dirty="0" err="1" smtClean="0"/>
              <a:t>i</a:t>
            </a:r>
            <a:r>
              <a:rPr lang="en-US" dirty="0" smtClean="0"/>
              <a:t>) </a:t>
            </a:r>
            <a:r>
              <a:rPr lang="en-US" b="1" dirty="0" smtClean="0"/>
              <a:t>Salient or projecting pole type: </a:t>
            </a:r>
            <a:r>
              <a:rPr lang="en-US" dirty="0" smtClean="0"/>
              <a:t>It is used for engine driven generators, which are run at low and medium speed. The rotor has even number of projecting </a:t>
            </a:r>
            <a:r>
              <a:rPr lang="en-US" dirty="0" err="1" smtClean="0"/>
              <a:t>poles,whose</a:t>
            </a:r>
            <a:r>
              <a:rPr lang="en-US" dirty="0" smtClean="0"/>
              <a:t> cores are boiled to a heavy magnetic wheel of cast iron. The axial length of rotor is short and the diameter is large.</a:t>
            </a:r>
          </a:p>
          <a:p>
            <a:pPr algn="just">
              <a:buNone/>
            </a:pPr>
            <a:r>
              <a:rPr lang="en-US" dirty="0" smtClean="0"/>
              <a:t>(ii) </a:t>
            </a:r>
            <a:r>
              <a:rPr lang="en-US" b="1" dirty="0" smtClean="0"/>
              <a:t>Smooth cylindrical type: </a:t>
            </a:r>
            <a:r>
              <a:rPr lang="en-US" dirty="0" smtClean="0"/>
              <a:t>It is used for steam turbine driven generators or turbo alternators which are run at high speed. The rotor is made up of cast iron and cylindrical in shape. The outer periphery of the rotor is slotted to receive the field windings. The field windings are wound, such that N and S poles occur alternately.</a:t>
            </a:r>
          </a:p>
          <a:p>
            <a:pPr algn="just">
              <a:buNone/>
            </a:pPr>
            <a:r>
              <a:rPr lang="en-US" dirty="0" smtClean="0"/>
              <a:t>    The number of field poles may be two or four. The axial length of rotor is large and its diameter is less.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78" y="785005"/>
            <a:ext cx="10642121" cy="552089"/>
          </a:xfrm>
        </p:spPr>
        <p:txBody>
          <a:bodyPr/>
          <a:lstStyle/>
          <a:p>
            <a:r>
              <a:rPr lang="en-US" dirty="0" smtClean="0"/>
              <a:t>Working of Alternator</a:t>
            </a:r>
            <a:endParaRPr lang="en-US" dirty="0"/>
          </a:p>
        </p:txBody>
      </p:sp>
      <p:sp>
        <p:nvSpPr>
          <p:cNvPr id="3" name="Content Placeholder 2"/>
          <p:cNvSpPr>
            <a:spLocks noGrp="1"/>
          </p:cNvSpPr>
          <p:nvPr>
            <p:ph idx="1"/>
          </p:nvPr>
        </p:nvSpPr>
        <p:spPr>
          <a:xfrm>
            <a:off x="957532" y="1469338"/>
            <a:ext cx="10668000" cy="5121243"/>
          </a:xfrm>
        </p:spPr>
        <p:txBody>
          <a:bodyPr/>
          <a:lstStyle/>
          <a:p>
            <a:pPr algn="just"/>
            <a:r>
              <a:rPr lang="en-US" dirty="0" smtClean="0"/>
              <a:t>The field magnets are </a:t>
            </a:r>
            <a:r>
              <a:rPr lang="en-US" dirty="0" err="1" smtClean="0"/>
              <a:t>magnetised</a:t>
            </a:r>
            <a:r>
              <a:rPr lang="en-US" dirty="0" smtClean="0"/>
              <a:t> by applying 125 volts or 250 volts through slip rings. The field windings are connected such that, alternate N and S poles are provided.</a:t>
            </a:r>
          </a:p>
          <a:p>
            <a:pPr algn="just">
              <a:buNone/>
            </a:pPr>
            <a:r>
              <a:rPr lang="en-US" dirty="0" smtClean="0"/>
              <a:t>    The rotor and hence the field magnets are driven by the prime movers (steam driven turbine or engine driven).</a:t>
            </a:r>
          </a:p>
          <a:p>
            <a:pPr algn="just"/>
            <a:r>
              <a:rPr lang="en-US" dirty="0" smtClean="0"/>
              <a:t>As the rotor rotates, the armature conductors are cut by the magnetic flux. Hence </a:t>
            </a:r>
            <a:r>
              <a:rPr lang="en-US" dirty="0" err="1" smtClean="0"/>
              <a:t>emf</a:t>
            </a:r>
            <a:r>
              <a:rPr lang="en-US" dirty="0" smtClean="0"/>
              <a:t> is induced in the armature conductors. As the magnetic poles are alternately N and S pole, the </a:t>
            </a:r>
            <a:r>
              <a:rPr lang="en-US" dirty="0" err="1" smtClean="0"/>
              <a:t>emf</a:t>
            </a:r>
            <a:r>
              <a:rPr lang="en-US" dirty="0" smtClean="0"/>
              <a:t> acts in one direction and then in the other direction. Hence an alternating </a:t>
            </a:r>
            <a:r>
              <a:rPr lang="en-US" dirty="0" err="1" smtClean="0"/>
              <a:t>emf</a:t>
            </a:r>
            <a:r>
              <a:rPr lang="en-US" dirty="0" smtClean="0"/>
              <a:t> induced in the stator conductors. </a:t>
            </a:r>
          </a:p>
          <a:p>
            <a:pPr algn="just"/>
            <a:r>
              <a:rPr lang="en-US" dirty="0" smtClean="0"/>
              <a:t>The frequency of induced </a:t>
            </a:r>
            <a:r>
              <a:rPr lang="en-US" dirty="0" err="1" smtClean="0"/>
              <a:t>emf</a:t>
            </a:r>
            <a:r>
              <a:rPr lang="en-US" dirty="0" smtClean="0"/>
              <a:t> is depends on the number of N and S poles moving past an</a:t>
            </a:r>
          </a:p>
          <a:p>
            <a:pPr algn="just">
              <a:buNone/>
            </a:pPr>
            <a:r>
              <a:rPr lang="en-US" dirty="0" smtClean="0"/>
              <a:t>     armature conductor in one second.</a:t>
            </a:r>
          </a:p>
          <a:p>
            <a:pPr algn="just">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559316" y="4917055"/>
            <a:ext cx="9401175" cy="1725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16" y="704850"/>
            <a:ext cx="10564483" cy="684003"/>
          </a:xfrm>
        </p:spPr>
        <p:txBody>
          <a:bodyPr/>
          <a:lstStyle/>
          <a:p>
            <a:r>
              <a:rPr lang="en-US" dirty="0" smtClean="0"/>
              <a:t>SINGLE PHASE INDUCTION MOTORS</a:t>
            </a:r>
            <a:endParaRPr lang="en-US" dirty="0"/>
          </a:p>
        </p:txBody>
      </p:sp>
      <p:sp>
        <p:nvSpPr>
          <p:cNvPr id="3" name="Content Placeholder 2"/>
          <p:cNvSpPr>
            <a:spLocks noGrp="1"/>
          </p:cNvSpPr>
          <p:nvPr>
            <p:ph idx="1"/>
          </p:nvPr>
        </p:nvSpPr>
        <p:spPr>
          <a:xfrm>
            <a:off x="974784" y="1935164"/>
            <a:ext cx="10607615" cy="4389437"/>
          </a:xfrm>
        </p:spPr>
        <p:txBody>
          <a:bodyPr/>
          <a:lstStyle/>
          <a:p>
            <a:pPr algn="just"/>
            <a:r>
              <a:rPr lang="en-US" dirty="0" smtClean="0"/>
              <a:t>Single phase induction motors are widely used in domestic, industrial and machine tool applications. The capacity of this motor varies from fractional horse power to 5 HP. Fractional horse power motors are used in variety of applications.</a:t>
            </a:r>
          </a:p>
          <a:p>
            <a:pPr>
              <a:buNone/>
            </a:pPr>
            <a:r>
              <a:rPr lang="en-US" b="1" dirty="0" smtClean="0"/>
              <a:t>Construction and Non-Self Starting of 1-phase Induction Motor:</a:t>
            </a:r>
          </a:p>
          <a:p>
            <a:pPr algn="just"/>
            <a:r>
              <a:rPr lang="en-US" dirty="0" smtClean="0"/>
              <a:t>The construction of 1-phase is similar to 3-phase induction motors. The starter has a single winding. </a:t>
            </a:r>
          </a:p>
          <a:p>
            <a:pPr algn="just"/>
            <a:r>
              <a:rPr lang="en-US" dirty="0" smtClean="0"/>
              <a:t>The rotor is squirrel cage type as in 3-phase induction motor. When starter winding is </a:t>
            </a:r>
            <a:r>
              <a:rPr lang="en-US" dirty="0" err="1" smtClean="0"/>
              <a:t>energised</a:t>
            </a:r>
            <a:r>
              <a:rPr lang="en-US" dirty="0" smtClean="0"/>
              <a:t> with single phase supply an alternating flux is set </a:t>
            </a:r>
            <a:r>
              <a:rPr lang="en-US" dirty="0" err="1" smtClean="0"/>
              <a:t>up,but</a:t>
            </a:r>
            <a:r>
              <a:rPr lang="en-US" dirty="0" smtClean="0"/>
              <a:t> it is not a revolving field as in 3-phase induction motor.</a:t>
            </a:r>
          </a:p>
          <a:p>
            <a:pPr algn="just"/>
            <a:r>
              <a:rPr lang="en-US" dirty="0" smtClean="0"/>
              <a:t> This alternating flux when acting on stationery motor cannot produce rotation. Only a revolving </a:t>
            </a:r>
            <a:r>
              <a:rPr lang="en-US" dirty="0" err="1" smtClean="0"/>
              <a:t>starting.However</a:t>
            </a:r>
            <a:r>
              <a:rPr lang="en-US" dirty="0" smtClean="0"/>
              <a:t> if the rotor is given an initial start by hand or by other means, then motor may start and run.</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62642" y="1935164"/>
            <a:ext cx="10719758" cy="4389437"/>
          </a:xfrm>
        </p:spPr>
        <p:txBody>
          <a:bodyPr/>
          <a:lstStyle/>
          <a:p>
            <a:r>
              <a:rPr lang="en-US" dirty="0" smtClean="0"/>
              <a:t>To make the single phase induction motors self starting, the following type of</a:t>
            </a:r>
          </a:p>
          <a:p>
            <a:pPr>
              <a:buNone/>
            </a:pPr>
            <a:r>
              <a:rPr lang="en-US" dirty="0" smtClean="0"/>
              <a:t>1-phase induction motors were developed.</a:t>
            </a:r>
          </a:p>
          <a:p>
            <a:pPr>
              <a:buNone/>
            </a:pPr>
            <a:r>
              <a:rPr lang="en-US" b="1" dirty="0" smtClean="0"/>
              <a:t>(a) Split-phase induction motors</a:t>
            </a:r>
          </a:p>
          <a:p>
            <a:pPr>
              <a:buNone/>
            </a:pPr>
            <a:r>
              <a:rPr lang="en-US" dirty="0" smtClean="0"/>
              <a:t>(</a:t>
            </a:r>
            <a:r>
              <a:rPr lang="en-US" dirty="0" err="1" smtClean="0"/>
              <a:t>i</a:t>
            </a:r>
            <a:r>
              <a:rPr lang="en-US" dirty="0" smtClean="0"/>
              <a:t>) Resistance-start motor</a:t>
            </a:r>
          </a:p>
          <a:p>
            <a:pPr>
              <a:buNone/>
            </a:pPr>
            <a:r>
              <a:rPr lang="en-US" b="1" dirty="0" smtClean="0"/>
              <a:t>(ii) Capacitor-start motor</a:t>
            </a:r>
          </a:p>
          <a:p>
            <a:pPr>
              <a:buNone/>
            </a:pPr>
            <a:r>
              <a:rPr lang="en-US" dirty="0" smtClean="0"/>
              <a:t>(iii) Permanent split-capacitor motor</a:t>
            </a:r>
          </a:p>
          <a:p>
            <a:pPr>
              <a:buNone/>
            </a:pPr>
            <a:r>
              <a:rPr lang="en-US" dirty="0" smtClean="0"/>
              <a:t>(iv) Two-value capacitor motor</a:t>
            </a:r>
          </a:p>
          <a:p>
            <a:pPr>
              <a:buNone/>
            </a:pPr>
            <a:r>
              <a:rPr lang="en-US" dirty="0" smtClean="0"/>
              <a:t>(b) Shaded-pole induction motor</a:t>
            </a:r>
          </a:p>
          <a:p>
            <a:pPr>
              <a:buNone/>
            </a:pPr>
            <a:r>
              <a:rPr lang="en-US" dirty="0" smtClean="0"/>
              <a:t>(c) Reluctance-start induction motor</a:t>
            </a:r>
          </a:p>
          <a:p>
            <a:pPr>
              <a:buNone/>
            </a:pPr>
            <a:r>
              <a:rPr lang="en-US" dirty="0" smtClean="0"/>
              <a:t>(d) Repulsion-start induction motors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66750"/>
          </a:xfrm>
        </p:spPr>
        <p:txBody>
          <a:bodyPr/>
          <a:lstStyle/>
          <a:p>
            <a:r>
              <a:rPr lang="en-US" dirty="0" smtClean="0"/>
              <a:t>Split Phase Resistance Start 1-Phase Induction Motor</a:t>
            </a:r>
            <a:endParaRPr lang="en-US" dirty="0"/>
          </a:p>
        </p:txBody>
      </p:sp>
      <p:sp>
        <p:nvSpPr>
          <p:cNvPr id="3" name="Content Placeholder 2"/>
          <p:cNvSpPr>
            <a:spLocks noGrp="1"/>
          </p:cNvSpPr>
          <p:nvPr>
            <p:ph idx="1"/>
          </p:nvPr>
        </p:nvSpPr>
        <p:spPr>
          <a:xfrm>
            <a:off x="894272" y="1443458"/>
            <a:ext cx="10972800" cy="5103991"/>
          </a:xfrm>
        </p:spPr>
        <p:txBody>
          <a:bodyPr/>
          <a:lstStyle/>
          <a:p>
            <a:pPr algn="just"/>
            <a:r>
              <a:rPr lang="en-US" dirty="0" smtClean="0"/>
              <a:t>In addition to the main winding of the motor, an auxillary winding is also placed in the starter. Both these windings are uniformly distributed in the stator slots. The two windings are displaced by 90° (electrical) in space.</a:t>
            </a:r>
          </a:p>
          <a:p>
            <a:pPr algn="just"/>
            <a:r>
              <a:rPr lang="en-US" dirty="0" smtClean="0"/>
              <a:t> The main winding is called running winding and the auxillary winding is called the starting winding. The arrangement of these two windings in stator is shown in Fig.</a:t>
            </a:r>
          </a:p>
          <a:p>
            <a:pPr algn="just"/>
            <a:endParaRPr lang="en-US" dirty="0"/>
          </a:p>
        </p:txBody>
      </p:sp>
      <p:pic>
        <p:nvPicPr>
          <p:cNvPr id="3074" name="Picture 2"/>
          <p:cNvPicPr>
            <a:picLocks noChangeAspect="1" noChangeArrowheads="1"/>
          </p:cNvPicPr>
          <p:nvPr/>
        </p:nvPicPr>
        <p:blipFill>
          <a:blip r:embed="rId2"/>
          <a:srcRect/>
          <a:stretch>
            <a:fillRect/>
          </a:stretch>
        </p:blipFill>
        <p:spPr bwMode="auto">
          <a:xfrm>
            <a:off x="2677783" y="3278038"/>
            <a:ext cx="6629400" cy="2964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IV AC Machines and Transformers </a:t>
            </a:r>
            <a:endParaRPr lang="en-US" dirty="0"/>
          </a:p>
        </p:txBody>
      </p:sp>
      <p:sp>
        <p:nvSpPr>
          <p:cNvPr id="3" name="Content Placeholder 2"/>
          <p:cNvSpPr>
            <a:spLocks noGrp="1"/>
          </p:cNvSpPr>
          <p:nvPr>
            <p:ph idx="1"/>
          </p:nvPr>
        </p:nvSpPr>
        <p:spPr/>
        <p:txBody>
          <a:bodyPr/>
          <a:lstStyle/>
          <a:p>
            <a:pPr algn="just"/>
            <a:r>
              <a:rPr lang="en-US" dirty="0" smtClean="0"/>
              <a:t>Construction and Working Principle of Single Phase Transformer, AC Generator, Single Phase Induction Motor (Split Phase and Capacitor Start Induction Motor), Three Phase Induction Motor - DOL and Star-Delta starter- Applications.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main winding is highly inductive and the auxillary winding should be highly resistive. For this purpose, the auxiliary winding is provided with less number of turns. To make it highly resistive external resistance can be used in the auxiliary winding circuit.</a:t>
            </a:r>
          </a:p>
          <a:p>
            <a:pPr algn="just"/>
            <a:r>
              <a:rPr lang="en-US" dirty="0" smtClean="0"/>
              <a:t> A centrifugal switch placed in the auxiliary winding circuit. The switch is in closed condition when the motor is at rest.</a:t>
            </a:r>
          </a:p>
          <a:p>
            <a:pPr algn="just"/>
            <a:r>
              <a:rPr lang="en-US" dirty="0" smtClean="0"/>
              <a:t>The 1-phase supply is given to the two windings, which are I parallel across the supply. The currents through the main winding and starting winding are displaced by an angle </a:t>
            </a:r>
            <a:r>
              <a:rPr lang="el-GR" dirty="0" smtClean="0"/>
              <a:t>α</a:t>
            </a:r>
            <a:r>
              <a:rPr lang="en-US" dirty="0" smtClean="0"/>
              <a:t> as shown in Fig.</a:t>
            </a:r>
          </a:p>
          <a:p>
            <a:pPr algn="just"/>
            <a:r>
              <a:rPr lang="en-US" dirty="0" smtClean="0"/>
              <a:t>This angle </a:t>
            </a:r>
            <a:r>
              <a:rPr lang="el-GR" dirty="0" smtClean="0"/>
              <a:t>α</a:t>
            </a:r>
            <a:r>
              <a:rPr lang="en-US" dirty="0" smtClean="0"/>
              <a:t> should be kept nearer to 90° by proper design of starting winding. The starting torque developed is proportional to sin </a:t>
            </a:r>
            <a:r>
              <a:rPr lang="el-GR" dirty="0" smtClean="0"/>
              <a:t>α</a:t>
            </a:r>
            <a:r>
              <a:rPr lang="en-US" dirty="0" smtClean="0"/>
              <a:t>. </a:t>
            </a:r>
          </a:p>
          <a:p>
            <a:pPr algn="just"/>
            <a:r>
              <a:rPr lang="en-US" dirty="0" smtClean="0"/>
              <a:t>When the motor attain 75% of rated speed, the centrifugal switch is opened and hence starting winding is disconnected from the supply. The starting torque developed is 150 to 200% full load torque of the motor.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type of motor is used in oil burns, machine tools, grinders, dish </a:t>
            </a:r>
            <a:r>
              <a:rPr lang="en-US" dirty="0" err="1" smtClean="0"/>
              <a:t>washes,washing</a:t>
            </a:r>
            <a:r>
              <a:rPr lang="en-US" dirty="0" smtClean="0"/>
              <a:t> machines, </a:t>
            </a:r>
            <a:r>
              <a:rPr lang="en-US" dirty="0" err="1" smtClean="0"/>
              <a:t>airblowers</a:t>
            </a:r>
            <a:r>
              <a:rPr lang="en-US" dirty="0" smtClean="0"/>
              <a:t> and air compressors.</a:t>
            </a:r>
            <a:endParaRPr lang="en-US" dirty="0"/>
          </a:p>
        </p:txBody>
      </p:sp>
      <p:pic>
        <p:nvPicPr>
          <p:cNvPr id="4098" name="Picture 2"/>
          <p:cNvPicPr>
            <a:picLocks noChangeAspect="1" noChangeArrowheads="1"/>
          </p:cNvPicPr>
          <p:nvPr/>
        </p:nvPicPr>
        <p:blipFill>
          <a:blip r:embed="rId2"/>
          <a:srcRect/>
          <a:stretch>
            <a:fillRect/>
          </a:stretch>
        </p:blipFill>
        <p:spPr bwMode="auto">
          <a:xfrm>
            <a:off x="3410849" y="3010619"/>
            <a:ext cx="4438650" cy="32532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88" y="704850"/>
            <a:ext cx="10737011" cy="1143000"/>
          </a:xfrm>
        </p:spPr>
        <p:txBody>
          <a:bodyPr/>
          <a:lstStyle/>
          <a:p>
            <a:r>
              <a:rPr lang="en-US" dirty="0" smtClean="0"/>
              <a:t>Split Phase Capacitor Start Induction Run Single</a:t>
            </a:r>
            <a:br>
              <a:rPr lang="en-US" dirty="0" smtClean="0"/>
            </a:br>
            <a:r>
              <a:rPr lang="en-US" dirty="0" smtClean="0"/>
              <a:t>Phase Induction Motor</a:t>
            </a:r>
            <a:endParaRPr lang="en-US" dirty="0"/>
          </a:p>
        </p:txBody>
      </p:sp>
      <p:sp>
        <p:nvSpPr>
          <p:cNvPr id="3" name="Content Placeholder 2"/>
          <p:cNvSpPr>
            <a:spLocks noGrp="1"/>
          </p:cNvSpPr>
          <p:nvPr>
            <p:ph idx="1"/>
          </p:nvPr>
        </p:nvSpPr>
        <p:spPr>
          <a:xfrm>
            <a:off x="983412" y="1779888"/>
            <a:ext cx="10946920" cy="4922836"/>
          </a:xfrm>
        </p:spPr>
        <p:txBody>
          <a:bodyPr/>
          <a:lstStyle/>
          <a:p>
            <a:pPr algn="just"/>
            <a:r>
              <a:rPr lang="en-US" dirty="0" smtClean="0"/>
              <a:t>The single phase supply given to the stator winding, can be split into two phases by connecting a suitable capacitor in series with the starting winding, as shown in Fig.</a:t>
            </a:r>
          </a:p>
          <a:p>
            <a:pPr algn="just"/>
            <a:r>
              <a:rPr lang="en-US" dirty="0" smtClean="0"/>
              <a:t>The value of capacitance should be such that the phase angle </a:t>
            </a:r>
            <a:r>
              <a:rPr lang="el-GR" dirty="0" smtClean="0"/>
              <a:t>α</a:t>
            </a:r>
            <a:r>
              <a:rPr lang="en-US" dirty="0" smtClean="0"/>
              <a:t> between I</a:t>
            </a:r>
            <a:r>
              <a:rPr lang="en-US" sz="1800" dirty="0" smtClean="0"/>
              <a:t>s</a:t>
            </a:r>
            <a:r>
              <a:rPr lang="en-US" dirty="0" smtClean="0"/>
              <a:t> and </a:t>
            </a:r>
            <a:r>
              <a:rPr lang="en-US" dirty="0" err="1" smtClean="0"/>
              <a:t>I</a:t>
            </a:r>
            <a:r>
              <a:rPr lang="en-US" sz="1600" dirty="0" err="1" smtClean="0"/>
              <a:t>m</a:t>
            </a:r>
            <a:r>
              <a:rPr lang="en-US" dirty="0" smtClean="0"/>
              <a:t> should be nearer to 90°. Then the fluxes due to this current is also displaced by the same angle </a:t>
            </a:r>
            <a:r>
              <a:rPr lang="el-GR" dirty="0" smtClean="0"/>
              <a:t>α</a:t>
            </a:r>
            <a:r>
              <a:rPr lang="en-US" dirty="0" smtClean="0"/>
              <a:t>. This causes revolving field.</a:t>
            </a:r>
          </a:p>
          <a:p>
            <a:pPr algn="just"/>
            <a:r>
              <a:rPr lang="en-US" dirty="0" smtClean="0"/>
              <a:t>The starting torque developed depends on sin </a:t>
            </a:r>
            <a:r>
              <a:rPr lang="el-GR" dirty="0" smtClean="0"/>
              <a:t>α</a:t>
            </a:r>
            <a:r>
              <a:rPr lang="en-US" dirty="0" smtClean="0"/>
              <a:t>. The starting torque developed is about 300 to 450% of full load torque. This is more as compared to the previous type motor as a is more here. </a:t>
            </a:r>
          </a:p>
          <a:p>
            <a:pPr algn="just"/>
            <a:r>
              <a:rPr lang="en-US" dirty="0" smtClean="0"/>
              <a:t>The value of </a:t>
            </a:r>
            <a:r>
              <a:rPr lang="el-GR" dirty="0" smtClean="0"/>
              <a:t>α</a:t>
            </a:r>
            <a:r>
              <a:rPr lang="en-US" dirty="0" smtClean="0"/>
              <a:t> in the previous type motor is around 40° only. When the motor attains 75% of rated speed, the centrifugal switch opens and the starting winding is isolated from the circuit.</a:t>
            </a:r>
          </a:p>
          <a:p>
            <a:r>
              <a:rPr lang="en-US" dirty="0" smtClean="0"/>
              <a:t>This motor is used where high starting torque is needed under loaded condition.</a:t>
            </a:r>
          </a:p>
          <a:p>
            <a:r>
              <a:rPr lang="en-US" dirty="0" smtClean="0"/>
              <a:t>They are used for pumps, </a:t>
            </a:r>
            <a:r>
              <a:rPr lang="en-US" dirty="0" err="1" smtClean="0"/>
              <a:t>refrigerations</a:t>
            </a:r>
            <a:r>
              <a:rPr lang="en-US" dirty="0" smtClean="0"/>
              <a:t> units, air-conditioners, large size washing machines, 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4" y="704850"/>
            <a:ext cx="10460966" cy="1143000"/>
          </a:xfrm>
        </p:spPr>
        <p:txBody>
          <a:bodyPr/>
          <a:lstStyle/>
          <a:p>
            <a:r>
              <a:rPr lang="en-US" dirty="0" smtClean="0"/>
              <a:t>Split Phase Capacitor Start Induction Run Single</a:t>
            </a:r>
            <a:br>
              <a:rPr lang="en-US" dirty="0" smtClean="0"/>
            </a:br>
            <a:r>
              <a:rPr lang="en-US" dirty="0" smtClean="0"/>
              <a:t>Phase Induction Motor</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924050" y="2457291"/>
            <a:ext cx="8343900" cy="3345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PHASE INDUCTION MOTOR</a:t>
            </a:r>
            <a:endParaRPr lang="en-US" dirty="0"/>
          </a:p>
        </p:txBody>
      </p:sp>
      <p:sp>
        <p:nvSpPr>
          <p:cNvPr id="3" name="Content Placeholder 2"/>
          <p:cNvSpPr>
            <a:spLocks noGrp="1"/>
          </p:cNvSpPr>
          <p:nvPr>
            <p:ph idx="1"/>
          </p:nvPr>
        </p:nvSpPr>
        <p:spPr/>
        <p:txBody>
          <a:bodyPr/>
          <a:lstStyle/>
          <a:p>
            <a:pPr>
              <a:buNone/>
            </a:pPr>
            <a:r>
              <a:rPr lang="en-US" b="1" dirty="0" smtClean="0"/>
              <a:t>Principle:</a:t>
            </a:r>
          </a:p>
          <a:p>
            <a:pPr algn="just"/>
            <a:r>
              <a:rPr lang="en-US" dirty="0" smtClean="0"/>
              <a:t>When a three phase balanced voltage is applied to a three phase balanced winding, a rotating magnetic field is produced. This field has a constant magnitude and rotates in space with a constant speed. If a stationary conductor is placed in this field, an </a:t>
            </a:r>
            <a:r>
              <a:rPr lang="en-US" dirty="0" err="1" smtClean="0"/>
              <a:t>emf</a:t>
            </a:r>
            <a:r>
              <a:rPr lang="en-US" dirty="0" smtClean="0"/>
              <a:t> will be induced in it. By creating a closed path for the induced current to </a:t>
            </a:r>
            <a:r>
              <a:rPr lang="en-US" dirty="0" err="1" smtClean="0"/>
              <a:t>flow,an</a:t>
            </a:r>
            <a:r>
              <a:rPr lang="en-US" dirty="0" smtClean="0"/>
              <a:t> electromagnetic torque can be exerted on the conductor. Thus, the conductor is put in rotation.</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774" y="491706"/>
            <a:ext cx="10676626" cy="1017917"/>
          </a:xfrm>
        </p:spPr>
        <p:txBody>
          <a:bodyPr/>
          <a:lstStyle/>
          <a:p>
            <a:r>
              <a:rPr lang="en-US" dirty="0" smtClean="0"/>
              <a:t>CONSTRUCTION OF THREE PHASE INDUCTION MOTOR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816440" y="1684338"/>
            <a:ext cx="8725807" cy="47337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48906" y="1935164"/>
            <a:ext cx="10633494" cy="4389437"/>
          </a:xfrm>
        </p:spPr>
        <p:txBody>
          <a:bodyPr/>
          <a:lstStyle/>
          <a:p>
            <a:r>
              <a:rPr lang="en-US" b="1" dirty="0" smtClean="0"/>
              <a:t>Stator: </a:t>
            </a:r>
            <a:r>
              <a:rPr lang="en-US" dirty="0" smtClean="0"/>
              <a:t>This is the stationary part of the motor. It consists of an outer solid </a:t>
            </a:r>
            <a:r>
              <a:rPr lang="en-US" dirty="0" smtClean="0"/>
              <a:t>circular metal part called the yoke or frame and a laminated cylindrical drum called the stator </a:t>
            </a:r>
            <a:r>
              <a:rPr lang="en-US" dirty="0" smtClean="0"/>
              <a:t>drum. This drum ash number of slots provided over the entire periphery of it.</a:t>
            </a:r>
          </a:p>
          <a:p>
            <a:r>
              <a:rPr lang="en-US" dirty="0" smtClean="0"/>
              <a:t>Required numbers of stator conductors are embedded in the slots. These conductors are electrically connected in series and are arranged to form a balanced three phase winding. The stator is wound to give a specific number of poles. </a:t>
            </a:r>
          </a:p>
          <a:p>
            <a:r>
              <a:rPr lang="en-US" dirty="0" smtClean="0"/>
              <a:t>The stator winding may be star or delta connected.</a:t>
            </a:r>
          </a:p>
          <a:p>
            <a:r>
              <a:rPr lang="en-US" b="1" dirty="0" smtClean="0"/>
              <a:t>Rotor :</a:t>
            </a:r>
            <a:r>
              <a:rPr lang="en-US" dirty="0" smtClean="0"/>
              <a:t>This </a:t>
            </a:r>
            <a:r>
              <a:rPr lang="en-US" dirty="0" smtClean="0"/>
              <a:t>is the rotating part of the induction motor. It is also in the form </a:t>
            </a:r>
            <a:r>
              <a:rPr lang="en-US" dirty="0" smtClean="0"/>
              <a:t>so slotted </a:t>
            </a:r>
            <a:r>
              <a:rPr lang="en-US" dirty="0" smtClean="0"/>
              <a:t>cylindrical structure. </a:t>
            </a:r>
            <a:endParaRPr lang="en-US" dirty="0" smtClean="0"/>
          </a:p>
          <a:p>
            <a:r>
              <a:rPr lang="en-US" dirty="0" smtClean="0"/>
              <a:t>The </a:t>
            </a:r>
            <a:r>
              <a:rPr lang="en-US" dirty="0" smtClean="0"/>
              <a:t>air gap between stator and rotor is as minimum </a:t>
            </a:r>
            <a:r>
              <a:rPr lang="en-US" dirty="0" smtClean="0"/>
              <a:t>as mechanically </a:t>
            </a:r>
            <a:r>
              <a:rPr lang="en-US" dirty="0" smtClean="0"/>
              <a:t>possible. There are two types of rotors—squirrel cage rotor and </a:t>
            </a:r>
            <a:r>
              <a:rPr lang="en-US" dirty="0" err="1" smtClean="0"/>
              <a:t>slipring</a:t>
            </a:r>
            <a:r>
              <a:rPr lang="en-US" dirty="0" smtClean="0"/>
              <a:t> or </a:t>
            </a:r>
            <a:r>
              <a:rPr lang="en-US" dirty="0" smtClean="0"/>
              <a:t>wound rotor.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sz="half" idx="1"/>
          </p:nvPr>
        </p:nvSpPr>
        <p:spPr>
          <a:xfrm>
            <a:off x="876300" y="989013"/>
            <a:ext cx="5384800" cy="5472112"/>
          </a:xfrm>
        </p:spPr>
        <p:txBody>
          <a:bodyPr/>
          <a:lstStyle/>
          <a:p>
            <a:r>
              <a:rPr lang="en-US" sz="1600" dirty="0" smtClean="0"/>
              <a:t>Figure 1.  </a:t>
            </a:r>
            <a:r>
              <a:rPr lang="en-US" sz="1600" dirty="0" smtClean="0"/>
              <a:t>shows the </a:t>
            </a:r>
            <a:r>
              <a:rPr lang="en-US" sz="1600" dirty="0" smtClean="0"/>
              <a:t>construction of </a:t>
            </a:r>
            <a:r>
              <a:rPr lang="en-US" sz="1600" dirty="0" smtClean="0"/>
              <a:t>a squirrel cage rotor. in this </a:t>
            </a:r>
            <a:r>
              <a:rPr lang="en-US" sz="1600" dirty="0" smtClean="0"/>
              <a:t>type, each </a:t>
            </a:r>
            <a:r>
              <a:rPr lang="en-US" sz="1600" dirty="0" smtClean="0"/>
              <a:t>rotor slot accommodates a rod </a:t>
            </a:r>
            <a:r>
              <a:rPr lang="en-US" sz="1600" dirty="0" smtClean="0"/>
              <a:t>or bar </a:t>
            </a:r>
            <a:r>
              <a:rPr lang="en-US" sz="1600" dirty="0" smtClean="0"/>
              <a:t>made of a good conducting material.</a:t>
            </a:r>
          </a:p>
          <a:p>
            <a:r>
              <a:rPr lang="en-US" sz="1600" dirty="0" smtClean="0"/>
              <a:t>These rotor rods are short </a:t>
            </a:r>
            <a:r>
              <a:rPr lang="en-US" sz="1600" dirty="0" smtClean="0"/>
              <a:t>circuited at </a:t>
            </a:r>
            <a:r>
              <a:rPr lang="en-US" sz="1600" dirty="0" smtClean="0"/>
              <a:t>both ends by means of end </a:t>
            </a:r>
            <a:r>
              <a:rPr lang="en-US" sz="1600" dirty="0" smtClean="0"/>
              <a:t>rings made </a:t>
            </a:r>
            <a:r>
              <a:rPr lang="en-US" sz="1600" dirty="0" smtClean="0"/>
              <a:t>of the same metal as that of </a:t>
            </a:r>
            <a:r>
              <a:rPr lang="en-US" sz="1600" dirty="0" smtClean="0"/>
              <a:t>the rotor </a:t>
            </a:r>
            <a:r>
              <a:rPr lang="en-US" sz="1600" dirty="0" smtClean="0"/>
              <a:t>conductors. Thus, the rotor </a:t>
            </a:r>
            <a:r>
              <a:rPr lang="en-US" sz="1600" dirty="0" smtClean="0"/>
              <a:t>circuit forms </a:t>
            </a:r>
            <a:r>
              <a:rPr lang="en-US" sz="1600" dirty="0" smtClean="0"/>
              <a:t>a closed path for any current </a:t>
            </a:r>
            <a:r>
              <a:rPr lang="en-US" sz="1600" dirty="0" smtClean="0"/>
              <a:t>to flow </a:t>
            </a:r>
            <a:r>
              <a:rPr lang="en-US" sz="1600" dirty="0" smtClean="0"/>
              <a:t>through.</a:t>
            </a:r>
          </a:p>
          <a:p>
            <a:r>
              <a:rPr lang="en-US" sz="1600" dirty="0" smtClean="0"/>
              <a:t>Figure-2. shows </a:t>
            </a:r>
            <a:r>
              <a:rPr lang="en-US" sz="1600" dirty="0" smtClean="0"/>
              <a:t>the rotor </a:t>
            </a:r>
            <a:r>
              <a:rPr lang="en-US" sz="1600" dirty="0" smtClean="0"/>
              <a:t>winding of </a:t>
            </a:r>
            <a:r>
              <a:rPr lang="en-US" sz="1600" dirty="0" smtClean="0"/>
              <a:t>a slip ring or wound rotor. </a:t>
            </a:r>
            <a:r>
              <a:rPr lang="en-US" sz="1600" dirty="0" smtClean="0"/>
              <a:t>In this </a:t>
            </a:r>
            <a:r>
              <a:rPr lang="en-US" sz="1600" dirty="0" smtClean="0"/>
              <a:t>case, large number of </a:t>
            </a:r>
            <a:r>
              <a:rPr lang="en-US" sz="1600" dirty="0" smtClean="0"/>
              <a:t>conductors are </a:t>
            </a:r>
            <a:r>
              <a:rPr lang="en-US" sz="1600" dirty="0" smtClean="0"/>
              <a:t>embedded in the rotor slots. </a:t>
            </a:r>
            <a:endParaRPr lang="en-US" sz="1600" dirty="0" smtClean="0"/>
          </a:p>
          <a:p>
            <a:r>
              <a:rPr lang="en-US" sz="1600" dirty="0" smtClean="0"/>
              <a:t>These conductors </a:t>
            </a:r>
            <a:r>
              <a:rPr lang="en-US" sz="1600" dirty="0" smtClean="0"/>
              <a:t>are electrically connected </a:t>
            </a:r>
            <a:r>
              <a:rPr lang="en-US" sz="1600" dirty="0" smtClean="0"/>
              <a:t>to form </a:t>
            </a:r>
            <a:r>
              <a:rPr lang="en-US" sz="1600" dirty="0" smtClean="0"/>
              <a:t>a balanced three phase winding</a:t>
            </a:r>
            <a:r>
              <a:rPr lang="en-US" sz="1600" dirty="0" smtClean="0"/>
              <a:t>.</a:t>
            </a:r>
          </a:p>
          <a:p>
            <a:r>
              <a:rPr lang="en-US" sz="1600" dirty="0" smtClean="0"/>
              <a:t> </a:t>
            </a:r>
            <a:r>
              <a:rPr lang="en-US" sz="1600" dirty="0" smtClean="0"/>
              <a:t>Again, the rotor is wound to give the </a:t>
            </a:r>
            <a:r>
              <a:rPr lang="en-US" sz="1600" dirty="0" smtClean="0"/>
              <a:t>same number </a:t>
            </a:r>
            <a:r>
              <a:rPr lang="en-US" sz="1600" dirty="0" smtClean="0"/>
              <a:t>of poles as the stator. </a:t>
            </a:r>
            <a:endParaRPr lang="en-US" sz="1600" dirty="0" smtClean="0"/>
          </a:p>
          <a:p>
            <a:r>
              <a:rPr lang="en-US" sz="1600" dirty="0" smtClean="0"/>
              <a:t>Three </a:t>
            </a:r>
            <a:r>
              <a:rPr lang="en-US" sz="1600" dirty="0" smtClean="0"/>
              <a:t>similar ends of the rotor winding are </a:t>
            </a:r>
            <a:r>
              <a:rPr lang="en-US" sz="1600" dirty="0" smtClean="0"/>
              <a:t>joined together </a:t>
            </a:r>
            <a:r>
              <a:rPr lang="en-US" sz="1600" dirty="0" smtClean="0"/>
              <a:t>thus making a common point. </a:t>
            </a:r>
            <a:endParaRPr lang="en-US" sz="1600" dirty="0" smtClean="0"/>
          </a:p>
          <a:p>
            <a:r>
              <a:rPr lang="en-US" sz="1600" dirty="0" smtClean="0"/>
              <a:t>The </a:t>
            </a:r>
            <a:r>
              <a:rPr lang="en-US" sz="1600" dirty="0" smtClean="0"/>
              <a:t>other three ends are connected to </a:t>
            </a:r>
            <a:r>
              <a:rPr lang="en-US" sz="1600" dirty="0" smtClean="0"/>
              <a:t>three slip </a:t>
            </a:r>
            <a:r>
              <a:rPr lang="en-US" sz="1600" dirty="0" smtClean="0"/>
              <a:t>rings which are mounted to the shaft. </a:t>
            </a:r>
            <a:endParaRPr lang="en-US" sz="1600" dirty="0" smtClean="0"/>
          </a:p>
          <a:p>
            <a:r>
              <a:rPr lang="en-US" sz="1600" dirty="0" smtClean="0"/>
              <a:t>These </a:t>
            </a:r>
            <a:r>
              <a:rPr lang="en-US" sz="1600" dirty="0" smtClean="0"/>
              <a:t>slip rings are used to create a </a:t>
            </a:r>
            <a:r>
              <a:rPr lang="en-US" sz="1600" dirty="0" smtClean="0"/>
              <a:t>short circuit </a:t>
            </a:r>
            <a:r>
              <a:rPr lang="en-US" sz="1600" dirty="0" smtClean="0"/>
              <a:t>among the three phase windings of the rotor.</a:t>
            </a:r>
            <a:endParaRPr lang="en-US" sz="1600" dirty="0"/>
          </a:p>
        </p:txBody>
      </p:sp>
      <p:pic>
        <p:nvPicPr>
          <p:cNvPr id="1026" name="Picture 2"/>
          <p:cNvPicPr>
            <a:picLocks noGrp="1" noChangeAspect="1" noChangeArrowheads="1"/>
          </p:cNvPicPr>
          <p:nvPr>
            <p:ph sz="half" idx="2"/>
          </p:nvPr>
        </p:nvPicPr>
        <p:blipFill>
          <a:blip r:embed="rId2"/>
          <a:srcRect/>
          <a:stretch>
            <a:fillRect/>
          </a:stretch>
        </p:blipFill>
        <p:spPr bwMode="auto">
          <a:xfrm>
            <a:off x="7241672" y="514229"/>
            <a:ext cx="3192780" cy="2514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347963" y="3368255"/>
            <a:ext cx="4533900" cy="2933700"/>
          </a:xfrm>
          <a:prstGeom prst="rect">
            <a:avLst/>
          </a:prstGeom>
          <a:noFill/>
          <a:ln w="9525">
            <a:noFill/>
            <a:miter lim="800000"/>
            <a:headEnd/>
            <a:tailEnd/>
          </a:ln>
          <a:effectLst/>
        </p:spPr>
      </p:pic>
      <p:sp>
        <p:nvSpPr>
          <p:cNvPr id="12" name="TextBox 11"/>
          <p:cNvSpPr txBox="1"/>
          <p:nvPr/>
        </p:nvSpPr>
        <p:spPr>
          <a:xfrm>
            <a:off x="6487064" y="3053752"/>
            <a:ext cx="4692770" cy="369332"/>
          </a:xfrm>
          <a:prstGeom prst="rect">
            <a:avLst/>
          </a:prstGeom>
          <a:noFill/>
        </p:spPr>
        <p:txBody>
          <a:bodyPr wrap="square" rtlCol="0">
            <a:spAutoFit/>
          </a:bodyPr>
          <a:lstStyle/>
          <a:p>
            <a:r>
              <a:rPr lang="en-US" dirty="0" smtClean="0"/>
              <a:t>Fig.1 Construction of squirrel cage rotor</a:t>
            </a:r>
            <a:endParaRPr lang="en-US" dirty="0"/>
          </a:p>
        </p:txBody>
      </p:sp>
      <p:sp>
        <p:nvSpPr>
          <p:cNvPr id="13" name="TextBox 12"/>
          <p:cNvSpPr txBox="1"/>
          <p:nvPr/>
        </p:nvSpPr>
        <p:spPr>
          <a:xfrm>
            <a:off x="6366294" y="6435306"/>
            <a:ext cx="5650302" cy="369332"/>
          </a:xfrm>
          <a:prstGeom prst="rect">
            <a:avLst/>
          </a:prstGeom>
          <a:noFill/>
        </p:spPr>
        <p:txBody>
          <a:bodyPr wrap="square" rtlCol="0">
            <a:spAutoFit/>
          </a:bodyPr>
          <a:lstStyle/>
          <a:p>
            <a:r>
              <a:rPr lang="en-US" dirty="0" smtClean="0"/>
              <a:t>Fig.2 -The </a:t>
            </a:r>
            <a:r>
              <a:rPr lang="en-US" dirty="0" smtClean="0"/>
              <a:t>rotor winding of a slip ring or wound rotor.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a:t>
            </a:r>
            <a:endParaRPr lang="en-US" dirty="0"/>
          </a:p>
        </p:txBody>
      </p:sp>
      <p:sp>
        <p:nvSpPr>
          <p:cNvPr id="6" name="Content Placeholder 5"/>
          <p:cNvSpPr>
            <a:spLocks noGrp="1"/>
          </p:cNvSpPr>
          <p:nvPr>
            <p:ph idx="1"/>
          </p:nvPr>
        </p:nvSpPr>
        <p:spPr>
          <a:xfrm>
            <a:off x="914400" y="1935164"/>
            <a:ext cx="10668000" cy="4389437"/>
          </a:xfrm>
        </p:spPr>
        <p:txBody>
          <a:bodyPr/>
          <a:lstStyle/>
          <a:p>
            <a:pPr algn="just">
              <a:buFont typeface="Wingdings" pitchFamily="2" charset="2"/>
              <a:buChar char="v"/>
            </a:pPr>
            <a:r>
              <a:rPr lang="en-US" dirty="0" smtClean="0"/>
              <a:t>A three phase balanced voltage is applied across the three phase balanced </a:t>
            </a:r>
            <a:r>
              <a:rPr lang="en-US" dirty="0" smtClean="0"/>
              <a:t>stator winding</a:t>
            </a:r>
            <a:r>
              <a:rPr lang="en-US" dirty="0" smtClean="0"/>
              <a:t>. A rotating magnetic field is produced. This magnetic field completes </a:t>
            </a:r>
            <a:r>
              <a:rPr lang="en-US" dirty="0" smtClean="0"/>
              <a:t>its path </a:t>
            </a:r>
            <a:r>
              <a:rPr lang="en-US" dirty="0" smtClean="0"/>
              <a:t>through the stator, the air gap and the rotor. </a:t>
            </a:r>
            <a:endParaRPr lang="en-US" dirty="0" smtClean="0"/>
          </a:p>
          <a:p>
            <a:pPr algn="just">
              <a:buFont typeface="Wingdings" pitchFamily="2" charset="2"/>
              <a:buChar char="v"/>
            </a:pPr>
            <a:r>
              <a:rPr lang="en-US" dirty="0" smtClean="0"/>
              <a:t>In </a:t>
            </a:r>
            <a:r>
              <a:rPr lang="en-US" dirty="0" smtClean="0"/>
              <a:t>this process, the rotor </a:t>
            </a:r>
            <a:r>
              <a:rPr lang="en-US" dirty="0" smtClean="0"/>
              <a:t>conductors, which </a:t>
            </a:r>
            <a:r>
              <a:rPr lang="en-US" dirty="0" smtClean="0"/>
              <a:t>are still stationary, are linked by the time varying stator magnetic field.</a:t>
            </a:r>
          </a:p>
          <a:p>
            <a:pPr algn="just">
              <a:buFont typeface="Wingdings" pitchFamily="2" charset="2"/>
              <a:buChar char="v"/>
            </a:pPr>
            <a:r>
              <a:rPr lang="en-US" dirty="0" smtClean="0"/>
              <a:t>Therefore, an </a:t>
            </a:r>
            <a:r>
              <a:rPr lang="en-US" dirty="0" err="1" smtClean="0"/>
              <a:t>emf</a:t>
            </a:r>
            <a:r>
              <a:rPr lang="en-US" dirty="0" smtClean="0"/>
              <a:t> is induced in the rotor conductors. When the rotor circuit </a:t>
            </a:r>
            <a:r>
              <a:rPr lang="en-US" dirty="0" smtClean="0"/>
              <a:t>forms a </a:t>
            </a:r>
            <a:r>
              <a:rPr lang="en-US" dirty="0" smtClean="0"/>
              <a:t>closed path, a rotor current is circulated. Thus, the current carrying rotor </a:t>
            </a:r>
            <a:r>
              <a:rPr lang="en-US" dirty="0" smtClean="0"/>
              <a:t>conductors are </a:t>
            </a:r>
            <a:r>
              <a:rPr lang="en-US" dirty="0" smtClean="0"/>
              <a:t>placed in the rotating magnetic field</a:t>
            </a:r>
            <a:r>
              <a:rPr lang="en-US" dirty="0" smtClean="0"/>
              <a:t>.</a:t>
            </a:r>
          </a:p>
          <a:p>
            <a:pPr algn="just">
              <a:buFont typeface="Wingdings" pitchFamily="2" charset="2"/>
              <a:buChar char="v"/>
            </a:pPr>
            <a:r>
              <a:rPr lang="en-US" dirty="0" smtClean="0"/>
              <a:t> </a:t>
            </a:r>
            <a:r>
              <a:rPr lang="en-US" dirty="0" smtClean="0"/>
              <a:t>Hence, as per the law of </a:t>
            </a:r>
            <a:r>
              <a:rPr lang="en-US" dirty="0" err="1" smtClean="0"/>
              <a:t>interaction,an</a:t>
            </a:r>
            <a:r>
              <a:rPr lang="en-US" dirty="0" smtClean="0"/>
              <a:t> </a:t>
            </a:r>
            <a:r>
              <a:rPr lang="en-US" dirty="0" smtClean="0"/>
              <a:t>electromagnetic force is exerted on the rotor conductors. Thus, the rotor </a:t>
            </a:r>
            <a:r>
              <a:rPr lang="en-US" dirty="0" smtClean="0"/>
              <a:t>starts revolving</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45388" y="1935164"/>
            <a:ext cx="10737011" cy="4389437"/>
          </a:xfrm>
        </p:spPr>
        <p:txBody>
          <a:bodyPr/>
          <a:lstStyle/>
          <a:p>
            <a:pPr algn="just">
              <a:buFont typeface="Wingdings" pitchFamily="2" charset="2"/>
              <a:buChar char="v"/>
            </a:pPr>
            <a:r>
              <a:rPr lang="en-US" dirty="0" smtClean="0"/>
              <a:t>According to Lenz’s law, the nature of the rotor induced current is to oppose </a:t>
            </a:r>
            <a:r>
              <a:rPr lang="en-US" dirty="0" smtClean="0"/>
              <a:t>the cause </a:t>
            </a:r>
            <a:r>
              <a:rPr lang="en-US" dirty="0" smtClean="0"/>
              <a:t>producing it. Here the cause is the rotating magnetic field. Hence, the </a:t>
            </a:r>
            <a:r>
              <a:rPr lang="en-US" dirty="0" smtClean="0"/>
              <a:t>rotor rotates </a:t>
            </a:r>
            <a:r>
              <a:rPr lang="en-US" dirty="0" smtClean="0"/>
              <a:t>in the same direction as that of the rotating magnetic field.</a:t>
            </a:r>
          </a:p>
          <a:p>
            <a:pPr algn="just">
              <a:buFont typeface="Wingdings" pitchFamily="2" charset="2"/>
              <a:buChar char="v"/>
            </a:pPr>
            <a:r>
              <a:rPr lang="en-US" dirty="0" smtClean="0"/>
              <a:t>In practice, the rotor speed never equals the speed of the rotating magnetic </a:t>
            </a:r>
            <a:r>
              <a:rPr lang="en-US" dirty="0" smtClean="0"/>
              <a:t>field (called </a:t>
            </a:r>
            <a:r>
              <a:rPr lang="en-US" dirty="0" smtClean="0"/>
              <a:t>the synchronous speed). The difference in the two speeds is called slip. </a:t>
            </a:r>
            <a:r>
              <a:rPr lang="en-US" dirty="0" smtClean="0"/>
              <a:t>The current </a:t>
            </a:r>
            <a:r>
              <a:rPr lang="en-US" dirty="0" smtClean="0"/>
              <a:t>drawn by the stator is automatically adjusted whenever the motor is </a:t>
            </a:r>
            <a:r>
              <a:rPr lang="en-US" dirty="0" smtClean="0"/>
              <a:t>loaded.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3" name="Content Placeholder 2"/>
          <p:cNvSpPr>
            <a:spLocks noGrp="1"/>
          </p:cNvSpPr>
          <p:nvPr>
            <p:ph idx="1"/>
          </p:nvPr>
        </p:nvSpPr>
        <p:spPr>
          <a:xfrm>
            <a:off x="785004" y="1935164"/>
            <a:ext cx="10797396" cy="4389437"/>
          </a:xfrm>
        </p:spPr>
        <p:txBody>
          <a:bodyPr/>
          <a:lstStyle/>
          <a:p>
            <a:pPr>
              <a:buNone/>
            </a:pPr>
            <a:r>
              <a:rPr lang="en-US" dirty="0" smtClean="0"/>
              <a:t>   Principle:</a:t>
            </a:r>
          </a:p>
          <a:p>
            <a:pPr algn="just"/>
            <a:r>
              <a:rPr lang="en-US" dirty="0" smtClean="0"/>
              <a:t>The transformer works on the principle of electromagnetic induction. In this case, the conductors are stationary and the magnetic flux is varying with respect to </a:t>
            </a:r>
            <a:r>
              <a:rPr lang="en-US" dirty="0" err="1" smtClean="0"/>
              <a:t>time.Thus</a:t>
            </a:r>
            <a:r>
              <a:rPr lang="en-US" dirty="0" smtClean="0"/>
              <a:t>, the induced emf comes under the classification of statically induced emf.</a:t>
            </a:r>
          </a:p>
          <a:p>
            <a:pPr algn="just"/>
            <a:r>
              <a:rPr lang="en-US" dirty="0" smtClean="0"/>
              <a:t>The transformer is a static piece of apparatus used to transfer electrical energy from one circuit to another. The two circuits are magnetically coupled. One of the circuits is </a:t>
            </a:r>
            <a:r>
              <a:rPr lang="en-US" dirty="0" err="1" smtClean="0"/>
              <a:t>energised</a:t>
            </a:r>
            <a:r>
              <a:rPr lang="en-US" dirty="0" smtClean="0"/>
              <a:t> by connecting it to a supply at specific voltage magnitude, frequency and waveform.</a:t>
            </a:r>
          </a:p>
          <a:p>
            <a:pPr algn="just"/>
            <a:r>
              <a:rPr lang="en-US" dirty="0" smtClean="0"/>
              <a:t> Then, we have a mutually induced voltage available across the second circuit at the same frequency and waveform but with a change in voltage magnitude if desired.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DOL Starter (Direct On Line Starter) Diagram And Working Principle</a:t>
            </a:r>
            <a:br>
              <a:rPr lang="en-US" b="1" dirty="0" smtClean="0"/>
            </a:br>
            <a:endParaRPr lang="en-US" dirty="0"/>
          </a:p>
        </p:txBody>
      </p:sp>
      <p:sp>
        <p:nvSpPr>
          <p:cNvPr id="3" name="Content Placeholder 2"/>
          <p:cNvSpPr>
            <a:spLocks noGrp="1"/>
          </p:cNvSpPr>
          <p:nvPr>
            <p:ph sz="half" idx="1"/>
          </p:nvPr>
        </p:nvSpPr>
        <p:spPr/>
        <p:txBody>
          <a:bodyPr/>
          <a:lstStyle/>
          <a:p>
            <a:r>
              <a:rPr lang="en-US" b="1" dirty="0" smtClean="0"/>
              <a:t>What is DOL Starter?</a:t>
            </a:r>
          </a:p>
          <a:p>
            <a:pPr algn="just"/>
            <a:r>
              <a:rPr lang="en-US" dirty="0" smtClean="0"/>
              <a:t>A </a:t>
            </a:r>
            <a:r>
              <a:rPr lang="en-US" b="1" dirty="0" smtClean="0"/>
              <a:t>DOL starter</a:t>
            </a:r>
            <a:r>
              <a:rPr lang="en-US" dirty="0" smtClean="0"/>
              <a:t> (also known as a </a:t>
            </a:r>
            <a:r>
              <a:rPr lang="en-US" b="1" dirty="0" smtClean="0"/>
              <a:t>direct on line starter</a:t>
            </a:r>
            <a:r>
              <a:rPr lang="en-US" dirty="0" smtClean="0"/>
              <a:t> or </a:t>
            </a:r>
            <a:r>
              <a:rPr lang="en-US" b="1" dirty="0" smtClean="0"/>
              <a:t>across the line starter</a:t>
            </a:r>
            <a:r>
              <a:rPr lang="en-US" dirty="0" smtClean="0"/>
              <a:t>) is a method of starting a </a:t>
            </a:r>
            <a:r>
              <a:rPr lang="en-US" dirty="0" smtClean="0">
                <a:hlinkClick r:id="rId2"/>
              </a:rPr>
              <a:t>3 phase induction motor</a:t>
            </a:r>
            <a:r>
              <a:rPr lang="en-US" dirty="0" smtClean="0"/>
              <a:t>. In a DOL Starter, an </a:t>
            </a:r>
            <a:r>
              <a:rPr lang="en-US" dirty="0" smtClean="0">
                <a:hlinkClick r:id="rId3"/>
              </a:rPr>
              <a:t>induction motor</a:t>
            </a:r>
            <a:r>
              <a:rPr lang="en-US" dirty="0" smtClean="0"/>
              <a:t> is connected directly across its 3-phase supply, and the DOL starter applies the full line voltage to the motor terminals.</a:t>
            </a:r>
            <a:endParaRPr lang="en-US" dirty="0"/>
          </a:p>
        </p:txBody>
      </p:sp>
      <p:sp>
        <p:nvSpPr>
          <p:cNvPr id="6" name="Content Placeholder 5"/>
          <p:cNvSpPr>
            <a:spLocks noGrp="1"/>
          </p:cNvSpPr>
          <p:nvPr>
            <p:ph sz="half" idx="2"/>
          </p:nvPr>
        </p:nvSpPr>
        <p:spPr>
          <a:xfrm>
            <a:off x="6197600" y="983411"/>
            <a:ext cx="5862128" cy="5371514"/>
          </a:xfrm>
        </p:spPr>
        <p:txBody>
          <a:bodyPr/>
          <a:lstStyle/>
          <a:p>
            <a:pPr>
              <a:buNone/>
            </a:pPr>
            <a:endParaRPr lang="en-US" dirty="0"/>
          </a:p>
        </p:txBody>
      </p:sp>
      <p:pic>
        <p:nvPicPr>
          <p:cNvPr id="4099" name="Picture 3"/>
          <p:cNvPicPr>
            <a:picLocks noChangeAspect="1" noChangeArrowheads="1"/>
          </p:cNvPicPr>
          <p:nvPr/>
        </p:nvPicPr>
        <p:blipFill>
          <a:blip r:embed="rId4"/>
          <a:srcRect/>
          <a:stretch>
            <a:fillRect/>
          </a:stretch>
        </p:blipFill>
        <p:spPr bwMode="auto">
          <a:xfrm>
            <a:off x="6331789" y="1440611"/>
            <a:ext cx="5662432" cy="476178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701290" y="2423001"/>
            <a:ext cx="6789420" cy="34137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061210" y="2663031"/>
            <a:ext cx="8069580" cy="29337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081516" y="2311879"/>
            <a:ext cx="5096989" cy="31572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23026" y="1935164"/>
            <a:ext cx="10659374" cy="4389437"/>
          </a:xfrm>
        </p:spPr>
        <p:txBody>
          <a:bodyPr/>
          <a:lstStyle/>
          <a:p>
            <a:r>
              <a:rPr lang="en-US" dirty="0" smtClean="0"/>
              <a:t>The following are the essential requirements of a transformer:</a:t>
            </a:r>
          </a:p>
          <a:p>
            <a:r>
              <a:rPr lang="en-US" dirty="0" smtClean="0"/>
              <a:t>(a) A good magnetic core</a:t>
            </a:r>
          </a:p>
          <a:p>
            <a:r>
              <a:rPr lang="en-US" dirty="0" smtClean="0"/>
              <a:t>(b) Two windings</a:t>
            </a:r>
          </a:p>
          <a:p>
            <a:r>
              <a:rPr lang="en-US" dirty="0" smtClean="0"/>
              <a:t>(c) A time varying magnetic flux</a:t>
            </a:r>
          </a:p>
          <a:p>
            <a:r>
              <a:rPr lang="en-US" dirty="0" smtClean="0"/>
              <a:t>The transformer core is generally laminated and is made out of a good magnetic material such as transformer steel or silicon steel. Such a material has high relative permeability and low hysteresis loss. </a:t>
            </a:r>
          </a:p>
          <a:p>
            <a:r>
              <a:rPr lang="en-US" dirty="0" smtClean="0"/>
              <a:t>One type of transformer, called the core type is constructed using L-shaped laminations or stampings.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a:xfrm>
            <a:off x="983410" y="1935164"/>
            <a:ext cx="10598989" cy="4389437"/>
          </a:xfrm>
        </p:spPr>
        <p:txBody>
          <a:bodyPr/>
          <a:lstStyle/>
          <a:p>
            <a:pPr algn="just"/>
            <a:r>
              <a:rPr lang="en-US" dirty="0" smtClean="0"/>
              <a:t> Let us say that a transformer has N1 turns in its primary winding and N2 turns in its secondary winding. The primary winding is connected to a sinusoidal voltage of magnitude V1 at a frequency ‘f’ hertz. A working flux of f webers is set up in the magnetic core. </a:t>
            </a:r>
          </a:p>
          <a:p>
            <a:r>
              <a:rPr lang="en-US" dirty="0" smtClean="0"/>
              <a:t>This working flux is alternating and sinusoidal as the applied voltage is alternating and sinusoidal. </a:t>
            </a:r>
          </a:p>
          <a:p>
            <a:r>
              <a:rPr lang="en-US" dirty="0" smtClean="0"/>
              <a:t> When this flux link the primary and the secondary winding, emfs are induced in them. The emf induced in the primary is the self induced emf and that induced in the secondary is the mutually induced emf. Let the induced voltages in the primary and the secondary be E1 and E2 volts respectively.</a:t>
            </a:r>
          </a:p>
          <a:p>
            <a:pPr>
              <a:buFont typeface="Wingdings" pitchFamily="2" charset="2"/>
              <a:buChar char="v"/>
            </a:pPr>
            <a:r>
              <a:rPr lang="en-US" dirty="0" smtClean="0"/>
              <a:t>These voltages will have sinusoidal waveform and the same frequency as that of the applied voltage. The currents which flow in the closed primary and the secondary circuits are respectively I1 and I2.</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2263</TotalTime>
  <Words>2571</Words>
  <Application>Microsoft Office PowerPoint</Application>
  <PresentationFormat>Custom</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 BASICS OF ELECTRICAL AND ELECTRONICS ENGINEERING</vt:lpstr>
      <vt:lpstr>UNIT – IV AC Machines and Transformers </vt:lpstr>
      <vt:lpstr>TRANSFORMERS</vt:lpstr>
      <vt:lpstr>Slide 4</vt:lpstr>
      <vt:lpstr>Slide 5</vt:lpstr>
      <vt:lpstr>Slide 6</vt:lpstr>
      <vt:lpstr>Slide 7</vt:lpstr>
      <vt:lpstr>Slide 8</vt:lpstr>
      <vt:lpstr>Working</vt:lpstr>
      <vt:lpstr>Slide 10</vt:lpstr>
      <vt:lpstr>Slide 11</vt:lpstr>
      <vt:lpstr>AC GENERATOR OR ALTERNATOR</vt:lpstr>
      <vt:lpstr>Slide 13</vt:lpstr>
      <vt:lpstr>Slide 14</vt:lpstr>
      <vt:lpstr>Slide 15</vt:lpstr>
      <vt:lpstr>Working of Alternator</vt:lpstr>
      <vt:lpstr>SINGLE PHASE INDUCTION MOTORS</vt:lpstr>
      <vt:lpstr>Slide 18</vt:lpstr>
      <vt:lpstr>Split Phase Resistance Start 1-Phase Induction Motor</vt:lpstr>
      <vt:lpstr>Slide 20</vt:lpstr>
      <vt:lpstr>Slide 21</vt:lpstr>
      <vt:lpstr>Split Phase Capacitor Start Induction Run Single Phase Induction Motor</vt:lpstr>
      <vt:lpstr>Split Phase Capacitor Start Induction Run Single Phase Induction Motor</vt:lpstr>
      <vt:lpstr>THREE PHASE INDUCTION MOTOR</vt:lpstr>
      <vt:lpstr>CONSTRUCTION OF THREE PHASE INDUCTION MOTOR </vt:lpstr>
      <vt:lpstr>Slide 26</vt:lpstr>
      <vt:lpstr>Slide 27</vt:lpstr>
      <vt:lpstr>Working</vt:lpstr>
      <vt:lpstr>Slide 29</vt:lpstr>
      <vt:lpstr>DOL Starter (Direct On Line Starter) Diagram And Working Principle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austindaniel01@outlook.com</dc:creator>
  <cp:lastModifiedBy>Admin</cp:lastModifiedBy>
  <cp:revision>446</cp:revision>
  <dcterms:created xsi:type="dcterms:W3CDTF">2020-11-12T06:01:28Z</dcterms:created>
  <dcterms:modified xsi:type="dcterms:W3CDTF">2023-01-26T15:09:08Z</dcterms:modified>
</cp:coreProperties>
</file>