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313" r:id="rId2"/>
    <p:sldId id="491" r:id="rId3"/>
    <p:sldId id="528" r:id="rId4"/>
    <p:sldId id="529" r:id="rId5"/>
    <p:sldId id="530" r:id="rId6"/>
    <p:sldId id="531" r:id="rId7"/>
    <p:sldId id="532" r:id="rId8"/>
    <p:sldId id="533" r:id="rId9"/>
    <p:sldId id="534" r:id="rId10"/>
    <p:sldId id="535" r:id="rId11"/>
    <p:sldId id="536" r:id="rId12"/>
    <p:sldId id="537" r:id="rId13"/>
    <p:sldId id="538" r:id="rId14"/>
    <p:sldId id="539" r:id="rId15"/>
    <p:sldId id="540" r:id="rId16"/>
    <p:sldId id="541" r:id="rId17"/>
    <p:sldId id="542" r:id="rId18"/>
    <p:sldId id="543" r:id="rId19"/>
    <p:sldId id="544" r:id="rId20"/>
    <p:sldId id="545" r:id="rId21"/>
    <p:sldId id="546" r:id="rId22"/>
    <p:sldId id="547" r:id="rId23"/>
    <p:sldId id="548" r:id="rId24"/>
    <p:sldId id="549" r:id="rId25"/>
    <p:sldId id="550" r:id="rId26"/>
    <p:sldId id="551" r:id="rId27"/>
    <p:sldId id="552" r:id="rId28"/>
    <p:sldId id="553" r:id="rId29"/>
    <p:sldId id="554" r:id="rId30"/>
    <p:sldId id="555" r:id="rId31"/>
    <p:sldId id="556" r:id="rId32"/>
    <p:sldId id="557" r:id="rId33"/>
    <p:sldId id="558" r:id="rId34"/>
    <p:sldId id="559" r:id="rId35"/>
    <p:sldId id="560" r:id="rId36"/>
    <p:sldId id="561" r:id="rId37"/>
    <p:sldId id="562" r:id="rId38"/>
    <p:sldId id="563" r:id="rId39"/>
    <p:sldId id="564" r:id="rId40"/>
    <p:sldId id="565" r:id="rId41"/>
    <p:sldId id="566" r:id="rId42"/>
    <p:sldId id="567" r:id="rId43"/>
    <p:sldId id="568" r:id="rId44"/>
    <p:sldId id="569" r:id="rId45"/>
    <p:sldId id="570" r:id="rId46"/>
    <p:sldId id="571" r:id="rId47"/>
    <p:sldId id="572" r:id="rId48"/>
    <p:sldId id="573" r:id="rId49"/>
    <p:sldId id="574" r:id="rId50"/>
    <p:sldId id="575" r:id="rId51"/>
    <p:sldId id="576" r:id="rId52"/>
    <p:sldId id="577" r:id="rId53"/>
    <p:sldId id="578" r:id="rId54"/>
    <p:sldId id="579" r:id="rId55"/>
    <p:sldId id="580" r:id="rId56"/>
    <p:sldId id="581" r:id="rId57"/>
    <p:sldId id="582" r:id="rId58"/>
    <p:sldId id="583" r:id="rId59"/>
    <p:sldId id="584" r:id="rId60"/>
    <p:sldId id="585" r:id="rId61"/>
    <p:sldId id="586" r:id="rId62"/>
    <p:sldId id="587" r:id="rId63"/>
    <p:sldId id="588" r:id="rId64"/>
    <p:sldId id="589" r:id="rId65"/>
    <p:sldId id="590" r:id="rId66"/>
    <p:sldId id="591" r:id="rId67"/>
    <p:sldId id="592" r:id="rId68"/>
    <p:sldId id="593" r:id="rId69"/>
    <p:sldId id="594" r:id="rId70"/>
    <p:sldId id="595" r:id="rId71"/>
    <p:sldId id="596" r:id="rId72"/>
    <p:sldId id="597" r:id="rId73"/>
    <p:sldId id="598" r:id="rId74"/>
    <p:sldId id="599" r:id="rId75"/>
    <p:sldId id="600" r:id="rId76"/>
    <p:sldId id="601" r:id="rId7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47"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9364F2-BBF8-40FC-9AA4-ADAC48C8CE71}" type="datetimeFigureOut">
              <a:rPr lang="en-US" smtClean="0"/>
              <a:pPr/>
              <a:t>2/11/2023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18E1F7-80D6-4BB2-8806-073FC6C7C2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a:extLst>
              <a:ext uri="{FF2B5EF4-FFF2-40B4-BE49-F238E27FC236}">
                <a16:creationId xmlns="" xmlns:a16="http://schemas.microsoft.com/office/drawing/2014/main" id="{9AFDA02A-B455-459B-B7B5-2A92F1F0A45C}"/>
              </a:ext>
            </a:extLst>
          </p:cNvPr>
          <p:cNvSpPr>
            <a:spLocks noGrp="1"/>
          </p:cNvSpPr>
          <p:nvPr>
            <p:ph type="dt" sz="half" idx="10"/>
          </p:nvPr>
        </p:nvSpPr>
        <p:spPr/>
        <p:txBody>
          <a:bodyPr/>
          <a:lstStyle>
            <a:lvl1pPr>
              <a:defRPr/>
            </a:lvl1pPr>
          </a:lstStyle>
          <a:p>
            <a:fld id="{AC0D3281-B01E-4303-A197-B699EE612B0D}" type="datetime3">
              <a:rPr lang="en-US" smtClean="0"/>
              <a:pPr/>
              <a:t>11 February 2023</a:t>
            </a:fld>
            <a:endParaRPr lang="en-IN"/>
          </a:p>
        </p:txBody>
      </p:sp>
      <p:sp>
        <p:nvSpPr>
          <p:cNvPr id="5" name="Footer Placeholder 21">
            <a:extLst>
              <a:ext uri="{FF2B5EF4-FFF2-40B4-BE49-F238E27FC236}">
                <a16:creationId xmlns="" xmlns:a16="http://schemas.microsoft.com/office/drawing/2014/main" id="{A7FE5535-F0A1-4834-B65D-374CCECD77FE}"/>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4254821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 xmlns:a16="http://schemas.microsoft.com/office/drawing/2014/main" id="{4364F5B5-0E5A-4D7F-AFD0-DBE849F07EFB}"/>
              </a:ext>
            </a:extLst>
          </p:cNvPr>
          <p:cNvSpPr>
            <a:spLocks noGrp="1"/>
          </p:cNvSpPr>
          <p:nvPr>
            <p:ph type="dt" sz="half" idx="10"/>
          </p:nvPr>
        </p:nvSpPr>
        <p:spPr/>
        <p:txBody>
          <a:bodyPr/>
          <a:lstStyle>
            <a:lvl1pPr>
              <a:defRPr/>
            </a:lvl1pPr>
          </a:lstStyle>
          <a:p>
            <a:fld id="{0041FD0D-570C-4A83-8160-C268C5C25CAF}" type="datetime3">
              <a:rPr lang="en-US" smtClean="0"/>
              <a:pPr/>
              <a:t>11 February 2023</a:t>
            </a:fld>
            <a:endParaRPr lang="en-IN"/>
          </a:p>
        </p:txBody>
      </p:sp>
      <p:sp>
        <p:nvSpPr>
          <p:cNvPr id="5" name="Footer Placeholder 21">
            <a:extLst>
              <a:ext uri="{FF2B5EF4-FFF2-40B4-BE49-F238E27FC236}">
                <a16:creationId xmlns="" xmlns:a16="http://schemas.microsoft.com/office/drawing/2014/main" id="{A145FD39-FCCA-49F7-B8C9-754F079C95D1}"/>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127829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 xmlns:a16="http://schemas.microsoft.com/office/drawing/2014/main" id="{AD1A13AD-B4A3-4112-ADF9-414CA278F5FD}"/>
              </a:ext>
            </a:extLst>
          </p:cNvPr>
          <p:cNvSpPr>
            <a:spLocks noGrp="1"/>
          </p:cNvSpPr>
          <p:nvPr>
            <p:ph type="dt" sz="half" idx="10"/>
          </p:nvPr>
        </p:nvSpPr>
        <p:spPr/>
        <p:txBody>
          <a:bodyPr/>
          <a:lstStyle>
            <a:lvl1pPr>
              <a:defRPr/>
            </a:lvl1pPr>
          </a:lstStyle>
          <a:p>
            <a:fld id="{09A2C0A6-D5F5-442B-9AE7-30A172A82186}" type="datetime3">
              <a:rPr lang="en-US" smtClean="0"/>
              <a:pPr/>
              <a:t>11 February 2023</a:t>
            </a:fld>
            <a:endParaRPr lang="en-IN"/>
          </a:p>
        </p:txBody>
      </p:sp>
      <p:sp>
        <p:nvSpPr>
          <p:cNvPr id="5" name="Footer Placeholder 21">
            <a:extLst>
              <a:ext uri="{FF2B5EF4-FFF2-40B4-BE49-F238E27FC236}">
                <a16:creationId xmlns="" xmlns:a16="http://schemas.microsoft.com/office/drawing/2014/main" id="{FF6D4065-37E6-4658-BA2B-2163CA436589}"/>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1232897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8B2B664-04D7-4C56-93BC-266C8A028B69}"/>
              </a:ext>
            </a:extLst>
          </p:cNvPr>
          <p:cNvSpPr>
            <a:spLocks noGrp="1"/>
          </p:cNvSpPr>
          <p:nvPr>
            <p:ph type="dt" sz="half" idx="10"/>
          </p:nvPr>
        </p:nvSpPr>
        <p:spPr/>
        <p:txBody>
          <a:bodyPr/>
          <a:lstStyle>
            <a:lvl1pPr>
              <a:defRPr/>
            </a:lvl1pPr>
          </a:lstStyle>
          <a:p>
            <a:fld id="{97D6BF65-A8E3-4EDF-8467-1142F6C9B0A9}" type="datetime3">
              <a:rPr lang="en-US" smtClean="0"/>
              <a:pPr/>
              <a:t>11 February 2023</a:t>
            </a:fld>
            <a:endParaRPr lang="en-IN"/>
          </a:p>
        </p:txBody>
      </p:sp>
      <p:sp>
        <p:nvSpPr>
          <p:cNvPr id="4" name="Footer Placeholder 3">
            <a:extLst>
              <a:ext uri="{FF2B5EF4-FFF2-40B4-BE49-F238E27FC236}">
                <a16:creationId xmlns="" xmlns:a16="http://schemas.microsoft.com/office/drawing/2014/main" id="{9B674501-4883-4989-B6DA-E0448E5FEDCA}"/>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191849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 xmlns:a16="http://schemas.microsoft.com/office/drawing/2014/main" id="{A901B7A2-501D-4445-BD85-1F0905ADE927}"/>
              </a:ext>
            </a:extLst>
          </p:cNvPr>
          <p:cNvSpPr>
            <a:spLocks noGrp="1"/>
          </p:cNvSpPr>
          <p:nvPr>
            <p:ph type="dt" sz="half" idx="10"/>
          </p:nvPr>
        </p:nvSpPr>
        <p:spPr/>
        <p:txBody>
          <a:bodyPr/>
          <a:lstStyle>
            <a:lvl1pPr>
              <a:defRPr/>
            </a:lvl1pPr>
          </a:lstStyle>
          <a:p>
            <a:fld id="{03846620-C6DE-4629-B16D-4D22831BA7A7}" type="datetime3">
              <a:rPr lang="en-US" smtClean="0"/>
              <a:pPr/>
              <a:t>11 February 2023</a:t>
            </a:fld>
            <a:endParaRPr lang="en-IN"/>
          </a:p>
        </p:txBody>
      </p:sp>
      <p:sp>
        <p:nvSpPr>
          <p:cNvPr id="5" name="Footer Placeholder 21">
            <a:extLst>
              <a:ext uri="{FF2B5EF4-FFF2-40B4-BE49-F238E27FC236}">
                <a16:creationId xmlns="" xmlns:a16="http://schemas.microsoft.com/office/drawing/2014/main" id="{CA50DA37-CACD-47BB-B61E-9C2B88509915}"/>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267421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a:extLst>
              <a:ext uri="{FF2B5EF4-FFF2-40B4-BE49-F238E27FC236}">
                <a16:creationId xmlns="" xmlns:a16="http://schemas.microsoft.com/office/drawing/2014/main" id="{CF0AF709-1F8C-4A0A-826D-1C807772758C}"/>
              </a:ext>
            </a:extLst>
          </p:cNvPr>
          <p:cNvSpPr>
            <a:spLocks noGrp="1"/>
          </p:cNvSpPr>
          <p:nvPr>
            <p:ph type="dt" sz="half" idx="10"/>
          </p:nvPr>
        </p:nvSpPr>
        <p:spPr/>
        <p:txBody>
          <a:bodyPr/>
          <a:lstStyle>
            <a:lvl1pPr>
              <a:defRPr/>
            </a:lvl1pPr>
          </a:lstStyle>
          <a:p>
            <a:fld id="{D006E7F1-E6F7-4079-B2E8-D05271598CF5}" type="datetime3">
              <a:rPr lang="en-US" smtClean="0"/>
              <a:pPr/>
              <a:t>11 February 2023</a:t>
            </a:fld>
            <a:endParaRPr lang="en-IN"/>
          </a:p>
        </p:txBody>
      </p:sp>
      <p:sp>
        <p:nvSpPr>
          <p:cNvPr id="5" name="Footer Placeholder 21">
            <a:extLst>
              <a:ext uri="{FF2B5EF4-FFF2-40B4-BE49-F238E27FC236}">
                <a16:creationId xmlns="" xmlns:a16="http://schemas.microsoft.com/office/drawing/2014/main" id="{DB76F05B-78E0-4A22-881A-A3803DA35980}"/>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358738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 xmlns:a16="http://schemas.microsoft.com/office/drawing/2014/main" id="{67AEC174-6F49-4855-8791-F2F92AE56E26}"/>
              </a:ext>
            </a:extLst>
          </p:cNvPr>
          <p:cNvSpPr>
            <a:spLocks noGrp="1"/>
          </p:cNvSpPr>
          <p:nvPr>
            <p:ph type="dt" sz="half" idx="10"/>
          </p:nvPr>
        </p:nvSpPr>
        <p:spPr/>
        <p:txBody>
          <a:bodyPr/>
          <a:lstStyle>
            <a:lvl1pPr>
              <a:defRPr/>
            </a:lvl1pPr>
          </a:lstStyle>
          <a:p>
            <a:fld id="{C60EB298-4D5D-41E5-AF62-0E07CA70B194}" type="datetime3">
              <a:rPr lang="en-US" smtClean="0"/>
              <a:pPr/>
              <a:t>11 February 2023</a:t>
            </a:fld>
            <a:endParaRPr lang="en-IN"/>
          </a:p>
        </p:txBody>
      </p:sp>
      <p:sp>
        <p:nvSpPr>
          <p:cNvPr id="6" name="Footer Placeholder 21">
            <a:extLst>
              <a:ext uri="{FF2B5EF4-FFF2-40B4-BE49-F238E27FC236}">
                <a16:creationId xmlns="" xmlns:a16="http://schemas.microsoft.com/office/drawing/2014/main" id="{8720BEA7-9B4E-4D4A-9740-B4C6302DDB99}"/>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179415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 xmlns:a16="http://schemas.microsoft.com/office/drawing/2014/main" id="{1FDE5EC2-1C83-449F-946C-EA22CECA97A2}"/>
              </a:ext>
            </a:extLst>
          </p:cNvPr>
          <p:cNvSpPr>
            <a:spLocks noGrp="1"/>
          </p:cNvSpPr>
          <p:nvPr>
            <p:ph type="dt" sz="half" idx="10"/>
          </p:nvPr>
        </p:nvSpPr>
        <p:spPr/>
        <p:txBody>
          <a:bodyPr/>
          <a:lstStyle>
            <a:lvl1pPr>
              <a:defRPr/>
            </a:lvl1pPr>
          </a:lstStyle>
          <a:p>
            <a:fld id="{53E63E2C-A4D2-49A9-8BEC-7BB1BC1410F2}" type="datetime3">
              <a:rPr lang="en-US" smtClean="0"/>
              <a:pPr/>
              <a:t>11 February 2023</a:t>
            </a:fld>
            <a:endParaRPr lang="en-IN"/>
          </a:p>
        </p:txBody>
      </p:sp>
      <p:sp>
        <p:nvSpPr>
          <p:cNvPr id="8" name="Footer Placeholder 21">
            <a:extLst>
              <a:ext uri="{FF2B5EF4-FFF2-40B4-BE49-F238E27FC236}">
                <a16:creationId xmlns="" xmlns:a16="http://schemas.microsoft.com/office/drawing/2014/main" id="{54541610-4DB2-49A3-9FB1-3AEE23891921}"/>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298150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 xmlns:a16="http://schemas.microsoft.com/office/drawing/2014/main" id="{4FDB1A3F-0BAE-4335-B166-5EF9071D20BA}"/>
              </a:ext>
            </a:extLst>
          </p:cNvPr>
          <p:cNvSpPr>
            <a:spLocks noGrp="1"/>
          </p:cNvSpPr>
          <p:nvPr>
            <p:ph type="dt" sz="half" idx="10"/>
          </p:nvPr>
        </p:nvSpPr>
        <p:spPr/>
        <p:txBody>
          <a:bodyPr/>
          <a:lstStyle>
            <a:lvl1pPr>
              <a:defRPr/>
            </a:lvl1pPr>
          </a:lstStyle>
          <a:p>
            <a:fld id="{FDEDA4EC-529D-4C53-A97F-D8AC304933BB}" type="datetime3">
              <a:rPr lang="en-US" smtClean="0"/>
              <a:pPr/>
              <a:t>11 February 2023</a:t>
            </a:fld>
            <a:endParaRPr lang="en-IN"/>
          </a:p>
        </p:txBody>
      </p:sp>
      <p:sp>
        <p:nvSpPr>
          <p:cNvPr id="4" name="Footer Placeholder 21">
            <a:extLst>
              <a:ext uri="{FF2B5EF4-FFF2-40B4-BE49-F238E27FC236}">
                <a16:creationId xmlns="" xmlns:a16="http://schemas.microsoft.com/office/drawing/2014/main" id="{9C66FF66-77E0-4F21-AAF8-248538BCEA00}"/>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149033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 xmlns:a16="http://schemas.microsoft.com/office/drawing/2014/main" id="{6B2DF950-9CA0-437E-96F7-475611082999}"/>
              </a:ext>
            </a:extLst>
          </p:cNvPr>
          <p:cNvSpPr>
            <a:spLocks noGrp="1"/>
          </p:cNvSpPr>
          <p:nvPr>
            <p:ph type="dt" sz="half" idx="10"/>
          </p:nvPr>
        </p:nvSpPr>
        <p:spPr/>
        <p:txBody>
          <a:bodyPr/>
          <a:lstStyle>
            <a:lvl1pPr>
              <a:defRPr/>
            </a:lvl1pPr>
          </a:lstStyle>
          <a:p>
            <a:fld id="{77270C19-2112-46B1-B1FE-B1FC7602E8C4}" type="datetime3">
              <a:rPr lang="en-US" smtClean="0"/>
              <a:pPr/>
              <a:t>11 February 2023</a:t>
            </a:fld>
            <a:endParaRPr lang="en-IN"/>
          </a:p>
        </p:txBody>
      </p:sp>
      <p:sp>
        <p:nvSpPr>
          <p:cNvPr id="3" name="Footer Placeholder 21">
            <a:extLst>
              <a:ext uri="{FF2B5EF4-FFF2-40B4-BE49-F238E27FC236}">
                <a16:creationId xmlns="" xmlns:a16="http://schemas.microsoft.com/office/drawing/2014/main" id="{D43ADEFA-88F5-49B2-BEE2-6575F71623D6}"/>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248479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 xmlns:a16="http://schemas.microsoft.com/office/drawing/2014/main" id="{3438809D-9CCB-4182-AE92-179DA568FC9E}"/>
              </a:ext>
            </a:extLst>
          </p:cNvPr>
          <p:cNvSpPr>
            <a:spLocks noGrp="1"/>
          </p:cNvSpPr>
          <p:nvPr>
            <p:ph type="dt" sz="half" idx="10"/>
          </p:nvPr>
        </p:nvSpPr>
        <p:spPr/>
        <p:txBody>
          <a:bodyPr/>
          <a:lstStyle>
            <a:lvl1pPr>
              <a:defRPr/>
            </a:lvl1pPr>
          </a:lstStyle>
          <a:p>
            <a:fld id="{55BFBB8B-E918-4B21-A960-C78E55B99C28}" type="datetime3">
              <a:rPr lang="en-US" smtClean="0"/>
              <a:pPr/>
              <a:t>11 February 2023</a:t>
            </a:fld>
            <a:endParaRPr lang="en-IN"/>
          </a:p>
        </p:txBody>
      </p:sp>
      <p:sp>
        <p:nvSpPr>
          <p:cNvPr id="6" name="Footer Placeholder 21">
            <a:extLst>
              <a:ext uri="{FF2B5EF4-FFF2-40B4-BE49-F238E27FC236}">
                <a16:creationId xmlns="" xmlns:a16="http://schemas.microsoft.com/office/drawing/2014/main" id="{94774DD7-95D2-4B70-8795-71B50304CF22}"/>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52628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a:extLst>
              <a:ext uri="{FF2B5EF4-FFF2-40B4-BE49-F238E27FC236}">
                <a16:creationId xmlns="" xmlns:a16="http://schemas.microsoft.com/office/drawing/2014/main" id="{8B4D2CA4-7CB6-4E36-84A4-1E1F7D466CEE}"/>
              </a:ext>
            </a:extLst>
          </p:cNvPr>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ight Triangle 5">
            <a:extLst>
              <a:ext uri="{FF2B5EF4-FFF2-40B4-BE49-F238E27FC236}">
                <a16:creationId xmlns="" xmlns:a16="http://schemas.microsoft.com/office/drawing/2014/main" id="{A31CA80A-95C9-4B7D-A40D-FEB4663D1D54}"/>
              </a:ext>
            </a:extLst>
          </p:cNvPr>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Freeform 6">
            <a:extLst>
              <a:ext uri="{FF2B5EF4-FFF2-40B4-BE49-F238E27FC236}">
                <a16:creationId xmlns="" xmlns:a16="http://schemas.microsoft.com/office/drawing/2014/main" id="{F332D6F5-4969-44C5-A4BE-E21C57B58179}"/>
              </a:ext>
            </a:extLst>
          </p:cNvPr>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8" name="Freeform 7">
            <a:extLst>
              <a:ext uri="{FF2B5EF4-FFF2-40B4-BE49-F238E27FC236}">
                <a16:creationId xmlns="" xmlns:a16="http://schemas.microsoft.com/office/drawing/2014/main" id="{B1BC4EA3-67D4-4154-9937-5B2F7958E7CE}"/>
              </a:ext>
            </a:extLst>
          </p:cNvPr>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 xmlns:a16="http://schemas.microsoft.com/office/drawing/2014/main" id="{A9A73146-890C-473B-9682-B32E545C51A6}"/>
              </a:ext>
            </a:extLst>
          </p:cNvPr>
          <p:cNvSpPr>
            <a:spLocks noGrp="1"/>
          </p:cNvSpPr>
          <p:nvPr>
            <p:ph type="dt" sz="half" idx="10"/>
          </p:nvPr>
        </p:nvSpPr>
        <p:spPr/>
        <p:txBody>
          <a:bodyPr/>
          <a:lstStyle>
            <a:lvl1pPr>
              <a:defRPr/>
            </a:lvl1pPr>
          </a:lstStyle>
          <a:p>
            <a:fld id="{EFDDD47E-94FF-4444-B59E-F7CA38BEC39A}" type="datetime3">
              <a:rPr lang="en-US" smtClean="0"/>
              <a:pPr/>
              <a:t>11 February 2023</a:t>
            </a:fld>
            <a:endParaRPr lang="en-IN"/>
          </a:p>
        </p:txBody>
      </p:sp>
      <p:sp>
        <p:nvSpPr>
          <p:cNvPr id="10" name="Footer Placeholder 5">
            <a:extLst>
              <a:ext uri="{FF2B5EF4-FFF2-40B4-BE49-F238E27FC236}">
                <a16:creationId xmlns="" xmlns:a16="http://schemas.microsoft.com/office/drawing/2014/main" id="{58F1416E-B249-4083-B5AB-BF46428D9D69}"/>
              </a:ext>
            </a:extLst>
          </p:cNvPr>
          <p:cNvSpPr>
            <a:spLocks noGrp="1"/>
          </p:cNvSpPr>
          <p:nvPr>
            <p:ph type="ftr" sz="quarter" idx="11"/>
          </p:nvPr>
        </p:nvSpPr>
        <p:spPr>
          <a:xfrm>
            <a:off x="9652000" y="6477000"/>
            <a:ext cx="1930400" cy="381000"/>
          </a:xfrm>
          <a:prstGeom prst="rect">
            <a:avLst/>
          </a:prstGeom>
        </p:spPr>
        <p:txBody>
          <a:bodyPr/>
          <a:lstStyle>
            <a:lvl1pPr eaLnBrk="1" fontAlgn="auto" hangingPunct="1">
              <a:spcBef>
                <a:spcPts val="0"/>
              </a:spcBef>
              <a:spcAft>
                <a:spcPts val="0"/>
              </a:spcAft>
              <a:defRPr>
                <a:latin typeface="+mn-lt"/>
                <a:cs typeface="+mn-cs"/>
              </a:defRPr>
            </a:lvl1pPr>
          </a:lstStyle>
          <a:p>
            <a:endParaRPr lang="en-IN"/>
          </a:p>
        </p:txBody>
      </p:sp>
    </p:spTree>
    <p:extLst>
      <p:ext uri="{BB962C8B-B14F-4D97-AF65-F5344CB8AC3E}">
        <p14:creationId xmlns="" xmlns:p14="http://schemas.microsoft.com/office/powerpoint/2010/main" val="330152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8">
            <a:extLst>
              <a:ext uri="{FF2B5EF4-FFF2-40B4-BE49-F238E27FC236}">
                <a16:creationId xmlns="" xmlns:a16="http://schemas.microsoft.com/office/drawing/2014/main" id="{A34870FD-5EA1-4A6E-8075-675E186338D0}"/>
              </a:ext>
            </a:extLst>
          </p:cNvPr>
          <p:cNvSpPr>
            <a:spLocks noGrp="1" noChangeArrowheads="1"/>
          </p:cNvSpPr>
          <p:nvPr>
            <p:ph type="title"/>
          </p:nvPr>
        </p:nvSpPr>
        <p:spPr bwMode="auto">
          <a:xfrm>
            <a:off x="609600" y="704850"/>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7" name="Text Placeholder 29">
            <a:extLst>
              <a:ext uri="{FF2B5EF4-FFF2-40B4-BE49-F238E27FC236}">
                <a16:creationId xmlns="" xmlns:a16="http://schemas.microsoft.com/office/drawing/2014/main" id="{26FAF061-56EA-4740-9A2A-3AD2C5A5E745}"/>
              </a:ext>
            </a:extLst>
          </p:cNvPr>
          <p:cNvSpPr>
            <a:spLocks noGrp="1" noChangeArrowheads="1"/>
          </p:cNvSpPr>
          <p:nvPr>
            <p:ph type="body" idx="1"/>
          </p:nvPr>
        </p:nvSpPr>
        <p:spPr bwMode="auto">
          <a:xfrm>
            <a:off x="609600" y="1935164"/>
            <a:ext cx="10972800" cy="438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 xmlns:a16="http://schemas.microsoft.com/office/drawing/2014/main" id="{7C2E007B-E640-4E31-9413-F05D4D356AAA}"/>
              </a:ext>
            </a:extLst>
          </p:cNvPr>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fld id="{C4873844-72E1-4670-886E-A211D92B70AB}" type="datetime3">
              <a:rPr lang="en-US" smtClean="0"/>
              <a:pPr/>
              <a:t>11 February 2023</a:t>
            </a:fld>
            <a:endParaRPr lang="en-IN"/>
          </a:p>
        </p:txBody>
      </p:sp>
    </p:spTree>
    <p:extLst>
      <p:ext uri="{BB962C8B-B14F-4D97-AF65-F5344CB8AC3E}">
        <p14:creationId xmlns="" xmlns:p14="http://schemas.microsoft.com/office/powerpoint/2010/main" val="2609882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279" y="780676"/>
            <a:ext cx="10363200" cy="1772743"/>
          </a:xfrm>
        </p:spPr>
        <p:txBody>
          <a:bodyPr>
            <a:normAutofit fontScale="90000"/>
          </a:bodyPr>
          <a:lstStyle/>
          <a:p>
            <a:pPr algn="ctr"/>
            <a:r>
              <a:rPr lang="en-US" dirty="0" smtClean="0"/>
              <a:t/>
            </a:r>
            <a:br>
              <a:rPr lang="en-US" dirty="0" smtClean="0"/>
            </a:br>
            <a:r>
              <a:rPr lang="en-US" dirty="0" smtClean="0"/>
              <a:t>BASICS OF ELECTRICAL AND ELECTRONICS ENGINEERING</a:t>
            </a:r>
            <a:endParaRPr lang="en-US" dirty="0"/>
          </a:p>
        </p:txBody>
      </p:sp>
      <p:sp>
        <p:nvSpPr>
          <p:cNvPr id="3" name="Subtitle 2"/>
          <p:cNvSpPr>
            <a:spLocks noGrp="1"/>
          </p:cNvSpPr>
          <p:nvPr>
            <p:ph type="subTitle" idx="1"/>
          </p:nvPr>
        </p:nvSpPr>
        <p:spPr>
          <a:xfrm>
            <a:off x="1142965" y="3071810"/>
            <a:ext cx="10001320" cy="3357586"/>
          </a:xfrm>
        </p:spPr>
        <p:txBody>
          <a:bodyPr>
            <a:normAutofit/>
          </a:bodyPr>
          <a:lstStyle/>
          <a:p>
            <a:pPr algn="ctr"/>
            <a:r>
              <a:rPr lang="en-US" dirty="0" smtClean="0">
                <a:solidFill>
                  <a:srgbClr val="0070C0"/>
                </a:solidFill>
              </a:rPr>
              <a:t>M.RAJA,</a:t>
            </a:r>
          </a:p>
          <a:p>
            <a:pPr algn="ctr"/>
            <a:r>
              <a:rPr lang="en-US" dirty="0" smtClean="0">
                <a:solidFill>
                  <a:srgbClr val="0070C0"/>
                </a:solidFill>
              </a:rPr>
              <a:t>ASSISTANT PROFESSOR(Senior Grade),</a:t>
            </a:r>
          </a:p>
          <a:p>
            <a:pPr algn="ctr"/>
            <a:r>
              <a:rPr lang="en-US" dirty="0" smtClean="0">
                <a:solidFill>
                  <a:srgbClr val="0070C0"/>
                </a:solidFill>
              </a:rPr>
              <a:t>DEPARTMENT OF EIE,</a:t>
            </a:r>
          </a:p>
          <a:p>
            <a:pPr algn="ctr"/>
            <a:r>
              <a:rPr lang="en-US" dirty="0" smtClean="0">
                <a:solidFill>
                  <a:srgbClr val="0070C0"/>
                </a:solidFill>
              </a:rPr>
              <a:t>KONGU ENGINEERING COLLEGE,</a:t>
            </a:r>
          </a:p>
          <a:p>
            <a:pPr algn="ctr"/>
            <a:r>
              <a:rPr lang="en-US" dirty="0" smtClean="0">
                <a:solidFill>
                  <a:srgbClr val="0070C0"/>
                </a:solidFill>
              </a:rPr>
              <a:t>PERUNDURAI-638060.</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8370" name="Picture 2"/>
          <p:cNvPicPr>
            <a:picLocks noGrp="1" noChangeAspect="1" noChangeArrowheads="1"/>
          </p:cNvPicPr>
          <p:nvPr>
            <p:ph idx="1"/>
          </p:nvPr>
        </p:nvPicPr>
        <p:blipFill>
          <a:blip r:embed="rId2"/>
          <a:srcRect/>
          <a:stretch>
            <a:fillRect/>
          </a:stretch>
        </p:blipFill>
        <p:spPr bwMode="auto">
          <a:xfrm>
            <a:off x="3741420" y="2342991"/>
            <a:ext cx="4709160" cy="35737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537354"/>
          </a:xfrm>
        </p:spPr>
        <p:txBody>
          <a:bodyPr/>
          <a:lstStyle/>
          <a:p>
            <a:endParaRPr lang="en-US" dirty="0"/>
          </a:p>
        </p:txBody>
      </p:sp>
      <p:sp>
        <p:nvSpPr>
          <p:cNvPr id="3" name="Content Placeholder 2"/>
          <p:cNvSpPr>
            <a:spLocks noGrp="1"/>
          </p:cNvSpPr>
          <p:nvPr>
            <p:ph idx="1"/>
          </p:nvPr>
        </p:nvSpPr>
        <p:spPr>
          <a:xfrm>
            <a:off x="1061048" y="1380226"/>
            <a:ext cx="10521351" cy="4944375"/>
          </a:xfrm>
        </p:spPr>
        <p:txBody>
          <a:bodyPr/>
          <a:lstStyle/>
          <a:p>
            <a:pPr algn="just"/>
            <a:r>
              <a:rPr lang="en-US" sz="1800" dirty="0" smtClean="0"/>
              <a:t>Extrinsic Semiconductor Due to the poor conduction at room temperature, the intrinsic semiconductor, as such, is not useful in the electronic devices. Hence the current conduction capability of the intrinsic semiconductor should be increased.</a:t>
            </a:r>
          </a:p>
          <a:p>
            <a:pPr algn="just"/>
            <a:r>
              <a:rPr lang="en-US" sz="1800" dirty="0" smtClean="0"/>
              <a:t>This can be achieved by adding a small amount of impurity to the intrinsic semiconductor, so that it becomes impurity semiconductor or extrinsic semiconductor. This process of adding impurity is known as doping.</a:t>
            </a:r>
          </a:p>
          <a:p>
            <a:pPr algn="just"/>
            <a:r>
              <a:rPr lang="en-US" sz="1800" dirty="0" smtClean="0"/>
              <a:t>The amount of impurity added is extremely small, say 1 to 2 atoms of impurity for10^6 intrinsic atoms.</a:t>
            </a:r>
          </a:p>
          <a:p>
            <a:pPr algn="just"/>
            <a:r>
              <a:rPr lang="en-US" sz="1800" dirty="0" smtClean="0"/>
              <a:t>N-type Semiconductor :A small amount of </a:t>
            </a:r>
            <a:r>
              <a:rPr lang="en-US" sz="1800" dirty="0" err="1" smtClean="0"/>
              <a:t>pentavalent</a:t>
            </a:r>
            <a:r>
              <a:rPr lang="en-US" sz="1800" dirty="0" smtClean="0"/>
              <a:t> impurities such as arsenic, antimony or phosphorus is added to the pure semiconductor (germanium or silicon crystal) to get N-type semiconductor.</a:t>
            </a:r>
          </a:p>
          <a:p>
            <a:pPr algn="just"/>
            <a:r>
              <a:rPr lang="en-US" sz="1800" dirty="0" smtClean="0"/>
              <a:t>Germanium atom has four valence electrons and antimony has five valence electrons.</a:t>
            </a:r>
          </a:p>
          <a:p>
            <a:pPr algn="just"/>
            <a:r>
              <a:rPr lang="en-US" sz="1800" dirty="0" smtClean="0"/>
              <a:t>As shown in Fig., each antimony atom forms a covalent bond with surrounding four germanium atoms. Thus four valence electrons of antimony atom form covalent bond with four valence electrons of individual germanium atom and fifth valence electron is left free which is loosely bound to the antimony atom.</a:t>
            </a:r>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64566" y="681488"/>
            <a:ext cx="10417834" cy="5643114"/>
          </a:xfrm>
        </p:spPr>
        <p:txBody>
          <a:bodyPr/>
          <a:lstStyle/>
          <a:p>
            <a:endParaRPr lang="en-US" dirty="0"/>
          </a:p>
        </p:txBody>
      </p:sp>
      <p:pic>
        <p:nvPicPr>
          <p:cNvPr id="59396" name="Picture 4"/>
          <p:cNvPicPr>
            <a:picLocks noChangeAspect="1" noChangeArrowheads="1"/>
          </p:cNvPicPr>
          <p:nvPr/>
        </p:nvPicPr>
        <p:blipFill>
          <a:blip r:embed="rId2"/>
          <a:srcRect/>
          <a:stretch>
            <a:fillRect/>
          </a:stretch>
        </p:blipFill>
        <p:spPr bwMode="auto">
          <a:xfrm>
            <a:off x="3225800" y="628650"/>
            <a:ext cx="5740400" cy="5600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This loosely bound electron can be easily excited from the valence band to the conduction band by the application of electric field or increasing the thermal energy.</a:t>
            </a:r>
          </a:p>
          <a:p>
            <a:pPr algn="just"/>
            <a:r>
              <a:rPr lang="en-US" dirty="0" smtClean="0"/>
              <a:t>Thus every antimony atom contributes one conduction electron without creating a hole.</a:t>
            </a:r>
          </a:p>
          <a:p>
            <a:pPr algn="just"/>
            <a:r>
              <a:rPr lang="en-US" dirty="0" smtClean="0"/>
              <a:t>Such </a:t>
            </a:r>
            <a:r>
              <a:rPr lang="en-US" dirty="0" err="1" smtClean="0"/>
              <a:t>pentavalent</a:t>
            </a:r>
            <a:r>
              <a:rPr lang="en-US" dirty="0" smtClean="0"/>
              <a:t> impurities are called donor impurities because it donates one electron for conduction. </a:t>
            </a:r>
          </a:p>
          <a:p>
            <a:pPr algn="just"/>
            <a:r>
              <a:rPr lang="en-US" dirty="0" smtClean="0"/>
              <a:t>On giving an electron for conduction, the donor atom becomes positively charged ion because it loses one electron. But it cannot take part in conduction because it is firmly fixed in the crystal lattice.</a:t>
            </a:r>
          </a:p>
          <a:p>
            <a:r>
              <a:rPr lang="en-US" dirty="0" smtClean="0"/>
              <a:t>Thus, the addition of </a:t>
            </a:r>
            <a:r>
              <a:rPr lang="en-US" dirty="0" err="1" smtClean="0"/>
              <a:t>pentavalent</a:t>
            </a:r>
            <a:r>
              <a:rPr lang="en-US" dirty="0" smtClean="0"/>
              <a:t> impurity (antimony) increases the number of electrons in the conduction band thereby increasing the conductivity of N-type semiconductor.</a:t>
            </a:r>
          </a:p>
          <a:p>
            <a:r>
              <a:rPr lang="en-US" dirty="0" smtClean="0"/>
              <a:t>As a result of doping, the number of free electrons far exceeds the number of holes in an N-type semiconductor. So electrons are called majority carriers and holes are called minority carriers.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00664" y="1935164"/>
            <a:ext cx="10581736" cy="4689923"/>
          </a:xfrm>
        </p:spPr>
        <p:txBody>
          <a:bodyPr/>
          <a:lstStyle/>
          <a:p>
            <a:r>
              <a:rPr lang="en-US" dirty="0" smtClean="0"/>
              <a:t>P-type Semiconductor A small amount of trivalent impurities such as </a:t>
            </a:r>
            <a:r>
              <a:rPr lang="en-US" dirty="0" err="1" smtClean="0"/>
              <a:t>aluminium</a:t>
            </a:r>
            <a:r>
              <a:rPr lang="en-US" dirty="0" smtClean="0"/>
              <a:t> or boron is added to the pure semiconductor to get the P-type semiconductor.</a:t>
            </a:r>
          </a:p>
          <a:p>
            <a:r>
              <a:rPr lang="en-US" dirty="0" smtClean="0"/>
              <a:t>Germanium (</a:t>
            </a:r>
            <a:r>
              <a:rPr lang="en-US" dirty="0" err="1" smtClean="0"/>
              <a:t>Ge</a:t>
            </a:r>
            <a:r>
              <a:rPr lang="en-US" dirty="0" smtClean="0"/>
              <a:t>) atom has four valence electrons and boron has three valence electrons as shown in Fig. </a:t>
            </a:r>
          </a:p>
          <a:p>
            <a:r>
              <a:rPr lang="en-US" dirty="0" smtClean="0"/>
              <a:t>Three valence electrons in boron form covalent bond with four surrounding atoms of </a:t>
            </a:r>
            <a:r>
              <a:rPr lang="en-US" dirty="0" err="1" smtClean="0"/>
              <a:t>Ge</a:t>
            </a:r>
            <a:r>
              <a:rPr lang="en-US" dirty="0" smtClean="0"/>
              <a:t> leaving one bond incomplete which gives rise to a hole. Thus trivalent impurity (boron) when added to the intrinsic semiconductor (germanium) introduces a large number of holes in the valence band.</a:t>
            </a:r>
          </a:p>
          <a:p>
            <a:r>
              <a:rPr lang="en-US" dirty="0" smtClean="0"/>
              <a:t> These positively charged holes increase the conductivity of P-type semiconductor. </a:t>
            </a:r>
          </a:p>
          <a:p>
            <a:r>
              <a:rPr lang="en-US" dirty="0" smtClean="0"/>
              <a:t>Trivalent impurities such as boron is called acceptor impurity because it accepts free electrons in the place of holes. </a:t>
            </a:r>
          </a:p>
          <a:p>
            <a:r>
              <a:rPr lang="en-US" dirty="0" smtClean="0"/>
              <a:t>As each boron atom donates a hole for conduction, it becomes a negatively charged ion. As the number of holes is very much greater than the number of free electrons in a P-type material, holes are termed as majority carriers and electrons as minority carriers.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484408" y="862643"/>
            <a:ext cx="7082285" cy="5461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 JUNCTION DIODE</a:t>
            </a:r>
            <a:endParaRPr lang="en-US" dirty="0"/>
          </a:p>
        </p:txBody>
      </p:sp>
      <p:sp>
        <p:nvSpPr>
          <p:cNvPr id="3" name="Content Placeholder 2"/>
          <p:cNvSpPr>
            <a:spLocks noGrp="1"/>
          </p:cNvSpPr>
          <p:nvPr>
            <p:ph idx="1"/>
          </p:nvPr>
        </p:nvSpPr>
        <p:spPr>
          <a:xfrm>
            <a:off x="940278" y="1935164"/>
            <a:ext cx="10642121" cy="4389437"/>
          </a:xfrm>
        </p:spPr>
        <p:txBody>
          <a:bodyPr/>
          <a:lstStyle/>
          <a:p>
            <a:pPr algn="just"/>
            <a:r>
              <a:rPr lang="en-US" dirty="0" smtClean="0"/>
              <a:t>In a piece of semiconductor material, if one half is doped by P-type impurity and the other half is doped by N-type impurity, a PN junction is formed. The plane dividing the two halves or zones is called PN junction. </a:t>
            </a:r>
          </a:p>
          <a:p>
            <a:pPr algn="just"/>
            <a:r>
              <a:rPr lang="en-US" dirty="0" smtClean="0"/>
              <a:t>As shown in Fig., the N-type material has high concentration of free electrons while P-type material has high concentration of holes. Therefore at the junction there is a tendency for the free electrons to diffuse over to the P-side and holes to the N-side. This process is called diffusion.</a:t>
            </a:r>
          </a:p>
          <a:p>
            <a:pPr algn="just"/>
            <a:r>
              <a:rPr lang="en-US" dirty="0" smtClean="0"/>
              <a:t> As the free electrons move across the junction from N-type to P-type, the donor ions become positively charged. Hence a positive charge is built on the N-side of the junction. </a:t>
            </a:r>
          </a:p>
          <a:p>
            <a:pPr algn="just"/>
            <a:r>
              <a:rPr lang="en-US" dirty="0" smtClean="0"/>
              <a:t>The free electrons that cross the junction uncover the negative acceptor ions by filling in the holes. Therefore a net negative charge is established on the P-side of the junction.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62642" y="1935164"/>
            <a:ext cx="10719758" cy="4389437"/>
          </a:xfrm>
        </p:spPr>
        <p:txBody>
          <a:bodyPr/>
          <a:lstStyle/>
          <a:p>
            <a:pPr algn="just"/>
            <a:r>
              <a:rPr lang="en-US" dirty="0" smtClean="0"/>
              <a:t>This net negative charge on the P-side prevents further diffusion of electrons into the P-side. Similarly, the net positive charge on the N-side repels the holes crossing from P-side to N-side. </a:t>
            </a:r>
          </a:p>
          <a:p>
            <a:pPr algn="just"/>
            <a:r>
              <a:rPr lang="en-US" dirty="0" smtClean="0"/>
              <a:t>Thus a barrier is set up near the junction which prevents further movement of charge carriers, i.e. electrons and holes. This is called potential barrier or junction barrier V0. V0 is 0.3 V for germanium and 0.72 V for silicon.</a:t>
            </a:r>
          </a:p>
          <a:p>
            <a:pPr algn="just"/>
            <a:r>
              <a:rPr lang="en-US" dirty="0" smtClean="0"/>
              <a:t>The electrostatic field across the junction caused by the positively charged N-type region tends to drive the holes away from the junction and negatively charged P-type region tends to drive the electrons away from the junction. Thus the junction region is depleted to mobile charge carriers. Hence it is called depletion layer.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752491" y="2096218"/>
            <a:ext cx="4787660" cy="40975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Forward Bias Condition</a:t>
            </a:r>
            <a:endParaRPr lang="en-US" dirty="0"/>
          </a:p>
        </p:txBody>
      </p:sp>
      <p:sp>
        <p:nvSpPr>
          <p:cNvPr id="3" name="Content Placeholder 2"/>
          <p:cNvSpPr>
            <a:spLocks noGrp="1"/>
          </p:cNvSpPr>
          <p:nvPr>
            <p:ph idx="1"/>
          </p:nvPr>
        </p:nvSpPr>
        <p:spPr>
          <a:xfrm>
            <a:off x="905774" y="1935164"/>
            <a:ext cx="10676626" cy="4389437"/>
          </a:xfrm>
        </p:spPr>
        <p:txBody>
          <a:bodyPr/>
          <a:lstStyle/>
          <a:p>
            <a:pPr algn="just"/>
            <a:r>
              <a:rPr lang="en-US" dirty="0" smtClean="0"/>
              <a:t>When positive terminal of the battery is connected to the P-type and negative terminal to the N-type of the PN junction diode, the bias applied is known as forward bias.</a:t>
            </a:r>
          </a:p>
          <a:p>
            <a:pPr algn="just"/>
            <a:r>
              <a:rPr lang="en-US" dirty="0" smtClean="0"/>
              <a:t>Operation As shown in Fig., the applied potential with external battery acts in opposition to the internal potential barrier. </a:t>
            </a:r>
          </a:p>
          <a:p>
            <a:pPr algn="just"/>
            <a:r>
              <a:rPr lang="en-US" dirty="0" smtClean="0"/>
              <a:t>Under the forward bias condition, the applied positive potential repels the holes in P-type region so that the holes move towards the junction and the applied negative potential repels the electrons in the N-type region and the electrons move towards the junction. </a:t>
            </a:r>
          </a:p>
          <a:p>
            <a:pPr algn="just"/>
            <a:r>
              <a:rPr lang="en-US" dirty="0" smtClean="0"/>
              <a:t>Eventually when the applied potential is more than the internal barrier potential, the depletion region and internal potential barrier disappear.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 V Basic Electronics </a:t>
            </a:r>
            <a:endParaRPr lang="en-US" dirty="0"/>
          </a:p>
        </p:txBody>
      </p:sp>
      <p:sp>
        <p:nvSpPr>
          <p:cNvPr id="3" name="Content Placeholder 2"/>
          <p:cNvSpPr>
            <a:spLocks noGrp="1"/>
          </p:cNvSpPr>
          <p:nvPr>
            <p:ph idx="1"/>
          </p:nvPr>
        </p:nvSpPr>
        <p:spPr/>
        <p:txBody>
          <a:bodyPr/>
          <a:lstStyle/>
          <a:p>
            <a:pPr algn="just">
              <a:buNone/>
            </a:pPr>
            <a:r>
              <a:rPr lang="en-US" dirty="0" smtClean="0"/>
              <a:t>   Theory of PN Junction Diode - Operation of Rectifiers (Half wave, Full wave) and Filters - </a:t>
            </a:r>
            <a:r>
              <a:rPr lang="en-US" dirty="0" err="1" smtClean="0"/>
              <a:t>Zener</a:t>
            </a:r>
            <a:r>
              <a:rPr lang="en-US" dirty="0" smtClean="0"/>
              <a:t> Diodes - </a:t>
            </a:r>
            <a:r>
              <a:rPr lang="en-US" dirty="0" err="1" smtClean="0"/>
              <a:t>Zener</a:t>
            </a:r>
            <a:r>
              <a:rPr lang="en-US" dirty="0" smtClean="0"/>
              <a:t> Diode as Voltage Regulator - Transistors: Types - Operation of NPN Transistor - Transistor as an Amplifier - Operation and Characteristics of </a:t>
            </a:r>
            <a:r>
              <a:rPr lang="en-US" dirty="0" err="1" smtClean="0"/>
              <a:t>Thyristor</a:t>
            </a:r>
            <a:r>
              <a:rPr lang="en-US" dirty="0" smtClean="0"/>
              <a:t>: Silicon Controlled Rectifier - UPS and SMPS (Block Diagram approach).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Characteristics of a Diode Under Forward Bias</a:t>
            </a:r>
            <a:endParaRPr lang="en-US" dirty="0"/>
          </a:p>
        </p:txBody>
      </p:sp>
      <p:sp>
        <p:nvSpPr>
          <p:cNvPr id="3" name="Content Placeholder 2"/>
          <p:cNvSpPr>
            <a:spLocks noGrp="1"/>
          </p:cNvSpPr>
          <p:nvPr>
            <p:ph idx="1"/>
          </p:nvPr>
        </p:nvSpPr>
        <p:spPr/>
        <p:txBody>
          <a:bodyPr/>
          <a:lstStyle/>
          <a:p>
            <a:r>
              <a:rPr lang="en-US" dirty="0" smtClean="0"/>
              <a:t>Under forward bias condition, the V–I characteristics of a PN junction diode are shown in Fig. As the forward voltage (VF) is increased, for VF &lt; V0, the forward current IF is almost zero (region OA), because the potential barrier prevents the holes from P-region and electrons from N-region to flow across the depletion region in the opposite direction.</a:t>
            </a:r>
          </a:p>
          <a:p>
            <a:r>
              <a:rPr lang="en-US" dirty="0" smtClean="0"/>
              <a:t>For VF &gt; V0, the potential barrier at the junction completely disappears and hence, the holes cross the junction from P-type to N-type and the electrons cross the junction in the opposite direction, resulting in relatively large current flow in the external circuit.</a:t>
            </a:r>
          </a:p>
          <a:p>
            <a:endParaRPr lang="en-US" dirty="0"/>
          </a:p>
        </p:txBody>
      </p:sp>
      <p:pic>
        <p:nvPicPr>
          <p:cNvPr id="7" name="Picture 2"/>
          <p:cNvPicPr>
            <a:picLocks noChangeAspect="1" noChangeArrowheads="1"/>
          </p:cNvPicPr>
          <p:nvPr/>
        </p:nvPicPr>
        <p:blipFill>
          <a:blip r:embed="rId2"/>
          <a:srcRect/>
          <a:stretch>
            <a:fillRect/>
          </a:stretch>
        </p:blipFill>
        <p:spPr bwMode="auto">
          <a:xfrm>
            <a:off x="4340381" y="4341804"/>
            <a:ext cx="3459480" cy="2164080"/>
          </a:xfrm>
          <a:prstGeom prst="rect">
            <a:avLst/>
          </a:prstGeom>
          <a:noFill/>
          <a:ln w="9525">
            <a:noFill/>
            <a:miter lim="800000"/>
            <a:headEnd/>
            <a:tailEn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 feature worth noting in the forward characteristics shown in Fig. is the cut in or threshold voltage (</a:t>
            </a:r>
            <a:r>
              <a:rPr lang="en-US" dirty="0" err="1" smtClean="0"/>
              <a:t>Vr</a:t>
            </a:r>
            <a:r>
              <a:rPr lang="en-US" dirty="0" smtClean="0"/>
              <a:t>) below which the current is very small. It is 0.3 V and 0.72 V for germanium and silicon respectively. </a:t>
            </a:r>
          </a:p>
          <a:p>
            <a:pPr algn="just"/>
            <a:r>
              <a:rPr lang="en-US" dirty="0" smtClean="0"/>
              <a:t>At the cut in voltage, the potential barrier is overcome and the current through the junction starts to increase rapidly.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865158"/>
          </a:xfrm>
        </p:spPr>
        <p:txBody>
          <a:bodyPr/>
          <a:lstStyle/>
          <a:p>
            <a:r>
              <a:rPr lang="en-US" dirty="0" smtClean="0"/>
              <a:t>Under Reverse Bias Condition</a:t>
            </a:r>
            <a:endParaRPr lang="en-US" dirty="0"/>
          </a:p>
        </p:txBody>
      </p:sp>
      <p:sp>
        <p:nvSpPr>
          <p:cNvPr id="3" name="Content Placeholder 2"/>
          <p:cNvSpPr>
            <a:spLocks noGrp="1"/>
          </p:cNvSpPr>
          <p:nvPr>
            <p:ph idx="1"/>
          </p:nvPr>
        </p:nvSpPr>
        <p:spPr>
          <a:xfrm>
            <a:off x="923026" y="1736757"/>
            <a:ext cx="10650747" cy="4888330"/>
          </a:xfrm>
        </p:spPr>
        <p:txBody>
          <a:bodyPr/>
          <a:lstStyle/>
          <a:p>
            <a:r>
              <a:rPr lang="en-US" dirty="0" smtClean="0"/>
              <a:t>When the negative terminal of the battery is connected to the P-type and positive terminal of the battery is connected to the N-type of the PN junction, the bias applied is known as reverse bias.</a:t>
            </a:r>
          </a:p>
          <a:p>
            <a:r>
              <a:rPr lang="en-US" dirty="0" smtClean="0"/>
              <a:t>Operation Under applied reverse bias as shown in Fig., holes which form the majority carriers of the P-side move towards the negative terminal of the battery and electrons which form the majority carrier of the N-side are attracted towards the positive terminal of the battery. </a:t>
            </a:r>
          </a:p>
          <a:p>
            <a:r>
              <a:rPr lang="en-US" dirty="0" smtClean="0"/>
              <a:t>Hence the width of the depletion region which is depleted of mobile charge carriers increases. Thus the electric field produced by applied reverse bias, is in the same direction as the electric field of the potential barrier.</a:t>
            </a:r>
          </a:p>
          <a:p>
            <a:r>
              <a:rPr lang="en-US" dirty="0" smtClean="0"/>
              <a:t>Hence, the resultant potential barrier is increased, which prevents the flow of majority carriers in both directions. Therefore, theoretically no current should flow in the external circuit. But in practice, a very small current of the order of a few microamperes flows under reverse bias as shown in Fig.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Electrons forming covalent bonds of the semiconductor atoms in the P- and N-type regions may absorb sufficient energy from heat and light to cause breaking of some covalent bonds. </a:t>
            </a:r>
          </a:p>
          <a:p>
            <a:pPr algn="just"/>
            <a:r>
              <a:rPr lang="en-US" dirty="0" smtClean="0"/>
              <a:t>Hence electron–hole pairs are continually produced in both the regions. Under the reverse bias condition, the thermally generated holes in the P-region are attracted towards the negative terminal of the battery and the electrons in the N-region are attracted towards the positive terminal of the battery.</a:t>
            </a:r>
          </a:p>
          <a:p>
            <a:pPr algn="just"/>
            <a:r>
              <a:rPr lang="en-US" dirty="0" smtClean="0"/>
              <a:t>Consequently, the minority carriers, electrons in the P-region and holes in the N-region, wander over to the junction and flow towards their majority carrier side giving rise to a small reverse current. </a:t>
            </a:r>
          </a:p>
          <a:p>
            <a:pPr algn="just"/>
            <a:r>
              <a:rPr lang="en-US" dirty="0" smtClean="0"/>
              <a:t>This current is known as reverse saturation current. The magnitude of reverse saturation current mainly depends upon junction temperature because the major source of minority carriers is thermally broken covalent bonds.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For large applied reverse bias, the free electrons from the N-type moving towards the positive terminal of the battery acquire sufficient energy to move with high velocity to dislodge valence electrons from semiconductor atoms in the crystal. </a:t>
            </a:r>
          </a:p>
          <a:p>
            <a:pPr algn="just"/>
            <a:r>
              <a:rPr lang="en-US" dirty="0" smtClean="0"/>
              <a:t>These newly liberated electrons, in turn, acquire sufficient energy to dislodge other parent electrons. Thus, a large number of free electrons are formed which is commonly called as an avalanche of free electrons. </a:t>
            </a:r>
          </a:p>
          <a:p>
            <a:pPr algn="just"/>
            <a:r>
              <a:rPr lang="en-US" dirty="0" smtClean="0"/>
              <a:t>This leads to the breakdown of the junction leading to very large reverse current. The reverse voltage at which the junction breakdown occurs is known as breakdown voltage.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3174520" y="888521"/>
            <a:ext cx="5477773" cy="57710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0278" y="1138688"/>
            <a:ext cx="10642121" cy="5185914"/>
          </a:xfrm>
        </p:spPr>
        <p:txBody>
          <a:bodyPr/>
          <a:lstStyle/>
          <a:p>
            <a:r>
              <a:rPr lang="en-US" dirty="0" smtClean="0"/>
              <a:t>The PN junction diode will perform satisfactorily only if it is operated within certain limiting values. They are:</a:t>
            </a:r>
          </a:p>
          <a:p>
            <a:r>
              <a:rPr lang="en-US" dirty="0" smtClean="0"/>
              <a:t>(</a:t>
            </a:r>
            <a:r>
              <a:rPr lang="en-US" dirty="0" err="1" smtClean="0"/>
              <a:t>i</a:t>
            </a:r>
            <a:r>
              <a:rPr lang="en-US" dirty="0" smtClean="0"/>
              <a:t>) Maximum forward current It is the highest instantaneous current under forward bias condition that can flow through the junction.</a:t>
            </a:r>
          </a:p>
          <a:p>
            <a:r>
              <a:rPr lang="en-US" dirty="0" smtClean="0"/>
              <a:t>(ii) Peak inverse voltage It is the maximum reverse voltage that can be applied to the PN junction. If the voltage across the junction exceeds PIV, under reverse bias condition, the junction gets damaged.</a:t>
            </a:r>
          </a:p>
          <a:p>
            <a:r>
              <a:rPr lang="en-US" dirty="0" smtClean="0"/>
              <a:t>(iii) Maximum power rating It is the maximum power that can be dissipated at the junction without damaging the junction. Power dissipation is the product of voltage across the junction and current through the junction.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571859"/>
          </a:xfrm>
        </p:spPr>
        <p:txBody>
          <a:bodyPr/>
          <a:lstStyle/>
          <a:p>
            <a:r>
              <a:rPr lang="en-US" dirty="0" smtClean="0"/>
              <a:t>PN DIODE APPLICATIONS</a:t>
            </a:r>
            <a:endParaRPr lang="en-US" dirty="0"/>
          </a:p>
        </p:txBody>
      </p:sp>
      <p:sp>
        <p:nvSpPr>
          <p:cNvPr id="3" name="Content Placeholder 2"/>
          <p:cNvSpPr>
            <a:spLocks noGrp="1"/>
          </p:cNvSpPr>
          <p:nvPr>
            <p:ph idx="1"/>
          </p:nvPr>
        </p:nvSpPr>
        <p:spPr>
          <a:xfrm>
            <a:off x="966158" y="1362974"/>
            <a:ext cx="10616242" cy="4961627"/>
          </a:xfrm>
        </p:spPr>
        <p:txBody>
          <a:bodyPr/>
          <a:lstStyle/>
          <a:p>
            <a:r>
              <a:rPr lang="en-US" sz="1600" dirty="0" smtClean="0"/>
              <a:t>An ideal PN junction diode is a two terminal polarity sensitive device that has zero resistance (diode conducts) when it is forward biased and infinite resistance (diode does not conduct) when reverse biased. </a:t>
            </a:r>
            <a:endParaRPr lang="en-US" sz="1600" dirty="0" smtClean="0"/>
          </a:p>
          <a:p>
            <a:r>
              <a:rPr lang="en-US" sz="1600" dirty="0" smtClean="0"/>
              <a:t>Due </a:t>
            </a:r>
            <a:r>
              <a:rPr lang="en-US" sz="1600" dirty="0" smtClean="0"/>
              <a:t>to this characteristic the diode finds </a:t>
            </a:r>
            <a:r>
              <a:rPr lang="en-US" sz="1600" dirty="0" err="1" smtClean="0"/>
              <a:t>a,number</a:t>
            </a:r>
            <a:r>
              <a:rPr lang="en-US" sz="1600" dirty="0" smtClean="0"/>
              <a:t> of applications as follows.</a:t>
            </a:r>
          </a:p>
          <a:p>
            <a:r>
              <a:rPr lang="en-US" sz="1600" dirty="0" smtClean="0"/>
              <a:t>(</a:t>
            </a:r>
            <a:r>
              <a:rPr lang="en-US" sz="1600" dirty="0" err="1" smtClean="0"/>
              <a:t>i</a:t>
            </a:r>
            <a:r>
              <a:rPr lang="en-US" sz="1600" dirty="0" smtClean="0"/>
              <a:t>) rectifiers in dc power supplies</a:t>
            </a:r>
          </a:p>
          <a:p>
            <a:r>
              <a:rPr lang="en-US" sz="1600" dirty="0" smtClean="0"/>
              <a:t>(ii) switch in digital logic circuits used in computers</a:t>
            </a:r>
          </a:p>
          <a:p>
            <a:r>
              <a:rPr lang="en-US" sz="1600" dirty="0" smtClean="0"/>
              <a:t>(iii) clamping network used as dc restorer in TV receivers and voltage multipliers</a:t>
            </a:r>
          </a:p>
          <a:p>
            <a:r>
              <a:rPr lang="en-US" sz="1600" dirty="0" smtClean="0"/>
              <a:t>(iv) clipping circuits used as wave shaping circuits used in computers, </a:t>
            </a:r>
            <a:r>
              <a:rPr lang="en-US" sz="1600" dirty="0" err="1" smtClean="0"/>
              <a:t>radars,radio</a:t>
            </a:r>
            <a:r>
              <a:rPr lang="en-US" sz="1600" dirty="0" smtClean="0"/>
              <a:t> </a:t>
            </a:r>
            <a:r>
              <a:rPr lang="en-US" sz="1600" dirty="0" smtClean="0"/>
              <a:t>and TV receivers</a:t>
            </a:r>
          </a:p>
          <a:p>
            <a:r>
              <a:rPr lang="en-US" sz="1600" dirty="0" smtClean="0"/>
              <a:t>(v) demodulation (detector) circuits.</a:t>
            </a:r>
          </a:p>
          <a:p>
            <a:r>
              <a:rPr lang="en-US" sz="1600" dirty="0" smtClean="0"/>
              <a:t>The same PN junction with different doping concentration finds special </a:t>
            </a:r>
            <a:r>
              <a:rPr lang="en-US" sz="1600" dirty="0" smtClean="0"/>
              <a:t>applications as </a:t>
            </a:r>
            <a:r>
              <a:rPr lang="en-US" sz="1600" dirty="0" smtClean="0"/>
              <a:t>follows:</a:t>
            </a:r>
          </a:p>
          <a:p>
            <a:r>
              <a:rPr lang="en-US" sz="1600" dirty="0" smtClean="0"/>
              <a:t>(</a:t>
            </a:r>
            <a:r>
              <a:rPr lang="en-US" sz="1600" dirty="0" err="1" smtClean="0"/>
              <a:t>i</a:t>
            </a:r>
            <a:r>
              <a:rPr lang="en-US" sz="1600" dirty="0" smtClean="0"/>
              <a:t>) detectors (APD, PIN photo diode) in optical communication circuits</a:t>
            </a:r>
          </a:p>
          <a:p>
            <a:r>
              <a:rPr lang="de-DE" sz="1600" dirty="0" smtClean="0"/>
              <a:t>(ii) Zener diodes in voltage regulators</a:t>
            </a:r>
          </a:p>
          <a:p>
            <a:r>
              <a:rPr lang="en-US" sz="1600" dirty="0" smtClean="0"/>
              <a:t>(iii) </a:t>
            </a:r>
            <a:r>
              <a:rPr lang="en-US" sz="1600" dirty="0" err="1" smtClean="0"/>
              <a:t>varactor</a:t>
            </a:r>
            <a:r>
              <a:rPr lang="en-US" sz="1600" dirty="0" smtClean="0"/>
              <a:t> diodes in tuning sections of radio and TV receivers</a:t>
            </a:r>
          </a:p>
          <a:p>
            <a:r>
              <a:rPr lang="en-US" sz="1600" dirty="0" smtClean="0"/>
              <a:t>(iv) light emitting diodes in digital displays</a:t>
            </a:r>
          </a:p>
          <a:p>
            <a:r>
              <a:rPr lang="en-US" sz="1600" dirty="0" smtClean="0"/>
              <a:t>(v) LASER diodes in optical communications</a:t>
            </a:r>
          </a:p>
          <a:p>
            <a:r>
              <a:rPr lang="en-US" sz="1600" dirty="0" smtClean="0"/>
              <a:t>(vi) Tunnel diodes as a relaxation oscillator at microwave frequencies.</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4" y="704850"/>
            <a:ext cx="10460966" cy="658124"/>
          </a:xfrm>
        </p:spPr>
        <p:txBody>
          <a:bodyPr/>
          <a:lstStyle/>
          <a:p>
            <a:r>
              <a:rPr lang="en-US" dirty="0" smtClean="0"/>
              <a:t>ZENER DIODE</a:t>
            </a:r>
            <a:endParaRPr lang="en-US" dirty="0"/>
          </a:p>
        </p:txBody>
      </p:sp>
      <p:sp>
        <p:nvSpPr>
          <p:cNvPr id="3" name="Content Placeholder 2"/>
          <p:cNvSpPr>
            <a:spLocks noGrp="1"/>
          </p:cNvSpPr>
          <p:nvPr>
            <p:ph idx="1"/>
          </p:nvPr>
        </p:nvSpPr>
        <p:spPr>
          <a:xfrm>
            <a:off x="862641" y="1495218"/>
            <a:ext cx="10693879" cy="4957340"/>
          </a:xfrm>
        </p:spPr>
        <p:txBody>
          <a:bodyPr/>
          <a:lstStyle/>
          <a:p>
            <a:pPr algn="just"/>
            <a:r>
              <a:rPr lang="en-US" dirty="0" smtClean="0"/>
              <a:t>When the reverse voltage reaches breakdown voltage in normal PN junction diode, the current through the junction and the power dissipated at the junction will be high.</a:t>
            </a:r>
          </a:p>
          <a:p>
            <a:pPr algn="just"/>
            <a:r>
              <a:rPr lang="en-US" dirty="0" smtClean="0"/>
              <a:t>Such an operation is destructive and the diode gets damaged. Whereas diodes can be</a:t>
            </a:r>
          </a:p>
          <a:p>
            <a:pPr algn="just">
              <a:buNone/>
            </a:pPr>
            <a:r>
              <a:rPr lang="en-US" dirty="0" smtClean="0"/>
              <a:t>    designed with adequate power dissipation capabilities to operate in the breakdown region. One such a diode is known as </a:t>
            </a:r>
            <a:r>
              <a:rPr lang="en-US" dirty="0" err="1" smtClean="0"/>
              <a:t>Zener</a:t>
            </a:r>
            <a:r>
              <a:rPr lang="en-US" dirty="0" smtClean="0"/>
              <a:t> diode. </a:t>
            </a:r>
            <a:r>
              <a:rPr lang="en-US" dirty="0" err="1" smtClean="0"/>
              <a:t>Zener</a:t>
            </a:r>
            <a:r>
              <a:rPr lang="en-US" dirty="0" smtClean="0"/>
              <a:t> diode is heavily doped than</a:t>
            </a:r>
          </a:p>
          <a:p>
            <a:pPr algn="just">
              <a:buNone/>
            </a:pPr>
            <a:r>
              <a:rPr lang="en-US" dirty="0" smtClean="0"/>
              <a:t>     the ordinary diode.</a:t>
            </a:r>
          </a:p>
          <a:p>
            <a:pPr algn="just"/>
            <a:r>
              <a:rPr lang="en-US" dirty="0" smtClean="0"/>
              <a:t>From the V–I characteristics of the </a:t>
            </a:r>
            <a:r>
              <a:rPr lang="en-US" dirty="0" err="1" smtClean="0"/>
              <a:t>Zener</a:t>
            </a:r>
            <a:r>
              <a:rPr lang="en-US" dirty="0" smtClean="0"/>
              <a:t> diode, shown in Fig., it is found that the operation of </a:t>
            </a:r>
            <a:r>
              <a:rPr lang="en-US" dirty="0" err="1" smtClean="0"/>
              <a:t>Zener</a:t>
            </a:r>
            <a:r>
              <a:rPr lang="en-US" dirty="0" smtClean="0"/>
              <a:t> diode is same as that of ordinary PN diode under forward biased condition. Whereas under reverse-</a:t>
            </a:r>
            <a:r>
              <a:rPr lang="en-US" dirty="0" err="1" smtClean="0"/>
              <a:t>baised</a:t>
            </a:r>
            <a:r>
              <a:rPr lang="en-US" dirty="0" smtClean="0"/>
              <a:t> condition, breakdown of the junction occurs. The</a:t>
            </a:r>
          </a:p>
          <a:p>
            <a:pPr algn="just"/>
            <a:r>
              <a:rPr lang="en-US" dirty="0" smtClean="0"/>
              <a:t>breakdown voltage depends upon the amount of doping. If the diode is heavily doped, depletion layer will be thin and, consequently, breakdown occurs at lower reverse voltage and further, the breakdown voltage is sharp. Whereas a lightly doped diode has a higher breakdown voltage.</a:t>
            </a:r>
          </a:p>
          <a:p>
            <a:pPr algn="just"/>
            <a:r>
              <a:rPr lang="en-US" dirty="0" smtClean="0"/>
              <a:t>Thus breakdown voltage can be selected with the amount of doping.</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2898" y="986259"/>
            <a:ext cx="10972800" cy="4389437"/>
          </a:xfrm>
        </p:spPr>
        <p:txBody>
          <a:bodyPr/>
          <a:lstStyle/>
          <a:p>
            <a:r>
              <a:rPr lang="en-US" dirty="0" smtClean="0"/>
              <a:t>The sharp increasing current under breakdown conditions are due to the following two</a:t>
            </a:r>
          </a:p>
          <a:p>
            <a:pPr>
              <a:buNone/>
            </a:pPr>
            <a:r>
              <a:rPr lang="en-US" dirty="0" smtClean="0"/>
              <a:t>    mechanisms.</a:t>
            </a:r>
          </a:p>
          <a:p>
            <a:r>
              <a:rPr lang="en-US" dirty="0" smtClean="0"/>
              <a:t>(1) Avalanche breakdown</a:t>
            </a:r>
          </a:p>
          <a:p>
            <a:r>
              <a:rPr lang="en-US" dirty="0" smtClean="0"/>
              <a:t>(2) </a:t>
            </a:r>
            <a:r>
              <a:rPr lang="en-US" dirty="0" err="1" smtClean="0"/>
              <a:t>Zener</a:t>
            </a:r>
            <a:r>
              <a:rPr lang="en-US" dirty="0" smtClean="0"/>
              <a:t> breakdown.</a:t>
            </a:r>
            <a:endParaRPr lang="en-US" dirty="0"/>
          </a:p>
        </p:txBody>
      </p:sp>
      <p:pic>
        <p:nvPicPr>
          <p:cNvPr id="4098" name="Picture 2"/>
          <p:cNvPicPr>
            <a:picLocks noChangeAspect="1" noChangeArrowheads="1"/>
          </p:cNvPicPr>
          <p:nvPr/>
        </p:nvPicPr>
        <p:blipFill>
          <a:blip r:embed="rId2"/>
          <a:srcRect/>
          <a:stretch>
            <a:fillRect/>
          </a:stretch>
        </p:blipFill>
        <p:spPr bwMode="auto">
          <a:xfrm>
            <a:off x="7742298" y="2203510"/>
            <a:ext cx="4143375" cy="424042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SEMICONDUCTOR THEORY</a:t>
            </a:r>
            <a:endParaRPr lang="en-US" dirty="0"/>
          </a:p>
        </p:txBody>
      </p:sp>
      <p:sp>
        <p:nvSpPr>
          <p:cNvPr id="3" name="Content Placeholder 2"/>
          <p:cNvSpPr>
            <a:spLocks noGrp="1"/>
          </p:cNvSpPr>
          <p:nvPr>
            <p:ph idx="1"/>
          </p:nvPr>
        </p:nvSpPr>
        <p:spPr/>
        <p:txBody>
          <a:bodyPr/>
          <a:lstStyle/>
          <a:p>
            <a:pPr algn="just"/>
            <a:r>
              <a:rPr lang="en-US" dirty="0" smtClean="0"/>
              <a:t>Depending on their conductivity, materials can be classified into three types as </a:t>
            </a:r>
            <a:r>
              <a:rPr lang="en-US" dirty="0" err="1" smtClean="0"/>
              <a:t>conductors,semiconductors</a:t>
            </a:r>
            <a:r>
              <a:rPr lang="en-US" dirty="0" smtClean="0"/>
              <a:t> and insulators. Conductor is a good conductor of electricity.</a:t>
            </a:r>
          </a:p>
          <a:p>
            <a:pPr algn="just"/>
            <a:r>
              <a:rPr lang="en-US" dirty="0" smtClean="0"/>
              <a:t>Insulator is a poor conductor of electricity. Semiconductor has its conductivity lying between these two extremes.</a:t>
            </a:r>
          </a:p>
          <a:p>
            <a:pPr algn="just"/>
            <a:r>
              <a:rPr lang="en-US" dirty="0" smtClean="0"/>
              <a:t>Materials can be classified into these three types depending on the number of valence electrons in the atom. Electrons in the outermost orbit of an atom are valence electrons. In a good conductor, the number of valence electrons will be 1 or 2, (</a:t>
            </a:r>
            <a:r>
              <a:rPr lang="en-US" dirty="0" err="1" smtClean="0"/>
              <a:t>e.g.copper</a:t>
            </a:r>
            <a:r>
              <a:rPr lang="en-US" dirty="0" smtClean="0"/>
              <a:t>).</a:t>
            </a:r>
          </a:p>
          <a:p>
            <a:pPr algn="just"/>
            <a:r>
              <a:rPr lang="en-US" dirty="0" smtClean="0"/>
              <a:t>In an insulator, the outermost orbit will be completely filled (e.g. xenon).</a:t>
            </a:r>
          </a:p>
          <a:p>
            <a:pPr algn="just"/>
            <a:r>
              <a:rPr lang="en-US" dirty="0" smtClean="0"/>
              <a:t>In a semiconductor, the outermost orbit will be partially filled. For example, the number of valence electrons is 4 in Germanium (</a:t>
            </a:r>
            <a:r>
              <a:rPr lang="en-US" dirty="0" err="1" smtClean="0"/>
              <a:t>Ge</a:t>
            </a:r>
            <a:r>
              <a:rPr lang="en-US" dirty="0" smtClean="0"/>
              <a:t>) and Silicon (Si).</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Avalanche Breakdown</a:t>
            </a:r>
            <a:endParaRPr lang="en-US" dirty="0"/>
          </a:p>
        </p:txBody>
      </p:sp>
      <p:sp>
        <p:nvSpPr>
          <p:cNvPr id="3" name="Content Placeholder 2"/>
          <p:cNvSpPr>
            <a:spLocks noGrp="1"/>
          </p:cNvSpPr>
          <p:nvPr>
            <p:ph idx="1"/>
          </p:nvPr>
        </p:nvSpPr>
        <p:spPr>
          <a:xfrm>
            <a:off x="851139" y="1917911"/>
            <a:ext cx="10972800" cy="4389437"/>
          </a:xfrm>
        </p:spPr>
        <p:txBody>
          <a:bodyPr/>
          <a:lstStyle/>
          <a:p>
            <a:pPr algn="just"/>
            <a:r>
              <a:rPr lang="en-US" dirty="0" smtClean="0"/>
              <a:t>As the applied reverse bias increases, the field across the junction increases correspondingly.</a:t>
            </a:r>
          </a:p>
          <a:p>
            <a:pPr algn="just"/>
            <a:r>
              <a:rPr lang="en-US" dirty="0" smtClean="0"/>
              <a:t>Thermally generated carriers while traversing the junction acquire a large amount of kinetic energy from this field. As a result the velocity of these carriers increases. These electrons disrupt covalent bonds by colliding with immobile ions and create new electron-hole pairs. </a:t>
            </a:r>
          </a:p>
          <a:p>
            <a:pPr algn="just"/>
            <a:r>
              <a:rPr lang="en-US" dirty="0" smtClean="0"/>
              <a:t>These new carriers again acquire sufficient energy from the field and collide with other immobile ions thereby generating further electron–hole pairs. </a:t>
            </a:r>
          </a:p>
          <a:p>
            <a:pPr algn="just"/>
            <a:r>
              <a:rPr lang="en-US" dirty="0" smtClean="0"/>
              <a:t>This process is cumulative in nature and results in generation of avalanche of charge carriers within a short time. This mechanism of carrier generation is known as Avalanche multiplication. This process results in flow of large amount of current at the same value of reverse bias.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Zener</a:t>
            </a:r>
            <a:r>
              <a:rPr lang="en-US" dirty="0" smtClean="0"/>
              <a:t> Breakdown</a:t>
            </a:r>
            <a:endParaRPr lang="en-US" dirty="0"/>
          </a:p>
        </p:txBody>
      </p:sp>
      <p:sp>
        <p:nvSpPr>
          <p:cNvPr id="3" name="Content Placeholder 2"/>
          <p:cNvSpPr>
            <a:spLocks noGrp="1"/>
          </p:cNvSpPr>
          <p:nvPr>
            <p:ph idx="1"/>
          </p:nvPr>
        </p:nvSpPr>
        <p:spPr/>
        <p:txBody>
          <a:bodyPr/>
          <a:lstStyle/>
          <a:p>
            <a:pPr algn="just"/>
            <a:r>
              <a:rPr lang="en-US" dirty="0" smtClean="0"/>
              <a:t>When the P and N regions are heavily doped, direct rupture of covalent bonds takes place because of the strong electric fields, at the junction of PN diode.</a:t>
            </a:r>
          </a:p>
          <a:p>
            <a:pPr algn="just"/>
            <a:r>
              <a:rPr lang="en-US" dirty="0" smtClean="0"/>
              <a:t> The new electron-hole pairs so created increase the reverse current in a reverse biased PN diode. </a:t>
            </a:r>
          </a:p>
          <a:p>
            <a:pPr algn="just"/>
            <a:r>
              <a:rPr lang="en-US" dirty="0" smtClean="0"/>
              <a:t>The increase in current takes place at a constant value of reverse bias typically below 6 V for heavily doped diodes. As a result of heavy doping of P and N regions, the depletion region width becomes very small and for an applied voltage of 6 V or less, the field across the depletion region becomes very high, of the order of 10^7 V/m, making conditions suitable for </a:t>
            </a:r>
            <a:r>
              <a:rPr lang="en-US" dirty="0" err="1" smtClean="0"/>
              <a:t>Zener</a:t>
            </a:r>
            <a:r>
              <a:rPr lang="en-US" dirty="0" smtClean="0"/>
              <a:t> breakdown.</a:t>
            </a:r>
          </a:p>
          <a:p>
            <a:pPr algn="just"/>
            <a:r>
              <a:rPr lang="en-US" dirty="0" smtClean="0"/>
              <a:t> For lightly doped diodes, </a:t>
            </a:r>
            <a:r>
              <a:rPr lang="en-US" dirty="0" err="1" smtClean="0"/>
              <a:t>Zener</a:t>
            </a:r>
            <a:r>
              <a:rPr lang="en-US" dirty="0" smtClean="0"/>
              <a:t> breakdown voltage becomes high and breakdown is then predominantly by Avalanche multiplication. </a:t>
            </a:r>
          </a:p>
          <a:p>
            <a:pPr algn="just"/>
            <a:r>
              <a:rPr lang="en-US" dirty="0" smtClean="0"/>
              <a:t>Though </a:t>
            </a:r>
            <a:r>
              <a:rPr lang="en-US" b="1" dirty="0" err="1" smtClean="0"/>
              <a:t>Zener</a:t>
            </a:r>
            <a:r>
              <a:rPr lang="en-US" b="1" dirty="0" smtClean="0"/>
              <a:t> breakdown occurs for lower breakdown voltage </a:t>
            </a:r>
            <a:r>
              <a:rPr lang="en-US" dirty="0" smtClean="0"/>
              <a:t>and </a:t>
            </a:r>
            <a:r>
              <a:rPr lang="en-US" b="1" dirty="0" smtClean="0"/>
              <a:t>Avalanche breakdown occurs for higher breakdown voltage</a:t>
            </a:r>
            <a:r>
              <a:rPr lang="en-US" dirty="0" smtClean="0"/>
              <a:t>, such diodes are normally called </a:t>
            </a:r>
            <a:r>
              <a:rPr lang="en-US" dirty="0" err="1" smtClean="0"/>
              <a:t>Zener</a:t>
            </a:r>
            <a:r>
              <a:rPr lang="en-US" dirty="0" smtClean="0"/>
              <a:t> diodes.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358" y="569342"/>
            <a:ext cx="10972800" cy="829933"/>
          </a:xfrm>
        </p:spPr>
        <p:txBody>
          <a:bodyPr/>
          <a:lstStyle/>
          <a:p>
            <a:r>
              <a:rPr lang="en-US" dirty="0" smtClean="0"/>
              <a:t>Applications</a:t>
            </a:r>
            <a:endParaRPr lang="en-US" dirty="0"/>
          </a:p>
        </p:txBody>
      </p:sp>
      <p:sp>
        <p:nvSpPr>
          <p:cNvPr id="3" name="Content Placeholder 2"/>
          <p:cNvSpPr>
            <a:spLocks noGrp="1"/>
          </p:cNvSpPr>
          <p:nvPr>
            <p:ph idx="1"/>
          </p:nvPr>
        </p:nvSpPr>
        <p:spPr>
          <a:xfrm>
            <a:off x="1000664" y="1449238"/>
            <a:ext cx="10581736" cy="4875363"/>
          </a:xfrm>
        </p:spPr>
        <p:txBody>
          <a:bodyPr/>
          <a:lstStyle/>
          <a:p>
            <a:pPr algn="just"/>
            <a:r>
              <a:rPr lang="en-US" dirty="0" smtClean="0"/>
              <a:t>From the </a:t>
            </a:r>
            <a:r>
              <a:rPr lang="en-US" dirty="0" err="1" smtClean="0"/>
              <a:t>Zener</a:t>
            </a:r>
            <a:r>
              <a:rPr lang="en-US" dirty="0" smtClean="0"/>
              <a:t> characteristics shown in Fig., under the reverse bias condition, the voltage across the diode remains almost constant although the current through the diode increases as shown in region AB. Thus, the voltage across the </a:t>
            </a:r>
            <a:r>
              <a:rPr lang="en-US" dirty="0" err="1" smtClean="0"/>
              <a:t>Zener</a:t>
            </a:r>
            <a:r>
              <a:rPr lang="en-US" dirty="0" smtClean="0"/>
              <a:t> diode serves as a reference voltage. Hence, the diode can be used as a voltage regulator.</a:t>
            </a:r>
          </a:p>
          <a:p>
            <a:pPr algn="just"/>
            <a:r>
              <a:rPr lang="en-US" dirty="0" smtClean="0"/>
              <a:t>In Fig. it is required to provide constant voltage across load resistance RL, whereas the input voltage may be varying over a range. As shown, </a:t>
            </a:r>
            <a:r>
              <a:rPr lang="en-US" dirty="0" err="1" smtClean="0"/>
              <a:t>Zener</a:t>
            </a:r>
            <a:r>
              <a:rPr lang="en-US" dirty="0" smtClean="0"/>
              <a:t> diode is reverse biased and as long as the input voltage does not fall below VZ (</a:t>
            </a:r>
            <a:r>
              <a:rPr lang="en-US" dirty="0" err="1" smtClean="0"/>
              <a:t>Zener</a:t>
            </a:r>
            <a:r>
              <a:rPr lang="en-US" dirty="0" smtClean="0"/>
              <a:t> breakdown voltage), the voltage across the diode will be constant and hence the load voltage will also be constant.</a:t>
            </a:r>
            <a:endParaRPr lang="en-US" dirty="0"/>
          </a:p>
        </p:txBody>
      </p:sp>
      <p:pic>
        <p:nvPicPr>
          <p:cNvPr id="5123" name="Picture 3"/>
          <p:cNvPicPr>
            <a:picLocks noChangeAspect="1" noChangeArrowheads="1"/>
          </p:cNvPicPr>
          <p:nvPr/>
        </p:nvPicPr>
        <p:blipFill>
          <a:blip r:embed="rId2"/>
          <a:srcRect/>
          <a:stretch>
            <a:fillRect/>
          </a:stretch>
        </p:blipFill>
        <p:spPr bwMode="auto">
          <a:xfrm>
            <a:off x="3583017" y="4261449"/>
            <a:ext cx="5543550" cy="2596551"/>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RECTIFIERS</a:t>
            </a:r>
            <a:endParaRPr lang="en-US" dirty="0"/>
          </a:p>
        </p:txBody>
      </p:sp>
      <p:sp>
        <p:nvSpPr>
          <p:cNvPr id="3" name="Content Placeholder 2"/>
          <p:cNvSpPr>
            <a:spLocks noGrp="1"/>
          </p:cNvSpPr>
          <p:nvPr>
            <p:ph idx="1"/>
          </p:nvPr>
        </p:nvSpPr>
        <p:spPr>
          <a:xfrm>
            <a:off x="776376" y="1935164"/>
            <a:ext cx="10806023" cy="4389437"/>
          </a:xfrm>
        </p:spPr>
        <p:txBody>
          <a:bodyPr/>
          <a:lstStyle/>
          <a:p>
            <a:r>
              <a:rPr lang="en-US" dirty="0" smtClean="0"/>
              <a:t>Rectifier is defined as an electronic device used for converting ac voltage into unidirectional</a:t>
            </a:r>
          </a:p>
          <a:p>
            <a:pPr>
              <a:buNone/>
            </a:pPr>
            <a:r>
              <a:rPr lang="en-US" dirty="0" smtClean="0"/>
              <a:t>    voltage. A rectifier utilizes unidirectional conduction device like a vacuum diode or PN junction diode. Rectifiers are classified depending upon the period of conduction as Half-wave rectifier and Full-wave rectifier.</a:t>
            </a:r>
          </a:p>
          <a:p>
            <a:pPr>
              <a:buNone/>
            </a:pPr>
            <a:r>
              <a:rPr lang="en-US" dirty="0" smtClean="0"/>
              <a:t> Half-wave Rectifier:</a:t>
            </a:r>
          </a:p>
          <a:p>
            <a:r>
              <a:rPr lang="en-US" dirty="0" smtClean="0"/>
              <a:t>It converts an ac voltage into a pulsating dc voltage using only one half of the applied ac voltage. The rectifying diode conducts during one half of the ac cycle only. Figure  shows the basic circuit and waveforms of a half wave rectifier.</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2172006" y="879895"/>
            <a:ext cx="7847987" cy="5444706"/>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Let Vi be the voltage to the primary of the transformer and given by the equation</a:t>
            </a:r>
          </a:p>
          <a:p>
            <a:pPr algn="just">
              <a:buNone/>
            </a:pPr>
            <a:r>
              <a:rPr lang="en-US" dirty="0" smtClean="0"/>
              <a:t>     Vi = </a:t>
            </a:r>
            <a:r>
              <a:rPr lang="en-US" dirty="0" err="1" smtClean="0"/>
              <a:t>Vm</a:t>
            </a:r>
            <a:r>
              <a:rPr lang="en-US" dirty="0" smtClean="0"/>
              <a:t> sin </a:t>
            </a:r>
            <a:r>
              <a:rPr lang="el-GR" dirty="0" smtClean="0"/>
              <a:t>ω</a:t>
            </a:r>
            <a:r>
              <a:rPr lang="en-US" dirty="0" smtClean="0"/>
              <a:t> t; </a:t>
            </a:r>
            <a:r>
              <a:rPr lang="en-US" dirty="0" err="1" smtClean="0"/>
              <a:t>Vm</a:t>
            </a:r>
            <a:r>
              <a:rPr lang="en-US" dirty="0" smtClean="0"/>
              <a:t> &gt;&gt; </a:t>
            </a:r>
            <a:r>
              <a:rPr lang="en-US" dirty="0" err="1" smtClean="0"/>
              <a:t>Vr</a:t>
            </a:r>
            <a:endParaRPr lang="en-US" dirty="0" smtClean="0"/>
          </a:p>
          <a:p>
            <a:pPr algn="just"/>
            <a:r>
              <a:rPr lang="en-US" dirty="0" smtClean="0"/>
              <a:t>where </a:t>
            </a:r>
            <a:r>
              <a:rPr lang="en-US" dirty="0" err="1" smtClean="0"/>
              <a:t>Vr</a:t>
            </a:r>
            <a:r>
              <a:rPr lang="en-US" dirty="0" smtClean="0"/>
              <a:t> is the cut-in voltage of the diode. During the positive half-cycle of the input signal, the anode of the diode becomes more positive with respect to the cathode and hence, diode D conducts. </a:t>
            </a:r>
          </a:p>
          <a:p>
            <a:pPr algn="just"/>
            <a:r>
              <a:rPr lang="en-US" dirty="0" smtClean="0"/>
              <a:t>For an ideal diode, the forward voltage drop is zero. So the whole input voltage will appear across the load resistance, RL.</a:t>
            </a:r>
          </a:p>
          <a:p>
            <a:pPr algn="just"/>
            <a:r>
              <a:rPr lang="en-US" dirty="0" smtClean="0"/>
              <a:t>During negative half-cycle of the input signal, the anode of the diode becomes negative with respect to the cathode and hence, diode D does not conduct. For an ideal diode, the impedance offered by the diode is infinity. So the whole input voltage appears across diode D. Hence, the voltage drop across RL is zero.</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902539" y="974785"/>
            <a:ext cx="10248900" cy="588321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139351" y="534838"/>
            <a:ext cx="8212347" cy="60471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072282" y="785004"/>
            <a:ext cx="10582275" cy="5701161"/>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795463" y="623888"/>
            <a:ext cx="8601075" cy="56102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Band Structure</a:t>
            </a:r>
            <a:endParaRPr lang="en-US" dirty="0"/>
          </a:p>
        </p:txBody>
      </p:sp>
      <p:sp>
        <p:nvSpPr>
          <p:cNvPr id="3" name="Content Placeholder 2"/>
          <p:cNvSpPr>
            <a:spLocks noGrp="1"/>
          </p:cNvSpPr>
          <p:nvPr>
            <p:ph idx="1"/>
          </p:nvPr>
        </p:nvSpPr>
        <p:spPr/>
        <p:txBody>
          <a:bodyPr/>
          <a:lstStyle/>
          <a:p>
            <a:r>
              <a:rPr lang="en-US" dirty="0" smtClean="0"/>
              <a:t>The range of energies that an electrons may possess in an atom is known as the energy band. The three important energy bands are explained below.</a:t>
            </a:r>
          </a:p>
          <a:p>
            <a:r>
              <a:rPr lang="en-US" dirty="0" smtClean="0"/>
              <a:t>(</a:t>
            </a:r>
            <a:r>
              <a:rPr lang="en-US" dirty="0" err="1" smtClean="0"/>
              <a:t>i</a:t>
            </a:r>
            <a:r>
              <a:rPr lang="en-US" dirty="0" smtClean="0"/>
              <a:t>) Valence Band The range of energy possessed by valence electrons is known as valence band.</a:t>
            </a:r>
          </a:p>
          <a:p>
            <a:r>
              <a:rPr lang="en-US" dirty="0" smtClean="0"/>
              <a:t>(ii) Conduction Band In good conductors, the valence electrons are loosely attached to the nucleus, so that even on applications of small electric field, some of the valence electrons may get detached from the nucleus to become free electrons.</a:t>
            </a:r>
          </a:p>
          <a:p>
            <a:r>
              <a:rPr lang="en-US" dirty="0" smtClean="0"/>
              <a:t>These free electrons which are responsible for the conduction of current in good conductors are called conduction electrons and the range of energies possessed by these electrons is known as conduction band.</a:t>
            </a:r>
          </a:p>
          <a:p>
            <a:r>
              <a:rPr lang="en-US" dirty="0" smtClean="0"/>
              <a:t>(iii) Forbidden Band The energy band in between the conduction band and the valence band is called forbidden band.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1108" y="704850"/>
            <a:ext cx="9391291" cy="476969"/>
          </a:xfrm>
        </p:spPr>
        <p:txBody>
          <a:bodyPr/>
          <a:lstStyle/>
          <a:p>
            <a:r>
              <a:rPr lang="en-US" dirty="0" smtClean="0"/>
              <a:t>Full-wave Rectifier</a:t>
            </a:r>
            <a:endParaRPr lang="en-US" dirty="0"/>
          </a:p>
        </p:txBody>
      </p:sp>
      <p:sp>
        <p:nvSpPr>
          <p:cNvPr id="8" name="Content Placeholder 7"/>
          <p:cNvSpPr>
            <a:spLocks noGrp="1"/>
          </p:cNvSpPr>
          <p:nvPr>
            <p:ph idx="1"/>
          </p:nvPr>
        </p:nvSpPr>
        <p:spPr>
          <a:xfrm>
            <a:off x="983410" y="1388854"/>
            <a:ext cx="10598989" cy="4935748"/>
          </a:xfrm>
        </p:spPr>
        <p:txBody>
          <a:bodyPr/>
          <a:lstStyle/>
          <a:p>
            <a:endParaRPr lang="en-US" dirty="0"/>
          </a:p>
        </p:txBody>
      </p:sp>
      <p:pic>
        <p:nvPicPr>
          <p:cNvPr id="11269" name="Picture 5"/>
          <p:cNvPicPr>
            <a:picLocks noChangeAspect="1" noChangeArrowheads="1"/>
          </p:cNvPicPr>
          <p:nvPr/>
        </p:nvPicPr>
        <p:blipFill>
          <a:blip r:embed="rId2"/>
          <a:srcRect/>
          <a:stretch>
            <a:fillRect/>
          </a:stretch>
        </p:blipFill>
        <p:spPr bwMode="auto">
          <a:xfrm>
            <a:off x="879894" y="1349075"/>
            <a:ext cx="9480432" cy="52070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1095555" y="1000124"/>
            <a:ext cx="9644331" cy="540067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2260599" y="708024"/>
            <a:ext cx="8574177" cy="5891183"/>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1232949" y="887263"/>
            <a:ext cx="10467975" cy="523875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60" y="618586"/>
            <a:ext cx="10972800" cy="606365"/>
          </a:xfrm>
        </p:spPr>
        <p:txBody>
          <a:bodyPr/>
          <a:lstStyle/>
          <a:p>
            <a:r>
              <a:rPr lang="en-US" dirty="0" smtClean="0"/>
              <a:t>FILTERS</a:t>
            </a:r>
            <a:endParaRPr lang="en-US" dirty="0"/>
          </a:p>
        </p:txBody>
      </p:sp>
      <p:sp>
        <p:nvSpPr>
          <p:cNvPr id="3" name="Content Placeholder 2"/>
          <p:cNvSpPr>
            <a:spLocks noGrp="1"/>
          </p:cNvSpPr>
          <p:nvPr>
            <p:ph idx="1"/>
          </p:nvPr>
        </p:nvSpPr>
        <p:spPr>
          <a:xfrm>
            <a:off x="836762" y="1268084"/>
            <a:ext cx="10745638" cy="5056518"/>
          </a:xfrm>
        </p:spPr>
        <p:txBody>
          <a:bodyPr/>
          <a:lstStyle/>
          <a:p>
            <a:pPr algn="just"/>
            <a:r>
              <a:rPr lang="en-US" dirty="0" smtClean="0"/>
              <a:t>The output of a rectifier contains dc component as well as ac component. Filters are</a:t>
            </a:r>
          </a:p>
          <a:p>
            <a:pPr algn="just">
              <a:buNone/>
            </a:pPr>
            <a:r>
              <a:rPr lang="en-US" dirty="0" smtClean="0"/>
              <a:t>    used to </a:t>
            </a:r>
            <a:r>
              <a:rPr lang="en-US" dirty="0" err="1" smtClean="0"/>
              <a:t>minimise</a:t>
            </a:r>
            <a:r>
              <a:rPr lang="en-US" dirty="0" smtClean="0"/>
              <a:t> the undesirable ac, i.e. ripple leaving only the dc component to appear at the output.</a:t>
            </a:r>
          </a:p>
          <a:p>
            <a:pPr algn="just"/>
            <a:r>
              <a:rPr lang="en-US" dirty="0" smtClean="0"/>
              <a:t>The ripple in the rectified wave being very high, the factor being 48% in the </a:t>
            </a:r>
            <a:r>
              <a:rPr lang="en-US" dirty="0" err="1" smtClean="0"/>
              <a:t>fullwave</a:t>
            </a:r>
            <a:r>
              <a:rPr lang="en-US" dirty="0" smtClean="0"/>
              <a:t> rectifier; majority of the applications which cannot tolerate this, will need an output which has been further processed.</a:t>
            </a:r>
          </a:p>
          <a:p>
            <a:r>
              <a:rPr lang="en-US" dirty="0" smtClean="0"/>
              <a:t>Figure shows the concept of a filter, where the full wave rectified output voltage is applied at its input. The output of a filter is not exactly a constant dc level.</a:t>
            </a:r>
          </a:p>
          <a:p>
            <a:r>
              <a:rPr lang="en-US" dirty="0" smtClean="0"/>
              <a:t>But it also contains a small amount of ac component. Some important filters are:</a:t>
            </a:r>
          </a:p>
          <a:p>
            <a:r>
              <a:rPr lang="en-US" dirty="0" smtClean="0"/>
              <a:t>(</a:t>
            </a:r>
            <a:r>
              <a:rPr lang="en-US" dirty="0" err="1" smtClean="0"/>
              <a:t>i</a:t>
            </a:r>
            <a:r>
              <a:rPr lang="en-US" dirty="0" smtClean="0"/>
              <a:t>) Inductor filter (ii) Capacitor filter</a:t>
            </a:r>
          </a:p>
          <a:p>
            <a:r>
              <a:rPr lang="en-US" dirty="0" smtClean="0"/>
              <a:t>(iii) LC or L-section filter, and (iv) CLC or p-type filter</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876" y="998148"/>
            <a:ext cx="10972800" cy="269935"/>
          </a:xfrm>
        </p:spPr>
        <p:txBody>
          <a:bodyPr/>
          <a:lstStyle/>
          <a:p>
            <a:r>
              <a:rPr lang="en-US" dirty="0" smtClean="0"/>
              <a:t>Inductor Filter</a:t>
            </a:r>
            <a:endParaRPr lang="en-US" dirty="0"/>
          </a:p>
        </p:txBody>
      </p:sp>
      <p:sp>
        <p:nvSpPr>
          <p:cNvPr id="3" name="Content Placeholder 2"/>
          <p:cNvSpPr>
            <a:spLocks noGrp="1"/>
          </p:cNvSpPr>
          <p:nvPr>
            <p:ph idx="1"/>
          </p:nvPr>
        </p:nvSpPr>
        <p:spPr>
          <a:xfrm>
            <a:off x="1035170" y="1388854"/>
            <a:ext cx="10547230" cy="4935748"/>
          </a:xfrm>
        </p:spPr>
        <p:txBody>
          <a:bodyPr/>
          <a:lstStyle/>
          <a:p>
            <a:r>
              <a:rPr lang="en-US" dirty="0" smtClean="0"/>
              <a:t>When the output of the rectifier passes through an inductor, it blocks the ac component and allows only the dc component to reach the load.</a:t>
            </a:r>
          </a:p>
          <a:p>
            <a:endParaRPr lang="en-US" dirty="0"/>
          </a:p>
        </p:txBody>
      </p:sp>
      <p:pic>
        <p:nvPicPr>
          <p:cNvPr id="15363" name="Picture 3"/>
          <p:cNvPicPr>
            <a:picLocks noChangeAspect="1" noChangeArrowheads="1"/>
          </p:cNvPicPr>
          <p:nvPr/>
        </p:nvPicPr>
        <p:blipFill>
          <a:blip r:embed="rId2"/>
          <a:srcRect/>
          <a:stretch>
            <a:fillRect/>
          </a:stretch>
        </p:blipFill>
        <p:spPr bwMode="auto">
          <a:xfrm>
            <a:off x="2050122" y="2191109"/>
            <a:ext cx="8505825" cy="4252823"/>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6386" name="Picture 2"/>
          <p:cNvPicPr>
            <a:picLocks noChangeAspect="1" noChangeArrowheads="1"/>
          </p:cNvPicPr>
          <p:nvPr/>
        </p:nvPicPr>
        <p:blipFill>
          <a:blip r:embed="rId2"/>
          <a:srcRect/>
          <a:stretch>
            <a:fillRect/>
          </a:stretch>
        </p:blipFill>
        <p:spPr bwMode="auto">
          <a:xfrm>
            <a:off x="4289036" y="2477848"/>
            <a:ext cx="3286125" cy="324802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Capacitor Filter</a:t>
            </a:r>
            <a:endParaRPr lang="en-US" dirty="0"/>
          </a:p>
        </p:txBody>
      </p:sp>
      <p:sp>
        <p:nvSpPr>
          <p:cNvPr id="3" name="Content Placeholder 2"/>
          <p:cNvSpPr>
            <a:spLocks noGrp="1"/>
          </p:cNvSpPr>
          <p:nvPr>
            <p:ph sz="half" idx="1"/>
          </p:nvPr>
        </p:nvSpPr>
        <p:spPr>
          <a:xfrm>
            <a:off x="626853" y="1945964"/>
            <a:ext cx="5384800" cy="4434840"/>
          </a:xfrm>
        </p:spPr>
        <p:txBody>
          <a:bodyPr/>
          <a:lstStyle/>
          <a:p>
            <a:r>
              <a:rPr lang="en-US" sz="2400" dirty="0" smtClean="0"/>
              <a:t>An inexpensive filter for light loads is found in the capacitor filter which is connected</a:t>
            </a:r>
          </a:p>
          <a:p>
            <a:r>
              <a:rPr lang="en-US" sz="2400" dirty="0" smtClean="0"/>
              <a:t>directly across the load, as shown in Fig.. The property of a capacitor is that it allows ac component and blocks the dc component. The operation of a capacitor filter is to short the ripple to ground but leave the dc to appear at the output when it is connected across a pulsating dc voltage.</a:t>
            </a:r>
            <a:endParaRPr lang="en-US" sz="2400" dirty="0"/>
          </a:p>
        </p:txBody>
      </p:sp>
      <p:pic>
        <p:nvPicPr>
          <p:cNvPr id="17410" name="Picture 2"/>
          <p:cNvPicPr>
            <a:picLocks noGrp="1" noChangeAspect="1" noChangeArrowheads="1"/>
          </p:cNvPicPr>
          <p:nvPr>
            <p:ph sz="half" idx="2"/>
          </p:nvPr>
        </p:nvPicPr>
        <p:blipFill>
          <a:blip r:embed="rId2"/>
          <a:srcRect/>
          <a:stretch>
            <a:fillRect/>
          </a:stretch>
        </p:blipFill>
        <p:spPr bwMode="auto">
          <a:xfrm>
            <a:off x="6197600" y="1968239"/>
            <a:ext cx="5384800" cy="4339159"/>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54014" y="704850"/>
            <a:ext cx="10728385" cy="1143000"/>
          </a:xfrm>
        </p:spPr>
        <p:txBody>
          <a:bodyPr/>
          <a:lstStyle/>
          <a:p>
            <a:endParaRPr lang="en-US" dirty="0"/>
          </a:p>
        </p:txBody>
      </p:sp>
      <p:sp>
        <p:nvSpPr>
          <p:cNvPr id="9" name="Content Placeholder 8"/>
          <p:cNvSpPr>
            <a:spLocks noGrp="1"/>
          </p:cNvSpPr>
          <p:nvPr>
            <p:ph idx="1"/>
          </p:nvPr>
        </p:nvSpPr>
        <p:spPr>
          <a:xfrm>
            <a:off x="897146" y="1935164"/>
            <a:ext cx="10685253" cy="4389437"/>
          </a:xfrm>
        </p:spPr>
        <p:txBody>
          <a:bodyPr/>
          <a:lstStyle/>
          <a:p>
            <a:r>
              <a:rPr lang="en-US" dirty="0" smtClean="0"/>
              <a:t>During the positive half-cycle, the capacitor charges up to the peak value of the transformer secondary voltage, </a:t>
            </a:r>
            <a:r>
              <a:rPr lang="en-US" dirty="0" err="1" smtClean="0"/>
              <a:t>Vm</a:t>
            </a:r>
            <a:r>
              <a:rPr lang="en-US" dirty="0" smtClean="0"/>
              <a:t>, and will try to maintain this value as the </a:t>
            </a:r>
            <a:r>
              <a:rPr lang="en-US" dirty="0" err="1" smtClean="0"/>
              <a:t>fullwave</a:t>
            </a:r>
            <a:r>
              <a:rPr lang="en-US" dirty="0" smtClean="0"/>
              <a:t> input drops to zero.</a:t>
            </a:r>
          </a:p>
          <a:p>
            <a:r>
              <a:rPr lang="en-US" dirty="0" smtClean="0"/>
              <a:t>The capacitor will discharge through RL slowly until the  transformer secondary voltage again increases to a value greater than the capacitor voltage. The diode conducts for a period which depends on the capacitor voltage (equal to the load voltage). </a:t>
            </a:r>
          </a:p>
          <a:p>
            <a:r>
              <a:rPr lang="en-US" dirty="0" smtClean="0"/>
              <a:t>The diode will conduct when the trans former secondary voltage becomes more than the ‘cut-in’ voltage of the diode. The diode stops conducting when the transformer voltage becomes less than the diode voltage. This is called cut-out voltage.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 Filter</a:t>
            </a:r>
            <a:endParaRPr lang="en-US" dirty="0"/>
          </a:p>
        </p:txBody>
      </p:sp>
      <p:sp>
        <p:nvSpPr>
          <p:cNvPr id="3" name="Content Placeholder 2"/>
          <p:cNvSpPr>
            <a:spLocks noGrp="1"/>
          </p:cNvSpPr>
          <p:nvPr>
            <p:ph idx="1"/>
          </p:nvPr>
        </p:nvSpPr>
        <p:spPr/>
        <p:txBody>
          <a:bodyPr/>
          <a:lstStyle/>
          <a:p>
            <a:r>
              <a:rPr lang="en-US" dirty="0" smtClean="0"/>
              <a:t>We know that the ripple factor is directly proportional to the load resistance RL in the inductor filter and inversely proportional to RL in the capacitor filter. There fore, if these two filters are combined as LC filter or L-section filter as shown in Fig. the ripple factor will be independent of RL.</a:t>
            </a:r>
          </a:p>
          <a:p>
            <a:r>
              <a:rPr lang="en-US" dirty="0" smtClean="0"/>
              <a:t>If the value of the inductance is increased, it will increase the time of conduction.</a:t>
            </a:r>
          </a:p>
          <a:p>
            <a:r>
              <a:rPr lang="en-US" dirty="0" smtClean="0"/>
              <a:t>At some critical value of inductance, one diode, either D1 or D2 in full-wave rectifier, will always be conducting.</a:t>
            </a:r>
            <a:endParaRPr lang="en-US" dirty="0"/>
          </a:p>
        </p:txBody>
      </p:sp>
      <p:pic>
        <p:nvPicPr>
          <p:cNvPr id="19461" name="Picture 5"/>
          <p:cNvPicPr>
            <a:picLocks noChangeAspect="1" noChangeArrowheads="1"/>
          </p:cNvPicPr>
          <p:nvPr/>
        </p:nvPicPr>
        <p:blipFill>
          <a:blip r:embed="rId2"/>
          <a:srcRect/>
          <a:stretch>
            <a:fillRect/>
          </a:stretch>
        </p:blipFill>
        <p:spPr bwMode="auto">
          <a:xfrm>
            <a:off x="4374401" y="4082091"/>
            <a:ext cx="3305175" cy="13335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Classifications of Materials According to Energy Bands Conductor In good conductors, as shown in Fig. 1, the valence and conduction bands overlap each other.</a:t>
            </a:r>
          </a:p>
          <a:p>
            <a:r>
              <a:rPr lang="en-US" dirty="0" smtClean="0"/>
              <a:t> Due to this overlapping, even the application of small electric field causes the free electrons to constitute electric current.</a:t>
            </a:r>
            <a:endParaRPr lang="en-US" dirty="0"/>
          </a:p>
        </p:txBody>
      </p:sp>
      <p:pic>
        <p:nvPicPr>
          <p:cNvPr id="54275" name="Picture 3"/>
          <p:cNvPicPr>
            <a:picLocks noChangeAspect="1" noChangeArrowheads="1"/>
          </p:cNvPicPr>
          <p:nvPr/>
        </p:nvPicPr>
        <p:blipFill>
          <a:blip r:embed="rId2"/>
          <a:srcRect/>
          <a:stretch>
            <a:fillRect/>
          </a:stretch>
        </p:blipFill>
        <p:spPr bwMode="auto">
          <a:xfrm>
            <a:off x="4148047" y="3219720"/>
            <a:ext cx="4171950" cy="3248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4278630" y="2139351"/>
            <a:ext cx="3634740" cy="27792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684003"/>
          </a:xfrm>
        </p:spPr>
        <p:txBody>
          <a:bodyPr/>
          <a:lstStyle/>
          <a:p>
            <a:r>
              <a:rPr lang="en-US" dirty="0" smtClean="0"/>
              <a:t>CLC or π-section Filter</a:t>
            </a: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1940943" y="1935163"/>
            <a:ext cx="8298611" cy="4389437"/>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2"/>
          <a:srcRect/>
          <a:stretch>
            <a:fillRect/>
          </a:stretch>
        </p:blipFill>
        <p:spPr bwMode="auto">
          <a:xfrm>
            <a:off x="2584450" y="968374"/>
            <a:ext cx="7023100" cy="5639459"/>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BIPOLARJUNCTION TRANSISTOR</a:t>
            </a:r>
            <a:endParaRPr lang="en-US" dirty="0"/>
          </a:p>
        </p:txBody>
      </p:sp>
      <p:sp>
        <p:nvSpPr>
          <p:cNvPr id="3" name="Content Placeholder 2"/>
          <p:cNvSpPr>
            <a:spLocks noGrp="1"/>
          </p:cNvSpPr>
          <p:nvPr>
            <p:ph idx="1"/>
          </p:nvPr>
        </p:nvSpPr>
        <p:spPr>
          <a:xfrm>
            <a:off x="897146" y="1935164"/>
            <a:ext cx="10685253" cy="4389437"/>
          </a:xfrm>
        </p:spPr>
        <p:txBody>
          <a:bodyPr/>
          <a:lstStyle/>
          <a:p>
            <a:r>
              <a:rPr lang="en-US" dirty="0" smtClean="0"/>
              <a:t>A Bipolar Junction Transistor (BJT) is a three terminal semiconductor device in which the operation depends on the interaction of both majority and minority carriers and hence the name Bipolar. </a:t>
            </a:r>
          </a:p>
          <a:p>
            <a:r>
              <a:rPr lang="en-US" dirty="0" smtClean="0"/>
              <a:t>The BJT is analogous to a vacuum triode and is comparatively smaller in size. It is used in amplifier and oscillator circuits, and as a switch in digital circuits. It has wide applications in computers, satellites and other modern communication systems.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692629"/>
          </a:xfrm>
        </p:spPr>
        <p:txBody>
          <a:bodyPr/>
          <a:lstStyle/>
          <a:p>
            <a:r>
              <a:rPr lang="en-US" dirty="0" smtClean="0"/>
              <a:t>CONSTRUCTION OF BJT</a:t>
            </a:r>
            <a:endParaRPr lang="en-US" dirty="0"/>
          </a:p>
        </p:txBody>
      </p:sp>
      <p:sp>
        <p:nvSpPr>
          <p:cNvPr id="3" name="Content Placeholder 2"/>
          <p:cNvSpPr>
            <a:spLocks noGrp="1"/>
          </p:cNvSpPr>
          <p:nvPr>
            <p:ph idx="1"/>
          </p:nvPr>
        </p:nvSpPr>
        <p:spPr>
          <a:xfrm>
            <a:off x="810882" y="1935164"/>
            <a:ext cx="10771517" cy="4389437"/>
          </a:xfrm>
        </p:spPr>
        <p:txBody>
          <a:bodyPr/>
          <a:lstStyle/>
          <a:p>
            <a:r>
              <a:rPr lang="en-US" dirty="0" smtClean="0"/>
              <a:t>The BJT consists of a silicon (or germanium) crystal in which a thin layer of N-type</a:t>
            </a:r>
          </a:p>
          <a:p>
            <a:pPr>
              <a:buNone/>
            </a:pPr>
            <a:r>
              <a:rPr lang="en-US" dirty="0" smtClean="0"/>
              <a:t>Silicon is sandwiched between two layers of P-type silicon. This transistor is referred</a:t>
            </a:r>
          </a:p>
          <a:p>
            <a:pPr>
              <a:buNone/>
            </a:pPr>
            <a:r>
              <a:rPr lang="en-US" dirty="0" smtClean="0"/>
              <a:t>to as PNP. Alternatively, in a NPN transistor, a layer of P-type material is sandwiched</a:t>
            </a:r>
          </a:p>
          <a:p>
            <a:pPr>
              <a:buNone/>
            </a:pPr>
            <a:r>
              <a:rPr lang="en-US" dirty="0" smtClean="0"/>
              <a:t>between two layers of N-type material. The two types of the BJT are represented in</a:t>
            </a:r>
          </a:p>
          <a:p>
            <a:pPr>
              <a:buNone/>
            </a:pPr>
            <a:r>
              <a:rPr lang="en-US" dirty="0" smtClean="0"/>
              <a:t>Fig.</a:t>
            </a:r>
            <a:endParaRPr lang="en-US" dirty="0"/>
          </a:p>
        </p:txBody>
      </p:sp>
      <p:pic>
        <p:nvPicPr>
          <p:cNvPr id="23554" name="Picture 2"/>
          <p:cNvPicPr>
            <a:picLocks noChangeAspect="1" noChangeArrowheads="1"/>
          </p:cNvPicPr>
          <p:nvPr/>
        </p:nvPicPr>
        <p:blipFill>
          <a:blip r:embed="rId2"/>
          <a:srcRect/>
          <a:stretch>
            <a:fillRect/>
          </a:stretch>
        </p:blipFill>
        <p:spPr bwMode="auto">
          <a:xfrm>
            <a:off x="2567168" y="3638550"/>
            <a:ext cx="6505575" cy="321945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2"/>
          <a:srcRect/>
          <a:stretch>
            <a:fillRect/>
          </a:stretch>
        </p:blipFill>
        <p:spPr bwMode="auto">
          <a:xfrm>
            <a:off x="1410994" y="2095916"/>
            <a:ext cx="10027632" cy="211836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666750"/>
          </a:xfrm>
        </p:spPr>
        <p:txBody>
          <a:bodyPr/>
          <a:lstStyle/>
          <a:p>
            <a:r>
              <a:rPr lang="en-US" dirty="0" smtClean="0"/>
              <a:t>TRANSISTOR BIASING</a:t>
            </a:r>
            <a:endParaRPr lang="en-US" dirty="0"/>
          </a:p>
        </p:txBody>
      </p:sp>
      <p:sp>
        <p:nvSpPr>
          <p:cNvPr id="3" name="Content Placeholder 2"/>
          <p:cNvSpPr>
            <a:spLocks noGrp="1"/>
          </p:cNvSpPr>
          <p:nvPr>
            <p:ph idx="1"/>
          </p:nvPr>
        </p:nvSpPr>
        <p:spPr>
          <a:xfrm>
            <a:off x="940278" y="1348567"/>
            <a:ext cx="10642121" cy="5362784"/>
          </a:xfrm>
        </p:spPr>
        <p:txBody>
          <a:bodyPr/>
          <a:lstStyle/>
          <a:p>
            <a:r>
              <a:rPr lang="en-US" dirty="0" smtClean="0"/>
              <a:t>As shown in Fig. , usually the emitter-base junction is forward biased and collector- base junction is reverse biased. Due to the forward bias on the emitter-base junction an emitter current flows through the base into the collector. Though, the collector-base junction is reverse biased, almost the entire emitter current flows through the collector circuit.</a:t>
            </a:r>
          </a:p>
          <a:p>
            <a:endParaRPr lang="en-US" dirty="0"/>
          </a:p>
        </p:txBody>
      </p:sp>
      <p:pic>
        <p:nvPicPr>
          <p:cNvPr id="25605" name="Picture 5"/>
          <p:cNvPicPr>
            <a:picLocks noChangeAspect="1" noChangeArrowheads="1"/>
          </p:cNvPicPr>
          <p:nvPr/>
        </p:nvPicPr>
        <p:blipFill>
          <a:blip r:embed="rId2"/>
          <a:srcRect/>
          <a:stretch>
            <a:fillRect/>
          </a:stretch>
        </p:blipFill>
        <p:spPr bwMode="auto">
          <a:xfrm>
            <a:off x="1462088" y="3148642"/>
            <a:ext cx="9267825" cy="3595058"/>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2363638" y="1060449"/>
            <a:ext cx="8005313" cy="5279965"/>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OF NPN TRANSISTOR</a:t>
            </a:r>
            <a:endParaRPr lang="en-US" dirty="0"/>
          </a:p>
        </p:txBody>
      </p:sp>
      <p:sp>
        <p:nvSpPr>
          <p:cNvPr id="3" name="Content Placeholder 2"/>
          <p:cNvSpPr>
            <a:spLocks noGrp="1"/>
          </p:cNvSpPr>
          <p:nvPr>
            <p:ph idx="1"/>
          </p:nvPr>
        </p:nvSpPr>
        <p:spPr/>
        <p:txBody>
          <a:bodyPr/>
          <a:lstStyle/>
          <a:p>
            <a:r>
              <a:rPr lang="en-US" dirty="0" smtClean="0"/>
              <a:t>As shown in Fig., the forward bias applied to the emitter base junction of an NPN transistor causes a lot of electrons from the emitter region to crossover to the base region. </a:t>
            </a:r>
          </a:p>
          <a:p>
            <a:r>
              <a:rPr lang="en-US" dirty="0" smtClean="0"/>
              <a:t>As the base is lightly doped with P-type impurity, the number of holes in the base region is very small and hence the number of electrons that combine with holes in the P-type base region is also very small.</a:t>
            </a:r>
          </a:p>
          <a:p>
            <a:r>
              <a:rPr lang="en-US" dirty="0" smtClean="0"/>
              <a:t>Hence a few electrons combine with holes to constitute a base current IB. The remaining electrons (more than 95%) crossover into the collector region to constitute a collector current IC. Thus the base and collector current summed up gives the emitter current, i.e.</a:t>
            </a:r>
          </a:p>
          <a:p>
            <a:r>
              <a:rPr lang="en-US" dirty="0" smtClean="0"/>
              <a:t> IE = – (IC + IB).</a:t>
            </a:r>
          </a:p>
          <a:p>
            <a:r>
              <a:rPr lang="en-US" dirty="0" smtClean="0"/>
              <a:t>In the external circuit of the NPN bipolar junction transistor, the magnitudes of the emitter current IE, the base current IB and the collector current IC are related by IE = IC + IB.</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idx="1"/>
          </p:nvPr>
        </p:nvPicPr>
        <p:blipFill>
          <a:blip r:embed="rId2"/>
          <a:srcRect/>
          <a:stretch>
            <a:fillRect/>
          </a:stretch>
        </p:blipFill>
        <p:spPr bwMode="auto">
          <a:xfrm>
            <a:off x="3274748" y="1935163"/>
            <a:ext cx="5642503" cy="438943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632244"/>
          </a:xfrm>
        </p:spPr>
        <p:txBody>
          <a:bodyPr/>
          <a:lstStyle/>
          <a:p>
            <a:endParaRPr lang="en-US" dirty="0"/>
          </a:p>
        </p:txBody>
      </p:sp>
      <p:sp>
        <p:nvSpPr>
          <p:cNvPr id="3" name="Content Placeholder 2"/>
          <p:cNvSpPr>
            <a:spLocks noGrp="1"/>
          </p:cNvSpPr>
          <p:nvPr>
            <p:ph idx="1"/>
          </p:nvPr>
        </p:nvSpPr>
        <p:spPr>
          <a:xfrm>
            <a:off x="1017916" y="1613140"/>
            <a:ext cx="10564483" cy="4711461"/>
          </a:xfrm>
        </p:spPr>
        <p:txBody>
          <a:bodyPr/>
          <a:lstStyle/>
          <a:p>
            <a:r>
              <a:rPr lang="en-US" dirty="0" smtClean="0"/>
              <a:t>Insulator:</a:t>
            </a:r>
          </a:p>
          <a:p>
            <a:pPr>
              <a:buNone/>
            </a:pPr>
            <a:r>
              <a:rPr lang="en-US" dirty="0" smtClean="0"/>
              <a:t>    In insulator, as shown in Fig. , the forbidden energy gap </a:t>
            </a:r>
            <a:r>
              <a:rPr lang="en-US" dirty="0" err="1" smtClean="0"/>
              <a:t>Eg</a:t>
            </a:r>
            <a:r>
              <a:rPr lang="en-US" dirty="0" smtClean="0"/>
              <a:t> is very large and hence almost all the electrons are in the valence band and the conduction band is almost empty. Hence, no electrons are available for conduction.</a:t>
            </a:r>
          </a:p>
          <a:p>
            <a:endParaRPr lang="en-US" dirty="0"/>
          </a:p>
        </p:txBody>
      </p:sp>
      <p:pic>
        <p:nvPicPr>
          <p:cNvPr id="55300" name="Picture 4"/>
          <p:cNvPicPr>
            <a:picLocks noChangeAspect="1" noChangeArrowheads="1"/>
          </p:cNvPicPr>
          <p:nvPr/>
        </p:nvPicPr>
        <p:blipFill>
          <a:blip r:embed="rId2"/>
          <a:srcRect/>
          <a:stretch>
            <a:fillRect/>
          </a:stretch>
        </p:blipFill>
        <p:spPr bwMode="auto">
          <a:xfrm>
            <a:off x="2832430" y="3064804"/>
            <a:ext cx="5819775" cy="3057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TRANSISTOR AS AN AMPLIFIER</a:t>
            </a:r>
            <a:endParaRPr lang="en-US" dirty="0"/>
          </a:p>
        </p:txBody>
      </p:sp>
      <p:sp>
        <p:nvSpPr>
          <p:cNvPr id="3" name="Content Placeholder 2"/>
          <p:cNvSpPr>
            <a:spLocks noGrp="1"/>
          </p:cNvSpPr>
          <p:nvPr>
            <p:ph idx="1"/>
          </p:nvPr>
        </p:nvSpPr>
        <p:spPr/>
        <p:txBody>
          <a:bodyPr/>
          <a:lstStyle/>
          <a:p>
            <a:r>
              <a:rPr lang="en-US" dirty="0" smtClean="0"/>
              <a:t>A load resistor RL is connected in series with the collector supply voltage VCC of CB</a:t>
            </a:r>
          </a:p>
          <a:p>
            <a:pPr>
              <a:buNone/>
            </a:pPr>
            <a:r>
              <a:rPr lang="en-US" dirty="0" smtClean="0"/>
              <a:t>     transistor configuration as shown in Fig.</a:t>
            </a:r>
          </a:p>
          <a:p>
            <a:r>
              <a:rPr lang="en-US" dirty="0" smtClean="0"/>
              <a:t>A small change in the input voltage between emitter and base, say ∆Vi, causes a relatively larger change in emitter current, say ∆I</a:t>
            </a:r>
            <a:r>
              <a:rPr lang="en-US" sz="1100" dirty="0" smtClean="0"/>
              <a:t>E</a:t>
            </a:r>
            <a:r>
              <a:rPr lang="en-US" dirty="0" smtClean="0"/>
              <a:t>.</a:t>
            </a:r>
          </a:p>
          <a:p>
            <a:r>
              <a:rPr lang="en-US" dirty="0" smtClean="0"/>
              <a:t> A fraction of this change in current is collected and passed through R</a:t>
            </a:r>
            <a:r>
              <a:rPr lang="en-US" sz="1100" dirty="0" smtClean="0"/>
              <a:t>L</a:t>
            </a:r>
            <a:r>
              <a:rPr lang="en-US" dirty="0" smtClean="0"/>
              <a:t> and is denoted by symbol </a:t>
            </a:r>
            <a:r>
              <a:rPr lang="el-GR" dirty="0" smtClean="0"/>
              <a:t>α</a:t>
            </a:r>
            <a:r>
              <a:rPr lang="en-US" dirty="0" smtClean="0"/>
              <a:t>’.</a:t>
            </a:r>
          </a:p>
          <a:p>
            <a:r>
              <a:rPr lang="en-US" dirty="0" smtClean="0"/>
              <a:t>Therefore the corresponding change in voltage across the load resistor R</a:t>
            </a:r>
            <a:r>
              <a:rPr lang="en-US" sz="1100" dirty="0" smtClean="0"/>
              <a:t>L </a:t>
            </a:r>
            <a:r>
              <a:rPr lang="en-US" dirty="0" smtClean="0"/>
              <a:t>due to this current is ∆V</a:t>
            </a:r>
            <a:r>
              <a:rPr lang="en-US" sz="1100" dirty="0" smtClean="0"/>
              <a:t>0</a:t>
            </a:r>
            <a:r>
              <a:rPr lang="en-US" dirty="0" smtClean="0"/>
              <a:t> = </a:t>
            </a:r>
            <a:r>
              <a:rPr lang="el-GR" dirty="0" smtClean="0"/>
              <a:t>α</a:t>
            </a:r>
            <a:r>
              <a:rPr lang="en-US" dirty="0" smtClean="0"/>
              <a:t>’ R</a:t>
            </a:r>
            <a:r>
              <a:rPr lang="en-US" sz="1100" dirty="0" smtClean="0"/>
              <a:t>L</a:t>
            </a:r>
            <a:r>
              <a:rPr lang="en-US" dirty="0" smtClean="0"/>
              <a:t> ∆I</a:t>
            </a:r>
            <a:r>
              <a:rPr lang="en-US" sz="1050" dirty="0" smtClean="0"/>
              <a:t>E</a:t>
            </a:r>
            <a:r>
              <a:rPr lang="en-US" dirty="0" smtClean="0"/>
              <a:t>.</a:t>
            </a:r>
          </a:p>
          <a:p>
            <a:r>
              <a:rPr lang="en-US" dirty="0" smtClean="0"/>
              <a:t>Here, the voltage amplification</a:t>
            </a:r>
          </a:p>
          <a:p>
            <a:r>
              <a:rPr lang="en-US" dirty="0" smtClean="0"/>
              <a:t>Av = ∆V</a:t>
            </a:r>
            <a:r>
              <a:rPr lang="en-US" sz="1050" dirty="0" smtClean="0"/>
              <a:t>0</a:t>
            </a:r>
          </a:p>
          <a:p>
            <a:r>
              <a:rPr lang="en-US" dirty="0" smtClean="0"/>
              <a:t>         ∆V</a:t>
            </a:r>
            <a:r>
              <a:rPr lang="en-US" sz="1050" dirty="0" smtClean="0"/>
              <a:t>1</a:t>
            </a:r>
          </a:p>
          <a:p>
            <a:r>
              <a:rPr lang="en-US" dirty="0" smtClean="0"/>
              <a:t>Is greater than unity and thus the transistor acts as an amplifier.</a:t>
            </a:r>
            <a:endParaRPr lang="en-US" dirty="0"/>
          </a:p>
        </p:txBody>
      </p:sp>
      <p:cxnSp>
        <p:nvCxnSpPr>
          <p:cNvPr id="7" name="Straight Connector 6"/>
          <p:cNvCxnSpPr/>
          <p:nvPr/>
        </p:nvCxnSpPr>
        <p:spPr>
          <a:xfrm flipV="1">
            <a:off x="1500996" y="5391510"/>
            <a:ext cx="508959" cy="1725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524226" y="4735902"/>
            <a:ext cx="1354348" cy="369332"/>
          </a:xfrm>
          <a:prstGeom prst="rect">
            <a:avLst/>
          </a:prstGeom>
          <a:noFill/>
        </p:spPr>
        <p:txBody>
          <a:bodyPr wrap="square" rtlCol="0">
            <a:spAutoFit/>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8152680" y="4410165"/>
            <a:ext cx="3777651" cy="21459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642" y="704850"/>
            <a:ext cx="10719758" cy="718508"/>
          </a:xfrm>
        </p:spPr>
        <p:txBody>
          <a:bodyPr/>
          <a:lstStyle/>
          <a:p>
            <a:r>
              <a:rPr lang="en-US" dirty="0" smtClean="0"/>
              <a:t>THYRISTOR</a:t>
            </a:r>
            <a:endParaRPr lang="en-US" dirty="0"/>
          </a:p>
        </p:txBody>
      </p:sp>
      <p:sp>
        <p:nvSpPr>
          <p:cNvPr id="3" name="Content Placeholder 2"/>
          <p:cNvSpPr>
            <a:spLocks noGrp="1"/>
          </p:cNvSpPr>
          <p:nvPr>
            <p:ph idx="1"/>
          </p:nvPr>
        </p:nvSpPr>
        <p:spPr>
          <a:xfrm>
            <a:off x="983410" y="1935164"/>
            <a:ext cx="10598989" cy="4389437"/>
          </a:xfrm>
        </p:spPr>
        <p:txBody>
          <a:bodyPr/>
          <a:lstStyle/>
          <a:p>
            <a:pPr algn="just"/>
            <a:r>
              <a:rPr lang="en-US" dirty="0" err="1" smtClean="0"/>
              <a:t>Thyristor</a:t>
            </a:r>
            <a:r>
              <a:rPr lang="en-US" dirty="0" smtClean="0"/>
              <a:t>, in general, is a semiconductor device having three or more junctions.</a:t>
            </a:r>
          </a:p>
          <a:p>
            <a:pPr algn="just"/>
            <a:r>
              <a:rPr lang="en-US" dirty="0" smtClean="0"/>
              <a:t> Such a device acts as a switch without any bias and can be fabricated to have voltage ratings of several hundred volts and current ratings from a few amperes to almost </a:t>
            </a:r>
            <a:r>
              <a:rPr lang="en-US" dirty="0" err="1" smtClean="0"/>
              <a:t>thous</a:t>
            </a:r>
            <a:r>
              <a:rPr lang="en-US" dirty="0" smtClean="0"/>
              <a:t> and amperes. </a:t>
            </a:r>
          </a:p>
          <a:p>
            <a:pPr algn="just"/>
            <a:r>
              <a:rPr lang="en-US" dirty="0" smtClean="0"/>
              <a:t>The family of </a:t>
            </a:r>
            <a:r>
              <a:rPr lang="en-US" dirty="0" err="1" smtClean="0"/>
              <a:t>thyristors</a:t>
            </a:r>
            <a:r>
              <a:rPr lang="en-US" dirty="0" smtClean="0"/>
              <a:t> consists of PNPN diode (Shockley diode),</a:t>
            </a:r>
            <a:r>
              <a:rPr lang="fr-FR" dirty="0" smtClean="0"/>
              <a:t>SCR, TRIAC, DIAC, UJT etc.</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 (Silicon Controlled Rectifier)</a:t>
            </a:r>
            <a:endParaRPr lang="en-US" dirty="0"/>
          </a:p>
        </p:txBody>
      </p:sp>
      <p:sp>
        <p:nvSpPr>
          <p:cNvPr id="3" name="Content Placeholder 2"/>
          <p:cNvSpPr>
            <a:spLocks noGrp="1"/>
          </p:cNvSpPr>
          <p:nvPr>
            <p:ph idx="1"/>
          </p:nvPr>
        </p:nvSpPr>
        <p:spPr>
          <a:xfrm>
            <a:off x="845388" y="1935164"/>
            <a:ext cx="10737011" cy="4389437"/>
          </a:xfrm>
        </p:spPr>
        <p:txBody>
          <a:bodyPr/>
          <a:lstStyle/>
          <a:p>
            <a:pPr algn="just"/>
            <a:r>
              <a:rPr lang="en-US" dirty="0" smtClean="0"/>
              <a:t>The basic structure and circuit symbol of SCR is shown in Fig. It is a </a:t>
            </a:r>
            <a:r>
              <a:rPr lang="en-US" dirty="0" err="1" smtClean="0"/>
              <a:t>fourlayer</a:t>
            </a:r>
            <a:r>
              <a:rPr lang="en-US" dirty="0" smtClean="0"/>
              <a:t>, three-terminal device in which the end P-layer acts as anode, the end N-layer acts as cathode and P-layer nearer to cathode acts as gate.</a:t>
            </a:r>
          </a:p>
          <a:p>
            <a:pPr algn="just">
              <a:buNone/>
            </a:pPr>
            <a:r>
              <a:rPr lang="en-US" dirty="0" smtClean="0"/>
              <a:t>Characteristics of SCR:</a:t>
            </a:r>
          </a:p>
          <a:p>
            <a:r>
              <a:rPr lang="en-US" dirty="0" smtClean="0"/>
              <a:t>SCR acts as a switch when it is forward biased. When the gate current I</a:t>
            </a:r>
            <a:r>
              <a:rPr lang="en-US" sz="1050" dirty="0" smtClean="0"/>
              <a:t>G</a:t>
            </a:r>
            <a:r>
              <a:rPr lang="en-US" dirty="0" smtClean="0"/>
              <a:t> = 0, operation of SCR is similar to PNPN diode. When I</a:t>
            </a:r>
            <a:r>
              <a:rPr lang="en-US" sz="1050" dirty="0" smtClean="0"/>
              <a:t>G</a:t>
            </a:r>
            <a:r>
              <a:rPr lang="en-US" dirty="0" smtClean="0"/>
              <a:t> &lt; 0, the amount of reverse bias applied to J2 is increased. So the break over voltage V</a:t>
            </a:r>
            <a:r>
              <a:rPr lang="en-US" sz="1050" dirty="0" smtClean="0"/>
              <a:t>BO</a:t>
            </a:r>
            <a:r>
              <a:rPr lang="en-US" dirty="0" smtClean="0"/>
              <a:t> is increased. </a:t>
            </a:r>
          </a:p>
          <a:p>
            <a:r>
              <a:rPr lang="en-US" dirty="0" smtClean="0"/>
              <a:t>When I</a:t>
            </a:r>
            <a:r>
              <a:rPr lang="en-US" sz="1050" dirty="0" smtClean="0"/>
              <a:t>G</a:t>
            </a:r>
            <a:r>
              <a:rPr lang="en-US" dirty="0" smtClean="0"/>
              <a:t> &gt; 0,the amount of reverse bias applied to J2 is decreased thereby decreasing the break over voltage.</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2050" name="Picture 2"/>
          <p:cNvPicPr>
            <a:picLocks noGrp="1" noChangeAspect="1" noChangeArrowheads="1"/>
          </p:cNvPicPr>
          <p:nvPr>
            <p:ph sz="half" idx="1"/>
          </p:nvPr>
        </p:nvPicPr>
        <p:blipFill>
          <a:blip r:embed="rId2"/>
          <a:stretch>
            <a:fillRect/>
          </a:stretch>
        </p:blipFill>
        <p:spPr bwMode="auto">
          <a:xfrm>
            <a:off x="1112808" y="2169520"/>
            <a:ext cx="4881592" cy="4022863"/>
          </a:xfrm>
          <a:prstGeom prst="rect">
            <a:avLst/>
          </a:prstGeom>
          <a:noFill/>
          <a:ln w="9525">
            <a:noFill/>
            <a:miter lim="800000"/>
            <a:headEnd/>
            <a:tailEnd/>
          </a:ln>
          <a:effectLst/>
        </p:spPr>
      </p:pic>
      <p:pic>
        <p:nvPicPr>
          <p:cNvPr id="2051" name="Picture 3"/>
          <p:cNvPicPr>
            <a:picLocks noGrp="1" noChangeAspect="1" noChangeArrowheads="1"/>
          </p:cNvPicPr>
          <p:nvPr>
            <p:ph sz="half" idx="2"/>
          </p:nvPr>
        </p:nvPicPr>
        <p:blipFill>
          <a:blip r:embed="rId3"/>
          <a:srcRect/>
          <a:stretch>
            <a:fillRect/>
          </a:stretch>
        </p:blipFill>
        <p:spPr bwMode="auto">
          <a:xfrm>
            <a:off x="6197600" y="2064405"/>
            <a:ext cx="5384800" cy="4146828"/>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smtClean="0"/>
              <a:t>With very large positive gate current, break over may occur at a very low voltage such that the characteristic of SCR is similar to that of ordinary PN diode.</a:t>
            </a:r>
          </a:p>
          <a:p>
            <a:r>
              <a:rPr lang="en-US" dirty="0" smtClean="0"/>
              <a:t>As the voltage at which SCR is switched ‘ON’ can be controlled by varying the gate current IG, it is commonly called as controlled switch. </a:t>
            </a:r>
          </a:p>
          <a:p>
            <a:r>
              <a:rPr lang="en-US" dirty="0" smtClean="0"/>
              <a:t>Once SCR is turned ON, the gate loses control, i.e. the gate cannot be used to switch the device OFF. </a:t>
            </a:r>
          </a:p>
          <a:p>
            <a:r>
              <a:rPr lang="en-US" dirty="0" smtClean="0"/>
              <a:t>One way to turn the device OFF is that the anode current is lowered below I</a:t>
            </a:r>
            <a:r>
              <a:rPr lang="en-US" sz="1050" dirty="0" smtClean="0"/>
              <a:t>H</a:t>
            </a:r>
            <a:r>
              <a:rPr lang="en-US" dirty="0" smtClean="0"/>
              <a:t> by reducing the supply voltage below V</a:t>
            </a:r>
            <a:r>
              <a:rPr lang="en-US" sz="1050" dirty="0" smtClean="0"/>
              <a:t>H</a:t>
            </a:r>
            <a:r>
              <a:rPr lang="en-US" dirty="0" smtClean="0"/>
              <a:t>, keeping the gate open.</a:t>
            </a:r>
          </a:p>
          <a:p>
            <a:r>
              <a:rPr lang="en-US" b="1" dirty="0" smtClean="0"/>
              <a:t>APPLICATIONS OF SCR:</a:t>
            </a:r>
          </a:p>
          <a:p>
            <a:r>
              <a:rPr lang="en-US" b="1" dirty="0" smtClean="0"/>
              <a:t>SCR is used in relay control, motor control, phase control, heater control, battery chargers, inverters, regulated power supplies and as static switches.</a:t>
            </a:r>
            <a:endParaRPr lang="en-US"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476969"/>
          </a:xfrm>
        </p:spPr>
        <p:txBody>
          <a:bodyPr/>
          <a:lstStyle/>
          <a:p>
            <a:r>
              <a:rPr lang="en-US" dirty="0" smtClean="0"/>
              <a:t>Two Transistor Version of SCR</a:t>
            </a:r>
            <a:endParaRPr lang="en-US" dirty="0"/>
          </a:p>
        </p:txBody>
      </p:sp>
      <p:sp>
        <p:nvSpPr>
          <p:cNvPr id="3" name="Content Placeholder 2"/>
          <p:cNvSpPr>
            <a:spLocks noGrp="1"/>
          </p:cNvSpPr>
          <p:nvPr>
            <p:ph idx="1"/>
          </p:nvPr>
        </p:nvSpPr>
        <p:spPr>
          <a:xfrm>
            <a:off x="816634" y="1365820"/>
            <a:ext cx="10972800" cy="4389437"/>
          </a:xfrm>
        </p:spPr>
        <p:txBody>
          <a:bodyPr/>
          <a:lstStyle/>
          <a:p>
            <a:r>
              <a:rPr lang="en-US" dirty="0" smtClean="0"/>
              <a:t>Two Transistor Version of SCR As shown in Fig., SCR can be split into two parts and displaced mechanically from one another but connected electrically.</a:t>
            </a:r>
            <a:endParaRPr lang="en-US" dirty="0"/>
          </a:p>
        </p:txBody>
      </p:sp>
      <p:pic>
        <p:nvPicPr>
          <p:cNvPr id="3074" name="Picture 2"/>
          <p:cNvPicPr>
            <a:picLocks noChangeAspect="1" noChangeArrowheads="1"/>
          </p:cNvPicPr>
          <p:nvPr/>
        </p:nvPicPr>
        <p:blipFill>
          <a:blip r:embed="rId2"/>
          <a:srcRect/>
          <a:stretch>
            <a:fillRect/>
          </a:stretch>
        </p:blipFill>
        <p:spPr bwMode="auto">
          <a:xfrm>
            <a:off x="914759" y="2009955"/>
            <a:ext cx="10172700" cy="3396291"/>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1224448" y="5602410"/>
            <a:ext cx="10058903" cy="1005840"/>
          </a:xfrm>
          <a:prstGeom prst="rect">
            <a:avLst/>
          </a:prstGeom>
          <a:noFill/>
          <a:ln w="9525">
            <a:noFill/>
            <a:miter lim="800000"/>
            <a:headEnd/>
            <a:tailEn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16661"/>
            <a:ext cx="10972800" cy="718508"/>
          </a:xfrm>
        </p:spPr>
        <p:txBody>
          <a:bodyPr/>
          <a:lstStyle/>
          <a:p>
            <a:r>
              <a:rPr lang="en-US" dirty="0" smtClean="0"/>
              <a:t>D.C. to A.C. Inverter/Uninterrupted Power </a:t>
            </a:r>
            <a:r>
              <a:rPr lang="en-US" dirty="0" smtClean="0"/>
              <a:t>Supply(UPS</a:t>
            </a:r>
            <a:r>
              <a:rPr lang="en-US" dirty="0" smtClean="0"/>
              <a:t>)</a:t>
            </a:r>
            <a:endParaRPr lang="en-US" dirty="0"/>
          </a:p>
        </p:txBody>
      </p:sp>
      <p:sp>
        <p:nvSpPr>
          <p:cNvPr id="3" name="Content Placeholder 2"/>
          <p:cNvSpPr>
            <a:spLocks noGrp="1"/>
          </p:cNvSpPr>
          <p:nvPr>
            <p:ph idx="1"/>
          </p:nvPr>
        </p:nvSpPr>
        <p:spPr>
          <a:xfrm>
            <a:off x="992037" y="1138686"/>
            <a:ext cx="10702506" cy="5589917"/>
          </a:xfrm>
        </p:spPr>
        <p:txBody>
          <a:bodyPr/>
          <a:lstStyle/>
          <a:p>
            <a:pPr algn="just"/>
            <a:r>
              <a:rPr lang="en-US" dirty="0" smtClean="0"/>
              <a:t>The block diagram of Standby Power Supply (SPS), otherwise called as off-line UPS</a:t>
            </a:r>
          </a:p>
          <a:p>
            <a:pPr algn="just">
              <a:buNone/>
            </a:pPr>
            <a:r>
              <a:rPr lang="en-US" dirty="0" smtClean="0"/>
              <a:t>    is </a:t>
            </a:r>
            <a:r>
              <a:rPr lang="en-US" dirty="0" smtClean="0"/>
              <a:t>shown in </a:t>
            </a:r>
            <a:r>
              <a:rPr lang="en-US" dirty="0" smtClean="0"/>
              <a:t>Fig. </a:t>
            </a:r>
            <a:r>
              <a:rPr lang="en-US" dirty="0" smtClean="0"/>
              <a:t>It is a system that uses a special circuit that senses the a.c. </a:t>
            </a:r>
            <a:r>
              <a:rPr lang="en-US" dirty="0" smtClean="0"/>
              <a:t>line current</a:t>
            </a:r>
            <a:r>
              <a:rPr lang="en-US" dirty="0" smtClean="0"/>
              <a:t>. </a:t>
            </a:r>
            <a:endParaRPr lang="en-US" dirty="0" smtClean="0"/>
          </a:p>
          <a:p>
            <a:pPr algn="just"/>
            <a:r>
              <a:rPr lang="en-US" dirty="0" smtClean="0"/>
              <a:t>If </a:t>
            </a:r>
            <a:r>
              <a:rPr lang="en-US" dirty="0" smtClean="0"/>
              <a:t>the sensor detects a loss of power on the line, the system quickly </a:t>
            </a:r>
            <a:r>
              <a:rPr lang="en-US" dirty="0" smtClean="0"/>
              <a:t>switches over </a:t>
            </a:r>
            <a:r>
              <a:rPr lang="en-US" dirty="0" smtClean="0"/>
              <a:t>to a standby power system.</a:t>
            </a:r>
            <a:endParaRPr lang="en-US" dirty="0"/>
          </a:p>
        </p:txBody>
      </p:sp>
      <p:pic>
        <p:nvPicPr>
          <p:cNvPr id="1026" name="Picture 2"/>
          <p:cNvPicPr>
            <a:picLocks noChangeAspect="1" noChangeArrowheads="1"/>
          </p:cNvPicPr>
          <p:nvPr/>
        </p:nvPicPr>
        <p:blipFill>
          <a:blip r:embed="rId2"/>
          <a:srcRect/>
          <a:stretch>
            <a:fillRect/>
          </a:stretch>
        </p:blipFill>
        <p:spPr bwMode="auto">
          <a:xfrm>
            <a:off x="1343025" y="2622431"/>
            <a:ext cx="9505950" cy="3976778"/>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60425" y="977900"/>
            <a:ext cx="10972800" cy="5664200"/>
          </a:xfrm>
        </p:spPr>
        <p:txBody>
          <a:bodyPr/>
          <a:lstStyle/>
          <a:p>
            <a:pPr algn="just"/>
            <a:r>
              <a:rPr lang="en-US" dirty="0" smtClean="0"/>
              <a:t>The SPS transfers the load to the inverter which draws its power from the </a:t>
            </a:r>
            <a:r>
              <a:rPr lang="en-US" dirty="0" smtClean="0"/>
              <a:t>attached batteries</a:t>
            </a:r>
            <a:r>
              <a:rPr lang="en-US" dirty="0" smtClean="0"/>
              <a:t>. The switching process requires a small but measurable amount of </a:t>
            </a:r>
            <a:r>
              <a:rPr lang="en-US" dirty="0" err="1" smtClean="0"/>
              <a:t>time.First</a:t>
            </a:r>
            <a:r>
              <a:rPr lang="en-US" dirty="0" smtClean="0"/>
              <a:t>, the failure of the electrical supply must be sensed</a:t>
            </a:r>
            <a:r>
              <a:rPr lang="en-US" dirty="0" smtClean="0"/>
              <a:t>.</a:t>
            </a:r>
          </a:p>
          <a:p>
            <a:pPr algn="just"/>
            <a:r>
              <a:rPr lang="en-US" dirty="0" smtClean="0"/>
              <a:t>Even the fastest </a:t>
            </a:r>
            <a:r>
              <a:rPr lang="en-US" dirty="0" smtClean="0"/>
              <a:t>electronic voltage </a:t>
            </a:r>
            <a:r>
              <a:rPr lang="en-US" dirty="0" smtClean="0"/>
              <a:t>sensors take a finite time to detect a power failure. Even after a power </a:t>
            </a:r>
            <a:r>
              <a:rPr lang="en-US" dirty="0" smtClean="0"/>
              <a:t>failure is </a:t>
            </a:r>
            <a:r>
              <a:rPr lang="en-US" dirty="0" smtClean="0"/>
              <a:t>detected, there is another slight pause before the computer receives its fresh </a:t>
            </a:r>
            <a:r>
              <a:rPr lang="en-US" dirty="0" smtClean="0"/>
              <a:t>supply of </a:t>
            </a:r>
            <a:r>
              <a:rPr lang="en-US" dirty="0" smtClean="0"/>
              <a:t>electricity. </a:t>
            </a:r>
            <a:endParaRPr lang="en-US" dirty="0" smtClean="0"/>
          </a:p>
          <a:p>
            <a:pPr algn="just"/>
            <a:r>
              <a:rPr lang="en-US" dirty="0" smtClean="0"/>
              <a:t>If </a:t>
            </a:r>
            <a:r>
              <a:rPr lang="en-US" dirty="0" smtClean="0"/>
              <a:t>the switch is not fast enough, the system shuts down and </a:t>
            </a:r>
            <a:r>
              <a:rPr lang="en-US" dirty="0" smtClean="0"/>
              <a:t>reboots which </a:t>
            </a:r>
            <a:r>
              <a:rPr lang="en-US" dirty="0" smtClean="0"/>
              <a:t>defeats the purpose of the use of the backup power supply</a:t>
            </a:r>
            <a:r>
              <a:rPr lang="en-US" dirty="0" smtClean="0"/>
              <a:t>.</a:t>
            </a:r>
          </a:p>
          <a:p>
            <a:pPr algn="just"/>
            <a:r>
              <a:rPr lang="en-US" dirty="0" smtClean="0"/>
              <a:t>The name Uninterrupted Power Supply is self-explanatory. Its output is </a:t>
            </a:r>
            <a:r>
              <a:rPr lang="en-US" dirty="0" smtClean="0"/>
              <a:t>never interrupted </a:t>
            </a:r>
            <a:r>
              <a:rPr lang="en-US" dirty="0" smtClean="0"/>
              <a:t>because it does not need to switch its output from line power to battery</a:t>
            </a:r>
            <a:r>
              <a:rPr lang="en-US" dirty="0" smtClean="0"/>
              <a:t>.</a:t>
            </a:r>
          </a:p>
          <a:p>
            <a:pPr algn="just"/>
            <a:r>
              <a:rPr lang="en-US" dirty="0" smtClean="0"/>
              <a:t>Rather, its battery is constantly and continuously connected to the output </a:t>
            </a:r>
            <a:r>
              <a:rPr lang="en-US" dirty="0" smtClean="0"/>
              <a:t>of the </a:t>
            </a:r>
            <a:r>
              <a:rPr lang="en-US" dirty="0" smtClean="0"/>
              <a:t>system through its inverter. It is always supplying power from the battery to </a:t>
            </a:r>
            <a:r>
              <a:rPr lang="en-US" dirty="0" smtClean="0"/>
              <a:t>the computer.</a:t>
            </a:r>
          </a:p>
          <a:p>
            <a:pPr algn="just"/>
            <a:r>
              <a:rPr lang="en-US" dirty="0" smtClean="0"/>
              <a:t>While a.c. power is available to the UPS, it keeps the UPS battery </a:t>
            </a:r>
            <a:r>
              <a:rPr lang="en-US" dirty="0" smtClean="0"/>
              <a:t>charged through </a:t>
            </a:r>
            <a:r>
              <a:rPr lang="en-US" dirty="0" smtClean="0"/>
              <a:t>the rectifier circuits. When the power fails, the charging of the battery </a:t>
            </a:r>
            <a:r>
              <a:rPr lang="en-US" dirty="0" smtClean="0"/>
              <a:t>is stopped</a:t>
            </a:r>
            <a:r>
              <a:rPr lang="en-US" dirty="0" smtClean="0"/>
              <a:t>, but the system gets continuous supply from the battery.</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271" y="943126"/>
            <a:ext cx="10972800" cy="5440421"/>
          </a:xfrm>
        </p:spPr>
        <p:txBody>
          <a:bodyPr/>
          <a:lstStyle/>
          <a:p>
            <a:pPr algn="just"/>
            <a:r>
              <a:rPr lang="en-US" dirty="0" smtClean="0"/>
              <a:t>It is independent of all the variations of the electrical lines. It is the </a:t>
            </a:r>
            <a:r>
              <a:rPr lang="en-US" dirty="0" smtClean="0"/>
              <a:t>computer’s own </a:t>
            </a:r>
            <a:r>
              <a:rPr lang="en-US" dirty="0" smtClean="0"/>
              <a:t>generating station keeping it safe from the polluting effects of lightning </a:t>
            </a:r>
            <a:r>
              <a:rPr lang="en-US" dirty="0" smtClean="0"/>
              <a:t>and load </a:t>
            </a:r>
            <a:r>
              <a:rPr lang="en-US" dirty="0" smtClean="0"/>
              <a:t>transients</a:t>
            </a:r>
            <a:r>
              <a:rPr lang="en-US" dirty="0" smtClean="0"/>
              <a:t>.</a:t>
            </a:r>
          </a:p>
          <a:p>
            <a:pPr algn="just"/>
            <a:r>
              <a:rPr lang="en-US" dirty="0" smtClean="0"/>
              <a:t>Dips and surges can never reach the computer. The computer </a:t>
            </a:r>
            <a:r>
              <a:rPr lang="en-US" dirty="0" smtClean="0"/>
              <a:t>gets a </a:t>
            </a:r>
            <a:r>
              <a:rPr lang="en-US" dirty="0" smtClean="0"/>
              <a:t>smooth, constant electrical supply. The duration for which the UPS powers a </a:t>
            </a:r>
            <a:r>
              <a:rPr lang="en-US" dirty="0" smtClean="0"/>
              <a:t>system depends </a:t>
            </a:r>
            <a:r>
              <a:rPr lang="en-US" dirty="0" smtClean="0"/>
              <a:t>not on the rating of the UPS in volt-amperes, but that of the rating </a:t>
            </a:r>
            <a:r>
              <a:rPr lang="en-US" dirty="0" smtClean="0"/>
              <a:t>of the </a:t>
            </a:r>
            <a:r>
              <a:rPr lang="en-US" dirty="0" smtClean="0"/>
              <a:t>batteries powering it in ampere-hours</a:t>
            </a:r>
            <a:r>
              <a:rPr lang="en-US" dirty="0" smtClean="0"/>
              <a:t>.</a:t>
            </a:r>
          </a:p>
          <a:p>
            <a:r>
              <a:rPr lang="en-US" dirty="0" smtClean="0"/>
              <a:t>Normally, the UPS comes with a </a:t>
            </a:r>
            <a:r>
              <a:rPr lang="en-US" dirty="0" smtClean="0"/>
              <a:t>bypass switch</a:t>
            </a:r>
            <a:r>
              <a:rPr lang="en-US" dirty="0" smtClean="0"/>
              <a:t>. It helps to directly connect the system to the incoming a.c. supply if there </a:t>
            </a:r>
            <a:r>
              <a:rPr lang="en-US" dirty="0" smtClean="0"/>
              <a:t>is any </a:t>
            </a:r>
            <a:r>
              <a:rPr lang="en-US" dirty="0" smtClean="0"/>
              <a:t>problem with the UPS.</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SWITCHED MODE POWER SUPPLY(SMPS)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919394" y="2257087"/>
            <a:ext cx="6042660" cy="354849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Semiconductor:</a:t>
            </a:r>
          </a:p>
          <a:p>
            <a:pPr algn="just"/>
            <a:r>
              <a:rPr lang="en-US" dirty="0" smtClean="0"/>
              <a:t> Semiconductors are those substances whose electrical conductivity lies in between conductors and insulators. In terms of energy band shown in Fig. , the valence band is almost filled (partially filled) and conduction band is almost empty.</a:t>
            </a:r>
          </a:p>
          <a:p>
            <a:pPr algn="just"/>
            <a:endParaRPr lang="en-US" dirty="0"/>
          </a:p>
        </p:txBody>
      </p:sp>
      <p:pic>
        <p:nvPicPr>
          <p:cNvPr id="56323" name="Picture 3"/>
          <p:cNvPicPr>
            <a:picLocks noChangeAspect="1" noChangeArrowheads="1"/>
          </p:cNvPicPr>
          <p:nvPr/>
        </p:nvPicPr>
        <p:blipFill>
          <a:blip r:embed="rId2"/>
          <a:srcRect/>
          <a:stretch>
            <a:fillRect/>
          </a:stretch>
        </p:blipFill>
        <p:spPr bwMode="auto">
          <a:xfrm>
            <a:off x="3538178" y="3334020"/>
            <a:ext cx="4391025" cy="3019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D.C. to </a:t>
            </a:r>
            <a:r>
              <a:rPr lang="en-US" dirty="0" err="1" smtClean="0"/>
              <a:t>d.c</a:t>
            </a:r>
            <a:r>
              <a:rPr lang="en-US" dirty="0" smtClean="0"/>
              <a:t>. converters and </a:t>
            </a:r>
            <a:r>
              <a:rPr lang="en-US" dirty="0" err="1" smtClean="0"/>
              <a:t>d.c</a:t>
            </a:r>
            <a:r>
              <a:rPr lang="en-US" dirty="0" smtClean="0"/>
              <a:t>. to a.c. converters belong to the category of </a:t>
            </a:r>
            <a:r>
              <a:rPr lang="en-US" dirty="0" smtClean="0"/>
              <a:t>Switched Mode </a:t>
            </a:r>
            <a:r>
              <a:rPr lang="en-US" dirty="0" smtClean="0"/>
              <a:t>Power Supplies (SMPS). The SMPS operating from mains, without using </a:t>
            </a:r>
            <a:r>
              <a:rPr lang="en-US" dirty="0" smtClean="0"/>
              <a:t>an </a:t>
            </a:r>
            <a:r>
              <a:rPr lang="en-US" dirty="0" smtClean="0"/>
              <a:t>input transformer at line frequency 50 Hz is called “off-line switching supply”. </a:t>
            </a:r>
            <a:endParaRPr lang="en-US" dirty="0" smtClean="0"/>
          </a:p>
          <a:p>
            <a:pPr algn="just"/>
            <a:r>
              <a:rPr lang="en-US" dirty="0" smtClean="0"/>
              <a:t>In off-line </a:t>
            </a:r>
            <a:r>
              <a:rPr lang="en-US" dirty="0" smtClean="0"/>
              <a:t>switching supply, the a.c. mains is directly rectified and filtered and </a:t>
            </a:r>
            <a:r>
              <a:rPr lang="en-US" dirty="0" smtClean="0"/>
              <a:t>the </a:t>
            </a:r>
            <a:r>
              <a:rPr lang="en-US" dirty="0" err="1" smtClean="0"/>
              <a:t>d.c</a:t>
            </a:r>
            <a:r>
              <a:rPr lang="en-US" dirty="0" smtClean="0"/>
              <a:t>. voltage so obtained is then used as an input to a switching type </a:t>
            </a:r>
            <a:r>
              <a:rPr lang="en-US" dirty="0" err="1" smtClean="0"/>
              <a:t>d.c</a:t>
            </a:r>
            <a:r>
              <a:rPr lang="en-US" dirty="0" smtClean="0"/>
              <a:t>. to </a:t>
            </a:r>
            <a:r>
              <a:rPr lang="en-US" dirty="0" err="1" smtClean="0"/>
              <a:t>d.c</a:t>
            </a:r>
            <a:r>
              <a:rPr lang="en-US" dirty="0" smtClean="0"/>
              <a:t>. converter.</a:t>
            </a:r>
          </a:p>
          <a:p>
            <a:pPr algn="just"/>
            <a:r>
              <a:rPr lang="en-US" dirty="0" smtClean="0"/>
              <a:t>The various types of a voltage regulators used in LPS, fall in the category </a:t>
            </a:r>
            <a:r>
              <a:rPr lang="en-US" dirty="0" smtClean="0"/>
              <a:t>of dissipative </a:t>
            </a:r>
            <a:r>
              <a:rPr lang="en-US" dirty="0" smtClean="0"/>
              <a:t>regulator, as it has a voltage control element (transistor or </a:t>
            </a:r>
            <a:r>
              <a:rPr lang="en-US" dirty="0" err="1" smtClean="0"/>
              <a:t>zener</a:t>
            </a:r>
            <a:r>
              <a:rPr lang="en-US" dirty="0" smtClean="0"/>
              <a:t> </a:t>
            </a:r>
            <a:r>
              <a:rPr lang="en-US" dirty="0" smtClean="0"/>
              <a:t>diode) which </a:t>
            </a:r>
            <a:r>
              <a:rPr lang="en-US" dirty="0" smtClean="0"/>
              <a:t>dissipates the power equal to the voltage difference between an </a:t>
            </a:r>
            <a:r>
              <a:rPr lang="en-US" dirty="0" smtClean="0"/>
              <a:t>unregulated input </a:t>
            </a:r>
            <a:r>
              <a:rPr lang="en-US" dirty="0" smtClean="0"/>
              <a:t>voltage and a fixed output voltage multiplied by the </a:t>
            </a:r>
            <a:r>
              <a:rPr lang="en-US" dirty="0" smtClean="0"/>
              <a:t>current </a:t>
            </a:r>
            <a:r>
              <a:rPr lang="en-US" dirty="0" smtClean="0"/>
              <a:t>flowing through it</a:t>
            </a:r>
            <a:r>
              <a:rPr lang="en-US" dirty="0" smtClean="0"/>
              <a:t>.</a:t>
            </a:r>
          </a:p>
          <a:p>
            <a:pPr algn="just"/>
            <a:r>
              <a:rPr lang="en-US" dirty="0" smtClean="0"/>
              <a:t>The switching regulators solve the above problem. The switching regulator acts as </a:t>
            </a:r>
            <a:r>
              <a:rPr lang="en-US" dirty="0" smtClean="0"/>
              <a:t>a continuously </a:t>
            </a:r>
            <a:r>
              <a:rPr lang="en-US" dirty="0" smtClean="0"/>
              <a:t>variable power converter and hence, its efficiency is negligibly </a:t>
            </a:r>
            <a:r>
              <a:rPr lang="en-US" dirty="0" smtClean="0"/>
              <a:t>affected by </a:t>
            </a:r>
            <a:r>
              <a:rPr lang="en-US" dirty="0" smtClean="0"/>
              <a:t>the voltage difference. Therefore, the switching regulator is also known as ‘</a:t>
            </a:r>
            <a:r>
              <a:rPr lang="en-US" dirty="0" err="1" smtClean="0"/>
              <a:t>nondissipative</a:t>
            </a:r>
            <a:r>
              <a:rPr lang="en-US" dirty="0" smtClean="0"/>
              <a:t> regulator</a:t>
            </a:r>
            <a:r>
              <a:rPr lang="en-US" dirty="0" smtClean="0"/>
              <a:t>’.</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In a switching power supply, the active device that provides regulation is </a:t>
            </a:r>
            <a:r>
              <a:rPr lang="en-US" dirty="0" smtClean="0"/>
              <a:t>always operated </a:t>
            </a:r>
            <a:r>
              <a:rPr lang="en-US" dirty="0" smtClean="0"/>
              <a:t>in a switched mode, i.e. it is operated either in cut-off or in saturation</a:t>
            </a:r>
            <a:r>
              <a:rPr lang="en-US" dirty="0" smtClean="0"/>
              <a:t>.</a:t>
            </a:r>
          </a:p>
          <a:p>
            <a:pPr algn="just"/>
            <a:r>
              <a:rPr lang="en-US" dirty="0" smtClean="0"/>
              <a:t> The input </a:t>
            </a:r>
            <a:r>
              <a:rPr lang="en-US" dirty="0" err="1" smtClean="0"/>
              <a:t>d.c</a:t>
            </a:r>
            <a:r>
              <a:rPr lang="en-US" dirty="0" smtClean="0"/>
              <a:t>. is chopped at a high frequency (15 to 50 kHz) using an active device (</a:t>
            </a:r>
            <a:r>
              <a:rPr lang="en-US" dirty="0" smtClean="0"/>
              <a:t>bipolar transistor</a:t>
            </a:r>
            <a:r>
              <a:rPr lang="en-US" dirty="0" smtClean="0"/>
              <a:t>, power MOSFET or SCR) and the converter transformer</a:t>
            </a:r>
            <a:r>
              <a:rPr lang="en-US" dirty="0" smtClean="0"/>
              <a:t>.</a:t>
            </a:r>
          </a:p>
          <a:p>
            <a:pPr algn="just"/>
            <a:r>
              <a:rPr lang="en-US" dirty="0" smtClean="0"/>
              <a:t>Here, the </a:t>
            </a:r>
            <a:r>
              <a:rPr lang="en-US" dirty="0" smtClean="0"/>
              <a:t>size of </a:t>
            </a:r>
            <a:r>
              <a:rPr lang="en-US" dirty="0" smtClean="0"/>
              <a:t>the ferrite core reduces inversely with frequency. The lower limit is defined </a:t>
            </a:r>
            <a:r>
              <a:rPr lang="en-US" dirty="0" smtClean="0"/>
              <a:t>at about </a:t>
            </a:r>
            <a:r>
              <a:rPr lang="en-US" dirty="0" smtClean="0"/>
              <a:t>15 kHz by the requirement for silent operation and the upper limit of 50 </a:t>
            </a:r>
            <a:r>
              <a:rPr lang="en-US" dirty="0" smtClean="0"/>
              <a:t>kHz is </a:t>
            </a:r>
            <a:r>
              <a:rPr lang="en-US" dirty="0" smtClean="0"/>
              <a:t>to limit losses in the choke and in the </a:t>
            </a:r>
            <a:r>
              <a:rPr lang="en-US" dirty="0" smtClean="0"/>
              <a:t>active </a:t>
            </a:r>
            <a:r>
              <a:rPr lang="en-US" dirty="0" smtClean="0"/>
              <a:t>switching elements</a:t>
            </a:r>
            <a:r>
              <a:rPr lang="en-US" dirty="0" smtClean="0"/>
              <a:t>.</a:t>
            </a:r>
          </a:p>
          <a:p>
            <a:pPr algn="just"/>
            <a:r>
              <a:rPr lang="en-US" dirty="0" smtClean="0"/>
              <a:t>The </a:t>
            </a:r>
            <a:r>
              <a:rPr lang="en-US" dirty="0" smtClean="0"/>
              <a:t>transformed chopped </a:t>
            </a:r>
            <a:r>
              <a:rPr lang="en-US" dirty="0" smtClean="0"/>
              <a:t>waveform is rectified and filtered. A sample of the output voltage is </a:t>
            </a:r>
            <a:r>
              <a:rPr lang="en-US" dirty="0" smtClean="0"/>
              <a:t>used as </a:t>
            </a:r>
            <a:r>
              <a:rPr lang="en-US" dirty="0" smtClean="0"/>
              <a:t>the feedback signal for the drive circuit for the switching transistor to </a:t>
            </a:r>
            <a:r>
              <a:rPr lang="en-US" dirty="0" smtClean="0"/>
              <a:t>achieve regulation</a:t>
            </a:r>
            <a:r>
              <a:rPr lang="en-US" dirty="0" smtClean="0"/>
              <a:t>.</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645" y="908621"/>
            <a:ext cx="10972800" cy="5595696"/>
          </a:xfrm>
        </p:spPr>
        <p:txBody>
          <a:bodyPr/>
          <a:lstStyle/>
          <a:p>
            <a:pPr algn="just"/>
            <a:r>
              <a:rPr lang="en-US" dirty="0" smtClean="0"/>
              <a:t>The added </a:t>
            </a:r>
            <a:r>
              <a:rPr lang="en-US" dirty="0" smtClean="0"/>
              <a:t>elements are control logic and oscillator. The oscillator allows the control element</a:t>
            </a:r>
          </a:p>
          <a:p>
            <a:pPr algn="just">
              <a:buNone/>
            </a:pPr>
            <a:r>
              <a:rPr lang="en-US" dirty="0" smtClean="0"/>
              <a:t>   to </a:t>
            </a:r>
            <a:r>
              <a:rPr lang="en-US" dirty="0" smtClean="0"/>
              <a:t>be switched ON and OFF. The control element usually consists of a </a:t>
            </a:r>
            <a:r>
              <a:rPr lang="en-US" dirty="0" smtClean="0"/>
              <a:t>transistor switch</a:t>
            </a:r>
            <a:r>
              <a:rPr lang="en-US" dirty="0" smtClean="0"/>
              <a:t>, an inductor and a diode</a:t>
            </a:r>
            <a:r>
              <a:rPr lang="en-US" dirty="0" smtClean="0"/>
              <a:t>.</a:t>
            </a:r>
          </a:p>
          <a:p>
            <a:pPr algn="just"/>
            <a:r>
              <a:rPr lang="en-US" dirty="0" smtClean="0"/>
              <a:t>For each switch ON, energy is pumped into the </a:t>
            </a:r>
            <a:r>
              <a:rPr lang="en-US" dirty="0" smtClean="0"/>
              <a:t>magnetic field </a:t>
            </a:r>
            <a:r>
              <a:rPr lang="en-US" dirty="0" smtClean="0"/>
              <a:t>associated with the inductor which is a transformer winding in </a:t>
            </a:r>
            <a:r>
              <a:rPr lang="en-US" dirty="0" err="1" smtClean="0"/>
              <a:t>practice.This</a:t>
            </a:r>
            <a:r>
              <a:rPr lang="en-US" dirty="0" smtClean="0"/>
              <a:t> </a:t>
            </a:r>
            <a:r>
              <a:rPr lang="en-US" dirty="0" smtClean="0"/>
              <a:t>energy is then released to the load at the desired voltage level</a:t>
            </a:r>
            <a:r>
              <a:rPr lang="en-US" dirty="0" smtClean="0"/>
              <a:t>.</a:t>
            </a:r>
          </a:p>
          <a:p>
            <a:pPr algn="just"/>
            <a:r>
              <a:rPr lang="en-US" dirty="0" smtClean="0"/>
              <a:t>By varying </a:t>
            </a:r>
            <a:r>
              <a:rPr lang="en-US" dirty="0" smtClean="0"/>
              <a:t>the duty </a:t>
            </a:r>
            <a:r>
              <a:rPr lang="en-US" dirty="0" smtClean="0"/>
              <a:t>cycle or frequency of switching, one can vary the stored energy in each </a:t>
            </a:r>
            <a:r>
              <a:rPr lang="en-US" dirty="0" smtClean="0"/>
              <a:t>cycle and </a:t>
            </a:r>
            <a:r>
              <a:rPr lang="en-US" dirty="0" smtClean="0"/>
              <a:t>thus control the output voltage</a:t>
            </a:r>
            <a:r>
              <a:rPr lang="en-US" dirty="0" smtClean="0"/>
              <a:t>.</a:t>
            </a:r>
          </a:p>
          <a:p>
            <a:pPr algn="just"/>
            <a:r>
              <a:rPr lang="en-US" dirty="0" smtClean="0"/>
              <a:t>As a switch can only be ON or OFF, it </a:t>
            </a:r>
            <a:r>
              <a:rPr lang="en-US" dirty="0" smtClean="0"/>
              <a:t>either allows </a:t>
            </a:r>
            <a:r>
              <a:rPr lang="en-US" dirty="0" smtClean="0"/>
              <a:t>energy to pass or stop, but does not dissipate energy itself. Since only </a:t>
            </a:r>
            <a:r>
              <a:rPr lang="en-US" dirty="0" smtClean="0"/>
              <a:t>the energy </a:t>
            </a:r>
            <a:r>
              <a:rPr lang="en-US" dirty="0" smtClean="0"/>
              <a:t>required to maintain the output voltage at a load current is drawn, there is </a:t>
            </a:r>
            <a:r>
              <a:rPr lang="en-US" dirty="0" smtClean="0"/>
              <a:t>no dissipation </a:t>
            </a:r>
            <a:r>
              <a:rPr lang="en-US" dirty="0" smtClean="0"/>
              <a:t>and hence, a higher efficiency is obtained</a:t>
            </a:r>
            <a:r>
              <a:rPr lang="en-US" dirty="0" smtClean="0"/>
              <a:t>.</a:t>
            </a:r>
          </a:p>
          <a:p>
            <a:pPr algn="just"/>
            <a:r>
              <a:rPr lang="en-US" dirty="0" smtClean="0"/>
              <a:t>Energy is pumped in </a:t>
            </a:r>
            <a:r>
              <a:rPr lang="en-US" dirty="0" smtClean="0"/>
              <a:t>discrete lumps</a:t>
            </a:r>
            <a:r>
              <a:rPr lang="en-US" dirty="0" smtClean="0"/>
              <a:t>, but the output voltage is kept steady by capacitor storage</a:t>
            </a:r>
            <a:r>
              <a:rPr lang="en-US" dirty="0" smtClean="0"/>
              <a:t>.</a:t>
            </a:r>
          </a:p>
          <a:p>
            <a:pPr algn="just"/>
            <a:r>
              <a:rPr lang="en-US" dirty="0" smtClean="0"/>
              <a:t>The major feature of SMPS is the elimination of physically massive power </a:t>
            </a:r>
            <a:r>
              <a:rPr lang="en-US" dirty="0" smtClean="0"/>
              <a:t>transformers and </a:t>
            </a:r>
            <a:r>
              <a:rPr lang="en-US" dirty="0" smtClean="0"/>
              <a:t>other power line magnetic. The net result is a smaller, lighter </a:t>
            </a:r>
            <a:r>
              <a:rPr lang="en-US" dirty="0" smtClean="0"/>
              <a:t>package and </a:t>
            </a:r>
            <a:r>
              <a:rPr lang="en-US" dirty="0" smtClean="0"/>
              <a:t>reduced manufacturing cost, resulting primarily from the elimination of </a:t>
            </a:r>
            <a:r>
              <a:rPr lang="en-US" dirty="0" smtClean="0"/>
              <a:t>the 50 </a:t>
            </a:r>
            <a:r>
              <a:rPr lang="en-US" dirty="0" smtClean="0"/>
              <a:t>Hz components.</a:t>
            </a:r>
            <a:endParaRPr lang="en-US" dirty="0" smtClean="0"/>
          </a:p>
          <a:p>
            <a:pPr algn="just"/>
            <a:endParaRPr lang="en-US" dirty="0" smtClean="0"/>
          </a:p>
          <a:p>
            <a:pPr>
              <a:buNone/>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388852" y="723899"/>
            <a:ext cx="9618453" cy="5780417"/>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260" y="917247"/>
            <a:ext cx="10972800" cy="5336904"/>
          </a:xfrm>
        </p:spPr>
        <p:txBody>
          <a:bodyPr/>
          <a:lstStyle/>
          <a:p>
            <a:pPr algn="just"/>
            <a:r>
              <a:rPr lang="en-US" dirty="0" smtClean="0"/>
              <a:t>Here, the primary power received from a.c. main is </a:t>
            </a:r>
            <a:r>
              <a:rPr lang="en-US" dirty="0" smtClean="0"/>
              <a:t>rectified and </a:t>
            </a:r>
            <a:r>
              <a:rPr lang="en-US" dirty="0" smtClean="0"/>
              <a:t>filtered as high voltage </a:t>
            </a:r>
            <a:r>
              <a:rPr lang="en-US" dirty="0" err="1" smtClean="0"/>
              <a:t>d.c</a:t>
            </a:r>
            <a:r>
              <a:rPr lang="en-US" dirty="0" smtClean="0"/>
              <a:t>.</a:t>
            </a:r>
          </a:p>
          <a:p>
            <a:pPr algn="just"/>
            <a:r>
              <a:rPr lang="en-US" dirty="0" smtClean="0"/>
              <a:t> </a:t>
            </a:r>
            <a:r>
              <a:rPr lang="en-US" dirty="0" smtClean="0"/>
              <a:t>It is then switched at a high rate of speed </a:t>
            </a:r>
            <a:r>
              <a:rPr lang="en-US" dirty="0" smtClean="0"/>
              <a:t>approximately 15 </a:t>
            </a:r>
            <a:r>
              <a:rPr lang="en-US" dirty="0" smtClean="0"/>
              <a:t>kHz to 50 kHz and fed to the primary side of a step-down transformer</a:t>
            </a:r>
            <a:r>
              <a:rPr lang="en-US" dirty="0" smtClean="0"/>
              <a:t>.</a:t>
            </a:r>
          </a:p>
          <a:p>
            <a:pPr algn="just"/>
            <a:r>
              <a:rPr lang="en-US" dirty="0" smtClean="0"/>
              <a:t>The step-down transformer is only a fraction of the size of a comparable 50 Hz </a:t>
            </a:r>
            <a:r>
              <a:rPr lang="en-US" dirty="0" smtClean="0"/>
              <a:t>unit thus </a:t>
            </a:r>
            <a:r>
              <a:rPr lang="en-US" dirty="0" smtClean="0"/>
              <a:t>relieving the size and weight problems. The output at the secondary side of </a:t>
            </a:r>
            <a:r>
              <a:rPr lang="en-US" dirty="0" smtClean="0"/>
              <a:t>the transformer </a:t>
            </a:r>
            <a:r>
              <a:rPr lang="en-US" dirty="0" smtClean="0"/>
              <a:t>is rectified and filtered</a:t>
            </a:r>
            <a:r>
              <a:rPr lang="en-US" dirty="0" smtClean="0"/>
              <a:t>.</a:t>
            </a:r>
          </a:p>
          <a:p>
            <a:pPr algn="just"/>
            <a:r>
              <a:rPr lang="en-US" dirty="0" smtClean="0"/>
              <a:t> </a:t>
            </a:r>
            <a:r>
              <a:rPr lang="en-US" dirty="0" smtClean="0"/>
              <a:t>Then it is sent to the output of the power supply.</a:t>
            </a:r>
          </a:p>
          <a:p>
            <a:pPr algn="just"/>
            <a:r>
              <a:rPr lang="en-US" dirty="0" smtClean="0"/>
              <a:t>A sample of this output is sent back to the switch to control the output voltage</a:t>
            </a:r>
            <a:r>
              <a:rPr lang="en-US" dirty="0" smtClean="0"/>
              <a:t>.</a:t>
            </a:r>
          </a:p>
          <a:p>
            <a:pPr algn="just"/>
            <a:r>
              <a:rPr lang="en-US" dirty="0" smtClean="0"/>
              <a:t>As the load increases, output voltage tends to fall. Most switching power </a:t>
            </a:r>
            <a:r>
              <a:rPr lang="en-US" dirty="0" smtClean="0"/>
              <a:t>supplies regulate </a:t>
            </a:r>
            <a:r>
              <a:rPr lang="en-US" dirty="0" smtClean="0"/>
              <a:t>their output using a method called Pulse-Width Modulation (PWM</a:t>
            </a:r>
            <a:r>
              <a:rPr lang="en-US" dirty="0" smtClean="0"/>
              <a:t>).</a:t>
            </a:r>
          </a:p>
          <a:p>
            <a:pPr algn="just"/>
            <a:r>
              <a:rPr lang="en-US" dirty="0" smtClean="0"/>
              <a:t> The power </a:t>
            </a:r>
            <a:r>
              <a:rPr lang="en-US" dirty="0" smtClean="0"/>
              <a:t>switch which feeds are primary side of the step-down transformer is </a:t>
            </a:r>
            <a:r>
              <a:rPr lang="en-US" dirty="0" smtClean="0"/>
              <a:t>driven by </a:t>
            </a:r>
            <a:r>
              <a:rPr lang="en-US" dirty="0" smtClean="0"/>
              <a:t>a pulse-width modulated oscillator</a:t>
            </a:r>
            <a:r>
              <a:rPr lang="en-US" dirty="0" smtClean="0"/>
              <a:t>.</a:t>
            </a:r>
          </a:p>
          <a:p>
            <a:pPr algn="just"/>
            <a:r>
              <a:rPr lang="en-US" dirty="0" smtClean="0"/>
              <a:t>When the duty cycle is at 50%, then the </a:t>
            </a:r>
            <a:r>
              <a:rPr lang="en-US" dirty="0" smtClean="0"/>
              <a:t>maximum amount </a:t>
            </a:r>
            <a:r>
              <a:rPr lang="en-US" dirty="0" smtClean="0"/>
              <a:t>of energy will be passed through the step-down transformer. As </a:t>
            </a:r>
            <a:r>
              <a:rPr lang="en-US" dirty="0" smtClean="0"/>
              <a:t>the duty </a:t>
            </a:r>
            <a:r>
              <a:rPr lang="en-US" dirty="0" smtClean="0"/>
              <a:t>cycle is decreased, less energy will be passed through the transformer.</a:t>
            </a:r>
            <a:endParaRPr lang="en-US" dirty="0" smtClean="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width or ON time of the oscillator is controlled by the voltage feedback </a:t>
            </a:r>
            <a:r>
              <a:rPr lang="en-US" dirty="0" smtClean="0"/>
              <a:t>from the </a:t>
            </a:r>
            <a:r>
              <a:rPr lang="en-US" dirty="0" smtClean="0"/>
              <a:t>secondary rectifier output, and forms a closed loop regulator. </a:t>
            </a:r>
            <a:endParaRPr lang="en-US" dirty="0" smtClean="0"/>
          </a:p>
          <a:p>
            <a:pPr algn="just"/>
            <a:r>
              <a:rPr lang="en-US" dirty="0" smtClean="0"/>
              <a:t>As </a:t>
            </a:r>
            <a:r>
              <a:rPr lang="en-US" dirty="0" smtClean="0"/>
              <a:t>shown in Fig</a:t>
            </a:r>
            <a:r>
              <a:rPr lang="en-US" dirty="0" smtClean="0"/>
              <a:t>.  </a:t>
            </a:r>
            <a:r>
              <a:rPr lang="en-US" dirty="0" smtClean="0"/>
              <a:t>(b), the pulse width given to the power switch is inversely proportional </a:t>
            </a:r>
            <a:r>
              <a:rPr lang="en-US" dirty="0" smtClean="0"/>
              <a:t>to the </a:t>
            </a:r>
            <a:r>
              <a:rPr lang="en-US" dirty="0" smtClean="0"/>
              <a:t>output </a:t>
            </a:r>
            <a:r>
              <a:rPr lang="en-US" dirty="0" smtClean="0"/>
              <a:t>voltage.</a:t>
            </a:r>
          </a:p>
          <a:p>
            <a:pPr algn="just"/>
            <a:r>
              <a:rPr lang="en-US" dirty="0" smtClean="0"/>
              <a:t>When the output voltage drops, the switch is ON for longer </a:t>
            </a:r>
            <a:r>
              <a:rPr lang="en-US" dirty="0" smtClean="0"/>
              <a:t>time, resulting </a:t>
            </a:r>
            <a:r>
              <a:rPr lang="en-US" dirty="0" smtClean="0"/>
              <a:t>in more energy delivered to the transformer and a higher output voltage. </a:t>
            </a:r>
            <a:r>
              <a:rPr lang="en-US" dirty="0" smtClean="0"/>
              <a:t>As the </a:t>
            </a:r>
            <a:r>
              <a:rPr lang="en-US" dirty="0" smtClean="0"/>
              <a:t>output voltage raises, the ON time becomes shorter until the loop </a:t>
            </a:r>
            <a:r>
              <a:rPr lang="en-US" dirty="0" err="1" smtClean="0"/>
              <a:t>stabilises</a:t>
            </a:r>
            <a:r>
              <a:rPr lang="en-US" dirty="0" smtClean="0"/>
              <a:t>.</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735761"/>
          </a:xfrm>
        </p:spPr>
        <p:txBody>
          <a:bodyPr/>
          <a:lstStyle/>
          <a:p>
            <a:r>
              <a:rPr lang="en-US" dirty="0" smtClean="0"/>
              <a:t>Advantages of SMPS</a:t>
            </a:r>
            <a:endParaRPr lang="en-US" dirty="0"/>
          </a:p>
        </p:txBody>
      </p:sp>
      <p:sp>
        <p:nvSpPr>
          <p:cNvPr id="3" name="Content Placeholder 2"/>
          <p:cNvSpPr>
            <a:spLocks noGrp="1"/>
          </p:cNvSpPr>
          <p:nvPr>
            <p:ph idx="1"/>
          </p:nvPr>
        </p:nvSpPr>
        <p:spPr>
          <a:xfrm>
            <a:off x="888521" y="1495217"/>
            <a:ext cx="10633494" cy="4810692"/>
          </a:xfrm>
        </p:spPr>
        <p:txBody>
          <a:bodyPr/>
          <a:lstStyle/>
          <a:p>
            <a:r>
              <a:rPr lang="en-US" dirty="0" smtClean="0"/>
              <a:t>1.Efficiency </a:t>
            </a:r>
            <a:r>
              <a:rPr lang="en-US" dirty="0" smtClean="0"/>
              <a:t>is high because of less heat dissipation.</a:t>
            </a:r>
          </a:p>
          <a:p>
            <a:r>
              <a:rPr lang="en-US" dirty="0" smtClean="0"/>
              <a:t>2. As the transformer size is very small, it will have a compact unit</a:t>
            </a:r>
            <a:r>
              <a:rPr lang="en-US" dirty="0" smtClean="0"/>
              <a:t>.</a:t>
            </a:r>
          </a:p>
          <a:p>
            <a:r>
              <a:rPr lang="en-US" dirty="0" smtClean="0"/>
              <a:t>3. Protection against excessive output voltage by quick acting guard circuits.</a:t>
            </a:r>
          </a:p>
          <a:p>
            <a:r>
              <a:rPr lang="en-US" dirty="0" smtClean="0"/>
              <a:t>4. Reduced harmonic feedback into the supply main.</a:t>
            </a:r>
          </a:p>
          <a:p>
            <a:r>
              <a:rPr lang="en-US" dirty="0" smtClean="0"/>
              <a:t>5. Isolation from main supply without the need of large mains transformer.</a:t>
            </a:r>
          </a:p>
          <a:p>
            <a:r>
              <a:rPr lang="en-US" dirty="0" smtClean="0"/>
              <a:t>6. Generation of law and medium voltage supplies are easy.</a:t>
            </a:r>
          </a:p>
          <a:p>
            <a:r>
              <a:rPr lang="en-US" dirty="0" smtClean="0"/>
              <a:t>7. Switching supplies can change and unregulated input of 24 V into a regulated</a:t>
            </a:r>
          </a:p>
          <a:p>
            <a:r>
              <a:rPr lang="en-US" dirty="0" smtClean="0"/>
              <a:t>output of 1000 V </a:t>
            </a:r>
            <a:r>
              <a:rPr lang="en-US" dirty="0" err="1" smtClean="0"/>
              <a:t>d.c</a:t>
            </a:r>
            <a:r>
              <a:rPr lang="en-US" dirty="0" smtClean="0"/>
              <a:t>.</a:t>
            </a:r>
          </a:p>
          <a:p>
            <a:r>
              <a:rPr lang="en-US" dirty="0" smtClean="0"/>
              <a:t>8. Though RF interference can be a problem in SMPS unless properly </a:t>
            </a:r>
            <a:r>
              <a:rPr lang="en-US" dirty="0" err="1" smtClean="0"/>
              <a:t>shielded,SMPS</a:t>
            </a:r>
            <a:r>
              <a:rPr lang="en-US" dirty="0" smtClean="0"/>
              <a:t> </a:t>
            </a:r>
            <a:r>
              <a:rPr lang="en-US" dirty="0" smtClean="0"/>
              <a:t>in TV sets is in </a:t>
            </a:r>
            <a:r>
              <a:rPr lang="en-US" dirty="0" err="1" smtClean="0"/>
              <a:t>synchronisation</a:t>
            </a:r>
            <a:r>
              <a:rPr lang="en-US" dirty="0" smtClean="0"/>
              <a:t> with the line frequency (15.625 </a:t>
            </a:r>
            <a:r>
              <a:rPr lang="en-US" dirty="0" smtClean="0"/>
              <a:t>kHz) and </a:t>
            </a:r>
            <a:r>
              <a:rPr lang="en-US" dirty="0" smtClean="0"/>
              <a:t>thus switching effects are not visible on the screen.</a:t>
            </a:r>
          </a:p>
          <a:p>
            <a:r>
              <a:rPr lang="en-US" dirty="0" smtClean="0"/>
              <a:t>9. SMPS are also used in personal computers, video projectors and measuring</a:t>
            </a:r>
          </a:p>
          <a:p>
            <a:r>
              <a:rPr lang="en-US" dirty="0" smtClean="0"/>
              <a:t>instruments.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520863"/>
          </a:xfrm>
        </p:spPr>
        <p:txBody>
          <a:bodyPr/>
          <a:lstStyle/>
          <a:p>
            <a:r>
              <a:rPr lang="en-US" dirty="0" smtClean="0"/>
              <a:t>Classifications of Semiconductors</a:t>
            </a:r>
            <a:endParaRPr lang="en-US" dirty="0"/>
          </a:p>
        </p:txBody>
      </p:sp>
      <p:sp>
        <p:nvSpPr>
          <p:cNvPr id="3" name="Content Placeholder 2"/>
          <p:cNvSpPr>
            <a:spLocks noGrp="1"/>
          </p:cNvSpPr>
          <p:nvPr>
            <p:ph sz="quarter" idx="2"/>
          </p:nvPr>
        </p:nvSpPr>
        <p:spPr>
          <a:xfrm>
            <a:off x="963283" y="1419045"/>
            <a:ext cx="5386917" cy="3845720"/>
          </a:xfrm>
        </p:spPr>
        <p:txBody>
          <a:bodyPr/>
          <a:lstStyle/>
          <a:p>
            <a:r>
              <a:rPr lang="en-US" dirty="0" smtClean="0"/>
              <a:t>Intrinsic Semiconductor: </a:t>
            </a:r>
          </a:p>
          <a:p>
            <a:r>
              <a:rPr lang="en-US" dirty="0" smtClean="0"/>
              <a:t>A pure semiconductor is called intrinsic semiconductor.</a:t>
            </a:r>
          </a:p>
          <a:p>
            <a:pPr algn="just"/>
            <a:r>
              <a:rPr lang="en-US" dirty="0" smtClean="0"/>
              <a:t>As already explained in the first chapter, even at the room temperature, some of the valence electrons may acquire sufficient energy to enter the conduction band to form free electrons. </a:t>
            </a:r>
          </a:p>
          <a:p>
            <a:pPr algn="just"/>
            <a:r>
              <a:rPr lang="en-US" dirty="0" smtClean="0"/>
              <a:t>Under the influence of electric field, these electrons constitute electric current. A missing electron in the valence band leaves a vacant space </a:t>
            </a:r>
            <a:r>
              <a:rPr lang="en-US" dirty="0" err="1" smtClean="0"/>
              <a:t>there,which</a:t>
            </a:r>
            <a:r>
              <a:rPr lang="en-US" dirty="0" smtClean="0"/>
              <a:t> is known as a hole, as shown in Fig. Holes also contribute to electric current.</a:t>
            </a:r>
            <a:endParaRPr lang="en-US" dirty="0"/>
          </a:p>
        </p:txBody>
      </p:sp>
      <p:pic>
        <p:nvPicPr>
          <p:cNvPr id="57346" name="Picture 2"/>
          <p:cNvPicPr>
            <a:picLocks noGrp="1" noChangeAspect="1" noChangeArrowheads="1"/>
          </p:cNvPicPr>
          <p:nvPr>
            <p:ph sz="quarter" idx="4"/>
          </p:nvPr>
        </p:nvPicPr>
        <p:blipFill>
          <a:blip r:embed="rId2"/>
          <a:srcRect/>
          <a:stretch>
            <a:fillRect/>
          </a:stretch>
        </p:blipFill>
        <p:spPr bwMode="auto">
          <a:xfrm>
            <a:off x="6529388" y="1573914"/>
            <a:ext cx="5389562" cy="3622859"/>
          </a:xfrm>
          <a:prstGeom prst="rect">
            <a:avLst/>
          </a:prstGeom>
          <a:noFill/>
          <a:ln w="9525">
            <a:noFill/>
            <a:miter lim="800000"/>
            <a:headEnd/>
            <a:tailEnd/>
          </a:ln>
          <a:effectLst/>
        </p:spPr>
      </p:pic>
      <p:pic>
        <p:nvPicPr>
          <p:cNvPr id="57347" name="Picture 3"/>
          <p:cNvPicPr>
            <a:picLocks noChangeAspect="1" noChangeArrowheads="1"/>
          </p:cNvPicPr>
          <p:nvPr/>
        </p:nvPicPr>
        <p:blipFill>
          <a:blip r:embed="rId3"/>
          <a:srcRect/>
          <a:stretch>
            <a:fillRect/>
          </a:stretch>
        </p:blipFill>
        <p:spPr bwMode="auto">
          <a:xfrm>
            <a:off x="6610350" y="5526747"/>
            <a:ext cx="5581650" cy="790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endParaRPr lang="en-US"/>
          </a:p>
        </p:txBody>
      </p:sp>
      <p:sp>
        <p:nvSpPr>
          <p:cNvPr id="13" name="Content Placeholder 12"/>
          <p:cNvSpPr>
            <a:spLocks noGrp="1"/>
          </p:cNvSpPr>
          <p:nvPr>
            <p:ph idx="1"/>
          </p:nvPr>
        </p:nvSpPr>
        <p:spPr/>
        <p:txBody>
          <a:bodyPr/>
          <a:lstStyle/>
          <a:p>
            <a:pPr algn="just"/>
            <a:r>
              <a:rPr lang="en-US" dirty="0" smtClean="0"/>
              <a:t>In an intrinsic semiconductor, even at room temperature, electron-hole pairs are  created. When electric field is applied across an intrinsic semiconductor, the current conduction takes place by two processes, namely, free electrons and holes.</a:t>
            </a:r>
          </a:p>
          <a:p>
            <a:pPr algn="just"/>
            <a:r>
              <a:rPr lang="en-US" dirty="0" smtClean="0"/>
              <a:t> Under the influence of electric field, total current through the semiconductor is the sum of currents due to free electrons and holes.</a:t>
            </a:r>
          </a:p>
          <a:p>
            <a:pPr algn="just"/>
            <a:r>
              <a:rPr lang="en-US" dirty="0" smtClean="0"/>
              <a:t>Though the total current inside the semiconductor is due to free electrons and holes, the current in the external wire is fully by electrons. In Fig., holes being positively charged move towards the negative terminal of the battery. </a:t>
            </a:r>
          </a:p>
          <a:p>
            <a:pPr algn="just"/>
            <a:r>
              <a:rPr lang="en-US" dirty="0" smtClean="0"/>
              <a:t>As the holes reach the negative terminal of the battery, electrons enter the semiconductor near the terminal (X ) and combine with the holes. </a:t>
            </a:r>
          </a:p>
          <a:p>
            <a:pPr algn="just"/>
            <a:r>
              <a:rPr lang="en-US" dirty="0" smtClean="0"/>
              <a:t>At the same time the loosely held electrons near the positive terminal (Y ) are attracted away from their atoms into the positive terminal. This creates new holes near the positive terminal which again drift towards the negative terminal.</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2681</TotalTime>
  <Words>6371</Words>
  <Application>Microsoft Office PowerPoint</Application>
  <PresentationFormat>Custom</PresentationFormat>
  <Paragraphs>258</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Flow</vt:lpstr>
      <vt:lpstr> BASICS OF ELECTRICAL AND ELECTRONICS ENGINEERING</vt:lpstr>
      <vt:lpstr>UNIT – V Basic Electronics </vt:lpstr>
      <vt:lpstr>SEMICONDUCTOR THEORY</vt:lpstr>
      <vt:lpstr>Energy Band Structure</vt:lpstr>
      <vt:lpstr>Slide 5</vt:lpstr>
      <vt:lpstr>Slide 6</vt:lpstr>
      <vt:lpstr>Slide 7</vt:lpstr>
      <vt:lpstr>Classifications of Semiconductors</vt:lpstr>
      <vt:lpstr>Slide 9</vt:lpstr>
      <vt:lpstr>Slide 10</vt:lpstr>
      <vt:lpstr>Slide 11</vt:lpstr>
      <vt:lpstr>Slide 12</vt:lpstr>
      <vt:lpstr>Slide 13</vt:lpstr>
      <vt:lpstr>Slide 14</vt:lpstr>
      <vt:lpstr>Slide 15</vt:lpstr>
      <vt:lpstr>PN JUNCTION DIODE</vt:lpstr>
      <vt:lpstr>Slide 17</vt:lpstr>
      <vt:lpstr>Slide 18</vt:lpstr>
      <vt:lpstr>Under Forward Bias Condition</vt:lpstr>
      <vt:lpstr>V–I Characteristics of a Diode Under Forward Bias</vt:lpstr>
      <vt:lpstr>Slide 21</vt:lpstr>
      <vt:lpstr>Under Reverse Bias Condition</vt:lpstr>
      <vt:lpstr>Slide 23</vt:lpstr>
      <vt:lpstr>Slide 24</vt:lpstr>
      <vt:lpstr>Slide 25</vt:lpstr>
      <vt:lpstr>Slide 26</vt:lpstr>
      <vt:lpstr>PN DIODE APPLICATIONS</vt:lpstr>
      <vt:lpstr>ZENER DIODE</vt:lpstr>
      <vt:lpstr>Slide 29</vt:lpstr>
      <vt:lpstr>Avalanche Breakdown</vt:lpstr>
      <vt:lpstr>Zener Breakdown</vt:lpstr>
      <vt:lpstr>Applications</vt:lpstr>
      <vt:lpstr>RECTIFIERS</vt:lpstr>
      <vt:lpstr>Slide 34</vt:lpstr>
      <vt:lpstr>Slide 35</vt:lpstr>
      <vt:lpstr>Slide 36</vt:lpstr>
      <vt:lpstr>Slide 37</vt:lpstr>
      <vt:lpstr>Slide 38</vt:lpstr>
      <vt:lpstr>Slide 39</vt:lpstr>
      <vt:lpstr>Full-wave Rectifier</vt:lpstr>
      <vt:lpstr>Slide 41</vt:lpstr>
      <vt:lpstr>Slide 42</vt:lpstr>
      <vt:lpstr>Slide 43</vt:lpstr>
      <vt:lpstr>FILTERS</vt:lpstr>
      <vt:lpstr>Inductor Filter</vt:lpstr>
      <vt:lpstr>Slide 46</vt:lpstr>
      <vt:lpstr>Capacitor Filter</vt:lpstr>
      <vt:lpstr>Slide 48</vt:lpstr>
      <vt:lpstr>LC Filter</vt:lpstr>
      <vt:lpstr>Slide 50</vt:lpstr>
      <vt:lpstr>CLC or π-section Filter</vt:lpstr>
      <vt:lpstr>Slide 52</vt:lpstr>
      <vt:lpstr>INTRODUCTION OF BIPOLARJUNCTION TRANSISTOR</vt:lpstr>
      <vt:lpstr>CONSTRUCTION OF BJT</vt:lpstr>
      <vt:lpstr>Slide 55</vt:lpstr>
      <vt:lpstr>TRANSISTOR BIASING</vt:lpstr>
      <vt:lpstr>Slide 57</vt:lpstr>
      <vt:lpstr>OPERATION OF NPN TRANSISTOR</vt:lpstr>
      <vt:lpstr>Slide 59</vt:lpstr>
      <vt:lpstr>TRANSISTOR AS AN AMPLIFIER</vt:lpstr>
      <vt:lpstr>THYRISTOR</vt:lpstr>
      <vt:lpstr>SCR (Silicon Controlled Rectifier)</vt:lpstr>
      <vt:lpstr>Slide 63</vt:lpstr>
      <vt:lpstr>Slide 64</vt:lpstr>
      <vt:lpstr>Two Transistor Version of SCR</vt:lpstr>
      <vt:lpstr>D.C. to A.C. Inverter/Uninterrupted Power Supply(UPS)</vt:lpstr>
      <vt:lpstr>Slide 67</vt:lpstr>
      <vt:lpstr>Slide 68</vt:lpstr>
      <vt:lpstr>SWITCHED MODE POWER SUPPLY(SMPS)</vt:lpstr>
      <vt:lpstr>Slide 70</vt:lpstr>
      <vt:lpstr>Slide 71</vt:lpstr>
      <vt:lpstr>Slide 72</vt:lpstr>
      <vt:lpstr>Slide 73</vt:lpstr>
      <vt:lpstr>Slide 74</vt:lpstr>
      <vt:lpstr>Slide 75</vt:lpstr>
      <vt:lpstr>Advantages of SMPS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austindaniel01@outlook.com</dc:creator>
  <cp:lastModifiedBy>Admin</cp:lastModifiedBy>
  <cp:revision>568</cp:revision>
  <dcterms:created xsi:type="dcterms:W3CDTF">2020-11-12T06:01:28Z</dcterms:created>
  <dcterms:modified xsi:type="dcterms:W3CDTF">2023-02-11T07:03:57Z</dcterms:modified>
</cp:coreProperties>
</file>