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1"/>
  </p:notesMasterIdLst>
  <p:sldIdLst>
    <p:sldId id="256" r:id="rId2"/>
    <p:sldId id="390" r:id="rId3"/>
    <p:sldId id="368" r:id="rId4"/>
    <p:sldId id="315" r:id="rId5"/>
    <p:sldId id="369" r:id="rId6"/>
    <p:sldId id="370" r:id="rId7"/>
    <p:sldId id="371" r:id="rId8"/>
    <p:sldId id="372" r:id="rId9"/>
    <p:sldId id="316" r:id="rId10"/>
    <p:sldId id="382" r:id="rId11"/>
    <p:sldId id="317" r:id="rId12"/>
    <p:sldId id="381" r:id="rId13"/>
    <p:sldId id="383" r:id="rId14"/>
    <p:sldId id="384" r:id="rId15"/>
    <p:sldId id="318" r:id="rId16"/>
    <p:sldId id="319" r:id="rId17"/>
    <p:sldId id="332" r:id="rId18"/>
    <p:sldId id="331" r:id="rId19"/>
    <p:sldId id="385" r:id="rId20"/>
    <p:sldId id="334" r:id="rId21"/>
    <p:sldId id="333" r:id="rId22"/>
    <p:sldId id="338" r:id="rId23"/>
    <p:sldId id="337" r:id="rId24"/>
    <p:sldId id="386" r:id="rId25"/>
    <p:sldId id="387" r:id="rId26"/>
    <p:sldId id="388" r:id="rId27"/>
    <p:sldId id="391" r:id="rId28"/>
    <p:sldId id="392" r:id="rId29"/>
    <p:sldId id="393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40" r:id="rId38"/>
    <p:sldId id="341" r:id="rId39"/>
    <p:sldId id="342" r:id="rId40"/>
    <p:sldId id="343" r:id="rId41"/>
    <p:sldId id="320" r:id="rId42"/>
    <p:sldId id="344" r:id="rId43"/>
    <p:sldId id="345" r:id="rId44"/>
    <p:sldId id="353" r:id="rId45"/>
    <p:sldId id="351" r:id="rId46"/>
    <p:sldId id="352" r:id="rId47"/>
    <p:sldId id="350" r:id="rId48"/>
    <p:sldId id="349" r:id="rId49"/>
    <p:sldId id="348" r:id="rId50"/>
    <p:sldId id="347" r:id="rId51"/>
    <p:sldId id="354" r:id="rId52"/>
    <p:sldId id="346" r:id="rId53"/>
    <p:sldId id="357" r:id="rId54"/>
    <p:sldId id="355" r:id="rId55"/>
    <p:sldId id="356" r:id="rId56"/>
    <p:sldId id="321" r:id="rId57"/>
    <p:sldId id="358" r:id="rId58"/>
    <p:sldId id="359" r:id="rId59"/>
    <p:sldId id="360" r:id="rId60"/>
    <p:sldId id="361" r:id="rId61"/>
    <p:sldId id="322" r:id="rId62"/>
    <p:sldId id="362" r:id="rId63"/>
    <p:sldId id="365" r:id="rId64"/>
    <p:sldId id="366" r:id="rId65"/>
    <p:sldId id="364" r:id="rId66"/>
    <p:sldId id="363" r:id="rId67"/>
    <p:sldId id="367" r:id="rId68"/>
    <p:sldId id="402" r:id="rId69"/>
    <p:sldId id="403" r:id="rId70"/>
    <p:sldId id="326" r:id="rId71"/>
    <p:sldId id="374" r:id="rId72"/>
    <p:sldId id="375" r:id="rId73"/>
    <p:sldId id="376" r:id="rId74"/>
    <p:sldId id="404" r:id="rId75"/>
    <p:sldId id="405" r:id="rId76"/>
    <p:sldId id="406" r:id="rId77"/>
    <p:sldId id="325" r:id="rId78"/>
    <p:sldId id="408" r:id="rId79"/>
    <p:sldId id="377" r:id="rId80"/>
    <p:sldId id="378" r:id="rId81"/>
    <p:sldId id="379" r:id="rId82"/>
    <p:sldId id="380" r:id="rId83"/>
    <p:sldId id="407" r:id="rId84"/>
    <p:sldId id="409" r:id="rId85"/>
    <p:sldId id="410" r:id="rId86"/>
    <p:sldId id="411" r:id="rId87"/>
    <p:sldId id="412" r:id="rId88"/>
    <p:sldId id="413" r:id="rId89"/>
    <p:sldId id="414" r:id="rId90"/>
    <p:sldId id="323" r:id="rId91"/>
    <p:sldId id="329" r:id="rId92"/>
    <p:sldId id="328" r:id="rId93"/>
    <p:sldId id="415" r:id="rId94"/>
    <p:sldId id="416" r:id="rId95"/>
    <p:sldId id="417" r:id="rId96"/>
    <p:sldId id="327" r:id="rId97"/>
    <p:sldId id="330" r:id="rId98"/>
    <p:sldId id="418" r:id="rId99"/>
    <p:sldId id="291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4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EC944F-FBED-4308-B80A-16D4D44B1363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700424-4298-442F-B339-EA25A0130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591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00424-4298-442F-B339-EA25A0130ED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87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6CEEBC-349A-4034-B262-0800579E5159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263D4E-9D20-41A0-AB63-17282FE6C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610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DE72E-DEF2-4919-A25B-06C9003F9339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2CD24-CEB1-4E9B-8638-4320DE427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33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A771-B275-4670-9957-5DF106F48C6B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215A-9AF2-4141-A227-D1D850900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81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6D55D-CE26-47C6-8376-5DC9FF80BED0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EF3A0-EA21-4AE0-973B-289264728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F2953-1CFF-4AD7-808E-7FEFD05581B1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7F4287-2E71-4E10-BCA6-337C6F83B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8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132D31-D64F-4E9C-987F-7957E4D30468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99F71B-3C98-48AF-B3F2-4D6DDFED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04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9D05F9-C5C3-462C-9DF4-3D03280546DA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978F1F8-EBFC-4819-9263-9214AB3DC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30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7CB36-6654-4FE1-B6B3-45FD5B79932F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2BC90-04FB-4C76-927C-0F7A1C1D4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3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41BEE-2A73-4554-8360-62766FBC013B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B4FE9E-C4C5-4721-B283-4DCF716C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90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D4E24-C8FF-4F9F-9A20-66655E6BD628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F40C4-02AE-44DD-8A8B-B48777FD9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0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A00A5B3-C12C-4675-96FD-02B535D1518A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6928898-A674-44C9-9AD6-F35203FFA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10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2FC694-01C1-43B2-AD97-26BBE1249211}" type="datetime1">
              <a:rPr lang="en-US" smtClean="0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20EF02-D5FE-4F8F-BAAC-7C758DC5F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3" r:id="rId2"/>
    <p:sldLayoutId id="2147483958" r:id="rId3"/>
    <p:sldLayoutId id="2147483959" r:id="rId4"/>
    <p:sldLayoutId id="2147483960" r:id="rId5"/>
    <p:sldLayoutId id="2147483954" r:id="rId6"/>
    <p:sldLayoutId id="2147483961" r:id="rId7"/>
    <p:sldLayoutId id="2147483955" r:id="rId8"/>
    <p:sldLayoutId id="2147483962" r:id="rId9"/>
    <p:sldLayoutId id="2147483956" r:id="rId10"/>
    <p:sldLayoutId id="21474839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7620000" cy="1828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BOOTSTRAP - 4.0</a:t>
            </a:r>
            <a:b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RESPONSIVE web design (</a:t>
            </a:r>
            <a:r>
              <a:rPr lang="en-IN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rwd</a:t>
            </a:r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)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  <a:latin typeface="Algerian" pitchFamily="82" charset="0"/>
              </a:rPr>
              <a:t>R.Rajadevi </a:t>
            </a:r>
            <a:r>
              <a:rPr lang="en-US" dirty="0" smtClean="0">
                <a:solidFill>
                  <a:srgbClr val="C00000"/>
                </a:solidFill>
                <a:latin typeface="Algerian" pitchFamily="82" charset="0"/>
              </a:rPr>
              <a:t>AP/IT, KEC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9600" y="6248400"/>
            <a:ext cx="838200" cy="381000"/>
          </a:xfrm>
        </p:spPr>
        <p:txBody>
          <a:bodyPr/>
          <a:lstStyle/>
          <a:p>
            <a:pPr>
              <a:defRPr/>
            </a:pPr>
            <a:fld id="{F9263D4E-9D20-41A0-AB63-17282FE6CF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839200" cy="4495800"/>
          </a:xfrm>
        </p:spPr>
        <p:txBody>
          <a:bodyPr/>
          <a:lstStyle/>
          <a:p>
            <a:r>
              <a:rPr lang="en-US" sz="2700" dirty="0" smtClean="0"/>
              <a:t>Powerful </a:t>
            </a:r>
            <a:r>
              <a:rPr lang="en-US" sz="2700" dirty="0"/>
              <a:t>12 column fluid grid </a:t>
            </a:r>
            <a:r>
              <a:rPr lang="en-US" sz="2700" dirty="0" smtClean="0"/>
              <a:t>system</a:t>
            </a:r>
          </a:p>
          <a:p>
            <a:r>
              <a:rPr lang="en-US" sz="2700" dirty="0" smtClean="0"/>
              <a:t>Customizable </a:t>
            </a:r>
            <a:r>
              <a:rPr lang="en-US" sz="2700" dirty="0"/>
              <a:t>mobile first grid with 4 major breakpoints (480px , 768px, 992px and 1200px</a:t>
            </a:r>
            <a:r>
              <a:rPr lang="en-US" sz="2700" dirty="0" smtClean="0"/>
              <a:t>)</a:t>
            </a:r>
          </a:p>
          <a:p>
            <a:r>
              <a:rPr lang="en-US" sz="2700" dirty="0" smtClean="0"/>
              <a:t>Grid </a:t>
            </a:r>
            <a:r>
              <a:rPr lang="en-US" sz="2700" dirty="0" err="1"/>
              <a:t>configs</a:t>
            </a:r>
            <a:r>
              <a:rPr lang="en-US" sz="2700" dirty="0"/>
              <a:t> : Nested, Offset and Column </a:t>
            </a:r>
            <a:r>
              <a:rPr lang="en-US" sz="2700" dirty="0" smtClean="0"/>
              <a:t>ordering</a:t>
            </a:r>
          </a:p>
          <a:p>
            <a:r>
              <a:rPr lang="en-US" sz="2700" dirty="0" smtClean="0"/>
              <a:t>Typography </a:t>
            </a:r>
            <a:r>
              <a:rPr lang="en-US" sz="2700" dirty="0"/>
              <a:t>classes like Address , Block quotes, Lists </a:t>
            </a:r>
            <a:r>
              <a:rPr lang="en-US" sz="2700" dirty="0" smtClean="0"/>
              <a:t>etc.</a:t>
            </a:r>
          </a:p>
          <a:p>
            <a:r>
              <a:rPr lang="en-US" sz="2700" dirty="0" smtClean="0"/>
              <a:t>Stylish </a:t>
            </a:r>
            <a:r>
              <a:rPr lang="en-US" sz="2700" dirty="0"/>
              <a:t>tables, forms and </a:t>
            </a:r>
            <a:r>
              <a:rPr lang="en-US" sz="2700" dirty="0" smtClean="0"/>
              <a:t>buttons</a:t>
            </a:r>
          </a:p>
          <a:p>
            <a:r>
              <a:rPr lang="en-US" sz="2700" dirty="0" smtClean="0"/>
              <a:t>Responsive images</a:t>
            </a:r>
          </a:p>
          <a:p>
            <a:r>
              <a:rPr lang="en-US" sz="2700" dirty="0" smtClean="0"/>
              <a:t>Visibility classes</a:t>
            </a:r>
          </a:p>
          <a:p>
            <a:r>
              <a:rPr lang="en-US" sz="2700" dirty="0" smtClean="0"/>
              <a:t>Bootstrap </a:t>
            </a:r>
            <a:r>
              <a:rPr lang="en-US" sz="2700" dirty="0"/>
              <a:t>makes use of the LESS(</a:t>
            </a:r>
            <a:r>
              <a:rPr lang="en-US" sz="2700" dirty="0" err="1"/>
              <a:t>LEaner</a:t>
            </a:r>
            <a:r>
              <a:rPr lang="en-US" sz="2700" dirty="0"/>
              <a:t> </a:t>
            </a:r>
            <a:r>
              <a:rPr lang="en-US" sz="2700" dirty="0" err="1"/>
              <a:t>cSS</a:t>
            </a:r>
            <a:r>
              <a:rPr lang="en-US" sz="2700" dirty="0"/>
              <a:t>) framework, which is a </a:t>
            </a:r>
            <a:r>
              <a:rPr lang="en-US" sz="2700" dirty="0" err="1"/>
              <a:t>CsS</a:t>
            </a:r>
            <a:r>
              <a:rPr lang="en-US" sz="2700" dirty="0"/>
              <a:t> preprocessor, and </a:t>
            </a:r>
            <a:r>
              <a:rPr lang="en-US" sz="2700" dirty="0" err="1"/>
              <a:t>makesthe</a:t>
            </a:r>
            <a:r>
              <a:rPr lang="en-US" sz="2700" dirty="0"/>
              <a:t> CSS code leaner and </a:t>
            </a:r>
            <a:r>
              <a:rPr lang="en-US" sz="2700" dirty="0" smtClean="0"/>
              <a:t>meaner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22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Bootstrap 3 vs. Bootstrap </a:t>
            </a:r>
            <a:r>
              <a:rPr lang="nl-NL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/>
          <a:p>
            <a:r>
              <a:rPr lang="en-US" dirty="0"/>
              <a:t>Bootstrap 4 is the newest version of Bootstrap; with new components, faster </a:t>
            </a:r>
            <a:r>
              <a:rPr lang="en-US" dirty="0" err="1"/>
              <a:t>stylesheet</a:t>
            </a:r>
            <a:r>
              <a:rPr lang="en-US" dirty="0"/>
              <a:t> and more responsiveness.</a:t>
            </a:r>
          </a:p>
          <a:p>
            <a:r>
              <a:rPr lang="en-US" dirty="0"/>
              <a:t>Bootstrap 4 supports the latest, stable releases of all major browsers and platforms.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Internet Explorer 9 and down is not supported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59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" y="1752600"/>
            <a:ext cx="89725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047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2484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705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05013"/>
            <a:ext cx="91440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462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9144000" cy="4495800"/>
          </a:xfrm>
        </p:spPr>
        <p:txBody>
          <a:bodyPr/>
          <a:lstStyle/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 </a:t>
            </a:r>
            <a:r>
              <a:rPr lang="en-US" sz="1800" dirty="0" err="1"/>
              <a:t>lang</a:t>
            </a:r>
            <a:r>
              <a:rPr lang="en-US" sz="1800" dirty="0"/>
              <a:t>="en"&gt;</a:t>
            </a:r>
          </a:p>
          <a:p>
            <a:r>
              <a:rPr lang="en-US" sz="1800" dirty="0"/>
              <a:t>&lt;head&gt;</a:t>
            </a:r>
          </a:p>
          <a:p>
            <a:r>
              <a:rPr lang="en-US" sz="1800" dirty="0"/>
              <a:t>  &lt;title&gt;Bootstrap Example&lt;/title&gt;</a:t>
            </a:r>
          </a:p>
          <a:p>
            <a:r>
              <a:rPr lang="en-US" sz="1800" dirty="0"/>
              <a:t>  &lt;meta charset="utf-8"&gt;</a:t>
            </a:r>
          </a:p>
          <a:p>
            <a:r>
              <a:rPr lang="en-US" sz="1800" dirty="0"/>
              <a:t>  &lt;meta name="viewport" content="width=device-width, initial-scale=1"&gt;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&lt;link </a:t>
            </a:r>
            <a:r>
              <a:rPr lang="en-US" sz="1800" dirty="0" err="1">
                <a:solidFill>
                  <a:srgbClr val="FF0000"/>
                </a:solidFill>
              </a:rPr>
              <a:t>rel</a:t>
            </a:r>
            <a:r>
              <a:rPr lang="en-US" sz="1800" dirty="0">
                <a:solidFill>
                  <a:srgbClr val="FF0000"/>
                </a:solidFill>
              </a:rPr>
              <a:t>="</a:t>
            </a:r>
            <a:r>
              <a:rPr lang="en-US" sz="1800" dirty="0" err="1">
                <a:solidFill>
                  <a:srgbClr val="FF0000"/>
                </a:solidFill>
              </a:rPr>
              <a:t>stylesheet</a:t>
            </a:r>
            <a:r>
              <a:rPr lang="en-US" sz="1800" dirty="0">
                <a:solidFill>
                  <a:srgbClr val="FF0000"/>
                </a:solidFill>
              </a:rPr>
              <a:t>" </a:t>
            </a:r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rgbClr val="FF0000"/>
                </a:solidFill>
              </a:rPr>
              <a:t>="https://maxcdn.bootstrapcdn.com/bootstrap/3.4.1/</a:t>
            </a:r>
            <a:r>
              <a:rPr lang="en-US" sz="1800" dirty="0" err="1">
                <a:solidFill>
                  <a:srgbClr val="FF0000"/>
                </a:solidFill>
              </a:rPr>
              <a:t>css</a:t>
            </a:r>
            <a:r>
              <a:rPr lang="en-US" sz="1800" dirty="0">
                <a:solidFill>
                  <a:srgbClr val="FF0000"/>
                </a:solidFill>
              </a:rPr>
              <a:t>/bootstrap.min.css"&gt;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head&gt;</a:t>
            </a:r>
          </a:p>
          <a:p>
            <a:r>
              <a:rPr lang="en-US" sz="1800" dirty="0"/>
              <a:t>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757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- Grid basics – Tables –Images - Button - list - Drop down - </a:t>
            </a:r>
            <a:r>
              <a:rPr lang="en-US" dirty="0" err="1"/>
              <a:t>Navs</a:t>
            </a:r>
            <a:r>
              <a:rPr lang="en-US" dirty="0"/>
              <a:t> - </a:t>
            </a:r>
            <a:r>
              <a:rPr lang="en-US" dirty="0" err="1"/>
              <a:t>Nav</a:t>
            </a:r>
            <a:r>
              <a:rPr lang="en-US" dirty="0"/>
              <a:t> Bar - Forms-Input – Input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00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.col</a:t>
            </a:r>
            <a:r>
              <a:rPr lang="en-US" dirty="0"/>
              <a:t>- (</a:t>
            </a:r>
            <a:r>
              <a:rPr lang="en-US" dirty="0">
                <a:solidFill>
                  <a:srgbClr val="FF0000"/>
                </a:solidFill>
              </a:rPr>
              <a:t>extra small devices</a:t>
            </a:r>
            <a:r>
              <a:rPr lang="en-US" dirty="0"/>
              <a:t> - screen width less than 576px)</a:t>
            </a:r>
          </a:p>
          <a:p>
            <a:r>
              <a:rPr lang="en-US" dirty="0">
                <a:solidFill>
                  <a:srgbClr val="FF0000"/>
                </a:solidFill>
              </a:rPr>
              <a:t>.col-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- (</a:t>
            </a:r>
            <a:r>
              <a:rPr lang="en-US" dirty="0">
                <a:solidFill>
                  <a:srgbClr val="FF0000"/>
                </a:solidFill>
              </a:rPr>
              <a:t>small devices </a:t>
            </a:r>
            <a:r>
              <a:rPr lang="en-US" dirty="0"/>
              <a:t>- screen width equal to or greater than 576px)</a:t>
            </a:r>
          </a:p>
          <a:p>
            <a:r>
              <a:rPr lang="en-US" dirty="0">
                <a:solidFill>
                  <a:srgbClr val="FF0000"/>
                </a:solidFill>
              </a:rPr>
              <a:t>.col-md</a:t>
            </a:r>
            <a:r>
              <a:rPr lang="en-US" dirty="0"/>
              <a:t>- (</a:t>
            </a:r>
            <a:r>
              <a:rPr lang="en-US" dirty="0">
                <a:solidFill>
                  <a:srgbClr val="FF0000"/>
                </a:solidFill>
              </a:rPr>
              <a:t>medium devices </a:t>
            </a:r>
            <a:r>
              <a:rPr lang="en-US" dirty="0"/>
              <a:t>- screen width equal to or greater than 768px)</a:t>
            </a:r>
          </a:p>
          <a:p>
            <a:r>
              <a:rPr lang="en-US" dirty="0">
                <a:solidFill>
                  <a:srgbClr val="FF0000"/>
                </a:solidFill>
              </a:rPr>
              <a:t>.col-</a:t>
            </a:r>
            <a:r>
              <a:rPr lang="en-US" dirty="0" err="1">
                <a:solidFill>
                  <a:srgbClr val="FF0000"/>
                </a:solidFill>
              </a:rPr>
              <a:t>lg</a:t>
            </a:r>
            <a:r>
              <a:rPr lang="en-US" dirty="0"/>
              <a:t>- (</a:t>
            </a:r>
            <a:r>
              <a:rPr lang="en-US" dirty="0">
                <a:solidFill>
                  <a:srgbClr val="FF0000"/>
                </a:solidFill>
              </a:rPr>
              <a:t>large devices </a:t>
            </a:r>
            <a:r>
              <a:rPr lang="en-US" dirty="0"/>
              <a:t>- screen width equal to or greater than 992px)</a:t>
            </a:r>
          </a:p>
          <a:p>
            <a:r>
              <a:rPr lang="en-US" dirty="0">
                <a:solidFill>
                  <a:srgbClr val="FF0000"/>
                </a:solidFill>
              </a:rPr>
              <a:t>.col-xl</a:t>
            </a:r>
            <a:r>
              <a:rPr lang="en-US" dirty="0"/>
              <a:t>- (</a:t>
            </a:r>
            <a:r>
              <a:rPr lang="en-US" dirty="0" err="1">
                <a:solidFill>
                  <a:srgbClr val="FF0000"/>
                </a:solidFill>
              </a:rPr>
              <a:t>xlarge</a:t>
            </a:r>
            <a:r>
              <a:rPr lang="en-US" dirty="0">
                <a:solidFill>
                  <a:srgbClr val="FF0000"/>
                </a:solidFill>
              </a:rPr>
              <a:t> devices</a:t>
            </a:r>
            <a:r>
              <a:rPr lang="en-US" dirty="0"/>
              <a:t> - screen width equal to or greater than 1200px)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78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1352" cy="4495800"/>
          </a:xfrm>
        </p:spPr>
        <p:txBody>
          <a:bodyPr/>
          <a:lstStyle/>
          <a:p>
            <a:r>
              <a:rPr lang="en-US" dirty="0"/>
              <a:t>The grid system is responsive, and the columns will re-arrange automatically depending on the screen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Bootstrap's </a:t>
            </a:r>
            <a:r>
              <a:rPr lang="en-US" dirty="0"/>
              <a:t>grid system is built with </a:t>
            </a:r>
            <a:r>
              <a:rPr lang="en-US" dirty="0" err="1"/>
              <a:t>flexbox</a:t>
            </a:r>
            <a:r>
              <a:rPr lang="en-US" dirty="0"/>
              <a:t> and allows up to 12 columns across the page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Use </a:t>
            </a:r>
            <a:r>
              <a:rPr lang="en-US" dirty="0"/>
              <a:t>all 12 columns individually, you can group the columns together to create wider columns: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4840099"/>
              </p:ext>
            </p:extLst>
          </p:nvPr>
        </p:nvGraphicFramePr>
        <p:xfrm>
          <a:off x="76200" y="4572000"/>
          <a:ext cx="8915400" cy="215084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span 1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17454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span 4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span 4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span 4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454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4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8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454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6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6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454"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span 12</a:t>
                      </a:r>
                    </a:p>
                  </a:txBody>
                  <a:tcPr marL="74545" marR="74545" marT="74545" marB="7454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743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1618" y="1524000"/>
            <a:ext cx="8991600" cy="4876800"/>
          </a:xfrm>
        </p:spPr>
        <p:txBody>
          <a:bodyPr/>
          <a:lstStyle/>
          <a:p>
            <a:r>
              <a:rPr lang="en-US" sz="2200" dirty="0" smtClean="0"/>
              <a:t>Bootstrap </a:t>
            </a:r>
            <a:r>
              <a:rPr lang="en-US" sz="2200" dirty="0"/>
              <a:t>provides a responsive, mobile first fluid grid system that appropriately scales up to 12columns based on the size of device or viewport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includes built-in classes for layout options and powerful </a:t>
            </a:r>
            <a:r>
              <a:rPr lang="en-US" sz="2200" dirty="0" err="1"/>
              <a:t>mixins</a:t>
            </a:r>
            <a:r>
              <a:rPr lang="en-US" sz="2200" dirty="0"/>
              <a:t> for semantic </a:t>
            </a:r>
            <a:r>
              <a:rPr lang="en-US" sz="2200" dirty="0" smtClean="0"/>
              <a:t>layouts</a:t>
            </a:r>
          </a:p>
          <a:p>
            <a:r>
              <a:rPr lang="en-US" sz="2200" dirty="0" smtClean="0"/>
              <a:t>Mobile </a:t>
            </a:r>
            <a:r>
              <a:rPr lang="en-US" sz="2200" dirty="0"/>
              <a:t>First </a:t>
            </a:r>
            <a:r>
              <a:rPr lang="en-US" sz="2200" dirty="0" smtClean="0"/>
              <a:t>Strategy</a:t>
            </a:r>
          </a:p>
          <a:p>
            <a:pPr lvl="1"/>
            <a:r>
              <a:rPr lang="en-US" sz="2200" dirty="0" smtClean="0"/>
              <a:t>Content</a:t>
            </a:r>
          </a:p>
          <a:p>
            <a:pPr lvl="2"/>
            <a:r>
              <a:rPr lang="en-US" sz="2200" dirty="0" smtClean="0"/>
              <a:t>Determine </a:t>
            </a:r>
            <a:r>
              <a:rPr lang="en-US" sz="2200" dirty="0"/>
              <a:t>what is most important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Layout </a:t>
            </a:r>
          </a:p>
          <a:p>
            <a:pPr lvl="2"/>
            <a:r>
              <a:rPr lang="en-US" sz="2200" dirty="0" smtClean="0"/>
              <a:t>Design </a:t>
            </a:r>
            <a:r>
              <a:rPr lang="en-US" sz="2200" dirty="0"/>
              <a:t>to smaller widths first</a:t>
            </a:r>
            <a:r>
              <a:rPr lang="en-US" sz="2200" dirty="0" smtClean="0"/>
              <a:t>.</a:t>
            </a:r>
          </a:p>
          <a:p>
            <a:pPr lvl="2"/>
            <a:r>
              <a:rPr lang="en-US" sz="2200" dirty="0" smtClean="0"/>
              <a:t>Base </a:t>
            </a:r>
            <a:r>
              <a:rPr lang="en-US" sz="2200" dirty="0"/>
              <a:t>CSS address mobile first; media queries address for tablet, desktops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Progressive Enhancement</a:t>
            </a:r>
          </a:p>
          <a:p>
            <a:pPr lvl="2"/>
            <a:r>
              <a:rPr lang="en-US" sz="2200" dirty="0" smtClean="0"/>
              <a:t>Add </a:t>
            </a:r>
            <a:r>
              <a:rPr lang="en-US" sz="2200" dirty="0"/>
              <a:t>elements as screen size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43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To start with……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Step1: Add HTML5 doc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Step2: responsive mobile app</a:t>
            </a:r>
          </a:p>
          <a:p>
            <a:endParaRPr lang="en-US" smtClean="0"/>
          </a:p>
          <a:p>
            <a:pPr lvl="1"/>
            <a:r>
              <a:rPr lang="en-US" smtClean="0"/>
              <a:t>width=device-width</a:t>
            </a:r>
          </a:p>
          <a:p>
            <a:pPr lvl="2"/>
            <a:r>
              <a:rPr lang="en-US" smtClean="0"/>
              <a:t>sets the width of the page to follow the screen-width of the device (which will vary depending on the device)</a:t>
            </a:r>
          </a:p>
          <a:p>
            <a:pPr lvl="1"/>
            <a:r>
              <a:rPr lang="en-US" smtClean="0"/>
              <a:t>initial-scale=1</a:t>
            </a:r>
          </a:p>
          <a:p>
            <a:pPr lvl="2"/>
            <a:r>
              <a:rPr lang="en-US" smtClean="0"/>
              <a:t>sets the initial zoom level when the page is first loaded by the browser.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FE67D91-D5EF-4087-B933-E0FA6F1059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643063"/>
            <a:ext cx="2295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714750"/>
            <a:ext cx="6143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36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Col-sm-1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1337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00187"/>
            <a:ext cx="27336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1493" y="2189018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Remaining all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(Column:10-21-12col)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class="col-sm-1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-----Contents-----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115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4" y="228600"/>
            <a:ext cx="86391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8127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8127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672" y="33056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927" y="3319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8127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691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3527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1836" y="5763994"/>
            <a:ext cx="13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Total-12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20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</a:t>
            </a:r>
            <a:r>
              <a:rPr lang="en-US" dirty="0"/>
              <a:t>width </a:t>
            </a:r>
            <a:r>
              <a:rPr lang="en-US" dirty="0" smtClean="0"/>
              <a:t>columns- 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514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6" y="4572000"/>
            <a:ext cx="6054004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175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28600"/>
            <a:ext cx="8502812" cy="990600"/>
          </a:xfrm>
        </p:spPr>
        <p:txBody>
          <a:bodyPr/>
          <a:lstStyle/>
          <a:p>
            <a:r>
              <a:rPr lang="en-US" dirty="0"/>
              <a:t>Responsive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Resize-Automatically </a:t>
            </a:r>
            <a:r>
              <a:rPr lang="en-US" dirty="0"/>
              <a:t>stack on the top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80"/>
          <a:stretch/>
        </p:blipFill>
        <p:spPr bwMode="auto">
          <a:xfrm>
            <a:off x="263236" y="1600200"/>
            <a:ext cx="8513618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76675"/>
            <a:ext cx="8513619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69" y="5324475"/>
            <a:ext cx="46386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257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15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80543"/>
            <a:ext cx="85344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419600" y="5029200"/>
            <a:ext cx="1676400" cy="1828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OFFSET-2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227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2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99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Containers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 containing element to wrap site contents</a:t>
            </a:r>
          </a:p>
          <a:p>
            <a:r>
              <a:rPr lang="en-US" smtClean="0"/>
              <a:t>Container classes</a:t>
            </a:r>
          </a:p>
          <a:p>
            <a:pPr lvl="1"/>
            <a:r>
              <a:rPr lang="en-US" smtClean="0"/>
              <a:t>.Container</a:t>
            </a:r>
          </a:p>
          <a:p>
            <a:pPr lvl="2"/>
            <a:r>
              <a:rPr lang="en-US" smtClean="0"/>
              <a:t> provides a responsive </a:t>
            </a:r>
            <a:r>
              <a:rPr lang="en-US" b="1" smtClean="0"/>
              <a:t>fixed width container</a:t>
            </a:r>
            <a:endParaRPr lang="en-US" smtClean="0"/>
          </a:p>
          <a:p>
            <a:pPr lvl="1"/>
            <a:r>
              <a:rPr lang="en-US" smtClean="0"/>
              <a:t>.Container-fluid</a:t>
            </a:r>
          </a:p>
          <a:p>
            <a:pPr lvl="2"/>
            <a:r>
              <a:rPr lang="en-US" smtClean="0"/>
              <a:t>provides a </a:t>
            </a:r>
            <a:r>
              <a:rPr lang="en-US" b="1" smtClean="0"/>
              <a:t>full width container</a:t>
            </a:r>
            <a:r>
              <a:rPr lang="en-US" smtClean="0"/>
              <a:t>, spanning the entire width of the viewport</a:t>
            </a:r>
          </a:p>
          <a:p>
            <a:pPr lvl="2"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2E6076-823B-4CE8-8B29-E983103A52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57750"/>
            <a:ext cx="8401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8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.Container class-Example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373CEE6-10FF-42FF-BC99-E8BB31B07D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714500"/>
            <a:ext cx="8824912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248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.Container class-Example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Execute and notice </a:t>
            </a:r>
            <a:r>
              <a:rPr lang="en-US" smtClean="0"/>
              <a:t>the change at different points when changing the browser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870792A-5033-425D-A0D4-4F32FD241E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4625"/>
            <a:ext cx="85439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84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</a:t>
            </a:r>
            <a:r>
              <a:rPr lang="en-US" dirty="0" smtClean="0"/>
              <a:t>Design(RWD)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r>
              <a:rPr lang="en-US" dirty="0"/>
              <a:t>RWD is about creating web sites which automatically adjust themselves to look good on all devices, </a:t>
            </a:r>
            <a:r>
              <a:rPr lang="en-US" dirty="0" smtClean="0"/>
              <a:t>from small </a:t>
            </a:r>
            <a:r>
              <a:rPr lang="en-US" dirty="0"/>
              <a:t>phones to large </a:t>
            </a:r>
            <a:r>
              <a:rPr lang="en-US" dirty="0" smtClean="0"/>
              <a:t>desktops</a:t>
            </a:r>
          </a:p>
          <a:p>
            <a:r>
              <a:rPr lang="en-US" dirty="0" smtClean="0"/>
              <a:t>It </a:t>
            </a:r>
            <a:r>
              <a:rPr lang="en-US" dirty="0"/>
              <a:t>provides an </a:t>
            </a:r>
            <a:r>
              <a:rPr lang="en-US" b="1" dirty="0"/>
              <a:t>optimal viewing experience with minimum resizing across various </a:t>
            </a:r>
            <a:r>
              <a:rPr lang="en-US" b="1" dirty="0" smtClean="0"/>
              <a:t>devices</a:t>
            </a:r>
          </a:p>
          <a:p>
            <a:r>
              <a:rPr lang="en-US" dirty="0" smtClean="0"/>
              <a:t>HTML </a:t>
            </a:r>
            <a:r>
              <a:rPr lang="en-US" dirty="0"/>
              <a:t>and CSS is used to resize, hide, shrink, enlarge or move the content to render a good web </a:t>
            </a:r>
            <a:r>
              <a:rPr lang="en-US" dirty="0" smtClean="0"/>
              <a:t>page on </a:t>
            </a:r>
            <a:r>
              <a:rPr lang="en-US" dirty="0"/>
              <a:t>any screen of any standard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RWD </a:t>
            </a:r>
            <a:r>
              <a:rPr lang="en-US" dirty="0"/>
              <a:t>is not a program or a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1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Container padding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Padding – width around the content</a:t>
            </a:r>
          </a:p>
          <a:p>
            <a:r>
              <a:rPr lang="en-US" smtClean="0"/>
              <a:t>Default:</a:t>
            </a:r>
          </a:p>
          <a:p>
            <a:pPr lvl="1"/>
            <a:r>
              <a:rPr lang="en-US" smtClean="0"/>
              <a:t>Left &amp; right – 15px</a:t>
            </a:r>
          </a:p>
          <a:p>
            <a:pPr lvl="1"/>
            <a:r>
              <a:rPr lang="en-US" smtClean="0"/>
              <a:t>Top &amp; bottom – no padding</a:t>
            </a:r>
          </a:p>
          <a:p>
            <a:r>
              <a:rPr lang="en-US" smtClean="0"/>
              <a:t>Padding classes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.pt-3</a:t>
            </a:r>
            <a:r>
              <a:rPr lang="en-US" smtClean="0"/>
              <a:t> means "</a:t>
            </a:r>
            <a:r>
              <a:rPr lang="en-US" smtClean="0">
                <a:solidFill>
                  <a:srgbClr val="C00000"/>
                </a:solidFill>
              </a:rPr>
              <a:t>add a top padding of 16px</a:t>
            </a:r>
            <a:r>
              <a:rPr lang="en-US" smtClean="0"/>
              <a:t>“</a:t>
            </a:r>
          </a:p>
          <a:p>
            <a:pPr lvl="1"/>
            <a:r>
              <a:rPr lang="en-US" smtClean="0"/>
              <a:t>.pt-4 ---- next level…..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547DB39-4081-465D-A4DF-8EBEE36F57D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6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BS-Utilities-Property, sides &amp; size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Property:</a:t>
            </a:r>
          </a:p>
          <a:p>
            <a:r>
              <a:rPr lang="en-US" smtClean="0"/>
              <a:t>Sides: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Size: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D307296-11C7-4FBD-9CC3-4FD46901644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571625"/>
            <a:ext cx="2143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357438"/>
            <a:ext cx="727075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4500563"/>
            <a:ext cx="6072187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02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BS-Utilities-Property, sides &amp; size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Negative Margins: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333BF37-328E-4889-AD60-3031EC5AA99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14563"/>
            <a:ext cx="5667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27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Container padding (.pt)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853FAD3-8617-4626-803D-AAD21FEC97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41433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571625"/>
            <a:ext cx="44291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5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71DF83-9581-4485-B14A-357FF6D3DE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85534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929063"/>
            <a:ext cx="84296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81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Responsive Containers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The </a:t>
            </a:r>
            <a:r>
              <a:rPr lang="en-US" smtClean="0">
                <a:solidFill>
                  <a:srgbClr val="C00000"/>
                </a:solidFill>
              </a:rPr>
              <a:t>max-width</a:t>
            </a:r>
            <a:r>
              <a:rPr lang="en-US" smtClean="0"/>
              <a:t> of the container will change on different screen sizes/viewports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4166A3-E23D-43DC-AF43-668986A79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928938"/>
            <a:ext cx="81343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357813"/>
            <a:ext cx="8201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38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Responsive Containers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0575D0-29AA-46CA-98D9-E0390D0235B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814387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4324350"/>
            <a:ext cx="59531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324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r>
              <a:rPr lang="en-US" sz="2400" dirty="0"/>
              <a:t>Bootstrap 4 has some contextual classes that can be used to provide "meaning through colors".</a:t>
            </a:r>
          </a:p>
          <a:p>
            <a:r>
              <a:rPr lang="en-US" sz="2400" dirty="0"/>
              <a:t>The classes for text colors are: </a:t>
            </a:r>
            <a:endParaRPr lang="en-US" sz="2400" dirty="0" smtClean="0"/>
          </a:p>
          <a:p>
            <a:pPr lvl="1"/>
            <a:r>
              <a:rPr lang="en-US" sz="1800" dirty="0" smtClean="0"/>
              <a:t>.text-muted</a:t>
            </a:r>
          </a:p>
          <a:p>
            <a:pPr lvl="1"/>
            <a:r>
              <a:rPr lang="en-US" sz="1800" dirty="0" smtClean="0"/>
              <a:t>.text-primary</a:t>
            </a:r>
          </a:p>
          <a:p>
            <a:pPr lvl="1"/>
            <a:r>
              <a:rPr lang="en-US" sz="1800" dirty="0" smtClean="0"/>
              <a:t>.text-success</a:t>
            </a:r>
          </a:p>
          <a:p>
            <a:pPr lvl="1"/>
            <a:r>
              <a:rPr lang="en-US" sz="1800" dirty="0" smtClean="0"/>
              <a:t>.text-info</a:t>
            </a:r>
          </a:p>
          <a:p>
            <a:pPr lvl="1"/>
            <a:r>
              <a:rPr lang="en-US" sz="1800" dirty="0" smtClean="0"/>
              <a:t>.text-warning</a:t>
            </a:r>
          </a:p>
          <a:p>
            <a:pPr lvl="1"/>
            <a:r>
              <a:rPr lang="en-US" sz="1800" dirty="0" smtClean="0"/>
              <a:t>.text-danger</a:t>
            </a:r>
          </a:p>
          <a:p>
            <a:pPr lvl="1"/>
            <a:r>
              <a:rPr lang="en-US" sz="1800" dirty="0" smtClean="0"/>
              <a:t>.text-secondary</a:t>
            </a:r>
            <a:r>
              <a:rPr lang="en-US" sz="1800" dirty="0"/>
              <a:t> </a:t>
            </a:r>
            <a:endParaRPr lang="en-US" sz="1800" dirty="0" smtClean="0"/>
          </a:p>
          <a:p>
            <a:pPr lvl="1"/>
            <a:r>
              <a:rPr lang="en-US" sz="1800" dirty="0" smtClean="0"/>
              <a:t>.text-white</a:t>
            </a:r>
          </a:p>
          <a:p>
            <a:pPr lvl="1"/>
            <a:r>
              <a:rPr lang="en-US" sz="1800" dirty="0" smtClean="0"/>
              <a:t>.text-dark</a:t>
            </a:r>
          </a:p>
          <a:p>
            <a:pPr lvl="1"/>
            <a:r>
              <a:rPr lang="en-US" sz="1800" dirty="0" smtClean="0"/>
              <a:t>.</a:t>
            </a:r>
            <a:r>
              <a:rPr lang="en-US" sz="1800" dirty="0"/>
              <a:t>text-body (default body color/often black</a:t>
            </a:r>
            <a:r>
              <a:rPr lang="en-US" sz="1800" dirty="0" smtClean="0"/>
              <a:t>)</a:t>
            </a:r>
            <a:r>
              <a:rPr lang="en-US" sz="1800" dirty="0"/>
              <a:t> </a:t>
            </a:r>
            <a:endParaRPr lang="en-US" sz="1800" dirty="0" smtClean="0"/>
          </a:p>
          <a:p>
            <a:pPr lvl="1"/>
            <a:r>
              <a:rPr lang="en-US" sz="1800" dirty="0" smtClean="0"/>
              <a:t>.</a:t>
            </a:r>
            <a:r>
              <a:rPr lang="en-US" sz="1800" dirty="0"/>
              <a:t>text-light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3724"/>
            <a:ext cx="4610100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533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also add 50% opacity for black or white text with the .text-black-50 or .text-white-50 classes: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76600"/>
            <a:ext cx="8020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62198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1625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classes for background colors are: 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-secondary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/>
              <a:t>bg</a:t>
            </a:r>
            <a:r>
              <a:rPr lang="en-US" dirty="0"/>
              <a:t>-dark 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36" r="38321"/>
          <a:stretch/>
        </p:blipFill>
        <p:spPr bwMode="auto">
          <a:xfrm>
            <a:off x="3048000" y="2093794"/>
            <a:ext cx="472553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51" y="3476625"/>
            <a:ext cx="3133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839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Bootstrap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Responsive Bootstrap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" y="1752600"/>
            <a:ext cx="8763000" cy="4686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5228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4495800"/>
          </a:xfrm>
        </p:spPr>
        <p:txBody>
          <a:bodyPr/>
          <a:lstStyle/>
          <a:p>
            <a:r>
              <a:rPr lang="en-US" dirty="0"/>
              <a:t>A basic Bootstrap 4 table has a light padding and horizontal dividers.</a:t>
            </a:r>
          </a:p>
          <a:p>
            <a:r>
              <a:rPr lang="en-US" dirty="0"/>
              <a:t>The .table class adds basic styling to a table: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 &lt;table class="table"&gt;</a:t>
            </a:r>
          </a:p>
          <a:p>
            <a:pPr lvl="1"/>
            <a:r>
              <a:rPr lang="en-US" dirty="0"/>
              <a:t>&lt;table class="table table-bordered</a:t>
            </a:r>
            <a:r>
              <a:rPr lang="en-US" dirty="0" smtClean="0"/>
              <a:t>"&gt;</a:t>
            </a:r>
          </a:p>
          <a:p>
            <a:pPr lvl="1"/>
            <a:r>
              <a:rPr lang="en-US" dirty="0"/>
              <a:t>&lt;table class="table </a:t>
            </a:r>
            <a:r>
              <a:rPr lang="en-US" dirty="0" smtClean="0"/>
              <a:t>table-</a:t>
            </a:r>
            <a:r>
              <a:rPr lang="en-US" dirty="0"/>
              <a:t>striped</a:t>
            </a:r>
            <a:r>
              <a:rPr lang="en-US" dirty="0" smtClean="0"/>
              <a:t>"&gt;</a:t>
            </a:r>
          </a:p>
          <a:p>
            <a:pPr lvl="1"/>
            <a:r>
              <a:rPr lang="en-US" dirty="0"/>
              <a:t>&lt;table class="table </a:t>
            </a:r>
            <a:r>
              <a:rPr lang="en-US" dirty="0" smtClean="0"/>
              <a:t>table-</a:t>
            </a:r>
            <a:r>
              <a:rPr lang="en-US" dirty="0"/>
              <a:t>hover</a:t>
            </a:r>
            <a:r>
              <a:rPr lang="en-US" dirty="0" smtClean="0"/>
              <a:t>"&gt;</a:t>
            </a:r>
          </a:p>
          <a:p>
            <a:pPr lvl="1"/>
            <a:r>
              <a:rPr lang="en-US" dirty="0"/>
              <a:t>&lt;table class="table table-dark</a:t>
            </a:r>
            <a:r>
              <a:rPr lang="en-US" dirty="0" smtClean="0"/>
              <a:t>"&gt;</a:t>
            </a:r>
          </a:p>
          <a:p>
            <a:pPr lvl="1"/>
            <a:r>
              <a:rPr lang="en-US" dirty="0"/>
              <a:t>&lt;table class="table </a:t>
            </a:r>
            <a:r>
              <a:rPr lang="en-US" dirty="0" smtClean="0"/>
              <a:t>table-borderless"&gt;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/>
              <a:t>table class="table table-dark table-striped"&gt;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269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128" y="1600200"/>
            <a:ext cx="30575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53" y="2590800"/>
            <a:ext cx="590152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4980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Striped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1618"/>
            <a:ext cx="33242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87" y="2362200"/>
            <a:ext cx="58674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7018" y="565716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.table-striped</a:t>
            </a:r>
            <a:r>
              <a:rPr lang="en-US" dirty="0"/>
              <a:t> class adds </a:t>
            </a:r>
            <a:r>
              <a:rPr lang="en-US" dirty="0">
                <a:solidFill>
                  <a:srgbClr val="FF0000"/>
                </a:solidFill>
              </a:rPr>
              <a:t>zebra-stripes</a:t>
            </a:r>
            <a:r>
              <a:rPr lang="en-US" dirty="0"/>
              <a:t> to a table:</a:t>
            </a:r>
          </a:p>
        </p:txBody>
      </p:sp>
    </p:spTree>
    <p:extLst>
      <p:ext uri="{BB962C8B-B14F-4D97-AF65-F5344CB8AC3E}">
        <p14:creationId xmlns="" xmlns:p14="http://schemas.microsoft.com/office/powerpoint/2010/main" val="1702595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Dark-Striped-hover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52101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30958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Bordered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961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8938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495438428"/>
              </p:ext>
            </p:extLst>
          </p:nvPr>
        </p:nvGraphicFramePr>
        <p:xfrm>
          <a:off x="1156945" y="1600199"/>
          <a:ext cx="7065060" cy="4568061"/>
        </p:xfrm>
        <a:graphic>
          <a:graphicData uri="http://schemas.openxmlformats.org/drawingml/2006/table">
            <a:tbl>
              <a:tblPr/>
              <a:tblGrid>
                <a:gridCol w="3532530"/>
                <a:gridCol w="3532530"/>
              </a:tblGrid>
              <a:tr h="31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Class</a:t>
                      </a:r>
                    </a:p>
                  </a:txBody>
                  <a:tcPr marL="77514" marR="77514" marT="38757" marB="38757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7514" marR="77514" marT="38757" marB="38757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05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.table-primary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Blue: Indicates an important action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.table-success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Green: Indicates a successful or positive action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.table-danger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.table-info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.table-warning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Orange: Indicates a warning that might need attention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.table-active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59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.table-secondary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Grey: Indicates a slightly less important action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05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.table-light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Light grey table or table row background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05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.table-dark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Dark grey table or table row background</a:t>
                      </a:r>
                    </a:p>
                  </a:txBody>
                  <a:tcPr marL="77514" marR="77514" marT="38757" marB="3875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214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30861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54" y="1352550"/>
            <a:ext cx="33528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2734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76676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5458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 class="</a:t>
            </a:r>
            <a:r>
              <a:rPr lang="en-US" dirty="0" err="1"/>
              <a:t>thead</a:t>
            </a:r>
            <a:r>
              <a:rPr lang="en-US" dirty="0"/>
              <a:t>-dark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 class="</a:t>
            </a:r>
            <a:r>
              <a:rPr lang="en-US" dirty="0" err="1"/>
              <a:t>thead</a:t>
            </a:r>
            <a:r>
              <a:rPr lang="en-US" dirty="0"/>
              <a:t>-light"&gt;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648200"/>
            <a:ext cx="72104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70" y="2286000"/>
            <a:ext cx="6886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656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Design(RWD)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8" y="1676400"/>
            <a:ext cx="8307647" cy="498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3374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5718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35" y="1758784"/>
            <a:ext cx="23622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1304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85988"/>
            <a:ext cx="9144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1107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8" y="1676400"/>
            <a:ext cx="39433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4771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9283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Responsive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73864988"/>
              </p:ext>
            </p:extLst>
          </p:nvPr>
        </p:nvGraphicFramePr>
        <p:xfrm>
          <a:off x="533400" y="2209800"/>
          <a:ext cx="8153400" cy="181887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357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dirty="0">
                          <a:effectLst/>
                        </a:rPr>
                        <a:t>Class</a:t>
                      </a:r>
                    </a:p>
                  </a:txBody>
                  <a:tcPr marL="89454" marR="89454" marT="44727" marB="44727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Screen width</a:t>
                      </a:r>
                    </a:p>
                  </a:txBody>
                  <a:tcPr marL="89454" marR="89454" marT="44727" marB="44727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.table-responsive-sm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 576px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1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.table-responsive-md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 768px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.table-responsive-lg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 992px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8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.table-responsive-xl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&lt; 1200px</a:t>
                      </a:r>
                    </a:p>
                  </a:txBody>
                  <a:tcPr marL="89454" marR="89454" marT="44727" marB="44727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652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table-responsive-device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&lt;div class="table-responsive-</a:t>
            </a:r>
            <a:r>
              <a:rPr lang="en-US" dirty="0" err="1"/>
              <a:t>sm</a:t>
            </a:r>
            <a:r>
              <a:rPr lang="en-US" dirty="0"/>
              <a:t>"&gt;          </a:t>
            </a:r>
          </a:p>
          <a:p>
            <a:r>
              <a:rPr lang="en-US" dirty="0"/>
              <a:t>  &lt;table class="table table-bordered"&gt;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77320"/>
            <a:ext cx="33813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60260"/>
            <a:ext cx="22193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5489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96494"/>
            <a:ext cx="45529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6400"/>
            <a:ext cx="9123529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34200" y="46666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Resize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4989864"/>
            <a:ext cx="2895600" cy="141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1056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="cinqueterre.jpg"</a:t>
            </a:r>
            <a:r>
              <a:rPr lang="en-US" dirty="0">
                <a:solidFill>
                  <a:srgbClr val="FF0000"/>
                </a:solidFill>
              </a:rPr>
              <a:t> class="rounded"</a:t>
            </a:r>
            <a:r>
              <a:rPr lang="en-US" dirty="0"/>
              <a:t> alt="Cinque Terre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="cinqueterre.jpg" </a:t>
            </a:r>
            <a:r>
              <a:rPr lang="en-US" dirty="0">
                <a:solidFill>
                  <a:srgbClr val="FF0000"/>
                </a:solidFill>
              </a:rPr>
              <a:t>class="</a:t>
            </a:r>
            <a:r>
              <a:rPr lang="en-US" dirty="0" smtClean="0">
                <a:solidFill>
                  <a:srgbClr val="FF0000"/>
                </a:solidFill>
              </a:rPr>
              <a:t>rounded-circle” </a:t>
            </a:r>
            <a:r>
              <a:rPr lang="en-US" dirty="0" smtClean="0"/>
              <a:t>alt</a:t>
            </a:r>
            <a:r>
              <a:rPr lang="en-US" dirty="0"/>
              <a:t>="Cinque Terre</a:t>
            </a:r>
            <a:r>
              <a:rPr lang="en-US" dirty="0" smtClean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="cinqueterre.jpg" </a:t>
            </a:r>
            <a:r>
              <a:rPr lang="en-US" dirty="0">
                <a:solidFill>
                  <a:srgbClr val="FF0000"/>
                </a:solidFill>
              </a:rPr>
              <a:t>class="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-thumbnail”</a:t>
            </a:r>
            <a:r>
              <a:rPr lang="en-US" dirty="0" smtClean="0"/>
              <a:t> alt</a:t>
            </a:r>
            <a:r>
              <a:rPr lang="en-US" dirty="0"/>
              <a:t>="Cinque Terre"&gt;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6962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57544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Float an image to the right with the .float-right class or to the left with .float-left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="paris.jpg" class="</a:t>
            </a:r>
            <a:r>
              <a:rPr lang="en-US" dirty="0">
                <a:solidFill>
                  <a:srgbClr val="FF0000"/>
                </a:solidFill>
              </a:rPr>
              <a:t>float-left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="paris.jpg" class="</a:t>
            </a:r>
            <a:r>
              <a:rPr lang="en-US" dirty="0">
                <a:solidFill>
                  <a:srgbClr val="FF0000"/>
                </a:solidFill>
              </a:rPr>
              <a:t>float-right</a:t>
            </a:r>
            <a:r>
              <a:rPr lang="en-US" dirty="0"/>
              <a:t>"&gt;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4" y="2667000"/>
            <a:ext cx="85439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2653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Centered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Center an image by adding the utility classes .mx-auto (</a:t>
            </a:r>
            <a:r>
              <a:rPr lang="en-US" dirty="0" err="1"/>
              <a:t>margin:auto</a:t>
            </a:r>
            <a:r>
              <a:rPr lang="en-US" dirty="0"/>
              <a:t>) and .d-block (</a:t>
            </a:r>
            <a:r>
              <a:rPr lang="en-US" dirty="0" err="1"/>
              <a:t>display:block</a:t>
            </a:r>
            <a:r>
              <a:rPr lang="en-US" dirty="0"/>
              <a:t>) to the image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="paris.jpg" </a:t>
            </a:r>
            <a:r>
              <a:rPr lang="en-US" dirty="0">
                <a:solidFill>
                  <a:srgbClr val="FF0000"/>
                </a:solidFill>
              </a:rPr>
              <a:t>class="mx-auto d-block"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5" y="2971800"/>
            <a:ext cx="8601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43849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89916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962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894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Current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447799"/>
            <a:ext cx="7696200" cy="499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830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89916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" y="1990724"/>
            <a:ext cx="8873837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6384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Button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209800"/>
            <a:ext cx="78676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105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40804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41478"/>
            <a:ext cx="803486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4781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21478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2878"/>
            <a:ext cx="825835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18945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7252"/>
            <a:ext cx="8397967" cy="426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67133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382000" cy="44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2790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Active/Disabled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5" y="1752600"/>
            <a:ext cx="7181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1" y="3886200"/>
            <a:ext cx="671851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29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405366"/>
            <a:ext cx="41529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7406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4 allows you to group a series of buttons together (on a single line) in a button </a:t>
            </a:r>
            <a:r>
              <a:rPr lang="en-US" dirty="0" smtClean="0"/>
              <a:t>group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Instead of applying button sizes to every button in a group, use class 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-group-</a:t>
            </a:r>
            <a:r>
              <a:rPr lang="en-US" dirty="0" err="1">
                <a:solidFill>
                  <a:srgbClr val="FF0000"/>
                </a:solidFill>
              </a:rPr>
              <a:t>lg</a:t>
            </a:r>
            <a:r>
              <a:rPr lang="en-US" dirty="0"/>
              <a:t> for a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button group or the 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-group-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 for a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button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6104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8" y="1809750"/>
            <a:ext cx="33813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54777"/>
            <a:ext cx="5486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647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RWD- Separation of content and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7620000" cy="472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0057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List Groups</a:t>
            </a:r>
          </a:p>
          <a:p>
            <a:r>
              <a:rPr lang="en-US" dirty="0"/>
              <a:t>The most basic list group is an unordered list with list items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" y="3200400"/>
            <a:ext cx="4219575" cy="243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037734" cy="266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538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Group With </a:t>
            </a:r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0182"/>
            <a:ext cx="8458200" cy="18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4147457"/>
            <a:ext cx="789622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5841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Group With Linked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9"/>
            <a:ext cx="6705600" cy="198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03964"/>
            <a:ext cx="464906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63295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52197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9775"/>
            <a:ext cx="56673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44205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52875"/>
            <a:ext cx="60388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694623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9428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752600"/>
            <a:ext cx="6400800" cy="286232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classes for coloring list-items are: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list-group-item-success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list-group-item-secondary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list-group-item-info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list-group-item-warning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list-group-item-danger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list-group-item-primary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list-group-item-dark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list-group-item-light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419599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4985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28364" cy="322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28941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dropdown menu is a </a:t>
            </a:r>
            <a:r>
              <a:rPr lang="en-US" dirty="0" smtClean="0"/>
              <a:t>toggle able </a:t>
            </a:r>
            <a:r>
              <a:rPr lang="en-US" dirty="0"/>
              <a:t>menu that allows the user to </a:t>
            </a:r>
            <a:r>
              <a:rPr lang="en-US" dirty="0" smtClean="0"/>
              <a:t>choose one </a:t>
            </a:r>
            <a:r>
              <a:rPr lang="en-US" dirty="0"/>
              <a:t>value from a predefined list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2743200" cy="265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3336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009775"/>
            <a:ext cx="84486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7173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.dropdown</a:t>
            </a:r>
            <a:r>
              <a:rPr lang="en-US" dirty="0"/>
              <a:t> class indicates a dropdown menu.</a:t>
            </a:r>
          </a:p>
          <a:p>
            <a:r>
              <a:rPr lang="en-US" dirty="0"/>
              <a:t>To open the dropdown menu, use a button or a link with a class of </a:t>
            </a:r>
            <a:r>
              <a:rPr lang="en-US" dirty="0">
                <a:solidFill>
                  <a:srgbClr val="FF0000"/>
                </a:solidFill>
              </a:rPr>
              <a:t>.dropdown-toggle</a:t>
            </a:r>
            <a:r>
              <a:rPr lang="en-US" dirty="0"/>
              <a:t> and the </a:t>
            </a:r>
            <a:r>
              <a:rPr lang="en-US" dirty="0">
                <a:solidFill>
                  <a:srgbClr val="FF0000"/>
                </a:solidFill>
              </a:rPr>
              <a:t>data-toggle="dropdown"</a:t>
            </a:r>
            <a:r>
              <a:rPr lang="en-US" dirty="0"/>
              <a:t> attribute.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.caret</a:t>
            </a:r>
            <a:r>
              <a:rPr lang="en-US" dirty="0"/>
              <a:t> class creates a caret arrow icon </a:t>
            </a:r>
            <a:r>
              <a:rPr lang="en-US" dirty="0" smtClean="0"/>
              <a:t>  ,  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indicates that the button is a </a:t>
            </a:r>
            <a:r>
              <a:rPr lang="en-US" dirty="0" smtClean="0"/>
              <a:t>dropdown</a:t>
            </a:r>
            <a:endParaRPr lang="en-US" dirty="0"/>
          </a:p>
          <a:p>
            <a:r>
              <a:rPr lang="en-US" dirty="0"/>
              <a:t>Add the </a:t>
            </a:r>
            <a:r>
              <a:rPr lang="en-US" dirty="0">
                <a:solidFill>
                  <a:srgbClr val="FF0000"/>
                </a:solidFill>
              </a:rPr>
              <a:t>.dropdown-menu</a:t>
            </a:r>
            <a:r>
              <a:rPr lang="en-US" dirty="0"/>
              <a:t> class to a &lt;</a:t>
            </a:r>
            <a:r>
              <a:rPr lang="en-US" dirty="0" err="1"/>
              <a:t>ul</a:t>
            </a:r>
            <a:r>
              <a:rPr lang="en-US" dirty="0"/>
              <a:t>&gt; element to actually build the dropdown menu.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487"/>
          <a:stretch/>
        </p:blipFill>
        <p:spPr bwMode="auto">
          <a:xfrm>
            <a:off x="7467600" y="3505201"/>
            <a:ext cx="6118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9668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534400" cy="5334000"/>
          </a:xfrm>
        </p:spPr>
        <p:txBody>
          <a:bodyPr/>
          <a:lstStyle/>
          <a:p>
            <a:r>
              <a:rPr lang="en-US" dirty="0"/>
              <a:t>Viewport is the user's visible area of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It </a:t>
            </a:r>
            <a:r>
              <a:rPr lang="en-US" dirty="0"/>
              <a:t>varies with devices and will larger on a computer screen compared to mobile </a:t>
            </a:r>
            <a:r>
              <a:rPr lang="en-US" dirty="0" smtClean="0"/>
              <a:t>phones</a:t>
            </a:r>
          </a:p>
          <a:p>
            <a:r>
              <a:rPr lang="en-US" dirty="0" smtClean="0"/>
              <a:t>Few </a:t>
            </a:r>
            <a:r>
              <a:rPr lang="en-US" dirty="0"/>
              <a:t>core concepts of </a:t>
            </a:r>
            <a:r>
              <a:rPr lang="en-US" dirty="0" smtClean="0"/>
              <a:t>RWD:</a:t>
            </a:r>
          </a:p>
          <a:p>
            <a:pPr lvl="1"/>
            <a:r>
              <a:rPr lang="en-US" dirty="0" smtClean="0"/>
              <a:t>Fluid layout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page layout was designed based on the size of </a:t>
            </a:r>
            <a:r>
              <a:rPr lang="en-US" dirty="0" smtClean="0"/>
              <a:t>viewport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2"/>
            <a:r>
              <a:rPr lang="en-US" dirty="0" smtClean="0"/>
              <a:t>Responsive </a:t>
            </a:r>
            <a:r>
              <a:rPr lang="en-US" dirty="0"/>
              <a:t>images to adapt to the size of </a:t>
            </a:r>
            <a:r>
              <a:rPr lang="en-US" dirty="0" smtClean="0"/>
              <a:t>viewport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2"/>
            <a:r>
              <a:rPr lang="en-US" dirty="0" smtClean="0"/>
              <a:t>Selectively </a:t>
            </a:r>
            <a:r>
              <a:rPr lang="en-US" dirty="0"/>
              <a:t>applying CSS for styling on small and large </a:t>
            </a:r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5021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menu &amp; Divider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1600200"/>
            <a:ext cx="90297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6401"/>
          <a:stretch/>
        </p:blipFill>
        <p:spPr bwMode="auto">
          <a:xfrm>
            <a:off x="3810000" y="2043544"/>
            <a:ext cx="2057400" cy="195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88" y="2362200"/>
            <a:ext cx="2383512" cy="233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9600"/>
            <a:ext cx="88201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120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- Divider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34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73" y="2096849"/>
            <a:ext cx="2611582" cy="291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099"/>
          <a:stretch/>
        </p:blipFill>
        <p:spPr bwMode="auto">
          <a:xfrm>
            <a:off x="207818" y="5562600"/>
            <a:ext cx="4461164" cy="62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82" y="4076700"/>
            <a:ext cx="234141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58294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up  &amp; drop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1649"/>
            <a:ext cx="3810000" cy="43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16" y="1447800"/>
            <a:ext cx="2086761" cy="21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8" y="3592850"/>
            <a:ext cx="84673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3" y="4267200"/>
            <a:ext cx="8690428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0446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8580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2924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7908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19923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095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2A7740C-F9E6-4CB7-905B-2791B563053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1095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90600"/>
            <a:ext cx="8667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4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105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44EA474-4A9A-40D8-80AD-138435D68CAC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1105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76313"/>
            <a:ext cx="86772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785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Nav Bar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.navbar</a:t>
            </a:r>
          </a:p>
          <a:p>
            <a:pPr lvl="1"/>
            <a:r>
              <a:rPr lang="en-US" smtClean="0"/>
              <a:t>Navbar-default //navbar design</a:t>
            </a:r>
          </a:p>
          <a:p>
            <a:pPr lvl="1"/>
            <a:r>
              <a:rPr lang="en-US" smtClean="0"/>
              <a:t>Navbar-inverse</a:t>
            </a:r>
          </a:p>
          <a:p>
            <a:pPr lvl="1"/>
            <a:r>
              <a:rPr lang="en-US" smtClean="0"/>
              <a:t>Navbar-nav //for lists inside navbar</a:t>
            </a:r>
          </a:p>
          <a:p>
            <a:pPr lvl="1"/>
            <a:r>
              <a:rPr lang="en-US" smtClean="0"/>
              <a:t>navbar-collapse</a:t>
            </a:r>
          </a:p>
          <a:p>
            <a:pPr lvl="1"/>
            <a:r>
              <a:rPr lang="en-US" smtClean="0"/>
              <a:t>navbar-fixed-top</a:t>
            </a:r>
          </a:p>
          <a:p>
            <a:pPr lvl="1"/>
            <a:r>
              <a:rPr lang="en-US" smtClean="0"/>
              <a:t>navbar-fixed-bottom</a:t>
            </a:r>
          </a:p>
          <a:p>
            <a:pPr lvl="1"/>
            <a:r>
              <a:rPr lang="en-US" smtClean="0"/>
              <a:t>navbar-right|left</a:t>
            </a:r>
          </a:p>
          <a:p>
            <a:pPr lvl="1"/>
            <a:r>
              <a:rPr lang="en-US" smtClean="0"/>
              <a:t>glyphicon glyphicon-user</a:t>
            </a:r>
          </a:p>
          <a:p>
            <a:pPr lvl="1"/>
            <a:r>
              <a:rPr lang="en-US" smtClean="0"/>
              <a:t>glyphicon glyphicon-log-in</a:t>
            </a:r>
          </a:p>
          <a:p>
            <a:pPr lvl="1"/>
            <a:r>
              <a:rPr lang="en-US" smtClean="0"/>
              <a:t>data-toggle="dropdown” |"collapse“| “scrollspy”…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ABBF68-925D-4EE0-8218-C9F5032F8D31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1116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500438"/>
            <a:ext cx="1724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71875" y="3786188"/>
            <a:ext cx="2928938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972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Nav Bar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Link elements -  2 data attributes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Data-toggle</a:t>
            </a:r>
          </a:p>
          <a:p>
            <a:pPr lvl="2"/>
            <a:r>
              <a:rPr lang="en-US" smtClean="0"/>
              <a:t>Tells bootstrap - What to do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Data-target</a:t>
            </a:r>
          </a:p>
          <a:p>
            <a:pPr lvl="2"/>
            <a:r>
              <a:rPr lang="en-US" smtClean="0"/>
              <a:t>Tells bootstrap-which element is going to open</a:t>
            </a:r>
          </a:p>
          <a:p>
            <a:r>
              <a:rPr lang="en-US" smtClean="0"/>
              <a:t>To add links inside the navbar, </a:t>
            </a:r>
          </a:p>
          <a:p>
            <a:pPr lvl="1"/>
            <a:r>
              <a:rPr lang="en-US" smtClean="0"/>
              <a:t>use a &lt;ul&gt; element with class="navbar-nav". </a:t>
            </a:r>
          </a:p>
          <a:p>
            <a:pPr lvl="1"/>
            <a:r>
              <a:rPr lang="en-US" smtClean="0"/>
              <a:t>Then add &lt;li&gt; elements</a:t>
            </a:r>
          </a:p>
          <a:p>
            <a:r>
              <a:rPr lang="en-US" smtClean="0">
                <a:solidFill>
                  <a:srgbClr val="C00000"/>
                </a:solidFill>
              </a:rPr>
              <a:t>class="caret“ </a:t>
            </a:r>
            <a:r>
              <a:rPr lang="en-US" smtClean="0"/>
              <a:t>– for dropdown symbol to appear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5C9F377-92B4-4CD5-A946-4F8FB79F9CC1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6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Nav Bar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&lt;nav class="navbar </a:t>
            </a:r>
            <a:r>
              <a:rPr lang="en-US" smtClean="0">
                <a:solidFill>
                  <a:srgbClr val="C00000"/>
                </a:solidFill>
              </a:rPr>
              <a:t>navbar-expand-sm </a:t>
            </a:r>
            <a:r>
              <a:rPr lang="en-US" smtClean="0"/>
              <a:t>bg-light"&gt;</a:t>
            </a:r>
          </a:p>
          <a:p>
            <a:pPr lvl="1"/>
            <a:r>
              <a:rPr lang="en-US" smtClean="0"/>
              <a:t>A grey </a:t>
            </a:r>
            <a:r>
              <a:rPr lang="en-US" smtClean="0">
                <a:solidFill>
                  <a:srgbClr val="0070C0"/>
                </a:solidFill>
              </a:rPr>
              <a:t>horizontal navbar </a:t>
            </a:r>
            <a:r>
              <a:rPr lang="en-US" smtClean="0"/>
              <a:t>that becomes vertical on small screens</a:t>
            </a:r>
          </a:p>
          <a:p>
            <a:r>
              <a:rPr lang="en-US" smtClean="0"/>
              <a:t>&lt;nav class="navbar bg-light"&gt;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Vertical navigation</a:t>
            </a:r>
            <a:r>
              <a:rPr lang="en-US" smtClean="0"/>
              <a:t> bar</a:t>
            </a:r>
          </a:p>
          <a:p>
            <a:r>
              <a:rPr lang="en-US" smtClean="0"/>
              <a:t>&lt;nav class="navbar </a:t>
            </a:r>
            <a:r>
              <a:rPr lang="en-US" smtClean="0">
                <a:solidFill>
                  <a:srgbClr val="C00000"/>
                </a:solidFill>
              </a:rPr>
              <a:t>navbar-expand-sm </a:t>
            </a:r>
            <a:r>
              <a:rPr lang="en-US" smtClean="0"/>
              <a:t>bg-light </a:t>
            </a:r>
            <a:r>
              <a:rPr lang="en-US" smtClean="0">
                <a:solidFill>
                  <a:srgbClr val="C00000"/>
                </a:solidFill>
              </a:rPr>
              <a:t>justify-content-center</a:t>
            </a:r>
            <a:r>
              <a:rPr lang="en-US" smtClean="0"/>
              <a:t>"&gt;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Centered Navbar</a:t>
            </a:r>
          </a:p>
          <a:p>
            <a:r>
              <a:rPr lang="en-US" smtClean="0"/>
              <a:t>.</a:t>
            </a:r>
            <a:r>
              <a:rPr lang="en-US" smtClean="0">
                <a:solidFill>
                  <a:srgbClr val="C00000"/>
                </a:solidFill>
              </a:rPr>
              <a:t>navbar-brand </a:t>
            </a:r>
          </a:p>
          <a:p>
            <a:pPr lvl="1"/>
            <a:r>
              <a:rPr lang="en-US" smtClean="0"/>
              <a:t>used to </a:t>
            </a:r>
            <a:r>
              <a:rPr lang="en-US" smtClean="0">
                <a:solidFill>
                  <a:srgbClr val="0070C0"/>
                </a:solidFill>
              </a:rPr>
              <a:t>highlight the brand/logo/project </a:t>
            </a:r>
            <a:r>
              <a:rPr lang="en-US" smtClean="0"/>
              <a:t>name of your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A9A00B5-AF3A-4E32-A71E-38AF1109295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4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CEBD7A3-9180-470B-B446-02A7B8262C89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1146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990600"/>
            <a:ext cx="8648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69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924800" cy="4495800"/>
          </a:xfrm>
        </p:spPr>
        <p:txBody>
          <a:bodyPr/>
          <a:lstStyle/>
          <a:p>
            <a:r>
              <a:rPr lang="en-US" dirty="0"/>
              <a:t>Bootstrap is a free front-end framework (HTML </a:t>
            </a:r>
            <a:r>
              <a:rPr lang="en-US" dirty="0" smtClean="0"/>
              <a:t>and CSS</a:t>
            </a:r>
            <a:r>
              <a:rPr lang="en-US" dirty="0"/>
              <a:t>) for faster and easier web development</a:t>
            </a:r>
          </a:p>
          <a:p>
            <a:r>
              <a:rPr lang="en-US" dirty="0" smtClean="0"/>
              <a:t>Bootstrap </a:t>
            </a:r>
            <a:r>
              <a:rPr lang="en-US" dirty="0"/>
              <a:t>is famous for being developed </a:t>
            </a:r>
            <a:r>
              <a:rPr lang="en-US" dirty="0" smtClean="0"/>
              <a:t>with components </a:t>
            </a:r>
            <a:r>
              <a:rPr lang="en-US" dirty="0"/>
              <a:t>that have the ability to </a:t>
            </a:r>
            <a:r>
              <a:rPr lang="en-US" dirty="0" smtClean="0"/>
              <a:t>design the </a:t>
            </a:r>
            <a:r>
              <a:rPr lang="en-US" dirty="0"/>
              <a:t>responsive designs</a:t>
            </a:r>
          </a:p>
          <a:p>
            <a:r>
              <a:rPr lang="en-US" dirty="0" smtClean="0"/>
              <a:t>Responsive </a:t>
            </a:r>
            <a:r>
              <a:rPr lang="en-US" dirty="0"/>
              <a:t>Design is about using CSS and HTML to resize</a:t>
            </a:r>
            <a:r>
              <a:rPr lang="en-US" dirty="0" smtClean="0"/>
              <a:t>, hide</a:t>
            </a:r>
            <a:r>
              <a:rPr lang="en-US" dirty="0"/>
              <a:t>, shrink, enlarge, or move the content to make it </a:t>
            </a:r>
            <a:r>
              <a:rPr lang="en-US" dirty="0" smtClean="0"/>
              <a:t>look good </a:t>
            </a:r>
            <a:r>
              <a:rPr lang="en-US" dirty="0"/>
              <a:t>on any screen</a:t>
            </a:r>
          </a:p>
          <a:p>
            <a:r>
              <a:rPr lang="en-US" dirty="0" smtClean="0"/>
              <a:t>Responsive </a:t>
            </a:r>
            <a:r>
              <a:rPr lang="en-US" dirty="0"/>
              <a:t>Design allow your page works for computer</a:t>
            </a:r>
            <a:r>
              <a:rPr lang="en-US" dirty="0" smtClean="0"/>
              <a:t>, tablets </a:t>
            </a:r>
            <a:r>
              <a:rPr lang="en-US" dirty="0"/>
              <a:t>and mobile </a:t>
            </a:r>
            <a:r>
              <a:rPr lang="en-US" dirty="0" smtClean="0"/>
              <a:t>phones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3719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0450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16782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 controls automatically receive some global styling with Bootstrap:</a:t>
            </a:r>
          </a:p>
          <a:p>
            <a:r>
              <a:rPr lang="en-US" dirty="0"/>
              <a:t>All textual &lt;input&gt;, &lt;</a:t>
            </a:r>
            <a:r>
              <a:rPr lang="en-US" dirty="0" err="1"/>
              <a:t>textarea</a:t>
            </a:r>
            <a:r>
              <a:rPr lang="en-US" dirty="0"/>
              <a:t>&gt;, and &lt;select&gt; elements with class .form-control have a width of 100%.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78575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provides two types of form layouts:</a:t>
            </a:r>
          </a:p>
          <a:p>
            <a:pPr lvl="1"/>
            <a:r>
              <a:rPr lang="en-US" dirty="0"/>
              <a:t>Stacked (full-width) form</a:t>
            </a:r>
          </a:p>
          <a:p>
            <a:pPr lvl="1"/>
            <a:r>
              <a:rPr lang="en-US" dirty="0"/>
              <a:t>Inline form</a:t>
            </a:r>
          </a:p>
          <a:p>
            <a:endParaRPr lang="en-US" dirty="0"/>
          </a:p>
          <a:p>
            <a:r>
              <a:rPr lang="en-US" dirty="0"/>
              <a:t>Add a wrapper element with .</a:t>
            </a:r>
            <a:r>
              <a:rPr lang="en-US" dirty="0">
                <a:solidFill>
                  <a:srgbClr val="FF0000"/>
                </a:solidFill>
              </a:rPr>
              <a:t>form-group</a:t>
            </a:r>
            <a:r>
              <a:rPr lang="en-US" dirty="0"/>
              <a:t>, around each form control, to ensure proper margins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227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Stacked (full-width)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676400"/>
            <a:ext cx="8667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4874202"/>
            <a:ext cx="92964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804809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362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4572000"/>
            <a:ext cx="7629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71372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supports all the HTML5 input types: text, password,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date, month, time, week, number, email, </a:t>
            </a:r>
            <a:r>
              <a:rPr lang="en-US" dirty="0" err="1"/>
              <a:t>url</a:t>
            </a:r>
            <a:r>
              <a:rPr lang="en-US" dirty="0"/>
              <a:t>, search, </a:t>
            </a:r>
            <a:r>
              <a:rPr lang="en-US" dirty="0" err="1"/>
              <a:t>tel</a:t>
            </a:r>
            <a:r>
              <a:rPr lang="en-US" dirty="0"/>
              <a:t>, and color.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Bootstrap </a:t>
            </a:r>
            <a:r>
              <a:rPr lang="en-US" dirty="0"/>
              <a:t>supports the following form controls: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 err="1"/>
              <a:t>textarea</a:t>
            </a:r>
            <a:endParaRPr lang="en-US" dirty="0"/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select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557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.</a:t>
            </a:r>
            <a:r>
              <a:rPr lang="en-US" dirty="0">
                <a:solidFill>
                  <a:srgbClr val="FF0000"/>
                </a:solidFill>
              </a:rPr>
              <a:t>input-group</a:t>
            </a:r>
            <a:r>
              <a:rPr lang="en-US" dirty="0"/>
              <a:t> class is a container to enhance an input by adding an icon, text or a button in front or behind the input field as a "help text".</a:t>
            </a:r>
          </a:p>
          <a:p>
            <a:r>
              <a:rPr lang="en-US" dirty="0"/>
              <a:t>Use .</a:t>
            </a:r>
            <a:r>
              <a:rPr lang="en-US" dirty="0">
                <a:solidFill>
                  <a:srgbClr val="FF0000"/>
                </a:solidFill>
              </a:rPr>
              <a:t>input-group-prepend</a:t>
            </a:r>
            <a:r>
              <a:rPr lang="en-US" dirty="0"/>
              <a:t> to add the help text </a:t>
            </a:r>
            <a:r>
              <a:rPr lang="en-US" dirty="0">
                <a:solidFill>
                  <a:srgbClr val="FF0000"/>
                </a:solidFill>
              </a:rPr>
              <a:t>in front</a:t>
            </a:r>
            <a:r>
              <a:rPr lang="en-US" dirty="0"/>
              <a:t> of the input, and 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input-group-append</a:t>
            </a:r>
            <a:r>
              <a:rPr lang="en-US" dirty="0"/>
              <a:t> to add it </a:t>
            </a:r>
            <a:r>
              <a:rPr lang="en-US" dirty="0">
                <a:solidFill>
                  <a:srgbClr val="FF0000"/>
                </a:solidFill>
              </a:rPr>
              <a:t>behind</a:t>
            </a:r>
            <a:r>
              <a:rPr lang="en-US" dirty="0"/>
              <a:t> the input.</a:t>
            </a:r>
          </a:p>
          <a:p>
            <a:r>
              <a:rPr lang="en-US" dirty="0"/>
              <a:t>At last, add the </a:t>
            </a:r>
            <a:r>
              <a:rPr lang="en-US" dirty="0">
                <a:solidFill>
                  <a:srgbClr val="FF0000"/>
                </a:solidFill>
              </a:rPr>
              <a:t>.input-group-text</a:t>
            </a:r>
            <a:r>
              <a:rPr lang="en-US" dirty="0"/>
              <a:t> class to style the specified help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581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7461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8879" y="2967335"/>
            <a:ext cx="36471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EF3A0-EA21-4AE0-973B-289264728745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3342</TotalTime>
  <Words>1495</Words>
  <Application>Microsoft Office PowerPoint</Application>
  <PresentationFormat>On-screen Show (4:3)</PresentationFormat>
  <Paragraphs>488</Paragraphs>
  <Slides>99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Median</vt:lpstr>
      <vt:lpstr>BOOTSTRAP - 4.0 RESPONSIVE web design (rwd)</vt:lpstr>
      <vt:lpstr>To start with……</vt:lpstr>
      <vt:lpstr>Responsive Web Design(RWD)</vt:lpstr>
      <vt:lpstr>Outline</vt:lpstr>
      <vt:lpstr>Responsive Web Design(RWD)</vt:lpstr>
      <vt:lpstr>Need for Current Challenge</vt:lpstr>
      <vt:lpstr>RWD- Separation of content and Presentation</vt:lpstr>
      <vt:lpstr>RWD</vt:lpstr>
      <vt:lpstr>What is Bootstrap?</vt:lpstr>
      <vt:lpstr>Features</vt:lpstr>
      <vt:lpstr>Bootstrap 3 vs. Bootstrap 4</vt:lpstr>
      <vt:lpstr>Build in components</vt:lpstr>
      <vt:lpstr>Build in components</vt:lpstr>
      <vt:lpstr>Bootstrap</vt:lpstr>
      <vt:lpstr>REFERING BOOTSTRAP</vt:lpstr>
      <vt:lpstr>Slide 16</vt:lpstr>
      <vt:lpstr>Grid Classes</vt:lpstr>
      <vt:lpstr>Grid System</vt:lpstr>
      <vt:lpstr>Grid System</vt:lpstr>
      <vt:lpstr>Col-sm-1</vt:lpstr>
      <vt:lpstr>Slide 21</vt:lpstr>
      <vt:lpstr>Equal width columns- Resize</vt:lpstr>
      <vt:lpstr>Responsive Columns</vt:lpstr>
      <vt:lpstr>Slide 24</vt:lpstr>
      <vt:lpstr>Mixed Grids</vt:lpstr>
      <vt:lpstr>Nesting Columns</vt:lpstr>
      <vt:lpstr>Containers</vt:lpstr>
      <vt:lpstr>.Container class-Example</vt:lpstr>
      <vt:lpstr>.Container class-Example</vt:lpstr>
      <vt:lpstr>Container padding</vt:lpstr>
      <vt:lpstr>BS-Utilities-Property, sides &amp; size</vt:lpstr>
      <vt:lpstr>BS-Utilities-Property, sides &amp; size</vt:lpstr>
      <vt:lpstr>Container padding (.pt)</vt:lpstr>
      <vt:lpstr>Slide 34</vt:lpstr>
      <vt:lpstr>Responsive Containers</vt:lpstr>
      <vt:lpstr>Responsive Containers</vt:lpstr>
      <vt:lpstr>Text Colors</vt:lpstr>
      <vt:lpstr>opacity</vt:lpstr>
      <vt:lpstr>Background Colors</vt:lpstr>
      <vt:lpstr>Slide 40</vt:lpstr>
      <vt:lpstr>Tables</vt:lpstr>
      <vt:lpstr>Tables</vt:lpstr>
      <vt:lpstr>Striped Rows</vt:lpstr>
      <vt:lpstr>Dark-Striped-hover</vt:lpstr>
      <vt:lpstr>Bordered Table</vt:lpstr>
      <vt:lpstr>Contextual Classes</vt:lpstr>
      <vt:lpstr>Contextual Classes</vt:lpstr>
      <vt:lpstr>Contextual Classes</vt:lpstr>
      <vt:lpstr>Table Head Colors</vt:lpstr>
      <vt:lpstr>Responsive Table</vt:lpstr>
      <vt:lpstr>Responsive Table</vt:lpstr>
      <vt:lpstr>Small Table</vt:lpstr>
      <vt:lpstr>Table Responsive</vt:lpstr>
      <vt:lpstr>table-responsive-device</vt:lpstr>
      <vt:lpstr>table-responsive</vt:lpstr>
      <vt:lpstr>Images</vt:lpstr>
      <vt:lpstr>Aligning Images</vt:lpstr>
      <vt:lpstr>Centered Image</vt:lpstr>
      <vt:lpstr>Image</vt:lpstr>
      <vt:lpstr>Image</vt:lpstr>
      <vt:lpstr>Button Styles</vt:lpstr>
      <vt:lpstr>Button</vt:lpstr>
      <vt:lpstr>Button Outline</vt:lpstr>
      <vt:lpstr>Button Size</vt:lpstr>
      <vt:lpstr>Button Size</vt:lpstr>
      <vt:lpstr>Active/Disabled Buttons</vt:lpstr>
      <vt:lpstr>Spinner Buttons</vt:lpstr>
      <vt:lpstr>Button Groups</vt:lpstr>
      <vt:lpstr>Button Groups</vt:lpstr>
      <vt:lpstr>list</vt:lpstr>
      <vt:lpstr>List Group With Badges</vt:lpstr>
      <vt:lpstr>List Group With Linked Items</vt:lpstr>
      <vt:lpstr>Active State</vt:lpstr>
      <vt:lpstr>Horizontal List</vt:lpstr>
      <vt:lpstr>Contextual Classes</vt:lpstr>
      <vt:lpstr>Contextual Classes</vt:lpstr>
      <vt:lpstr>Dropdown</vt:lpstr>
      <vt:lpstr>Dropdown</vt:lpstr>
      <vt:lpstr>Dropdown</vt:lpstr>
      <vt:lpstr>Dropdown menu &amp; Divider </vt:lpstr>
      <vt:lpstr>Dropdown - Divider Header</vt:lpstr>
      <vt:lpstr>Drop up  &amp; drop right</vt:lpstr>
      <vt:lpstr>Dropdown Position</vt:lpstr>
      <vt:lpstr>Slide 84</vt:lpstr>
      <vt:lpstr>Slide 85</vt:lpstr>
      <vt:lpstr>Nav Bar</vt:lpstr>
      <vt:lpstr>Nav Bar</vt:lpstr>
      <vt:lpstr>Nav Bar</vt:lpstr>
      <vt:lpstr>Slide 89</vt:lpstr>
      <vt:lpstr>Nav Bar</vt:lpstr>
      <vt:lpstr>Nav Bar</vt:lpstr>
      <vt:lpstr>Forms</vt:lpstr>
      <vt:lpstr>Form Layouts</vt:lpstr>
      <vt:lpstr>Stacked (full-width) form</vt:lpstr>
      <vt:lpstr>Inline Form</vt:lpstr>
      <vt:lpstr>Input </vt:lpstr>
      <vt:lpstr>Input Groups</vt:lpstr>
      <vt:lpstr>Slide 98</vt:lpstr>
      <vt:lpstr>Slide 99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4.0</dc:title>
  <dc:creator>Sentamilselvan</dc:creator>
  <cp:keywords>WT</cp:keywords>
  <cp:lastModifiedBy>Administrator</cp:lastModifiedBy>
  <cp:revision>328</cp:revision>
  <dcterms:created xsi:type="dcterms:W3CDTF">2016-07-19T06:02:34Z</dcterms:created>
  <dcterms:modified xsi:type="dcterms:W3CDTF">2021-08-16T05:31:00Z</dcterms:modified>
  <cp:category>Web Technology</cp:category>
</cp:coreProperties>
</file>