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0" r:id="rId6"/>
    <p:sldId id="262" r:id="rId7"/>
    <p:sldId id="265" r:id="rId8"/>
    <p:sldId id="266" r:id="rId9"/>
    <p:sldId id="267" r:id="rId10"/>
    <p:sldId id="273" r:id="rId11"/>
    <p:sldId id="274" r:id="rId12"/>
    <p:sldId id="277" r:id="rId13"/>
    <p:sldId id="276" r:id="rId14"/>
    <p:sldId id="275" r:id="rId15"/>
    <p:sldId id="278" r:id="rId16"/>
    <p:sldId id="279" r:id="rId17"/>
    <p:sldId id="280" r:id="rId18"/>
    <p:sldId id="281" r:id="rId19"/>
    <p:sldId id="282" r:id="rId20"/>
    <p:sldId id="283" r:id="rId21"/>
    <p:sldId id="284" r:id="rId22"/>
    <p:sldId id="285" r:id="rId23"/>
    <p:sldId id="286"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919464A-CECF-467E-8CAF-5A46B2A24333}"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921CB-3D07-490E-A7DC-153F89C13E21}" type="slidenum">
              <a:rPr lang="en-IN" smtClean="0"/>
              <a:t>‹#›</a:t>
            </a:fld>
            <a:endParaRPr lang="en-IN"/>
          </a:p>
        </p:txBody>
      </p:sp>
    </p:spTree>
    <p:extLst>
      <p:ext uri="{BB962C8B-B14F-4D97-AF65-F5344CB8AC3E}">
        <p14:creationId xmlns:p14="http://schemas.microsoft.com/office/powerpoint/2010/main" val="904802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19464A-CECF-467E-8CAF-5A46B2A24333}"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921CB-3D07-490E-A7DC-153F89C13E21}" type="slidenum">
              <a:rPr lang="en-IN" smtClean="0"/>
              <a:t>‹#›</a:t>
            </a:fld>
            <a:endParaRPr lang="en-IN"/>
          </a:p>
        </p:txBody>
      </p:sp>
    </p:spTree>
    <p:extLst>
      <p:ext uri="{BB962C8B-B14F-4D97-AF65-F5344CB8AC3E}">
        <p14:creationId xmlns:p14="http://schemas.microsoft.com/office/powerpoint/2010/main" val="389519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19464A-CECF-467E-8CAF-5A46B2A24333}"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921CB-3D07-490E-A7DC-153F89C13E21}" type="slidenum">
              <a:rPr lang="en-IN" smtClean="0"/>
              <a:t>‹#›</a:t>
            </a:fld>
            <a:endParaRPr lang="en-IN"/>
          </a:p>
        </p:txBody>
      </p:sp>
    </p:spTree>
    <p:extLst>
      <p:ext uri="{BB962C8B-B14F-4D97-AF65-F5344CB8AC3E}">
        <p14:creationId xmlns:p14="http://schemas.microsoft.com/office/powerpoint/2010/main" val="113010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19464A-CECF-467E-8CAF-5A46B2A24333}"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921CB-3D07-490E-A7DC-153F89C13E21}" type="slidenum">
              <a:rPr lang="en-IN" smtClean="0"/>
              <a:t>‹#›</a:t>
            </a:fld>
            <a:endParaRPr lang="en-IN"/>
          </a:p>
        </p:txBody>
      </p:sp>
    </p:spTree>
    <p:extLst>
      <p:ext uri="{BB962C8B-B14F-4D97-AF65-F5344CB8AC3E}">
        <p14:creationId xmlns:p14="http://schemas.microsoft.com/office/powerpoint/2010/main" val="62833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9464A-CECF-467E-8CAF-5A46B2A24333}"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C921CB-3D07-490E-A7DC-153F89C13E21}" type="slidenum">
              <a:rPr lang="en-IN" smtClean="0"/>
              <a:t>‹#›</a:t>
            </a:fld>
            <a:endParaRPr lang="en-IN"/>
          </a:p>
        </p:txBody>
      </p:sp>
    </p:spTree>
    <p:extLst>
      <p:ext uri="{BB962C8B-B14F-4D97-AF65-F5344CB8AC3E}">
        <p14:creationId xmlns:p14="http://schemas.microsoft.com/office/powerpoint/2010/main" val="160154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919464A-CECF-467E-8CAF-5A46B2A24333}"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921CB-3D07-490E-A7DC-153F89C13E21}" type="slidenum">
              <a:rPr lang="en-IN" smtClean="0"/>
              <a:t>‹#›</a:t>
            </a:fld>
            <a:endParaRPr lang="en-IN"/>
          </a:p>
        </p:txBody>
      </p:sp>
    </p:spTree>
    <p:extLst>
      <p:ext uri="{BB962C8B-B14F-4D97-AF65-F5344CB8AC3E}">
        <p14:creationId xmlns:p14="http://schemas.microsoft.com/office/powerpoint/2010/main" val="195270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919464A-CECF-467E-8CAF-5A46B2A24333}"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C921CB-3D07-490E-A7DC-153F89C13E21}" type="slidenum">
              <a:rPr lang="en-IN" smtClean="0"/>
              <a:t>‹#›</a:t>
            </a:fld>
            <a:endParaRPr lang="en-IN"/>
          </a:p>
        </p:txBody>
      </p:sp>
    </p:spTree>
    <p:extLst>
      <p:ext uri="{BB962C8B-B14F-4D97-AF65-F5344CB8AC3E}">
        <p14:creationId xmlns:p14="http://schemas.microsoft.com/office/powerpoint/2010/main" val="237405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919464A-CECF-467E-8CAF-5A46B2A24333}"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C921CB-3D07-490E-A7DC-153F89C13E21}" type="slidenum">
              <a:rPr lang="en-IN" smtClean="0"/>
              <a:t>‹#›</a:t>
            </a:fld>
            <a:endParaRPr lang="en-IN"/>
          </a:p>
        </p:txBody>
      </p:sp>
    </p:spTree>
    <p:extLst>
      <p:ext uri="{BB962C8B-B14F-4D97-AF65-F5344CB8AC3E}">
        <p14:creationId xmlns:p14="http://schemas.microsoft.com/office/powerpoint/2010/main" val="236428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9464A-CECF-467E-8CAF-5A46B2A24333}"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C921CB-3D07-490E-A7DC-153F89C13E21}" type="slidenum">
              <a:rPr lang="en-IN" smtClean="0"/>
              <a:t>‹#›</a:t>
            </a:fld>
            <a:endParaRPr lang="en-IN"/>
          </a:p>
        </p:txBody>
      </p:sp>
    </p:spTree>
    <p:extLst>
      <p:ext uri="{BB962C8B-B14F-4D97-AF65-F5344CB8AC3E}">
        <p14:creationId xmlns:p14="http://schemas.microsoft.com/office/powerpoint/2010/main" val="309121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9464A-CECF-467E-8CAF-5A46B2A24333}"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921CB-3D07-490E-A7DC-153F89C13E21}" type="slidenum">
              <a:rPr lang="en-IN" smtClean="0"/>
              <a:t>‹#›</a:t>
            </a:fld>
            <a:endParaRPr lang="en-IN"/>
          </a:p>
        </p:txBody>
      </p:sp>
    </p:spTree>
    <p:extLst>
      <p:ext uri="{BB962C8B-B14F-4D97-AF65-F5344CB8AC3E}">
        <p14:creationId xmlns:p14="http://schemas.microsoft.com/office/powerpoint/2010/main" val="47473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9464A-CECF-467E-8CAF-5A46B2A24333}"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C921CB-3D07-490E-A7DC-153F89C13E21}" type="slidenum">
              <a:rPr lang="en-IN" smtClean="0"/>
              <a:t>‹#›</a:t>
            </a:fld>
            <a:endParaRPr lang="en-IN"/>
          </a:p>
        </p:txBody>
      </p:sp>
    </p:spTree>
    <p:extLst>
      <p:ext uri="{BB962C8B-B14F-4D97-AF65-F5344CB8AC3E}">
        <p14:creationId xmlns:p14="http://schemas.microsoft.com/office/powerpoint/2010/main" val="20154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9464A-CECF-467E-8CAF-5A46B2A24333}" type="datetimeFigureOut">
              <a:rPr lang="en-IN" smtClean="0"/>
              <a:t>18-01-2023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921CB-3D07-490E-A7DC-153F89C13E21}" type="slidenum">
              <a:rPr lang="en-IN" smtClean="0"/>
              <a:t>‹#›</a:t>
            </a:fld>
            <a:endParaRPr lang="en-IN"/>
          </a:p>
        </p:txBody>
      </p:sp>
    </p:spTree>
    <p:extLst>
      <p:ext uri="{BB962C8B-B14F-4D97-AF65-F5344CB8AC3E}">
        <p14:creationId xmlns:p14="http://schemas.microsoft.com/office/powerpoint/2010/main" val="1850411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css/"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7.xml"/><Relationship Id="rId5" Type="http://schemas.openxmlformats.org/officeDocument/2006/relationships/hyperlink" Target="https://www.w3schools.com/jquery/" TargetMode="External"/><Relationship Id="rId4" Type="http://schemas.openxmlformats.org/officeDocument/2006/relationships/hyperlink" Target="https://www.w3schools.com/j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Semantic tags</a:t>
            </a:r>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1156507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&lt;section&gt; Element</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smtClean="0"/>
              <a:t>The &lt;section&gt; element defines a section in a document.</a:t>
            </a:r>
          </a:p>
          <a:p>
            <a:pPr marL="0" indent="0">
              <a:buNone/>
            </a:pPr>
            <a:endParaRPr lang="en-GB" dirty="0" smtClean="0"/>
          </a:p>
          <a:p>
            <a:pPr marL="0" indent="0">
              <a:buNone/>
            </a:pPr>
            <a:r>
              <a:rPr lang="en-GB" dirty="0" smtClean="0"/>
              <a:t>According to W3C's HTML documentation: "A section is a thematic grouping of content, typically with a heading."</a:t>
            </a:r>
          </a:p>
          <a:p>
            <a:pPr marL="0" indent="0">
              <a:buNone/>
            </a:pPr>
            <a:endParaRPr lang="en-GB" dirty="0" smtClean="0"/>
          </a:p>
          <a:p>
            <a:pPr marL="0" indent="0">
              <a:buNone/>
            </a:pPr>
            <a:r>
              <a:rPr lang="en-GB" dirty="0" smtClean="0"/>
              <a:t>Examples of where a &lt;section&gt; element can be used:</a:t>
            </a:r>
          </a:p>
          <a:p>
            <a:pPr marL="0" indent="0">
              <a:buNone/>
            </a:pPr>
            <a:endParaRPr lang="en-GB" dirty="0" smtClean="0"/>
          </a:p>
          <a:p>
            <a:pPr marL="0" indent="0">
              <a:buNone/>
            </a:pPr>
            <a:r>
              <a:rPr lang="en-GB" dirty="0" smtClean="0"/>
              <a:t>Chapters</a:t>
            </a:r>
          </a:p>
          <a:p>
            <a:pPr marL="0" indent="0">
              <a:buNone/>
            </a:pPr>
            <a:r>
              <a:rPr lang="en-GB" dirty="0" smtClean="0"/>
              <a:t>Introduction</a:t>
            </a:r>
          </a:p>
          <a:p>
            <a:pPr marL="0" indent="0">
              <a:buNone/>
            </a:pPr>
            <a:r>
              <a:rPr lang="en-GB" dirty="0" smtClean="0"/>
              <a:t>News items</a:t>
            </a:r>
          </a:p>
          <a:p>
            <a:pPr marL="0" indent="0">
              <a:buNone/>
            </a:pPr>
            <a:r>
              <a:rPr lang="en-GB" dirty="0" smtClean="0"/>
              <a:t>Contact information</a:t>
            </a:r>
          </a:p>
          <a:p>
            <a:pPr marL="0" indent="0">
              <a:buNone/>
            </a:pPr>
            <a:r>
              <a:rPr lang="en-GB" dirty="0" smtClean="0"/>
              <a:t>A web page could normally be split into sections for introduction, content, and contact information.</a:t>
            </a:r>
            <a:endParaRPr lang="en-IN" dirty="0"/>
          </a:p>
        </p:txBody>
      </p:sp>
    </p:spTree>
    <p:extLst>
      <p:ext uri="{BB962C8B-B14F-4D97-AF65-F5344CB8AC3E}">
        <p14:creationId xmlns:p14="http://schemas.microsoft.com/office/powerpoint/2010/main" val="900867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9597"/>
            <a:ext cx="6096000" cy="6463308"/>
          </a:xfrm>
          <a:prstGeom prst="rect">
            <a:avLst/>
          </a:prstGeom>
        </p:spPr>
        <p:txBody>
          <a:bodyPr>
            <a:spAutoFit/>
          </a:bodyPr>
          <a:lstStyle/>
          <a:p>
            <a:r>
              <a:rPr lang="en-IN" dirty="0" smtClean="0"/>
              <a:t>&lt;!DOCTYPE html&gt;</a:t>
            </a:r>
          </a:p>
          <a:p>
            <a:r>
              <a:rPr lang="en-IN" dirty="0" smtClean="0"/>
              <a:t>&lt;html&gt;</a:t>
            </a:r>
          </a:p>
          <a:p>
            <a:r>
              <a:rPr lang="en-IN" dirty="0" smtClean="0"/>
              <a:t>&lt;body&gt;</a:t>
            </a:r>
          </a:p>
          <a:p>
            <a:endParaRPr lang="en-IN" dirty="0" smtClean="0"/>
          </a:p>
          <a:p>
            <a:r>
              <a:rPr lang="en-IN" dirty="0" smtClean="0"/>
              <a:t>&lt;section&gt;</a:t>
            </a:r>
          </a:p>
          <a:p>
            <a:r>
              <a:rPr lang="en-IN" dirty="0" smtClean="0"/>
              <a:t>  &lt;h1&gt;WWF&lt;/h1&gt;</a:t>
            </a:r>
          </a:p>
          <a:p>
            <a:r>
              <a:rPr lang="en-IN" dirty="0" smtClean="0"/>
              <a:t>  &lt;p&gt;The World Wide Fund for Nature (WWF) is an international organization working on issues regarding the conservation, research and restoration of the environment, formerly named the World Wildlife Fund. WWF was founded in 1961.&lt;/p&gt;</a:t>
            </a:r>
          </a:p>
          <a:p>
            <a:r>
              <a:rPr lang="en-IN" dirty="0" smtClean="0"/>
              <a:t>&lt;/section&gt;</a:t>
            </a:r>
          </a:p>
          <a:p>
            <a:endParaRPr lang="en-IN" dirty="0" smtClean="0"/>
          </a:p>
          <a:p>
            <a:r>
              <a:rPr lang="en-IN" dirty="0" smtClean="0"/>
              <a:t>&lt;section&gt;</a:t>
            </a:r>
          </a:p>
          <a:p>
            <a:r>
              <a:rPr lang="en-IN" dirty="0" smtClean="0"/>
              <a:t>  &lt;h1&gt;WWF's Panda symbol&lt;/h1&gt;</a:t>
            </a:r>
          </a:p>
          <a:p>
            <a:r>
              <a:rPr lang="en-IN" dirty="0" smtClean="0"/>
              <a:t>  &lt;p&gt;The Panda has become the symbol of WWF. The well-known panda logo of WWF originated from a panda named Chi </a:t>
            </a:r>
            <a:r>
              <a:rPr lang="en-IN" dirty="0" err="1" smtClean="0"/>
              <a:t>Chi</a:t>
            </a:r>
            <a:r>
              <a:rPr lang="en-IN" dirty="0" smtClean="0"/>
              <a:t> that was transferred from the Beijing Zoo to the London Zoo in the same year of the establishment of WWF.&lt;/p&gt;</a:t>
            </a:r>
          </a:p>
          <a:p>
            <a:r>
              <a:rPr lang="en-IN" dirty="0" smtClean="0"/>
              <a:t>&lt;/section&gt;</a:t>
            </a:r>
          </a:p>
          <a:p>
            <a:endParaRPr lang="en-IN" dirty="0" smtClean="0"/>
          </a:p>
          <a:p>
            <a:r>
              <a:rPr lang="en-IN" dirty="0" smtClean="0"/>
              <a:t>&lt;/body&gt;</a:t>
            </a:r>
          </a:p>
          <a:p>
            <a:r>
              <a:rPr lang="en-IN" dirty="0" smtClean="0"/>
              <a:t>&lt;/html&gt;</a:t>
            </a:r>
            <a:endParaRPr lang="en-IN" dirty="0"/>
          </a:p>
        </p:txBody>
      </p:sp>
      <p:sp>
        <p:nvSpPr>
          <p:cNvPr id="3" name="Rectangle 2"/>
          <p:cNvSpPr/>
          <p:nvPr/>
        </p:nvSpPr>
        <p:spPr>
          <a:xfrm>
            <a:off x="6248400" y="618929"/>
            <a:ext cx="6096000" cy="2862322"/>
          </a:xfrm>
          <a:prstGeom prst="rect">
            <a:avLst/>
          </a:prstGeom>
        </p:spPr>
        <p:txBody>
          <a:bodyPr>
            <a:spAutoFit/>
          </a:bodyPr>
          <a:lstStyle/>
          <a:p>
            <a:r>
              <a:rPr lang="en-GB" b="1" dirty="0" smtClean="0"/>
              <a:t>WWF</a:t>
            </a:r>
          </a:p>
          <a:p>
            <a:r>
              <a:rPr lang="en-GB" dirty="0" smtClean="0"/>
              <a:t>The World Wide Fund for Nature (WWF) is an international organization working on issues regarding the conservation, research and restoration of the environment, formerly named the World Wildlife Fund. WWF was founded in 1961.</a:t>
            </a:r>
          </a:p>
          <a:p>
            <a:r>
              <a:rPr lang="en-GB" b="1" dirty="0" smtClean="0"/>
              <a:t>WWF's Panda symbol</a:t>
            </a:r>
          </a:p>
          <a:p>
            <a:r>
              <a:rPr lang="en-GB" dirty="0" smtClean="0"/>
              <a:t>The Panda has become the symbol of WWF. The well-known panda logo of WWF originated from a panda named Chi </a:t>
            </a:r>
            <a:r>
              <a:rPr lang="en-GB" dirty="0" err="1" smtClean="0"/>
              <a:t>Chi</a:t>
            </a:r>
            <a:r>
              <a:rPr lang="en-GB" dirty="0" smtClean="0"/>
              <a:t> that was transferred from the Beijing Zoo to the London Zoo in the same year of the establishment of WWF.</a:t>
            </a:r>
            <a:endParaRPr lang="en-GB" dirty="0"/>
          </a:p>
        </p:txBody>
      </p:sp>
    </p:spTree>
    <p:extLst>
      <p:ext uri="{BB962C8B-B14F-4D97-AF65-F5344CB8AC3E}">
        <p14:creationId xmlns:p14="http://schemas.microsoft.com/office/powerpoint/2010/main" val="210238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&lt;article&gt; Element</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The &lt;article&gt; element specifies independent, self-contained content.</a:t>
            </a:r>
          </a:p>
          <a:p>
            <a:pPr marL="0" indent="0">
              <a:buNone/>
            </a:pPr>
            <a:endParaRPr lang="en-GB" dirty="0" smtClean="0"/>
          </a:p>
          <a:p>
            <a:pPr marL="0" indent="0">
              <a:buNone/>
            </a:pPr>
            <a:r>
              <a:rPr lang="en-GB" dirty="0" smtClean="0"/>
              <a:t>An article should make sense on its own, and it should be possible to distribute it independently from the rest of the web site.</a:t>
            </a:r>
          </a:p>
          <a:p>
            <a:pPr marL="0" indent="0">
              <a:buNone/>
            </a:pPr>
            <a:endParaRPr lang="en-GB" dirty="0" smtClean="0"/>
          </a:p>
          <a:p>
            <a:pPr marL="0" indent="0">
              <a:buNone/>
            </a:pPr>
            <a:r>
              <a:rPr lang="en-GB" dirty="0" smtClean="0"/>
              <a:t>Examples of where the &lt;article&gt; element can be used:</a:t>
            </a:r>
          </a:p>
          <a:p>
            <a:pPr marL="0" indent="0">
              <a:buNone/>
            </a:pPr>
            <a:endParaRPr lang="en-GB" dirty="0" smtClean="0"/>
          </a:p>
          <a:p>
            <a:pPr marL="0" indent="0">
              <a:buNone/>
            </a:pPr>
            <a:r>
              <a:rPr lang="en-GB" dirty="0" smtClean="0"/>
              <a:t>Forum posts</a:t>
            </a:r>
          </a:p>
          <a:p>
            <a:pPr marL="0" indent="0">
              <a:buNone/>
            </a:pPr>
            <a:r>
              <a:rPr lang="en-GB" dirty="0" smtClean="0"/>
              <a:t>Blog posts</a:t>
            </a:r>
          </a:p>
          <a:p>
            <a:pPr marL="0" indent="0">
              <a:buNone/>
            </a:pPr>
            <a:r>
              <a:rPr lang="en-GB" dirty="0" smtClean="0"/>
              <a:t>User comments</a:t>
            </a:r>
          </a:p>
          <a:p>
            <a:pPr marL="0" indent="0">
              <a:buNone/>
            </a:pPr>
            <a:r>
              <a:rPr lang="en-GB" dirty="0" smtClean="0"/>
              <a:t>Product cards</a:t>
            </a:r>
          </a:p>
          <a:p>
            <a:pPr marL="0" indent="0">
              <a:buNone/>
            </a:pPr>
            <a:r>
              <a:rPr lang="en-GB" dirty="0" smtClean="0"/>
              <a:t>Newspaper articles</a:t>
            </a:r>
            <a:endParaRPr lang="en-IN" dirty="0"/>
          </a:p>
        </p:txBody>
      </p:sp>
    </p:spTree>
    <p:extLst>
      <p:ext uri="{BB962C8B-B14F-4D97-AF65-F5344CB8AC3E}">
        <p14:creationId xmlns:p14="http://schemas.microsoft.com/office/powerpoint/2010/main" val="2486167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693"/>
            <a:ext cx="11377748" cy="6740307"/>
          </a:xfrm>
          <a:prstGeom prst="rect">
            <a:avLst/>
          </a:prstGeom>
        </p:spPr>
        <p:txBody>
          <a:bodyPr wrap="square">
            <a:spAutoFit/>
          </a:bodyPr>
          <a:lstStyle/>
          <a:p>
            <a:r>
              <a:rPr lang="en-IN" dirty="0" smtClean="0"/>
              <a:t>&lt;!DOCTYPE html&gt;</a:t>
            </a:r>
          </a:p>
          <a:p>
            <a:r>
              <a:rPr lang="en-IN" dirty="0" smtClean="0"/>
              <a:t>&lt;html&gt;</a:t>
            </a:r>
          </a:p>
          <a:p>
            <a:r>
              <a:rPr lang="en-IN" dirty="0" smtClean="0"/>
              <a:t>&lt;body&gt;</a:t>
            </a:r>
          </a:p>
          <a:p>
            <a:endParaRPr lang="en-IN" dirty="0" smtClean="0"/>
          </a:p>
          <a:p>
            <a:r>
              <a:rPr lang="en-IN" dirty="0" smtClean="0"/>
              <a:t>&lt;h1&gt;The article element&lt;/h1&gt;</a:t>
            </a:r>
          </a:p>
          <a:p>
            <a:endParaRPr lang="en-IN" dirty="0" smtClean="0"/>
          </a:p>
          <a:p>
            <a:r>
              <a:rPr lang="en-IN" dirty="0" smtClean="0"/>
              <a:t>&lt;article&gt;</a:t>
            </a:r>
          </a:p>
          <a:p>
            <a:r>
              <a:rPr lang="en-IN" dirty="0" smtClean="0"/>
              <a:t>  &lt;h2&gt;Google Chrome&lt;/h2&gt;</a:t>
            </a:r>
          </a:p>
          <a:p>
            <a:r>
              <a:rPr lang="en-IN" dirty="0" smtClean="0"/>
              <a:t>  &lt;p&gt;Google Chrome is a web browser developed by Google, released in 2008. Chrome is the world's most popular web browser today!&lt;/p&gt;</a:t>
            </a:r>
          </a:p>
          <a:p>
            <a:r>
              <a:rPr lang="en-IN" dirty="0" smtClean="0"/>
              <a:t>&lt;/article&gt;</a:t>
            </a:r>
          </a:p>
          <a:p>
            <a:r>
              <a:rPr lang="en-IN" dirty="0" smtClean="0"/>
              <a:t>&lt;article&gt;</a:t>
            </a:r>
          </a:p>
          <a:p>
            <a:r>
              <a:rPr lang="en-IN" dirty="0" smtClean="0"/>
              <a:t>  &lt;h2&gt;Mozilla Firefox&lt;/h2&gt;</a:t>
            </a:r>
          </a:p>
          <a:p>
            <a:r>
              <a:rPr lang="en-IN" dirty="0" smtClean="0"/>
              <a:t>  &lt;p&gt;Mozilla Firefox is an open-source web browser developed by Mozilla. Firefox has been the second most popular web browser since January, 2018.&lt;/p&gt;</a:t>
            </a:r>
          </a:p>
          <a:p>
            <a:r>
              <a:rPr lang="en-IN" dirty="0" smtClean="0"/>
              <a:t>&lt;/article&gt;</a:t>
            </a:r>
          </a:p>
          <a:p>
            <a:r>
              <a:rPr lang="en-IN" dirty="0" smtClean="0"/>
              <a:t>&lt;article&gt;</a:t>
            </a:r>
          </a:p>
          <a:p>
            <a:r>
              <a:rPr lang="en-IN" dirty="0" smtClean="0"/>
              <a:t>  &lt;h2&gt;Microsoft Edge&lt;/h2&gt;</a:t>
            </a:r>
          </a:p>
          <a:p>
            <a:r>
              <a:rPr lang="en-IN" dirty="0" smtClean="0"/>
              <a:t>  &lt;p&gt;Microsoft Edge is a web browser developed by Microsoft, released in 2015. Microsoft Edge replaced Internet Explorer.&lt;/p&gt;</a:t>
            </a:r>
          </a:p>
          <a:p>
            <a:r>
              <a:rPr lang="en-IN" dirty="0" smtClean="0"/>
              <a:t>&lt;/article&gt;</a:t>
            </a:r>
          </a:p>
          <a:p>
            <a:r>
              <a:rPr lang="en-IN" dirty="0" smtClean="0"/>
              <a:t>&lt;/body&gt;</a:t>
            </a:r>
          </a:p>
          <a:p>
            <a:r>
              <a:rPr lang="en-IN" dirty="0" smtClean="0"/>
              <a:t>&lt;/html&gt;</a:t>
            </a:r>
          </a:p>
          <a:p>
            <a:endParaRPr lang="en-IN" dirty="0"/>
          </a:p>
        </p:txBody>
      </p:sp>
    </p:spTree>
    <p:extLst>
      <p:ext uri="{BB962C8B-B14F-4D97-AF65-F5344CB8AC3E}">
        <p14:creationId xmlns:p14="http://schemas.microsoft.com/office/powerpoint/2010/main" val="2634361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r>
              <a:rPr lang="en-IN" b="1" dirty="0">
                <a:solidFill>
                  <a:srgbClr val="000000"/>
                </a:solidFill>
                <a:latin typeface="Times New Roman" panose="02020603050405020304" pitchFamily="18" charset="0"/>
              </a:rPr>
              <a:t>The article element</a:t>
            </a:r>
          </a:p>
          <a:p>
            <a:r>
              <a:rPr lang="en-IN" b="1" dirty="0"/>
              <a:t>Google Chrome</a:t>
            </a:r>
          </a:p>
          <a:p>
            <a:r>
              <a:rPr lang="en-IN" dirty="0"/>
              <a:t>Google Chrome is a web browser developed by Google, released in 2008. Chrome is the world's most popular web browser today!</a:t>
            </a:r>
          </a:p>
          <a:p>
            <a:r>
              <a:rPr lang="en-IN" b="1" dirty="0"/>
              <a:t>Mozilla Firefox</a:t>
            </a:r>
          </a:p>
          <a:p>
            <a:r>
              <a:rPr lang="en-IN" dirty="0"/>
              <a:t>Mozilla Firefox is an open-source web browser developed by Mozilla. Firefox has been the second most popular web browser since January, 2018.</a:t>
            </a:r>
          </a:p>
          <a:p>
            <a:r>
              <a:rPr lang="en-IN" b="1" dirty="0"/>
              <a:t>Microsoft Edge</a:t>
            </a:r>
          </a:p>
          <a:p>
            <a:r>
              <a:rPr lang="en-IN" dirty="0"/>
              <a:t>Microsoft Edge is a web browser developed by Microsoft, released in 2015. Microsoft Edge replaced Internet Explorer.</a:t>
            </a:r>
          </a:p>
        </p:txBody>
      </p:sp>
    </p:spTree>
    <p:extLst>
      <p:ext uri="{BB962C8B-B14F-4D97-AF65-F5344CB8AC3E}">
        <p14:creationId xmlns:p14="http://schemas.microsoft.com/office/powerpoint/2010/main" val="179689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027326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&lt;footer&gt; Element</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a:t>The &lt;footer&gt; element defines a footer for a document or section.</a:t>
            </a:r>
          </a:p>
          <a:p>
            <a:pPr marL="0" indent="0">
              <a:buNone/>
            </a:pPr>
            <a:endParaRPr lang="en-GB" dirty="0"/>
          </a:p>
          <a:p>
            <a:pPr marL="0" indent="0">
              <a:buNone/>
            </a:pPr>
            <a:r>
              <a:rPr lang="en-GB" dirty="0"/>
              <a:t>A &lt;footer&gt; element typically contains:</a:t>
            </a:r>
          </a:p>
          <a:p>
            <a:pPr marL="0" indent="0">
              <a:buNone/>
            </a:pPr>
            <a:endParaRPr lang="en-GB" dirty="0"/>
          </a:p>
          <a:p>
            <a:pPr marL="0" indent="0">
              <a:buNone/>
            </a:pPr>
            <a:r>
              <a:rPr lang="en-GB" dirty="0"/>
              <a:t>authorship information</a:t>
            </a:r>
          </a:p>
          <a:p>
            <a:pPr marL="0" indent="0">
              <a:buNone/>
            </a:pPr>
            <a:r>
              <a:rPr lang="en-GB" dirty="0"/>
              <a:t>copyright information</a:t>
            </a:r>
          </a:p>
          <a:p>
            <a:pPr marL="0" indent="0">
              <a:buNone/>
            </a:pPr>
            <a:r>
              <a:rPr lang="en-GB" dirty="0"/>
              <a:t>contact information</a:t>
            </a:r>
          </a:p>
          <a:p>
            <a:pPr marL="0" indent="0">
              <a:buNone/>
            </a:pPr>
            <a:r>
              <a:rPr lang="en-GB" dirty="0"/>
              <a:t>sitemap</a:t>
            </a:r>
          </a:p>
          <a:p>
            <a:pPr marL="0" indent="0">
              <a:buNone/>
            </a:pPr>
            <a:r>
              <a:rPr lang="en-GB" dirty="0"/>
              <a:t>back to top links</a:t>
            </a:r>
          </a:p>
          <a:p>
            <a:pPr marL="0" indent="0">
              <a:buNone/>
            </a:pPr>
            <a:r>
              <a:rPr lang="en-GB" dirty="0"/>
              <a:t>related documents</a:t>
            </a:r>
          </a:p>
          <a:p>
            <a:pPr marL="0" indent="0">
              <a:buNone/>
            </a:pPr>
            <a:r>
              <a:rPr lang="en-GB" dirty="0"/>
              <a:t>You can have several &lt;footer&gt; elements in one document.</a:t>
            </a:r>
            <a:endParaRPr lang="en-IN" dirty="0"/>
          </a:p>
        </p:txBody>
      </p:sp>
    </p:spTree>
    <p:extLst>
      <p:ext uri="{BB962C8B-B14F-4D97-AF65-F5344CB8AC3E}">
        <p14:creationId xmlns:p14="http://schemas.microsoft.com/office/powerpoint/2010/main" val="3899155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156755"/>
            <a:ext cx="9052560" cy="3139321"/>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&lt;footer&gt;</a:t>
            </a:r>
          </a:p>
          <a:p>
            <a:r>
              <a:rPr lang="en-IN" dirty="0"/>
              <a:t>  &lt;p&gt;Author: </a:t>
            </a:r>
            <a:r>
              <a:rPr lang="en-IN" dirty="0" err="1"/>
              <a:t>Hege</a:t>
            </a:r>
            <a:r>
              <a:rPr lang="en-IN" dirty="0"/>
              <a:t> </a:t>
            </a:r>
            <a:r>
              <a:rPr lang="en-IN" dirty="0" err="1"/>
              <a:t>Refsnes</a:t>
            </a:r>
            <a:r>
              <a:rPr lang="en-IN" dirty="0"/>
              <a:t>&lt;/p&gt;</a:t>
            </a:r>
          </a:p>
          <a:p>
            <a:r>
              <a:rPr lang="en-IN" dirty="0"/>
              <a:t>  &lt;p&gt;&lt;a </a:t>
            </a:r>
            <a:r>
              <a:rPr lang="en-IN" dirty="0" err="1"/>
              <a:t>href</a:t>
            </a:r>
            <a:r>
              <a:rPr lang="en-IN" dirty="0"/>
              <a:t>="mailto:hege@example.com"&gt;hege@example.com&lt;/a&gt;&lt;/p&gt;</a:t>
            </a:r>
          </a:p>
          <a:p>
            <a:r>
              <a:rPr lang="en-IN" dirty="0"/>
              <a:t>&lt;/footer&gt;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684193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2867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&lt;aside&gt; Element</a:t>
            </a:r>
            <a:br>
              <a:rPr lang="en-IN" dirty="0"/>
            </a:br>
            <a:endParaRPr lang="en-IN" dirty="0"/>
          </a:p>
        </p:txBody>
      </p:sp>
      <p:sp>
        <p:nvSpPr>
          <p:cNvPr id="3" name="Content Placeholder 2"/>
          <p:cNvSpPr>
            <a:spLocks noGrp="1"/>
          </p:cNvSpPr>
          <p:nvPr>
            <p:ph idx="1"/>
          </p:nvPr>
        </p:nvSpPr>
        <p:spPr/>
        <p:txBody>
          <a:bodyPr/>
          <a:lstStyle/>
          <a:p>
            <a:pPr marL="0" indent="0">
              <a:buNone/>
            </a:pPr>
            <a:r>
              <a:rPr lang="en-GB" dirty="0"/>
              <a:t>The &lt;aside&gt; element defines some content aside from the content it is placed in (like a sidebar).</a:t>
            </a:r>
          </a:p>
          <a:p>
            <a:pPr marL="0" indent="0">
              <a:buNone/>
            </a:pPr>
            <a:endParaRPr lang="en-GB" dirty="0"/>
          </a:p>
          <a:p>
            <a:pPr marL="0" indent="0">
              <a:buNone/>
            </a:pPr>
            <a:r>
              <a:rPr lang="en-GB" dirty="0"/>
              <a:t>The &lt;aside&gt; content should be indirectly related to the surrounding content.</a:t>
            </a:r>
            <a:endParaRPr lang="en-IN" dirty="0"/>
          </a:p>
        </p:txBody>
      </p:sp>
    </p:spTree>
    <p:extLst>
      <p:ext uri="{BB962C8B-B14F-4D97-AF65-F5344CB8AC3E}">
        <p14:creationId xmlns:p14="http://schemas.microsoft.com/office/powerpoint/2010/main" val="203865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HTML Semantic Eleme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1131" y="-93904"/>
            <a:ext cx="5672322" cy="6682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76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spAutoFit/>
          </a:bodyPr>
          <a:lstStyle/>
          <a:p>
            <a:r>
              <a:rPr lang="en-IN" dirty="0"/>
              <a:t>&lt;!DOCTYPE html&gt;</a:t>
            </a:r>
          </a:p>
          <a:p>
            <a:r>
              <a:rPr lang="en-IN" dirty="0"/>
              <a:t>&lt;html&gt;</a:t>
            </a:r>
          </a:p>
          <a:p>
            <a:r>
              <a:rPr lang="en-IN" dirty="0"/>
              <a:t>&lt;head&gt;</a:t>
            </a:r>
          </a:p>
          <a:p>
            <a:r>
              <a:rPr lang="en-IN" dirty="0"/>
              <a:t>&lt;style&gt;</a:t>
            </a:r>
          </a:p>
          <a:p>
            <a:r>
              <a:rPr lang="en-IN" dirty="0"/>
              <a:t>aside {</a:t>
            </a:r>
          </a:p>
          <a:p>
            <a:r>
              <a:rPr lang="en-IN" dirty="0"/>
              <a:t>  width: 30%;</a:t>
            </a:r>
          </a:p>
          <a:p>
            <a:r>
              <a:rPr lang="en-IN" dirty="0"/>
              <a:t>  padding-left: 15px;</a:t>
            </a:r>
          </a:p>
          <a:p>
            <a:r>
              <a:rPr lang="en-IN" dirty="0"/>
              <a:t>  margin-left: 15px;</a:t>
            </a:r>
          </a:p>
          <a:p>
            <a:r>
              <a:rPr lang="en-IN" dirty="0"/>
              <a:t>  float: right;</a:t>
            </a:r>
          </a:p>
          <a:p>
            <a:r>
              <a:rPr lang="en-IN" dirty="0"/>
              <a:t>  font-style: italic;</a:t>
            </a:r>
          </a:p>
          <a:p>
            <a:r>
              <a:rPr lang="en-IN" dirty="0"/>
              <a:t>  background-</a:t>
            </a:r>
            <a:r>
              <a:rPr lang="en-IN" dirty="0" err="1"/>
              <a:t>color</a:t>
            </a:r>
            <a:r>
              <a:rPr lang="en-IN" dirty="0"/>
              <a:t>: </a:t>
            </a:r>
            <a:r>
              <a:rPr lang="en-IN" dirty="0" err="1"/>
              <a:t>lightgray</a:t>
            </a:r>
            <a:r>
              <a:rPr lang="en-IN" dirty="0"/>
              <a:t>;</a:t>
            </a:r>
          </a:p>
          <a:p>
            <a:r>
              <a:rPr lang="en-IN" dirty="0"/>
              <a:t>}</a:t>
            </a:r>
          </a:p>
          <a:p>
            <a:r>
              <a:rPr lang="en-IN" dirty="0"/>
              <a:t>&lt;/style&gt;</a:t>
            </a:r>
          </a:p>
          <a:p>
            <a:r>
              <a:rPr lang="en-IN" dirty="0"/>
              <a:t>&lt;/head&gt;</a:t>
            </a:r>
          </a:p>
          <a:p>
            <a:r>
              <a:rPr lang="en-IN" dirty="0"/>
              <a:t>&lt;body&gt;</a:t>
            </a:r>
          </a:p>
          <a:p>
            <a:endParaRPr lang="en-IN" dirty="0"/>
          </a:p>
          <a:p>
            <a:r>
              <a:rPr lang="en-IN" dirty="0"/>
              <a:t>&lt;p&gt;My family and I visited The Epcot </a:t>
            </a:r>
            <a:r>
              <a:rPr lang="en-IN" dirty="0" err="1"/>
              <a:t>center</a:t>
            </a:r>
            <a:r>
              <a:rPr lang="en-IN" dirty="0"/>
              <a:t> this summer. The weather was nice, and Epcot was amazing! I had a great summer together with my family!&lt;/p&gt;</a:t>
            </a:r>
          </a:p>
          <a:p>
            <a:endParaRPr lang="en-IN" dirty="0"/>
          </a:p>
          <a:p>
            <a:r>
              <a:rPr lang="en-IN" dirty="0"/>
              <a:t>&lt;aside&gt;</a:t>
            </a:r>
          </a:p>
          <a:p>
            <a:r>
              <a:rPr lang="en-IN" dirty="0"/>
              <a:t>&lt;p&gt;The Epcot </a:t>
            </a:r>
            <a:r>
              <a:rPr lang="en-IN" dirty="0" err="1"/>
              <a:t>center</a:t>
            </a:r>
            <a:r>
              <a:rPr lang="en-IN" dirty="0"/>
              <a:t> is a theme park at Walt Disney World Resort featuring exciting attractions, international pavilions, award-winning fireworks and seasonal special events.&lt;/p&gt;</a:t>
            </a:r>
          </a:p>
          <a:p>
            <a:r>
              <a:rPr lang="en-IN" dirty="0"/>
              <a:t>&lt;/aside</a:t>
            </a:r>
            <a:r>
              <a:rPr lang="en-IN" dirty="0" smtClean="0"/>
              <a:t>&gt;</a:t>
            </a:r>
            <a:endParaRPr lang="en-IN" dirty="0"/>
          </a:p>
          <a:p>
            <a:r>
              <a:rPr lang="en-IN" dirty="0"/>
              <a:t>&lt;/body&gt;</a:t>
            </a:r>
          </a:p>
          <a:p>
            <a:r>
              <a:rPr lang="en-IN" dirty="0"/>
              <a:t>&lt;/html&gt;</a:t>
            </a:r>
          </a:p>
          <a:p>
            <a:endParaRPr lang="en-IN" dirty="0"/>
          </a:p>
        </p:txBody>
      </p:sp>
    </p:spTree>
    <p:extLst>
      <p:ext uri="{BB962C8B-B14F-4D97-AF65-F5344CB8AC3E}">
        <p14:creationId xmlns:p14="http://schemas.microsoft.com/office/powerpoint/2010/main" val="798497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50275" t="31876" r="591" b="14730"/>
          <a:stretch/>
        </p:blipFill>
        <p:spPr>
          <a:xfrm>
            <a:off x="1933304" y="1071154"/>
            <a:ext cx="8177348" cy="5158286"/>
          </a:xfrm>
          <a:prstGeom prst="rect">
            <a:avLst/>
          </a:prstGeom>
        </p:spPr>
      </p:pic>
    </p:spTree>
    <p:extLst>
      <p:ext uri="{BB962C8B-B14F-4D97-AF65-F5344CB8AC3E}">
        <p14:creationId xmlns:p14="http://schemas.microsoft.com/office/powerpoint/2010/main" val="3080030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621090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218441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31073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46" y="0"/>
            <a:ext cx="10515600" cy="1325563"/>
          </a:xfrm>
        </p:spPr>
        <p:txBody>
          <a:bodyPr/>
          <a:lstStyle/>
          <a:p>
            <a:r>
              <a:rPr lang="en-IN" dirty="0"/>
              <a:t>HTML &lt;header&gt; Element</a:t>
            </a:r>
            <a:br>
              <a:rPr lang="en-IN" dirty="0"/>
            </a:br>
            <a:endParaRPr lang="en-IN" dirty="0"/>
          </a:p>
        </p:txBody>
      </p:sp>
      <p:sp>
        <p:nvSpPr>
          <p:cNvPr id="3" name="Content Placeholder 2"/>
          <p:cNvSpPr>
            <a:spLocks noGrp="1"/>
          </p:cNvSpPr>
          <p:nvPr>
            <p:ph idx="1"/>
          </p:nvPr>
        </p:nvSpPr>
        <p:spPr>
          <a:xfrm>
            <a:off x="511629" y="1159420"/>
            <a:ext cx="10515600" cy="4351338"/>
          </a:xfrm>
        </p:spPr>
        <p:txBody>
          <a:bodyPr>
            <a:normAutofit fontScale="92500" lnSpcReduction="20000"/>
          </a:bodyPr>
          <a:lstStyle/>
          <a:p>
            <a:r>
              <a:rPr lang="en-GB" dirty="0" smtClean="0"/>
              <a:t>The &lt;header&gt; element represents a container for introductory content or a set of navigational links.</a:t>
            </a:r>
          </a:p>
          <a:p>
            <a:endParaRPr lang="en-GB" dirty="0" smtClean="0"/>
          </a:p>
          <a:p>
            <a:r>
              <a:rPr lang="en-GB" dirty="0" smtClean="0"/>
              <a:t>A &lt;header&gt; element typically contains:</a:t>
            </a:r>
          </a:p>
          <a:p>
            <a:endParaRPr lang="en-GB" dirty="0" smtClean="0"/>
          </a:p>
          <a:p>
            <a:r>
              <a:rPr lang="en-GB" dirty="0" smtClean="0"/>
              <a:t>one or more heading elements (&lt;h1&gt; - &lt;h6&gt;)</a:t>
            </a:r>
          </a:p>
          <a:p>
            <a:r>
              <a:rPr lang="en-GB" dirty="0" smtClean="0"/>
              <a:t>logo or icon</a:t>
            </a:r>
          </a:p>
          <a:p>
            <a:r>
              <a:rPr lang="en-GB" dirty="0" smtClean="0"/>
              <a:t>authorship information</a:t>
            </a:r>
          </a:p>
          <a:p>
            <a:r>
              <a:rPr lang="en-GB" dirty="0" smtClean="0"/>
              <a:t>Note: You can have several &lt;header&gt; elements in one HTML document. However, &lt;header&gt; cannot be placed within a &lt;footer&gt;, &lt;address&gt; or another &lt;header&gt; element.</a:t>
            </a:r>
            <a:endParaRPr lang="en-IN" dirty="0"/>
          </a:p>
        </p:txBody>
      </p:sp>
    </p:spTree>
    <p:extLst>
      <p:ext uri="{BB962C8B-B14F-4D97-AF65-F5344CB8AC3E}">
        <p14:creationId xmlns:p14="http://schemas.microsoft.com/office/powerpoint/2010/main" val="3100710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p:cNvPicPr>
          <p:nvPr>
            <p:ph idx="1"/>
          </p:nvPr>
        </p:nvPicPr>
        <p:blipFill>
          <a:blip r:embed="rId2"/>
          <a:stretch>
            <a:fillRect/>
          </a:stretch>
        </p:blipFill>
        <p:spPr>
          <a:xfrm>
            <a:off x="156754" y="130629"/>
            <a:ext cx="11887199" cy="6583680"/>
          </a:xfrm>
          <a:prstGeom prst="rect">
            <a:avLst/>
          </a:prstGeom>
        </p:spPr>
      </p:pic>
    </p:spTree>
    <p:extLst>
      <p:ext uri="{BB962C8B-B14F-4D97-AF65-F5344CB8AC3E}">
        <p14:creationId xmlns:p14="http://schemas.microsoft.com/office/powerpoint/2010/main" val="242001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079" y="404949"/>
            <a:ext cx="9771017" cy="4247317"/>
          </a:xfrm>
          <a:prstGeom prst="rect">
            <a:avLst/>
          </a:prstGeom>
        </p:spPr>
        <p:txBody>
          <a:bodyPr wrap="square">
            <a:spAutoFit/>
          </a:bodyPr>
          <a:lstStyle/>
          <a:p>
            <a:r>
              <a:rPr lang="en-IN" dirty="0" smtClean="0"/>
              <a:t>&lt;!DOCTYPE html&gt;</a:t>
            </a:r>
          </a:p>
          <a:p>
            <a:r>
              <a:rPr lang="en-IN" dirty="0" smtClean="0"/>
              <a:t>&lt;html&gt;</a:t>
            </a:r>
          </a:p>
          <a:p>
            <a:r>
              <a:rPr lang="en-IN" dirty="0" smtClean="0"/>
              <a:t>&lt;body&gt;</a:t>
            </a:r>
          </a:p>
          <a:p>
            <a:endParaRPr lang="en-IN" dirty="0" smtClean="0"/>
          </a:p>
          <a:p>
            <a:r>
              <a:rPr lang="en-IN" dirty="0" smtClean="0"/>
              <a:t>&lt;article&gt;</a:t>
            </a:r>
          </a:p>
          <a:p>
            <a:r>
              <a:rPr lang="en-IN" dirty="0" smtClean="0"/>
              <a:t>  &lt;header&gt;</a:t>
            </a:r>
          </a:p>
          <a:p>
            <a:r>
              <a:rPr lang="en-IN" dirty="0" smtClean="0"/>
              <a:t>    &lt;h1&gt;What Does WWF Do?&lt;/h1&gt;</a:t>
            </a:r>
          </a:p>
          <a:p>
            <a:r>
              <a:rPr lang="en-IN" dirty="0" smtClean="0"/>
              <a:t>    &lt;p&gt;WWF's mission:&lt;/p&gt;</a:t>
            </a:r>
          </a:p>
          <a:p>
            <a:r>
              <a:rPr lang="en-IN" dirty="0" smtClean="0"/>
              <a:t>  &lt;/header&gt;</a:t>
            </a:r>
          </a:p>
          <a:p>
            <a:r>
              <a:rPr lang="en-IN" dirty="0" smtClean="0"/>
              <a:t>  &lt;p&gt;WWF's mission is to stop the degradation of our planet's natural environment, and build a future in which humans live in harmony with nature.&lt;/p&gt;</a:t>
            </a:r>
          </a:p>
          <a:p>
            <a:r>
              <a:rPr lang="en-IN" dirty="0" smtClean="0"/>
              <a:t>&lt;/article&gt;</a:t>
            </a:r>
          </a:p>
          <a:p>
            <a:endParaRPr lang="en-IN" dirty="0" smtClean="0"/>
          </a:p>
          <a:p>
            <a:r>
              <a:rPr lang="en-IN" dirty="0" smtClean="0"/>
              <a:t>&lt;/body&gt;</a:t>
            </a:r>
          </a:p>
          <a:p>
            <a:r>
              <a:rPr lang="en-IN" dirty="0" smtClean="0"/>
              <a:t>&lt;/html&gt;</a:t>
            </a:r>
            <a:endParaRPr lang="en-IN" dirty="0"/>
          </a:p>
        </p:txBody>
      </p:sp>
    </p:spTree>
    <p:extLst>
      <p:ext uri="{BB962C8B-B14F-4D97-AF65-F5344CB8AC3E}">
        <p14:creationId xmlns:p14="http://schemas.microsoft.com/office/powerpoint/2010/main" val="3601633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IN" dirty="0"/>
          </a:p>
        </p:txBody>
      </p:sp>
      <p:sp>
        <p:nvSpPr>
          <p:cNvPr id="3" name="Content Placeholder 2"/>
          <p:cNvSpPr>
            <a:spLocks noGrp="1"/>
          </p:cNvSpPr>
          <p:nvPr>
            <p:ph idx="1"/>
          </p:nvPr>
        </p:nvSpPr>
        <p:spPr/>
        <p:txBody>
          <a:bodyPr/>
          <a:lstStyle/>
          <a:p>
            <a:pPr marL="0" indent="0">
              <a:buNone/>
            </a:pPr>
            <a:r>
              <a:rPr lang="en-GB" b="1" dirty="0" smtClean="0"/>
              <a:t>What Does WWF Do?</a:t>
            </a:r>
          </a:p>
          <a:p>
            <a:pPr marL="0" indent="0">
              <a:buNone/>
            </a:pPr>
            <a:r>
              <a:rPr lang="en-GB" dirty="0" smtClean="0"/>
              <a:t>WWF's mission:</a:t>
            </a:r>
          </a:p>
          <a:p>
            <a:pPr marL="0" indent="0">
              <a:buNone/>
            </a:pPr>
            <a:r>
              <a:rPr lang="en-GB" dirty="0"/>
              <a:t>WWF's mission is to stop the degradation of our planet's natural environment, and build a future in which humans live in harmony with nature.</a:t>
            </a:r>
          </a:p>
          <a:p>
            <a:endParaRPr lang="en-IN" dirty="0"/>
          </a:p>
        </p:txBody>
      </p:sp>
    </p:spTree>
    <p:extLst>
      <p:ext uri="{BB962C8B-B14F-4D97-AF65-F5344CB8AC3E}">
        <p14:creationId xmlns:p14="http://schemas.microsoft.com/office/powerpoint/2010/main" val="1199250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&lt;</a:t>
            </a:r>
            <a:r>
              <a:rPr lang="en-IN" dirty="0" err="1"/>
              <a:t>nav</a:t>
            </a:r>
            <a:r>
              <a:rPr lang="en-IN" dirty="0"/>
              <a:t>&gt; Element</a:t>
            </a:r>
            <a:br>
              <a:rPr lang="en-IN" dirty="0"/>
            </a:br>
            <a:endParaRPr lang="en-IN" dirty="0"/>
          </a:p>
        </p:txBody>
      </p:sp>
      <p:sp>
        <p:nvSpPr>
          <p:cNvPr id="3" name="Content Placeholder 2"/>
          <p:cNvSpPr>
            <a:spLocks noGrp="1"/>
          </p:cNvSpPr>
          <p:nvPr>
            <p:ph idx="1"/>
          </p:nvPr>
        </p:nvSpPr>
        <p:spPr/>
        <p:txBody>
          <a:bodyPr/>
          <a:lstStyle/>
          <a:p>
            <a:r>
              <a:rPr lang="en-GB" dirty="0" smtClean="0"/>
              <a:t>The &lt;</a:t>
            </a:r>
            <a:r>
              <a:rPr lang="en-GB" dirty="0" err="1" smtClean="0"/>
              <a:t>nav</a:t>
            </a:r>
            <a:r>
              <a:rPr lang="en-GB" dirty="0" smtClean="0"/>
              <a:t>&gt; element defines a set of navigation links.</a:t>
            </a:r>
          </a:p>
          <a:p>
            <a:endParaRPr lang="en-GB" dirty="0" smtClean="0"/>
          </a:p>
          <a:p>
            <a:r>
              <a:rPr lang="en-GB" dirty="0" smtClean="0"/>
              <a:t>Notice that NOT all links of a document should be inside a &lt;</a:t>
            </a:r>
            <a:r>
              <a:rPr lang="en-GB" dirty="0" err="1" smtClean="0"/>
              <a:t>nav</a:t>
            </a:r>
            <a:r>
              <a:rPr lang="en-GB" dirty="0" smtClean="0"/>
              <a:t>&gt; element. The &lt;</a:t>
            </a:r>
            <a:r>
              <a:rPr lang="en-GB" dirty="0" err="1" smtClean="0"/>
              <a:t>nav</a:t>
            </a:r>
            <a:r>
              <a:rPr lang="en-GB" dirty="0" smtClean="0"/>
              <a:t>&gt; element is intended only for major blocks of navigation links.</a:t>
            </a:r>
          </a:p>
          <a:p>
            <a:endParaRPr lang="en-GB" dirty="0" smtClean="0"/>
          </a:p>
          <a:p>
            <a:r>
              <a:rPr lang="en-GB" dirty="0" smtClean="0"/>
              <a:t>Browsers, such as screen readers for disabled users, can use this element to determine whether to omit the initial rendering of this content.</a:t>
            </a:r>
            <a:endParaRPr lang="en-IN" dirty="0"/>
          </a:p>
        </p:txBody>
      </p:sp>
    </p:spTree>
    <p:extLst>
      <p:ext uri="{BB962C8B-B14F-4D97-AF65-F5344CB8AC3E}">
        <p14:creationId xmlns:p14="http://schemas.microsoft.com/office/powerpoint/2010/main" val="356671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1552"/>
            <a:ext cx="6096000" cy="3693319"/>
          </a:xfrm>
          <a:prstGeom prst="rect">
            <a:avLst/>
          </a:prstGeom>
        </p:spPr>
        <p:txBody>
          <a:bodyPr>
            <a:spAutoFit/>
          </a:bodyPr>
          <a:lstStyle/>
          <a:p>
            <a:r>
              <a:rPr lang="en-IN" dirty="0" smtClean="0"/>
              <a:t>&lt;!DOCTYPE html&gt;</a:t>
            </a:r>
          </a:p>
          <a:p>
            <a:r>
              <a:rPr lang="en-IN" dirty="0" smtClean="0"/>
              <a:t>&lt;html&gt;</a:t>
            </a:r>
          </a:p>
          <a:p>
            <a:r>
              <a:rPr lang="en-IN" dirty="0" smtClean="0"/>
              <a:t>&lt;body&gt;</a:t>
            </a:r>
          </a:p>
          <a:p>
            <a:endParaRPr lang="en-IN" dirty="0" smtClean="0"/>
          </a:p>
          <a:p>
            <a:r>
              <a:rPr lang="en-IN" dirty="0" smtClean="0"/>
              <a:t>&lt;</a:t>
            </a:r>
            <a:r>
              <a:rPr lang="en-IN" dirty="0" err="1" smtClean="0"/>
              <a:t>nav</a:t>
            </a:r>
            <a:r>
              <a:rPr lang="en-IN" dirty="0" smtClean="0"/>
              <a:t>&gt;</a:t>
            </a:r>
          </a:p>
          <a:p>
            <a:r>
              <a:rPr lang="en-IN" dirty="0" smtClean="0"/>
              <a:t>  &lt;a </a:t>
            </a:r>
            <a:r>
              <a:rPr lang="en-IN" dirty="0" err="1" smtClean="0"/>
              <a:t>href</a:t>
            </a:r>
            <a:r>
              <a:rPr lang="en-IN" dirty="0" smtClean="0"/>
              <a:t>="/html/"&gt;HTML&lt;/a&gt; |</a:t>
            </a:r>
          </a:p>
          <a:p>
            <a:r>
              <a:rPr lang="en-IN" dirty="0" smtClean="0"/>
              <a:t>  &lt;a </a:t>
            </a:r>
            <a:r>
              <a:rPr lang="en-IN" dirty="0" err="1" smtClean="0"/>
              <a:t>href</a:t>
            </a:r>
            <a:r>
              <a:rPr lang="en-IN" dirty="0" smtClean="0"/>
              <a:t>="/</a:t>
            </a:r>
            <a:r>
              <a:rPr lang="en-IN" dirty="0" err="1" smtClean="0"/>
              <a:t>css</a:t>
            </a:r>
            <a:r>
              <a:rPr lang="en-IN" dirty="0" smtClean="0"/>
              <a:t>/"&gt;CSS&lt;/a&gt; |</a:t>
            </a:r>
          </a:p>
          <a:p>
            <a:r>
              <a:rPr lang="en-IN" dirty="0" smtClean="0"/>
              <a:t>  &lt;a </a:t>
            </a:r>
            <a:r>
              <a:rPr lang="en-IN" dirty="0" err="1" smtClean="0"/>
              <a:t>href</a:t>
            </a:r>
            <a:r>
              <a:rPr lang="en-IN" dirty="0" smtClean="0"/>
              <a:t>="/</a:t>
            </a:r>
            <a:r>
              <a:rPr lang="en-IN" dirty="0" err="1" smtClean="0"/>
              <a:t>js</a:t>
            </a:r>
            <a:r>
              <a:rPr lang="en-IN" dirty="0" smtClean="0"/>
              <a:t>/"&gt;JavaScript&lt;/a&gt; |</a:t>
            </a:r>
          </a:p>
          <a:p>
            <a:r>
              <a:rPr lang="en-IN" dirty="0" smtClean="0"/>
              <a:t>  &lt;a </a:t>
            </a:r>
            <a:r>
              <a:rPr lang="en-IN" dirty="0" err="1" smtClean="0"/>
              <a:t>href</a:t>
            </a:r>
            <a:r>
              <a:rPr lang="en-IN" dirty="0" smtClean="0"/>
              <a:t>="/</a:t>
            </a:r>
            <a:r>
              <a:rPr lang="en-IN" dirty="0" err="1" smtClean="0"/>
              <a:t>jquery</a:t>
            </a:r>
            <a:r>
              <a:rPr lang="en-IN" dirty="0" smtClean="0"/>
              <a:t>/"&gt;</a:t>
            </a:r>
            <a:r>
              <a:rPr lang="en-IN" dirty="0" err="1" smtClean="0"/>
              <a:t>jQuery</a:t>
            </a:r>
            <a:r>
              <a:rPr lang="en-IN" dirty="0" smtClean="0"/>
              <a:t>&lt;/a&gt;</a:t>
            </a:r>
          </a:p>
          <a:p>
            <a:r>
              <a:rPr lang="en-IN" dirty="0" smtClean="0"/>
              <a:t>&lt;/</a:t>
            </a:r>
            <a:r>
              <a:rPr lang="en-IN" dirty="0" err="1" smtClean="0"/>
              <a:t>nav</a:t>
            </a:r>
            <a:r>
              <a:rPr lang="en-IN" dirty="0" smtClean="0"/>
              <a:t>&gt;</a:t>
            </a:r>
          </a:p>
          <a:p>
            <a:endParaRPr lang="en-IN" dirty="0" smtClean="0"/>
          </a:p>
          <a:p>
            <a:r>
              <a:rPr lang="en-IN" dirty="0" smtClean="0"/>
              <a:t>&lt;/body&gt;</a:t>
            </a:r>
          </a:p>
          <a:p>
            <a:r>
              <a:rPr lang="en-IN" dirty="0" smtClean="0"/>
              <a:t>&lt;/html&gt;</a:t>
            </a:r>
            <a:endParaRPr lang="en-IN" dirty="0"/>
          </a:p>
        </p:txBody>
      </p:sp>
      <p:sp>
        <p:nvSpPr>
          <p:cNvPr id="3" name="Rectangle 2"/>
          <p:cNvSpPr/>
          <p:nvPr/>
        </p:nvSpPr>
        <p:spPr>
          <a:xfrm>
            <a:off x="422366" y="4668186"/>
            <a:ext cx="3329181" cy="369332"/>
          </a:xfrm>
          <a:prstGeom prst="rect">
            <a:avLst/>
          </a:prstGeom>
        </p:spPr>
        <p:txBody>
          <a:bodyPr wrap="none">
            <a:spAutoFit/>
          </a:bodyPr>
          <a:lstStyle/>
          <a:p>
            <a:r>
              <a:rPr lang="en-IN" b="0" i="0" dirty="0" smtClean="0">
                <a:effectLst/>
                <a:latin typeface="Times New Roman" panose="02020603050405020304" pitchFamily="18" charset="0"/>
                <a:hlinkClick r:id="rId2"/>
              </a:rPr>
              <a:t>HTML</a:t>
            </a:r>
            <a:r>
              <a:rPr lang="en-IN" b="0" i="0" dirty="0" smtClean="0">
                <a:solidFill>
                  <a:srgbClr val="000000"/>
                </a:solidFill>
                <a:effectLst/>
                <a:latin typeface="Times New Roman" panose="02020603050405020304" pitchFamily="18" charset="0"/>
              </a:rPr>
              <a:t> | </a:t>
            </a:r>
            <a:r>
              <a:rPr lang="en-IN" b="0" i="0" dirty="0" smtClean="0">
                <a:effectLst/>
                <a:latin typeface="Times New Roman" panose="02020603050405020304" pitchFamily="18" charset="0"/>
                <a:hlinkClick r:id="rId3"/>
              </a:rPr>
              <a:t>CSS</a:t>
            </a:r>
            <a:r>
              <a:rPr lang="en-IN" b="0" i="0" dirty="0" smtClean="0">
                <a:solidFill>
                  <a:srgbClr val="000000"/>
                </a:solidFill>
                <a:effectLst/>
                <a:latin typeface="Times New Roman" panose="02020603050405020304" pitchFamily="18" charset="0"/>
              </a:rPr>
              <a:t> | </a:t>
            </a:r>
            <a:r>
              <a:rPr lang="en-IN" b="0" i="0" dirty="0" smtClean="0">
                <a:effectLst/>
                <a:latin typeface="Times New Roman" panose="02020603050405020304" pitchFamily="18" charset="0"/>
                <a:hlinkClick r:id="rId4"/>
              </a:rPr>
              <a:t>JavaScript</a:t>
            </a:r>
            <a:r>
              <a:rPr lang="en-IN" b="0" i="0" dirty="0" smtClean="0">
                <a:solidFill>
                  <a:srgbClr val="000000"/>
                </a:solidFill>
                <a:effectLst/>
                <a:latin typeface="Times New Roman" panose="02020603050405020304" pitchFamily="18" charset="0"/>
              </a:rPr>
              <a:t> | </a:t>
            </a:r>
            <a:r>
              <a:rPr lang="en-IN" b="0" i="0" dirty="0" err="1" smtClean="0">
                <a:effectLst/>
                <a:latin typeface="Times New Roman" panose="02020603050405020304" pitchFamily="18" charset="0"/>
                <a:hlinkClick r:id="rId5"/>
              </a:rPr>
              <a:t>jQuery</a:t>
            </a:r>
            <a:endParaRPr lang="en-IN" dirty="0"/>
          </a:p>
        </p:txBody>
      </p:sp>
    </p:spTree>
    <p:extLst>
      <p:ext uri="{BB962C8B-B14F-4D97-AF65-F5344CB8AC3E}">
        <p14:creationId xmlns:p14="http://schemas.microsoft.com/office/powerpoint/2010/main" val="317923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393165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1191</Words>
  <Application>Microsoft Office PowerPoint</Application>
  <PresentationFormat>Widescreen</PresentationFormat>
  <Paragraphs>169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Semantic tags</vt:lpstr>
      <vt:lpstr>PowerPoint Presentation</vt:lpstr>
      <vt:lpstr>HTML &lt;header&gt; Element </vt:lpstr>
      <vt:lpstr>PowerPoint Presentation</vt:lpstr>
      <vt:lpstr>PowerPoint Presentation</vt:lpstr>
      <vt:lpstr>output</vt:lpstr>
      <vt:lpstr>HTML &lt;nav&gt; Element </vt:lpstr>
      <vt:lpstr>PowerPoint Presentation</vt:lpstr>
      <vt:lpstr>PowerPoint Presentation</vt:lpstr>
      <vt:lpstr>HTML &lt;section&gt; Element </vt:lpstr>
      <vt:lpstr>PowerPoint Presentation</vt:lpstr>
      <vt:lpstr>HTML &lt;article&gt; Element </vt:lpstr>
      <vt:lpstr>PowerPoint Presentation</vt:lpstr>
      <vt:lpstr>PowerPoint Presentation</vt:lpstr>
      <vt:lpstr>PowerPoint Presentation</vt:lpstr>
      <vt:lpstr>HTML &lt;footer&gt; Element </vt:lpstr>
      <vt:lpstr>PowerPoint Presentation</vt:lpstr>
      <vt:lpstr>PowerPoint Presentation</vt:lpstr>
      <vt:lpstr>HTML &lt;aside&gt; Element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tags</dc:title>
  <dc:creator>Joseph</dc:creator>
  <cp:lastModifiedBy>Joseph</cp:lastModifiedBy>
  <cp:revision>8</cp:revision>
  <dcterms:created xsi:type="dcterms:W3CDTF">2023-01-18T04:21:02Z</dcterms:created>
  <dcterms:modified xsi:type="dcterms:W3CDTF">2023-01-18T14:34:27Z</dcterms:modified>
</cp:coreProperties>
</file>