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87"/>
  </p:notesMasterIdLst>
  <p:sldIdLst>
    <p:sldId id="256" r:id="rId2"/>
    <p:sldId id="319" r:id="rId3"/>
    <p:sldId id="320" r:id="rId4"/>
    <p:sldId id="321" r:id="rId5"/>
    <p:sldId id="257" r:id="rId6"/>
    <p:sldId id="376" r:id="rId7"/>
    <p:sldId id="294" r:id="rId8"/>
    <p:sldId id="266" r:id="rId9"/>
    <p:sldId id="304" r:id="rId10"/>
    <p:sldId id="261" r:id="rId11"/>
    <p:sldId id="326" r:id="rId12"/>
    <p:sldId id="260" r:id="rId13"/>
    <p:sldId id="265" r:id="rId14"/>
    <p:sldId id="298" r:id="rId15"/>
    <p:sldId id="259" r:id="rId16"/>
    <p:sldId id="258" r:id="rId17"/>
    <p:sldId id="268" r:id="rId18"/>
    <p:sldId id="267" r:id="rId19"/>
    <p:sldId id="269" r:id="rId20"/>
    <p:sldId id="278" r:id="rId21"/>
    <p:sldId id="270" r:id="rId22"/>
    <p:sldId id="271" r:id="rId23"/>
    <p:sldId id="275" r:id="rId24"/>
    <p:sldId id="343" r:id="rId25"/>
    <p:sldId id="344" r:id="rId26"/>
    <p:sldId id="272" r:id="rId27"/>
    <p:sldId id="330" r:id="rId28"/>
    <p:sldId id="323" r:id="rId29"/>
    <p:sldId id="328" r:id="rId30"/>
    <p:sldId id="329" r:id="rId31"/>
    <p:sldId id="273" r:id="rId32"/>
    <p:sldId id="358" r:id="rId33"/>
    <p:sldId id="334" r:id="rId34"/>
    <p:sldId id="276" r:id="rId35"/>
    <p:sldId id="274" r:id="rId36"/>
    <p:sldId id="359" r:id="rId37"/>
    <p:sldId id="360" r:id="rId38"/>
    <p:sldId id="280" r:id="rId39"/>
    <p:sldId id="281" r:id="rId40"/>
    <p:sldId id="285" r:id="rId41"/>
    <p:sldId id="333" r:id="rId42"/>
    <p:sldId id="286" r:id="rId43"/>
    <p:sldId id="296" r:id="rId44"/>
    <p:sldId id="297" r:id="rId45"/>
    <p:sldId id="287" r:id="rId46"/>
    <p:sldId id="288" r:id="rId47"/>
    <p:sldId id="363" r:id="rId48"/>
    <p:sldId id="348" r:id="rId49"/>
    <p:sldId id="289" r:id="rId50"/>
    <p:sldId id="290" r:id="rId51"/>
    <p:sldId id="335" r:id="rId52"/>
    <p:sldId id="364" r:id="rId53"/>
    <p:sldId id="302" r:id="rId54"/>
    <p:sldId id="300" r:id="rId55"/>
    <p:sldId id="366" r:id="rId56"/>
    <p:sldId id="339" r:id="rId57"/>
    <p:sldId id="365" r:id="rId58"/>
    <p:sldId id="338" r:id="rId59"/>
    <p:sldId id="375" r:id="rId60"/>
    <p:sldId id="349" r:id="rId61"/>
    <p:sldId id="350" r:id="rId62"/>
    <p:sldId id="352" r:id="rId63"/>
    <p:sldId id="351" r:id="rId64"/>
    <p:sldId id="367" r:id="rId65"/>
    <p:sldId id="371" r:id="rId66"/>
    <p:sldId id="372" r:id="rId67"/>
    <p:sldId id="373" r:id="rId68"/>
    <p:sldId id="377" r:id="rId69"/>
    <p:sldId id="384" r:id="rId70"/>
    <p:sldId id="378" r:id="rId71"/>
    <p:sldId id="393" r:id="rId72"/>
    <p:sldId id="379" r:id="rId73"/>
    <p:sldId id="386" r:id="rId74"/>
    <p:sldId id="387" r:id="rId75"/>
    <p:sldId id="388" r:id="rId76"/>
    <p:sldId id="389" r:id="rId77"/>
    <p:sldId id="390" r:id="rId78"/>
    <p:sldId id="391" r:id="rId79"/>
    <p:sldId id="392" r:id="rId80"/>
    <p:sldId id="394" r:id="rId81"/>
    <p:sldId id="380" r:id="rId82"/>
    <p:sldId id="381" r:id="rId83"/>
    <p:sldId id="382" r:id="rId84"/>
    <p:sldId id="383" r:id="rId85"/>
    <p:sldId id="385"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142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2985F0-7547-41ED-B908-EA70ACD730FA}" type="datetimeFigureOut">
              <a:rPr lang="en-US" smtClean="0"/>
              <a:pPr/>
              <a:t>21-Jan-23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534EA2-6347-4D2B-9C65-0C041E9DACBE}" type="slidenum">
              <a:rPr lang="en-US" smtClean="0"/>
              <a:pPr/>
              <a:t>‹#›</a:t>
            </a:fld>
            <a:endParaRPr lang="en-US"/>
          </a:p>
        </p:txBody>
      </p:sp>
    </p:spTree>
    <p:extLst>
      <p:ext uri="{BB962C8B-B14F-4D97-AF65-F5344CB8AC3E}">
        <p14:creationId xmlns:p14="http://schemas.microsoft.com/office/powerpoint/2010/main" xmlns="" val="1950878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r>
              <a:rPr lang="en-US" smtClean="0">
                <a:latin typeface="Times New Roman" pitchFamily="18" charset="0"/>
              </a:rPr>
              <a:t>Biggest mistake in web design is to build a site for the designer, not the user.</a:t>
            </a:r>
          </a:p>
          <a:p>
            <a:r>
              <a:rPr lang="en-US" smtClean="0">
                <a:latin typeface="Times New Roman" pitchFamily="18" charset="0"/>
              </a:rPr>
              <a:t>Users expect sites to be flawless.</a:t>
            </a:r>
          </a:p>
          <a:p>
            <a:r>
              <a:rPr lang="en-US" smtClean="0">
                <a:latin typeface="Times New Roman" pitchFamily="18" charset="0"/>
              </a:rPr>
              <a:t>Looks matter.  Site should be pleasing to the eye.  Site should evoke trust and value.</a:t>
            </a:r>
          </a:p>
        </p:txBody>
      </p:sp>
    </p:spTree>
    <p:extLst>
      <p:ext uri="{BB962C8B-B14F-4D97-AF65-F5344CB8AC3E}">
        <p14:creationId xmlns:p14="http://schemas.microsoft.com/office/powerpoint/2010/main" xmlns="" val="826258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5650" name="Google Shape;212;p18:notes"/>
          <p:cNvSpPr txBox="1">
            <a:spLocks noGrp="1"/>
          </p:cNvSpPr>
          <p:nvPr>
            <p:ph type="body" idx="1"/>
          </p:nvPr>
        </p:nvSpPr>
        <p:spPr>
          <a:ln/>
        </p:spPr>
        <p:txBody>
          <a:bodyPr/>
          <a:lstStyle/>
          <a:p>
            <a:pPr marL="0" indent="0" eaLnBrk="1" hangingPunct="1">
              <a:buSzPts val="1400"/>
            </a:pPr>
            <a:endParaRPr lang="en-US" sz="1200" dirty="0" smtClean="0">
              <a:latin typeface="Calibri" pitchFamily="34" charset="0"/>
              <a:cs typeface="Arial" pitchFamily="34" charset="0"/>
              <a:sym typeface="Calibri" pitchFamily="34" charset="0"/>
            </a:endParaRPr>
          </a:p>
        </p:txBody>
      </p:sp>
      <p:sp>
        <p:nvSpPr>
          <p:cNvPr id="155651" name="Google Shape;213;p18:notes"/>
          <p:cNvSpPr>
            <a:spLocks noGrp="1" noRot="1" noChangeAspect="1" noTextEdit="1"/>
          </p:cNvSpPr>
          <p:nvPr>
            <p:ph type="sldImg" idx="2"/>
          </p:nvPr>
        </p:nvSpPr>
        <p:spPr>
          <a:ln>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ED211DC-E027-41D2-9E6A-7BB4B4E74F51}" type="datetimeFigureOut">
              <a:rPr lang="en-US" smtClean="0"/>
              <a:pPr/>
              <a:t>21-Jan-23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CA59AFE-B493-461E-AB54-B2670734696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D211DC-E027-41D2-9E6A-7BB4B4E74F51}" type="datetimeFigureOut">
              <a:rPr lang="en-US" smtClean="0"/>
              <a:pPr/>
              <a:t>21-Jan-23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59AFE-B493-461E-AB54-B267073469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FED211DC-E027-41D2-9E6A-7BB4B4E74F51}" type="datetimeFigureOut">
              <a:rPr lang="en-US" smtClean="0"/>
              <a:pPr/>
              <a:t>21-Jan-23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CCA59AFE-B493-461E-AB54-B2670734696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a:prstGeom prst="rect">
            <a:avLst/>
          </a:prstGeo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3A388307-3935-436E-AC9C-DA36BF1AD0B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ED211DC-E027-41D2-9E6A-7BB4B4E74F51}" type="datetimeFigureOut">
              <a:rPr lang="en-US" smtClean="0"/>
              <a:pPr/>
              <a:t>21-Jan-23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CA59AFE-B493-461E-AB54-B26707346964}"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FED211DC-E027-41D2-9E6A-7BB4B4E74F51}" type="datetimeFigureOut">
              <a:rPr lang="en-US" smtClean="0"/>
              <a:pPr/>
              <a:t>21-Jan-23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CA59AFE-B493-461E-AB54-B26707346964}"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FED211DC-E027-41D2-9E6A-7BB4B4E74F51}" type="datetimeFigureOut">
              <a:rPr lang="en-US" smtClean="0"/>
              <a:pPr/>
              <a:t>21-Jan-23</a:t>
            </a:fld>
            <a:endParaRPr lang="en-US"/>
          </a:p>
        </p:txBody>
      </p:sp>
      <p:sp>
        <p:nvSpPr>
          <p:cNvPr id="10" name="Slide Number Placeholder 9"/>
          <p:cNvSpPr>
            <a:spLocks noGrp="1"/>
          </p:cNvSpPr>
          <p:nvPr>
            <p:ph type="sldNum" sz="quarter" idx="16"/>
          </p:nvPr>
        </p:nvSpPr>
        <p:spPr/>
        <p:txBody>
          <a:bodyPr rtlCol="0"/>
          <a:lstStyle/>
          <a:p>
            <a:fld id="{CCA59AFE-B493-461E-AB54-B26707346964}"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FED211DC-E027-41D2-9E6A-7BB4B4E74F51}" type="datetimeFigureOut">
              <a:rPr lang="en-US" smtClean="0"/>
              <a:pPr/>
              <a:t>21-Jan-23</a:t>
            </a:fld>
            <a:endParaRPr lang="en-US"/>
          </a:p>
        </p:txBody>
      </p:sp>
      <p:sp>
        <p:nvSpPr>
          <p:cNvPr id="12" name="Slide Number Placeholder 11"/>
          <p:cNvSpPr>
            <a:spLocks noGrp="1"/>
          </p:cNvSpPr>
          <p:nvPr>
            <p:ph type="sldNum" sz="quarter" idx="16"/>
          </p:nvPr>
        </p:nvSpPr>
        <p:spPr/>
        <p:txBody>
          <a:bodyPr rtlCol="0"/>
          <a:lstStyle/>
          <a:p>
            <a:fld id="{CCA59AFE-B493-461E-AB54-B26707346964}"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ED211DC-E027-41D2-9E6A-7BB4B4E74F51}" type="datetimeFigureOut">
              <a:rPr lang="en-US" smtClean="0"/>
              <a:pPr/>
              <a:t>21-Jan-23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CA59AFE-B493-461E-AB54-B267073469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211DC-E027-41D2-9E6A-7BB4B4E74F51}" type="datetimeFigureOut">
              <a:rPr lang="en-US" smtClean="0"/>
              <a:pPr/>
              <a:t>21-Jan-23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CA59AFE-B493-461E-AB54-B267073469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ED211DC-E027-41D2-9E6A-7BB4B4E74F51}" type="datetimeFigureOut">
              <a:rPr lang="en-US" smtClean="0"/>
              <a:pPr/>
              <a:t>21-Jan-23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CA59AFE-B493-461E-AB54-B26707346964}"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FED211DC-E027-41D2-9E6A-7BB4B4E74F51}" type="datetimeFigureOut">
              <a:rPr lang="en-US" smtClean="0"/>
              <a:pPr/>
              <a:t>21-Jan-23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CCA59AFE-B493-461E-AB54-B26707346964}"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ED211DC-E027-41D2-9E6A-7BB4B4E74F51}" type="datetimeFigureOut">
              <a:rPr lang="en-US" smtClean="0"/>
              <a:pPr/>
              <a:t>21-Jan-23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CA59AFE-B493-461E-AB54-B267073469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htmlcolorcodes.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microsoft.com/faqs.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hyperlink" Target="https://developer.mozilla.org/en-US/docs/Web/HTML/Element/input/checkbox" TargetMode="External"/><Relationship Id="rId7" Type="http://schemas.openxmlformats.org/officeDocument/2006/relationships/image" Target="../media/image34.png"/><Relationship Id="rId2" Type="http://schemas.openxmlformats.org/officeDocument/2006/relationships/hyperlink" Target="https://developer.mozilla.org/en-US/docs/Web/HTML/Element/input/radio" TargetMode="Externa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hyperlink" Target="https://developer.mozilla.org/en-US/docs/Web/HTML/Element/input/search" TargetMode="External"/><Relationship Id="rId4" Type="http://schemas.openxmlformats.org/officeDocument/2006/relationships/hyperlink" Target="https://developer.mozilla.org/en-US/docs/Web/HTML/Element/input/date" TargetMode="External"/></Relationships>
</file>

<file path=ppt/slides/_rels/slide7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hyperlink" Target="https://developer.mozilla.org/en-US/docs/Web/HTML/Element/input" TargetMode="External"/><Relationship Id="rId7" Type="http://schemas.openxmlformats.org/officeDocument/2006/relationships/image" Target="../media/image36.png"/><Relationship Id="rId2" Type="http://schemas.openxmlformats.org/officeDocument/2006/relationships/hyperlink" Target="https://developer.mozilla.org/en-US/docs/Web/HTML/Element/input/fil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ML/Element/input/button" TargetMode="External"/><Relationship Id="rId5" Type="http://schemas.openxmlformats.org/officeDocument/2006/relationships/hyperlink" Target="https://developer.mozilla.org/en-US/docs/Web/HTML/Element/input/reset" TargetMode="External"/><Relationship Id="rId10" Type="http://schemas.openxmlformats.org/officeDocument/2006/relationships/image" Target="../media/image39.png"/><Relationship Id="rId4" Type="http://schemas.openxmlformats.org/officeDocument/2006/relationships/hyperlink" Target="https://developer.mozilla.org/en-US/docs/Web/HTML/Element/input/submit" TargetMode="External"/><Relationship Id="rId9" Type="http://schemas.openxmlformats.org/officeDocument/2006/relationships/image" Target="../media/image38.png"/></Relationships>
</file>

<file path=ppt/slides/_rels/slide7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7.gi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kongu.edu/department/MECH/index.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0"/>
            <a:ext cx="7620000" cy="1828800"/>
          </a:xfrm>
        </p:spPr>
        <p:txBody>
          <a:bodyPr>
            <a:normAutofit fontScale="90000"/>
          </a:bodyPr>
          <a:lstStyle/>
          <a:p>
            <a:pPr algn="ctr"/>
            <a:r>
              <a:rPr lang="en-IN" dirty="0">
                <a:solidFill>
                  <a:srgbClr val="00B050"/>
                </a:solidFill>
                <a:effectLst>
                  <a:outerShdw blurRad="38100" dist="38100" dir="2700000" algn="tl">
                    <a:srgbClr val="000000">
                      <a:alpha val="43137"/>
                    </a:srgbClr>
                  </a:outerShdw>
                </a:effectLst>
                <a:latin typeface="Algerian" pitchFamily="82" charset="0"/>
              </a:rPr>
              <a:t>Introduction to Web Design </a:t>
            </a:r>
            <a:r>
              <a:rPr lang="en-IN" dirty="0" smtClean="0">
                <a:solidFill>
                  <a:srgbClr val="00B050"/>
                </a:solidFill>
                <a:effectLst>
                  <a:outerShdw blurRad="38100" dist="38100" dir="2700000" algn="tl">
                    <a:srgbClr val="000000">
                      <a:alpha val="43137"/>
                    </a:srgbClr>
                  </a:outerShdw>
                </a:effectLst>
                <a:latin typeface="Algerian" pitchFamily="82" charset="0"/>
              </a:rPr>
              <a:t/>
            </a:r>
            <a:br>
              <a:rPr lang="en-IN" dirty="0" smtClean="0">
                <a:solidFill>
                  <a:srgbClr val="00B050"/>
                </a:solidFill>
                <a:effectLst>
                  <a:outerShdw blurRad="38100" dist="38100" dir="2700000" algn="tl">
                    <a:srgbClr val="000000">
                      <a:alpha val="43137"/>
                    </a:srgbClr>
                  </a:outerShdw>
                </a:effectLst>
                <a:latin typeface="Algerian" pitchFamily="82" charset="0"/>
              </a:rPr>
            </a:br>
            <a:r>
              <a:rPr lang="en-IN" dirty="0" smtClean="0">
                <a:solidFill>
                  <a:srgbClr val="00B050"/>
                </a:solidFill>
                <a:effectLst>
                  <a:outerShdw blurRad="38100" dist="38100" dir="2700000" algn="tl">
                    <a:srgbClr val="000000">
                      <a:alpha val="43137"/>
                    </a:srgbClr>
                  </a:outerShdw>
                </a:effectLst>
                <a:latin typeface="Algerian" pitchFamily="82" charset="0"/>
              </a:rPr>
              <a:t>and </a:t>
            </a:r>
            <a:r>
              <a:rPr lang="en-IN" dirty="0">
                <a:solidFill>
                  <a:srgbClr val="00B050"/>
                </a:solidFill>
                <a:effectLst>
                  <a:outerShdw blurRad="38100" dist="38100" dir="2700000" algn="tl">
                    <a:srgbClr val="000000">
                      <a:alpha val="43137"/>
                    </a:srgbClr>
                  </a:outerShdw>
                </a:effectLst>
                <a:latin typeface="Algerian" pitchFamily="82" charset="0"/>
              </a:rPr>
              <a:t>HTML</a:t>
            </a:r>
            <a:endParaRPr lang="en-US" dirty="0">
              <a:solidFill>
                <a:srgbClr val="00B050"/>
              </a:solidFill>
              <a:effectLst>
                <a:outerShdw blurRad="38100" dist="38100" dir="2700000" algn="tl">
                  <a:srgbClr val="000000">
                    <a:alpha val="43137"/>
                  </a:srgbClr>
                </a:outerShdw>
              </a:effectLst>
              <a:latin typeface="Algerian" pitchFamily="82" charset="0"/>
            </a:endParaRPr>
          </a:p>
        </p:txBody>
      </p:sp>
      <p:sp>
        <p:nvSpPr>
          <p:cNvPr id="3" name="Subtitle 2"/>
          <p:cNvSpPr>
            <a:spLocks noGrp="1"/>
          </p:cNvSpPr>
          <p:nvPr>
            <p:ph type="subTitle" idx="1"/>
          </p:nvPr>
        </p:nvSpPr>
        <p:spPr/>
        <p:txBody>
          <a:bodyPr/>
          <a:lstStyle/>
          <a:p>
            <a:r>
              <a:rPr lang="en-US" dirty="0" smtClean="0">
                <a:solidFill>
                  <a:srgbClr val="C00000"/>
                </a:solidFill>
                <a:latin typeface="Algerian" pitchFamily="82" charset="0"/>
              </a:rPr>
              <a:t>UNIT-3</a:t>
            </a:r>
            <a:endParaRPr lang="en-US" dirty="0">
              <a:solidFill>
                <a:srgbClr val="C00000"/>
              </a:solidFill>
              <a:latin typeface="Algerian"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600" y="457200"/>
            <a:ext cx="7772400" cy="762000"/>
          </a:xfrm>
        </p:spPr>
        <p:txBody>
          <a:bodyPr/>
          <a:lstStyle/>
          <a:p>
            <a:r>
              <a:rPr lang="en-US" b="1" dirty="0" smtClean="0">
                <a:solidFill>
                  <a:srgbClr val="0070C0"/>
                </a:solidFill>
                <a:latin typeface="Times New Roman" pitchFamily="18" charset="0"/>
                <a:cs typeface="Times New Roman" pitchFamily="18" charset="0"/>
              </a:rPr>
              <a:t>Internet Use</a:t>
            </a:r>
            <a:endParaRPr lang="en-US" b="1" dirty="0">
              <a:solidFill>
                <a:srgbClr val="0070C0"/>
              </a:solidFill>
              <a:latin typeface="Times New Roman" pitchFamily="18" charset="0"/>
              <a:cs typeface="Times New Roman" pitchFamily="18" charset="0"/>
            </a:endParaRPr>
          </a:p>
        </p:txBody>
      </p:sp>
      <p:sp>
        <p:nvSpPr>
          <p:cNvPr id="4099" name="Rectangle 3"/>
          <p:cNvSpPr>
            <a:spLocks noGrp="1" noChangeArrowheads="1"/>
          </p:cNvSpPr>
          <p:nvPr>
            <p:ph type="body" idx="1"/>
          </p:nvPr>
        </p:nvSpPr>
        <p:spPr/>
        <p:txBody>
          <a:bodyPr/>
          <a:lstStyle/>
          <a:p>
            <a:r>
              <a:rPr lang="en-US" dirty="0">
                <a:latin typeface="Times New Roman" pitchFamily="18" charset="0"/>
                <a:cs typeface="Times New Roman" pitchFamily="18" charset="0"/>
              </a:rPr>
              <a:t>Send e-mail messages.</a:t>
            </a:r>
          </a:p>
          <a:p>
            <a:r>
              <a:rPr lang="en-US" dirty="0">
                <a:latin typeface="Times New Roman" pitchFamily="18" charset="0"/>
                <a:cs typeface="Times New Roman" pitchFamily="18" charset="0"/>
              </a:rPr>
              <a:t>Send (upload) or receive (down load) files between computers.</a:t>
            </a:r>
          </a:p>
          <a:p>
            <a:r>
              <a:rPr lang="en-US" dirty="0">
                <a:latin typeface="Times New Roman" pitchFamily="18" charset="0"/>
                <a:cs typeface="Times New Roman" pitchFamily="18" charset="0"/>
              </a:rPr>
              <a:t>Participate in discussion groups, such as mailing lists and newsgroups.</a:t>
            </a:r>
          </a:p>
          <a:p>
            <a:r>
              <a:rPr lang="en-US" dirty="0">
                <a:latin typeface="Times New Roman" pitchFamily="18" charset="0"/>
                <a:cs typeface="Times New Roman" pitchFamily="18" charset="0"/>
              </a:rPr>
              <a:t>Surfing the web</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Social media  etc..</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smtClean="0">
                <a:solidFill>
                  <a:srgbClr val="0070C0"/>
                </a:solidFill>
              </a:rPr>
              <a:t>Internet Vs WWW</a:t>
            </a:r>
          </a:p>
        </p:txBody>
      </p:sp>
      <p:pic>
        <p:nvPicPr>
          <p:cNvPr id="10243" name="Picture 2" descr="C:\Users\RD\Desktop\internet vs www.jpg"/>
          <p:cNvPicPr>
            <a:picLocks noGrp="1" noChangeAspect="1" noChangeArrowheads="1"/>
          </p:cNvPicPr>
          <p:nvPr>
            <p:ph idx="1"/>
          </p:nvPr>
        </p:nvPicPr>
        <p:blipFill>
          <a:blip r:embed="rId2"/>
          <a:srcRect/>
          <a:stretch>
            <a:fillRect/>
          </a:stretch>
        </p:blipFill>
        <p:spPr>
          <a:xfrm>
            <a:off x="381000" y="1905000"/>
            <a:ext cx="7696200" cy="3657600"/>
          </a:xfrm>
          <a:noFill/>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838200" y="228600"/>
            <a:ext cx="8305800" cy="1143000"/>
          </a:xfrm>
        </p:spPr>
        <p:txBody>
          <a:bodyPr/>
          <a:lstStyle/>
          <a:p>
            <a:r>
              <a:rPr lang="en-US" sz="3200" dirty="0" smtClean="0">
                <a:solidFill>
                  <a:srgbClr val="0070C0"/>
                </a:solidFill>
                <a:latin typeface="Times New Roman" pitchFamily="18" charset="0"/>
                <a:cs typeface="Times New Roman" pitchFamily="18" charset="0"/>
              </a:rPr>
              <a:t>Web Page - The Making of a Good Design</a:t>
            </a:r>
            <a:endParaRPr lang="en-US" dirty="0" smtClean="0">
              <a:solidFill>
                <a:srgbClr val="0070C0"/>
              </a:solidFill>
              <a:latin typeface="Times New Roman" pitchFamily="18" charset="0"/>
              <a:cs typeface="Times New Roman" pitchFamily="18" charset="0"/>
            </a:endParaRPr>
          </a:p>
        </p:txBody>
      </p:sp>
      <p:sp>
        <p:nvSpPr>
          <p:cNvPr id="5122" name="Slide Number Placeholder 5"/>
          <p:cNvSpPr>
            <a:spLocks noGrp="1"/>
          </p:cNvSpPr>
          <p:nvPr>
            <p:ph type="sldNum" sz="quarter" idx="12"/>
          </p:nvPr>
        </p:nvSpPr>
        <p:spPr>
          <a:noFill/>
        </p:spPr>
        <p:txBody>
          <a:bodyPr>
            <a:normAutofit fontScale="85000" lnSpcReduction="20000"/>
          </a:bodyPr>
          <a:lstStyle/>
          <a:p>
            <a:endParaRPr lang="en-US" dirty="0"/>
          </a:p>
        </p:txBody>
      </p:sp>
      <p:sp>
        <p:nvSpPr>
          <p:cNvPr id="191491" name="Rectangle 3"/>
          <p:cNvSpPr>
            <a:spLocks noGrp="1" noChangeArrowheads="1"/>
          </p:cNvSpPr>
          <p:nvPr>
            <p:ph sz="quarter" idx="1"/>
          </p:nvPr>
        </p:nvSpPr>
        <p:spPr>
          <a:xfrm>
            <a:off x="0" y="1524000"/>
            <a:ext cx="6248400" cy="4876800"/>
          </a:xfrm>
        </p:spPr>
        <p:txBody>
          <a:bodyPr>
            <a:normAutofit lnSpcReduction="10000"/>
          </a:bodyPr>
          <a:lstStyle/>
          <a:p>
            <a:pPr marL="0" indent="0">
              <a:buFontTx/>
              <a:buNone/>
            </a:pPr>
            <a:r>
              <a:rPr lang="en-US" dirty="0" smtClean="0">
                <a:latin typeface="Times New Roman" pitchFamily="18" charset="0"/>
                <a:cs typeface="Times New Roman" pitchFamily="18" charset="0"/>
              </a:rPr>
              <a:t>Content is important, but content alone will not make your site work.</a:t>
            </a:r>
          </a:p>
          <a:p>
            <a:pPr marL="0" indent="0">
              <a:buFontTx/>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Good Design is:</a:t>
            </a:r>
          </a:p>
          <a:p>
            <a:pPr marL="869950" lvl="1" indent="-355600"/>
            <a:r>
              <a:rPr lang="en-US" dirty="0" smtClean="0">
                <a:latin typeface="Times New Roman" pitchFamily="18" charset="0"/>
                <a:cs typeface="Times New Roman" pitchFamily="18" charset="0"/>
              </a:rPr>
              <a:t>Understandable</a:t>
            </a:r>
          </a:p>
          <a:p>
            <a:pPr marL="869950" lvl="1" indent="-355600"/>
            <a:r>
              <a:rPr lang="en-US" dirty="0" smtClean="0">
                <a:latin typeface="Times New Roman" pitchFamily="18" charset="0"/>
                <a:cs typeface="Times New Roman" pitchFamily="18" charset="0"/>
              </a:rPr>
              <a:t>Interesting</a:t>
            </a:r>
          </a:p>
          <a:p>
            <a:pPr marL="869950" lvl="1" indent="-355600"/>
            <a:r>
              <a:rPr lang="en-US" dirty="0" smtClean="0">
                <a:latin typeface="Times New Roman" pitchFamily="18" charset="0"/>
                <a:cs typeface="Times New Roman" pitchFamily="18" charset="0"/>
              </a:rPr>
              <a:t>Easy to use</a:t>
            </a:r>
          </a:p>
          <a:p>
            <a:pPr marL="869950" lvl="1" indent="-355600"/>
            <a:r>
              <a:rPr lang="en-US" dirty="0" smtClean="0">
                <a:latin typeface="Times New Roman" pitchFamily="18" charset="0"/>
                <a:cs typeface="Times New Roman" pitchFamily="18" charset="0"/>
              </a:rPr>
              <a:t>Uniform in look and feel</a:t>
            </a:r>
          </a:p>
          <a:p>
            <a:pPr marL="869950" lvl="1" indent="-355600"/>
            <a:r>
              <a:rPr lang="en-US" dirty="0" smtClean="0">
                <a:latin typeface="Times New Roman" pitchFamily="18" charset="0"/>
                <a:cs typeface="Times New Roman" pitchFamily="18" charset="0"/>
              </a:rPr>
              <a:t>Done from a visitor’s point of view:</a:t>
            </a:r>
          </a:p>
          <a:p>
            <a:pPr marL="1263650" lvl="2" indent="-279400">
              <a:buFontTx/>
              <a:buNone/>
            </a:pPr>
            <a:r>
              <a:rPr lang="en-US" dirty="0" smtClean="0">
                <a:latin typeface="Times New Roman" pitchFamily="18" charset="0"/>
                <a:cs typeface="Times New Roman" pitchFamily="18" charset="0"/>
              </a:rPr>
              <a:t>WYSIWYW (What You See Is What You WANT)</a:t>
            </a:r>
          </a:p>
        </p:txBody>
      </p:sp>
      <p:pic>
        <p:nvPicPr>
          <p:cNvPr id="2051" name="Picture 3"/>
          <p:cNvPicPr>
            <a:picLocks noChangeAspect="1" noChangeArrowheads="1"/>
          </p:cNvPicPr>
          <p:nvPr/>
        </p:nvPicPr>
        <p:blipFill>
          <a:blip r:embed="rId3"/>
          <a:srcRect/>
          <a:stretch>
            <a:fillRect/>
          </a:stretch>
        </p:blipFill>
        <p:spPr bwMode="auto">
          <a:xfrm>
            <a:off x="4572000" y="2209800"/>
            <a:ext cx="4572000" cy="32004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1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1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1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14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14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14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1491">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914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fontScale="85000" lnSpcReduction="20000"/>
          </a:bodyPr>
          <a:lstStyle/>
          <a:p>
            <a:endParaRPr lang="en-US" dirty="0"/>
          </a:p>
        </p:txBody>
      </p:sp>
      <p:sp>
        <p:nvSpPr>
          <p:cNvPr id="16386" name="Rectangle 2"/>
          <p:cNvSpPr>
            <a:spLocks noGrp="1" noChangeArrowheads="1"/>
          </p:cNvSpPr>
          <p:nvPr>
            <p:ph type="title"/>
          </p:nvPr>
        </p:nvSpPr>
        <p:spPr/>
        <p:txBody>
          <a:bodyPr>
            <a:normAutofit/>
          </a:bodyPr>
          <a:lstStyle/>
          <a:p>
            <a:r>
              <a:rPr lang="en-US" sz="3200" b="1" dirty="0" smtClean="0">
                <a:solidFill>
                  <a:srgbClr val="0070C0"/>
                </a:solidFill>
                <a:latin typeface="Times New Roman" pitchFamily="18" charset="0"/>
                <a:cs typeface="Times New Roman" pitchFamily="18" charset="0"/>
              </a:rPr>
              <a:t>Technologies </a:t>
            </a:r>
            <a:r>
              <a:rPr lang="en-US" sz="3200" b="1" dirty="0">
                <a:solidFill>
                  <a:srgbClr val="0070C0"/>
                </a:solidFill>
                <a:latin typeface="Times New Roman" pitchFamily="18" charset="0"/>
                <a:cs typeface="Times New Roman" pitchFamily="18" charset="0"/>
              </a:rPr>
              <a:t>&amp; </a:t>
            </a:r>
            <a:r>
              <a:rPr lang="en-US" sz="3200" b="1" dirty="0" smtClean="0">
                <a:solidFill>
                  <a:srgbClr val="0070C0"/>
                </a:solidFill>
                <a:latin typeface="Times New Roman" pitchFamily="18" charset="0"/>
                <a:cs typeface="Times New Roman" pitchFamily="18" charset="0"/>
              </a:rPr>
              <a:t>Tools </a:t>
            </a:r>
            <a:endParaRPr lang="en-US" sz="3200" b="1" dirty="0">
              <a:solidFill>
                <a:srgbClr val="0070C0"/>
              </a:solidFill>
              <a:latin typeface="Times New Roman" pitchFamily="18" charset="0"/>
              <a:cs typeface="Times New Roman" pitchFamily="18" charset="0"/>
            </a:endParaRPr>
          </a:p>
        </p:txBody>
      </p:sp>
      <p:sp>
        <p:nvSpPr>
          <p:cNvPr id="16387" name="Rectangle 3"/>
          <p:cNvSpPr>
            <a:spLocks noGrp="1" noChangeArrowheads="1"/>
          </p:cNvSpPr>
          <p:nvPr>
            <p:ph type="body" idx="1"/>
          </p:nvPr>
        </p:nvSpPr>
        <p:spPr/>
        <p:txBody>
          <a:bodyPr>
            <a:normAutofit fontScale="92500" lnSpcReduction="20000"/>
          </a:bodyPr>
          <a:lstStyle/>
          <a:p>
            <a:r>
              <a:rPr lang="en-US" dirty="0">
                <a:latin typeface="Times New Roman" pitchFamily="18" charset="0"/>
                <a:cs typeface="Times New Roman" pitchFamily="18" charset="0"/>
              </a:rPr>
              <a:t>Markup Languages </a:t>
            </a:r>
          </a:p>
          <a:p>
            <a:pPr lvl="1"/>
            <a:r>
              <a:rPr lang="en-US" dirty="0">
                <a:latin typeface="Times New Roman" pitchFamily="18" charset="0"/>
                <a:cs typeface="Times New Roman" pitchFamily="18" charset="0"/>
              </a:rPr>
              <a:t>HTML, </a:t>
            </a:r>
            <a:r>
              <a:rPr lang="en-US" dirty="0" smtClean="0">
                <a:latin typeface="Times New Roman" pitchFamily="18" charset="0"/>
                <a:cs typeface="Times New Roman" pitchFamily="18" charset="0"/>
              </a:rPr>
              <a:t>XHTML</a:t>
            </a:r>
            <a:r>
              <a:rPr lang="en-US" dirty="0">
                <a:latin typeface="Times New Roman" pitchFamily="18" charset="0"/>
                <a:cs typeface="Times New Roman" pitchFamily="18" charset="0"/>
              </a:rPr>
              <a:t>, XML, </a:t>
            </a:r>
            <a:r>
              <a:rPr lang="en-US" dirty="0" smtClean="0">
                <a:latin typeface="Times New Roman" pitchFamily="18" charset="0"/>
                <a:cs typeface="Times New Roman" pitchFamily="18" charset="0"/>
              </a:rPr>
              <a:t>XSLT, etc</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Cascading Style Sheets (CSS)</a:t>
            </a:r>
          </a:p>
          <a:p>
            <a:r>
              <a:rPr lang="en-US" dirty="0">
                <a:latin typeface="Times New Roman" pitchFamily="18" charset="0"/>
                <a:cs typeface="Times New Roman" pitchFamily="18" charset="0"/>
              </a:rPr>
              <a:t>Scripting </a:t>
            </a:r>
            <a:r>
              <a:rPr lang="en-US" dirty="0" smtClean="0">
                <a:latin typeface="Times New Roman" pitchFamily="18" charset="0"/>
                <a:cs typeface="Times New Roman" pitchFamily="18" charset="0"/>
              </a:rPr>
              <a:t>languages</a:t>
            </a:r>
          </a:p>
          <a:p>
            <a:pPr lvl="1"/>
            <a:r>
              <a:rPr lang="en-US" dirty="0" smtClean="0">
                <a:latin typeface="Times New Roman" pitchFamily="18" charset="0"/>
                <a:cs typeface="Times New Roman" pitchFamily="18" charset="0"/>
              </a:rPr>
              <a:t>Client-side: </a:t>
            </a:r>
            <a:r>
              <a:rPr lang="en-US" dirty="0" err="1" smtClean="0">
                <a:latin typeface="Times New Roman" pitchFamily="18" charset="0"/>
                <a:cs typeface="Times New Roman" pitchFamily="18" charset="0"/>
              </a:rPr>
              <a:t>javascript</a:t>
            </a:r>
            <a:r>
              <a:rPr lang="en-US" dirty="0" smtClean="0">
                <a:latin typeface="Times New Roman" pitchFamily="18" charset="0"/>
                <a:cs typeface="Times New Roman" pitchFamily="18" charset="0"/>
              </a:rPr>
              <a:t>, VBScript</a:t>
            </a:r>
            <a:endParaRPr lang="en-US" dirty="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Server-side: </a:t>
            </a:r>
            <a:r>
              <a:rPr lang="en-US" dirty="0" err="1" smtClean="0">
                <a:latin typeface="Times New Roman" pitchFamily="18" charset="0"/>
                <a:cs typeface="Times New Roman" pitchFamily="18" charset="0"/>
              </a:rPr>
              <a:t>perl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NodeJS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php</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JSP, </a:t>
            </a:r>
            <a:r>
              <a:rPr lang="en-US" dirty="0" err="1" smtClean="0">
                <a:latin typeface="Times New Roman" pitchFamily="18" charset="0"/>
                <a:cs typeface="Times New Roman" pitchFamily="18" charset="0"/>
              </a:rPr>
              <a:t>Servlet</a:t>
            </a:r>
            <a:r>
              <a:rPr lang="en-US" dirty="0" smtClean="0">
                <a:latin typeface="Times New Roman" pitchFamily="18" charset="0"/>
                <a:cs typeface="Times New Roman" pitchFamily="18" charset="0"/>
              </a:rPr>
              <a:t> etc</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Web creation and editing </a:t>
            </a:r>
            <a:r>
              <a:rPr lang="en-US" dirty="0" smtClean="0">
                <a:latin typeface="Times New Roman" pitchFamily="18" charset="0"/>
                <a:cs typeface="Times New Roman" pitchFamily="18" charset="0"/>
              </a:rPr>
              <a:t>software</a:t>
            </a:r>
          </a:p>
          <a:p>
            <a:pPr lvl="1"/>
            <a:r>
              <a:rPr lang="en-US" dirty="0" smtClean="0">
                <a:latin typeface="Times New Roman" pitchFamily="18" charset="0"/>
                <a:cs typeface="Times New Roman" pitchFamily="18" charset="0"/>
              </a:rPr>
              <a:t>Notepad</a:t>
            </a:r>
            <a:r>
              <a:rPr lang="en-US" dirty="0">
                <a:latin typeface="Times New Roman" pitchFamily="18" charset="0"/>
                <a:cs typeface="Times New Roman" pitchFamily="18" charset="0"/>
              </a:rPr>
              <a:t>, FrontPage, </a:t>
            </a:r>
            <a:r>
              <a:rPr lang="en-US" dirty="0" smtClean="0">
                <a:latin typeface="Times New Roman" pitchFamily="18" charset="0"/>
                <a:cs typeface="Times New Roman" pitchFamily="18" charset="0"/>
              </a:rPr>
              <a:t>Flash</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Site Builder </a:t>
            </a:r>
            <a:r>
              <a:rPr lang="en-US" dirty="0">
                <a:latin typeface="Times New Roman" pitchFamily="18" charset="0"/>
                <a:cs typeface="Times New Roman" pitchFamily="18" charset="0"/>
              </a:rPr>
              <a:t>etc</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Frameworks</a:t>
            </a:r>
          </a:p>
          <a:p>
            <a:pPr lvl="1"/>
            <a:r>
              <a:rPr lang="en-US" dirty="0" smtClean="0">
                <a:latin typeface="Times New Roman" pitchFamily="18" charset="0"/>
                <a:cs typeface="Times New Roman" pitchFamily="18" charset="0"/>
              </a:rPr>
              <a:t>Angular JS</a:t>
            </a:r>
          </a:p>
          <a:p>
            <a:pPr lvl="1"/>
            <a:r>
              <a:rPr lang="en-US" dirty="0" smtClean="0">
                <a:latin typeface="Times New Roman" pitchFamily="18" charset="0"/>
                <a:cs typeface="Times New Roman" pitchFamily="18" charset="0"/>
              </a:rPr>
              <a:t>React JS</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IN" b="1" dirty="0" smtClean="0">
                <a:solidFill>
                  <a:srgbClr val="0070C0"/>
                </a:solidFill>
              </a:rPr>
              <a:t>Web Page </a:t>
            </a:r>
            <a:r>
              <a:rPr lang="en-IN" b="1" dirty="0" err="1" smtClean="0">
                <a:solidFill>
                  <a:srgbClr val="0070C0"/>
                </a:solidFill>
              </a:rPr>
              <a:t>Vs</a:t>
            </a:r>
            <a:r>
              <a:rPr lang="en-IN" b="1" dirty="0" smtClean="0">
                <a:solidFill>
                  <a:srgbClr val="0070C0"/>
                </a:solidFill>
              </a:rPr>
              <a:t> Website</a:t>
            </a:r>
            <a:endParaRPr lang="en-IN" b="1" dirty="0">
              <a:solidFill>
                <a:srgbClr val="0070C0"/>
              </a:solidFill>
            </a:endParaRPr>
          </a:p>
        </p:txBody>
      </p:sp>
      <p:sp>
        <p:nvSpPr>
          <p:cNvPr id="10" name="Content Placeholder 9"/>
          <p:cNvSpPr>
            <a:spLocks noGrp="1"/>
          </p:cNvSpPr>
          <p:nvPr>
            <p:ph sz="quarter" idx="1"/>
          </p:nvPr>
        </p:nvSpPr>
        <p:spPr/>
        <p:txBody>
          <a:bodyPr>
            <a:normAutofit lnSpcReduction="10000"/>
          </a:bodyPr>
          <a:lstStyle/>
          <a:p>
            <a:r>
              <a:rPr lang="en-US" dirty="0" smtClean="0"/>
              <a:t>A Web page is a document in the World Wide Web that is identified uniquely by a uniform resource locator (URL) and is </a:t>
            </a:r>
            <a:r>
              <a:rPr lang="en-IN" dirty="0" smtClean="0"/>
              <a:t>displayed </a:t>
            </a:r>
            <a:r>
              <a:rPr lang="en-IN" dirty="0"/>
              <a:t>in a web </a:t>
            </a:r>
            <a:r>
              <a:rPr lang="en-IN" dirty="0" smtClean="0"/>
              <a:t>browser</a:t>
            </a:r>
          </a:p>
          <a:p>
            <a:endParaRPr lang="en-IN" dirty="0" smtClean="0"/>
          </a:p>
          <a:p>
            <a:r>
              <a:rPr lang="en-IN" dirty="0" smtClean="0"/>
              <a:t>Called as Pages</a:t>
            </a:r>
            <a:endParaRPr lang="en-IN" dirty="0"/>
          </a:p>
        </p:txBody>
      </p:sp>
      <p:sp>
        <p:nvSpPr>
          <p:cNvPr id="11" name="Content Placeholder 10"/>
          <p:cNvSpPr>
            <a:spLocks noGrp="1"/>
          </p:cNvSpPr>
          <p:nvPr>
            <p:ph sz="quarter" idx="2"/>
          </p:nvPr>
        </p:nvSpPr>
        <p:spPr/>
        <p:txBody>
          <a:bodyPr>
            <a:normAutofit lnSpcReduction="10000"/>
          </a:bodyPr>
          <a:lstStyle/>
          <a:p>
            <a:r>
              <a:rPr lang="en-IN" dirty="0"/>
              <a:t>A collection of </a:t>
            </a:r>
            <a:r>
              <a:rPr lang="en-IN" dirty="0" smtClean="0"/>
              <a:t> related web </a:t>
            </a:r>
            <a:r>
              <a:rPr lang="en-IN" dirty="0"/>
              <a:t>pages </a:t>
            </a:r>
            <a:r>
              <a:rPr lang="en-IN" dirty="0" smtClean="0"/>
              <a:t> </a:t>
            </a:r>
            <a:r>
              <a:rPr lang="en-US" dirty="0" smtClean="0"/>
              <a:t>located under a single domain name.</a:t>
            </a:r>
            <a:endParaRPr lang="en-IN" dirty="0" smtClean="0"/>
          </a:p>
          <a:p>
            <a:r>
              <a:rPr lang="en-IN" dirty="0" smtClean="0"/>
              <a:t>Called as  Web Sites</a:t>
            </a:r>
          </a:p>
          <a:p>
            <a:endParaRPr lang="en-IN" dirty="0"/>
          </a:p>
        </p:txBody>
      </p:sp>
    </p:spTree>
    <p:extLst>
      <p:ext uri="{BB962C8B-B14F-4D97-AF65-F5344CB8AC3E}">
        <p14:creationId xmlns:p14="http://schemas.microsoft.com/office/powerpoint/2010/main" xmlns="" val="2204531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i="1" dirty="0" smtClean="0">
                <a:solidFill>
                  <a:srgbClr val="0070C0"/>
                </a:solidFill>
                <a:latin typeface="Times New Roman" pitchFamily="18" charset="0"/>
                <a:ea typeface="+mn-ea"/>
                <a:cs typeface="Times New Roman" pitchFamily="18" charset="0"/>
              </a:rPr>
              <a:t>HTML-Hyper Text Markup Language</a:t>
            </a:r>
            <a:r>
              <a:rPr lang="en-US" sz="2900" b="1" i="1" dirty="0" smtClean="0">
                <a:solidFill>
                  <a:srgbClr val="C00000"/>
                </a:solidFill>
                <a:latin typeface="Times New Roman" pitchFamily="18" charset="0"/>
                <a:ea typeface="+mn-ea"/>
                <a:cs typeface="Times New Roman" pitchFamily="18" charset="0"/>
              </a:rPr>
              <a:t/>
            </a:r>
            <a:br>
              <a:rPr lang="en-US" sz="2900" b="1" i="1" dirty="0" smtClean="0">
                <a:solidFill>
                  <a:srgbClr val="C00000"/>
                </a:solidFill>
                <a:latin typeface="Times New Roman" pitchFamily="18" charset="0"/>
                <a:ea typeface="+mn-ea"/>
                <a:cs typeface="Times New Roman" pitchFamily="18" charset="0"/>
              </a:rPr>
            </a:br>
            <a:endParaRPr lang="en-US" sz="2900" b="1" i="1" dirty="0">
              <a:solidFill>
                <a:srgbClr val="C00000"/>
              </a:solidFill>
              <a:latin typeface="Times New Roman" pitchFamily="18" charset="0"/>
              <a:ea typeface="+mn-ea"/>
              <a:cs typeface="Times New Roman" pitchFamily="18" charset="0"/>
            </a:endParaRPr>
          </a:p>
        </p:txBody>
      </p:sp>
      <p:sp>
        <p:nvSpPr>
          <p:cNvPr id="3" name="Content Placeholder 2"/>
          <p:cNvSpPr>
            <a:spLocks noGrp="1"/>
          </p:cNvSpPr>
          <p:nvPr>
            <p:ph sz="quarter" idx="1"/>
          </p:nvPr>
        </p:nvSpPr>
        <p:spPr>
          <a:xfrm>
            <a:off x="612648" y="1600200"/>
            <a:ext cx="8302752" cy="5105400"/>
          </a:xfrm>
        </p:spPr>
        <p:txBody>
          <a:bodyPr>
            <a:normAutofit/>
          </a:bodyPr>
          <a:lstStyle/>
          <a:p>
            <a:pPr algn="just"/>
            <a:r>
              <a:rPr lang="en-US" dirty="0" smtClean="0">
                <a:latin typeface="Times New Roman" pitchFamily="18" charset="0"/>
                <a:cs typeface="Times New Roman" pitchFamily="18" charset="0"/>
              </a:rPr>
              <a:t>To </a:t>
            </a:r>
            <a:r>
              <a:rPr lang="en-US" b="1" i="1" dirty="0" smtClean="0">
                <a:solidFill>
                  <a:srgbClr val="C00000"/>
                </a:solidFill>
                <a:latin typeface="Times New Roman" pitchFamily="18" charset="0"/>
                <a:cs typeface="Times New Roman" pitchFamily="18" charset="0"/>
              </a:rPr>
              <a:t>Create Web pages.</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Uses </a:t>
            </a:r>
            <a:r>
              <a:rPr lang="en-US" b="1" i="1" dirty="0" smtClean="0">
                <a:solidFill>
                  <a:srgbClr val="C00000"/>
                </a:solidFill>
                <a:latin typeface="Times New Roman" pitchFamily="18" charset="0"/>
                <a:cs typeface="Times New Roman" pitchFamily="18" charset="0"/>
              </a:rPr>
              <a:t>tags, </a:t>
            </a:r>
            <a:r>
              <a:rPr lang="en-US" dirty="0" smtClean="0">
                <a:latin typeface="Times New Roman" pitchFamily="18" charset="0"/>
                <a:cs typeface="Times New Roman" pitchFamily="18" charset="0"/>
              </a:rPr>
              <a:t>to tell the Web browser software how to display the text contained in the document</a:t>
            </a:r>
          </a:p>
          <a:p>
            <a:pPr algn="just"/>
            <a:r>
              <a:rPr lang="en-US" dirty="0" smtClean="0">
                <a:latin typeface="Times New Roman" pitchFamily="18" charset="0"/>
                <a:cs typeface="Times New Roman" pitchFamily="18" charset="0"/>
              </a:rPr>
              <a:t>HTML tags are </a:t>
            </a:r>
            <a:r>
              <a:rPr lang="en-US" b="1" i="1" dirty="0">
                <a:solidFill>
                  <a:srgbClr val="C00000"/>
                </a:solidFill>
                <a:latin typeface="Times New Roman" pitchFamily="18" charset="0"/>
                <a:cs typeface="Times New Roman" pitchFamily="18" charset="0"/>
              </a:rPr>
              <a:t>not case sensitive</a:t>
            </a:r>
          </a:p>
          <a:p>
            <a:r>
              <a:rPr lang="en-US" dirty="0" smtClean="0">
                <a:latin typeface="Times New Roman" pitchFamily="18" charset="0"/>
                <a:cs typeface="Times New Roman" pitchFamily="18" charset="0"/>
              </a:rPr>
              <a:t>HTML documents are described by HTML tags</a:t>
            </a:r>
          </a:p>
          <a:p>
            <a:r>
              <a:rPr lang="en-US" b="1" i="1" dirty="0" smtClean="0">
                <a:solidFill>
                  <a:srgbClr val="C00000"/>
                </a:solidFill>
                <a:latin typeface="Times New Roman" pitchFamily="18" charset="0"/>
                <a:cs typeface="Times New Roman" pitchFamily="18" charset="0"/>
              </a:rPr>
              <a:t>File Extension</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.html, .</a:t>
            </a:r>
            <a:r>
              <a:rPr lang="en-US" dirty="0" err="1" smtClean="0">
                <a:latin typeface="Times New Roman" pitchFamily="18" charset="0"/>
                <a:cs typeface="Times New Roman" pitchFamily="18" charset="0"/>
              </a:rPr>
              <a:t>htm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xhtml</a:t>
            </a:r>
            <a:endParaRPr lang="en-US" dirty="0" smtClean="0">
              <a:latin typeface="Times New Roman" pitchFamily="18" charset="0"/>
              <a:cs typeface="Times New Roman" pitchFamily="18" charset="0"/>
            </a:endParaRPr>
          </a:p>
          <a:p>
            <a:r>
              <a:rPr lang="en-US" b="1" i="1" dirty="0" smtClean="0">
                <a:solidFill>
                  <a:srgbClr val="C00000"/>
                </a:solidFill>
                <a:latin typeface="Times New Roman" pitchFamily="18" charset="0"/>
                <a:cs typeface="Times New Roman" pitchFamily="18" charset="0"/>
              </a:rPr>
              <a:t>Tools: </a:t>
            </a:r>
          </a:p>
          <a:p>
            <a:pPr lvl="1"/>
            <a:r>
              <a:rPr lang="en-US" dirty="0" smtClean="0">
                <a:latin typeface="Times New Roman" pitchFamily="18" charset="0"/>
                <a:cs typeface="Times New Roman" pitchFamily="18" charset="0"/>
              </a:rPr>
              <a:t>Notepad , Notepad++[any  text editor]</a:t>
            </a:r>
          </a:p>
          <a:p>
            <a:pPr lvl="1"/>
            <a:r>
              <a:rPr lang="en-US" dirty="0" smtClean="0">
                <a:latin typeface="Times New Roman" pitchFamily="18" charset="0"/>
                <a:cs typeface="Times New Roman" pitchFamily="18" charset="0"/>
              </a:rPr>
              <a:t>Web Browsers (Internet Explorer, Firefox, Chrome, etc..)</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sz="3400" b="1" dirty="0">
                <a:solidFill>
                  <a:srgbClr val="0070C0"/>
                </a:solidFill>
              </a:rPr>
              <a:t>HTML – Fundamentals</a:t>
            </a:r>
            <a:br>
              <a:rPr lang="en-US" sz="3400" b="1" dirty="0">
                <a:solidFill>
                  <a:srgbClr val="0070C0"/>
                </a:solidFill>
              </a:rPr>
            </a:br>
            <a:r>
              <a:rPr lang="en-US" sz="1900" b="1" dirty="0" smtClean="0">
                <a:solidFill>
                  <a:srgbClr val="0070C0"/>
                </a:solidFill>
              </a:rPr>
              <a:t>Document Structure</a:t>
            </a:r>
            <a:endParaRPr lang="en-US" sz="1900" b="1" dirty="0">
              <a:solidFill>
                <a:srgbClr val="0070C0"/>
              </a:solidFill>
            </a:endParaRPr>
          </a:p>
        </p:txBody>
      </p:sp>
      <p:sp>
        <p:nvSpPr>
          <p:cNvPr id="21508" name="Rectangle 4"/>
          <p:cNvSpPr>
            <a:spLocks noChangeArrowheads="1"/>
          </p:cNvSpPr>
          <p:nvPr/>
        </p:nvSpPr>
        <p:spPr bwMode="auto">
          <a:xfrm>
            <a:off x="838200" y="2133600"/>
            <a:ext cx="4953000" cy="838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1509" name="Rectangle 5"/>
          <p:cNvSpPr>
            <a:spLocks noChangeArrowheads="1"/>
          </p:cNvSpPr>
          <p:nvPr/>
        </p:nvSpPr>
        <p:spPr bwMode="auto">
          <a:xfrm>
            <a:off x="838200" y="3276600"/>
            <a:ext cx="4953000" cy="1295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1510" name="Text Box 6"/>
          <p:cNvSpPr txBox="1">
            <a:spLocks noChangeArrowheads="1"/>
          </p:cNvSpPr>
          <p:nvPr/>
        </p:nvSpPr>
        <p:spPr bwMode="auto">
          <a:xfrm>
            <a:off x="838200" y="2209800"/>
            <a:ext cx="4724400" cy="400110"/>
          </a:xfrm>
          <a:prstGeom prst="rect">
            <a:avLst/>
          </a:prstGeom>
          <a:noFill/>
          <a:ln w="9525">
            <a:noFill/>
            <a:miter lim="800000"/>
            <a:headEnd/>
            <a:tailEnd/>
          </a:ln>
          <a:effectLst/>
        </p:spPr>
        <p:txBody>
          <a:bodyPr wrap="square">
            <a:spAutoFit/>
          </a:bodyPr>
          <a:lstStyle/>
          <a:p>
            <a:pPr eaLnBrk="1" hangingPunct="1">
              <a:spcBef>
                <a:spcPct val="50000"/>
              </a:spcBef>
            </a:pPr>
            <a:r>
              <a:rPr lang="en-US" sz="2000" b="1" dirty="0" smtClean="0"/>
              <a:t>&lt;Head&gt;     &lt;!- optional tag - - &gt;</a:t>
            </a:r>
            <a:endParaRPr lang="en-US" sz="2000" b="1" dirty="0"/>
          </a:p>
        </p:txBody>
      </p:sp>
      <p:sp>
        <p:nvSpPr>
          <p:cNvPr id="21511" name="Text Box 7"/>
          <p:cNvSpPr txBox="1">
            <a:spLocks noChangeArrowheads="1"/>
          </p:cNvSpPr>
          <p:nvPr/>
        </p:nvSpPr>
        <p:spPr bwMode="auto">
          <a:xfrm>
            <a:off x="838200" y="3352800"/>
            <a:ext cx="1676400" cy="396875"/>
          </a:xfrm>
          <a:prstGeom prst="rect">
            <a:avLst/>
          </a:prstGeom>
          <a:noFill/>
          <a:ln w="9525">
            <a:noFill/>
            <a:miter lim="800000"/>
            <a:headEnd/>
            <a:tailEnd/>
          </a:ln>
          <a:effectLst/>
        </p:spPr>
        <p:txBody>
          <a:bodyPr>
            <a:spAutoFit/>
          </a:bodyPr>
          <a:lstStyle/>
          <a:p>
            <a:pPr eaLnBrk="1" hangingPunct="1">
              <a:spcBef>
                <a:spcPct val="50000"/>
              </a:spcBef>
            </a:pPr>
            <a:r>
              <a:rPr lang="en-US" sz="2000" b="1" dirty="0" smtClean="0"/>
              <a:t>&lt;Body&gt;</a:t>
            </a:r>
            <a:endParaRPr lang="en-US" sz="2000" b="1" dirty="0"/>
          </a:p>
        </p:txBody>
      </p:sp>
      <p:sp>
        <p:nvSpPr>
          <p:cNvPr id="21513" name="Text Box 9"/>
          <p:cNvSpPr txBox="1">
            <a:spLocks noChangeArrowheads="1"/>
          </p:cNvSpPr>
          <p:nvPr/>
        </p:nvSpPr>
        <p:spPr bwMode="auto">
          <a:xfrm>
            <a:off x="457200" y="4800600"/>
            <a:ext cx="1752600" cy="396875"/>
          </a:xfrm>
          <a:prstGeom prst="rect">
            <a:avLst/>
          </a:prstGeom>
          <a:noFill/>
          <a:ln w="9525">
            <a:noFill/>
            <a:miter lim="800000"/>
            <a:headEnd/>
            <a:tailEnd/>
          </a:ln>
          <a:effectLst/>
        </p:spPr>
        <p:txBody>
          <a:bodyPr>
            <a:spAutoFit/>
          </a:bodyPr>
          <a:lstStyle/>
          <a:p>
            <a:pPr eaLnBrk="1" hangingPunct="1">
              <a:spcBef>
                <a:spcPct val="50000"/>
              </a:spcBef>
            </a:pPr>
            <a:r>
              <a:rPr lang="en-US" sz="2000" b="1"/>
              <a:t>&lt; / HTML&gt;</a:t>
            </a:r>
          </a:p>
        </p:txBody>
      </p:sp>
      <p:sp>
        <p:nvSpPr>
          <p:cNvPr id="21514" name="Text Box 10"/>
          <p:cNvSpPr txBox="1">
            <a:spLocks noChangeArrowheads="1"/>
          </p:cNvSpPr>
          <p:nvPr/>
        </p:nvSpPr>
        <p:spPr bwMode="auto">
          <a:xfrm>
            <a:off x="533400" y="1600200"/>
            <a:ext cx="1752600" cy="396875"/>
          </a:xfrm>
          <a:prstGeom prst="rect">
            <a:avLst/>
          </a:prstGeom>
          <a:noFill/>
          <a:ln w="9525">
            <a:noFill/>
            <a:miter lim="800000"/>
            <a:headEnd/>
            <a:tailEnd/>
          </a:ln>
          <a:effectLst/>
        </p:spPr>
        <p:txBody>
          <a:bodyPr>
            <a:spAutoFit/>
          </a:bodyPr>
          <a:lstStyle/>
          <a:p>
            <a:pPr eaLnBrk="1" hangingPunct="1">
              <a:spcBef>
                <a:spcPct val="50000"/>
              </a:spcBef>
            </a:pPr>
            <a:r>
              <a:rPr lang="en-US" sz="2000" b="1"/>
              <a:t>&lt; HTML &gt;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fontScale="85000" lnSpcReduction="20000"/>
          </a:bodyPr>
          <a:lstStyle/>
          <a:p>
            <a:endParaRPr lang="en-US" dirty="0"/>
          </a:p>
        </p:txBody>
      </p:sp>
      <p:sp>
        <p:nvSpPr>
          <p:cNvPr id="20482" name="Rectangle 2"/>
          <p:cNvSpPr>
            <a:spLocks noGrp="1" noChangeArrowheads="1"/>
          </p:cNvSpPr>
          <p:nvPr>
            <p:ph type="title"/>
          </p:nvPr>
        </p:nvSpPr>
        <p:spPr/>
        <p:txBody>
          <a:bodyPr>
            <a:normAutofit/>
          </a:bodyPr>
          <a:lstStyle/>
          <a:p>
            <a:r>
              <a:rPr lang="en-US" b="1" dirty="0">
                <a:solidFill>
                  <a:srgbClr val="0070C0"/>
                </a:solidFill>
                <a:latin typeface="Times New Roman" pitchFamily="18" charset="0"/>
                <a:cs typeface="Times New Roman" pitchFamily="18" charset="0"/>
              </a:rPr>
              <a:t>HTML – </a:t>
            </a:r>
            <a:r>
              <a:rPr lang="en-US" b="1" dirty="0" smtClean="0">
                <a:solidFill>
                  <a:srgbClr val="0070C0"/>
                </a:solidFill>
                <a:latin typeface="Times New Roman" pitchFamily="18" charset="0"/>
                <a:cs typeface="Times New Roman" pitchFamily="18" charset="0"/>
              </a:rPr>
              <a:t>Basic Structure</a:t>
            </a:r>
            <a:endParaRPr lang="en-US" b="1" dirty="0">
              <a:solidFill>
                <a:srgbClr val="0070C0"/>
              </a:solidFill>
              <a:latin typeface="Times New Roman" pitchFamily="18" charset="0"/>
              <a:cs typeface="Times New Roman" pitchFamily="18" charset="0"/>
            </a:endParaRPr>
          </a:p>
        </p:txBody>
      </p:sp>
      <p:sp>
        <p:nvSpPr>
          <p:cNvPr id="20483" name="Rectangle 3"/>
          <p:cNvSpPr>
            <a:spLocks noGrp="1" noChangeArrowheads="1"/>
          </p:cNvSpPr>
          <p:nvPr>
            <p:ph type="body" idx="1"/>
          </p:nvPr>
        </p:nvSpPr>
        <p:spPr/>
        <p:txBody>
          <a:bodyPr>
            <a:normAutofit/>
          </a:bodyPr>
          <a:lstStyle/>
          <a:p>
            <a:pPr>
              <a:lnSpc>
                <a:spcPct val="90000"/>
              </a:lnSpc>
              <a:buFont typeface="Wingdings" pitchFamily="2" charset="2"/>
              <a:buNone/>
            </a:pPr>
            <a:r>
              <a:rPr lang="en-US" sz="2400" dirty="0">
                <a:solidFill>
                  <a:srgbClr val="C00000"/>
                </a:solidFill>
                <a:latin typeface="Times New Roman" pitchFamily="18" charset="0"/>
                <a:cs typeface="Times New Roman" pitchFamily="18" charset="0"/>
              </a:rPr>
              <a:t>&lt;html</a:t>
            </a:r>
            <a:r>
              <a:rPr lang="en-US" sz="2400" dirty="0" smtClean="0">
                <a:solidFill>
                  <a:srgbClr val="C00000"/>
                </a:solidFill>
                <a:latin typeface="Times New Roman" pitchFamily="18" charset="0"/>
                <a:cs typeface="Times New Roman" pitchFamily="18" charset="0"/>
              </a:rPr>
              <a:t>&gt;</a:t>
            </a:r>
          </a:p>
          <a:p>
            <a:pPr>
              <a:lnSpc>
                <a:spcPct val="90000"/>
              </a:lnSpc>
              <a:buFont typeface="Wingdings" pitchFamily="2" charset="2"/>
              <a:buNone/>
            </a:pPr>
            <a:endParaRPr lang="en-US" sz="2400" dirty="0">
              <a:latin typeface="Times New Roman" pitchFamily="18" charset="0"/>
              <a:cs typeface="Times New Roman" pitchFamily="18" charset="0"/>
            </a:endParaRPr>
          </a:p>
          <a:p>
            <a:pPr lvl="2">
              <a:lnSpc>
                <a:spcPct val="90000"/>
              </a:lnSpc>
              <a:buNone/>
            </a:pPr>
            <a:r>
              <a:rPr lang="en-US" sz="2100" b="1" dirty="0">
                <a:solidFill>
                  <a:schemeClr val="accent3">
                    <a:lumMod val="75000"/>
                  </a:schemeClr>
                </a:solidFill>
                <a:latin typeface="Times New Roman" pitchFamily="18" charset="0"/>
                <a:cs typeface="Times New Roman" pitchFamily="18" charset="0"/>
              </a:rPr>
              <a:t>&lt;head</a:t>
            </a:r>
            <a:r>
              <a:rPr lang="en-US" sz="2100" b="1" dirty="0" smtClean="0">
                <a:solidFill>
                  <a:schemeClr val="accent3">
                    <a:lumMod val="75000"/>
                  </a:schemeClr>
                </a:solidFill>
                <a:latin typeface="Times New Roman" pitchFamily="18" charset="0"/>
                <a:cs typeface="Times New Roman" pitchFamily="18" charset="0"/>
              </a:rPr>
              <a:t>&gt;  &lt;! - - optional tag</a:t>
            </a:r>
            <a:r>
              <a:rPr lang="en-US" sz="2100" b="1" dirty="0" smtClean="0">
                <a:solidFill>
                  <a:schemeClr val="accent3">
                    <a:lumMod val="75000"/>
                  </a:schemeClr>
                </a:solidFill>
                <a:latin typeface="Times New Roman" pitchFamily="18" charset="0"/>
                <a:cs typeface="Times New Roman" pitchFamily="18" charset="0"/>
                <a:sym typeface="Wingdings" pitchFamily="2" charset="2"/>
              </a:rPr>
              <a:t>- -&gt;</a:t>
            </a:r>
            <a:endParaRPr lang="en-US" sz="2100" b="1" dirty="0" smtClean="0">
              <a:solidFill>
                <a:schemeClr val="accent3">
                  <a:lumMod val="75000"/>
                </a:schemeClr>
              </a:solidFill>
              <a:latin typeface="Times New Roman" pitchFamily="18" charset="0"/>
              <a:cs typeface="Times New Roman" pitchFamily="18" charset="0"/>
            </a:endParaRPr>
          </a:p>
          <a:p>
            <a:pPr lvl="3">
              <a:lnSpc>
                <a:spcPct val="90000"/>
              </a:lnSpc>
              <a:buFont typeface="Wingdings" pitchFamily="2" charset="2"/>
              <a:buNone/>
            </a:pPr>
            <a:r>
              <a:rPr lang="en-US" sz="2100" b="1" dirty="0" smtClean="0">
                <a:solidFill>
                  <a:schemeClr val="accent3">
                    <a:lumMod val="75000"/>
                  </a:schemeClr>
                </a:solidFill>
                <a:latin typeface="Times New Roman" pitchFamily="18" charset="0"/>
                <a:cs typeface="Times New Roman" pitchFamily="18" charset="0"/>
              </a:rPr>
              <a:t>&lt;</a:t>
            </a:r>
            <a:r>
              <a:rPr lang="en-US" sz="2100" b="1" dirty="0">
                <a:solidFill>
                  <a:schemeClr val="accent3">
                    <a:lumMod val="75000"/>
                  </a:schemeClr>
                </a:solidFill>
                <a:latin typeface="Times New Roman" pitchFamily="18" charset="0"/>
                <a:cs typeface="Times New Roman" pitchFamily="18" charset="0"/>
              </a:rPr>
              <a:t>title&gt; The title of your html page &lt;/title&gt;</a:t>
            </a:r>
          </a:p>
          <a:p>
            <a:pPr lvl="2">
              <a:lnSpc>
                <a:spcPct val="90000"/>
              </a:lnSpc>
              <a:buFont typeface="Wingdings" pitchFamily="2" charset="2"/>
              <a:buNone/>
            </a:pPr>
            <a:r>
              <a:rPr lang="en-US" sz="2100" b="1" dirty="0" smtClean="0">
                <a:solidFill>
                  <a:schemeClr val="accent3">
                    <a:lumMod val="75000"/>
                  </a:schemeClr>
                </a:solidFill>
                <a:latin typeface="Times New Roman" pitchFamily="18" charset="0"/>
                <a:cs typeface="Times New Roman" pitchFamily="18" charset="0"/>
              </a:rPr>
              <a:t>&lt;/</a:t>
            </a:r>
            <a:r>
              <a:rPr lang="en-US" sz="2100" b="1" dirty="0">
                <a:solidFill>
                  <a:schemeClr val="accent3">
                    <a:lumMod val="75000"/>
                  </a:schemeClr>
                </a:solidFill>
                <a:latin typeface="Times New Roman" pitchFamily="18" charset="0"/>
                <a:cs typeface="Times New Roman" pitchFamily="18" charset="0"/>
              </a:rPr>
              <a:t>head</a:t>
            </a:r>
            <a:r>
              <a:rPr lang="en-US" sz="2100" b="1" dirty="0" smtClean="0">
                <a:solidFill>
                  <a:schemeClr val="accent3">
                    <a:lumMod val="75000"/>
                  </a:schemeClr>
                </a:solidFill>
                <a:latin typeface="Times New Roman" pitchFamily="18" charset="0"/>
                <a:cs typeface="Times New Roman" pitchFamily="18" charset="0"/>
              </a:rPr>
              <a:t>&gt;</a:t>
            </a:r>
          </a:p>
          <a:p>
            <a:pPr lvl="1">
              <a:lnSpc>
                <a:spcPct val="90000"/>
              </a:lnSpc>
              <a:buFont typeface="Wingdings" pitchFamily="2" charset="2"/>
              <a:buNone/>
            </a:pPr>
            <a:endParaRPr lang="en-US" sz="2400" dirty="0">
              <a:latin typeface="Times New Roman" pitchFamily="18" charset="0"/>
              <a:cs typeface="Times New Roman" pitchFamily="18" charset="0"/>
            </a:endParaRPr>
          </a:p>
          <a:p>
            <a:pPr lvl="2">
              <a:lnSpc>
                <a:spcPct val="90000"/>
              </a:lnSpc>
              <a:buFont typeface="Wingdings" pitchFamily="2" charset="2"/>
              <a:buNone/>
            </a:pPr>
            <a:r>
              <a:rPr lang="en-US" sz="2400" b="1" dirty="0">
                <a:solidFill>
                  <a:srgbClr val="C00000"/>
                </a:solidFill>
                <a:latin typeface="Times New Roman" pitchFamily="18" charset="0"/>
                <a:cs typeface="Times New Roman" pitchFamily="18" charset="0"/>
              </a:rPr>
              <a:t>&lt;body&gt;</a:t>
            </a:r>
          </a:p>
          <a:p>
            <a:pPr lvl="3">
              <a:lnSpc>
                <a:spcPct val="90000"/>
              </a:lnSpc>
              <a:buFont typeface="Wingdings" pitchFamily="2" charset="2"/>
              <a:buNone/>
            </a:pPr>
            <a:r>
              <a:rPr lang="en-US" sz="2400" b="1" dirty="0" smtClean="0">
                <a:solidFill>
                  <a:srgbClr val="C00000"/>
                </a:solidFill>
                <a:latin typeface="Times New Roman" pitchFamily="18" charset="0"/>
                <a:cs typeface="Times New Roman" pitchFamily="18" charset="0"/>
              </a:rPr>
              <a:t>&lt;! </a:t>
            </a:r>
            <a:r>
              <a:rPr lang="en-US" sz="2400" b="1" dirty="0">
                <a:solidFill>
                  <a:srgbClr val="C00000"/>
                </a:solidFill>
                <a:latin typeface="Times New Roman" pitchFamily="18" charset="0"/>
                <a:cs typeface="Times New Roman" pitchFamily="18" charset="0"/>
              </a:rPr>
              <a:t>- - your web page content and markup  </a:t>
            </a:r>
            <a:r>
              <a:rPr lang="en-US" sz="2400" b="1" dirty="0">
                <a:solidFill>
                  <a:srgbClr val="C00000"/>
                </a:solidFill>
                <a:latin typeface="Times New Roman" pitchFamily="18" charset="0"/>
                <a:cs typeface="Times New Roman" pitchFamily="18" charset="0"/>
                <a:sym typeface="Wingdings" pitchFamily="2" charset="2"/>
              </a:rPr>
              <a:t>- -&gt;</a:t>
            </a:r>
            <a:endParaRPr lang="en-US" sz="2400" b="1" dirty="0">
              <a:solidFill>
                <a:srgbClr val="C00000"/>
              </a:solidFill>
              <a:latin typeface="Times New Roman" pitchFamily="18" charset="0"/>
              <a:cs typeface="Times New Roman" pitchFamily="18" charset="0"/>
            </a:endParaRPr>
          </a:p>
          <a:p>
            <a:pPr lvl="2">
              <a:lnSpc>
                <a:spcPct val="90000"/>
              </a:lnSpc>
              <a:buFont typeface="Wingdings" pitchFamily="2" charset="2"/>
              <a:buNone/>
            </a:pPr>
            <a:r>
              <a:rPr lang="en-US" sz="2400" b="1" dirty="0" smtClean="0">
                <a:solidFill>
                  <a:srgbClr val="C00000"/>
                </a:solidFill>
                <a:latin typeface="Times New Roman" pitchFamily="18" charset="0"/>
                <a:cs typeface="Times New Roman" pitchFamily="18" charset="0"/>
              </a:rPr>
              <a:t>&lt;/</a:t>
            </a:r>
            <a:r>
              <a:rPr lang="en-US" sz="2400" b="1" dirty="0">
                <a:solidFill>
                  <a:srgbClr val="C00000"/>
                </a:solidFill>
                <a:latin typeface="Times New Roman" pitchFamily="18" charset="0"/>
                <a:cs typeface="Times New Roman" pitchFamily="18" charset="0"/>
              </a:rPr>
              <a:t>body</a:t>
            </a:r>
            <a:r>
              <a:rPr lang="en-US" sz="2400" b="1" dirty="0" smtClean="0">
                <a:solidFill>
                  <a:srgbClr val="C00000"/>
                </a:solidFill>
                <a:latin typeface="Times New Roman" pitchFamily="18" charset="0"/>
                <a:cs typeface="Times New Roman" pitchFamily="18" charset="0"/>
              </a:rPr>
              <a:t>&gt;</a:t>
            </a:r>
          </a:p>
          <a:p>
            <a:pPr lvl="2">
              <a:lnSpc>
                <a:spcPct val="90000"/>
              </a:lnSpc>
              <a:buFont typeface="Wingdings" pitchFamily="2" charset="2"/>
              <a:buNone/>
            </a:pPr>
            <a:endParaRPr lang="en-US" sz="2400" dirty="0">
              <a:latin typeface="Times New Roman" pitchFamily="18" charset="0"/>
              <a:cs typeface="Times New Roman" pitchFamily="18" charset="0"/>
            </a:endParaRPr>
          </a:p>
          <a:p>
            <a:pPr>
              <a:lnSpc>
                <a:spcPct val="90000"/>
              </a:lnSpc>
              <a:buFont typeface="Wingdings" pitchFamily="2" charset="2"/>
              <a:buNone/>
            </a:pPr>
            <a:r>
              <a:rPr lang="en-US" sz="2400" dirty="0">
                <a:latin typeface="Times New Roman" pitchFamily="18" charset="0"/>
                <a:cs typeface="Times New Roman" pitchFamily="18" charset="0"/>
              </a:rPr>
              <a:t>&lt;/html&gt;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Times New Roman" pitchFamily="18" charset="0"/>
                <a:cs typeface="Times New Roman" pitchFamily="18" charset="0"/>
              </a:rPr>
              <a:t>Example</a:t>
            </a:r>
            <a:endParaRPr lang="en-US" dirty="0">
              <a:solidFill>
                <a:srgbClr val="0070C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1752600"/>
            <a:ext cx="7312152" cy="4495800"/>
          </a:xfrm>
        </p:spPr>
        <p:txBody>
          <a:bodyPr>
            <a:normAutofit fontScale="92500" lnSpcReduction="10000"/>
          </a:bodyPr>
          <a:lstStyle/>
          <a:p>
            <a:pPr>
              <a:lnSpc>
                <a:spcPct val="110000"/>
              </a:lnSpc>
              <a:buNone/>
            </a:pPr>
            <a:r>
              <a:rPr lang="en-US" sz="2600" dirty="0" smtClean="0">
                <a:latin typeface="Times New Roman" pitchFamily="18" charset="0"/>
                <a:cs typeface="Times New Roman" pitchFamily="18" charset="0"/>
              </a:rPr>
              <a:t>	&lt;!DOCTYPE html&gt;</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&lt;html&gt;</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&lt;head&gt;</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&lt;title&gt;Page Title&lt;/title&gt;</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&lt;/head&gt;</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&lt;body&gt;</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&lt;h1&gt;My First Heading&lt;/h1&gt;</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&lt;p&gt;My first paragraph.&lt;/p&gt;</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&lt;/body&gt;</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&lt;/html&gt; </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xmlns="" val="0"/>
              </a:ext>
            </a:extLst>
          </a:blip>
          <a:srcRect r="29487"/>
          <a:stretch/>
        </p:blipFill>
        <p:spPr>
          <a:xfrm>
            <a:off x="4267201" y="2057400"/>
            <a:ext cx="4191000" cy="343900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Description</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12648" y="1600200"/>
            <a:ext cx="8153400" cy="4724400"/>
          </a:xfrm>
        </p:spPr>
        <p:txBody>
          <a:bodyPr>
            <a:normAutofit fontScale="85000" lnSpcReduction="20000"/>
          </a:bodyPr>
          <a:lstStyle/>
          <a:p>
            <a:pPr algn="just"/>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&lt;!DOCTYPE html&gt;</a:t>
            </a:r>
            <a:r>
              <a:rPr lang="en-US" dirty="0" smtClean="0">
                <a:latin typeface="Times New Roman" pitchFamily="18" charset="0"/>
                <a:cs typeface="Times New Roman" pitchFamily="18" charset="0"/>
              </a:rPr>
              <a:t> declaration defines this document to be HTML5</a:t>
            </a:r>
          </a:p>
          <a:p>
            <a:pPr algn="just"/>
            <a:r>
              <a:rPr lang="en-US" dirty="0" smtClean="0">
                <a:latin typeface="Times New Roman" pitchFamily="18" charset="0"/>
                <a:cs typeface="Times New Roman" pitchFamily="18" charset="0"/>
              </a:rPr>
              <a:t>The text between </a:t>
            </a:r>
            <a:r>
              <a:rPr lang="en-US" b="1" dirty="0" smtClean="0">
                <a:latin typeface="Times New Roman" pitchFamily="18" charset="0"/>
                <a:cs typeface="Times New Roman" pitchFamily="18" charset="0"/>
              </a:rPr>
              <a:t>&lt;html&gt;</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&lt;/html&gt;</a:t>
            </a:r>
            <a:r>
              <a:rPr lang="en-US" dirty="0" smtClean="0">
                <a:latin typeface="Times New Roman" pitchFamily="18" charset="0"/>
                <a:cs typeface="Times New Roman" pitchFamily="18" charset="0"/>
              </a:rPr>
              <a:t> </a:t>
            </a:r>
            <a:r>
              <a:rPr lang="en-US" b="1" dirty="0" smtClean="0">
                <a:solidFill>
                  <a:srgbClr val="C00000"/>
                </a:solidFill>
                <a:latin typeface="Times New Roman" pitchFamily="18" charset="0"/>
                <a:cs typeface="Times New Roman" pitchFamily="18" charset="0"/>
              </a:rPr>
              <a:t>describes an HTML document</a:t>
            </a:r>
          </a:p>
          <a:p>
            <a:pPr algn="just"/>
            <a:r>
              <a:rPr lang="en-US" dirty="0" smtClean="0">
                <a:latin typeface="Times New Roman" pitchFamily="18" charset="0"/>
                <a:cs typeface="Times New Roman" pitchFamily="18" charset="0"/>
              </a:rPr>
              <a:t>The text between </a:t>
            </a:r>
            <a:r>
              <a:rPr lang="en-US" b="1" dirty="0" smtClean="0">
                <a:latin typeface="Times New Roman" pitchFamily="18" charset="0"/>
                <a:cs typeface="Times New Roman" pitchFamily="18" charset="0"/>
              </a:rPr>
              <a:t>&lt;head&gt;</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&lt;/head&gt;</a:t>
            </a:r>
            <a:r>
              <a:rPr lang="en-US" dirty="0" smtClean="0">
                <a:latin typeface="Times New Roman" pitchFamily="18" charset="0"/>
                <a:cs typeface="Times New Roman" pitchFamily="18" charset="0"/>
              </a:rPr>
              <a:t> provides </a:t>
            </a:r>
            <a:r>
              <a:rPr lang="en-US" b="1" dirty="0" smtClean="0">
                <a:solidFill>
                  <a:srgbClr val="C00000"/>
                </a:solidFill>
                <a:latin typeface="Times New Roman" pitchFamily="18" charset="0"/>
                <a:cs typeface="Times New Roman" pitchFamily="18" charset="0"/>
              </a:rPr>
              <a:t>information about the document</a:t>
            </a:r>
          </a:p>
          <a:p>
            <a:pPr algn="just"/>
            <a:r>
              <a:rPr lang="en-US" dirty="0" smtClean="0">
                <a:latin typeface="Times New Roman" pitchFamily="18" charset="0"/>
                <a:cs typeface="Times New Roman" pitchFamily="18" charset="0"/>
              </a:rPr>
              <a:t>The text between </a:t>
            </a:r>
            <a:r>
              <a:rPr lang="en-US" b="1" dirty="0" smtClean="0">
                <a:latin typeface="Times New Roman" pitchFamily="18" charset="0"/>
                <a:cs typeface="Times New Roman" pitchFamily="18" charset="0"/>
              </a:rPr>
              <a:t>&lt;title&gt;</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&lt;/title&gt;</a:t>
            </a:r>
            <a:r>
              <a:rPr lang="en-US" dirty="0" smtClean="0">
                <a:latin typeface="Times New Roman" pitchFamily="18" charset="0"/>
                <a:cs typeface="Times New Roman" pitchFamily="18" charset="0"/>
              </a:rPr>
              <a:t> provides a </a:t>
            </a:r>
            <a:r>
              <a:rPr lang="en-US" dirty="0" smtClean="0">
                <a:solidFill>
                  <a:srgbClr val="C00000"/>
                </a:solidFill>
                <a:latin typeface="Times New Roman" pitchFamily="18" charset="0"/>
                <a:cs typeface="Times New Roman" pitchFamily="18" charset="0"/>
              </a:rPr>
              <a:t>title for the document</a:t>
            </a:r>
          </a:p>
          <a:p>
            <a:pPr algn="just"/>
            <a:r>
              <a:rPr lang="en-US" dirty="0" smtClean="0">
                <a:latin typeface="Times New Roman" pitchFamily="18" charset="0"/>
                <a:cs typeface="Times New Roman" pitchFamily="18" charset="0"/>
              </a:rPr>
              <a:t>The text between </a:t>
            </a:r>
            <a:r>
              <a:rPr lang="en-US" b="1" dirty="0" smtClean="0">
                <a:latin typeface="Times New Roman" pitchFamily="18" charset="0"/>
                <a:cs typeface="Times New Roman" pitchFamily="18" charset="0"/>
              </a:rPr>
              <a:t>&lt;body&gt;</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&lt;/body&gt;</a:t>
            </a:r>
            <a:r>
              <a:rPr lang="en-US" dirty="0" smtClean="0">
                <a:latin typeface="Times New Roman" pitchFamily="18" charset="0"/>
                <a:cs typeface="Times New Roman" pitchFamily="18" charset="0"/>
              </a:rPr>
              <a:t> describes the visible </a:t>
            </a:r>
            <a:r>
              <a:rPr lang="en-US" b="1" dirty="0" smtClean="0">
                <a:solidFill>
                  <a:srgbClr val="C00000"/>
                </a:solidFill>
                <a:latin typeface="Times New Roman" pitchFamily="18" charset="0"/>
                <a:cs typeface="Times New Roman" pitchFamily="18" charset="0"/>
              </a:rPr>
              <a:t>page content</a:t>
            </a:r>
          </a:p>
          <a:p>
            <a:pPr algn="just"/>
            <a:r>
              <a:rPr lang="en-US" dirty="0" smtClean="0">
                <a:latin typeface="Times New Roman" pitchFamily="18" charset="0"/>
                <a:cs typeface="Times New Roman" pitchFamily="18" charset="0"/>
              </a:rPr>
              <a:t>The text between </a:t>
            </a:r>
            <a:r>
              <a:rPr lang="en-US" b="1" dirty="0" smtClean="0">
                <a:latin typeface="Times New Roman" pitchFamily="18" charset="0"/>
                <a:cs typeface="Times New Roman" pitchFamily="18" charset="0"/>
              </a:rPr>
              <a:t>&lt;h1&gt;</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&lt;/h1&gt;</a:t>
            </a:r>
            <a:r>
              <a:rPr lang="en-US" dirty="0" smtClean="0">
                <a:latin typeface="Times New Roman" pitchFamily="18" charset="0"/>
                <a:cs typeface="Times New Roman" pitchFamily="18" charset="0"/>
              </a:rPr>
              <a:t> describes a </a:t>
            </a:r>
            <a:r>
              <a:rPr lang="en-US" b="1" dirty="0" smtClean="0">
                <a:solidFill>
                  <a:srgbClr val="C00000"/>
                </a:solidFill>
                <a:latin typeface="Times New Roman" pitchFamily="18" charset="0"/>
                <a:cs typeface="Times New Roman" pitchFamily="18" charset="0"/>
              </a:rPr>
              <a:t>heading</a:t>
            </a:r>
          </a:p>
          <a:p>
            <a:pPr algn="just"/>
            <a:r>
              <a:rPr lang="en-US" dirty="0" smtClean="0">
                <a:latin typeface="Times New Roman" pitchFamily="18" charset="0"/>
                <a:cs typeface="Times New Roman" pitchFamily="18" charset="0"/>
              </a:rPr>
              <a:t>The text between </a:t>
            </a:r>
            <a:r>
              <a:rPr lang="en-US" b="1" dirty="0" smtClean="0">
                <a:latin typeface="Times New Roman" pitchFamily="18" charset="0"/>
                <a:cs typeface="Times New Roman" pitchFamily="18" charset="0"/>
              </a:rPr>
              <a:t>&lt;p&gt;</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&lt;/p&gt;</a:t>
            </a:r>
            <a:r>
              <a:rPr lang="en-US" dirty="0" smtClean="0">
                <a:latin typeface="Times New Roman" pitchFamily="18" charset="0"/>
                <a:cs typeface="Times New Roman" pitchFamily="18" charset="0"/>
              </a:rPr>
              <a:t> describes a </a:t>
            </a:r>
            <a:r>
              <a:rPr lang="en-US" b="1" dirty="0" smtClean="0">
                <a:solidFill>
                  <a:srgbClr val="C00000"/>
                </a:solidFill>
                <a:latin typeface="Times New Roman" pitchFamily="18" charset="0"/>
                <a:cs typeface="Times New Roman" pitchFamily="18" charset="0"/>
              </a:rPr>
              <a:t>paragraph</a:t>
            </a:r>
            <a:endParaRPr lang="en-US" b="1"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70C0"/>
                </a:solidFill>
              </a:rPr>
              <a:t>Client/Server Architecture</a:t>
            </a:r>
            <a:endParaRPr lang="en-US" b="1" dirty="0">
              <a:solidFill>
                <a:srgbClr val="0070C0"/>
              </a:solidFill>
            </a:endParaRPr>
          </a:p>
        </p:txBody>
      </p:sp>
      <p:pic>
        <p:nvPicPr>
          <p:cNvPr id="1026" name="Picture 2" descr="http://prasadhonrao.com/wp-content/uploads/2011/09/web-server-processing.png"/>
          <p:cNvPicPr>
            <a:picLocks noChangeAspect="1" noChangeArrowheads="1"/>
          </p:cNvPicPr>
          <p:nvPr/>
        </p:nvPicPr>
        <p:blipFill>
          <a:blip r:embed="rId2"/>
          <a:srcRect/>
          <a:stretch>
            <a:fillRect/>
          </a:stretch>
        </p:blipFill>
        <p:spPr bwMode="auto">
          <a:xfrm>
            <a:off x="533400" y="1524000"/>
            <a:ext cx="8375144" cy="4876800"/>
          </a:xfrm>
          <a:prstGeom prst="rect">
            <a:avLst/>
          </a:prstGeom>
          <a:noFill/>
        </p:spPr>
      </p:pic>
      <p:sp>
        <p:nvSpPr>
          <p:cNvPr id="4" name="TextBox 3"/>
          <p:cNvSpPr txBox="1"/>
          <p:nvPr/>
        </p:nvSpPr>
        <p:spPr>
          <a:xfrm>
            <a:off x="7543800" y="4724400"/>
            <a:ext cx="1143000" cy="369332"/>
          </a:xfrm>
          <a:prstGeom prst="rect">
            <a:avLst/>
          </a:prstGeom>
          <a:noFill/>
        </p:spPr>
        <p:txBody>
          <a:bodyPr wrap="square" rtlCol="0">
            <a:spAutoFit/>
          </a:bodyPr>
          <a:lstStyle/>
          <a:p>
            <a:r>
              <a:rPr lang="en-US" b="1" dirty="0" smtClean="0"/>
              <a:t>Server</a:t>
            </a:r>
            <a:endParaRPr 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HTML - Comment lines</a:t>
            </a:r>
            <a:endParaRPr lang="en-US" b="1" dirty="0">
              <a:solidFill>
                <a:srgbClr val="0070C0"/>
              </a:solidFill>
            </a:endParaRPr>
          </a:p>
        </p:txBody>
      </p:sp>
      <p:sp>
        <p:nvSpPr>
          <p:cNvPr id="3" name="Content Placeholder 2"/>
          <p:cNvSpPr>
            <a:spLocks noGrp="1"/>
          </p:cNvSpPr>
          <p:nvPr>
            <p:ph sz="quarter" idx="1"/>
          </p:nvPr>
        </p:nvSpPr>
        <p:spPr/>
        <p:txBody>
          <a:bodyPr/>
          <a:lstStyle/>
          <a:p>
            <a:r>
              <a:rPr lang="en-US" dirty="0" smtClean="0"/>
              <a:t>Comments are not displayed in the browser</a:t>
            </a:r>
          </a:p>
          <a:p>
            <a:r>
              <a:rPr lang="en-US" dirty="0" smtClean="0"/>
              <a:t>Starts with  &lt;!--</a:t>
            </a:r>
          </a:p>
          <a:p>
            <a:r>
              <a:rPr lang="en-US" dirty="0" smtClean="0"/>
              <a:t>Ends with   </a:t>
            </a:r>
            <a:r>
              <a:rPr lang="en-US" dirty="0" smtClean="0">
                <a:sym typeface="Wingdings" pitchFamily="2" charset="2"/>
              </a:rPr>
              <a:t>--&gt;</a:t>
            </a:r>
          </a:p>
          <a:p>
            <a:r>
              <a:rPr lang="en-US" dirty="0" smtClean="0">
                <a:solidFill>
                  <a:srgbClr val="00B050"/>
                </a:solidFill>
                <a:sym typeface="Wingdings" pitchFamily="2" charset="2"/>
              </a:rPr>
              <a:t>Example:</a:t>
            </a:r>
            <a:endParaRPr lang="en-US" dirty="0" smtClean="0">
              <a:solidFill>
                <a:srgbClr val="00B050"/>
              </a:solidFill>
            </a:endParaRPr>
          </a:p>
          <a:p>
            <a:pPr>
              <a:buNone/>
            </a:pPr>
            <a:r>
              <a:rPr lang="en-US" dirty="0" smtClean="0"/>
              <a:t>		</a:t>
            </a:r>
            <a:r>
              <a:rPr lang="en-US" dirty="0" smtClean="0">
                <a:solidFill>
                  <a:srgbClr val="0070C0"/>
                </a:solidFill>
              </a:rPr>
              <a:t>&lt;!--This is a comment. --&gt;</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70C0"/>
                </a:solidFill>
                <a:latin typeface="Times New Roman" pitchFamily="18" charset="0"/>
                <a:cs typeface="Times New Roman" pitchFamily="18" charset="0"/>
              </a:rPr>
              <a:t>HTML Tags</a:t>
            </a:r>
            <a:endParaRPr lang="en-US" dirty="0">
              <a:solidFill>
                <a:srgbClr val="0070C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dirty="0" smtClean="0">
                <a:latin typeface="Times New Roman" pitchFamily="18" charset="0"/>
                <a:cs typeface="Times New Roman" pitchFamily="18" charset="0"/>
              </a:rPr>
              <a:t>HTML tags are </a:t>
            </a:r>
            <a:r>
              <a:rPr lang="en-US" b="1" dirty="0" smtClean="0">
                <a:latin typeface="Times New Roman" pitchFamily="18" charset="0"/>
                <a:cs typeface="Times New Roman" pitchFamily="18" charset="0"/>
              </a:rPr>
              <a:t>keywords</a:t>
            </a:r>
            <a:r>
              <a:rPr lang="en-US" dirty="0" smtClean="0">
                <a:latin typeface="Times New Roman" pitchFamily="18" charset="0"/>
                <a:cs typeface="Times New Roman" pitchFamily="18" charset="0"/>
              </a:rPr>
              <a:t> (tag names) surrounded by </a:t>
            </a:r>
            <a:r>
              <a:rPr lang="en-US" b="1" dirty="0" smtClean="0">
                <a:latin typeface="Times New Roman" pitchFamily="18" charset="0"/>
                <a:cs typeface="Times New Roman" pitchFamily="18" charset="0"/>
              </a:rPr>
              <a:t>angle brackets</a:t>
            </a:r>
            <a:r>
              <a:rPr lang="en-US" dirty="0" smtClean="0">
                <a:latin typeface="Times New Roman" pitchFamily="18" charset="0"/>
                <a:cs typeface="Times New Roman" pitchFamily="18" charset="0"/>
              </a:rPr>
              <a:t>:</a:t>
            </a:r>
          </a:p>
          <a:p>
            <a:r>
              <a:rPr lang="en-US" dirty="0" smtClean="0">
                <a:solidFill>
                  <a:srgbClr val="C00000"/>
                </a:solidFill>
                <a:latin typeface="Times New Roman" pitchFamily="18" charset="0"/>
                <a:cs typeface="Times New Roman" pitchFamily="18" charset="0"/>
              </a:rPr>
              <a:t>Syntax: </a:t>
            </a:r>
            <a:r>
              <a:rPr lang="en-US"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&lt;</a:t>
            </a:r>
            <a:r>
              <a:rPr lang="en-US" dirty="0" err="1"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tagname</a:t>
            </a:r>
            <a:r>
              <a:rPr lang="en-US"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&gt;content goes here...&lt;/</a:t>
            </a:r>
            <a:r>
              <a:rPr lang="en-US" dirty="0" err="1"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tagname</a:t>
            </a:r>
            <a:r>
              <a:rPr lang="en-US"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&gt; </a:t>
            </a:r>
          </a:p>
          <a:p>
            <a:r>
              <a:rPr lang="en-US" dirty="0" smtClean="0">
                <a:latin typeface="Times New Roman" pitchFamily="18" charset="0"/>
                <a:cs typeface="Times New Roman" pitchFamily="18" charset="0"/>
              </a:rPr>
              <a:t>HTML tags normally come </a:t>
            </a:r>
            <a:r>
              <a:rPr lang="en-US" b="1" dirty="0" smtClean="0">
                <a:latin typeface="Times New Roman" pitchFamily="18" charset="0"/>
                <a:cs typeface="Times New Roman" pitchFamily="18" charset="0"/>
              </a:rPr>
              <a:t>in pairs</a:t>
            </a:r>
            <a:r>
              <a:rPr lang="en-US" dirty="0" smtClean="0">
                <a:latin typeface="Times New Roman" pitchFamily="18" charset="0"/>
                <a:cs typeface="Times New Roman" pitchFamily="18" charset="0"/>
              </a:rPr>
              <a:t> like &lt;p&gt; and &lt;/p&gt;</a:t>
            </a:r>
          </a:p>
          <a:p>
            <a:r>
              <a:rPr lang="en-US" dirty="0" smtClean="0">
                <a:latin typeface="Times New Roman" pitchFamily="18" charset="0"/>
                <a:cs typeface="Times New Roman" pitchFamily="18" charset="0"/>
              </a:rPr>
              <a:t>The first tag in a pair is the </a:t>
            </a:r>
            <a:r>
              <a:rPr lang="en-US" b="1" dirty="0" smtClean="0">
                <a:latin typeface="Times New Roman" pitchFamily="18" charset="0"/>
                <a:cs typeface="Times New Roman" pitchFamily="18" charset="0"/>
              </a:rPr>
              <a:t>start tag,</a:t>
            </a:r>
            <a:r>
              <a:rPr lang="en-US" dirty="0" smtClean="0">
                <a:latin typeface="Times New Roman" pitchFamily="18" charset="0"/>
                <a:cs typeface="Times New Roman" pitchFamily="18" charset="0"/>
              </a:rPr>
              <a:t> the second tag is the </a:t>
            </a:r>
            <a:r>
              <a:rPr lang="en-US" b="1" dirty="0" smtClean="0">
                <a:latin typeface="Times New Roman" pitchFamily="18" charset="0"/>
                <a:cs typeface="Times New Roman" pitchFamily="18" charset="0"/>
              </a:rPr>
              <a:t>end tag</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end tag is written like the start tag, but with a </a:t>
            </a:r>
            <a:r>
              <a:rPr lang="en-US" b="1" dirty="0" smtClean="0">
                <a:latin typeface="Times New Roman" pitchFamily="18" charset="0"/>
                <a:cs typeface="Times New Roman" pitchFamily="18" charset="0"/>
              </a:rPr>
              <a:t>forward slash</a:t>
            </a:r>
            <a:r>
              <a:rPr lang="en-US" dirty="0" smtClean="0">
                <a:latin typeface="Times New Roman" pitchFamily="18" charset="0"/>
                <a:cs typeface="Times New Roman" pitchFamily="18" charset="0"/>
              </a:rPr>
              <a:t> inserted before the tag name </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70C0"/>
                </a:solidFill>
                <a:latin typeface="Times New Roman" pitchFamily="18" charset="0"/>
                <a:cs typeface="Times New Roman" pitchFamily="18" charset="0"/>
              </a:rPr>
              <a:t>HTML Heading Tag</a:t>
            </a:r>
            <a:endParaRPr lang="en-US" dirty="0">
              <a:solidFill>
                <a:srgbClr val="0070C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r>
              <a:rPr lang="en-US" dirty="0" smtClean="0">
                <a:latin typeface="Times New Roman" pitchFamily="18" charset="0"/>
                <a:cs typeface="Times New Roman" pitchFamily="18" charset="0"/>
              </a:rPr>
              <a:t>HTML headings are defined with the </a:t>
            </a:r>
            <a:r>
              <a:rPr lang="en-US" b="1" dirty="0" smtClean="0">
                <a:latin typeface="Times New Roman" pitchFamily="18" charset="0"/>
                <a:cs typeface="Times New Roman" pitchFamily="18" charset="0"/>
              </a:rPr>
              <a:t>&lt;h1&gt;</a:t>
            </a:r>
            <a:r>
              <a:rPr lang="en-US" dirty="0" smtClean="0">
                <a:latin typeface="Times New Roman" pitchFamily="18" charset="0"/>
                <a:cs typeface="Times New Roman" pitchFamily="18" charset="0"/>
              </a:rPr>
              <a:t> to </a:t>
            </a:r>
            <a:r>
              <a:rPr lang="en-US" b="1" dirty="0" smtClean="0">
                <a:latin typeface="Times New Roman" pitchFamily="18" charset="0"/>
                <a:cs typeface="Times New Roman" pitchFamily="18" charset="0"/>
              </a:rPr>
              <a:t>&lt;h6&gt;</a:t>
            </a:r>
            <a:r>
              <a:rPr lang="en-US" dirty="0" smtClean="0">
                <a:latin typeface="Times New Roman" pitchFamily="18" charset="0"/>
                <a:cs typeface="Times New Roman" pitchFamily="18" charset="0"/>
              </a:rPr>
              <a:t> tags</a:t>
            </a:r>
          </a:p>
          <a:p>
            <a:r>
              <a:rPr lang="en-US" dirty="0" smtClean="0">
                <a:latin typeface="Times New Roman" pitchFamily="18" charset="0"/>
                <a:cs typeface="Times New Roman" pitchFamily="18" charset="0"/>
              </a:rPr>
              <a:t>&lt;h1&gt; defines the most important heading</a:t>
            </a:r>
          </a:p>
          <a:p>
            <a:r>
              <a:rPr lang="en-US" dirty="0" smtClean="0">
                <a:latin typeface="Times New Roman" pitchFamily="18" charset="0"/>
                <a:cs typeface="Times New Roman" pitchFamily="18" charset="0"/>
              </a:rPr>
              <a:t>&lt;h6&gt; defines the least important heading</a:t>
            </a:r>
          </a:p>
          <a:p>
            <a:r>
              <a:rPr lang="en-US" dirty="0" smtClean="0">
                <a:latin typeface="Times New Roman" pitchFamily="18" charset="0"/>
                <a:cs typeface="Times New Roman" pitchFamily="18" charset="0"/>
              </a:rPr>
              <a:t>Example:</a:t>
            </a:r>
          </a:p>
          <a:p>
            <a:pPr lvl="1">
              <a:buNone/>
            </a:pPr>
            <a:r>
              <a:rPr lang="en-US" sz="2200" b="1" dirty="0" smtClean="0">
                <a:solidFill>
                  <a:srgbClr val="00B050"/>
                </a:solidFill>
                <a:latin typeface="Times New Roman" pitchFamily="18" charset="0"/>
                <a:cs typeface="Times New Roman" pitchFamily="18" charset="0"/>
              </a:rPr>
              <a:t>&lt;h1&gt;This is heading 1&lt;/h1&gt;</a:t>
            </a:r>
          </a:p>
          <a:p>
            <a:pPr lvl="1">
              <a:buNone/>
            </a:pPr>
            <a:r>
              <a:rPr lang="en-US" sz="2200" b="1" dirty="0" smtClean="0">
                <a:solidFill>
                  <a:srgbClr val="00B050"/>
                </a:solidFill>
                <a:latin typeface="Times New Roman" pitchFamily="18" charset="0"/>
                <a:cs typeface="Times New Roman" pitchFamily="18" charset="0"/>
              </a:rPr>
              <a:t>&lt;h2&gt;This is heading 2&lt;/h2&gt;</a:t>
            </a:r>
          </a:p>
          <a:p>
            <a:pPr lvl="1">
              <a:buNone/>
            </a:pPr>
            <a:r>
              <a:rPr lang="en-US" sz="2200" b="1" dirty="0" smtClean="0">
                <a:solidFill>
                  <a:srgbClr val="00B050"/>
                </a:solidFill>
                <a:latin typeface="Times New Roman" pitchFamily="18" charset="0"/>
                <a:cs typeface="Times New Roman" pitchFamily="18" charset="0"/>
              </a:rPr>
              <a:t>&lt;h3&gt;This is heading 3&lt;/h3&gt;</a:t>
            </a:r>
          </a:p>
          <a:p>
            <a:pPr lvl="1">
              <a:buNone/>
            </a:pPr>
            <a:r>
              <a:rPr lang="en-US" sz="2200" b="1" dirty="0" smtClean="0">
                <a:solidFill>
                  <a:srgbClr val="00B050"/>
                </a:solidFill>
                <a:latin typeface="Times New Roman" pitchFamily="18" charset="0"/>
                <a:cs typeface="Times New Roman" pitchFamily="18" charset="0"/>
              </a:rPr>
              <a:t>&lt;h4&gt;This is heading 4&lt;/h4&gt;</a:t>
            </a:r>
          </a:p>
          <a:p>
            <a:pPr lvl="1">
              <a:buNone/>
            </a:pPr>
            <a:r>
              <a:rPr lang="en-US" sz="2200" b="1" dirty="0" smtClean="0">
                <a:solidFill>
                  <a:srgbClr val="00B050"/>
                </a:solidFill>
                <a:latin typeface="Times New Roman" pitchFamily="18" charset="0"/>
                <a:cs typeface="Times New Roman" pitchFamily="18" charset="0"/>
              </a:rPr>
              <a:t>&lt;h5&gt;This is heading 5&lt;/h5&gt;</a:t>
            </a:r>
          </a:p>
          <a:p>
            <a:pPr lvl="1">
              <a:buNone/>
            </a:pPr>
            <a:r>
              <a:rPr lang="en-US" sz="2200" b="1" dirty="0" smtClean="0">
                <a:solidFill>
                  <a:srgbClr val="00B050"/>
                </a:solidFill>
                <a:latin typeface="Times New Roman" pitchFamily="18" charset="0"/>
                <a:cs typeface="Times New Roman" pitchFamily="18" charset="0"/>
              </a:rPr>
              <a:t>&lt;h6&gt;This is heading 6&lt;/h6&gt;</a:t>
            </a:r>
            <a:endParaRPr lang="en-US" sz="2200" b="1" dirty="0">
              <a:solidFill>
                <a:srgbClr val="00B05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0070C0"/>
                </a:solidFill>
              </a:rPr>
              <a:t>HTML ATTRIBUTES</a:t>
            </a:r>
            <a:endParaRPr lang="en-US" sz="4000" dirty="0">
              <a:solidFill>
                <a:srgbClr val="0070C0"/>
              </a:solidFill>
            </a:endParaRPr>
          </a:p>
        </p:txBody>
      </p:sp>
      <p:sp>
        <p:nvSpPr>
          <p:cNvPr id="3" name="Content Placeholder 2"/>
          <p:cNvSpPr>
            <a:spLocks noGrp="1"/>
          </p:cNvSpPr>
          <p:nvPr>
            <p:ph sz="quarter" idx="1"/>
          </p:nvPr>
        </p:nvSpPr>
        <p:spPr>
          <a:xfrm>
            <a:off x="228600" y="1600200"/>
            <a:ext cx="8537448" cy="4495800"/>
          </a:xfrm>
        </p:spPr>
        <p:txBody>
          <a:bodyPr>
            <a:normAutofit fontScale="92500" lnSpcReduction="10000"/>
          </a:bodyPr>
          <a:lstStyle/>
          <a:p>
            <a:pPr algn="just"/>
            <a:r>
              <a:rPr lang="en-US" dirty="0" smtClean="0"/>
              <a:t>Attributes provide additional information about HTML elements</a:t>
            </a:r>
          </a:p>
          <a:p>
            <a:pPr algn="just"/>
            <a:r>
              <a:rPr lang="en-US" dirty="0" smtClean="0"/>
              <a:t>All HTML elements can have </a:t>
            </a:r>
            <a:r>
              <a:rPr lang="en-US" b="1" dirty="0" smtClean="0"/>
              <a:t>attributes</a:t>
            </a:r>
            <a:endParaRPr lang="en-US" dirty="0" smtClean="0"/>
          </a:p>
          <a:p>
            <a:pPr algn="just"/>
            <a:r>
              <a:rPr lang="en-US" dirty="0" smtClean="0"/>
              <a:t>Attributes are always specified in </a:t>
            </a:r>
            <a:r>
              <a:rPr lang="en-US" b="1" dirty="0" smtClean="0">
                <a:solidFill>
                  <a:srgbClr val="C00000"/>
                </a:solidFill>
              </a:rPr>
              <a:t>the start tag</a:t>
            </a:r>
            <a:endParaRPr lang="en-US" dirty="0" smtClean="0">
              <a:solidFill>
                <a:srgbClr val="C00000"/>
              </a:solidFill>
            </a:endParaRPr>
          </a:p>
          <a:p>
            <a:pPr algn="just"/>
            <a:r>
              <a:rPr lang="en-US" dirty="0" smtClean="0"/>
              <a:t>Attributes usually come in </a:t>
            </a:r>
            <a:r>
              <a:rPr lang="en-US" b="1" dirty="0" smtClean="0">
                <a:solidFill>
                  <a:srgbClr val="C00000"/>
                </a:solidFill>
              </a:rPr>
              <a:t>name/value pairs like: name="value“</a:t>
            </a:r>
          </a:p>
          <a:p>
            <a:pPr algn="just"/>
            <a:r>
              <a:rPr lang="en-US" b="1" dirty="0" smtClean="0">
                <a:solidFill>
                  <a:srgbClr val="C00000"/>
                </a:solidFill>
              </a:rPr>
              <a:t>Example</a:t>
            </a:r>
          </a:p>
          <a:p>
            <a:pPr>
              <a:buNone/>
            </a:pPr>
            <a:r>
              <a:rPr lang="en-US" b="1" dirty="0" smtClean="0">
                <a:solidFill>
                  <a:srgbClr val="00B050"/>
                </a:solidFill>
              </a:rPr>
              <a:t>&lt;body </a:t>
            </a:r>
            <a:r>
              <a:rPr lang="en-US" b="1" dirty="0" err="1" smtClean="0">
                <a:solidFill>
                  <a:srgbClr val="7030A0"/>
                </a:solidFill>
              </a:rPr>
              <a:t>bgcolor</a:t>
            </a:r>
            <a:r>
              <a:rPr lang="en-US" b="1" dirty="0" smtClean="0">
                <a:solidFill>
                  <a:srgbClr val="7030A0"/>
                </a:solidFill>
              </a:rPr>
              <a:t>=“green” </a:t>
            </a:r>
            <a:r>
              <a:rPr lang="en-US" b="1" dirty="0" smtClean="0">
                <a:solidFill>
                  <a:srgbClr val="00B050"/>
                </a:solidFill>
              </a:rPr>
              <a:t>&gt;</a:t>
            </a:r>
            <a:r>
              <a:rPr lang="en-US" dirty="0" smtClean="0">
                <a:solidFill>
                  <a:srgbClr val="00B050"/>
                </a:solidFill>
              </a:rPr>
              <a:t>  </a:t>
            </a:r>
          </a:p>
          <a:p>
            <a:pPr lvl="2">
              <a:buNone/>
            </a:pPr>
            <a:r>
              <a:rPr lang="en-US" b="1" dirty="0" smtClean="0">
                <a:solidFill>
                  <a:srgbClr val="00B050"/>
                </a:solidFill>
              </a:rPr>
              <a:t>	 &lt;p&gt;  </a:t>
            </a:r>
            <a:r>
              <a:rPr lang="en-US" b="1" dirty="0" err="1" smtClean="0">
                <a:solidFill>
                  <a:srgbClr val="00B050"/>
                </a:solidFill>
              </a:rPr>
              <a:t>hai</a:t>
            </a:r>
            <a:r>
              <a:rPr lang="en-US" b="1" dirty="0" smtClean="0">
                <a:solidFill>
                  <a:srgbClr val="00B050"/>
                </a:solidFill>
              </a:rPr>
              <a:t> &lt;/p&gt; </a:t>
            </a:r>
          </a:p>
          <a:p>
            <a:pPr>
              <a:buNone/>
            </a:pPr>
            <a:r>
              <a:rPr lang="en-US" b="1" dirty="0" smtClean="0">
                <a:solidFill>
                  <a:srgbClr val="00B050"/>
                </a:solidFill>
              </a:rPr>
              <a:t>&lt;/body&gt;</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3400" b="1" dirty="0" smtClean="0">
                <a:solidFill>
                  <a:srgbClr val="0070C0"/>
                </a:solidFill>
              </a:rPr>
              <a:t>HTML colors- Attribute Values </a:t>
            </a:r>
            <a:r>
              <a:rPr lang="en-US" sz="3400" dirty="0" smtClean="0"/>
              <a:t/>
            </a:r>
            <a:br>
              <a:rPr lang="en-US" sz="3400" dirty="0" smtClean="0"/>
            </a:br>
            <a:endParaRPr lang="en-US" sz="1900" dirty="0" smtClean="0"/>
          </a:p>
        </p:txBody>
      </p:sp>
      <p:sp>
        <p:nvSpPr>
          <p:cNvPr id="30723" name="Rectangle 3"/>
          <p:cNvSpPr>
            <a:spLocks noGrp="1" noChangeArrowheads="1"/>
          </p:cNvSpPr>
          <p:nvPr>
            <p:ph type="body" idx="1"/>
          </p:nvPr>
        </p:nvSpPr>
        <p:spPr>
          <a:xfrm>
            <a:off x="612648" y="1447800"/>
            <a:ext cx="8153400" cy="4648200"/>
          </a:xfrm>
        </p:spPr>
        <p:txBody>
          <a:bodyPr>
            <a:normAutofit fontScale="85000" lnSpcReduction="20000"/>
          </a:bodyPr>
          <a:lstStyle/>
          <a:p>
            <a:pPr fontAlgn="base"/>
            <a:r>
              <a:rPr lang="en-US" sz="2800" b="1" dirty="0" err="1" smtClean="0"/>
              <a:t>color_name</a:t>
            </a:r>
            <a:r>
              <a:rPr lang="en-US" sz="2800" b="1" dirty="0" smtClean="0"/>
              <a:t>:</a:t>
            </a:r>
            <a:r>
              <a:rPr lang="en-US" sz="2800" dirty="0" smtClean="0"/>
              <a:t> It sets the background color by using the color name. For example “red”.</a:t>
            </a:r>
          </a:p>
          <a:p>
            <a:pPr fontAlgn="base"/>
            <a:r>
              <a:rPr lang="en-US" sz="2800" b="1" dirty="0" err="1" smtClean="0"/>
              <a:t>hex_number</a:t>
            </a:r>
            <a:r>
              <a:rPr lang="en-US" sz="2800" b="1" dirty="0" smtClean="0"/>
              <a:t>:</a:t>
            </a:r>
            <a:r>
              <a:rPr lang="en-US" sz="2800" dirty="0" smtClean="0"/>
              <a:t> It sets the background color by using the color hex code. For example “#0000ff”.</a:t>
            </a:r>
          </a:p>
          <a:p>
            <a:pPr fontAlgn="base"/>
            <a:r>
              <a:rPr lang="en-US" sz="2800" b="1" dirty="0" err="1" smtClean="0"/>
              <a:t>rgb_number</a:t>
            </a:r>
            <a:r>
              <a:rPr lang="en-US" sz="2800" b="1" dirty="0" smtClean="0"/>
              <a:t>: </a:t>
            </a:r>
            <a:r>
              <a:rPr lang="en-US" sz="2800" dirty="0" smtClean="0"/>
              <a:t>It sets the background color by using the RGB code. For example: “RGB(0, 153, 0)” .</a:t>
            </a:r>
          </a:p>
          <a:p>
            <a:pPr eaLnBrk="1" hangingPunct="1">
              <a:buFont typeface="Wingdings" pitchFamily="2" charset="2"/>
              <a:buNone/>
            </a:pPr>
            <a:endParaRPr lang="en-US" sz="2800" dirty="0" smtClean="0"/>
          </a:p>
          <a:p>
            <a:pPr eaLnBrk="1" hangingPunct="1">
              <a:buFont typeface="Wingdings" pitchFamily="2" charset="2"/>
              <a:buNone/>
            </a:pPr>
            <a:r>
              <a:rPr lang="en-US" sz="2800" dirty="0" smtClean="0"/>
              <a:t>&lt;BODY  </a:t>
            </a:r>
            <a:r>
              <a:rPr lang="en-US" sz="2800" dirty="0" err="1" smtClean="0"/>
              <a:t>bgcolor</a:t>
            </a:r>
            <a:r>
              <a:rPr lang="en-US" sz="2800" dirty="0" smtClean="0"/>
              <a:t>=</a:t>
            </a:r>
            <a:r>
              <a:rPr lang="en-US" sz="2800" i="1" dirty="0" smtClean="0"/>
              <a:t>“blue”&gt;</a:t>
            </a:r>
            <a:endParaRPr lang="en-US" sz="2800" dirty="0" smtClean="0"/>
          </a:p>
          <a:p>
            <a:pPr>
              <a:buNone/>
            </a:pPr>
            <a:r>
              <a:rPr lang="en-US" sz="2800" dirty="0" smtClean="0"/>
              <a:t>&lt;BODY  </a:t>
            </a:r>
            <a:r>
              <a:rPr lang="en-US" sz="2800" dirty="0" err="1" smtClean="0"/>
              <a:t>bgcolor</a:t>
            </a:r>
            <a:r>
              <a:rPr lang="en-US" sz="2800" dirty="0" smtClean="0"/>
              <a:t>=“</a:t>
            </a:r>
            <a:r>
              <a:rPr lang="en-US" sz="2800" dirty="0" err="1" smtClean="0"/>
              <a:t>rgb</a:t>
            </a:r>
            <a:r>
              <a:rPr lang="en-US" sz="2800" dirty="0" smtClean="0"/>
              <a:t>(255,0,0)” &gt;</a:t>
            </a:r>
          </a:p>
          <a:p>
            <a:pPr eaLnBrk="1" hangingPunct="1">
              <a:buFont typeface="Wingdings" pitchFamily="2" charset="2"/>
              <a:buNone/>
            </a:pPr>
            <a:r>
              <a:rPr lang="en-US" sz="2800" dirty="0" smtClean="0"/>
              <a:t>&lt;BODY </a:t>
            </a:r>
            <a:r>
              <a:rPr lang="en-US" sz="2800" dirty="0" err="1" smtClean="0"/>
              <a:t>bgcolor</a:t>
            </a:r>
            <a:r>
              <a:rPr lang="en-US" sz="2800" dirty="0" smtClean="0"/>
              <a:t>=</a:t>
            </a:r>
            <a:r>
              <a:rPr lang="en-US" sz="2800" i="1" dirty="0" smtClean="0"/>
              <a:t>“#0000FF”&gt;</a:t>
            </a:r>
          </a:p>
          <a:p>
            <a:pPr eaLnBrk="1" hangingPunct="1">
              <a:buFont typeface="Wingdings" pitchFamily="2" charset="2"/>
              <a:buNone/>
            </a:pPr>
            <a:endParaRPr lang="en-US" sz="2800" b="1" i="1" dirty="0" smtClean="0"/>
          </a:p>
          <a:p>
            <a:pPr>
              <a:buNone/>
            </a:pPr>
            <a:r>
              <a:rPr lang="en-US" sz="2800" dirty="0" smtClean="0">
                <a:hlinkClick r:id="rId2"/>
              </a:rPr>
              <a:t>https://htmlcolorcodes.com/</a:t>
            </a:r>
            <a:endParaRPr lang="en-US" sz="2800" b="1" dirty="0" smtClean="0"/>
          </a:p>
          <a:p>
            <a:pPr eaLnBrk="1" hangingPunct="1">
              <a:buFont typeface="Wingdings" pitchFamily="2" charset="2"/>
              <a:buNone/>
            </a:pPr>
            <a:endParaRPr lang="en-US" sz="2800" b="1" dirty="0" smtClean="0"/>
          </a:p>
        </p:txBody>
      </p:sp>
      <p:sp>
        <p:nvSpPr>
          <p:cNvPr id="30724" name="Slide Number Placeholder 6"/>
          <p:cNvSpPr>
            <a:spLocks noGrp="1"/>
          </p:cNvSpPr>
          <p:nvPr>
            <p:ph type="sldNum" sz="quarter" idx="10"/>
          </p:nvPr>
        </p:nvSpPr>
        <p:spPr>
          <a:noFill/>
        </p:spPr>
        <p:txBody>
          <a:bodyPr/>
          <a:lstStyle/>
          <a:p>
            <a:fld id="{CB369D73-818E-45F0-820C-592412FD4707}"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hangingPunct="1"/>
            <a:r>
              <a:rPr lang="en-US" sz="3400" dirty="0" smtClean="0"/>
              <a:t/>
            </a:r>
            <a:br>
              <a:rPr lang="en-US" sz="3400" dirty="0" smtClean="0"/>
            </a:br>
            <a:r>
              <a:rPr lang="en-US" sz="4000" b="1" dirty="0" smtClean="0">
                <a:solidFill>
                  <a:srgbClr val="0070C0"/>
                </a:solidFill>
              </a:rPr>
              <a:t>HTML -Colors</a:t>
            </a:r>
          </a:p>
        </p:txBody>
      </p:sp>
      <p:sp>
        <p:nvSpPr>
          <p:cNvPr id="31747" name="Rectangle 3"/>
          <p:cNvSpPr>
            <a:spLocks noGrp="1" noChangeArrowheads="1"/>
          </p:cNvSpPr>
          <p:nvPr>
            <p:ph type="body" idx="1"/>
          </p:nvPr>
        </p:nvSpPr>
        <p:spPr>
          <a:xfrm>
            <a:off x="457200" y="1600200"/>
            <a:ext cx="8229600" cy="2895600"/>
          </a:xfrm>
        </p:spPr>
        <p:txBody>
          <a:bodyPr>
            <a:normAutofit fontScale="47500" lnSpcReduction="20000"/>
          </a:bodyPr>
          <a:lstStyle/>
          <a:p>
            <a:pPr eaLnBrk="1" hangingPunct="1">
              <a:buFont typeface="Wingdings" pitchFamily="2" charset="2"/>
              <a:buNone/>
            </a:pPr>
            <a:r>
              <a:rPr lang="en-US" sz="5500" dirty="0" smtClean="0"/>
              <a:t>Color is the combination of red, green and blue</a:t>
            </a:r>
          </a:p>
          <a:p>
            <a:pPr eaLnBrk="1" hangingPunct="1">
              <a:buFont typeface="Wingdings" pitchFamily="2" charset="2"/>
              <a:buNone/>
            </a:pPr>
            <a:r>
              <a:rPr lang="en-US" sz="5500" dirty="0" smtClean="0"/>
              <a:t>color = </a:t>
            </a:r>
            <a:r>
              <a:rPr lang="en-US" sz="5500" dirty="0" smtClean="0">
                <a:solidFill>
                  <a:srgbClr val="C00000"/>
                </a:solidFill>
              </a:rPr>
              <a:t>“red”  </a:t>
            </a:r>
            <a:r>
              <a:rPr lang="en-US" sz="5500" dirty="0" smtClean="0"/>
              <a:t>(Browser compatibility issues)</a:t>
            </a:r>
          </a:p>
          <a:p>
            <a:pPr eaLnBrk="1" hangingPunct="1">
              <a:buFont typeface="Wingdings" pitchFamily="2" charset="2"/>
              <a:buNone/>
            </a:pPr>
            <a:r>
              <a:rPr lang="en-US" sz="5500" dirty="0" smtClean="0"/>
              <a:t>color=“</a:t>
            </a:r>
            <a:r>
              <a:rPr lang="en-US" sz="5500" dirty="0" err="1" smtClean="0">
                <a:solidFill>
                  <a:srgbClr val="C00000"/>
                </a:solidFill>
              </a:rPr>
              <a:t>rgb</a:t>
            </a:r>
            <a:r>
              <a:rPr lang="en-US" sz="5500" dirty="0" smtClean="0">
                <a:solidFill>
                  <a:srgbClr val="C00000"/>
                </a:solidFill>
              </a:rPr>
              <a:t>(122,255,0)”   </a:t>
            </a:r>
          </a:p>
          <a:p>
            <a:pPr>
              <a:buNone/>
            </a:pPr>
            <a:r>
              <a:rPr lang="en-US" sz="5500" dirty="0" smtClean="0"/>
              <a:t>color = </a:t>
            </a:r>
            <a:r>
              <a:rPr lang="en-US" sz="5500" dirty="0" smtClean="0">
                <a:solidFill>
                  <a:srgbClr val="C00000"/>
                </a:solidFill>
              </a:rPr>
              <a:t>“#FF0000”</a:t>
            </a:r>
          </a:p>
          <a:p>
            <a:pPr eaLnBrk="1" hangingPunct="1">
              <a:buFont typeface="Wingdings" pitchFamily="2" charset="2"/>
              <a:buNone/>
            </a:pPr>
            <a:endParaRPr lang="en-US" sz="5500" dirty="0" smtClean="0"/>
          </a:p>
          <a:p>
            <a:pPr eaLnBrk="1" hangingPunct="1">
              <a:buFont typeface="Wingdings" pitchFamily="2" charset="2"/>
              <a:buNone/>
            </a:pPr>
            <a:r>
              <a:rPr lang="en-US" sz="5500" dirty="0" smtClean="0"/>
              <a:t>values vary from 00 to FF (hexadecimal)</a:t>
            </a:r>
          </a:p>
          <a:p>
            <a:pPr eaLnBrk="1" hangingPunct="1">
              <a:buFont typeface="Wingdings" pitchFamily="2" charset="2"/>
              <a:buNone/>
            </a:pPr>
            <a:r>
              <a:rPr lang="en-US" sz="5500" dirty="0" smtClean="0"/>
              <a:t>0,1,2,3,4,5,6,7,8,9,a,b,c,d,e,f</a:t>
            </a:r>
            <a:r>
              <a:rPr lang="en-US" dirty="0" smtClean="0"/>
              <a:t>	</a:t>
            </a:r>
          </a:p>
          <a:p>
            <a:pPr algn="ctr" eaLnBrk="1" hangingPunct="1">
              <a:buFont typeface="Wingdings" pitchFamily="2" charset="2"/>
              <a:buNone/>
            </a:pPr>
            <a:endParaRPr lang="en-US" u="sng"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grpSp>
        <p:nvGrpSpPr>
          <p:cNvPr id="2" name="Group 11"/>
          <p:cNvGrpSpPr>
            <a:grpSpLocks/>
          </p:cNvGrpSpPr>
          <p:nvPr/>
        </p:nvGrpSpPr>
        <p:grpSpPr bwMode="auto">
          <a:xfrm>
            <a:off x="1905000" y="4343400"/>
            <a:ext cx="6248400" cy="1905000"/>
            <a:chOff x="1728" y="2592"/>
            <a:chExt cx="2496" cy="1200"/>
          </a:xfrm>
        </p:grpSpPr>
        <p:grpSp>
          <p:nvGrpSpPr>
            <p:cNvPr id="3" name="Group 8"/>
            <p:cNvGrpSpPr>
              <a:grpSpLocks/>
            </p:cNvGrpSpPr>
            <p:nvPr/>
          </p:nvGrpSpPr>
          <p:grpSpPr bwMode="auto">
            <a:xfrm>
              <a:off x="1728" y="3216"/>
              <a:ext cx="2496" cy="576"/>
              <a:chOff x="1728" y="2928"/>
              <a:chExt cx="2496" cy="576"/>
            </a:xfrm>
          </p:grpSpPr>
          <p:sp>
            <p:nvSpPr>
              <p:cNvPr id="31752" name="AutoShape 4"/>
              <p:cNvSpPr>
                <a:spLocks noChangeArrowheads="1"/>
              </p:cNvSpPr>
              <p:nvPr/>
            </p:nvSpPr>
            <p:spPr bwMode="auto">
              <a:xfrm>
                <a:off x="1728" y="2976"/>
                <a:ext cx="720" cy="240"/>
              </a:xfrm>
              <a:prstGeom prst="wedgeRectCallout">
                <a:avLst>
                  <a:gd name="adj1" fmla="val 63056"/>
                  <a:gd name="adj2" fmla="val -214167"/>
                </a:avLst>
              </a:prstGeom>
              <a:solidFill>
                <a:schemeClr val="accent1"/>
              </a:solidFill>
              <a:ln w="9525">
                <a:solidFill>
                  <a:schemeClr val="tx1"/>
                </a:solidFill>
                <a:miter lim="800000"/>
                <a:headEnd/>
                <a:tailEnd/>
              </a:ln>
            </p:spPr>
            <p:txBody>
              <a:bodyPr/>
              <a:lstStyle/>
              <a:p>
                <a:pPr algn="ctr"/>
                <a:r>
                  <a:rPr lang="en-US" b="1"/>
                  <a:t>Red</a:t>
                </a:r>
              </a:p>
            </p:txBody>
          </p:sp>
          <p:sp>
            <p:nvSpPr>
              <p:cNvPr id="31753" name="AutoShape 6"/>
              <p:cNvSpPr>
                <a:spLocks noChangeArrowheads="1"/>
              </p:cNvSpPr>
              <p:nvPr/>
            </p:nvSpPr>
            <p:spPr bwMode="auto">
              <a:xfrm>
                <a:off x="2544" y="3264"/>
                <a:ext cx="768" cy="240"/>
              </a:xfrm>
              <a:prstGeom prst="wedgeRectCallout">
                <a:avLst>
                  <a:gd name="adj1" fmla="val -259"/>
                  <a:gd name="adj2" fmla="val -326250"/>
                </a:avLst>
              </a:prstGeom>
              <a:solidFill>
                <a:schemeClr val="accent1"/>
              </a:solidFill>
              <a:ln w="9525">
                <a:solidFill>
                  <a:schemeClr val="tx1"/>
                </a:solidFill>
                <a:miter lim="800000"/>
                <a:headEnd/>
                <a:tailEnd/>
              </a:ln>
            </p:spPr>
            <p:txBody>
              <a:bodyPr/>
              <a:lstStyle/>
              <a:p>
                <a:pPr algn="ctr"/>
                <a:r>
                  <a:rPr lang="en-US" b="1"/>
                  <a:t>Green</a:t>
                </a:r>
              </a:p>
            </p:txBody>
          </p:sp>
          <p:sp>
            <p:nvSpPr>
              <p:cNvPr id="31754" name="AutoShape 7"/>
              <p:cNvSpPr>
                <a:spLocks noChangeArrowheads="1"/>
              </p:cNvSpPr>
              <p:nvPr/>
            </p:nvSpPr>
            <p:spPr bwMode="auto">
              <a:xfrm>
                <a:off x="3504" y="2928"/>
                <a:ext cx="720" cy="240"/>
              </a:xfrm>
              <a:prstGeom prst="wedgeRectCallout">
                <a:avLst>
                  <a:gd name="adj1" fmla="val -74306"/>
                  <a:gd name="adj2" fmla="val -197917"/>
                </a:avLst>
              </a:prstGeom>
              <a:solidFill>
                <a:schemeClr val="accent1"/>
              </a:solidFill>
              <a:ln w="9525">
                <a:solidFill>
                  <a:schemeClr val="tx1"/>
                </a:solidFill>
                <a:miter lim="800000"/>
                <a:headEnd/>
                <a:tailEnd/>
              </a:ln>
            </p:spPr>
            <p:txBody>
              <a:bodyPr/>
              <a:lstStyle/>
              <a:p>
                <a:pPr algn="ctr"/>
                <a:r>
                  <a:rPr lang="en-US" b="1"/>
                  <a:t>Blue</a:t>
                </a:r>
              </a:p>
            </p:txBody>
          </p:sp>
        </p:grpSp>
        <p:sp>
          <p:nvSpPr>
            <p:cNvPr id="31751" name="Text Box 10"/>
            <p:cNvSpPr txBox="1">
              <a:spLocks noChangeArrowheads="1"/>
            </p:cNvSpPr>
            <p:nvPr/>
          </p:nvSpPr>
          <p:spPr bwMode="auto">
            <a:xfrm>
              <a:off x="2256" y="2592"/>
              <a:ext cx="1200" cy="288"/>
            </a:xfrm>
            <a:prstGeom prst="rect">
              <a:avLst/>
            </a:prstGeom>
            <a:noFill/>
            <a:ln w="9525">
              <a:noFill/>
              <a:miter lim="800000"/>
              <a:headEnd/>
              <a:tailEnd/>
            </a:ln>
          </p:spPr>
          <p:txBody>
            <a:bodyPr>
              <a:spAutoFit/>
            </a:bodyPr>
            <a:lstStyle/>
            <a:p>
              <a:pPr algn="ctr">
                <a:spcBef>
                  <a:spcPct val="50000"/>
                </a:spcBef>
              </a:pPr>
              <a:r>
                <a:rPr lang="en-US" dirty="0" smtClean="0"/>
                <a:t>#</a:t>
              </a:r>
              <a:r>
                <a:rPr lang="en-US" u="sng" dirty="0" smtClean="0"/>
                <a:t>FF</a:t>
              </a:r>
              <a:r>
                <a:rPr lang="en-US" dirty="0" smtClean="0"/>
                <a:t> </a:t>
              </a:r>
              <a:r>
                <a:rPr lang="en-US" u="sng" dirty="0" err="1" smtClean="0"/>
                <a:t>FF</a:t>
              </a:r>
              <a:r>
                <a:rPr lang="en-US" dirty="0" smtClean="0"/>
                <a:t> </a:t>
              </a:r>
              <a:r>
                <a:rPr lang="en-US" u="sng" dirty="0"/>
                <a:t>FF</a:t>
              </a:r>
            </a:p>
          </p:txBody>
        </p:sp>
      </p:grpSp>
      <p:sp>
        <p:nvSpPr>
          <p:cNvPr id="31749" name="Slide Number Placeholder 12"/>
          <p:cNvSpPr>
            <a:spLocks noGrp="1"/>
          </p:cNvSpPr>
          <p:nvPr>
            <p:ph type="sldNum" sz="quarter" idx="10"/>
          </p:nvPr>
        </p:nvSpPr>
        <p:spPr>
          <a:noFill/>
        </p:spPr>
        <p:txBody>
          <a:bodyPr/>
          <a:lstStyle/>
          <a:p>
            <a:fld id="{0C155606-B0BF-476C-96B1-36AF11CA400C}"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70C0"/>
                </a:solidFill>
                <a:latin typeface="Cambria" pitchFamily="18" charset="0"/>
              </a:rPr>
              <a:t>HTML Links- anchor tag</a:t>
            </a:r>
            <a:endParaRPr lang="en-US" dirty="0">
              <a:solidFill>
                <a:srgbClr val="0070C0"/>
              </a:solidFill>
              <a:latin typeface="Cambria" pitchFamily="18" charset="0"/>
            </a:endParaRPr>
          </a:p>
        </p:txBody>
      </p:sp>
      <p:sp>
        <p:nvSpPr>
          <p:cNvPr id="3" name="Content Placeholder 2"/>
          <p:cNvSpPr>
            <a:spLocks noGrp="1"/>
          </p:cNvSpPr>
          <p:nvPr>
            <p:ph sz="quarter" idx="1"/>
          </p:nvPr>
        </p:nvSpPr>
        <p:spPr>
          <a:xfrm>
            <a:off x="612648" y="1600200"/>
            <a:ext cx="8153400" cy="3276600"/>
          </a:xfrm>
        </p:spPr>
        <p:txBody>
          <a:bodyPr>
            <a:normAutofit fontScale="92500"/>
          </a:bodyPr>
          <a:lstStyle/>
          <a:p>
            <a:r>
              <a:rPr lang="en-US" dirty="0" smtClean="0">
                <a:latin typeface="Times New Roman" pitchFamily="18" charset="0"/>
                <a:cs typeface="Times New Roman" pitchFamily="18" charset="0"/>
              </a:rPr>
              <a:t>HTML links are defined with the </a:t>
            </a:r>
            <a:r>
              <a:rPr lang="en-US" b="1" dirty="0" smtClean="0">
                <a:latin typeface="Times New Roman" pitchFamily="18" charset="0"/>
                <a:cs typeface="Times New Roman" pitchFamily="18" charset="0"/>
              </a:rPr>
              <a:t>anchor</a:t>
            </a:r>
            <a:r>
              <a:rPr lang="en-US" dirty="0" smtClean="0">
                <a:latin typeface="Times New Roman" pitchFamily="18" charset="0"/>
                <a:cs typeface="Times New Roman" pitchFamily="18" charset="0"/>
              </a:rPr>
              <a:t> tag&lt;a&gt;</a:t>
            </a:r>
          </a:p>
          <a:p>
            <a:pPr>
              <a:buNone/>
            </a:pPr>
            <a:r>
              <a:rPr lang="en-US" b="1" dirty="0" smtClean="0">
                <a:latin typeface="Times New Roman" pitchFamily="18" charset="0"/>
                <a:cs typeface="Times New Roman" pitchFamily="18" charset="0"/>
              </a:rPr>
              <a:t>Example</a:t>
            </a:r>
          </a:p>
          <a:p>
            <a:pPr>
              <a:buNone/>
            </a:pPr>
            <a:r>
              <a:rPr lang="en-US" b="1" dirty="0" smtClean="0">
                <a:latin typeface="Times New Roman" pitchFamily="18" charset="0"/>
                <a:cs typeface="Times New Roman" pitchFamily="18" charset="0"/>
              </a:rPr>
              <a:t>Test.html</a:t>
            </a:r>
          </a:p>
          <a:p>
            <a:pPr>
              <a:buNone/>
            </a:pPr>
            <a:r>
              <a:rPr lang="en-US" sz="2800" b="1" dirty="0" smtClean="0">
                <a:solidFill>
                  <a:srgbClr val="00B050"/>
                </a:solidFill>
                <a:latin typeface="Times New Roman" pitchFamily="18" charset="0"/>
                <a:cs typeface="Times New Roman" pitchFamily="18" charset="0"/>
              </a:rPr>
              <a:t>&lt;a </a:t>
            </a:r>
            <a:r>
              <a:rPr lang="en-US" sz="2800" b="1" dirty="0" err="1" smtClean="0">
                <a:solidFill>
                  <a:srgbClr val="C00000"/>
                </a:solidFill>
                <a:latin typeface="Times New Roman" pitchFamily="18" charset="0"/>
                <a:cs typeface="Times New Roman" pitchFamily="18" charset="0"/>
              </a:rPr>
              <a:t>href</a:t>
            </a:r>
            <a:r>
              <a:rPr lang="en-US" sz="2800" b="1" dirty="0" smtClean="0">
                <a:solidFill>
                  <a:srgbClr val="C00000"/>
                </a:solidFill>
                <a:latin typeface="Times New Roman" pitchFamily="18" charset="0"/>
                <a:cs typeface="Times New Roman" pitchFamily="18" charset="0"/>
              </a:rPr>
              <a:t>="http://www.kongu.ac.in"</a:t>
            </a:r>
            <a:r>
              <a:rPr lang="en-US" sz="2800" b="1" dirty="0" smtClean="0">
                <a:solidFill>
                  <a:srgbClr val="00B050"/>
                </a:solidFill>
                <a:latin typeface="Times New Roman" pitchFamily="18" charset="0"/>
                <a:cs typeface="Times New Roman" pitchFamily="18" charset="0"/>
              </a:rPr>
              <a:t>&gt; </a:t>
            </a:r>
            <a:r>
              <a:rPr lang="en-US" sz="2800" b="1" dirty="0" err="1" smtClean="0">
                <a:solidFill>
                  <a:srgbClr val="00B050"/>
                </a:solidFill>
                <a:latin typeface="Times New Roman" pitchFamily="18" charset="0"/>
                <a:cs typeface="Times New Roman" pitchFamily="18" charset="0"/>
              </a:rPr>
              <a:t>kongu</a:t>
            </a:r>
            <a:r>
              <a:rPr lang="en-US" sz="2800" b="1" dirty="0" smtClean="0">
                <a:solidFill>
                  <a:srgbClr val="00B050"/>
                </a:solidFill>
                <a:latin typeface="Times New Roman" pitchFamily="18" charset="0"/>
                <a:cs typeface="Times New Roman" pitchFamily="18" charset="0"/>
              </a:rPr>
              <a:t>&lt;/a&gt;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link's destination is specified in the </a:t>
            </a:r>
            <a:r>
              <a:rPr lang="en-US" b="1" dirty="0" err="1" smtClean="0">
                <a:latin typeface="Times New Roman" pitchFamily="18" charset="0"/>
                <a:cs typeface="Times New Roman" pitchFamily="18" charset="0"/>
              </a:rPr>
              <a:t>href</a:t>
            </a:r>
            <a:r>
              <a:rPr lang="en-US" b="1" dirty="0" smtClean="0">
                <a:latin typeface="Times New Roman" pitchFamily="18" charset="0"/>
                <a:cs typeface="Times New Roman" pitchFamily="18" charset="0"/>
              </a:rPr>
              <a:t> attribute</a:t>
            </a:r>
            <a:endParaRPr lang="en-US" dirty="0" smtClean="0">
              <a:latin typeface="Times New Roman" pitchFamily="18" charset="0"/>
              <a:cs typeface="Times New Roman" pitchFamily="18" charset="0"/>
            </a:endParaRPr>
          </a:p>
          <a:p>
            <a:endParaRPr lang="en-US" dirty="0" smtClean="0"/>
          </a:p>
          <a:p>
            <a:endParaRPr lang="en-US" dirty="0"/>
          </a:p>
        </p:txBody>
      </p:sp>
      <p:sp>
        <p:nvSpPr>
          <p:cNvPr id="6" name="TextBox 5"/>
          <p:cNvSpPr txBox="1"/>
          <p:nvPr/>
        </p:nvSpPr>
        <p:spPr>
          <a:xfrm>
            <a:off x="609600" y="5334000"/>
            <a:ext cx="41148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153400" cy="990600"/>
          </a:xfrm>
        </p:spPr>
        <p:txBody>
          <a:bodyPr/>
          <a:lstStyle/>
          <a:p>
            <a:r>
              <a:rPr lang="en-US" b="1" dirty="0" smtClean="0">
                <a:solidFill>
                  <a:srgbClr val="0070C0"/>
                </a:solidFill>
              </a:rPr>
              <a:t>Example output</a:t>
            </a:r>
            <a:endParaRPr lang="en-US" b="1" dirty="0">
              <a:solidFill>
                <a:srgbClr val="0070C0"/>
              </a:solidFill>
            </a:endParaRPr>
          </a:p>
        </p:txBody>
      </p:sp>
      <p:pic>
        <p:nvPicPr>
          <p:cNvPr id="5" name="Picture 5"/>
          <p:cNvPicPr>
            <a:picLocks noChangeAspect="1" noChangeArrowheads="1"/>
          </p:cNvPicPr>
          <p:nvPr/>
        </p:nvPicPr>
        <p:blipFill>
          <a:blip r:embed="rId2"/>
          <a:srcRect/>
          <a:stretch>
            <a:fillRect/>
          </a:stretch>
        </p:blipFill>
        <p:spPr bwMode="auto">
          <a:xfrm>
            <a:off x="4114800" y="2743200"/>
            <a:ext cx="4267200" cy="3733800"/>
          </a:xfrm>
          <a:prstGeom prst="rect">
            <a:avLst/>
          </a:prstGeom>
          <a:noFill/>
          <a:ln w="9525">
            <a:noFill/>
            <a:miter lim="800000"/>
            <a:headEnd/>
            <a:tailEnd/>
          </a:ln>
          <a:effectLst/>
        </p:spPr>
      </p:pic>
      <p:sp>
        <p:nvSpPr>
          <p:cNvPr id="7" name="Content Placeholder 6"/>
          <p:cNvSpPr>
            <a:spLocks noGrp="1"/>
          </p:cNvSpPr>
          <p:nvPr>
            <p:ph sz="quarter" idx="1"/>
          </p:nvPr>
        </p:nvSpPr>
        <p:spPr>
          <a:xfrm>
            <a:off x="612648" y="1066800"/>
            <a:ext cx="8226552" cy="5257800"/>
          </a:xfrm>
        </p:spPr>
        <p:txBody>
          <a:bodyPr/>
          <a:lstStyle/>
          <a:p>
            <a:endParaRPr lang="en-US" dirty="0" smtClean="0"/>
          </a:p>
          <a:p>
            <a:r>
              <a:rPr lang="en-US" dirty="0" smtClean="0"/>
              <a:t>Test.html</a:t>
            </a:r>
            <a:endParaRPr lang="en-US" dirty="0"/>
          </a:p>
        </p:txBody>
      </p:sp>
      <p:pic>
        <p:nvPicPr>
          <p:cNvPr id="6146" name="Picture 2"/>
          <p:cNvPicPr>
            <a:picLocks noChangeAspect="1" noChangeArrowheads="1"/>
          </p:cNvPicPr>
          <p:nvPr/>
        </p:nvPicPr>
        <p:blipFill>
          <a:blip r:embed="rId3"/>
          <a:srcRect/>
          <a:stretch>
            <a:fillRect/>
          </a:stretch>
        </p:blipFill>
        <p:spPr bwMode="auto">
          <a:xfrm>
            <a:off x="381000" y="2209800"/>
            <a:ext cx="3047999" cy="107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b="1" dirty="0" smtClean="0">
                <a:solidFill>
                  <a:srgbClr val="0070C0"/>
                </a:solidFill>
                <a:latin typeface="Cambria" pitchFamily="18" charset="0"/>
              </a:rPr>
              <a:t>HTML Links</a:t>
            </a:r>
            <a:endParaRPr lang="en-US" dirty="0" smtClean="0">
              <a:solidFill>
                <a:srgbClr val="0070C0"/>
              </a:solidFill>
            </a:endParaRPr>
          </a:p>
        </p:txBody>
      </p:sp>
      <p:sp>
        <p:nvSpPr>
          <p:cNvPr id="28675" name="Rectangle 3"/>
          <p:cNvSpPr>
            <a:spLocks noGrp="1" noChangeArrowheads="1"/>
          </p:cNvSpPr>
          <p:nvPr>
            <p:ph type="body" idx="1"/>
          </p:nvPr>
        </p:nvSpPr>
        <p:spPr>
          <a:xfrm>
            <a:off x="152400" y="1371600"/>
            <a:ext cx="8991600" cy="5029200"/>
          </a:xfrm>
        </p:spPr>
        <p:txBody>
          <a:bodyPr>
            <a:normAutofit/>
          </a:bodyPr>
          <a:lstStyle/>
          <a:p>
            <a:pPr eaLnBrk="1" hangingPunct="1">
              <a:lnSpc>
                <a:spcPct val="90000"/>
              </a:lnSpc>
              <a:buFont typeface="Wingdings" pitchFamily="2" charset="2"/>
              <a:buNone/>
              <a:defRPr/>
            </a:pPr>
            <a:endParaRPr lang="en-US" b="1" dirty="0" smtClean="0">
              <a:solidFill>
                <a:schemeClr val="bg2"/>
              </a:solidFill>
            </a:endParaRPr>
          </a:p>
          <a:p>
            <a:pPr>
              <a:lnSpc>
                <a:spcPct val="90000"/>
              </a:lnSpc>
              <a:buNone/>
              <a:defRPr/>
            </a:pPr>
            <a:r>
              <a:rPr lang="en-US" b="1" dirty="0" smtClean="0">
                <a:solidFill>
                  <a:schemeClr val="accent6">
                    <a:lumMod val="75000"/>
                  </a:schemeClr>
                </a:solidFill>
              </a:rPr>
              <a:t>Test.html</a:t>
            </a:r>
          </a:p>
          <a:p>
            <a:pPr>
              <a:lnSpc>
                <a:spcPct val="90000"/>
              </a:lnSpc>
              <a:buNone/>
              <a:defRPr/>
            </a:pPr>
            <a:r>
              <a:rPr lang="en-US" b="1" dirty="0" smtClean="0">
                <a:solidFill>
                  <a:srgbClr val="C00000"/>
                </a:solidFill>
              </a:rPr>
              <a:t>&lt;body&gt;</a:t>
            </a:r>
          </a:p>
          <a:p>
            <a:pPr>
              <a:lnSpc>
                <a:spcPct val="90000"/>
              </a:lnSpc>
              <a:buNone/>
              <a:defRPr/>
            </a:pPr>
            <a:r>
              <a:rPr lang="en-US" b="1" dirty="0" smtClean="0">
                <a:solidFill>
                  <a:srgbClr val="C00000"/>
                </a:solidFill>
              </a:rPr>
              <a:t>	&lt;a </a:t>
            </a:r>
            <a:r>
              <a:rPr lang="en-US" b="1" dirty="0" err="1" smtClean="0">
                <a:solidFill>
                  <a:srgbClr val="C00000"/>
                </a:solidFill>
              </a:rPr>
              <a:t>href</a:t>
            </a:r>
            <a:r>
              <a:rPr lang="en-US" b="1" dirty="0" smtClean="0">
                <a:solidFill>
                  <a:srgbClr val="C00000"/>
                </a:solidFill>
              </a:rPr>
              <a:t>=“bio.html”&gt; Read my BIO &lt;/a&gt;</a:t>
            </a:r>
          </a:p>
          <a:p>
            <a:pPr>
              <a:lnSpc>
                <a:spcPct val="90000"/>
              </a:lnSpc>
              <a:buNone/>
              <a:defRPr/>
            </a:pPr>
            <a:r>
              <a:rPr lang="en-US" b="1" dirty="0" smtClean="0">
                <a:solidFill>
                  <a:srgbClr val="C00000"/>
                </a:solidFill>
              </a:rPr>
              <a:t>&lt;body&gt;</a:t>
            </a:r>
          </a:p>
          <a:p>
            <a:pPr eaLnBrk="1" hangingPunct="1">
              <a:lnSpc>
                <a:spcPct val="90000"/>
              </a:lnSpc>
              <a:buFont typeface="Wingdings" pitchFamily="2" charset="2"/>
              <a:buNone/>
              <a:defRPr/>
            </a:pPr>
            <a:endParaRPr lang="en-US" dirty="0" smtClean="0">
              <a:solidFill>
                <a:schemeClr val="bg2"/>
              </a:solidFill>
            </a:endParaRPr>
          </a:p>
          <a:p>
            <a:pPr eaLnBrk="1" hangingPunct="1">
              <a:lnSpc>
                <a:spcPct val="90000"/>
              </a:lnSpc>
              <a:buFont typeface="Wingdings" pitchFamily="2" charset="2"/>
              <a:buNone/>
              <a:defRPr/>
            </a:pPr>
            <a:r>
              <a:rPr lang="en-US" b="1" dirty="0" smtClean="0">
                <a:solidFill>
                  <a:schemeClr val="accent6">
                    <a:lumMod val="75000"/>
                  </a:schemeClr>
                </a:solidFill>
              </a:rPr>
              <a:t>bio.html</a:t>
            </a:r>
            <a:endParaRPr lang="en-US" dirty="0" smtClean="0">
              <a:solidFill>
                <a:schemeClr val="bg2"/>
              </a:solidFill>
            </a:endParaRPr>
          </a:p>
          <a:p>
            <a:pPr eaLnBrk="1" hangingPunct="1">
              <a:buFontTx/>
              <a:buNone/>
              <a:defRPr/>
            </a:pPr>
            <a:r>
              <a:rPr lang="en-US" dirty="0" smtClean="0"/>
              <a:t>&lt;body&gt;</a:t>
            </a:r>
          </a:p>
          <a:p>
            <a:pPr eaLnBrk="1" hangingPunct="1">
              <a:buFontTx/>
              <a:buNone/>
              <a:defRPr/>
            </a:pPr>
            <a:r>
              <a:rPr lang="en-US" dirty="0" smtClean="0"/>
              <a:t> Welcome to web Page</a:t>
            </a:r>
          </a:p>
          <a:p>
            <a:pPr eaLnBrk="1" hangingPunct="1">
              <a:buFontTx/>
              <a:buNone/>
              <a:defRPr/>
            </a:pPr>
            <a:r>
              <a:rPr lang="en-US" dirty="0" smtClean="0"/>
              <a:t>&lt;/body&gt;</a:t>
            </a:r>
          </a:p>
          <a:p>
            <a:pPr eaLnBrk="1" hangingPunct="1">
              <a:buFontTx/>
              <a:buNone/>
              <a:defRPr/>
            </a:pPr>
            <a:endParaRPr lang="en-US" dirty="0" smtClean="0"/>
          </a:p>
          <a:p>
            <a:pPr eaLnBrk="1" hangingPunct="1">
              <a:buFontTx/>
              <a:buNone/>
              <a:defRPr/>
            </a:pPr>
            <a:endParaRPr lang="en-US" dirty="0" smtClean="0"/>
          </a:p>
          <a:p>
            <a:pPr eaLnBrk="1" hangingPunct="1">
              <a:lnSpc>
                <a:spcPct val="90000"/>
              </a:lnSpc>
              <a:buFont typeface="Wingdings" pitchFamily="2" charset="2"/>
              <a:buNone/>
              <a:defRPr/>
            </a:pPr>
            <a:endParaRPr lang="en-US" dirty="0" smtClean="0"/>
          </a:p>
        </p:txBody>
      </p:sp>
      <p:cxnSp>
        <p:nvCxnSpPr>
          <p:cNvPr id="27652" name="Straight Connector 12"/>
          <p:cNvCxnSpPr>
            <a:cxnSpLocks noChangeShapeType="1"/>
            <a:stCxn id="28675" idx="1"/>
            <a:endCxn id="28675" idx="3"/>
          </p:cNvCxnSpPr>
          <p:nvPr/>
        </p:nvCxnSpPr>
        <p:spPr bwMode="auto">
          <a:xfrm rot="10800000" flipH="1">
            <a:off x="152400" y="3886200"/>
            <a:ext cx="8991600" cy="1588"/>
          </a:xfrm>
          <a:prstGeom prst="line">
            <a:avLst/>
          </a:prstGeom>
          <a:noFill/>
          <a:ln w="19050" algn="ctr">
            <a:solidFill>
              <a:srgbClr val="008000"/>
            </a:solidFill>
            <a:round/>
            <a:headEnd type="triangle" w="med" len="med"/>
            <a:tailEnd type="triangle" w="med" len="med"/>
          </a:ln>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&lt;anchor &gt; - Target attribute value</a:t>
            </a:r>
            <a:endParaRPr lang="en-US" b="1" dirty="0">
              <a:solidFill>
                <a:srgbClr val="0070C0"/>
              </a:solidFill>
            </a:endParaRPr>
          </a:p>
        </p:txBody>
      </p:sp>
      <p:sp>
        <p:nvSpPr>
          <p:cNvPr id="6" name="Content Placeholder 5"/>
          <p:cNvSpPr>
            <a:spLocks noGrp="1"/>
          </p:cNvSpPr>
          <p:nvPr>
            <p:ph sz="quarter" idx="1"/>
          </p:nvPr>
        </p:nvSpPr>
        <p:spPr>
          <a:xfrm>
            <a:off x="228600" y="1676400"/>
            <a:ext cx="8537448" cy="4419600"/>
          </a:xfrm>
        </p:spPr>
        <p:txBody>
          <a:bodyPr/>
          <a:lstStyle/>
          <a:p>
            <a:pPr>
              <a:buNone/>
            </a:pPr>
            <a:r>
              <a:rPr lang="en-US" dirty="0" smtClean="0"/>
              <a:t>Target=“value” </a:t>
            </a:r>
          </a:p>
          <a:p>
            <a:pPr>
              <a:buNone/>
            </a:pPr>
            <a:r>
              <a:rPr lang="en-US" dirty="0" smtClean="0"/>
              <a:t>Value can be</a:t>
            </a:r>
            <a:endParaRPr lang="en-US" dirty="0"/>
          </a:p>
        </p:txBody>
      </p:sp>
      <p:pic>
        <p:nvPicPr>
          <p:cNvPr id="7173" name="Picture 5"/>
          <p:cNvPicPr>
            <a:picLocks noChangeAspect="1" noChangeArrowheads="1"/>
          </p:cNvPicPr>
          <p:nvPr/>
        </p:nvPicPr>
        <p:blipFill>
          <a:blip r:embed="rId2"/>
          <a:srcRect/>
          <a:stretch>
            <a:fillRect/>
          </a:stretch>
        </p:blipFill>
        <p:spPr bwMode="auto">
          <a:xfrm>
            <a:off x="0" y="3124200"/>
            <a:ext cx="9144000"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3400" y="457200"/>
            <a:ext cx="8077200" cy="609600"/>
          </a:xfrm>
        </p:spPr>
        <p:txBody>
          <a:bodyPr>
            <a:normAutofit fontScale="90000"/>
          </a:bodyPr>
          <a:lstStyle/>
          <a:p>
            <a:r>
              <a:rPr lang="en-US" b="1" dirty="0" smtClean="0">
                <a:solidFill>
                  <a:srgbClr val="0070C0"/>
                </a:solidFill>
                <a:latin typeface="Times New Roman" pitchFamily="18" charset="0"/>
                <a:cs typeface="Times New Roman" pitchFamily="18" charset="0"/>
              </a:rPr>
              <a:t>Web Client/ Web Server</a:t>
            </a:r>
            <a:endParaRPr lang="en-US" b="1" dirty="0">
              <a:solidFill>
                <a:srgbClr val="0070C0"/>
              </a:solidFill>
              <a:latin typeface="Times New Roman" pitchFamily="18" charset="0"/>
              <a:cs typeface="Times New Roman" pitchFamily="18" charset="0"/>
            </a:endParaRPr>
          </a:p>
        </p:txBody>
      </p:sp>
      <p:sp>
        <p:nvSpPr>
          <p:cNvPr id="11267" name="Rectangle 3"/>
          <p:cNvSpPr>
            <a:spLocks noGrp="1" noChangeArrowheads="1"/>
          </p:cNvSpPr>
          <p:nvPr>
            <p:ph type="body" idx="1"/>
          </p:nvPr>
        </p:nvSpPr>
        <p:spPr>
          <a:xfrm>
            <a:off x="381000" y="1752600"/>
            <a:ext cx="8305800" cy="4648200"/>
          </a:xfrm>
        </p:spPr>
        <p:txBody>
          <a:bodyPr>
            <a:normAutofit/>
          </a:bodyPr>
          <a:lstStyle/>
          <a:p>
            <a:pPr algn="just">
              <a:buNone/>
            </a:pPr>
            <a:r>
              <a:rPr lang="en-US" sz="2800" b="1" dirty="0" smtClean="0"/>
              <a:t>Web Server</a:t>
            </a:r>
          </a:p>
          <a:p>
            <a:pPr algn="just"/>
            <a:r>
              <a:rPr lang="en-US" sz="2800" b="1" dirty="0" smtClean="0"/>
              <a:t> </a:t>
            </a:r>
            <a:r>
              <a:rPr lang="en-US" sz="2800" dirty="0" smtClean="0"/>
              <a:t>Web server </a:t>
            </a:r>
            <a:r>
              <a:rPr lang="en-US" sz="2800" b="1" dirty="0" smtClean="0">
                <a:solidFill>
                  <a:srgbClr val="C00000"/>
                </a:solidFill>
              </a:rPr>
              <a:t>receives a client request</a:t>
            </a:r>
            <a:r>
              <a:rPr lang="en-US" sz="2800" dirty="0" smtClean="0">
                <a:solidFill>
                  <a:srgbClr val="C00000"/>
                </a:solidFill>
              </a:rPr>
              <a:t>, </a:t>
            </a:r>
            <a:r>
              <a:rPr lang="en-US" sz="2800" b="1" dirty="0" smtClean="0">
                <a:solidFill>
                  <a:srgbClr val="C00000"/>
                </a:solidFill>
              </a:rPr>
              <a:t>process the request </a:t>
            </a:r>
            <a:r>
              <a:rPr lang="en-US" sz="2800" dirty="0" smtClean="0">
                <a:solidFill>
                  <a:srgbClr val="C00000"/>
                </a:solidFill>
              </a:rPr>
              <a:t>and  </a:t>
            </a:r>
            <a:r>
              <a:rPr lang="en-US" sz="2800" b="1" dirty="0" smtClean="0">
                <a:solidFill>
                  <a:srgbClr val="C00000"/>
                </a:solidFill>
              </a:rPr>
              <a:t>give response to the client</a:t>
            </a:r>
            <a:r>
              <a:rPr lang="en-US" sz="2800" dirty="0" smtClean="0"/>
              <a:t>.</a:t>
            </a:r>
          </a:p>
          <a:p>
            <a:pPr algn="just"/>
            <a:r>
              <a:rPr lang="en-US" sz="2800" dirty="0" smtClean="0"/>
              <a:t> Allows to host the web sites</a:t>
            </a:r>
          </a:p>
          <a:p>
            <a:pPr algn="just">
              <a:buNone/>
            </a:pPr>
            <a:endParaRPr lang="en-US" sz="2800" b="1" dirty="0" smtClean="0"/>
          </a:p>
          <a:p>
            <a:pPr algn="just">
              <a:buNone/>
            </a:pPr>
            <a:r>
              <a:rPr lang="en-US" sz="2800" b="1" dirty="0" smtClean="0"/>
              <a:t>Web Client</a:t>
            </a:r>
          </a:p>
          <a:p>
            <a:pPr algn="just"/>
            <a:r>
              <a:rPr lang="en-US" sz="2800" dirty="0" smtClean="0"/>
              <a:t>A web client is an application that communicates with a web server, using Hypertext Transfer Protocol (HTTP)</a:t>
            </a:r>
          </a:p>
          <a:p>
            <a:pPr algn="just"/>
            <a:r>
              <a:rPr lang="en-US" sz="2800" b="1" dirty="0" smtClean="0"/>
              <a:t>Web </a:t>
            </a:r>
            <a:r>
              <a:rPr lang="en-US" sz="2800" b="1" dirty="0"/>
              <a:t>browser </a:t>
            </a:r>
            <a:r>
              <a:rPr lang="en-US" sz="2800" dirty="0" smtClean="0"/>
              <a:t>is a software that acts as </a:t>
            </a:r>
            <a:r>
              <a:rPr lang="en-US" sz="2800" b="1" dirty="0" smtClean="0"/>
              <a:t>a </a:t>
            </a:r>
            <a:r>
              <a:rPr lang="en-US" sz="2800" b="1" dirty="0"/>
              <a:t>web client</a:t>
            </a:r>
            <a:r>
              <a:rPr lang="en-US" sz="2800" b="1" dirty="0" smtClean="0"/>
              <a:t>.</a:t>
            </a:r>
          </a:p>
          <a:p>
            <a:pPr algn="just"/>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en-US" sz="3400" b="1" dirty="0" smtClean="0"/>
              <a:t/>
            </a:r>
            <a:br>
              <a:rPr lang="en-US" sz="3400" b="1" dirty="0" smtClean="0"/>
            </a:br>
            <a:r>
              <a:rPr lang="en-US" sz="4000" b="1" dirty="0" smtClean="0">
                <a:solidFill>
                  <a:srgbClr val="0070C0"/>
                </a:solidFill>
              </a:rPr>
              <a:t>Hypertext links</a:t>
            </a:r>
          </a:p>
        </p:txBody>
      </p:sp>
      <p:sp>
        <p:nvSpPr>
          <p:cNvPr id="29699" name="Rectangle 3"/>
          <p:cNvSpPr>
            <a:spLocks noGrp="1" noChangeArrowheads="1"/>
          </p:cNvSpPr>
          <p:nvPr>
            <p:ph type="body" idx="1"/>
          </p:nvPr>
        </p:nvSpPr>
        <p:spPr>
          <a:xfrm>
            <a:off x="304800" y="1600200"/>
            <a:ext cx="8610600" cy="4495800"/>
          </a:xfrm>
        </p:spPr>
        <p:txBody>
          <a:bodyPr/>
          <a:lstStyle/>
          <a:p>
            <a:pPr eaLnBrk="1" hangingPunct="1">
              <a:spcBef>
                <a:spcPct val="50000"/>
              </a:spcBef>
              <a:buFont typeface="Wingdings" pitchFamily="2" charset="2"/>
              <a:buNone/>
            </a:pPr>
            <a:r>
              <a:rPr lang="en-US" dirty="0" smtClean="0"/>
              <a:t>&lt;a </a:t>
            </a:r>
            <a:r>
              <a:rPr lang="en-US" dirty="0" err="1" smtClean="0"/>
              <a:t>href</a:t>
            </a:r>
            <a:r>
              <a:rPr lang="en-US" dirty="0" smtClean="0"/>
              <a:t>=“bio.html” target=“_blank” &gt; </a:t>
            </a:r>
            <a:r>
              <a:rPr lang="en-US" dirty="0" err="1" smtClean="0"/>
              <a:t>BiO</a:t>
            </a:r>
            <a:r>
              <a:rPr lang="en-US" dirty="0" smtClean="0"/>
              <a:t> DATA &lt;/a&gt;</a:t>
            </a:r>
          </a:p>
          <a:p>
            <a:pPr lvl="1" eaLnBrk="1" hangingPunct="1">
              <a:spcBef>
                <a:spcPct val="50000"/>
              </a:spcBef>
            </a:pPr>
            <a:r>
              <a:rPr lang="en-US" dirty="0" smtClean="0"/>
              <a:t>Creates new window for the page</a:t>
            </a:r>
          </a:p>
          <a:p>
            <a:pPr lvl="1" eaLnBrk="1" hangingPunct="1">
              <a:spcBef>
                <a:spcPct val="50000"/>
              </a:spcBef>
            </a:pPr>
            <a:endParaRPr lang="en-US" dirty="0" smtClean="0"/>
          </a:p>
          <a:p>
            <a:pPr lvl="1" eaLnBrk="1" hangingPunct="1">
              <a:spcBef>
                <a:spcPct val="50000"/>
              </a:spcBef>
            </a:pPr>
            <a:endParaRPr lang="en-US" dirty="0" smtClean="0"/>
          </a:p>
          <a:p>
            <a:pPr eaLnBrk="1" hangingPunct="1">
              <a:spcBef>
                <a:spcPct val="50000"/>
              </a:spcBef>
              <a:buFont typeface="Wingdings" pitchFamily="2" charset="2"/>
              <a:buNone/>
            </a:pPr>
            <a:r>
              <a:rPr lang="en-US" dirty="0" smtClean="0"/>
              <a:t>&lt;a </a:t>
            </a:r>
            <a:r>
              <a:rPr lang="en-US" dirty="0" err="1" smtClean="0"/>
              <a:t>href</a:t>
            </a:r>
            <a:r>
              <a:rPr lang="en-US" dirty="0" smtClean="0"/>
              <a:t>=“bio.html” target=“_self” &gt;Bio Data&lt;/a&gt;</a:t>
            </a:r>
          </a:p>
          <a:p>
            <a:pPr lvl="1" eaLnBrk="1" hangingPunct="1">
              <a:spcBef>
                <a:spcPct val="50000"/>
              </a:spcBef>
            </a:pPr>
            <a:r>
              <a:rPr lang="en-US" dirty="0" smtClean="0"/>
              <a:t>Opens page in the same  tab</a:t>
            </a:r>
            <a:endParaRPr lang="en-US" sz="2400" dirty="0" smtClean="0"/>
          </a:p>
          <a:p>
            <a:pPr eaLnBrk="1" hangingPunct="1">
              <a:spcBef>
                <a:spcPct val="50000"/>
              </a:spcBef>
              <a:buFont typeface="Wingdings" pitchFamily="2" charset="2"/>
              <a:buNone/>
            </a:pPr>
            <a:endParaRPr lang="en-US" dirty="0" smtClean="0"/>
          </a:p>
          <a:p>
            <a:pPr eaLnBrk="1" hangingPunct="1"/>
            <a:endParaRPr lang="en-US" dirty="0" smtClean="0"/>
          </a:p>
        </p:txBody>
      </p:sp>
      <p:sp>
        <p:nvSpPr>
          <p:cNvPr id="29700" name="Slide Number Placeholder 3"/>
          <p:cNvSpPr>
            <a:spLocks noGrp="1"/>
          </p:cNvSpPr>
          <p:nvPr>
            <p:ph type="sldNum" sz="quarter" idx="10"/>
          </p:nvPr>
        </p:nvSpPr>
        <p:spPr>
          <a:noFill/>
        </p:spPr>
        <p:txBody>
          <a:bodyPr/>
          <a:lstStyle/>
          <a:p>
            <a:fld id="{C10CD96E-0C69-4CF8-9910-42CFADF5EA03}"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70C0"/>
                </a:solidFill>
                <a:latin typeface="Times New Roman" pitchFamily="18" charset="0"/>
                <a:cs typeface="Times New Roman" pitchFamily="18" charset="0"/>
              </a:rPr>
              <a:t>HTML Images</a:t>
            </a:r>
            <a:endParaRPr lang="en-US" dirty="0">
              <a:solidFill>
                <a:srgbClr val="0070C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dirty="0" smtClean="0">
                <a:latin typeface="Times New Roman" pitchFamily="18" charset="0"/>
                <a:cs typeface="Times New Roman" pitchFamily="18" charset="0"/>
              </a:rPr>
              <a:t>HTML images are defined with the </a:t>
            </a:r>
            <a:r>
              <a:rPr lang="en-US" b="1" dirty="0" smtClean="0">
                <a:latin typeface="Times New Roman" pitchFamily="18" charset="0"/>
                <a:cs typeface="Times New Roman" pitchFamily="18" charset="0"/>
              </a:rPr>
              <a:t>&lt;</a:t>
            </a:r>
            <a:r>
              <a:rPr lang="en-US" b="1" dirty="0" err="1" smtClean="0">
                <a:latin typeface="Times New Roman" pitchFamily="18" charset="0"/>
                <a:cs typeface="Times New Roman" pitchFamily="18" charset="0"/>
              </a:rPr>
              <a:t>img</a:t>
            </a:r>
            <a:r>
              <a:rPr lang="en-US" b="1" dirty="0" smtClean="0">
                <a:latin typeface="Times New Roman" pitchFamily="18" charset="0"/>
                <a:cs typeface="Times New Roman" pitchFamily="18" charset="0"/>
              </a:rPr>
              <a:t>&gt;</a:t>
            </a:r>
            <a:r>
              <a:rPr lang="en-US" dirty="0" smtClean="0">
                <a:latin typeface="Times New Roman" pitchFamily="18" charset="0"/>
                <a:cs typeface="Times New Roman" pitchFamily="18" charset="0"/>
              </a:rPr>
              <a:t> tag</a:t>
            </a:r>
          </a:p>
          <a:p>
            <a:r>
              <a:rPr lang="en-US" dirty="0" smtClean="0">
                <a:latin typeface="Times New Roman" pitchFamily="18" charset="0"/>
                <a:cs typeface="Times New Roman" pitchFamily="18" charset="0"/>
              </a:rPr>
              <a:t>The source file (</a:t>
            </a:r>
            <a:r>
              <a:rPr lang="en-US" b="1" dirty="0" err="1" smtClean="0">
                <a:latin typeface="Times New Roman" pitchFamily="18" charset="0"/>
                <a:cs typeface="Times New Roman" pitchFamily="18" charset="0"/>
              </a:rPr>
              <a:t>src</a:t>
            </a:r>
            <a:r>
              <a:rPr lang="en-US" dirty="0" smtClean="0">
                <a:latin typeface="Times New Roman" pitchFamily="18" charset="0"/>
                <a:cs typeface="Times New Roman" pitchFamily="18" charset="0"/>
              </a:rPr>
              <a:t>), alternative text (</a:t>
            </a:r>
            <a:r>
              <a:rPr lang="en-US" b="1" dirty="0" smtClean="0">
                <a:latin typeface="Times New Roman" pitchFamily="18" charset="0"/>
                <a:cs typeface="Times New Roman" pitchFamily="18" charset="0"/>
              </a:rPr>
              <a:t>alt</a:t>
            </a:r>
            <a:r>
              <a:rPr lang="en-US" dirty="0" smtClean="0">
                <a:latin typeface="Times New Roman" pitchFamily="18" charset="0"/>
                <a:cs typeface="Times New Roman" pitchFamily="18" charset="0"/>
              </a:rPr>
              <a:t>), and size (</a:t>
            </a:r>
            <a:r>
              <a:rPr lang="en-US" b="1" dirty="0" smtClean="0">
                <a:latin typeface="Times New Roman" pitchFamily="18" charset="0"/>
                <a:cs typeface="Times New Roman" pitchFamily="18" charset="0"/>
              </a:rPr>
              <a:t>width</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height</a:t>
            </a:r>
            <a:r>
              <a:rPr lang="en-US" dirty="0" smtClean="0">
                <a:latin typeface="Times New Roman" pitchFamily="18" charset="0"/>
                <a:cs typeface="Times New Roman" pitchFamily="18" charset="0"/>
              </a:rPr>
              <a:t>) are provided as </a:t>
            </a:r>
            <a:r>
              <a:rPr lang="en-US" b="1" dirty="0" smtClean="0">
                <a:latin typeface="Times New Roman" pitchFamily="18" charset="0"/>
                <a:cs typeface="Times New Roman" pitchFamily="18" charset="0"/>
              </a:rPr>
              <a:t>attributes</a:t>
            </a:r>
          </a:p>
          <a:p>
            <a:r>
              <a:rPr lang="en-US" b="1" dirty="0">
                <a:latin typeface="Times New Roman" pitchFamily="18" charset="0"/>
                <a:cs typeface="Times New Roman" pitchFamily="18" charset="0"/>
              </a:rPr>
              <a:t>alt: </a:t>
            </a:r>
            <a:r>
              <a:rPr lang="en-IN" dirty="0">
                <a:latin typeface="Times New Roman" pitchFamily="18" charset="0"/>
                <a:cs typeface="Times New Roman" pitchFamily="18" charset="0"/>
              </a:rPr>
              <a:t>Alternate text is </a:t>
            </a:r>
            <a:r>
              <a:rPr lang="en-IN" dirty="0" smtClean="0">
                <a:latin typeface="Times New Roman" pitchFamily="18" charset="0"/>
                <a:cs typeface="Times New Roman" pitchFamily="18" charset="0"/>
              </a:rPr>
              <a:t>used </a:t>
            </a:r>
            <a:r>
              <a:rPr lang="en-IN" dirty="0">
                <a:latin typeface="Times New Roman" pitchFamily="18" charset="0"/>
                <a:cs typeface="Times New Roman" pitchFamily="18" charset="0"/>
              </a:rPr>
              <a:t>when the image cannot be displayed</a:t>
            </a:r>
            <a:endParaRPr lang="en-US"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Example:</a:t>
            </a:r>
            <a:endParaRPr lang="en-US" dirty="0" smtClean="0">
              <a:latin typeface="Times New Roman" pitchFamily="18" charset="0"/>
              <a:cs typeface="Times New Roman" pitchFamily="18" charset="0"/>
            </a:endParaRPr>
          </a:p>
          <a:p>
            <a:pPr>
              <a:buNone/>
            </a:pPr>
            <a:r>
              <a:rPr lang="en-US" b="1" i="1" dirty="0">
                <a:effectLst>
                  <a:outerShdw blurRad="38100" dist="38100" dir="2700000" algn="tl">
                    <a:srgbClr val="000000">
                      <a:alpha val="43137"/>
                    </a:srgbClr>
                  </a:outerShdw>
                </a:effectLst>
                <a:latin typeface="Times New Roman" pitchFamily="18" charset="0"/>
                <a:cs typeface="Times New Roman" pitchFamily="18" charset="0"/>
              </a:rPr>
              <a:t>&lt;</a:t>
            </a:r>
            <a:r>
              <a:rPr lang="en-US" dirty="0" err="1">
                <a:latin typeface="Times New Roman" pitchFamily="18" charset="0"/>
                <a:cs typeface="Times New Roman" pitchFamily="18" charset="0"/>
              </a:rPr>
              <a:t>img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src</a:t>
            </a:r>
            <a:r>
              <a:rPr lang="en-US" dirty="0" smtClean="0">
                <a:latin typeface="Times New Roman" pitchFamily="18" charset="0"/>
                <a:cs typeface="Times New Roman" pitchFamily="18" charset="0"/>
              </a:rPr>
              <a:t>=“ group.jpg</a:t>
            </a:r>
            <a:r>
              <a:rPr lang="en-US" dirty="0">
                <a:latin typeface="Times New Roman" pitchFamily="18" charset="0"/>
                <a:cs typeface="Times New Roman" pitchFamily="18" charset="0"/>
              </a:rPr>
              <a:t>" alt="Tour" width="</a:t>
            </a:r>
            <a:r>
              <a:rPr lang="en-US" dirty="0" smtClean="0">
                <a:latin typeface="Times New Roman" pitchFamily="18" charset="0"/>
                <a:cs typeface="Times New Roman" pitchFamily="18" charset="0"/>
              </a:rPr>
              <a:t>600" </a:t>
            </a:r>
            <a:r>
              <a:rPr lang="en-US" dirty="0">
                <a:latin typeface="Times New Roman" pitchFamily="18" charset="0"/>
                <a:cs typeface="Times New Roman" pitchFamily="18" charset="0"/>
              </a:rPr>
              <a:t>height="</a:t>
            </a:r>
            <a:r>
              <a:rPr lang="en-US" dirty="0" smtClean="0">
                <a:latin typeface="Times New Roman" pitchFamily="18" charset="0"/>
                <a:cs typeface="Times New Roman" pitchFamily="18" charset="0"/>
              </a:rPr>
              <a:t>300“/&gt;</a:t>
            </a:r>
            <a:endParaRPr lang="en-US" dirty="0">
              <a:latin typeface="Times New Roman" pitchFamily="18" charset="0"/>
              <a:cs typeface="Times New Roman" pitchFamily="18" charset="0"/>
            </a:endParaRPr>
          </a:p>
          <a:p>
            <a:pPr>
              <a:buNone/>
            </a:pPr>
            <a:endParaRPr lang="en-US" b="1" i="1"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endParaRPr>
          </a:p>
          <a:p>
            <a:pPr>
              <a:buNone/>
            </a:pPr>
            <a:endParaRPr lang="en-US" b="1" i="1"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12775" y="228600"/>
            <a:ext cx="8153400" cy="990600"/>
          </a:xfrm>
        </p:spPr>
        <p:txBody>
          <a:bodyPr/>
          <a:lstStyle/>
          <a:p>
            <a:pPr eaLnBrk="1" hangingPunct="1"/>
            <a:r>
              <a:rPr lang="en-US" b="1" smtClean="0">
                <a:latin typeface="Times New Roman" pitchFamily="18" charset="0"/>
                <a:cs typeface="Times New Roman" pitchFamily="18" charset="0"/>
              </a:rPr>
              <a:t>HTML Element-&lt;img&gt;</a:t>
            </a:r>
            <a:endParaRPr lang="en-US" smtClean="0"/>
          </a:p>
        </p:txBody>
      </p:sp>
      <p:sp>
        <p:nvSpPr>
          <p:cNvPr id="50179" name="Content Placeholder 2"/>
          <p:cNvSpPr>
            <a:spLocks noGrp="1"/>
          </p:cNvSpPr>
          <p:nvPr>
            <p:ph sz="quarter" idx="1"/>
          </p:nvPr>
        </p:nvSpPr>
        <p:spPr>
          <a:xfrm>
            <a:off x="228600" y="1600200"/>
            <a:ext cx="8458200" cy="4876800"/>
          </a:xfrm>
        </p:spPr>
        <p:txBody>
          <a:bodyPr/>
          <a:lstStyle/>
          <a:p>
            <a:pPr eaLnBrk="1" hangingPunct="1"/>
            <a:r>
              <a:rPr lang="en-US" sz="2800" b="1" dirty="0" smtClean="0">
                <a:latin typeface="Times New Roman" pitchFamily="18" charset="0"/>
                <a:cs typeface="Times New Roman" pitchFamily="18" charset="0"/>
              </a:rPr>
              <a:t>Images from local folder</a:t>
            </a:r>
          </a:p>
          <a:p>
            <a:pPr lvl="2" eaLnBrk="1" hangingPunct="1"/>
            <a:r>
              <a:rPr lang="en-US" sz="2200" dirty="0" smtClean="0">
                <a:latin typeface="Times New Roman" pitchFamily="18" charset="0"/>
                <a:cs typeface="Times New Roman" pitchFamily="18" charset="0"/>
              </a:rPr>
              <a:t>&lt;</a:t>
            </a:r>
            <a:r>
              <a:rPr lang="en-US" sz="2200" dirty="0" err="1" smtClean="0">
                <a:latin typeface="Times New Roman" pitchFamily="18" charset="0"/>
                <a:cs typeface="Times New Roman" pitchFamily="18" charset="0"/>
              </a:rPr>
              <a:t>img</a:t>
            </a:r>
            <a:r>
              <a:rPr lang="en-US" sz="2200" dirty="0" smtClean="0">
                <a:latin typeface="Times New Roman" pitchFamily="18" charset="0"/>
                <a:cs typeface="Times New Roman" pitchFamily="18" charset="0"/>
              </a:rPr>
              <a:t> </a:t>
            </a:r>
            <a:r>
              <a:rPr lang="en-US" sz="2200" dirty="0" err="1" smtClean="0">
                <a:solidFill>
                  <a:srgbClr val="C00000"/>
                </a:solidFill>
                <a:latin typeface="Times New Roman" pitchFamily="18" charset="0"/>
                <a:cs typeface="Times New Roman" pitchFamily="18" charset="0"/>
              </a:rPr>
              <a:t>src</a:t>
            </a:r>
            <a:r>
              <a:rPr lang="en-US" sz="2200" dirty="0" smtClean="0">
                <a:latin typeface="Times New Roman" pitchFamily="18" charset="0"/>
                <a:cs typeface="Times New Roman" pitchFamily="18" charset="0"/>
              </a:rPr>
              <a:t>=“image1.jpg" </a:t>
            </a:r>
            <a:r>
              <a:rPr lang="en-US" sz="2200" dirty="0" smtClean="0">
                <a:solidFill>
                  <a:srgbClr val="C00000"/>
                </a:solidFill>
                <a:latin typeface="Times New Roman" pitchFamily="18" charset="0"/>
                <a:cs typeface="Times New Roman" pitchFamily="18" charset="0"/>
              </a:rPr>
              <a:t>alt</a:t>
            </a:r>
            <a:r>
              <a:rPr lang="en-US" sz="2200" dirty="0" smtClean="0">
                <a:latin typeface="Times New Roman" pitchFamily="18" charset="0"/>
                <a:cs typeface="Times New Roman" pitchFamily="18" charset="0"/>
              </a:rPr>
              <a:t>=“Image here" </a:t>
            </a:r>
            <a:r>
              <a:rPr lang="en-US" sz="2200" dirty="0" smtClean="0">
                <a:solidFill>
                  <a:srgbClr val="C00000"/>
                </a:solidFill>
                <a:latin typeface="Times New Roman" pitchFamily="18" charset="0"/>
                <a:cs typeface="Times New Roman" pitchFamily="18" charset="0"/>
              </a:rPr>
              <a:t>width</a:t>
            </a:r>
            <a:r>
              <a:rPr lang="en-US" sz="2200" dirty="0" smtClean="0">
                <a:latin typeface="Times New Roman" pitchFamily="18" charset="0"/>
                <a:cs typeface="Times New Roman" pitchFamily="18" charset="0"/>
              </a:rPr>
              <a:t>=“100" </a:t>
            </a:r>
            <a:r>
              <a:rPr lang="en-US" sz="2200" dirty="0" smtClean="0">
                <a:solidFill>
                  <a:srgbClr val="C00000"/>
                </a:solidFill>
                <a:latin typeface="Times New Roman" pitchFamily="18" charset="0"/>
                <a:cs typeface="Times New Roman" pitchFamily="18" charset="0"/>
              </a:rPr>
              <a:t>height</a:t>
            </a:r>
            <a:r>
              <a:rPr lang="en-US" sz="2200" dirty="0" smtClean="0">
                <a:latin typeface="Times New Roman" pitchFamily="18" charset="0"/>
                <a:cs typeface="Times New Roman" pitchFamily="18" charset="0"/>
              </a:rPr>
              <a:t>=“150"&gt;</a:t>
            </a:r>
          </a:p>
          <a:p>
            <a:pPr lvl="2" eaLnBrk="1" hangingPunct="1">
              <a:buFont typeface="Wingdings" pitchFamily="2" charset="2"/>
              <a:buNone/>
            </a:pPr>
            <a:r>
              <a:rPr lang="en-US" sz="2800" dirty="0" smtClean="0">
                <a:latin typeface="Times New Roman" pitchFamily="18" charset="0"/>
                <a:cs typeface="Times New Roman" pitchFamily="18" charset="0"/>
              </a:rPr>
              <a:t>(OR)</a:t>
            </a:r>
          </a:p>
          <a:p>
            <a:pPr eaLnBrk="1" hangingPunct="1"/>
            <a:r>
              <a:rPr lang="en-US" sz="2800" b="1" dirty="0" smtClean="0">
                <a:latin typeface="Times New Roman" pitchFamily="18" charset="0"/>
                <a:cs typeface="Times New Roman" pitchFamily="18" charset="0"/>
              </a:rPr>
              <a:t>Images from different folder</a:t>
            </a:r>
          </a:p>
          <a:p>
            <a:pPr lvl="2" eaLnBrk="1" hangingPunct="1"/>
            <a:r>
              <a:rPr lang="en-US" sz="2200" dirty="0" smtClean="0">
                <a:latin typeface="Times New Roman" pitchFamily="18" charset="0"/>
                <a:cs typeface="Times New Roman" pitchFamily="18" charset="0"/>
              </a:rPr>
              <a:t>&lt;</a:t>
            </a:r>
            <a:r>
              <a:rPr lang="en-US" sz="2200" dirty="0" err="1" smtClean="0">
                <a:latin typeface="Times New Roman" pitchFamily="18" charset="0"/>
                <a:cs typeface="Times New Roman" pitchFamily="18" charset="0"/>
              </a:rPr>
              <a:t>img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src</a:t>
            </a:r>
            <a:r>
              <a:rPr lang="en-US" sz="2200" dirty="0" smtClean="0">
                <a:latin typeface="Times New Roman" pitchFamily="18" charset="0"/>
                <a:cs typeface="Times New Roman" pitchFamily="18" charset="0"/>
              </a:rPr>
              <a:t>=</a:t>
            </a:r>
            <a:r>
              <a:rPr lang="en-US" sz="2200" dirty="0" smtClean="0">
                <a:solidFill>
                  <a:srgbClr val="C00000"/>
                </a:solidFill>
                <a:latin typeface="Times New Roman" pitchFamily="18" charset="0"/>
                <a:cs typeface="Times New Roman" pitchFamily="18" charset="0"/>
              </a:rPr>
              <a:t>"/images/html5.gif"</a:t>
            </a:r>
            <a:r>
              <a:rPr lang="en-US" sz="2200" dirty="0" smtClean="0">
                <a:latin typeface="Times New Roman" pitchFamily="18" charset="0"/>
                <a:cs typeface="Times New Roman" pitchFamily="18" charset="0"/>
              </a:rPr>
              <a:t> alt=“HTML5 Icon”  width=“28px”   height=“128px”&gt; </a:t>
            </a:r>
          </a:p>
          <a:p>
            <a:pPr eaLnBrk="1" hangingPunct="1"/>
            <a:r>
              <a:rPr lang="en-US" sz="2800" b="1" dirty="0" smtClean="0">
                <a:latin typeface="Times New Roman" pitchFamily="18" charset="0"/>
                <a:cs typeface="Times New Roman" pitchFamily="18" charset="0"/>
              </a:rPr>
              <a:t>Images from other servers</a:t>
            </a:r>
          </a:p>
          <a:p>
            <a:pPr lvl="2" eaLnBrk="1" hangingPunct="1"/>
            <a:r>
              <a:rPr lang="nl-NL" sz="2200" dirty="0" smtClean="0">
                <a:latin typeface="Times New Roman" pitchFamily="18" charset="0"/>
                <a:cs typeface="Times New Roman" pitchFamily="18" charset="0"/>
              </a:rPr>
              <a:t>&lt;img src="</a:t>
            </a:r>
            <a:r>
              <a:rPr lang="nl-NL" sz="2200" dirty="0" smtClean="0">
                <a:solidFill>
                  <a:srgbClr val="C00000"/>
                </a:solidFill>
                <a:latin typeface="Times New Roman" pitchFamily="18" charset="0"/>
                <a:cs typeface="Times New Roman" pitchFamily="18" charset="0"/>
              </a:rPr>
              <a:t>https://www.kongu.ac.in/images/logo.jpg</a:t>
            </a:r>
            <a:r>
              <a:rPr lang="nl-NL" sz="2200" dirty="0" smtClean="0">
                <a:latin typeface="Times New Roman" pitchFamily="18" charset="0"/>
                <a:cs typeface="Times New Roman" pitchFamily="18" charset="0"/>
              </a:rPr>
              <a:t>" alt=“KEC LOGO"&gt; </a:t>
            </a:r>
            <a:endParaRPr lang="en-US" sz="2200" dirty="0" smtClean="0">
              <a:latin typeface="Times New Roman" pitchFamily="18" charset="0"/>
              <a:cs typeface="Times New Roman" pitchFamily="18" charset="0"/>
            </a:endParaRPr>
          </a:p>
          <a:p>
            <a:pPr eaLnBrk="1" hangingPunct="1"/>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Image as hyper link</a:t>
            </a:r>
            <a:endParaRPr lang="en-US" b="1" dirty="0">
              <a:solidFill>
                <a:srgbClr val="0070C0"/>
              </a:solidFill>
            </a:endParaRPr>
          </a:p>
        </p:txBody>
      </p:sp>
      <p:pic>
        <p:nvPicPr>
          <p:cNvPr id="9218" name="Picture 2"/>
          <p:cNvPicPr>
            <a:picLocks noGrp="1" noChangeAspect="1" noChangeArrowheads="1"/>
          </p:cNvPicPr>
          <p:nvPr>
            <p:ph sz="quarter" idx="1"/>
          </p:nvPr>
        </p:nvPicPr>
        <p:blipFill>
          <a:blip r:embed="rId2"/>
          <a:srcRect/>
          <a:stretch>
            <a:fillRect/>
          </a:stretch>
        </p:blipFill>
        <p:spPr bwMode="auto">
          <a:xfrm>
            <a:off x="914400" y="1905000"/>
            <a:ext cx="6857999"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70C0"/>
                </a:solidFill>
              </a:rPr>
              <a:t>The title Attribute</a:t>
            </a:r>
            <a:endParaRPr lang="en-US" b="1" dirty="0">
              <a:solidFill>
                <a:srgbClr val="0070C0"/>
              </a:solidFill>
            </a:endParaRPr>
          </a:p>
        </p:txBody>
      </p:sp>
      <p:sp>
        <p:nvSpPr>
          <p:cNvPr id="3" name="Content Placeholder 2"/>
          <p:cNvSpPr>
            <a:spLocks noGrp="1"/>
          </p:cNvSpPr>
          <p:nvPr>
            <p:ph sz="quarter" idx="1"/>
          </p:nvPr>
        </p:nvSpPr>
        <p:spPr/>
        <p:txBody>
          <a:bodyPr>
            <a:normAutofit/>
          </a:bodyPr>
          <a:lstStyle/>
          <a:p>
            <a:r>
              <a:rPr lang="en-US" b="1" dirty="0" smtClean="0"/>
              <a:t>title</a:t>
            </a:r>
            <a:r>
              <a:rPr lang="en-US" dirty="0" smtClean="0"/>
              <a:t> attribute is added to the </a:t>
            </a:r>
            <a:r>
              <a:rPr lang="en-US" b="1" dirty="0" smtClean="0"/>
              <a:t>&lt;p&gt;</a:t>
            </a:r>
            <a:r>
              <a:rPr lang="en-US" dirty="0" smtClean="0"/>
              <a:t> element</a:t>
            </a:r>
          </a:p>
          <a:p>
            <a:pPr algn="just"/>
            <a:r>
              <a:rPr lang="en-US" dirty="0" smtClean="0"/>
              <a:t>The value of the title attribute will be displayed as a tooltip when you move the mouse over the paragraph</a:t>
            </a:r>
          </a:p>
          <a:p>
            <a:pPr algn="just"/>
            <a:r>
              <a:rPr lang="en-US" dirty="0" smtClean="0"/>
              <a:t>Ex:</a:t>
            </a:r>
          </a:p>
          <a:p>
            <a:pPr algn="just">
              <a:buNone/>
            </a:pPr>
            <a:r>
              <a:rPr lang="en-US" b="1" dirty="0" smtClean="0">
                <a:solidFill>
                  <a:srgbClr val="7030A0"/>
                </a:solidFill>
              </a:rPr>
              <a:t>&lt;p title=“KEC"&gt;</a:t>
            </a:r>
          </a:p>
          <a:p>
            <a:pPr algn="just">
              <a:buNone/>
            </a:pPr>
            <a:r>
              <a:rPr lang="en-US" b="1" dirty="0" err="1" smtClean="0">
                <a:solidFill>
                  <a:srgbClr val="7030A0"/>
                </a:solidFill>
              </a:rPr>
              <a:t>Kongu</a:t>
            </a:r>
            <a:r>
              <a:rPr lang="en-US" b="1" dirty="0" smtClean="0">
                <a:solidFill>
                  <a:srgbClr val="7030A0"/>
                </a:solidFill>
              </a:rPr>
              <a:t> Engineering College</a:t>
            </a:r>
          </a:p>
          <a:p>
            <a:pPr algn="just">
              <a:buNone/>
            </a:pPr>
            <a:r>
              <a:rPr lang="en-US" b="1" dirty="0" smtClean="0">
                <a:solidFill>
                  <a:srgbClr val="7030A0"/>
                </a:solidFill>
              </a:rPr>
              <a:t>&lt;/p&gt;</a:t>
            </a:r>
            <a:endParaRPr lang="en-US" b="1" dirty="0">
              <a:solidFill>
                <a:srgbClr val="7030A0"/>
              </a:solidFill>
            </a:endParaRPr>
          </a:p>
        </p:txBody>
      </p:sp>
      <p:sp>
        <p:nvSpPr>
          <p:cNvPr id="4" name="TextBox 3"/>
          <p:cNvSpPr txBox="1"/>
          <p:nvPr/>
        </p:nvSpPr>
        <p:spPr>
          <a:xfrm>
            <a:off x="4953000" y="3429000"/>
            <a:ext cx="4191000" cy="2862322"/>
          </a:xfrm>
          <a:prstGeom prst="rect">
            <a:avLst/>
          </a:prstGeom>
          <a:noFill/>
        </p:spPr>
        <p:txBody>
          <a:bodyPr wrap="square" rtlCol="0">
            <a:spAutoFit/>
          </a:bodyPr>
          <a:lstStyle/>
          <a:p>
            <a:r>
              <a:rPr lang="en-IN" sz="2000" b="1" dirty="0">
                <a:solidFill>
                  <a:srgbClr val="7030A0"/>
                </a:solidFill>
              </a:rPr>
              <a:t>&lt;!DOCTYPE html&gt;</a:t>
            </a:r>
          </a:p>
          <a:p>
            <a:r>
              <a:rPr lang="en-IN" sz="2000" b="1" dirty="0">
                <a:solidFill>
                  <a:srgbClr val="7030A0"/>
                </a:solidFill>
              </a:rPr>
              <a:t>&lt;html&gt;</a:t>
            </a:r>
          </a:p>
          <a:p>
            <a:r>
              <a:rPr lang="en-IN" sz="2000" b="1" dirty="0">
                <a:solidFill>
                  <a:srgbClr val="7030A0"/>
                </a:solidFill>
              </a:rPr>
              <a:t>&lt;head&gt; Paragraph&lt;/head&gt;</a:t>
            </a:r>
          </a:p>
          <a:p>
            <a:r>
              <a:rPr lang="en-IN" sz="2000" b="1" dirty="0">
                <a:solidFill>
                  <a:srgbClr val="7030A0"/>
                </a:solidFill>
              </a:rPr>
              <a:t>&lt;body&gt;</a:t>
            </a:r>
          </a:p>
          <a:p>
            <a:r>
              <a:rPr lang="en-IN" sz="2000" b="1" dirty="0">
                <a:solidFill>
                  <a:srgbClr val="7030A0"/>
                </a:solidFill>
              </a:rPr>
              <a:t>&lt;p </a:t>
            </a:r>
            <a:r>
              <a:rPr lang="en-IN" sz="2000" b="1" dirty="0">
                <a:solidFill>
                  <a:srgbClr val="FF0000"/>
                </a:solidFill>
              </a:rPr>
              <a:t>title</a:t>
            </a:r>
            <a:r>
              <a:rPr lang="en-IN" sz="2000" b="1" dirty="0">
                <a:solidFill>
                  <a:srgbClr val="7030A0"/>
                </a:solidFill>
              </a:rPr>
              <a:t>="</a:t>
            </a:r>
            <a:r>
              <a:rPr lang="en-IN" sz="2000" b="1" dirty="0" smtClean="0">
                <a:solidFill>
                  <a:srgbClr val="7030A0"/>
                </a:solidFill>
              </a:rPr>
              <a:t>WWW“ &gt;  </a:t>
            </a:r>
          </a:p>
          <a:p>
            <a:r>
              <a:rPr lang="en-IN" sz="2000" b="1" dirty="0" smtClean="0">
                <a:solidFill>
                  <a:srgbClr val="7030A0"/>
                </a:solidFill>
              </a:rPr>
              <a:t>The </a:t>
            </a:r>
            <a:r>
              <a:rPr lang="en-IN" sz="2000" b="1" dirty="0">
                <a:solidFill>
                  <a:srgbClr val="7030A0"/>
                </a:solidFill>
              </a:rPr>
              <a:t>World Wide Web (WWW), commonly known as the Web&lt;/p&gt;</a:t>
            </a:r>
          </a:p>
          <a:p>
            <a:r>
              <a:rPr lang="en-IN" sz="2000" b="1" dirty="0">
                <a:solidFill>
                  <a:srgbClr val="7030A0"/>
                </a:solidFill>
              </a:rPr>
              <a:t>&lt;/body&gt;</a:t>
            </a:r>
          </a:p>
          <a:p>
            <a:r>
              <a:rPr lang="en-IN" sz="2000" b="1" dirty="0">
                <a:solidFill>
                  <a:srgbClr val="7030A0"/>
                </a:solidFill>
              </a:rPr>
              <a:t>&lt;/html&gt;</a:t>
            </a:r>
          </a:p>
        </p:txBody>
      </p:sp>
      <p:pic>
        <p:nvPicPr>
          <p:cNvPr id="5" name="Picture 4"/>
          <p:cNvPicPr>
            <a:picLocks noChangeAspect="1"/>
          </p:cNvPicPr>
          <p:nvPr/>
        </p:nvPicPr>
        <p:blipFill>
          <a:blip r:embed="rId2"/>
          <a:stretch>
            <a:fillRect/>
          </a:stretch>
        </p:blipFill>
        <p:spPr>
          <a:xfrm>
            <a:off x="457200" y="5629275"/>
            <a:ext cx="5755607" cy="169545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70C0"/>
                </a:solidFill>
              </a:rPr>
              <a:t>Nested HTML Elements</a:t>
            </a:r>
            <a:endParaRPr lang="en-US" dirty="0">
              <a:solidFill>
                <a:srgbClr val="0070C0"/>
              </a:solidFill>
            </a:endParaRPr>
          </a:p>
        </p:txBody>
      </p:sp>
      <p:sp>
        <p:nvSpPr>
          <p:cNvPr id="3" name="Content Placeholder 2"/>
          <p:cNvSpPr>
            <a:spLocks noGrp="1"/>
          </p:cNvSpPr>
          <p:nvPr>
            <p:ph sz="quarter" idx="1"/>
          </p:nvPr>
        </p:nvSpPr>
        <p:spPr/>
        <p:txBody>
          <a:bodyPr/>
          <a:lstStyle/>
          <a:p>
            <a:r>
              <a:rPr lang="en-US" dirty="0" smtClean="0"/>
              <a:t>HTML elements can be nested (elements can contain elements)</a:t>
            </a:r>
          </a:p>
          <a:p>
            <a:r>
              <a:rPr lang="en-US" dirty="0" smtClean="0"/>
              <a:t>&lt;p&gt;&lt;h2&gt;My first paragraph&lt;/h2&gt;&lt;/p&gt;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612775" y="228600"/>
            <a:ext cx="8153400" cy="990600"/>
          </a:xfrm>
        </p:spPr>
        <p:txBody>
          <a:bodyPr/>
          <a:lstStyle/>
          <a:p>
            <a:pPr eaLnBrk="1" hangingPunct="1"/>
            <a:r>
              <a:rPr lang="en-US" b="1" smtClean="0"/>
              <a:t>HTML Empty Tags</a:t>
            </a:r>
          </a:p>
        </p:txBody>
      </p:sp>
      <p:sp>
        <p:nvSpPr>
          <p:cNvPr id="58371" name="Content Placeholder 2"/>
          <p:cNvSpPr>
            <a:spLocks noGrp="1"/>
          </p:cNvSpPr>
          <p:nvPr>
            <p:ph sz="quarter" idx="1"/>
          </p:nvPr>
        </p:nvSpPr>
        <p:spPr>
          <a:xfrm>
            <a:off x="612775" y="1600200"/>
            <a:ext cx="8153400" cy="4495800"/>
          </a:xfrm>
        </p:spPr>
        <p:txBody>
          <a:bodyPr/>
          <a:lstStyle/>
          <a:p>
            <a:pPr eaLnBrk="1" hangingPunct="1"/>
            <a:r>
              <a:rPr lang="en-US" dirty="0" smtClean="0"/>
              <a:t>&lt;</a:t>
            </a:r>
            <a:r>
              <a:rPr lang="en-US" dirty="0" err="1" smtClean="0"/>
              <a:t>br</a:t>
            </a:r>
            <a:r>
              <a:rPr lang="en-US" dirty="0" smtClean="0"/>
              <a:t>&gt; --- line break</a:t>
            </a:r>
          </a:p>
          <a:p>
            <a:pPr eaLnBrk="1" hangingPunct="1"/>
            <a:r>
              <a:rPr lang="en-US" dirty="0" smtClean="0"/>
              <a:t>&lt;hr&gt; --- horizontal rule</a:t>
            </a:r>
          </a:p>
          <a:p>
            <a:pPr eaLnBrk="1" hangingPunct="1"/>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612775" y="228600"/>
            <a:ext cx="8153400" cy="990600"/>
          </a:xfrm>
        </p:spPr>
        <p:txBody>
          <a:bodyPr/>
          <a:lstStyle/>
          <a:p>
            <a:pPr eaLnBrk="1" hangingPunct="1"/>
            <a:r>
              <a:rPr lang="en-US" b="1" smtClean="0">
                <a:solidFill>
                  <a:srgbClr val="0070C0"/>
                </a:solidFill>
              </a:rPr>
              <a:t>Horizontal Rule  and break tag</a:t>
            </a:r>
            <a:endParaRPr lang="en-US" smtClean="0">
              <a:solidFill>
                <a:srgbClr val="0070C0"/>
              </a:solidFill>
            </a:endParaRPr>
          </a:p>
        </p:txBody>
      </p:sp>
      <p:sp>
        <p:nvSpPr>
          <p:cNvPr id="59395" name="Content Placeholder 2"/>
          <p:cNvSpPr>
            <a:spLocks noGrp="1"/>
          </p:cNvSpPr>
          <p:nvPr>
            <p:ph sz="quarter" idx="1"/>
          </p:nvPr>
        </p:nvSpPr>
        <p:spPr>
          <a:xfrm>
            <a:off x="612775" y="1600200"/>
            <a:ext cx="8153400" cy="4495800"/>
          </a:xfrm>
        </p:spPr>
        <p:txBody>
          <a:bodyPr/>
          <a:lstStyle/>
          <a:p>
            <a:pPr eaLnBrk="1" hangingPunct="1"/>
            <a:r>
              <a:rPr lang="en-US" smtClean="0"/>
              <a:t>The </a:t>
            </a:r>
            <a:r>
              <a:rPr lang="en-US" b="1" smtClean="0">
                <a:solidFill>
                  <a:srgbClr val="00B050"/>
                </a:solidFill>
              </a:rPr>
              <a:t>&lt;hr&gt; tag</a:t>
            </a:r>
            <a:r>
              <a:rPr lang="en-US" smtClean="0"/>
              <a:t> defines a thematic break in an HTML page</a:t>
            </a:r>
          </a:p>
          <a:p>
            <a:pPr eaLnBrk="1" hangingPunct="1"/>
            <a:r>
              <a:rPr lang="en-US" smtClean="0"/>
              <a:t>It is most often displayed as a horizontal rule</a:t>
            </a:r>
          </a:p>
          <a:p>
            <a:pPr eaLnBrk="1" hangingPunct="1"/>
            <a:r>
              <a:rPr lang="en-US" b="1" smtClean="0">
                <a:solidFill>
                  <a:srgbClr val="00B050"/>
                </a:solidFill>
              </a:rPr>
              <a:t>&lt;br&gt; tag:</a:t>
            </a:r>
          </a:p>
          <a:p>
            <a:pPr lvl="1" eaLnBrk="1" hangingPunct="1"/>
            <a:r>
              <a:rPr lang="en-US" smtClean="0"/>
              <a:t>To display in next line in web page</a:t>
            </a:r>
          </a:p>
          <a:p>
            <a:pPr lvl="1" eaLnBrk="1" hangingPunct="1"/>
            <a:r>
              <a:rPr lang="en-US" smtClean="0"/>
              <a:t>No ending tag</a:t>
            </a:r>
          </a:p>
          <a:p>
            <a:pPr eaLnBrk="1" hangingPunct="1"/>
            <a:endParaRPr lang="en-US" smtClean="0"/>
          </a:p>
        </p:txBody>
      </p:sp>
      <p:sp>
        <p:nvSpPr>
          <p:cNvPr id="59396" name="TextBox 3"/>
          <p:cNvSpPr txBox="1">
            <a:spLocks noChangeArrowheads="1"/>
          </p:cNvSpPr>
          <p:nvPr/>
        </p:nvSpPr>
        <p:spPr bwMode="auto">
          <a:xfrm>
            <a:off x="152400" y="5103813"/>
            <a:ext cx="8799513" cy="1477962"/>
          </a:xfrm>
          <a:prstGeom prst="rect">
            <a:avLst/>
          </a:prstGeom>
          <a:noFill/>
          <a:ln w="9525">
            <a:noFill/>
            <a:miter lim="800000"/>
            <a:headEnd/>
            <a:tailEnd/>
          </a:ln>
        </p:spPr>
        <p:txBody>
          <a:bodyPr wrap="none">
            <a:spAutoFit/>
          </a:bodyPr>
          <a:lstStyle/>
          <a:p>
            <a:r>
              <a:rPr lang="en-US">
                <a:latin typeface="Tw Cen MT" pitchFamily="34" charset="0"/>
              </a:rPr>
              <a:t>&lt;html&gt;</a:t>
            </a:r>
          </a:p>
          <a:p>
            <a:r>
              <a:rPr lang="en-US">
                <a:latin typeface="Tw Cen MT" pitchFamily="34" charset="0"/>
              </a:rPr>
              <a:t>&lt;body&gt;</a:t>
            </a:r>
          </a:p>
          <a:p>
            <a:r>
              <a:rPr lang="en-US">
                <a:latin typeface="Tw Cen MT" pitchFamily="34" charset="0"/>
              </a:rPr>
              <a:t>&lt;p title="Web"&gt; The three primary colors, </a:t>
            </a:r>
            <a:r>
              <a:rPr lang="en-US" b="1">
                <a:solidFill>
                  <a:srgbClr val="00B050"/>
                </a:solidFill>
                <a:latin typeface="Tw Cen MT" pitchFamily="34" charset="0"/>
              </a:rPr>
              <a:t>&lt;hr&gt; </a:t>
            </a:r>
            <a:r>
              <a:rPr lang="en-US">
                <a:latin typeface="Tw Cen MT" pitchFamily="34" charset="0"/>
              </a:rPr>
              <a:t>red, green and blue, </a:t>
            </a:r>
            <a:r>
              <a:rPr lang="en-US" b="1">
                <a:solidFill>
                  <a:srgbClr val="00B050"/>
                </a:solidFill>
                <a:latin typeface="Tw Cen MT" pitchFamily="34" charset="0"/>
              </a:rPr>
              <a:t>&lt;br&gt; </a:t>
            </a:r>
            <a:r>
              <a:rPr lang="en-US">
                <a:latin typeface="Tw Cen MT" pitchFamily="34" charset="0"/>
              </a:rPr>
              <a:t>are made &lt;/p&gt;</a:t>
            </a:r>
          </a:p>
          <a:p>
            <a:r>
              <a:rPr lang="en-US">
                <a:latin typeface="Tw Cen MT" pitchFamily="34" charset="0"/>
              </a:rPr>
              <a:t>&lt;/body&gt;</a:t>
            </a:r>
            <a:r>
              <a:rPr lang="en-US" b="1">
                <a:solidFill>
                  <a:srgbClr val="00B050"/>
                </a:solidFill>
                <a:latin typeface="Tw Cen MT" pitchFamily="34" charset="0"/>
              </a:rPr>
              <a:t> </a:t>
            </a:r>
            <a:endParaRPr lang="en-US">
              <a:latin typeface="Tw Cen MT" pitchFamily="34" charset="0"/>
            </a:endParaRPr>
          </a:p>
          <a:p>
            <a:r>
              <a:rPr lang="en-US">
                <a:latin typeface="Tw Cen MT" pitchFamily="34" charset="0"/>
              </a:rPr>
              <a:t>&lt;/html&gt;</a:t>
            </a:r>
          </a:p>
        </p:txBody>
      </p:sp>
      <p:pic>
        <p:nvPicPr>
          <p:cNvPr id="59397" name="Picture 2"/>
          <p:cNvPicPr>
            <a:picLocks noChangeAspect="1" noChangeArrowheads="1"/>
          </p:cNvPicPr>
          <p:nvPr/>
        </p:nvPicPr>
        <p:blipFill>
          <a:blip r:embed="rId2"/>
          <a:srcRect/>
          <a:stretch>
            <a:fillRect/>
          </a:stretch>
        </p:blipFill>
        <p:spPr bwMode="auto">
          <a:xfrm>
            <a:off x="5715000" y="4267200"/>
            <a:ext cx="2800350" cy="1247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70C0"/>
                </a:solidFill>
              </a:rPr>
              <a:t>HTML Display</a:t>
            </a:r>
            <a:endParaRPr lang="en-US" b="1" dirty="0">
              <a:solidFill>
                <a:srgbClr val="0070C0"/>
              </a:solidFill>
            </a:endParaRPr>
          </a:p>
        </p:txBody>
      </p:sp>
      <p:sp>
        <p:nvSpPr>
          <p:cNvPr id="3" name="Content Placeholder 2"/>
          <p:cNvSpPr>
            <a:spLocks noGrp="1"/>
          </p:cNvSpPr>
          <p:nvPr>
            <p:ph sz="quarter" idx="1"/>
          </p:nvPr>
        </p:nvSpPr>
        <p:spPr/>
        <p:txBody>
          <a:bodyPr>
            <a:normAutofit fontScale="92500" lnSpcReduction="20000"/>
          </a:bodyPr>
          <a:lstStyle/>
          <a:p>
            <a:pPr algn="just"/>
            <a:r>
              <a:rPr lang="en-US" dirty="0" smtClean="0"/>
              <a:t>With HTML, we cannot change the output by adding extra spaces or extra lines in your HTML code.</a:t>
            </a:r>
          </a:p>
          <a:p>
            <a:pPr algn="just"/>
            <a:r>
              <a:rPr lang="en-US" dirty="0" smtClean="0"/>
              <a:t>The browser will remove any extra spaces and extra lines when the page is displayed</a:t>
            </a:r>
          </a:p>
          <a:p>
            <a:pPr algn="just"/>
            <a:r>
              <a:rPr lang="en-US" dirty="0" smtClean="0"/>
              <a:t>Ex:</a:t>
            </a:r>
          </a:p>
          <a:p>
            <a:pPr>
              <a:buNone/>
            </a:pPr>
            <a:r>
              <a:rPr lang="en-US" dirty="0" smtClean="0">
                <a:solidFill>
                  <a:srgbClr val="00B050"/>
                </a:solidFill>
              </a:rPr>
              <a:t>   &lt;p&gt;</a:t>
            </a:r>
            <a:br>
              <a:rPr lang="en-US" dirty="0" smtClean="0">
                <a:solidFill>
                  <a:srgbClr val="00B050"/>
                </a:solidFill>
              </a:rPr>
            </a:br>
            <a:r>
              <a:rPr lang="en-US" dirty="0" smtClean="0">
                <a:solidFill>
                  <a:srgbClr val="00B050"/>
                </a:solidFill>
              </a:rPr>
              <a:t>This paragraph</a:t>
            </a:r>
            <a:br>
              <a:rPr lang="en-US" dirty="0" smtClean="0">
                <a:solidFill>
                  <a:srgbClr val="00B050"/>
                </a:solidFill>
              </a:rPr>
            </a:br>
            <a:r>
              <a:rPr lang="en-US" dirty="0" smtClean="0">
                <a:solidFill>
                  <a:srgbClr val="00B050"/>
                </a:solidFill>
              </a:rPr>
              <a:t>contains         a lot of spaces</a:t>
            </a:r>
            <a:br>
              <a:rPr lang="en-US" dirty="0" smtClean="0">
                <a:solidFill>
                  <a:srgbClr val="00B050"/>
                </a:solidFill>
              </a:rPr>
            </a:br>
            <a:r>
              <a:rPr lang="en-US" dirty="0" smtClean="0">
                <a:solidFill>
                  <a:srgbClr val="00B050"/>
                </a:solidFill>
              </a:rPr>
              <a:t>in the source         code,</a:t>
            </a:r>
            <a:br>
              <a:rPr lang="en-US" dirty="0" smtClean="0">
                <a:solidFill>
                  <a:srgbClr val="00B050"/>
                </a:solidFill>
              </a:rPr>
            </a:br>
            <a:r>
              <a:rPr lang="en-US" dirty="0" smtClean="0">
                <a:solidFill>
                  <a:srgbClr val="00B050"/>
                </a:solidFill>
              </a:rPr>
              <a:t>but the        browser </a:t>
            </a:r>
            <a:br>
              <a:rPr lang="en-US" dirty="0" smtClean="0">
                <a:solidFill>
                  <a:srgbClr val="00B050"/>
                </a:solidFill>
              </a:rPr>
            </a:br>
            <a:r>
              <a:rPr lang="en-US" dirty="0" smtClean="0">
                <a:solidFill>
                  <a:srgbClr val="00B050"/>
                </a:solidFill>
              </a:rPr>
              <a:t>ignores it.</a:t>
            </a:r>
            <a:br>
              <a:rPr lang="en-US" dirty="0" smtClean="0">
                <a:solidFill>
                  <a:srgbClr val="00B050"/>
                </a:solidFill>
              </a:rPr>
            </a:br>
            <a:r>
              <a:rPr lang="en-US" dirty="0" smtClean="0">
                <a:solidFill>
                  <a:srgbClr val="00B050"/>
                </a:solidFill>
              </a:rPr>
              <a:t>&lt;/p&gt;</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70C0"/>
                </a:solidFill>
              </a:rPr>
              <a:t>HTML &lt;pre&gt; Element</a:t>
            </a:r>
            <a:endParaRPr lang="en-US" b="1" dirty="0">
              <a:solidFill>
                <a:srgbClr val="0070C0"/>
              </a:solidFill>
            </a:endParaRPr>
          </a:p>
        </p:txBody>
      </p:sp>
      <p:sp>
        <p:nvSpPr>
          <p:cNvPr id="3" name="Content Placeholder 2"/>
          <p:cNvSpPr>
            <a:spLocks noGrp="1"/>
          </p:cNvSpPr>
          <p:nvPr>
            <p:ph sz="quarter" idx="1"/>
          </p:nvPr>
        </p:nvSpPr>
        <p:spPr/>
        <p:txBody>
          <a:bodyPr/>
          <a:lstStyle/>
          <a:p>
            <a:r>
              <a:rPr lang="en-US" dirty="0" smtClean="0"/>
              <a:t>The HTML &lt;pre&gt; element defines preformatted text.</a:t>
            </a:r>
          </a:p>
          <a:p>
            <a:r>
              <a:rPr lang="en-US" dirty="0" smtClean="0"/>
              <a:t>The text inside a &lt;pre&gt; element is displayed in a fixed-width font (usually Courier), and it preserves both spaces and line breaks</a:t>
            </a:r>
          </a:p>
          <a:p>
            <a:r>
              <a:rPr lang="en-US" dirty="0" smtClean="0">
                <a:solidFill>
                  <a:srgbClr val="00B050"/>
                </a:solidFill>
              </a:rPr>
              <a:t>&lt;pre&gt;    &lt;/pre&gt;</a:t>
            </a:r>
          </a:p>
          <a:p>
            <a:r>
              <a:rPr lang="en-US" dirty="0" smtClean="0">
                <a:solidFill>
                  <a:srgbClr val="00B050"/>
                </a:solidFill>
              </a:rPr>
              <a:t>Ex: Poem – line by line</a:t>
            </a:r>
          </a:p>
          <a:p>
            <a:endParaRPr lang="en-US" dirty="0">
              <a:solidFill>
                <a:srgbClr val="00B05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6553200" y="6248400"/>
            <a:ext cx="2133600" cy="457200"/>
          </a:xfrm>
          <a:prstGeom prst="rect">
            <a:avLst/>
          </a:prstGeom>
        </p:spPr>
        <p:txBody>
          <a:bodyPr/>
          <a:lstStyle/>
          <a:p>
            <a:fld id="{A9EDAAFF-8A6B-484E-889B-C6482BDB9884}" type="slidenum">
              <a:rPr lang="en-US"/>
              <a:pPr/>
              <a:t>4</a:t>
            </a:fld>
            <a:endParaRPr lang="en-US"/>
          </a:p>
        </p:txBody>
      </p:sp>
      <p:sp>
        <p:nvSpPr>
          <p:cNvPr id="8194" name="Rectangle 2"/>
          <p:cNvSpPr>
            <a:spLocks noGrp="1" noChangeArrowheads="1"/>
          </p:cNvSpPr>
          <p:nvPr>
            <p:ph type="title"/>
          </p:nvPr>
        </p:nvSpPr>
        <p:spPr/>
        <p:txBody>
          <a:bodyPr/>
          <a:lstStyle/>
          <a:p>
            <a:r>
              <a:rPr lang="en-US" dirty="0">
                <a:solidFill>
                  <a:srgbClr val="0070C0"/>
                </a:solidFill>
              </a:rPr>
              <a:t>Clients &amp; </a:t>
            </a:r>
            <a:r>
              <a:rPr lang="en-US" dirty="0" smtClean="0">
                <a:solidFill>
                  <a:srgbClr val="0070C0"/>
                </a:solidFill>
              </a:rPr>
              <a:t>Servers Example</a:t>
            </a:r>
            <a:endParaRPr lang="en-US" dirty="0">
              <a:solidFill>
                <a:srgbClr val="0070C0"/>
              </a:solidFill>
            </a:endParaRPr>
          </a:p>
        </p:txBody>
      </p:sp>
      <p:sp>
        <p:nvSpPr>
          <p:cNvPr id="8195" name="Rectangle 3"/>
          <p:cNvSpPr>
            <a:spLocks noGrp="1" noChangeArrowheads="1"/>
          </p:cNvSpPr>
          <p:nvPr>
            <p:ph type="body" sz="half" idx="1"/>
          </p:nvPr>
        </p:nvSpPr>
        <p:spPr/>
        <p:txBody>
          <a:bodyPr/>
          <a:lstStyle/>
          <a:p>
            <a:pPr algn="ctr">
              <a:lnSpc>
                <a:spcPct val="90000"/>
              </a:lnSpc>
              <a:buFont typeface="Wingdings" pitchFamily="2" charset="2"/>
              <a:buNone/>
            </a:pPr>
            <a:r>
              <a:rPr lang="en-US" u="sng"/>
              <a:t>Clients (Browser)</a:t>
            </a:r>
          </a:p>
          <a:p>
            <a:pPr>
              <a:lnSpc>
                <a:spcPct val="90000"/>
              </a:lnSpc>
            </a:pPr>
            <a:r>
              <a:rPr lang="en-US"/>
              <a:t>Internet Explorer</a:t>
            </a:r>
          </a:p>
          <a:p>
            <a:pPr>
              <a:lnSpc>
                <a:spcPct val="90000"/>
              </a:lnSpc>
            </a:pPr>
            <a:r>
              <a:rPr lang="en-US"/>
              <a:t>Firefox</a:t>
            </a:r>
          </a:p>
          <a:p>
            <a:pPr>
              <a:lnSpc>
                <a:spcPct val="90000"/>
              </a:lnSpc>
            </a:pPr>
            <a:r>
              <a:rPr lang="en-US"/>
              <a:t>Mozilla</a:t>
            </a:r>
          </a:p>
          <a:p>
            <a:pPr>
              <a:lnSpc>
                <a:spcPct val="90000"/>
              </a:lnSpc>
            </a:pPr>
            <a:r>
              <a:rPr lang="en-US"/>
              <a:t>Netscape</a:t>
            </a:r>
          </a:p>
          <a:p>
            <a:pPr>
              <a:lnSpc>
                <a:spcPct val="90000"/>
              </a:lnSpc>
            </a:pPr>
            <a:r>
              <a:rPr lang="en-US"/>
              <a:t>Opera</a:t>
            </a:r>
          </a:p>
          <a:p>
            <a:pPr>
              <a:lnSpc>
                <a:spcPct val="90000"/>
              </a:lnSpc>
            </a:pPr>
            <a:r>
              <a:rPr lang="en-US"/>
              <a:t>Amaya</a:t>
            </a:r>
          </a:p>
          <a:p>
            <a:pPr>
              <a:lnSpc>
                <a:spcPct val="90000"/>
              </a:lnSpc>
            </a:pPr>
            <a:r>
              <a:rPr lang="en-US"/>
              <a:t>AOL</a:t>
            </a:r>
          </a:p>
          <a:p>
            <a:pPr>
              <a:lnSpc>
                <a:spcPct val="90000"/>
              </a:lnSpc>
            </a:pPr>
            <a:r>
              <a:rPr lang="en-US"/>
              <a:t>MSN</a:t>
            </a:r>
          </a:p>
        </p:txBody>
      </p:sp>
      <p:sp>
        <p:nvSpPr>
          <p:cNvPr id="8196" name="Rectangle 4"/>
          <p:cNvSpPr>
            <a:spLocks noGrp="1" noChangeArrowheads="1"/>
          </p:cNvSpPr>
          <p:nvPr>
            <p:ph type="body" sz="half" idx="2"/>
          </p:nvPr>
        </p:nvSpPr>
        <p:spPr/>
        <p:txBody>
          <a:bodyPr>
            <a:normAutofit/>
          </a:bodyPr>
          <a:lstStyle/>
          <a:p>
            <a:pPr algn="ctr">
              <a:lnSpc>
                <a:spcPct val="90000"/>
              </a:lnSpc>
              <a:buFont typeface="Wingdings" pitchFamily="2" charset="2"/>
              <a:buNone/>
            </a:pPr>
            <a:r>
              <a:rPr lang="en-US" u="sng" dirty="0"/>
              <a:t>Servers</a:t>
            </a:r>
          </a:p>
          <a:p>
            <a:pPr>
              <a:lnSpc>
                <a:spcPct val="90000"/>
              </a:lnSpc>
            </a:pPr>
            <a:r>
              <a:rPr lang="en-US" dirty="0"/>
              <a:t>Apache</a:t>
            </a:r>
          </a:p>
          <a:p>
            <a:pPr>
              <a:lnSpc>
                <a:spcPct val="90000"/>
              </a:lnSpc>
            </a:pPr>
            <a:r>
              <a:rPr lang="en-US" b="1" dirty="0" smtClean="0"/>
              <a:t>IIS</a:t>
            </a:r>
            <a:r>
              <a:rPr lang="en-US" dirty="0" smtClean="0"/>
              <a:t> Web Server.</a:t>
            </a:r>
          </a:p>
          <a:p>
            <a:pPr>
              <a:lnSpc>
                <a:spcPct val="90000"/>
              </a:lnSpc>
            </a:pPr>
            <a:r>
              <a:rPr lang="en-US" dirty="0" err="1" smtClean="0"/>
              <a:t>Litespeed</a:t>
            </a:r>
            <a:r>
              <a:rPr lang="en-US" dirty="0" smtClean="0"/>
              <a:t> server</a:t>
            </a:r>
            <a:endParaRPr lang="en-US" dirty="0"/>
          </a:p>
          <a:p>
            <a:pPr>
              <a:lnSpc>
                <a:spcPct val="90000"/>
              </a:lnSpc>
            </a:pPr>
            <a:r>
              <a:rPr lang="en-US" dirty="0" smtClean="0"/>
              <a:t>Google Web server(GWS)</a:t>
            </a:r>
            <a:endParaRPr lang="en-US" dirty="0"/>
          </a:p>
          <a:p>
            <a:pPr>
              <a:lnSpc>
                <a:spcPct val="90000"/>
              </a:lnSpc>
            </a:pPr>
            <a:r>
              <a:rPr lang="en-US" dirty="0" smtClean="0"/>
              <a:t>Oracle </a:t>
            </a:r>
            <a:r>
              <a:rPr lang="en-US" dirty="0" err="1" smtClean="0"/>
              <a:t>iplanet</a:t>
            </a:r>
            <a:r>
              <a:rPr lang="en-US" dirty="0" smtClean="0"/>
              <a:t> </a:t>
            </a:r>
            <a:r>
              <a:rPr lang="en-US" dirty="0" err="1" smtClean="0"/>
              <a:t>WebServer</a:t>
            </a:r>
            <a:endParaRPr lang="en-US" dirty="0"/>
          </a:p>
        </p:txBody>
      </p:sp>
    </p:spTree>
    <p:extLst>
      <p:ext uri="{BB962C8B-B14F-4D97-AF65-F5344CB8AC3E}">
        <p14:creationId xmlns:p14="http://schemas.microsoft.com/office/powerpoint/2010/main" xmlns="" val="17383046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70C0"/>
                </a:solidFill>
              </a:rPr>
              <a:t>HTML Formatting Elements</a:t>
            </a:r>
            <a:endParaRPr lang="en-US" b="1" dirty="0">
              <a:solidFill>
                <a:srgbClr val="0070C0"/>
              </a:solidFill>
            </a:endParaRPr>
          </a:p>
        </p:txBody>
      </p:sp>
      <p:sp>
        <p:nvSpPr>
          <p:cNvPr id="3" name="Content Placeholder 2"/>
          <p:cNvSpPr>
            <a:spLocks noGrp="1"/>
          </p:cNvSpPr>
          <p:nvPr>
            <p:ph sz="quarter" idx="1"/>
          </p:nvPr>
        </p:nvSpPr>
        <p:spPr>
          <a:xfrm>
            <a:off x="612648" y="1600200"/>
            <a:ext cx="8153400" cy="4876800"/>
          </a:xfrm>
        </p:spPr>
        <p:txBody>
          <a:bodyPr>
            <a:normAutofit fontScale="70000" lnSpcReduction="20000"/>
          </a:bodyPr>
          <a:lstStyle/>
          <a:p>
            <a:r>
              <a:rPr lang="en-US" sz="3200" dirty="0" smtClean="0">
                <a:latin typeface="Times New Roman" pitchFamily="18" charset="0"/>
                <a:cs typeface="Times New Roman" pitchFamily="18" charset="0"/>
              </a:rPr>
              <a:t>HTML also defines special </a:t>
            </a:r>
            <a:r>
              <a:rPr lang="en-US" sz="3200" b="1" dirty="0" smtClean="0">
                <a:latin typeface="Times New Roman" pitchFamily="18" charset="0"/>
                <a:cs typeface="Times New Roman" pitchFamily="18" charset="0"/>
              </a:rPr>
              <a:t>elements</a:t>
            </a:r>
            <a:r>
              <a:rPr lang="en-US" sz="3200" dirty="0" smtClean="0">
                <a:latin typeface="Times New Roman" pitchFamily="18" charset="0"/>
                <a:cs typeface="Times New Roman" pitchFamily="18" charset="0"/>
              </a:rPr>
              <a:t> for defining text with a special </a:t>
            </a:r>
            <a:r>
              <a:rPr lang="en-US" sz="3200" b="1" dirty="0" smtClean="0">
                <a:latin typeface="Times New Roman" pitchFamily="18" charset="0"/>
                <a:cs typeface="Times New Roman" pitchFamily="18" charset="0"/>
              </a:rPr>
              <a:t>meaning</a:t>
            </a:r>
            <a:r>
              <a:rPr lang="en-US" sz="3200" dirty="0" smtClean="0">
                <a:latin typeface="Times New Roman" pitchFamily="18" charset="0"/>
                <a:cs typeface="Times New Roman" pitchFamily="18" charset="0"/>
              </a:rPr>
              <a:t>.</a:t>
            </a:r>
          </a:p>
          <a:p>
            <a:r>
              <a:rPr lang="en-US" sz="3200" dirty="0" smtClean="0">
                <a:latin typeface="Times New Roman" pitchFamily="18" charset="0"/>
                <a:cs typeface="Times New Roman" pitchFamily="18" charset="0"/>
              </a:rPr>
              <a:t>HTML uses elements like &lt;b&gt; and &lt;</a:t>
            </a:r>
            <a:r>
              <a:rPr lang="en-US" sz="3200" dirty="0" err="1" smtClean="0">
                <a:latin typeface="Times New Roman" pitchFamily="18" charset="0"/>
                <a:cs typeface="Times New Roman" pitchFamily="18" charset="0"/>
              </a:rPr>
              <a:t>i</a:t>
            </a:r>
            <a:r>
              <a:rPr lang="en-US" sz="3200" dirty="0" smtClean="0">
                <a:latin typeface="Times New Roman" pitchFamily="18" charset="0"/>
                <a:cs typeface="Times New Roman" pitchFamily="18" charset="0"/>
              </a:rPr>
              <a:t>&gt; for formatting output, like </a:t>
            </a:r>
            <a:r>
              <a:rPr lang="en-US" sz="3200" b="1" dirty="0" smtClean="0">
                <a:latin typeface="Times New Roman" pitchFamily="18" charset="0"/>
                <a:cs typeface="Times New Roman" pitchFamily="18" charset="0"/>
              </a:rPr>
              <a:t>bold</a:t>
            </a:r>
            <a:r>
              <a:rPr lang="en-US" sz="3200" dirty="0" smtClean="0">
                <a:latin typeface="Times New Roman" pitchFamily="18" charset="0"/>
                <a:cs typeface="Times New Roman" pitchFamily="18" charset="0"/>
              </a:rPr>
              <a:t> or </a:t>
            </a:r>
            <a:r>
              <a:rPr lang="en-US" sz="3200" i="1" dirty="0" smtClean="0">
                <a:latin typeface="Times New Roman" pitchFamily="18" charset="0"/>
                <a:cs typeface="Times New Roman" pitchFamily="18" charset="0"/>
              </a:rPr>
              <a:t>italic</a:t>
            </a:r>
            <a:r>
              <a:rPr lang="en-US" sz="3200" dirty="0" smtClean="0">
                <a:latin typeface="Times New Roman" pitchFamily="18" charset="0"/>
                <a:cs typeface="Times New Roman" pitchFamily="18" charset="0"/>
              </a:rPr>
              <a:t> text</a:t>
            </a:r>
          </a:p>
          <a:p>
            <a:pPr lvl="1"/>
            <a:r>
              <a:rPr lang="en-US" sz="3200" dirty="0" smtClean="0">
                <a:solidFill>
                  <a:srgbClr val="00B050"/>
                </a:solidFill>
                <a:latin typeface="Times New Roman" pitchFamily="18" charset="0"/>
                <a:cs typeface="Times New Roman" pitchFamily="18" charset="0"/>
              </a:rPr>
              <a:t>&lt;b&gt; - Bold text</a:t>
            </a:r>
          </a:p>
          <a:p>
            <a:pPr lvl="1"/>
            <a:r>
              <a:rPr lang="en-US" sz="3200" dirty="0" smtClean="0">
                <a:solidFill>
                  <a:srgbClr val="00B050"/>
                </a:solidFill>
                <a:latin typeface="Times New Roman" pitchFamily="18" charset="0"/>
                <a:cs typeface="Times New Roman" pitchFamily="18" charset="0"/>
              </a:rPr>
              <a:t>&lt;strong&gt; - Important text</a:t>
            </a:r>
          </a:p>
          <a:p>
            <a:pPr lvl="1"/>
            <a:r>
              <a:rPr lang="en-US" sz="3200" dirty="0" smtClean="0">
                <a:solidFill>
                  <a:srgbClr val="00B050"/>
                </a:solidFill>
                <a:latin typeface="Times New Roman" pitchFamily="18" charset="0"/>
                <a:cs typeface="Times New Roman" pitchFamily="18" charset="0"/>
              </a:rPr>
              <a:t>&lt;</a:t>
            </a:r>
            <a:r>
              <a:rPr lang="en-US" sz="3200" dirty="0" err="1" smtClean="0">
                <a:solidFill>
                  <a:srgbClr val="00B050"/>
                </a:solidFill>
                <a:latin typeface="Times New Roman" pitchFamily="18" charset="0"/>
                <a:cs typeface="Times New Roman" pitchFamily="18" charset="0"/>
              </a:rPr>
              <a:t>i</a:t>
            </a:r>
            <a:r>
              <a:rPr lang="en-US" sz="3200" dirty="0" smtClean="0">
                <a:solidFill>
                  <a:srgbClr val="00B050"/>
                </a:solidFill>
                <a:latin typeface="Times New Roman" pitchFamily="18" charset="0"/>
                <a:cs typeface="Times New Roman" pitchFamily="18" charset="0"/>
              </a:rPr>
              <a:t>&gt; - Italic text</a:t>
            </a:r>
          </a:p>
          <a:p>
            <a:pPr lvl="1"/>
            <a:r>
              <a:rPr lang="en-US" sz="3200" dirty="0" smtClean="0">
                <a:solidFill>
                  <a:srgbClr val="00B050"/>
                </a:solidFill>
                <a:latin typeface="Times New Roman" pitchFamily="18" charset="0"/>
                <a:cs typeface="Times New Roman" pitchFamily="18" charset="0"/>
              </a:rPr>
              <a:t>&lt;</a:t>
            </a:r>
            <a:r>
              <a:rPr lang="en-US" sz="3200" dirty="0" err="1" smtClean="0">
                <a:solidFill>
                  <a:srgbClr val="00B050"/>
                </a:solidFill>
                <a:latin typeface="Times New Roman" pitchFamily="18" charset="0"/>
                <a:cs typeface="Times New Roman" pitchFamily="18" charset="0"/>
              </a:rPr>
              <a:t>em</a:t>
            </a:r>
            <a:r>
              <a:rPr lang="en-US" sz="3200" dirty="0" smtClean="0">
                <a:solidFill>
                  <a:srgbClr val="00B050"/>
                </a:solidFill>
                <a:latin typeface="Times New Roman" pitchFamily="18" charset="0"/>
                <a:cs typeface="Times New Roman" pitchFamily="18" charset="0"/>
              </a:rPr>
              <a:t>&gt; - Emphasized text</a:t>
            </a:r>
          </a:p>
          <a:p>
            <a:pPr lvl="1"/>
            <a:r>
              <a:rPr lang="en-US" sz="3200" dirty="0" smtClean="0">
                <a:solidFill>
                  <a:srgbClr val="00B050"/>
                </a:solidFill>
                <a:latin typeface="Times New Roman" pitchFamily="18" charset="0"/>
                <a:cs typeface="Times New Roman" pitchFamily="18" charset="0"/>
              </a:rPr>
              <a:t>&lt;mark&gt; - Marked text</a:t>
            </a:r>
          </a:p>
          <a:p>
            <a:pPr lvl="1"/>
            <a:r>
              <a:rPr lang="en-US" sz="3200" dirty="0" smtClean="0">
                <a:solidFill>
                  <a:srgbClr val="00B050"/>
                </a:solidFill>
                <a:latin typeface="Times New Roman" pitchFamily="18" charset="0"/>
                <a:cs typeface="Times New Roman" pitchFamily="18" charset="0"/>
              </a:rPr>
              <a:t>&lt;small&gt; - Small text</a:t>
            </a:r>
          </a:p>
          <a:p>
            <a:pPr lvl="1"/>
            <a:r>
              <a:rPr lang="en-US" sz="3200" dirty="0" smtClean="0">
                <a:solidFill>
                  <a:srgbClr val="00B050"/>
                </a:solidFill>
                <a:latin typeface="Times New Roman" pitchFamily="18" charset="0"/>
                <a:cs typeface="Times New Roman" pitchFamily="18" charset="0"/>
              </a:rPr>
              <a:t>&lt;del&gt; - Deleted text</a:t>
            </a:r>
          </a:p>
          <a:p>
            <a:pPr lvl="1"/>
            <a:r>
              <a:rPr lang="en-US" sz="3200" dirty="0" smtClean="0">
                <a:solidFill>
                  <a:srgbClr val="00B050"/>
                </a:solidFill>
                <a:latin typeface="Times New Roman" pitchFamily="18" charset="0"/>
                <a:cs typeface="Times New Roman" pitchFamily="18" charset="0"/>
              </a:rPr>
              <a:t>&lt;ins&gt; - Inserted text</a:t>
            </a:r>
          </a:p>
          <a:p>
            <a:pPr lvl="1"/>
            <a:r>
              <a:rPr lang="en-US" sz="3200" dirty="0" smtClean="0">
                <a:solidFill>
                  <a:srgbClr val="00B050"/>
                </a:solidFill>
                <a:latin typeface="Times New Roman" pitchFamily="18" charset="0"/>
                <a:cs typeface="Times New Roman" pitchFamily="18" charset="0"/>
              </a:rPr>
              <a:t>&lt;sub&gt; - Subscript text</a:t>
            </a:r>
          </a:p>
          <a:p>
            <a:pPr lvl="1"/>
            <a:r>
              <a:rPr lang="en-US" sz="3200" dirty="0" smtClean="0">
                <a:solidFill>
                  <a:srgbClr val="00B050"/>
                </a:solidFill>
                <a:latin typeface="Times New Roman" pitchFamily="18" charset="0"/>
                <a:cs typeface="Times New Roman" pitchFamily="18" charset="0"/>
              </a:rPr>
              <a:t>&lt;sup&gt; - Superscript text</a:t>
            </a:r>
          </a:p>
          <a:p>
            <a:endParaRPr lang="en-US" dirty="0" smtClean="0"/>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Output of Formatting tags</a:t>
            </a:r>
            <a:endParaRPr lang="en-US" b="1" dirty="0">
              <a:solidFill>
                <a:srgbClr val="0070C0"/>
              </a:solidFill>
            </a:endParaRPr>
          </a:p>
        </p:txBody>
      </p:sp>
      <p:pic>
        <p:nvPicPr>
          <p:cNvPr id="8194" name="Picture 2"/>
          <p:cNvPicPr>
            <a:picLocks noGrp="1" noChangeAspect="1" noChangeArrowheads="1"/>
          </p:cNvPicPr>
          <p:nvPr>
            <p:ph sz="quarter" idx="1"/>
          </p:nvPr>
        </p:nvPicPr>
        <p:blipFill>
          <a:blip r:embed="rId2"/>
          <a:srcRect/>
          <a:stretch>
            <a:fillRect/>
          </a:stretch>
        </p:blipFill>
        <p:spPr bwMode="auto">
          <a:xfrm>
            <a:off x="914401" y="1600200"/>
            <a:ext cx="70866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70C0"/>
                </a:solidFill>
              </a:rPr>
              <a:t>HTML Lists</a:t>
            </a:r>
            <a:endParaRPr lang="en-US" b="1" dirty="0">
              <a:solidFill>
                <a:srgbClr val="0070C0"/>
              </a:solidFill>
            </a:endParaRPr>
          </a:p>
        </p:txBody>
      </p:sp>
      <p:sp>
        <p:nvSpPr>
          <p:cNvPr id="3" name="Content Placeholder 2"/>
          <p:cNvSpPr>
            <a:spLocks noGrp="1"/>
          </p:cNvSpPr>
          <p:nvPr>
            <p:ph sz="quarter" idx="1"/>
          </p:nvPr>
        </p:nvSpPr>
        <p:spPr/>
        <p:txBody>
          <a:bodyPr/>
          <a:lstStyle/>
          <a:p>
            <a:r>
              <a:rPr lang="en-US" b="1" dirty="0" smtClean="0"/>
              <a:t>Unordered List</a:t>
            </a:r>
          </a:p>
          <a:p>
            <a:pPr lvl="2"/>
            <a:r>
              <a:rPr lang="en-US" dirty="0" smtClean="0"/>
              <a:t>Item</a:t>
            </a:r>
          </a:p>
          <a:p>
            <a:pPr lvl="2"/>
            <a:r>
              <a:rPr lang="en-US" dirty="0" smtClean="0"/>
              <a:t>Item</a:t>
            </a:r>
          </a:p>
          <a:p>
            <a:pPr lvl="2"/>
            <a:r>
              <a:rPr lang="en-US" dirty="0" smtClean="0"/>
              <a:t>Item</a:t>
            </a:r>
          </a:p>
          <a:p>
            <a:pPr lvl="2"/>
            <a:r>
              <a:rPr lang="en-US" dirty="0" smtClean="0"/>
              <a:t>Item</a:t>
            </a:r>
          </a:p>
          <a:p>
            <a:r>
              <a:rPr lang="en-US" b="1" dirty="0" smtClean="0"/>
              <a:t>Ordered List</a:t>
            </a:r>
          </a:p>
          <a:p>
            <a:pPr marL="1143000" lvl="2" indent="-457200">
              <a:buFont typeface="+mj-lt"/>
              <a:buAutoNum type="arabicPeriod"/>
            </a:pPr>
            <a:r>
              <a:rPr lang="en-US" dirty="0" smtClean="0"/>
              <a:t>Item</a:t>
            </a:r>
          </a:p>
          <a:p>
            <a:pPr marL="1143000" lvl="2" indent="-457200">
              <a:buFont typeface="+mj-lt"/>
              <a:buAutoNum type="arabicPeriod"/>
            </a:pPr>
            <a:r>
              <a:rPr lang="en-US" dirty="0" smtClean="0"/>
              <a:t>Item</a:t>
            </a:r>
          </a:p>
          <a:p>
            <a:pPr marL="1143000" lvl="2" indent="-457200">
              <a:buFont typeface="+mj-lt"/>
              <a:buAutoNum type="arabicPeriod"/>
            </a:pPr>
            <a:r>
              <a:rPr lang="en-US" dirty="0" smtClean="0"/>
              <a:t>Item</a:t>
            </a:r>
          </a:p>
          <a:p>
            <a:pPr marL="1143000" lvl="2" indent="-457200">
              <a:buFont typeface="+mj-lt"/>
              <a:buAutoNum type="arabicPeriod"/>
            </a:pPr>
            <a:r>
              <a:rPr lang="en-US" dirty="0" smtClean="0"/>
              <a:t>Item</a:t>
            </a:r>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4294967295"/>
          </p:nvPr>
        </p:nvSpPr>
        <p:spPr>
          <a:xfrm>
            <a:off x="3124200" y="6248400"/>
            <a:ext cx="2895600" cy="457200"/>
          </a:xfrm>
          <a:prstGeom prst="rect">
            <a:avLst/>
          </a:prstGeom>
        </p:spPr>
        <p:txBody>
          <a:bodyPr/>
          <a:lstStyle/>
          <a:p>
            <a:r>
              <a:rPr lang="en-US"/>
              <a:t>Copyright 2005 - The Small Business Depot</a:t>
            </a:r>
          </a:p>
        </p:txBody>
      </p:sp>
      <p:sp>
        <p:nvSpPr>
          <p:cNvPr id="8" name="Slide Number Placeholder 6"/>
          <p:cNvSpPr>
            <a:spLocks noGrp="1"/>
          </p:cNvSpPr>
          <p:nvPr>
            <p:ph type="sldNum" sz="quarter" idx="4294967295"/>
          </p:nvPr>
        </p:nvSpPr>
        <p:spPr>
          <a:xfrm>
            <a:off x="6553200" y="6248400"/>
            <a:ext cx="2133600" cy="457200"/>
          </a:xfrm>
          <a:prstGeom prst="rect">
            <a:avLst/>
          </a:prstGeom>
        </p:spPr>
        <p:txBody>
          <a:bodyPr/>
          <a:lstStyle/>
          <a:p>
            <a:fld id="{720C0BF9-ACE4-4899-9F0D-83F0FBBBBF27}" type="slidenum">
              <a:rPr lang="en-US"/>
              <a:pPr/>
              <a:t>43</a:t>
            </a:fld>
            <a:endParaRPr lang="en-US"/>
          </a:p>
        </p:txBody>
      </p:sp>
      <p:sp>
        <p:nvSpPr>
          <p:cNvPr id="33794" name="Rectangle 2"/>
          <p:cNvSpPr>
            <a:spLocks noGrp="1" noChangeArrowheads="1"/>
          </p:cNvSpPr>
          <p:nvPr>
            <p:ph type="title"/>
          </p:nvPr>
        </p:nvSpPr>
        <p:spPr/>
        <p:txBody>
          <a:bodyPr>
            <a:normAutofit/>
          </a:bodyPr>
          <a:lstStyle/>
          <a:p>
            <a:r>
              <a:rPr lang="en-US" sz="4000" b="1" dirty="0">
                <a:solidFill>
                  <a:srgbClr val="0070C0"/>
                </a:solidFill>
              </a:rPr>
              <a:t>HTML </a:t>
            </a:r>
            <a:r>
              <a:rPr lang="en-US" sz="4000" b="1" dirty="0" smtClean="0">
                <a:solidFill>
                  <a:srgbClr val="0070C0"/>
                </a:solidFill>
              </a:rPr>
              <a:t>Lists</a:t>
            </a:r>
            <a:endParaRPr lang="en-US" sz="4000" b="1" dirty="0">
              <a:solidFill>
                <a:srgbClr val="0070C0"/>
              </a:solidFill>
            </a:endParaRPr>
          </a:p>
        </p:txBody>
      </p:sp>
      <p:sp>
        <p:nvSpPr>
          <p:cNvPr id="33796" name="Rectangle 4"/>
          <p:cNvSpPr>
            <a:spLocks noGrp="1" noChangeArrowheads="1"/>
          </p:cNvSpPr>
          <p:nvPr>
            <p:ph type="body" sz="half" idx="1"/>
          </p:nvPr>
        </p:nvSpPr>
        <p:spPr/>
        <p:txBody>
          <a:bodyPr/>
          <a:lstStyle/>
          <a:p>
            <a:pPr>
              <a:buFont typeface="Wingdings" pitchFamily="2" charset="2"/>
              <a:buNone/>
            </a:pPr>
            <a:r>
              <a:rPr lang="en-US" b="1" u="sng" dirty="0"/>
              <a:t>Unordered list</a:t>
            </a:r>
          </a:p>
          <a:p>
            <a:pPr>
              <a:buFont typeface="Wingdings" pitchFamily="2" charset="2"/>
              <a:buNone/>
            </a:pPr>
            <a:endParaRPr lang="en-US" b="1" u="sng" dirty="0"/>
          </a:p>
          <a:p>
            <a:pPr>
              <a:buFont typeface="Wingdings" pitchFamily="2" charset="2"/>
              <a:buNone/>
            </a:pPr>
            <a:r>
              <a:rPr lang="en-US" dirty="0"/>
              <a:t>&lt;</a:t>
            </a:r>
            <a:r>
              <a:rPr lang="en-US" dirty="0" err="1" smtClean="0"/>
              <a:t>ul</a:t>
            </a:r>
            <a:r>
              <a:rPr lang="en-US" dirty="0" smtClean="0"/>
              <a:t> type=“square”&gt;</a:t>
            </a:r>
            <a:endParaRPr lang="en-US" dirty="0"/>
          </a:p>
          <a:p>
            <a:pPr>
              <a:buFont typeface="Wingdings" pitchFamily="2" charset="2"/>
              <a:buNone/>
            </a:pPr>
            <a:r>
              <a:rPr lang="en-US" dirty="0"/>
              <a:t>	&lt;</a:t>
            </a:r>
            <a:r>
              <a:rPr lang="en-US" dirty="0" err="1"/>
              <a:t>li</a:t>
            </a:r>
            <a:r>
              <a:rPr lang="en-US" dirty="0"/>
              <a:t>&gt;apples&lt;/</a:t>
            </a:r>
            <a:r>
              <a:rPr lang="en-US" dirty="0" err="1"/>
              <a:t>li</a:t>
            </a:r>
            <a:r>
              <a:rPr lang="en-US" dirty="0"/>
              <a:t>&gt;</a:t>
            </a:r>
          </a:p>
          <a:p>
            <a:pPr>
              <a:buFont typeface="Wingdings" pitchFamily="2" charset="2"/>
              <a:buNone/>
            </a:pPr>
            <a:r>
              <a:rPr lang="en-US" dirty="0"/>
              <a:t>	&lt;</a:t>
            </a:r>
            <a:r>
              <a:rPr lang="en-US" dirty="0" err="1"/>
              <a:t>li</a:t>
            </a:r>
            <a:r>
              <a:rPr lang="en-US" dirty="0"/>
              <a:t>&gt;bananas&lt;/</a:t>
            </a:r>
            <a:r>
              <a:rPr lang="en-US" dirty="0" err="1"/>
              <a:t>li</a:t>
            </a:r>
            <a:r>
              <a:rPr lang="en-US" dirty="0"/>
              <a:t>&gt;</a:t>
            </a:r>
          </a:p>
          <a:p>
            <a:pPr>
              <a:buFont typeface="Wingdings" pitchFamily="2" charset="2"/>
              <a:buNone/>
            </a:pPr>
            <a:r>
              <a:rPr lang="en-US" dirty="0"/>
              <a:t>	&lt;</a:t>
            </a:r>
            <a:r>
              <a:rPr lang="en-US" dirty="0" err="1"/>
              <a:t>li</a:t>
            </a:r>
            <a:r>
              <a:rPr lang="en-US" dirty="0"/>
              <a:t>&gt;grapes&lt;/</a:t>
            </a:r>
            <a:r>
              <a:rPr lang="en-US" dirty="0" err="1"/>
              <a:t>li</a:t>
            </a:r>
            <a:r>
              <a:rPr lang="en-US" dirty="0"/>
              <a:t>&gt;</a:t>
            </a:r>
          </a:p>
          <a:p>
            <a:pPr>
              <a:buFont typeface="Wingdings" pitchFamily="2" charset="2"/>
              <a:buNone/>
            </a:pPr>
            <a:r>
              <a:rPr lang="en-US" dirty="0"/>
              <a:t>	&lt;</a:t>
            </a:r>
            <a:r>
              <a:rPr lang="en-US" dirty="0" err="1"/>
              <a:t>li</a:t>
            </a:r>
            <a:r>
              <a:rPr lang="en-US" dirty="0"/>
              <a:t>&gt;strawberries&lt;/</a:t>
            </a:r>
            <a:r>
              <a:rPr lang="en-US" dirty="0" err="1"/>
              <a:t>li</a:t>
            </a:r>
            <a:r>
              <a:rPr lang="en-US" dirty="0"/>
              <a:t>&gt;</a:t>
            </a:r>
          </a:p>
          <a:p>
            <a:pPr>
              <a:buFont typeface="Wingdings" pitchFamily="2" charset="2"/>
              <a:buNone/>
            </a:pPr>
            <a:r>
              <a:rPr lang="en-US" dirty="0"/>
              <a:t>&lt;/</a:t>
            </a:r>
            <a:r>
              <a:rPr lang="en-US" dirty="0" err="1"/>
              <a:t>ul</a:t>
            </a:r>
            <a:r>
              <a:rPr lang="en-US" dirty="0"/>
              <a:t>&gt;</a:t>
            </a:r>
          </a:p>
          <a:p>
            <a:endParaRPr lang="en-US" dirty="0"/>
          </a:p>
        </p:txBody>
      </p:sp>
      <p:sp>
        <p:nvSpPr>
          <p:cNvPr id="33797" name="Rectangle 5"/>
          <p:cNvSpPr>
            <a:spLocks noGrp="1" noChangeArrowheads="1"/>
          </p:cNvSpPr>
          <p:nvPr>
            <p:ph type="body" sz="half" idx="2"/>
          </p:nvPr>
        </p:nvSpPr>
        <p:spPr/>
        <p:txBody>
          <a:bodyPr/>
          <a:lstStyle/>
          <a:p>
            <a:pPr>
              <a:buFont typeface="Wingdings" pitchFamily="2" charset="2"/>
              <a:buNone/>
            </a:pPr>
            <a:r>
              <a:rPr lang="en-US" b="1" u="sng"/>
              <a:t>Ordered list</a:t>
            </a:r>
          </a:p>
          <a:p>
            <a:pPr>
              <a:buFont typeface="Wingdings" pitchFamily="2" charset="2"/>
              <a:buNone/>
            </a:pPr>
            <a:endParaRPr lang="en-US"/>
          </a:p>
          <a:p>
            <a:pPr>
              <a:buFont typeface="Wingdings" pitchFamily="2" charset="2"/>
              <a:buNone/>
            </a:pPr>
            <a:r>
              <a:rPr lang="en-US"/>
              <a:t>&lt;ol type=‘i’ start=‘2’&gt;</a:t>
            </a:r>
          </a:p>
          <a:p>
            <a:pPr>
              <a:buFont typeface="Wingdings" pitchFamily="2" charset="2"/>
              <a:buNone/>
            </a:pPr>
            <a:r>
              <a:rPr lang="en-US"/>
              <a:t>	&lt;li&gt;apples&lt;/li&gt;</a:t>
            </a:r>
          </a:p>
          <a:p>
            <a:pPr>
              <a:buFont typeface="Wingdings" pitchFamily="2" charset="2"/>
              <a:buNone/>
            </a:pPr>
            <a:r>
              <a:rPr lang="en-US"/>
              <a:t>	&lt;li&gt;bananas&lt;/li&gt;</a:t>
            </a:r>
          </a:p>
          <a:p>
            <a:pPr>
              <a:buFont typeface="Wingdings" pitchFamily="2" charset="2"/>
              <a:buNone/>
            </a:pPr>
            <a:r>
              <a:rPr lang="en-US"/>
              <a:t>	&lt;li&gt;grapes&lt;/li&gt;</a:t>
            </a:r>
          </a:p>
          <a:p>
            <a:pPr>
              <a:buFont typeface="Wingdings" pitchFamily="2" charset="2"/>
              <a:buNone/>
            </a:pPr>
            <a:r>
              <a:rPr lang="en-US"/>
              <a:t>	&lt;li&gt;strawberries&lt;/li&gt;</a:t>
            </a:r>
          </a:p>
          <a:p>
            <a:pPr>
              <a:buFont typeface="Wingdings" pitchFamily="2" charset="2"/>
              <a:buNone/>
            </a:pPr>
            <a:r>
              <a:rPr lang="en-US"/>
              <a:t>&lt;/ol&gt;</a:t>
            </a:r>
          </a:p>
        </p:txBody>
      </p:sp>
      <p:sp>
        <p:nvSpPr>
          <p:cNvPr id="33798" name="Line 6"/>
          <p:cNvSpPr>
            <a:spLocks noChangeShapeType="1"/>
          </p:cNvSpPr>
          <p:nvPr/>
        </p:nvSpPr>
        <p:spPr bwMode="auto">
          <a:xfrm>
            <a:off x="4267200" y="1752600"/>
            <a:ext cx="0" cy="4343400"/>
          </a:xfrm>
          <a:prstGeom prst="line">
            <a:avLst/>
          </a:prstGeom>
          <a:noFill/>
          <a:ln w="952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xmlns="" val="33856261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4294967295"/>
          </p:nvPr>
        </p:nvSpPr>
        <p:spPr>
          <a:xfrm>
            <a:off x="6553200" y="6248400"/>
            <a:ext cx="2133600" cy="457200"/>
          </a:xfrm>
          <a:prstGeom prst="rect">
            <a:avLst/>
          </a:prstGeom>
        </p:spPr>
        <p:txBody>
          <a:bodyPr/>
          <a:lstStyle/>
          <a:p>
            <a:fld id="{A3419E19-3036-4203-AF7C-DB1796E54B8C}" type="slidenum">
              <a:rPr lang="en-US"/>
              <a:pPr/>
              <a:t>44</a:t>
            </a:fld>
            <a:endParaRPr lang="en-US"/>
          </a:p>
        </p:txBody>
      </p:sp>
      <p:sp>
        <p:nvSpPr>
          <p:cNvPr id="36866" name="Rectangle 2"/>
          <p:cNvSpPr>
            <a:spLocks noGrp="1" noChangeArrowheads="1"/>
          </p:cNvSpPr>
          <p:nvPr>
            <p:ph type="title"/>
          </p:nvPr>
        </p:nvSpPr>
        <p:spPr/>
        <p:txBody>
          <a:bodyPr/>
          <a:lstStyle/>
          <a:p>
            <a:r>
              <a:rPr lang="en-US" sz="2800" b="1" dirty="0" smtClean="0">
                <a:solidFill>
                  <a:srgbClr val="0070C0"/>
                </a:solidFill>
              </a:rPr>
              <a:t>HTML Lists</a:t>
            </a:r>
            <a:endParaRPr lang="en-US" sz="2500" dirty="0"/>
          </a:p>
        </p:txBody>
      </p:sp>
      <p:sp>
        <p:nvSpPr>
          <p:cNvPr id="36867" name="Rectangle 3"/>
          <p:cNvSpPr>
            <a:spLocks noGrp="1" noChangeArrowheads="1"/>
          </p:cNvSpPr>
          <p:nvPr>
            <p:ph type="body" sz="half" idx="1"/>
          </p:nvPr>
        </p:nvSpPr>
        <p:spPr/>
        <p:txBody>
          <a:bodyPr/>
          <a:lstStyle/>
          <a:p>
            <a:pPr>
              <a:buFont typeface="Wingdings" pitchFamily="2" charset="2"/>
              <a:buNone/>
            </a:pPr>
            <a:r>
              <a:rPr lang="en-US" b="1" u="sng"/>
              <a:t>Unordered list</a:t>
            </a:r>
          </a:p>
          <a:p>
            <a:pPr>
              <a:buFont typeface="Wingdings" pitchFamily="2" charset="2"/>
              <a:buNone/>
            </a:pPr>
            <a:endParaRPr lang="en-US" b="1" u="sng"/>
          </a:p>
          <a:p>
            <a:r>
              <a:rPr lang="en-US"/>
              <a:t>apples</a:t>
            </a:r>
          </a:p>
          <a:p>
            <a:r>
              <a:rPr lang="en-US"/>
              <a:t>bananas</a:t>
            </a:r>
          </a:p>
          <a:p>
            <a:r>
              <a:rPr lang="en-US"/>
              <a:t>grapes</a:t>
            </a:r>
          </a:p>
          <a:p>
            <a:r>
              <a:rPr lang="en-US"/>
              <a:t>strawberries</a:t>
            </a:r>
          </a:p>
          <a:p>
            <a:endParaRPr lang="en-US"/>
          </a:p>
        </p:txBody>
      </p:sp>
      <p:sp>
        <p:nvSpPr>
          <p:cNvPr id="36868" name="Rectangle 4"/>
          <p:cNvSpPr>
            <a:spLocks noGrp="1" noChangeArrowheads="1"/>
          </p:cNvSpPr>
          <p:nvPr>
            <p:ph type="body" sz="half" idx="2"/>
          </p:nvPr>
        </p:nvSpPr>
        <p:spPr/>
        <p:txBody>
          <a:bodyPr/>
          <a:lstStyle/>
          <a:p>
            <a:pPr marL="711200" indent="-711200">
              <a:buFont typeface="Wingdings" pitchFamily="2" charset="2"/>
              <a:buNone/>
            </a:pPr>
            <a:r>
              <a:rPr lang="en-US" b="1" u="sng"/>
              <a:t>Ordered list</a:t>
            </a:r>
          </a:p>
          <a:p>
            <a:pPr marL="711200" indent="-711200">
              <a:buFont typeface="Wingdings" pitchFamily="2" charset="2"/>
              <a:buNone/>
            </a:pPr>
            <a:endParaRPr lang="en-US"/>
          </a:p>
          <a:p>
            <a:pPr marL="711200" indent="-711200">
              <a:buClr>
                <a:schemeClr val="tx1"/>
              </a:buClr>
              <a:buFontTx/>
              <a:buAutoNum type="romanUcPeriod" startAt="2"/>
            </a:pPr>
            <a:r>
              <a:rPr lang="en-US"/>
              <a:t>apples</a:t>
            </a:r>
          </a:p>
          <a:p>
            <a:pPr marL="711200" indent="-711200">
              <a:buClr>
                <a:schemeClr val="tx1"/>
              </a:buClr>
              <a:buFontTx/>
              <a:buAutoNum type="romanUcPeriod" startAt="2"/>
            </a:pPr>
            <a:r>
              <a:rPr lang="en-US"/>
              <a:t>bananas</a:t>
            </a:r>
          </a:p>
          <a:p>
            <a:pPr marL="711200" indent="-711200">
              <a:buClr>
                <a:schemeClr val="tx1"/>
              </a:buClr>
              <a:buFontTx/>
              <a:buAutoNum type="romanUcPeriod" startAt="2"/>
            </a:pPr>
            <a:r>
              <a:rPr lang="en-US"/>
              <a:t>grapes</a:t>
            </a:r>
          </a:p>
          <a:p>
            <a:pPr marL="711200" indent="-711200">
              <a:buClr>
                <a:schemeClr val="tx1"/>
              </a:buClr>
              <a:buFontTx/>
              <a:buAutoNum type="romanUcPeriod" startAt="2"/>
            </a:pPr>
            <a:r>
              <a:rPr lang="en-US"/>
              <a:t>strawberries</a:t>
            </a:r>
          </a:p>
          <a:p>
            <a:pPr marL="711200" indent="-711200"/>
            <a:endParaRPr lang="en-US"/>
          </a:p>
        </p:txBody>
      </p:sp>
      <p:sp>
        <p:nvSpPr>
          <p:cNvPr id="36869" name="Line 5"/>
          <p:cNvSpPr>
            <a:spLocks noChangeShapeType="1"/>
          </p:cNvSpPr>
          <p:nvPr/>
        </p:nvSpPr>
        <p:spPr bwMode="auto">
          <a:xfrm>
            <a:off x="4267200" y="1752600"/>
            <a:ext cx="0" cy="4343400"/>
          </a:xfrm>
          <a:prstGeom prst="line">
            <a:avLst/>
          </a:prstGeom>
          <a:noFill/>
          <a:ln w="952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xmlns="" val="20174421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70C0"/>
                </a:solidFill>
              </a:rPr>
              <a:t>Unordered HTML List- type attributes</a:t>
            </a:r>
            <a:endParaRPr lang="en-US" dirty="0">
              <a:solidFill>
                <a:srgbClr val="0070C0"/>
              </a:solidFill>
            </a:endParaRPr>
          </a:p>
        </p:txBody>
      </p:sp>
      <p:sp>
        <p:nvSpPr>
          <p:cNvPr id="3" name="Content Placeholder 2"/>
          <p:cNvSpPr>
            <a:spLocks noGrp="1"/>
          </p:cNvSpPr>
          <p:nvPr>
            <p:ph sz="quarter" idx="1"/>
          </p:nvPr>
        </p:nvSpPr>
        <p:spPr/>
        <p:txBody>
          <a:bodyPr>
            <a:normAutofit/>
          </a:bodyPr>
          <a:lstStyle/>
          <a:p>
            <a:r>
              <a:rPr lang="en-US" sz="2000" dirty="0" smtClean="0"/>
              <a:t>An unordered list starts with the </a:t>
            </a:r>
            <a:r>
              <a:rPr lang="en-US" sz="2000" b="1" dirty="0" smtClean="0"/>
              <a:t>&lt;</a:t>
            </a:r>
            <a:r>
              <a:rPr lang="en-US" sz="2000" b="1" dirty="0" err="1" smtClean="0"/>
              <a:t>ul</a:t>
            </a:r>
            <a:r>
              <a:rPr lang="en-US" sz="2000" b="1" dirty="0" smtClean="0"/>
              <a:t>&gt;</a:t>
            </a:r>
            <a:r>
              <a:rPr lang="en-US" sz="2000" dirty="0" smtClean="0"/>
              <a:t> tag</a:t>
            </a:r>
          </a:p>
          <a:p>
            <a:r>
              <a:rPr lang="en-US" sz="2000" dirty="0" smtClean="0"/>
              <a:t>Each list item starts with the </a:t>
            </a:r>
            <a:r>
              <a:rPr lang="en-US" sz="2000" b="1" dirty="0" smtClean="0"/>
              <a:t>&lt;</a:t>
            </a:r>
            <a:r>
              <a:rPr lang="en-US" sz="2000" b="1" dirty="0" err="1" smtClean="0"/>
              <a:t>li</a:t>
            </a:r>
            <a:r>
              <a:rPr lang="en-US" sz="2000" b="1" dirty="0" smtClean="0"/>
              <a:t>&gt;</a:t>
            </a:r>
            <a:r>
              <a:rPr lang="en-US" sz="2000" dirty="0" smtClean="0"/>
              <a:t> tag.</a:t>
            </a:r>
          </a:p>
          <a:p>
            <a:r>
              <a:rPr lang="en-US" sz="2000" dirty="0" smtClean="0"/>
              <a:t>The list items will be marked with bullets (small black circles) by default</a:t>
            </a:r>
          </a:p>
        </p:txBody>
      </p:sp>
      <p:graphicFrame>
        <p:nvGraphicFramePr>
          <p:cNvPr id="4" name="Table 3"/>
          <p:cNvGraphicFramePr>
            <a:graphicFrameLocks noGrp="1"/>
          </p:cNvGraphicFramePr>
          <p:nvPr/>
        </p:nvGraphicFramePr>
        <p:xfrm>
          <a:off x="1219200" y="3276600"/>
          <a:ext cx="6096000" cy="2926080"/>
        </p:xfrm>
        <a:graphic>
          <a:graphicData uri="http://schemas.openxmlformats.org/drawingml/2006/table">
            <a:tbl>
              <a:tblPr/>
              <a:tblGrid>
                <a:gridCol w="3048000"/>
                <a:gridCol w="3048000"/>
              </a:tblGrid>
              <a:tr h="0">
                <a:tc>
                  <a:txBody>
                    <a:bodyPr/>
                    <a:lstStyle/>
                    <a:p>
                      <a:r>
                        <a:rPr lang="en-US" b="1" dirty="0"/>
                        <a:t>Value</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b="1" dirty="0"/>
                        <a:t>Description</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0">
                <a:tc>
                  <a:txBody>
                    <a:bodyPr/>
                    <a:lstStyle/>
                    <a:p>
                      <a:r>
                        <a:rPr lang="en-US" dirty="0"/>
                        <a:t>disc</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dirty="0"/>
                        <a:t>Sets the list item marker to a bullet (default)</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0">
                <a:tc>
                  <a:txBody>
                    <a:bodyPr/>
                    <a:lstStyle/>
                    <a:p>
                      <a:r>
                        <a:rPr lang="en-US"/>
                        <a:t>circle</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a:t>Sets the list item marker to a circle</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0">
                <a:tc>
                  <a:txBody>
                    <a:bodyPr/>
                    <a:lstStyle/>
                    <a:p>
                      <a:r>
                        <a:rPr lang="en-US" dirty="0"/>
                        <a:t>square</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a:t>Sets the list item marker to a square</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0">
                <a:tc>
                  <a:txBody>
                    <a:bodyPr/>
                    <a:lstStyle/>
                    <a:p>
                      <a:r>
                        <a:rPr lang="en-US"/>
                        <a:t>none</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dirty="0"/>
                        <a:t>The list items will not be marked</a:t>
                      </a:r>
                    </a:p>
                  </a:txBody>
                  <a:tcPr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70C0"/>
                </a:solidFill>
              </a:rPr>
              <a:t>Ordered HTML List  type attributes</a:t>
            </a:r>
            <a:endParaRPr lang="en-US" dirty="0">
              <a:solidFill>
                <a:srgbClr val="0070C0"/>
              </a:solidFill>
            </a:endParaRPr>
          </a:p>
        </p:txBody>
      </p:sp>
      <p:sp>
        <p:nvSpPr>
          <p:cNvPr id="3" name="Content Placeholder 2"/>
          <p:cNvSpPr>
            <a:spLocks noGrp="1"/>
          </p:cNvSpPr>
          <p:nvPr>
            <p:ph sz="quarter" idx="1"/>
          </p:nvPr>
        </p:nvSpPr>
        <p:spPr>
          <a:xfrm>
            <a:off x="609600" y="1600200"/>
            <a:ext cx="8153400" cy="4495800"/>
          </a:xfrm>
        </p:spPr>
        <p:txBody>
          <a:bodyPr/>
          <a:lstStyle/>
          <a:p>
            <a:r>
              <a:rPr lang="en-US" sz="1800" dirty="0" smtClean="0"/>
              <a:t>An ordered list starts with the </a:t>
            </a:r>
            <a:r>
              <a:rPr lang="en-US" sz="1800" b="1" dirty="0" smtClean="0"/>
              <a:t>&lt;</a:t>
            </a:r>
            <a:r>
              <a:rPr lang="en-US" sz="1800" b="1" dirty="0" err="1" smtClean="0"/>
              <a:t>ol</a:t>
            </a:r>
            <a:r>
              <a:rPr lang="en-US" sz="1800" b="1" dirty="0" smtClean="0"/>
              <a:t>&gt;</a:t>
            </a:r>
            <a:r>
              <a:rPr lang="en-US" sz="1800" dirty="0" smtClean="0"/>
              <a:t> tag</a:t>
            </a:r>
          </a:p>
          <a:p>
            <a:r>
              <a:rPr lang="en-US" sz="1800" dirty="0" smtClean="0"/>
              <a:t> Each list item starts with the </a:t>
            </a:r>
            <a:r>
              <a:rPr lang="en-US" sz="1800" b="1" dirty="0" smtClean="0"/>
              <a:t>&lt;</a:t>
            </a:r>
            <a:r>
              <a:rPr lang="en-US" sz="1800" b="1" dirty="0" err="1" smtClean="0"/>
              <a:t>li</a:t>
            </a:r>
            <a:r>
              <a:rPr lang="en-US" sz="1800" b="1" dirty="0" smtClean="0"/>
              <a:t>&gt;</a:t>
            </a:r>
            <a:r>
              <a:rPr lang="en-US" sz="1800" dirty="0" smtClean="0"/>
              <a:t> tag</a:t>
            </a:r>
          </a:p>
          <a:p>
            <a:r>
              <a:rPr lang="en-US" sz="1800" dirty="0" smtClean="0"/>
              <a:t>The list items will be marked with numbers by default</a:t>
            </a:r>
          </a:p>
          <a:p>
            <a:endParaRPr lang="en-US" dirty="0"/>
          </a:p>
        </p:txBody>
      </p:sp>
      <p:graphicFrame>
        <p:nvGraphicFramePr>
          <p:cNvPr id="4" name="Table 3"/>
          <p:cNvGraphicFramePr>
            <a:graphicFrameLocks noGrp="1"/>
          </p:cNvGraphicFramePr>
          <p:nvPr/>
        </p:nvGraphicFramePr>
        <p:xfrm>
          <a:off x="228600" y="2971801"/>
          <a:ext cx="8534400" cy="2971800"/>
        </p:xfrm>
        <a:graphic>
          <a:graphicData uri="http://schemas.openxmlformats.org/drawingml/2006/table">
            <a:tbl>
              <a:tblPr/>
              <a:tblGrid>
                <a:gridCol w="1741714"/>
                <a:gridCol w="6792686"/>
              </a:tblGrid>
              <a:tr h="330313">
                <a:tc>
                  <a:txBody>
                    <a:bodyPr/>
                    <a:lstStyle/>
                    <a:p>
                      <a:r>
                        <a:rPr lang="en-US" sz="1500" dirty="0">
                          <a:solidFill>
                            <a:srgbClr val="0070C0"/>
                          </a:solidFill>
                          <a:latin typeface="Algerian" pitchFamily="82" charset="0"/>
                        </a:rPr>
                        <a:t>Type</a:t>
                      </a:r>
                    </a:p>
                  </a:txBody>
                  <a:tcPr marL="75259" marR="75259" marT="37630" marB="37630" anchor="ctr">
                    <a:lnL>
                      <a:noFill/>
                    </a:lnL>
                    <a:lnR>
                      <a:noFill/>
                    </a:lnR>
                    <a:lnT>
                      <a:noFill/>
                    </a:lnT>
                    <a:lnB>
                      <a:noFill/>
                    </a:lnB>
                    <a:blipFill>
                      <a:blip r:embed="rId2"/>
                      <a:tile tx="0" ty="0" sx="100000" sy="100000" flip="none" algn="tl"/>
                    </a:blipFill>
                  </a:tcPr>
                </a:tc>
                <a:tc>
                  <a:txBody>
                    <a:bodyPr/>
                    <a:lstStyle/>
                    <a:p>
                      <a:r>
                        <a:rPr lang="en-US" sz="1500" dirty="0">
                          <a:solidFill>
                            <a:srgbClr val="0070C0"/>
                          </a:solidFill>
                          <a:latin typeface="Algerian" pitchFamily="82" charset="0"/>
                        </a:rPr>
                        <a:t>Description</a:t>
                      </a:r>
                    </a:p>
                  </a:txBody>
                  <a:tcPr marL="75259" marR="75259" marT="37630" marB="37630" anchor="ctr">
                    <a:lnL>
                      <a:noFill/>
                    </a:lnL>
                    <a:lnR>
                      <a:noFill/>
                    </a:lnR>
                    <a:lnT>
                      <a:noFill/>
                    </a:lnT>
                    <a:lnB>
                      <a:noFill/>
                    </a:lnB>
                    <a:blipFill>
                      <a:blip r:embed="rId2"/>
                      <a:tile tx="0" ty="0" sx="100000" sy="100000" flip="none" algn="tl"/>
                    </a:blipFill>
                  </a:tcPr>
                </a:tc>
              </a:tr>
              <a:tr h="574728">
                <a:tc>
                  <a:txBody>
                    <a:bodyPr/>
                    <a:lstStyle/>
                    <a:p>
                      <a:r>
                        <a:rPr lang="en-US" sz="1500" b="1" dirty="0">
                          <a:solidFill>
                            <a:srgbClr val="7030A0"/>
                          </a:solidFill>
                        </a:rPr>
                        <a:t>type="1"</a:t>
                      </a:r>
                    </a:p>
                  </a:txBody>
                  <a:tcPr marL="75259" marR="75259" marT="37630" marB="37630" anchor="ctr">
                    <a:lnL>
                      <a:noFill/>
                    </a:lnL>
                    <a:lnR>
                      <a:noFill/>
                    </a:lnR>
                    <a:lnT>
                      <a:noFill/>
                    </a:lnT>
                    <a:lnB>
                      <a:noFill/>
                    </a:lnB>
                    <a:blipFill>
                      <a:blip r:embed="rId2"/>
                      <a:tile tx="0" ty="0" sx="100000" sy="100000" flip="none" algn="tl"/>
                    </a:blipFill>
                  </a:tcPr>
                </a:tc>
                <a:tc>
                  <a:txBody>
                    <a:bodyPr/>
                    <a:lstStyle/>
                    <a:p>
                      <a:r>
                        <a:rPr lang="en-US" sz="1500" b="1">
                          <a:solidFill>
                            <a:srgbClr val="7030A0"/>
                          </a:solidFill>
                        </a:rPr>
                        <a:t>The list items will be numbered with numbers (default)</a:t>
                      </a:r>
                    </a:p>
                  </a:txBody>
                  <a:tcPr marL="75259" marR="75259" marT="37630" marB="37630" anchor="ctr">
                    <a:lnL>
                      <a:noFill/>
                    </a:lnL>
                    <a:lnR>
                      <a:noFill/>
                    </a:lnR>
                    <a:lnT>
                      <a:noFill/>
                    </a:lnT>
                    <a:lnB>
                      <a:noFill/>
                    </a:lnB>
                    <a:blipFill>
                      <a:blip r:embed="rId2"/>
                      <a:tile tx="0" ty="0" sx="100000" sy="100000" flip="none" algn="tl"/>
                    </a:blipFill>
                  </a:tcPr>
                </a:tc>
              </a:tr>
              <a:tr h="575750">
                <a:tc>
                  <a:txBody>
                    <a:bodyPr/>
                    <a:lstStyle/>
                    <a:p>
                      <a:r>
                        <a:rPr lang="en-US" sz="1500" b="1" dirty="0">
                          <a:solidFill>
                            <a:srgbClr val="7030A0"/>
                          </a:solidFill>
                        </a:rPr>
                        <a:t>type="A"</a:t>
                      </a:r>
                    </a:p>
                  </a:txBody>
                  <a:tcPr marL="75259" marR="75259" marT="37630" marB="37630" anchor="ctr">
                    <a:lnL>
                      <a:noFill/>
                    </a:lnL>
                    <a:lnR>
                      <a:noFill/>
                    </a:lnR>
                    <a:lnT>
                      <a:noFill/>
                    </a:lnT>
                    <a:lnB>
                      <a:noFill/>
                    </a:lnB>
                    <a:blipFill>
                      <a:blip r:embed="rId2"/>
                      <a:tile tx="0" ty="0" sx="100000" sy="100000" flip="none" algn="tl"/>
                    </a:blipFill>
                  </a:tcPr>
                </a:tc>
                <a:tc>
                  <a:txBody>
                    <a:bodyPr/>
                    <a:lstStyle/>
                    <a:p>
                      <a:r>
                        <a:rPr lang="en-US" sz="1500" b="1" dirty="0">
                          <a:solidFill>
                            <a:srgbClr val="7030A0"/>
                          </a:solidFill>
                        </a:rPr>
                        <a:t>The list items will be numbered with uppercase letters</a:t>
                      </a:r>
                    </a:p>
                  </a:txBody>
                  <a:tcPr marL="75259" marR="75259" marT="37630" marB="37630" anchor="ctr">
                    <a:lnL>
                      <a:noFill/>
                    </a:lnL>
                    <a:lnR>
                      <a:noFill/>
                    </a:lnR>
                    <a:lnT>
                      <a:noFill/>
                    </a:lnT>
                    <a:lnB>
                      <a:noFill/>
                    </a:lnB>
                    <a:blipFill>
                      <a:blip r:embed="rId2"/>
                      <a:tile tx="0" ty="0" sx="100000" sy="100000" flip="none" algn="tl"/>
                    </a:blipFill>
                  </a:tcPr>
                </a:tc>
              </a:tr>
              <a:tr h="576772">
                <a:tc>
                  <a:txBody>
                    <a:bodyPr/>
                    <a:lstStyle/>
                    <a:p>
                      <a:r>
                        <a:rPr lang="en-US" sz="1500" b="1">
                          <a:solidFill>
                            <a:srgbClr val="7030A0"/>
                          </a:solidFill>
                        </a:rPr>
                        <a:t>type="a"</a:t>
                      </a:r>
                    </a:p>
                  </a:txBody>
                  <a:tcPr marL="75259" marR="75259" marT="37630" marB="37630" anchor="ctr">
                    <a:lnL>
                      <a:noFill/>
                    </a:lnL>
                    <a:lnR>
                      <a:noFill/>
                    </a:lnR>
                    <a:lnT>
                      <a:noFill/>
                    </a:lnT>
                    <a:lnB>
                      <a:noFill/>
                    </a:lnB>
                    <a:blipFill>
                      <a:blip r:embed="rId2"/>
                      <a:tile tx="0" ty="0" sx="100000" sy="100000" flip="none" algn="tl"/>
                    </a:blipFill>
                  </a:tcPr>
                </a:tc>
                <a:tc>
                  <a:txBody>
                    <a:bodyPr/>
                    <a:lstStyle/>
                    <a:p>
                      <a:r>
                        <a:rPr lang="en-US" sz="1500" b="1" dirty="0">
                          <a:solidFill>
                            <a:srgbClr val="7030A0"/>
                          </a:solidFill>
                        </a:rPr>
                        <a:t>The list items will be numbered with lowercase letters</a:t>
                      </a:r>
                    </a:p>
                  </a:txBody>
                  <a:tcPr marL="75259" marR="75259" marT="37630" marB="37630" anchor="ctr">
                    <a:lnL>
                      <a:noFill/>
                    </a:lnL>
                    <a:lnR>
                      <a:noFill/>
                    </a:lnR>
                    <a:lnT>
                      <a:noFill/>
                    </a:lnT>
                    <a:lnB>
                      <a:noFill/>
                    </a:lnB>
                    <a:blipFill>
                      <a:blip r:embed="rId2"/>
                      <a:tile tx="0" ty="0" sx="100000" sy="100000" flip="none" algn="tl"/>
                    </a:blipFill>
                  </a:tcPr>
                </a:tc>
              </a:tr>
              <a:tr h="412125">
                <a:tc>
                  <a:txBody>
                    <a:bodyPr/>
                    <a:lstStyle/>
                    <a:p>
                      <a:r>
                        <a:rPr lang="en-US" sz="1500" b="1">
                          <a:solidFill>
                            <a:srgbClr val="7030A0"/>
                          </a:solidFill>
                        </a:rPr>
                        <a:t>type="I"</a:t>
                      </a:r>
                    </a:p>
                  </a:txBody>
                  <a:tcPr marL="75259" marR="75259" marT="37630" marB="37630" anchor="ctr">
                    <a:lnL>
                      <a:noFill/>
                    </a:lnL>
                    <a:lnR>
                      <a:noFill/>
                    </a:lnR>
                    <a:lnT>
                      <a:noFill/>
                    </a:lnT>
                    <a:lnB>
                      <a:noFill/>
                    </a:lnB>
                    <a:blipFill>
                      <a:blip r:embed="rId2"/>
                      <a:tile tx="0" ty="0" sx="100000" sy="100000" flip="none" algn="tl"/>
                    </a:blipFill>
                  </a:tcPr>
                </a:tc>
                <a:tc>
                  <a:txBody>
                    <a:bodyPr/>
                    <a:lstStyle/>
                    <a:p>
                      <a:r>
                        <a:rPr lang="en-US" sz="1500" b="1" dirty="0">
                          <a:solidFill>
                            <a:srgbClr val="7030A0"/>
                          </a:solidFill>
                        </a:rPr>
                        <a:t>The list items will be numbered with uppercase roman numbers</a:t>
                      </a:r>
                    </a:p>
                  </a:txBody>
                  <a:tcPr marL="75259" marR="75259" marT="37630" marB="37630" anchor="ctr">
                    <a:lnL>
                      <a:noFill/>
                    </a:lnL>
                    <a:lnR>
                      <a:noFill/>
                    </a:lnR>
                    <a:lnT>
                      <a:noFill/>
                    </a:lnT>
                    <a:lnB>
                      <a:noFill/>
                    </a:lnB>
                    <a:blipFill>
                      <a:blip r:embed="rId2"/>
                      <a:tile tx="0" ty="0" sx="100000" sy="100000" flip="none" algn="tl"/>
                    </a:blipFill>
                  </a:tcPr>
                </a:tc>
              </a:tr>
              <a:tr h="502112">
                <a:tc>
                  <a:txBody>
                    <a:bodyPr/>
                    <a:lstStyle/>
                    <a:p>
                      <a:r>
                        <a:rPr lang="en-US" sz="1500" b="1">
                          <a:solidFill>
                            <a:srgbClr val="7030A0"/>
                          </a:solidFill>
                        </a:rPr>
                        <a:t>type="i"</a:t>
                      </a:r>
                    </a:p>
                  </a:txBody>
                  <a:tcPr marL="75259" marR="75259" marT="37630" marB="37630" anchor="ctr">
                    <a:lnL>
                      <a:noFill/>
                    </a:lnL>
                    <a:lnR>
                      <a:noFill/>
                    </a:lnR>
                    <a:lnT>
                      <a:noFill/>
                    </a:lnT>
                    <a:lnB>
                      <a:noFill/>
                    </a:lnB>
                    <a:blipFill>
                      <a:blip r:embed="rId2"/>
                      <a:tile tx="0" ty="0" sx="100000" sy="100000" flip="none" algn="tl"/>
                    </a:blipFill>
                  </a:tcPr>
                </a:tc>
                <a:tc>
                  <a:txBody>
                    <a:bodyPr/>
                    <a:lstStyle/>
                    <a:p>
                      <a:r>
                        <a:rPr lang="en-US" sz="1500" b="1" dirty="0">
                          <a:solidFill>
                            <a:srgbClr val="7030A0"/>
                          </a:solidFill>
                        </a:rPr>
                        <a:t>The list items will be numbered with lowercase roman numbers</a:t>
                      </a:r>
                    </a:p>
                  </a:txBody>
                  <a:tcPr marL="75259" marR="75259" marT="37630" marB="37630" anchor="ctr">
                    <a:lnL>
                      <a:noFill/>
                    </a:lnL>
                    <a:lnR>
                      <a:noFill/>
                    </a:lnR>
                    <a:lnT>
                      <a:noFill/>
                    </a:lnT>
                    <a:lnB>
                      <a:noFill/>
                    </a:lnB>
                    <a:blipFill>
                      <a:blip r:embed="rId2"/>
                      <a:tile tx="0" ty="0" sx="100000" sy="100000" flip="none" algn="tl"/>
                    </a:blip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612775" y="228600"/>
            <a:ext cx="8153400" cy="990600"/>
          </a:xfrm>
        </p:spPr>
        <p:txBody>
          <a:bodyPr/>
          <a:lstStyle/>
          <a:p>
            <a:pPr eaLnBrk="1" hangingPunct="1"/>
            <a:r>
              <a:rPr lang="en-US" smtClean="0"/>
              <a:t>HTML Elements-Ordered List </a:t>
            </a:r>
          </a:p>
        </p:txBody>
      </p:sp>
      <p:sp>
        <p:nvSpPr>
          <p:cNvPr id="74755" name="Text Placeholder 4"/>
          <p:cNvSpPr>
            <a:spLocks noGrp="1"/>
          </p:cNvSpPr>
          <p:nvPr>
            <p:ph sz="quarter" idx="1"/>
          </p:nvPr>
        </p:nvSpPr>
        <p:spPr>
          <a:xfrm>
            <a:off x="612775" y="1600200"/>
            <a:ext cx="8153400" cy="4495800"/>
          </a:xfrm>
        </p:spPr>
        <p:txBody>
          <a:bodyPr/>
          <a:lstStyle/>
          <a:p>
            <a:pPr eaLnBrk="1" hangingPunct="1">
              <a:buFont typeface="Wingdings" pitchFamily="2" charset="2"/>
              <a:buNone/>
            </a:pPr>
            <a:endParaRPr lang="it-IT" smtClean="0"/>
          </a:p>
        </p:txBody>
      </p:sp>
      <p:pic>
        <p:nvPicPr>
          <p:cNvPr id="74756" name="Picture 2"/>
          <p:cNvPicPr>
            <a:picLocks noChangeAspect="1" noChangeArrowheads="1"/>
          </p:cNvPicPr>
          <p:nvPr/>
        </p:nvPicPr>
        <p:blipFill>
          <a:blip r:embed="rId2"/>
          <a:srcRect/>
          <a:stretch>
            <a:fillRect/>
          </a:stretch>
        </p:blipFill>
        <p:spPr bwMode="auto">
          <a:xfrm>
            <a:off x="685800" y="1295400"/>
            <a:ext cx="4572000" cy="5181600"/>
          </a:xfrm>
          <a:prstGeom prst="rect">
            <a:avLst/>
          </a:prstGeom>
          <a:noFill/>
          <a:ln w="9525">
            <a:noFill/>
            <a:miter lim="800000"/>
            <a:headEnd/>
            <a:tailEnd/>
          </a:ln>
        </p:spPr>
      </p:pic>
      <p:pic>
        <p:nvPicPr>
          <p:cNvPr id="74757" name="Picture 3"/>
          <p:cNvPicPr>
            <a:picLocks noChangeAspect="1" noChangeArrowheads="1"/>
          </p:cNvPicPr>
          <p:nvPr/>
        </p:nvPicPr>
        <p:blipFill>
          <a:blip r:embed="rId3"/>
          <a:srcRect/>
          <a:stretch>
            <a:fillRect/>
          </a:stretch>
        </p:blipFill>
        <p:spPr bwMode="auto">
          <a:xfrm>
            <a:off x="6019800" y="1295400"/>
            <a:ext cx="2381250" cy="398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design a nested list?</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Coffee</a:t>
            </a:r>
          </a:p>
          <a:p>
            <a:pPr marL="514350" indent="-514350">
              <a:buFont typeface="+mj-lt"/>
              <a:buAutoNum type="arabicPeriod"/>
            </a:pPr>
            <a:r>
              <a:rPr lang="en-US" dirty="0" smtClean="0"/>
              <a:t>Tea </a:t>
            </a:r>
          </a:p>
          <a:p>
            <a:pPr marL="880110" lvl="1" indent="-514350">
              <a:buFont typeface="Courier New" pitchFamily="49" charset="0"/>
              <a:buChar char="o"/>
            </a:pPr>
            <a:r>
              <a:rPr lang="en-US" dirty="0" smtClean="0"/>
              <a:t>Black tea</a:t>
            </a:r>
          </a:p>
          <a:p>
            <a:pPr marL="880110" lvl="1" indent="-514350">
              <a:buFont typeface="Courier New" pitchFamily="49" charset="0"/>
              <a:buChar char="o"/>
            </a:pPr>
            <a:r>
              <a:rPr lang="en-US" dirty="0" smtClean="0"/>
              <a:t>Green tea</a:t>
            </a:r>
          </a:p>
          <a:p>
            <a:pPr marL="514350" indent="-514350">
              <a:buFont typeface="+mj-lt"/>
              <a:buAutoNum type="arabicPeriod"/>
            </a:pPr>
            <a:r>
              <a:rPr lang="en-US" dirty="0" smtClean="0"/>
              <a:t>Milk</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70C0"/>
                </a:solidFill>
              </a:rPr>
              <a:t>Nested HTML Lists</a:t>
            </a:r>
            <a:endParaRPr lang="en-US" dirty="0">
              <a:solidFill>
                <a:srgbClr val="0070C0"/>
              </a:solidFill>
            </a:endParaRPr>
          </a:p>
        </p:txBody>
      </p:sp>
      <p:sp>
        <p:nvSpPr>
          <p:cNvPr id="3" name="Content Placeholder 2"/>
          <p:cNvSpPr>
            <a:spLocks noGrp="1"/>
          </p:cNvSpPr>
          <p:nvPr>
            <p:ph sz="quarter" idx="1"/>
          </p:nvPr>
        </p:nvSpPr>
        <p:spPr/>
        <p:txBody>
          <a:bodyPr>
            <a:normAutofit fontScale="92500" lnSpcReduction="10000"/>
          </a:bodyPr>
          <a:lstStyle/>
          <a:p>
            <a:r>
              <a:rPr lang="en-US" dirty="0" smtClean="0"/>
              <a:t>List can be nested - lists inside lists</a:t>
            </a:r>
          </a:p>
          <a:p>
            <a:r>
              <a:rPr lang="it-IT" dirty="0" smtClean="0"/>
              <a:t>Example:</a:t>
            </a:r>
          </a:p>
          <a:p>
            <a:pPr lvl="2">
              <a:buNone/>
            </a:pPr>
            <a:r>
              <a:rPr lang="it-IT" dirty="0" smtClean="0">
                <a:solidFill>
                  <a:srgbClr val="00B050"/>
                </a:solidFill>
                <a:effectLst>
                  <a:outerShdw blurRad="38100" dist="38100" dir="2700000" algn="tl">
                    <a:srgbClr val="000000">
                      <a:alpha val="43137"/>
                    </a:srgbClr>
                  </a:outerShdw>
                </a:effectLst>
              </a:rPr>
              <a:t>&lt;ol&gt;</a:t>
            </a:r>
          </a:p>
          <a:p>
            <a:pPr lvl="2">
              <a:buNone/>
            </a:pPr>
            <a:r>
              <a:rPr lang="it-IT" dirty="0" smtClean="0">
                <a:solidFill>
                  <a:srgbClr val="00B050"/>
                </a:solidFill>
                <a:effectLst>
                  <a:outerShdw blurRad="38100" dist="38100" dir="2700000" algn="tl">
                    <a:srgbClr val="000000">
                      <a:alpha val="43137"/>
                    </a:srgbClr>
                  </a:outerShdw>
                </a:effectLst>
              </a:rPr>
              <a:t>  &lt;li&gt;Coffee&lt;/li&gt;</a:t>
            </a:r>
          </a:p>
          <a:p>
            <a:pPr lvl="2">
              <a:buNone/>
            </a:pPr>
            <a:r>
              <a:rPr lang="it-IT" dirty="0" smtClean="0">
                <a:solidFill>
                  <a:srgbClr val="00B050"/>
                </a:solidFill>
                <a:effectLst>
                  <a:outerShdw blurRad="38100" dist="38100" dir="2700000" algn="tl">
                    <a:srgbClr val="000000">
                      <a:alpha val="43137"/>
                    </a:srgbClr>
                  </a:outerShdw>
                </a:effectLst>
              </a:rPr>
              <a:t>  &lt;li&gt;Tea</a:t>
            </a:r>
          </a:p>
          <a:p>
            <a:pPr lvl="2">
              <a:buNone/>
            </a:pPr>
            <a:r>
              <a:rPr lang="it-IT" dirty="0" smtClean="0">
                <a:solidFill>
                  <a:srgbClr val="00B050"/>
                </a:solidFill>
                <a:effectLst>
                  <a:outerShdw blurRad="38100" dist="38100" dir="2700000" algn="tl">
                    <a:srgbClr val="000000">
                      <a:alpha val="43137"/>
                    </a:srgbClr>
                  </a:outerShdw>
                </a:effectLst>
              </a:rPr>
              <a:t>    &lt;ul&gt;</a:t>
            </a:r>
          </a:p>
          <a:p>
            <a:pPr lvl="2">
              <a:buNone/>
            </a:pPr>
            <a:r>
              <a:rPr lang="it-IT" dirty="0" smtClean="0">
                <a:solidFill>
                  <a:srgbClr val="00B050"/>
                </a:solidFill>
                <a:effectLst>
                  <a:outerShdw blurRad="38100" dist="38100" dir="2700000" algn="tl">
                    <a:srgbClr val="000000">
                      <a:alpha val="43137"/>
                    </a:srgbClr>
                  </a:outerShdw>
                </a:effectLst>
              </a:rPr>
              <a:t>    &lt;li&gt;Black tea&lt;/li&gt;</a:t>
            </a:r>
          </a:p>
          <a:p>
            <a:pPr lvl="2">
              <a:buNone/>
            </a:pPr>
            <a:r>
              <a:rPr lang="it-IT" dirty="0" smtClean="0">
                <a:solidFill>
                  <a:srgbClr val="00B050"/>
                </a:solidFill>
                <a:effectLst>
                  <a:outerShdw blurRad="38100" dist="38100" dir="2700000" algn="tl">
                    <a:srgbClr val="000000">
                      <a:alpha val="43137"/>
                    </a:srgbClr>
                  </a:outerShdw>
                </a:effectLst>
              </a:rPr>
              <a:t>    &lt;li&gt;Green tea&lt;/li&gt;</a:t>
            </a:r>
          </a:p>
          <a:p>
            <a:pPr lvl="2">
              <a:buNone/>
            </a:pPr>
            <a:r>
              <a:rPr lang="it-IT" dirty="0" smtClean="0">
                <a:solidFill>
                  <a:srgbClr val="00B050"/>
                </a:solidFill>
                <a:effectLst>
                  <a:outerShdw blurRad="38100" dist="38100" dir="2700000" algn="tl">
                    <a:srgbClr val="000000">
                      <a:alpha val="43137"/>
                    </a:srgbClr>
                  </a:outerShdw>
                </a:effectLst>
              </a:rPr>
              <a:t>    &lt;/ul&gt;</a:t>
            </a:r>
          </a:p>
          <a:p>
            <a:pPr lvl="2">
              <a:buNone/>
            </a:pPr>
            <a:r>
              <a:rPr lang="it-IT" dirty="0" smtClean="0">
                <a:solidFill>
                  <a:srgbClr val="00B050"/>
                </a:solidFill>
                <a:effectLst>
                  <a:outerShdw blurRad="38100" dist="38100" dir="2700000" algn="tl">
                    <a:srgbClr val="000000">
                      <a:alpha val="43137"/>
                    </a:srgbClr>
                  </a:outerShdw>
                </a:effectLst>
              </a:rPr>
              <a:t>  &lt;/li&gt;</a:t>
            </a:r>
          </a:p>
          <a:p>
            <a:pPr lvl="2">
              <a:buNone/>
            </a:pPr>
            <a:r>
              <a:rPr lang="it-IT" dirty="0" smtClean="0">
                <a:solidFill>
                  <a:srgbClr val="00B050"/>
                </a:solidFill>
                <a:effectLst>
                  <a:outerShdw blurRad="38100" dist="38100" dir="2700000" algn="tl">
                    <a:srgbClr val="000000">
                      <a:alpha val="43137"/>
                    </a:srgbClr>
                  </a:outerShdw>
                </a:effectLst>
              </a:rPr>
              <a:t>  &lt;li&gt;Milk&lt;/li&gt;</a:t>
            </a:r>
          </a:p>
          <a:p>
            <a:pPr lvl="2">
              <a:buNone/>
            </a:pPr>
            <a:r>
              <a:rPr lang="it-IT" dirty="0" smtClean="0">
                <a:solidFill>
                  <a:srgbClr val="00B050"/>
                </a:solidFill>
                <a:effectLst>
                  <a:outerShdw blurRad="38100" dist="38100" dir="2700000" algn="tl">
                    <a:srgbClr val="000000">
                      <a:alpha val="43137"/>
                    </a:srgbClr>
                  </a:outerShdw>
                </a:effectLst>
              </a:rPr>
              <a:t>&lt;/ol&gt;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Web Essentials</a:t>
            </a:r>
            <a:endParaRPr lang="en-US" b="1" dirty="0">
              <a:solidFill>
                <a:srgbClr val="0070C0"/>
              </a:solidFill>
              <a:latin typeface="Times New Roman" pitchFamily="18" charset="0"/>
              <a:cs typeface="Times New Roman" pitchFamily="18" charset="0"/>
            </a:endParaRPr>
          </a:p>
        </p:txBody>
      </p:sp>
      <p:sp>
        <p:nvSpPr>
          <p:cNvPr id="2" name="Content Placeholder 1"/>
          <p:cNvSpPr>
            <a:spLocks noGrp="1"/>
          </p:cNvSpPr>
          <p:nvPr>
            <p:ph sz="quarter" idx="1"/>
          </p:nvPr>
        </p:nvSpPr>
        <p:spPr/>
        <p:txBody>
          <a:bodyPr>
            <a:normAutofit/>
          </a:bodyPr>
          <a:lstStyle/>
          <a:p>
            <a:r>
              <a:rPr lang="en-US" sz="2400" b="1" dirty="0" smtClean="0">
                <a:latin typeface="Times New Roman" pitchFamily="18" charset="0"/>
                <a:cs typeface="Times New Roman" pitchFamily="18" charset="0"/>
              </a:rPr>
              <a:t>“Web”</a:t>
            </a:r>
            <a:r>
              <a:rPr lang="en-US" sz="2400" dirty="0" smtClean="0">
                <a:latin typeface="Times New Roman" pitchFamily="18" charset="0"/>
                <a:cs typeface="Times New Roman" pitchFamily="18" charset="0"/>
              </a:rPr>
              <a:t>- short for “</a:t>
            </a:r>
            <a:r>
              <a:rPr lang="en-US" sz="2400" b="1" dirty="0" smtClean="0">
                <a:latin typeface="Times New Roman" pitchFamily="18" charset="0"/>
                <a:cs typeface="Times New Roman" pitchFamily="18" charset="0"/>
              </a:rPr>
              <a:t>World Wide Web”</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web page is a simple text file written in a markup language (called </a:t>
            </a:r>
            <a:r>
              <a:rPr lang="en-US" sz="2400" b="1" dirty="0" smtClean="0">
                <a:solidFill>
                  <a:srgbClr val="C00000"/>
                </a:solidFill>
                <a:latin typeface="Times New Roman" pitchFamily="18" charset="0"/>
                <a:cs typeface="Times New Roman" pitchFamily="18" charset="0"/>
              </a:rPr>
              <a:t>HTML</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A website is a group of HTML files that are stored on a hosting computer which is permanently connected to the internet</a:t>
            </a:r>
          </a:p>
          <a:p>
            <a:pPr algn="just"/>
            <a:r>
              <a:rPr lang="en-US" sz="2400" b="1" dirty="0" smtClean="0">
                <a:latin typeface="Times New Roman" pitchFamily="18" charset="0"/>
                <a:cs typeface="Times New Roman" pitchFamily="18" charset="0"/>
              </a:rPr>
              <a:t>URL</a:t>
            </a:r>
            <a:r>
              <a:rPr lang="en-US" sz="2400" dirty="0" smtClean="0">
                <a:latin typeface="Times New Roman" pitchFamily="18" charset="0"/>
                <a:cs typeface="Times New Roman" pitchFamily="18" charset="0"/>
              </a:rPr>
              <a:t> - </a:t>
            </a:r>
            <a:r>
              <a:rPr lang="en-US" sz="2400" i="1" dirty="0" smtClean="0">
                <a:latin typeface="Times New Roman" pitchFamily="18" charset="0"/>
                <a:cs typeface="Times New Roman" pitchFamily="18" charset="0"/>
              </a:rPr>
              <a:t>Uniform Resource Locator - </a:t>
            </a:r>
            <a:r>
              <a:rPr lang="en-US" sz="2400" dirty="0" smtClean="0">
                <a:latin typeface="Times New Roman" pitchFamily="18" charset="0"/>
                <a:cs typeface="Times New Roman" pitchFamily="18" charset="0"/>
              </a:rPr>
              <a:t>used to indicate a resource on the Internet</a:t>
            </a:r>
          </a:p>
          <a:p>
            <a:pPr algn="just"/>
            <a:r>
              <a:rPr lang="en-US" sz="2400" dirty="0" smtClean="0">
                <a:latin typeface="Times New Roman" pitchFamily="18" charset="0"/>
                <a:cs typeface="Times New Roman" pitchFamily="18" charset="0"/>
              </a:rPr>
              <a:t>Home page -The main page on a particular Web site or index page</a:t>
            </a: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70C0"/>
                </a:solidFill>
              </a:rPr>
              <a:t>HTML Tables</a:t>
            </a:r>
            <a:endParaRPr lang="en-US" b="1" dirty="0">
              <a:solidFill>
                <a:srgbClr val="0070C0"/>
              </a:solidFill>
            </a:endParaRPr>
          </a:p>
        </p:txBody>
      </p:sp>
      <p:sp>
        <p:nvSpPr>
          <p:cNvPr id="3" name="Content Placeholder 2"/>
          <p:cNvSpPr>
            <a:spLocks noGrp="1"/>
          </p:cNvSpPr>
          <p:nvPr>
            <p:ph sz="quarter" idx="1"/>
          </p:nvPr>
        </p:nvSpPr>
        <p:spPr/>
        <p:txBody>
          <a:bodyPr/>
          <a:lstStyle/>
          <a:p>
            <a:r>
              <a:rPr lang="en-US" dirty="0" smtClean="0"/>
              <a:t>An HTML table is defined with the </a:t>
            </a:r>
            <a:r>
              <a:rPr lang="en-US" b="1" dirty="0" smtClean="0">
                <a:solidFill>
                  <a:srgbClr val="00B050"/>
                </a:solidFill>
              </a:rPr>
              <a:t>&lt;table&gt;</a:t>
            </a:r>
            <a:r>
              <a:rPr lang="en-US" dirty="0" smtClean="0">
                <a:solidFill>
                  <a:srgbClr val="00B050"/>
                </a:solidFill>
              </a:rPr>
              <a:t> </a:t>
            </a:r>
            <a:r>
              <a:rPr lang="en-US" dirty="0" smtClean="0"/>
              <a:t>tag.</a:t>
            </a:r>
          </a:p>
          <a:p>
            <a:r>
              <a:rPr lang="en-US" dirty="0" smtClean="0"/>
              <a:t>Each table row is defined with the </a:t>
            </a:r>
            <a:r>
              <a:rPr lang="en-US" b="1" dirty="0" smtClean="0">
                <a:solidFill>
                  <a:srgbClr val="00B050"/>
                </a:solidFill>
              </a:rPr>
              <a:t>&lt;</a:t>
            </a:r>
            <a:r>
              <a:rPr lang="en-US" b="1" dirty="0" err="1" smtClean="0">
                <a:solidFill>
                  <a:srgbClr val="00B050"/>
                </a:solidFill>
              </a:rPr>
              <a:t>tr</a:t>
            </a:r>
            <a:r>
              <a:rPr lang="en-US" b="1" dirty="0" smtClean="0">
                <a:solidFill>
                  <a:srgbClr val="00B050"/>
                </a:solidFill>
              </a:rPr>
              <a:t>&gt;</a:t>
            </a:r>
            <a:r>
              <a:rPr lang="en-US" dirty="0" smtClean="0">
                <a:solidFill>
                  <a:srgbClr val="00B050"/>
                </a:solidFill>
              </a:rPr>
              <a:t> </a:t>
            </a:r>
            <a:r>
              <a:rPr lang="en-US" dirty="0" smtClean="0"/>
              <a:t>tag</a:t>
            </a:r>
          </a:p>
          <a:p>
            <a:r>
              <a:rPr lang="en-US" dirty="0" smtClean="0"/>
              <a:t> A table header is defined with the </a:t>
            </a:r>
            <a:r>
              <a:rPr lang="en-US" b="1" dirty="0" smtClean="0">
                <a:solidFill>
                  <a:srgbClr val="00B050"/>
                </a:solidFill>
              </a:rPr>
              <a:t>&lt;</a:t>
            </a:r>
            <a:r>
              <a:rPr lang="en-US" b="1" dirty="0" err="1" smtClean="0">
                <a:solidFill>
                  <a:srgbClr val="00B050"/>
                </a:solidFill>
              </a:rPr>
              <a:t>th</a:t>
            </a:r>
            <a:r>
              <a:rPr lang="en-US" b="1" dirty="0" smtClean="0">
                <a:solidFill>
                  <a:srgbClr val="00B050"/>
                </a:solidFill>
              </a:rPr>
              <a:t>&gt;</a:t>
            </a:r>
            <a:r>
              <a:rPr lang="en-US" dirty="0" smtClean="0">
                <a:solidFill>
                  <a:srgbClr val="00B050"/>
                </a:solidFill>
              </a:rPr>
              <a:t> </a:t>
            </a:r>
            <a:r>
              <a:rPr lang="en-US" dirty="0" smtClean="0"/>
              <a:t>tag. By default, table headings are bold and centered. </a:t>
            </a:r>
          </a:p>
          <a:p>
            <a:r>
              <a:rPr lang="en-US" dirty="0" smtClean="0"/>
              <a:t>A table data/cell is defined with the </a:t>
            </a:r>
            <a:r>
              <a:rPr lang="en-US" b="1" dirty="0" smtClean="0">
                <a:solidFill>
                  <a:srgbClr val="00B050"/>
                </a:solidFill>
              </a:rPr>
              <a:t>&lt;td&gt;</a:t>
            </a:r>
            <a:r>
              <a:rPr lang="en-US" dirty="0" smtClean="0">
                <a:solidFill>
                  <a:srgbClr val="00B050"/>
                </a:solidFill>
              </a:rPr>
              <a:t> </a:t>
            </a:r>
            <a:r>
              <a:rPr lang="en-US" dirty="0" smtClean="0"/>
              <a:t>tag</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HTML Table tags</a:t>
            </a:r>
            <a:endParaRPr lang="en-US" b="1" dirty="0">
              <a:solidFill>
                <a:srgbClr val="0070C0"/>
              </a:solidFill>
            </a:endParaRPr>
          </a:p>
        </p:txBody>
      </p:sp>
      <p:sp>
        <p:nvSpPr>
          <p:cNvPr id="5" name="Content Placeholder 4"/>
          <p:cNvSpPr>
            <a:spLocks noGrp="1"/>
          </p:cNvSpPr>
          <p:nvPr>
            <p:ph sz="quarter" idx="1"/>
          </p:nvPr>
        </p:nvSpPr>
        <p:spPr/>
        <p:txBody>
          <a:bodyPr/>
          <a:lstStyle/>
          <a:p>
            <a:endParaRPr lang="en-US"/>
          </a:p>
        </p:txBody>
      </p:sp>
      <p:pic>
        <p:nvPicPr>
          <p:cNvPr id="10243" name="Picture 3"/>
          <p:cNvPicPr>
            <a:picLocks noChangeAspect="1" noChangeArrowheads="1"/>
          </p:cNvPicPr>
          <p:nvPr/>
        </p:nvPicPr>
        <p:blipFill>
          <a:blip r:embed="rId2"/>
          <a:srcRect/>
          <a:stretch>
            <a:fillRect/>
          </a:stretch>
        </p:blipFill>
        <p:spPr bwMode="auto">
          <a:xfrm>
            <a:off x="381000" y="1524000"/>
            <a:ext cx="8477250" cy="4800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612775" y="228600"/>
            <a:ext cx="8153400" cy="990600"/>
          </a:xfrm>
        </p:spPr>
        <p:txBody>
          <a:bodyPr/>
          <a:lstStyle/>
          <a:p>
            <a:pPr eaLnBrk="1" hangingPunct="1"/>
            <a:r>
              <a:rPr lang="en-US" smtClean="0"/>
              <a:t>HTML TABLES</a:t>
            </a:r>
          </a:p>
        </p:txBody>
      </p:sp>
      <p:sp>
        <p:nvSpPr>
          <p:cNvPr id="80899" name="Content Placeholder 2"/>
          <p:cNvSpPr>
            <a:spLocks noGrp="1"/>
          </p:cNvSpPr>
          <p:nvPr>
            <p:ph sz="quarter" idx="1"/>
          </p:nvPr>
        </p:nvSpPr>
        <p:spPr>
          <a:xfrm>
            <a:off x="612775" y="1600200"/>
            <a:ext cx="8153400" cy="4495800"/>
          </a:xfrm>
        </p:spPr>
        <p:txBody>
          <a:bodyPr/>
          <a:lstStyle/>
          <a:p>
            <a:pPr eaLnBrk="1" hangingPunct="1"/>
            <a:r>
              <a:rPr lang="en-US" smtClean="0"/>
              <a:t>&lt;table&gt;</a:t>
            </a:r>
          </a:p>
          <a:p>
            <a:pPr lvl="2" eaLnBrk="1" hangingPunct="1"/>
            <a:r>
              <a:rPr lang="en-US" smtClean="0"/>
              <a:t>Style, border….</a:t>
            </a:r>
          </a:p>
          <a:p>
            <a:pPr eaLnBrk="1" hangingPunct="1"/>
            <a:r>
              <a:rPr lang="en-US" smtClean="0"/>
              <a:t>&lt;tr&gt; --- Table row</a:t>
            </a:r>
          </a:p>
          <a:p>
            <a:pPr eaLnBrk="1" hangingPunct="1"/>
            <a:r>
              <a:rPr lang="en-US" smtClean="0"/>
              <a:t>&lt;td&gt; --- Table data</a:t>
            </a:r>
          </a:p>
          <a:p>
            <a:pPr lvl="2" eaLnBrk="1" hangingPunct="1"/>
            <a:r>
              <a:rPr lang="en-US" smtClean="0"/>
              <a:t>Attribute— rowspan, colspan</a:t>
            </a:r>
          </a:p>
          <a:p>
            <a:pPr lvl="2" eaLnBrk="1" hangingPunct="1"/>
            <a:r>
              <a:rPr lang="en-US" smtClean="0"/>
              <a:t>text, images, lists, other tables, etc.</a:t>
            </a:r>
          </a:p>
          <a:p>
            <a:pPr eaLnBrk="1" hangingPunct="1"/>
            <a:r>
              <a:rPr lang="en-US" smtClean="0"/>
              <a:t>&lt;th&gt; --- Table header</a:t>
            </a:r>
          </a:p>
          <a:p>
            <a:pPr lvl="2" eaLnBrk="1" hangingPunct="1"/>
            <a:r>
              <a:rPr lang="en-US" smtClean="0"/>
              <a:t>Attribute— colspan ,rowspan</a:t>
            </a:r>
          </a:p>
          <a:p>
            <a:pPr eaLnBrk="1" hangingPunct="1"/>
            <a:endParaRPr lang="en-US" smtClean="0"/>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153400" cy="990600"/>
          </a:xfrm>
        </p:spPr>
        <p:txBody>
          <a:bodyPr>
            <a:normAutofit/>
          </a:bodyPr>
          <a:lstStyle/>
          <a:p>
            <a:r>
              <a:rPr lang="en-IN" b="1" dirty="0" smtClean="0">
                <a:solidFill>
                  <a:srgbClr val="0070C0"/>
                </a:solidFill>
              </a:rPr>
              <a:t>&lt;</a:t>
            </a:r>
            <a:r>
              <a:rPr lang="en-IN" b="1" dirty="0" err="1">
                <a:solidFill>
                  <a:srgbClr val="0070C0"/>
                </a:solidFill>
              </a:rPr>
              <a:t>thead</a:t>
            </a:r>
            <a:r>
              <a:rPr lang="en-IN" b="1" dirty="0">
                <a:solidFill>
                  <a:srgbClr val="0070C0"/>
                </a:solidFill>
              </a:rPr>
              <a:t>&gt;, &lt;</a:t>
            </a:r>
            <a:r>
              <a:rPr lang="en-IN" b="1" dirty="0" err="1">
                <a:solidFill>
                  <a:srgbClr val="0070C0"/>
                </a:solidFill>
              </a:rPr>
              <a:t>tbody</a:t>
            </a:r>
            <a:r>
              <a:rPr lang="en-IN" b="1" dirty="0" smtClean="0">
                <a:solidFill>
                  <a:srgbClr val="0070C0"/>
                </a:solidFill>
              </a:rPr>
              <a:t>&gt;, </a:t>
            </a:r>
            <a:r>
              <a:rPr lang="en-IN" b="1" dirty="0">
                <a:solidFill>
                  <a:srgbClr val="0070C0"/>
                </a:solidFill>
              </a:rPr>
              <a:t>&lt;</a:t>
            </a:r>
            <a:r>
              <a:rPr lang="en-IN" b="1" dirty="0" err="1">
                <a:solidFill>
                  <a:srgbClr val="0070C0"/>
                </a:solidFill>
              </a:rPr>
              <a:t>tfoot</a:t>
            </a:r>
            <a:r>
              <a:rPr lang="en-IN" b="1" dirty="0" smtClean="0">
                <a:solidFill>
                  <a:srgbClr val="0070C0"/>
                </a:solidFill>
              </a:rPr>
              <a:t>&gt;</a:t>
            </a:r>
            <a:endParaRPr lang="en-IN" b="1" dirty="0">
              <a:solidFill>
                <a:srgbClr val="0070C0"/>
              </a:solidFill>
            </a:endParaRPr>
          </a:p>
        </p:txBody>
      </p:sp>
      <p:sp>
        <p:nvSpPr>
          <p:cNvPr id="5" name="Content Placeholder 4"/>
          <p:cNvSpPr>
            <a:spLocks noGrp="1"/>
          </p:cNvSpPr>
          <p:nvPr>
            <p:ph sz="quarter" idx="1"/>
          </p:nvPr>
        </p:nvSpPr>
        <p:spPr>
          <a:xfrm>
            <a:off x="304800" y="1589567"/>
            <a:ext cx="3886200" cy="4811234"/>
          </a:xfrm>
        </p:spPr>
        <p:txBody>
          <a:bodyPr>
            <a:normAutofit fontScale="92500" lnSpcReduction="20000"/>
          </a:bodyPr>
          <a:lstStyle/>
          <a:p>
            <a:pPr>
              <a:buNone/>
            </a:pPr>
            <a:r>
              <a:rPr lang="en-US" dirty="0" smtClean="0"/>
              <a:t>&lt;table border = "2"&gt;</a:t>
            </a:r>
          </a:p>
          <a:p>
            <a:pPr>
              <a:buNone/>
            </a:pPr>
            <a:r>
              <a:rPr lang="en-US" dirty="0" smtClean="0"/>
              <a:t>	&lt;caption&gt;&lt;strong&gt;Table of Fruits and Their Prices &lt;/strong&gt;&lt;/caption&gt;</a:t>
            </a:r>
          </a:p>
          <a:p>
            <a:pPr>
              <a:buNone/>
            </a:pPr>
            <a:r>
              <a:rPr lang="en-US" dirty="0" smtClean="0"/>
              <a:t> 	</a:t>
            </a:r>
          </a:p>
          <a:p>
            <a:pPr>
              <a:buNone/>
            </a:pPr>
            <a:r>
              <a:rPr lang="en-US" dirty="0" smtClean="0"/>
              <a:t>	&lt;</a:t>
            </a:r>
            <a:r>
              <a:rPr lang="en-US" dirty="0" err="1" smtClean="0"/>
              <a:t>thead</a:t>
            </a:r>
            <a:r>
              <a:rPr lang="en-US" dirty="0" smtClean="0"/>
              <a:t>&gt;</a:t>
            </a:r>
          </a:p>
          <a:p>
            <a:pPr>
              <a:buNone/>
            </a:pPr>
            <a:r>
              <a:rPr lang="en-US" dirty="0" smtClean="0"/>
              <a:t>		&lt;</a:t>
            </a:r>
            <a:r>
              <a:rPr lang="en-US" dirty="0" err="1" smtClean="0"/>
              <a:t>tr</a:t>
            </a:r>
            <a:r>
              <a:rPr lang="en-US" dirty="0" smtClean="0"/>
              <a:t>&gt; </a:t>
            </a:r>
          </a:p>
          <a:p>
            <a:pPr>
              <a:buNone/>
            </a:pPr>
            <a:r>
              <a:rPr lang="en-US" dirty="0" smtClean="0"/>
              <a:t>		&lt;</a:t>
            </a:r>
            <a:r>
              <a:rPr lang="en-US" dirty="0" err="1" smtClean="0"/>
              <a:t>th</a:t>
            </a:r>
            <a:r>
              <a:rPr lang="en-US" dirty="0" smtClean="0"/>
              <a:t>&gt;Fruit&lt;/</a:t>
            </a:r>
            <a:r>
              <a:rPr lang="en-US" dirty="0" err="1" smtClean="0"/>
              <a:t>th</a:t>
            </a:r>
            <a:r>
              <a:rPr lang="en-US" dirty="0" smtClean="0"/>
              <a:t>&gt; </a:t>
            </a:r>
          </a:p>
          <a:p>
            <a:pPr>
              <a:buNone/>
            </a:pPr>
            <a:r>
              <a:rPr lang="en-US" dirty="0" smtClean="0"/>
              <a:t>		&lt;</a:t>
            </a:r>
            <a:r>
              <a:rPr lang="en-US" dirty="0" err="1" smtClean="0"/>
              <a:t>th</a:t>
            </a:r>
            <a:r>
              <a:rPr lang="en-US" dirty="0" smtClean="0"/>
              <a:t>&gt;Price&lt;/</a:t>
            </a:r>
            <a:r>
              <a:rPr lang="en-US" dirty="0" err="1" smtClean="0"/>
              <a:t>th</a:t>
            </a:r>
            <a:r>
              <a:rPr lang="en-US" smtClean="0"/>
              <a:t>&gt;</a:t>
            </a:r>
            <a:endParaRPr lang="en-US" dirty="0" smtClean="0"/>
          </a:p>
          <a:p>
            <a:pPr>
              <a:buNone/>
            </a:pPr>
            <a:r>
              <a:rPr lang="en-US" dirty="0" smtClean="0"/>
              <a:t>		&lt;/</a:t>
            </a:r>
            <a:r>
              <a:rPr lang="en-US" dirty="0" err="1" smtClean="0"/>
              <a:t>tr</a:t>
            </a:r>
            <a:r>
              <a:rPr lang="en-US" dirty="0" smtClean="0"/>
              <a:t>&gt;</a:t>
            </a:r>
          </a:p>
          <a:p>
            <a:pPr>
              <a:buNone/>
            </a:pPr>
            <a:r>
              <a:rPr lang="en-US" dirty="0" smtClean="0"/>
              <a:t>	&lt;/</a:t>
            </a:r>
            <a:r>
              <a:rPr lang="en-US" dirty="0" err="1" smtClean="0"/>
              <a:t>thead</a:t>
            </a:r>
            <a:endParaRPr lang="en-US" dirty="0"/>
          </a:p>
        </p:txBody>
      </p:sp>
      <p:sp>
        <p:nvSpPr>
          <p:cNvPr id="8" name="Content Placeholder 4"/>
          <p:cNvSpPr>
            <a:spLocks noGrp="1"/>
          </p:cNvSpPr>
          <p:nvPr>
            <p:ph sz="quarter" idx="1"/>
          </p:nvPr>
        </p:nvSpPr>
        <p:spPr>
          <a:xfrm>
            <a:off x="4572000" y="1600200"/>
            <a:ext cx="4114800" cy="5029200"/>
          </a:xfrm>
        </p:spPr>
        <p:txBody>
          <a:bodyPr>
            <a:normAutofit fontScale="55000" lnSpcReduction="20000"/>
          </a:bodyPr>
          <a:lstStyle/>
          <a:p>
            <a:pPr>
              <a:buNone/>
            </a:pPr>
            <a:r>
              <a:rPr lang="en-US" dirty="0" smtClean="0"/>
              <a:t>&lt;</a:t>
            </a:r>
            <a:r>
              <a:rPr lang="en-US" dirty="0" err="1" smtClean="0"/>
              <a:t>tbody</a:t>
            </a:r>
            <a:r>
              <a:rPr lang="en-US" dirty="0" smtClean="0"/>
              <a:t>&gt;</a:t>
            </a:r>
          </a:p>
          <a:p>
            <a:pPr>
              <a:buNone/>
            </a:pPr>
            <a:r>
              <a:rPr lang="en-US" dirty="0" smtClean="0"/>
              <a:t>		&lt;</a:t>
            </a:r>
            <a:r>
              <a:rPr lang="en-US" dirty="0" err="1" smtClean="0"/>
              <a:t>tr</a:t>
            </a:r>
            <a:r>
              <a:rPr lang="en-US" dirty="0" smtClean="0"/>
              <a:t>&gt;</a:t>
            </a:r>
          </a:p>
          <a:p>
            <a:pPr>
              <a:buNone/>
            </a:pPr>
            <a:r>
              <a:rPr lang="en-US" dirty="0" smtClean="0"/>
              <a:t>			&lt;td&gt;Apple&lt;/td&gt;</a:t>
            </a:r>
          </a:p>
          <a:p>
            <a:pPr>
              <a:buNone/>
            </a:pPr>
            <a:r>
              <a:rPr lang="en-US" dirty="0" smtClean="0"/>
              <a:t>			&lt;td&gt;100&lt;/td&gt;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&lt;td&gt;Orange&lt;/td&gt;</a:t>
            </a:r>
          </a:p>
          <a:p>
            <a:pPr>
              <a:buNone/>
            </a:pPr>
            <a:r>
              <a:rPr lang="en-US" dirty="0" smtClean="0"/>
              <a:t>			&lt;td&gt;50&lt;/td&gt;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tbody</a:t>
            </a:r>
            <a:r>
              <a:rPr lang="en-US" dirty="0" smtClean="0"/>
              <a:t>&gt;</a:t>
            </a:r>
          </a:p>
          <a:p>
            <a:pPr>
              <a:buNone/>
            </a:pPr>
            <a:r>
              <a:rPr lang="en-US" dirty="0" smtClean="0"/>
              <a:t>	&lt;</a:t>
            </a:r>
            <a:r>
              <a:rPr lang="en-US" dirty="0" err="1" smtClean="0"/>
              <a:t>tfoot</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a:t>
            </a:r>
            <a:r>
              <a:rPr lang="en-US" dirty="0" smtClean="0"/>
              <a:t>&gt;Total&lt;/</a:t>
            </a:r>
            <a:r>
              <a:rPr lang="en-US" dirty="0" err="1" smtClean="0"/>
              <a:t>th</a:t>
            </a:r>
            <a:r>
              <a:rPr lang="en-US" dirty="0" smtClean="0"/>
              <a:t>&gt;</a:t>
            </a:r>
          </a:p>
          <a:p>
            <a:pPr>
              <a:buNone/>
            </a:pPr>
            <a:r>
              <a:rPr lang="en-US" dirty="0" smtClean="0"/>
              <a:t>		&lt;</a:t>
            </a:r>
            <a:r>
              <a:rPr lang="en-US" dirty="0" err="1" smtClean="0"/>
              <a:t>th</a:t>
            </a:r>
            <a:r>
              <a:rPr lang="en-US" dirty="0" smtClean="0"/>
              <a:t>&gt;150&lt;/</a:t>
            </a:r>
            <a:r>
              <a:rPr lang="en-US" dirty="0" err="1" smtClean="0"/>
              <a:t>th</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tfoot</a:t>
            </a:r>
            <a:r>
              <a:rPr lang="en-US" dirty="0" smtClean="0"/>
              <a:t>&gt;</a:t>
            </a:r>
          </a:p>
          <a:p>
            <a:pPr>
              <a:buNone/>
            </a:pPr>
            <a:r>
              <a:rPr lang="en-US" dirty="0" smtClean="0"/>
              <a:t>&lt;/table&gt;</a:t>
            </a:r>
            <a:endParaRPr lang="en-US" dirty="0"/>
          </a:p>
        </p:txBody>
      </p:sp>
    </p:spTree>
    <p:extLst>
      <p:ext uri="{BB962C8B-B14F-4D97-AF65-F5344CB8AC3E}">
        <p14:creationId xmlns:p14="http://schemas.microsoft.com/office/powerpoint/2010/main" xmlns="" val="30786650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rPr>
              <a:t>ROWSPAN</a:t>
            </a:r>
            <a:endParaRPr lang="en-IN" b="1" dirty="0">
              <a:solidFill>
                <a:srgbClr val="0070C0"/>
              </a:solidFill>
            </a:endParaRPr>
          </a:p>
        </p:txBody>
      </p:sp>
      <p:sp>
        <p:nvSpPr>
          <p:cNvPr id="3" name="Content Placeholder 2"/>
          <p:cNvSpPr>
            <a:spLocks noGrp="1"/>
          </p:cNvSpPr>
          <p:nvPr>
            <p:ph sz="quarter" idx="1"/>
          </p:nvPr>
        </p:nvSpPr>
        <p:spPr>
          <a:xfrm>
            <a:off x="381000" y="1600200"/>
            <a:ext cx="8763000" cy="5029200"/>
          </a:xfrm>
        </p:spPr>
        <p:txBody>
          <a:bodyPr>
            <a:normAutofit fontScale="77500" lnSpcReduction="20000"/>
          </a:bodyPr>
          <a:lstStyle/>
          <a:p>
            <a:r>
              <a:rPr lang="en-IN" b="1" dirty="0"/>
              <a:t>Cell that spans two </a:t>
            </a:r>
            <a:r>
              <a:rPr lang="en-IN" b="1" dirty="0" smtClean="0"/>
              <a:t>rows (Merged tow rows)</a:t>
            </a:r>
          </a:p>
          <a:p>
            <a:pPr>
              <a:buNone/>
            </a:pPr>
            <a:r>
              <a:rPr lang="en-IN" dirty="0" smtClean="0"/>
              <a:t>&lt;</a:t>
            </a:r>
            <a:r>
              <a:rPr lang="en-IN" dirty="0" err="1" smtClean="0"/>
              <a:t>tbody</a:t>
            </a:r>
            <a:r>
              <a:rPr lang="en-IN" dirty="0" smtClean="0"/>
              <a:t>&gt;</a:t>
            </a:r>
          </a:p>
          <a:p>
            <a:pPr>
              <a:buNone/>
            </a:pPr>
            <a:r>
              <a:rPr lang="en-IN" dirty="0" smtClean="0"/>
              <a:t>		&lt;</a:t>
            </a:r>
            <a:r>
              <a:rPr lang="en-IN" dirty="0" err="1" smtClean="0"/>
              <a:t>tr</a:t>
            </a:r>
            <a:r>
              <a:rPr lang="en-IN" dirty="0" smtClean="0"/>
              <a:t>&gt;</a:t>
            </a:r>
          </a:p>
          <a:p>
            <a:pPr>
              <a:buNone/>
            </a:pPr>
            <a:r>
              <a:rPr lang="en-IN" dirty="0" smtClean="0"/>
              <a:t>		&lt;td&gt;Apple&lt;/td&gt;</a:t>
            </a:r>
          </a:p>
          <a:p>
            <a:pPr>
              <a:buNone/>
            </a:pPr>
            <a:r>
              <a:rPr lang="en-IN" dirty="0" smtClean="0"/>
              <a:t>		&lt;td&gt;100&lt;/td&gt;</a:t>
            </a:r>
          </a:p>
          <a:p>
            <a:pPr>
              <a:buNone/>
            </a:pPr>
            <a:r>
              <a:rPr lang="en-IN" dirty="0" smtClean="0"/>
              <a:t>		</a:t>
            </a:r>
            <a:r>
              <a:rPr lang="en-IN" b="1" dirty="0" smtClean="0"/>
              <a:t>&lt;td </a:t>
            </a:r>
            <a:r>
              <a:rPr lang="en-IN" b="1" dirty="0" err="1" smtClean="0"/>
              <a:t>rowspan</a:t>
            </a:r>
            <a:r>
              <a:rPr lang="en-IN" b="1" dirty="0" smtClean="0"/>
              <a:t>="2"&gt;Total:150&lt;/td&gt;</a:t>
            </a:r>
          </a:p>
          <a:p>
            <a:pPr>
              <a:buNone/>
            </a:pPr>
            <a:r>
              <a:rPr lang="en-IN" dirty="0" smtClean="0"/>
              <a:t>		&lt;/</a:t>
            </a:r>
            <a:r>
              <a:rPr lang="en-IN" dirty="0" err="1" smtClean="0"/>
              <a:t>tr</a:t>
            </a:r>
            <a:r>
              <a:rPr lang="en-IN" dirty="0" smtClean="0"/>
              <a:t>&gt;</a:t>
            </a:r>
          </a:p>
          <a:p>
            <a:pPr>
              <a:buNone/>
            </a:pPr>
            <a:endParaRPr lang="en-IN" dirty="0" smtClean="0"/>
          </a:p>
          <a:p>
            <a:pPr>
              <a:buNone/>
            </a:pPr>
            <a:r>
              <a:rPr lang="en-IN" dirty="0" smtClean="0"/>
              <a:t>		&lt;</a:t>
            </a:r>
            <a:r>
              <a:rPr lang="en-IN" dirty="0" err="1" smtClean="0"/>
              <a:t>tr</a:t>
            </a:r>
            <a:r>
              <a:rPr lang="en-IN" dirty="0" smtClean="0"/>
              <a:t>&gt;</a:t>
            </a:r>
          </a:p>
          <a:p>
            <a:pPr>
              <a:buNone/>
            </a:pPr>
            <a:r>
              <a:rPr lang="en-IN" dirty="0" smtClean="0"/>
              <a:t>		&lt;td&gt;Orange&lt;/td&gt;</a:t>
            </a:r>
          </a:p>
          <a:p>
            <a:pPr>
              <a:buNone/>
            </a:pPr>
            <a:r>
              <a:rPr lang="en-IN" dirty="0" smtClean="0"/>
              <a:t>		&lt;td&gt;50&lt;/td&gt;</a:t>
            </a:r>
          </a:p>
          <a:p>
            <a:pPr>
              <a:buNone/>
            </a:pPr>
            <a:r>
              <a:rPr lang="en-IN" dirty="0" smtClean="0"/>
              <a:t>		&lt;/</a:t>
            </a:r>
            <a:r>
              <a:rPr lang="en-IN" dirty="0" err="1" smtClean="0"/>
              <a:t>tr</a:t>
            </a:r>
            <a:r>
              <a:rPr lang="en-IN" dirty="0" smtClean="0"/>
              <a:t>&gt;</a:t>
            </a:r>
          </a:p>
          <a:p>
            <a:pPr>
              <a:buNone/>
            </a:pPr>
            <a:r>
              <a:rPr lang="en-IN" dirty="0" smtClean="0"/>
              <a:t>	&lt;/</a:t>
            </a:r>
            <a:r>
              <a:rPr lang="en-IN" dirty="0" err="1" smtClean="0"/>
              <a:t>tbody</a:t>
            </a:r>
            <a:r>
              <a:rPr lang="en-IN" dirty="0" smtClean="0"/>
              <a:t>&gt;</a:t>
            </a:r>
            <a:endParaRPr lang="en-IN" dirty="0"/>
          </a:p>
        </p:txBody>
      </p:sp>
      <p:pic>
        <p:nvPicPr>
          <p:cNvPr id="19459" name="Picture 3"/>
          <p:cNvPicPr>
            <a:picLocks noChangeAspect="1" noChangeArrowheads="1"/>
          </p:cNvPicPr>
          <p:nvPr/>
        </p:nvPicPr>
        <p:blipFill>
          <a:blip r:embed="rId2"/>
          <a:srcRect/>
          <a:stretch>
            <a:fillRect/>
          </a:stretch>
        </p:blipFill>
        <p:spPr bwMode="auto">
          <a:xfrm>
            <a:off x="5867400" y="4343400"/>
            <a:ext cx="2514600" cy="1784102"/>
          </a:xfrm>
          <a:prstGeom prst="rect">
            <a:avLst/>
          </a:prstGeom>
          <a:noFill/>
          <a:ln w="9525">
            <a:noFill/>
            <a:miter lim="800000"/>
            <a:headEnd/>
            <a:tailEnd/>
          </a:ln>
          <a:effectLst/>
        </p:spPr>
      </p:pic>
    </p:spTree>
    <p:extLst>
      <p:ext uri="{BB962C8B-B14F-4D97-AF65-F5344CB8AC3E}">
        <p14:creationId xmlns:p14="http://schemas.microsoft.com/office/powerpoint/2010/main" xmlns="" val="11150671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rPr>
              <a:t>COLSPAN</a:t>
            </a:r>
            <a:endParaRPr lang="en-US" dirty="0"/>
          </a:p>
        </p:txBody>
      </p:sp>
      <p:sp>
        <p:nvSpPr>
          <p:cNvPr id="3" name="Content Placeholder 2"/>
          <p:cNvSpPr>
            <a:spLocks noGrp="1"/>
          </p:cNvSpPr>
          <p:nvPr>
            <p:ph sz="quarter" idx="1"/>
          </p:nvPr>
        </p:nvSpPr>
        <p:spPr>
          <a:xfrm>
            <a:off x="612648" y="1600200"/>
            <a:ext cx="8153400" cy="4953000"/>
          </a:xfrm>
        </p:spPr>
        <p:txBody>
          <a:bodyPr/>
          <a:lstStyle/>
          <a:p>
            <a:pPr>
              <a:buNone/>
            </a:pPr>
            <a:r>
              <a:rPr lang="en-IN" b="1" dirty="0" smtClean="0"/>
              <a:t>Cell that spans two columns (Merged tow columns)</a:t>
            </a:r>
          </a:p>
          <a:p>
            <a:pPr>
              <a:buNone/>
            </a:pPr>
            <a:r>
              <a:rPr lang="en-US" dirty="0" smtClean="0"/>
              <a:t>&lt;</a:t>
            </a:r>
            <a:r>
              <a:rPr lang="en-US" dirty="0" err="1" smtClean="0"/>
              <a:t>tfoot</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a:t>
            </a:r>
            <a:r>
              <a:rPr lang="en-US" dirty="0" smtClean="0"/>
              <a:t> </a:t>
            </a:r>
            <a:r>
              <a:rPr lang="en-US" dirty="0" err="1" smtClean="0"/>
              <a:t>colspan</a:t>
            </a:r>
            <a:r>
              <a:rPr lang="en-US" dirty="0" smtClean="0"/>
              <a:t>="3"&gt;Total:150&lt;/</a:t>
            </a:r>
            <a:r>
              <a:rPr lang="en-US" dirty="0" err="1" smtClean="0"/>
              <a:t>th</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tfoot</a:t>
            </a:r>
            <a:endParaRPr lang="en-US" dirty="0"/>
          </a:p>
        </p:txBody>
      </p:sp>
      <p:pic>
        <p:nvPicPr>
          <p:cNvPr id="20482" name="Picture 2"/>
          <p:cNvPicPr>
            <a:picLocks noChangeAspect="1" noChangeArrowheads="1"/>
          </p:cNvPicPr>
          <p:nvPr/>
        </p:nvPicPr>
        <p:blipFill>
          <a:blip r:embed="rId2"/>
          <a:srcRect/>
          <a:stretch>
            <a:fillRect/>
          </a:stretch>
        </p:blipFill>
        <p:spPr bwMode="auto">
          <a:xfrm>
            <a:off x="4267200" y="4191000"/>
            <a:ext cx="3048000" cy="25186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33400" y="0"/>
            <a:ext cx="8229600" cy="1143000"/>
          </a:xfrm>
        </p:spPr>
        <p:txBody>
          <a:bodyPr>
            <a:normAutofit/>
          </a:bodyPr>
          <a:lstStyle/>
          <a:p>
            <a:pPr eaLnBrk="1" hangingPunct="1"/>
            <a:r>
              <a:rPr lang="en-US" sz="4000" b="1" dirty="0" err="1" smtClean="0">
                <a:solidFill>
                  <a:srgbClr val="0070C0"/>
                </a:solidFill>
              </a:rPr>
              <a:t>Colgroup</a:t>
            </a:r>
            <a:endParaRPr lang="en-US" sz="4000" b="1" dirty="0" smtClean="0">
              <a:solidFill>
                <a:srgbClr val="0070C0"/>
              </a:solidFill>
            </a:endParaRPr>
          </a:p>
        </p:txBody>
      </p:sp>
      <p:sp>
        <p:nvSpPr>
          <p:cNvPr id="42004" name="Slide Number Placeholder 6"/>
          <p:cNvSpPr>
            <a:spLocks noGrp="1"/>
          </p:cNvSpPr>
          <p:nvPr>
            <p:ph type="sldNum" sz="quarter" idx="12"/>
          </p:nvPr>
        </p:nvSpPr>
        <p:spPr>
          <a:noFill/>
        </p:spPr>
        <p:txBody>
          <a:bodyPr/>
          <a:lstStyle/>
          <a:p>
            <a:fld id="{FFD59E43-4184-48E6-8E62-E2411F198EBB}" type="slidenum">
              <a:rPr lang="en-US" smtClean="0"/>
              <a:pPr/>
              <a:t>56</a:t>
            </a:fld>
            <a:endParaRPr lang="en-US" smtClean="0"/>
          </a:p>
        </p:txBody>
      </p:sp>
      <p:sp>
        <p:nvSpPr>
          <p:cNvPr id="6" name="Text Placeholder 5"/>
          <p:cNvSpPr>
            <a:spLocks noGrp="1"/>
          </p:cNvSpPr>
          <p:nvPr>
            <p:ph type="body" sz="half" idx="1"/>
          </p:nvPr>
        </p:nvSpPr>
        <p:spPr>
          <a:xfrm>
            <a:off x="457200" y="1600200"/>
            <a:ext cx="8458200" cy="4953000"/>
          </a:xfrm>
        </p:spPr>
        <p:txBody>
          <a:bodyPr>
            <a:normAutofit fontScale="55000" lnSpcReduction="20000"/>
          </a:bodyPr>
          <a:lstStyle/>
          <a:p>
            <a:r>
              <a:rPr lang="en-US" dirty="0" smtClean="0"/>
              <a:t>Set the background color of particular columns with the &lt;</a:t>
            </a:r>
            <a:r>
              <a:rPr lang="en-US" dirty="0" err="1" smtClean="0"/>
              <a:t>colgroup</a:t>
            </a:r>
            <a:r>
              <a:rPr lang="en-US" dirty="0" smtClean="0"/>
              <a:t>&gt; and &lt;</a:t>
            </a:r>
            <a:r>
              <a:rPr lang="en-US" dirty="0" err="1" smtClean="0"/>
              <a:t>col</a:t>
            </a:r>
            <a:r>
              <a:rPr lang="en-US" dirty="0" smtClean="0"/>
              <a:t>&gt; tags</a:t>
            </a:r>
          </a:p>
          <a:p>
            <a:pPr>
              <a:buNone/>
            </a:pPr>
            <a:r>
              <a:rPr lang="en-US" dirty="0" smtClean="0"/>
              <a:t>		&lt;table border="1"&gt;</a:t>
            </a:r>
          </a:p>
          <a:p>
            <a:pPr>
              <a:buNone/>
            </a:pPr>
            <a:r>
              <a:rPr lang="en-US" dirty="0" smtClean="0"/>
              <a:t>		&lt;</a:t>
            </a:r>
            <a:r>
              <a:rPr lang="en-US" dirty="0" err="1" smtClean="0"/>
              <a:t>colgroup</a:t>
            </a:r>
            <a:r>
              <a:rPr lang="en-US" dirty="0" smtClean="0"/>
              <a:t>&gt;</a:t>
            </a:r>
          </a:p>
          <a:p>
            <a:pPr>
              <a:buNone/>
            </a:pPr>
            <a:r>
              <a:rPr lang="en-US" dirty="0" smtClean="0"/>
              <a:t>		&lt;</a:t>
            </a:r>
            <a:r>
              <a:rPr lang="en-US" dirty="0" err="1" smtClean="0"/>
              <a:t>col</a:t>
            </a:r>
            <a:r>
              <a:rPr lang="en-US" dirty="0" smtClean="0"/>
              <a:t> span="2" style="background-</a:t>
            </a:r>
            <a:r>
              <a:rPr lang="en-US" dirty="0" err="1" smtClean="0"/>
              <a:t>color:red</a:t>
            </a:r>
            <a:r>
              <a:rPr lang="en-US" dirty="0" smtClean="0"/>
              <a:t>"&gt;</a:t>
            </a:r>
          </a:p>
          <a:p>
            <a:pPr>
              <a:buNone/>
            </a:pPr>
            <a:r>
              <a:rPr lang="en-US" dirty="0" smtClean="0"/>
              <a:t>		&lt;</a:t>
            </a:r>
            <a:r>
              <a:rPr lang="en-US" dirty="0" err="1" smtClean="0"/>
              <a:t>col</a:t>
            </a:r>
            <a:r>
              <a:rPr lang="en-US" dirty="0" smtClean="0"/>
              <a:t> style="background-</a:t>
            </a:r>
            <a:r>
              <a:rPr lang="en-US" dirty="0" err="1" smtClean="0"/>
              <a:t>color:yellow</a:t>
            </a:r>
            <a:r>
              <a:rPr lang="en-US" dirty="0" smtClean="0"/>
              <a:t>"&gt;</a:t>
            </a:r>
          </a:p>
          <a:p>
            <a:pPr>
              <a:buNone/>
            </a:pPr>
            <a:r>
              <a:rPr lang="en-US" dirty="0" smtClean="0"/>
              <a:t>		&lt;/</a:t>
            </a:r>
            <a:r>
              <a:rPr lang="en-US" dirty="0" err="1" smtClean="0"/>
              <a:t>colgroup</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a:t>
            </a:r>
            <a:r>
              <a:rPr lang="en-US" dirty="0" smtClean="0"/>
              <a:t>&gt;ISBN&lt;/</a:t>
            </a:r>
            <a:r>
              <a:rPr lang="en-US" dirty="0" err="1" smtClean="0"/>
              <a:t>th</a:t>
            </a:r>
            <a:r>
              <a:rPr lang="en-US" dirty="0" smtClean="0"/>
              <a:t>&gt;</a:t>
            </a:r>
          </a:p>
          <a:p>
            <a:pPr>
              <a:buNone/>
            </a:pPr>
            <a:r>
              <a:rPr lang="en-US" dirty="0" smtClean="0"/>
              <a:t>		&lt;</a:t>
            </a:r>
            <a:r>
              <a:rPr lang="en-US" dirty="0" err="1" smtClean="0"/>
              <a:t>th</a:t>
            </a:r>
            <a:r>
              <a:rPr lang="en-US" dirty="0" smtClean="0"/>
              <a:t>&gt;Title&lt;/</a:t>
            </a:r>
            <a:r>
              <a:rPr lang="en-US" dirty="0" err="1" smtClean="0"/>
              <a:t>th</a:t>
            </a:r>
            <a:r>
              <a:rPr lang="en-US" dirty="0" smtClean="0"/>
              <a:t>&gt;</a:t>
            </a:r>
          </a:p>
          <a:p>
            <a:pPr>
              <a:buNone/>
            </a:pPr>
            <a:r>
              <a:rPr lang="en-US" dirty="0" smtClean="0"/>
              <a:t>		&lt;</a:t>
            </a:r>
            <a:r>
              <a:rPr lang="en-US" dirty="0" err="1" smtClean="0"/>
              <a:t>th</a:t>
            </a:r>
            <a:r>
              <a:rPr lang="en-US" dirty="0" smtClean="0"/>
              <a:t>&gt;Price&lt;/</a:t>
            </a:r>
            <a:r>
              <a:rPr lang="en-US" dirty="0" err="1" smtClean="0"/>
              <a:t>th</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&lt;td&gt;3476896&lt;/td&gt;</a:t>
            </a:r>
          </a:p>
          <a:p>
            <a:pPr>
              <a:buNone/>
            </a:pPr>
            <a:r>
              <a:rPr lang="en-US" dirty="0" smtClean="0"/>
              <a:t>		&lt;td&gt;My first HTML&lt;/td&gt;</a:t>
            </a:r>
          </a:p>
          <a:p>
            <a:pPr>
              <a:buNone/>
            </a:pPr>
            <a:r>
              <a:rPr lang="en-US" dirty="0" smtClean="0"/>
              <a:t>		&lt;td&gt;$53&lt;/td&gt;</a:t>
            </a:r>
          </a:p>
          <a:p>
            <a:pPr>
              <a:buNone/>
            </a:pPr>
            <a:r>
              <a:rPr lang="en-US" dirty="0" smtClean="0"/>
              <a:t>		&lt;/</a:t>
            </a:r>
            <a:r>
              <a:rPr lang="en-US" dirty="0" err="1" smtClean="0"/>
              <a:t>tr</a:t>
            </a:r>
            <a:r>
              <a:rPr lang="en-US" dirty="0" smtClean="0"/>
              <a:t>&gt;</a:t>
            </a:r>
          </a:p>
          <a:p>
            <a:pPr>
              <a:buNone/>
            </a:pPr>
            <a:r>
              <a:rPr lang="en-US" dirty="0" smtClean="0"/>
              <a:t>		&lt;/table&gt;</a:t>
            </a:r>
            <a:endParaRPr lang="en-US" dirty="0"/>
          </a:p>
        </p:txBody>
      </p:sp>
      <p:pic>
        <p:nvPicPr>
          <p:cNvPr id="21506" name="Picture 2"/>
          <p:cNvPicPr>
            <a:picLocks noChangeAspect="1" noChangeArrowheads="1"/>
          </p:cNvPicPr>
          <p:nvPr/>
        </p:nvPicPr>
        <p:blipFill>
          <a:blip r:embed="rId2"/>
          <a:srcRect/>
          <a:stretch>
            <a:fillRect/>
          </a:stretch>
        </p:blipFill>
        <p:spPr bwMode="auto">
          <a:xfrm>
            <a:off x="4953000" y="3810000"/>
            <a:ext cx="4119418" cy="121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612775" y="228600"/>
            <a:ext cx="8153400" cy="990600"/>
          </a:xfrm>
        </p:spPr>
        <p:txBody>
          <a:bodyPr/>
          <a:lstStyle/>
          <a:p>
            <a:pPr eaLnBrk="1" hangingPunct="1"/>
            <a:r>
              <a:rPr lang="en-IN" b="1" smtClean="0">
                <a:solidFill>
                  <a:srgbClr val="0070C0"/>
                </a:solidFill>
              </a:rPr>
              <a:t>CELL PADING vs CELL SPACING</a:t>
            </a:r>
          </a:p>
        </p:txBody>
      </p:sp>
      <p:sp>
        <p:nvSpPr>
          <p:cNvPr id="3" name="Content Placeholder 2"/>
          <p:cNvSpPr>
            <a:spLocks noGrp="1"/>
          </p:cNvSpPr>
          <p:nvPr>
            <p:ph sz="quarter" idx="1"/>
          </p:nvPr>
        </p:nvSpPr>
        <p:spPr>
          <a:xfrm>
            <a:off x="612775" y="1600200"/>
            <a:ext cx="7997825" cy="5257800"/>
          </a:xfrm>
        </p:spPr>
        <p:txBody>
          <a:bodyPr>
            <a:normAutofit/>
          </a:bodyPr>
          <a:lstStyle/>
          <a:p>
            <a:pPr marL="320040" indent="-320040" eaLnBrk="1" fontAlgn="auto" hangingPunct="1">
              <a:spcAft>
                <a:spcPts val="0"/>
              </a:spcAft>
              <a:buFont typeface="Wingdings"/>
              <a:buChar char=""/>
              <a:defRPr/>
            </a:pPr>
            <a:endParaRPr lang="en-IN" dirty="0" smtClean="0"/>
          </a:p>
          <a:p>
            <a:pPr marL="320040" indent="-320040" eaLnBrk="1" fontAlgn="auto" hangingPunct="1">
              <a:spcAft>
                <a:spcPts val="0"/>
              </a:spcAft>
              <a:buFont typeface="Wingdings"/>
              <a:buChar char=""/>
              <a:defRPr/>
            </a:pPr>
            <a:endParaRPr lang="en-IN" dirty="0"/>
          </a:p>
          <a:p>
            <a:pPr marL="320040" indent="-320040" eaLnBrk="1" fontAlgn="auto" hangingPunct="1">
              <a:spcAft>
                <a:spcPts val="0"/>
              </a:spcAft>
              <a:buFont typeface="Wingdings"/>
              <a:buChar char=""/>
              <a:defRPr/>
            </a:pPr>
            <a:r>
              <a:rPr lang="en-IN" dirty="0" smtClean="0"/>
              <a:t>CELL PADING: Spacing between text and cell</a:t>
            </a:r>
          </a:p>
          <a:p>
            <a:pPr marL="320040" indent="-320040" eaLnBrk="1" fontAlgn="auto" hangingPunct="1">
              <a:spcAft>
                <a:spcPts val="0"/>
              </a:spcAft>
              <a:buFont typeface="Wingdings"/>
              <a:buChar char=""/>
              <a:defRPr/>
            </a:pPr>
            <a:endParaRPr lang="en-IN" dirty="0" smtClean="0"/>
          </a:p>
          <a:p>
            <a:pPr marL="320040" indent="-320040" eaLnBrk="1" fontAlgn="auto" hangingPunct="1">
              <a:spcAft>
                <a:spcPts val="0"/>
              </a:spcAft>
              <a:buFont typeface="Wingdings"/>
              <a:buChar char=""/>
              <a:defRPr/>
            </a:pPr>
            <a:endParaRPr lang="en-IN" dirty="0" smtClean="0"/>
          </a:p>
          <a:p>
            <a:pPr marL="320040" indent="-320040" eaLnBrk="1" fontAlgn="auto" hangingPunct="1">
              <a:spcAft>
                <a:spcPts val="0"/>
              </a:spcAft>
              <a:buFont typeface="Wingdings"/>
              <a:buChar char=""/>
              <a:defRPr/>
            </a:pPr>
            <a:endParaRPr lang="en-IN" dirty="0"/>
          </a:p>
          <a:p>
            <a:pPr marL="320040" indent="-320040" eaLnBrk="1" fontAlgn="auto" hangingPunct="1">
              <a:spcAft>
                <a:spcPts val="0"/>
              </a:spcAft>
              <a:buFont typeface="Wingdings"/>
              <a:buChar char=""/>
              <a:defRPr/>
            </a:pPr>
            <a:endParaRPr lang="en-IN" dirty="0" smtClean="0"/>
          </a:p>
          <a:p>
            <a:pPr marL="0" indent="0" eaLnBrk="1" fontAlgn="auto" hangingPunct="1">
              <a:spcAft>
                <a:spcPts val="0"/>
              </a:spcAft>
              <a:buFont typeface="Wingdings"/>
              <a:buNone/>
              <a:defRPr/>
            </a:pPr>
            <a:endParaRPr lang="en-IN" dirty="0"/>
          </a:p>
          <a:p>
            <a:pPr marL="320040" indent="-320040" eaLnBrk="1" fontAlgn="auto" hangingPunct="1">
              <a:spcAft>
                <a:spcPts val="0"/>
              </a:spcAft>
              <a:buFont typeface="Wingdings"/>
              <a:buChar char=""/>
              <a:defRPr/>
            </a:pPr>
            <a:r>
              <a:rPr lang="en-IN" dirty="0"/>
              <a:t>CELL </a:t>
            </a:r>
            <a:r>
              <a:rPr lang="en-IN" dirty="0" smtClean="0"/>
              <a:t>SPACING: </a:t>
            </a:r>
            <a:r>
              <a:rPr lang="en-IN" dirty="0"/>
              <a:t>Spacing between </a:t>
            </a:r>
            <a:r>
              <a:rPr lang="en-IN" dirty="0" smtClean="0"/>
              <a:t>two cells </a:t>
            </a:r>
            <a:endParaRPr lang="en-IN" dirty="0"/>
          </a:p>
          <a:p>
            <a:pPr marL="320040" indent="-320040" eaLnBrk="1" fontAlgn="auto" hangingPunct="1">
              <a:spcAft>
                <a:spcPts val="0"/>
              </a:spcAft>
              <a:buFont typeface="Wingdings"/>
              <a:buChar char=""/>
              <a:defRPr/>
            </a:pPr>
            <a:endParaRPr lang="en-IN" dirty="0"/>
          </a:p>
        </p:txBody>
      </p:sp>
      <p:pic>
        <p:nvPicPr>
          <p:cNvPr id="89092" name="Picture 3"/>
          <p:cNvPicPr>
            <a:picLocks noChangeAspect="1"/>
          </p:cNvPicPr>
          <p:nvPr/>
        </p:nvPicPr>
        <p:blipFill>
          <a:blip r:embed="rId2"/>
          <a:srcRect r="40784"/>
          <a:stretch>
            <a:fillRect/>
          </a:stretch>
        </p:blipFill>
        <p:spPr bwMode="auto">
          <a:xfrm>
            <a:off x="3314700" y="1481138"/>
            <a:ext cx="3886200" cy="1152525"/>
          </a:xfrm>
          <a:prstGeom prst="rect">
            <a:avLst/>
          </a:prstGeom>
          <a:noFill/>
          <a:ln w="9525">
            <a:noFill/>
            <a:miter lim="800000"/>
            <a:headEnd/>
            <a:tailEnd/>
          </a:ln>
        </p:spPr>
      </p:pic>
      <p:pic>
        <p:nvPicPr>
          <p:cNvPr id="89093" name="Picture 4"/>
          <p:cNvPicPr>
            <a:picLocks noChangeAspect="1"/>
          </p:cNvPicPr>
          <p:nvPr/>
        </p:nvPicPr>
        <p:blipFill>
          <a:blip r:embed="rId3"/>
          <a:srcRect r="51234"/>
          <a:stretch>
            <a:fillRect/>
          </a:stretch>
        </p:blipFill>
        <p:spPr bwMode="auto">
          <a:xfrm>
            <a:off x="5329238" y="3138488"/>
            <a:ext cx="3200400" cy="1895475"/>
          </a:xfrm>
          <a:prstGeom prst="rect">
            <a:avLst/>
          </a:prstGeom>
          <a:noFill/>
          <a:ln w="9525">
            <a:noFill/>
            <a:miter lim="800000"/>
            <a:headEnd/>
            <a:tailEnd/>
          </a:ln>
        </p:spPr>
      </p:pic>
      <p:pic>
        <p:nvPicPr>
          <p:cNvPr id="89094" name="Picture 5"/>
          <p:cNvPicPr>
            <a:picLocks noChangeAspect="1"/>
          </p:cNvPicPr>
          <p:nvPr/>
        </p:nvPicPr>
        <p:blipFill>
          <a:blip r:embed="rId4"/>
          <a:srcRect/>
          <a:stretch>
            <a:fillRect/>
          </a:stretch>
        </p:blipFill>
        <p:spPr bwMode="auto">
          <a:xfrm>
            <a:off x="1143000" y="4225925"/>
            <a:ext cx="3276600" cy="1616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2500" dirty="0" smtClean="0"/>
              <a:t>Question</a:t>
            </a:r>
          </a:p>
        </p:txBody>
      </p:sp>
      <p:sp>
        <p:nvSpPr>
          <p:cNvPr id="41987" name="Rectangle 3"/>
          <p:cNvSpPr>
            <a:spLocks noGrp="1" noChangeArrowheads="1"/>
          </p:cNvSpPr>
          <p:nvPr>
            <p:ph type="body" sz="half" idx="1"/>
          </p:nvPr>
        </p:nvSpPr>
        <p:spPr/>
        <p:txBody>
          <a:bodyPr/>
          <a:lstStyle/>
          <a:p>
            <a:pPr eaLnBrk="1" hangingPunct="1">
              <a:buFont typeface="Wingdings" pitchFamily="2" charset="2"/>
              <a:buNone/>
            </a:pPr>
            <a:r>
              <a:rPr lang="en-US" sz="2800" dirty="0" smtClean="0"/>
              <a:t>Design a table like this</a:t>
            </a:r>
          </a:p>
          <a:p>
            <a:pPr eaLnBrk="1" hangingPunct="1">
              <a:buFont typeface="Wingdings" pitchFamily="2" charset="2"/>
              <a:buNone/>
            </a:pPr>
            <a:endParaRPr lang="en-US" sz="2800" dirty="0" smtClean="0"/>
          </a:p>
          <a:p>
            <a:pPr eaLnBrk="1" hangingPunct="1">
              <a:buFont typeface="Wingdings" pitchFamily="2" charset="2"/>
              <a:buNone/>
            </a:pPr>
            <a:endParaRPr lang="en-US" sz="2800" dirty="0" smtClean="0"/>
          </a:p>
          <a:p>
            <a:pPr eaLnBrk="1" hangingPunct="1">
              <a:buFont typeface="Wingdings" pitchFamily="2" charset="2"/>
              <a:buNone/>
            </a:pPr>
            <a:endParaRPr lang="en-US" sz="2800" dirty="0" smtClean="0"/>
          </a:p>
        </p:txBody>
      </p:sp>
      <p:graphicFrame>
        <p:nvGraphicFramePr>
          <p:cNvPr id="47131" name="Group 27"/>
          <p:cNvGraphicFramePr>
            <a:graphicFrameLocks noGrp="1"/>
          </p:cNvGraphicFramePr>
          <p:nvPr>
            <p:ph sz="half" idx="2"/>
          </p:nvPr>
        </p:nvGraphicFramePr>
        <p:xfrm>
          <a:off x="2362200" y="2439988"/>
          <a:ext cx="4038600" cy="3460750"/>
        </p:xfrm>
        <a:graphic>
          <a:graphicData uri="http://schemas.openxmlformats.org/drawingml/2006/table">
            <a:tbl>
              <a:tblPr/>
              <a:tblGrid>
                <a:gridCol w="1346200"/>
                <a:gridCol w="1346200"/>
                <a:gridCol w="1346200"/>
              </a:tblGrid>
              <a:tr h="11525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1155700">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252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04" name="Slide Number Placeholder 6"/>
          <p:cNvSpPr>
            <a:spLocks noGrp="1"/>
          </p:cNvSpPr>
          <p:nvPr>
            <p:ph type="sldNum" sz="quarter" idx="12"/>
          </p:nvPr>
        </p:nvSpPr>
        <p:spPr>
          <a:noFill/>
        </p:spPr>
        <p:txBody>
          <a:bodyPr/>
          <a:lstStyle/>
          <a:p>
            <a:fld id="{FFD59E43-4184-48E6-8E62-E2411F198EBB}" type="slidenum">
              <a:rPr lang="en-US" smtClean="0"/>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612775" y="228600"/>
            <a:ext cx="8153400" cy="990600"/>
          </a:xfrm>
        </p:spPr>
        <p:txBody>
          <a:bodyPr/>
          <a:lstStyle/>
          <a:p>
            <a:pPr eaLnBrk="1" hangingPunct="1"/>
            <a:r>
              <a:rPr lang="en-US" dirty="0" smtClean="0"/>
              <a:t>HTML-Internal Linking[bookmarking]</a:t>
            </a:r>
          </a:p>
        </p:txBody>
      </p:sp>
      <p:sp>
        <p:nvSpPr>
          <p:cNvPr id="10" name="Rectangle 9"/>
          <p:cNvSpPr/>
          <p:nvPr/>
        </p:nvSpPr>
        <p:spPr>
          <a:xfrm>
            <a:off x="228600" y="1676400"/>
            <a:ext cx="8610600" cy="6001643"/>
          </a:xfrm>
          <a:prstGeom prst="rect">
            <a:avLst/>
          </a:prstGeom>
        </p:spPr>
        <p:txBody>
          <a:bodyPr wrap="square">
            <a:spAutoFit/>
          </a:bodyPr>
          <a:lstStyle/>
          <a:p>
            <a:r>
              <a:rPr lang="en-US" sz="2400" b="1" dirty="0" smtClean="0"/>
              <a:t>Used to create linking or book marking within a page</a:t>
            </a:r>
          </a:p>
          <a:p>
            <a:r>
              <a:rPr lang="en-US" sz="2400" b="1" dirty="0" smtClean="0"/>
              <a:t>Page should exceed more than one page</a:t>
            </a:r>
          </a:p>
          <a:p>
            <a:r>
              <a:rPr lang="en-US" sz="2400" dirty="0" smtClean="0"/>
              <a:t>Example:</a:t>
            </a:r>
          </a:p>
          <a:p>
            <a:r>
              <a:rPr lang="en-US" sz="2400" dirty="0" smtClean="0"/>
              <a:t>&lt;body&gt;</a:t>
            </a:r>
          </a:p>
          <a:p>
            <a:r>
              <a:rPr lang="en-US" sz="2400" dirty="0" smtClean="0"/>
              <a:t>&lt;h1 id = "books"&gt;my </a:t>
            </a:r>
            <a:r>
              <a:rPr lang="en-US" sz="2400" dirty="0" err="1" smtClean="0"/>
              <a:t>favourite</a:t>
            </a:r>
            <a:r>
              <a:rPr lang="en-US" sz="2400" dirty="0" smtClean="0"/>
              <a:t> books&lt;/h1&gt;</a:t>
            </a:r>
          </a:p>
          <a:p>
            <a:r>
              <a:rPr lang="en-US" sz="2400" dirty="0" smtClean="0"/>
              <a:t>&lt;p&gt;&lt;a </a:t>
            </a:r>
            <a:r>
              <a:rPr lang="en-US" sz="2400" dirty="0" err="1" smtClean="0"/>
              <a:t>href</a:t>
            </a:r>
            <a:r>
              <a:rPr lang="en-US" sz="2400" dirty="0" smtClean="0"/>
              <a:t> = "#languages"&gt;Go to Favorite languages&lt;/a&gt;&lt;/p&gt;</a:t>
            </a:r>
          </a:p>
          <a:p>
            <a:r>
              <a:rPr lang="en-US" sz="2400" dirty="0" smtClean="0"/>
              <a:t>	&lt;</a:t>
            </a:r>
            <a:r>
              <a:rPr lang="en-US" sz="2400" dirty="0" err="1" smtClean="0"/>
              <a:t>ul</a:t>
            </a:r>
            <a:r>
              <a:rPr lang="en-US" sz="2400" dirty="0" smtClean="0"/>
              <a:t>&gt;</a:t>
            </a:r>
          </a:p>
          <a:p>
            <a:r>
              <a:rPr lang="en-US" sz="2400" dirty="0" smtClean="0"/>
              <a:t>	 ……………..</a:t>
            </a:r>
          </a:p>
          <a:p>
            <a:r>
              <a:rPr lang="en-US" sz="2400" dirty="0" smtClean="0"/>
              <a:t>   	</a:t>
            </a:r>
          </a:p>
          <a:p>
            <a:r>
              <a:rPr lang="en-US" sz="2400" dirty="0" smtClean="0"/>
              <a:t>&lt;h1 id = "languages"&gt;My Favorite languages&lt;/h1&gt;</a:t>
            </a:r>
          </a:p>
          <a:p>
            <a:r>
              <a:rPr lang="en-US" sz="2400" dirty="0" smtClean="0"/>
              <a:t>&lt;p&gt;&lt;a </a:t>
            </a:r>
            <a:r>
              <a:rPr lang="en-US" sz="2400" dirty="0" err="1" smtClean="0"/>
              <a:t>href</a:t>
            </a:r>
            <a:r>
              <a:rPr lang="en-US" sz="2400" dirty="0" smtClean="0"/>
              <a:t> = "#books"&gt;Go to Favorite books&lt;/a&gt;&lt;/p&gt;</a:t>
            </a:r>
          </a:p>
          <a:p>
            <a:r>
              <a:rPr lang="en-US" sz="2400" dirty="0" smtClean="0"/>
              <a:t>	&lt;</a:t>
            </a:r>
            <a:r>
              <a:rPr lang="en-US" sz="2400" dirty="0" err="1" smtClean="0"/>
              <a:t>ol</a:t>
            </a:r>
            <a:r>
              <a:rPr lang="en-US" sz="2400" dirty="0" smtClean="0"/>
              <a:t>&gt;</a:t>
            </a:r>
          </a:p>
          <a:p>
            <a:r>
              <a:rPr lang="en-US" sz="2400" dirty="0" smtClean="0"/>
              <a:t>	………..</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5800"/>
          </a:xfrm>
        </p:spPr>
        <p:txBody>
          <a:bodyPr>
            <a:normAutofit fontScale="90000"/>
          </a:bodyPr>
          <a:lstStyle/>
          <a:p>
            <a:r>
              <a:rPr lang="en-US" dirty="0" smtClean="0">
                <a:solidFill>
                  <a:srgbClr val="0070C0"/>
                </a:solidFill>
              </a:rPr>
              <a:t>How the browser interacts with the servers ?</a:t>
            </a:r>
          </a:p>
        </p:txBody>
      </p:sp>
      <p:sp>
        <p:nvSpPr>
          <p:cNvPr id="3" name="Content Placeholder 2"/>
          <p:cNvSpPr>
            <a:spLocks noGrp="1"/>
          </p:cNvSpPr>
          <p:nvPr>
            <p:ph sz="quarter" idx="1"/>
          </p:nvPr>
        </p:nvSpPr>
        <p:spPr>
          <a:xfrm>
            <a:off x="612648" y="1524000"/>
            <a:ext cx="8153400" cy="4572000"/>
          </a:xfrm>
        </p:spPr>
        <p:txBody>
          <a:bodyPr>
            <a:noAutofit/>
          </a:bodyPr>
          <a:lstStyle/>
          <a:p>
            <a:pPr algn="just" fontAlgn="base">
              <a:spcBef>
                <a:spcPts val="300"/>
              </a:spcBef>
            </a:pPr>
            <a:r>
              <a:rPr lang="en-US" sz="2400" dirty="0" smtClean="0">
                <a:latin typeface="Times New Roman" pitchFamily="18" charset="0"/>
                <a:cs typeface="Times New Roman" pitchFamily="18" charset="0"/>
              </a:rPr>
              <a:t>User enters the URL(Uniform Resource Locator) of the website or file. The Browser then requests the DNS(DOMAIN NAME SYSTEM) Server.</a:t>
            </a:r>
          </a:p>
          <a:p>
            <a:pPr algn="just" fontAlgn="base">
              <a:spcBef>
                <a:spcPts val="300"/>
              </a:spcBef>
            </a:pPr>
            <a:r>
              <a:rPr lang="en-US" sz="2400" dirty="0" smtClean="0">
                <a:latin typeface="Times New Roman" pitchFamily="18" charset="0"/>
                <a:cs typeface="Times New Roman" pitchFamily="18" charset="0"/>
              </a:rPr>
              <a:t>DNS Server lookup for the address of the WEB Server.</a:t>
            </a:r>
          </a:p>
          <a:p>
            <a:pPr algn="just" fontAlgn="base">
              <a:spcBef>
                <a:spcPts val="300"/>
              </a:spcBef>
            </a:pPr>
            <a:r>
              <a:rPr lang="en-US" sz="2400" dirty="0" smtClean="0">
                <a:latin typeface="Times New Roman" pitchFamily="18" charset="0"/>
                <a:cs typeface="Times New Roman" pitchFamily="18" charset="0"/>
              </a:rPr>
              <a:t>DNS Server responds with the IP address of the WEB Server.</a:t>
            </a:r>
          </a:p>
          <a:p>
            <a:pPr algn="just" fontAlgn="base">
              <a:spcBef>
                <a:spcPts val="300"/>
              </a:spcBef>
            </a:pPr>
            <a:r>
              <a:rPr lang="en-US" sz="2400" dirty="0" smtClean="0">
                <a:latin typeface="Times New Roman" pitchFamily="18" charset="0"/>
                <a:cs typeface="Times New Roman" pitchFamily="18" charset="0"/>
              </a:rPr>
              <a:t>Browser sends over an HTTP/HTTPS request to WEB Server’s IP (provided by DNS server).</a:t>
            </a:r>
          </a:p>
          <a:p>
            <a:pPr algn="just" fontAlgn="base">
              <a:spcBef>
                <a:spcPts val="300"/>
              </a:spcBef>
            </a:pPr>
            <a:r>
              <a:rPr lang="en-US" sz="2400" dirty="0" smtClean="0">
                <a:latin typeface="Times New Roman" pitchFamily="18" charset="0"/>
                <a:cs typeface="Times New Roman" pitchFamily="18" charset="0"/>
              </a:rPr>
              <a:t>Server sends over the necessary files of the website.</a:t>
            </a:r>
          </a:p>
          <a:p>
            <a:pPr algn="just" fontAlgn="base">
              <a:spcBef>
                <a:spcPts val="300"/>
              </a:spcBef>
            </a:pPr>
            <a:r>
              <a:rPr lang="en-US" sz="2400" dirty="0" smtClean="0">
                <a:latin typeface="Times New Roman" pitchFamily="18" charset="0"/>
                <a:cs typeface="Times New Roman" pitchFamily="18" charset="0"/>
              </a:rPr>
              <a:t>Browser then renders the files and the website is displayed. This rendering is done with the help of DOM (Document Object Model) interpreter, CSS interpreter and JS Engine collectively known as the JIT or (Just in Time) Compilers.</a:t>
            </a:r>
          </a:p>
          <a:p>
            <a:pPr algn="just" fontAlgn="base">
              <a:spcBef>
                <a:spcPts val="300"/>
              </a:spcBef>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Media Tags</a:t>
            </a:r>
            <a:endParaRPr lang="en-US" b="1" dirty="0"/>
          </a:p>
        </p:txBody>
      </p:sp>
      <p:sp>
        <p:nvSpPr>
          <p:cNvPr id="3" name="Content Placeholder 2"/>
          <p:cNvSpPr>
            <a:spLocks noGrp="1"/>
          </p:cNvSpPr>
          <p:nvPr>
            <p:ph sz="quarter" idx="1"/>
          </p:nvPr>
        </p:nvSpPr>
        <p:spPr>
          <a:xfrm>
            <a:off x="228600" y="1600200"/>
            <a:ext cx="8915400" cy="5257800"/>
          </a:xfrm>
        </p:spPr>
        <p:txBody>
          <a:bodyPr>
            <a:normAutofit/>
          </a:bodyPr>
          <a:lstStyle/>
          <a:p>
            <a:r>
              <a:rPr lang="en-US" dirty="0"/>
              <a:t>Multimedia on the web is sound, music, videos, movies, and animations.</a:t>
            </a:r>
          </a:p>
          <a:p>
            <a:r>
              <a:rPr lang="en-US" dirty="0"/>
              <a:t>Multimedia comes in many different formats. It can be almost anything you can hear or see, like images, music, sound, videos, records, films, animations, and more</a:t>
            </a:r>
            <a:r>
              <a:rPr lang="en-US" dirty="0" smtClean="0"/>
              <a:t>.</a:t>
            </a:r>
          </a:p>
          <a:p>
            <a:r>
              <a:rPr lang="en-US" dirty="0" smtClean="0"/>
              <a:t>Multimedia Formats :Multimedia files have formats and different extensions like: .wav, .mp3, .mp4, .mpg, .</a:t>
            </a:r>
            <a:r>
              <a:rPr lang="en-US" dirty="0" err="1" smtClean="0"/>
              <a:t>wmv</a:t>
            </a:r>
            <a:r>
              <a:rPr lang="en-US" dirty="0" smtClean="0"/>
              <a:t>, and .</a:t>
            </a:r>
            <a:r>
              <a:rPr lang="en-US" dirty="0" err="1" smtClean="0"/>
              <a:t>avi</a:t>
            </a:r>
            <a:r>
              <a:rPr lang="en-US" dirty="0" smtClean="0"/>
              <a:t>.</a:t>
            </a:r>
          </a:p>
          <a:p>
            <a:r>
              <a:rPr lang="en-US" dirty="0" smtClean="0"/>
              <a:t>Common </a:t>
            </a:r>
            <a:r>
              <a:rPr lang="en-US" dirty="0"/>
              <a:t>Video </a:t>
            </a:r>
            <a:r>
              <a:rPr lang="en-US" dirty="0" smtClean="0"/>
              <a:t>Formats – MP4,</a:t>
            </a:r>
            <a:r>
              <a:rPr lang="en-US" dirty="0"/>
              <a:t> </a:t>
            </a:r>
            <a:r>
              <a:rPr lang="en-US" dirty="0" err="1"/>
              <a:t>WebM</a:t>
            </a:r>
            <a:r>
              <a:rPr lang="en-US" dirty="0"/>
              <a:t>, and </a:t>
            </a:r>
            <a:r>
              <a:rPr lang="en-US" dirty="0" err="1"/>
              <a:t>Ogg</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Media Tags</a:t>
            </a:r>
            <a:endParaRPr lang="en-US" b="1" dirty="0"/>
          </a:p>
        </p:txBody>
      </p:sp>
      <p:pic>
        <p:nvPicPr>
          <p:cNvPr id="19458" name="Picture 2"/>
          <p:cNvPicPr>
            <a:picLocks noGrp="1" noChangeAspect="1" noChangeArrowheads="1"/>
          </p:cNvPicPr>
          <p:nvPr>
            <p:ph sz="quarter" idx="1"/>
          </p:nvPr>
        </p:nvPicPr>
        <p:blipFill>
          <a:blip r:embed="rId2"/>
          <a:srcRect/>
          <a:stretch>
            <a:fillRect/>
          </a:stretch>
        </p:blipFill>
        <p:spPr bwMode="auto">
          <a:xfrm>
            <a:off x="685800" y="1752600"/>
            <a:ext cx="8458200" cy="3809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Media Tags </a:t>
            </a:r>
            <a:r>
              <a:rPr lang="en-US" dirty="0"/>
              <a:t>- &lt;audio&gt;</a:t>
            </a:r>
          </a:p>
        </p:txBody>
      </p:sp>
      <p:sp>
        <p:nvSpPr>
          <p:cNvPr id="3" name="Content Placeholder 2"/>
          <p:cNvSpPr>
            <a:spLocks noGrp="1"/>
          </p:cNvSpPr>
          <p:nvPr>
            <p:ph sz="quarter" idx="1"/>
          </p:nvPr>
        </p:nvSpPr>
        <p:spPr>
          <a:xfrm>
            <a:off x="457200" y="1447800"/>
            <a:ext cx="8686800" cy="5105400"/>
          </a:xfrm>
        </p:spPr>
        <p:txBody>
          <a:bodyPr>
            <a:noAutofit/>
          </a:bodyPr>
          <a:lstStyle/>
          <a:p>
            <a:r>
              <a:rPr lang="en-US" sz="2800" dirty="0"/>
              <a:t>The HTML &lt;audio&gt; element is used to play an audio file on a web page</a:t>
            </a:r>
            <a:r>
              <a:rPr lang="en-US" sz="2800" dirty="0" smtClean="0"/>
              <a:t>.</a:t>
            </a:r>
          </a:p>
          <a:p>
            <a:r>
              <a:rPr lang="en-US" sz="2800" dirty="0" smtClean="0"/>
              <a:t>The controls attribute adds audio controls, like play, pause, and volume.</a:t>
            </a:r>
          </a:p>
          <a:p>
            <a:pPr>
              <a:buNone/>
            </a:pPr>
            <a:endParaRPr lang="en-US" sz="2800" dirty="0" smtClean="0"/>
          </a:p>
          <a:p>
            <a:pPr>
              <a:buNone/>
            </a:pPr>
            <a:r>
              <a:rPr lang="en-US" sz="2800" dirty="0" smtClean="0"/>
              <a:t>&lt;</a:t>
            </a:r>
            <a:r>
              <a:rPr lang="en-US" sz="2800" dirty="0"/>
              <a:t>audio controls&gt;</a:t>
            </a:r>
          </a:p>
          <a:p>
            <a:pPr>
              <a:buNone/>
            </a:pPr>
            <a:r>
              <a:rPr lang="en-US" sz="2800" dirty="0" smtClean="0"/>
              <a:t>&lt;</a:t>
            </a:r>
            <a:r>
              <a:rPr lang="en-US" sz="2800" dirty="0"/>
              <a:t>source </a:t>
            </a:r>
            <a:r>
              <a:rPr lang="en-US" sz="2800" dirty="0" err="1"/>
              <a:t>src</a:t>
            </a:r>
            <a:r>
              <a:rPr lang="en-US" sz="2800" dirty="0" smtClean="0"/>
              <a:t>=“sample.mp3</a:t>
            </a:r>
            <a:r>
              <a:rPr lang="en-US" sz="2800" dirty="0"/>
              <a:t>" type="</a:t>
            </a:r>
            <a:r>
              <a:rPr lang="en-US" sz="2800" dirty="0" smtClean="0"/>
              <a:t>audio/mp3"&gt;</a:t>
            </a:r>
            <a:endParaRPr lang="en-US" sz="2800" dirty="0"/>
          </a:p>
          <a:p>
            <a:pPr>
              <a:buNone/>
            </a:pPr>
            <a:r>
              <a:rPr lang="en-US" sz="2800" dirty="0" smtClean="0"/>
              <a:t>&lt;/</a:t>
            </a:r>
            <a:r>
              <a:rPr lang="en-US" sz="2800" dirty="0"/>
              <a:t>audio</a:t>
            </a:r>
            <a:r>
              <a:rPr lang="en-US" sz="2800" dirty="0" smtClean="0"/>
              <a:t>&gt;</a:t>
            </a:r>
          </a:p>
        </p:txBody>
      </p:sp>
      <p:pic>
        <p:nvPicPr>
          <p:cNvPr id="19458" name="Picture 2"/>
          <p:cNvPicPr>
            <a:picLocks noChangeAspect="1" noChangeArrowheads="1"/>
          </p:cNvPicPr>
          <p:nvPr/>
        </p:nvPicPr>
        <p:blipFill>
          <a:blip r:embed="rId2"/>
          <a:srcRect/>
          <a:stretch>
            <a:fillRect/>
          </a:stretch>
        </p:blipFill>
        <p:spPr bwMode="auto">
          <a:xfrm>
            <a:off x="4038600" y="5638800"/>
            <a:ext cx="2638425" cy="619125"/>
          </a:xfrm>
          <a:prstGeom prst="rect">
            <a:avLst/>
          </a:prstGeom>
          <a:noFill/>
          <a:ln w="9525">
            <a:noFill/>
            <a:miter lim="800000"/>
            <a:headEnd/>
            <a:tailEnd/>
          </a:ln>
          <a:effectLst/>
        </p:spPr>
      </p:pic>
    </p:spTree>
    <p:extLst>
      <p:ext uri="{BB962C8B-B14F-4D97-AF65-F5344CB8AC3E}">
        <p14:creationId xmlns:p14="http://schemas.microsoft.com/office/powerpoint/2010/main" xmlns="" val="16453512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Media Tags - </a:t>
            </a:r>
            <a:r>
              <a:rPr lang="en-US" b="1" dirty="0"/>
              <a:t>&lt;video</a:t>
            </a:r>
            <a:r>
              <a:rPr lang="en-US" b="1" dirty="0" smtClean="0"/>
              <a:t>&gt;</a:t>
            </a:r>
            <a:endParaRPr lang="en-US" b="1" dirty="0"/>
          </a:p>
        </p:txBody>
      </p:sp>
      <p:sp>
        <p:nvSpPr>
          <p:cNvPr id="3" name="Content Placeholder 2"/>
          <p:cNvSpPr>
            <a:spLocks noGrp="1"/>
          </p:cNvSpPr>
          <p:nvPr>
            <p:ph sz="quarter" idx="1"/>
          </p:nvPr>
        </p:nvSpPr>
        <p:spPr>
          <a:xfrm>
            <a:off x="228600" y="1600200"/>
            <a:ext cx="8077200" cy="4953000"/>
          </a:xfrm>
        </p:spPr>
        <p:txBody>
          <a:bodyPr>
            <a:noAutofit/>
          </a:bodyPr>
          <a:lstStyle/>
          <a:p>
            <a:r>
              <a:rPr lang="en-US" sz="3200" dirty="0" smtClean="0"/>
              <a:t>The HTML &lt;video&gt; element is used to play an video file on a web page.</a:t>
            </a:r>
          </a:p>
          <a:p>
            <a:r>
              <a:rPr lang="en-US" sz="3200" dirty="0" smtClean="0"/>
              <a:t>The controls attribute adds video controls, like play, pause, and volume.</a:t>
            </a:r>
          </a:p>
          <a:p>
            <a:r>
              <a:rPr lang="en-US" sz="3200" dirty="0" err="1" smtClean="0"/>
              <a:t>Autoplay</a:t>
            </a:r>
            <a:r>
              <a:rPr lang="en-US" sz="3200" dirty="0" smtClean="0"/>
              <a:t> – (does not supported in all browser)</a:t>
            </a:r>
          </a:p>
          <a:p>
            <a:pPr>
              <a:buNone/>
            </a:pPr>
            <a:endParaRPr lang="en-US" sz="3200" dirty="0" smtClean="0"/>
          </a:p>
          <a:p>
            <a:pPr>
              <a:buNone/>
            </a:pPr>
            <a:r>
              <a:rPr lang="en-US" sz="3200" dirty="0" smtClean="0"/>
              <a:t>&lt;video width="320" height="240" </a:t>
            </a:r>
            <a:r>
              <a:rPr lang="en-US" sz="3200" dirty="0" smtClean="0">
                <a:solidFill>
                  <a:srgbClr val="FF0000"/>
                </a:solidFill>
              </a:rPr>
              <a:t>controls</a:t>
            </a:r>
            <a:r>
              <a:rPr lang="en-US" sz="3200" dirty="0" smtClean="0"/>
              <a:t>&gt;</a:t>
            </a:r>
          </a:p>
          <a:p>
            <a:pPr lvl="1">
              <a:buNone/>
            </a:pPr>
            <a:r>
              <a:rPr lang="en-US" sz="2800" dirty="0" smtClean="0"/>
              <a:t>&lt;source </a:t>
            </a:r>
            <a:r>
              <a:rPr lang="en-US" sz="2800" dirty="0" err="1" smtClean="0"/>
              <a:t>src</a:t>
            </a:r>
            <a:r>
              <a:rPr lang="en-US" sz="2800" dirty="0" smtClean="0"/>
              <a:t>="movie.mp4" type="video/mp4"&gt;</a:t>
            </a:r>
          </a:p>
          <a:p>
            <a:pPr>
              <a:buNone/>
            </a:pPr>
            <a:r>
              <a:rPr lang="en-US" sz="3200" dirty="0" smtClean="0"/>
              <a:t>&lt;/video&gt;</a:t>
            </a:r>
          </a:p>
          <a:p>
            <a:endParaRPr lang="en-US" sz="32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a:xfrm>
            <a:off x="612775" y="228600"/>
            <a:ext cx="8153400" cy="990600"/>
          </a:xfrm>
        </p:spPr>
        <p:txBody>
          <a:bodyPr/>
          <a:lstStyle/>
          <a:p>
            <a:pPr eaLnBrk="1" hangingPunct="1"/>
            <a:r>
              <a:rPr lang="en-US" smtClean="0"/>
              <a:t>Video Tag- example</a:t>
            </a:r>
          </a:p>
        </p:txBody>
      </p:sp>
      <p:pic>
        <p:nvPicPr>
          <p:cNvPr id="5" name="Picture 2"/>
          <p:cNvPicPr>
            <a:picLocks noGrp="1" noChangeAspect="1" noChangeArrowheads="1"/>
          </p:cNvPicPr>
          <p:nvPr>
            <p:ph sz="quarter" idx="1"/>
          </p:nvPr>
        </p:nvPicPr>
        <p:blipFill>
          <a:blip r:embed="rId2"/>
          <a:srcRect/>
          <a:stretch>
            <a:fillRect/>
          </a:stretch>
        </p:blipFill>
        <p:spPr bwMode="auto">
          <a:xfrm>
            <a:off x="1828801" y="2809874"/>
            <a:ext cx="4418012" cy="2981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a:xfrm>
            <a:off x="612775" y="228600"/>
            <a:ext cx="8153400" cy="990600"/>
          </a:xfrm>
        </p:spPr>
        <p:txBody>
          <a:bodyPr/>
          <a:lstStyle/>
          <a:p>
            <a:pPr eaLnBrk="1" hangingPunct="1"/>
            <a:r>
              <a:rPr lang="en-US" dirty="0" smtClean="0"/>
              <a:t>Special characters in HTML</a:t>
            </a:r>
          </a:p>
        </p:txBody>
      </p:sp>
      <p:sp>
        <p:nvSpPr>
          <p:cNvPr id="102404" name="AutoShape 2" descr="blob:https://web.whatsapp.com/047d0663-5764-438e-9507-9dbe3d9f35f7"/>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latin typeface="Tw Cen MT" pitchFamily="34" charset="0"/>
            </a:endParaRPr>
          </a:p>
        </p:txBody>
      </p:sp>
      <p:sp>
        <p:nvSpPr>
          <p:cNvPr id="102405" name="AutoShape 4" descr="blob:https://web.whatsapp.com/047d0663-5764-438e-9507-9dbe3d9f35f7"/>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latin typeface="Tw Cen MT" pitchFamily="34" charset="0"/>
            </a:endParaRPr>
          </a:p>
        </p:txBody>
      </p:sp>
      <p:pic>
        <p:nvPicPr>
          <p:cNvPr id="19458" name="Picture 2"/>
          <p:cNvPicPr>
            <a:picLocks noChangeAspect="1" noChangeArrowheads="1"/>
          </p:cNvPicPr>
          <p:nvPr/>
        </p:nvPicPr>
        <p:blipFill>
          <a:blip r:embed="rId2"/>
          <a:srcRect/>
          <a:stretch>
            <a:fillRect/>
          </a:stretch>
        </p:blipFill>
        <p:spPr bwMode="auto">
          <a:xfrm>
            <a:off x="685800" y="1600200"/>
            <a:ext cx="7162800" cy="525780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characters in HTML</a:t>
            </a:r>
            <a:endParaRPr lang="en-US" dirty="0"/>
          </a:p>
        </p:txBody>
      </p:sp>
      <p:pic>
        <p:nvPicPr>
          <p:cNvPr id="20482" name="Picture 2"/>
          <p:cNvPicPr>
            <a:picLocks noChangeAspect="1" noChangeArrowheads="1"/>
          </p:cNvPicPr>
          <p:nvPr/>
        </p:nvPicPr>
        <p:blipFill>
          <a:blip r:embed="rId2"/>
          <a:srcRect/>
          <a:stretch>
            <a:fillRect/>
          </a:stretch>
        </p:blipFill>
        <p:spPr bwMode="auto">
          <a:xfrm>
            <a:off x="609600" y="1676400"/>
            <a:ext cx="3962400" cy="4495799"/>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a:srcRect/>
          <a:stretch>
            <a:fillRect/>
          </a:stretch>
        </p:blipFill>
        <p:spPr bwMode="auto">
          <a:xfrm>
            <a:off x="5562600" y="1600199"/>
            <a:ext cx="2667000" cy="5105401"/>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a:defRPr/>
            </a:pPr>
            <a:r>
              <a:rPr lang="en-US" b="1" dirty="0" smtClean="0"/>
              <a:t>HTML Quotations and Citation Elements </a:t>
            </a:r>
            <a:endParaRPr lang="en-US" b="1" dirty="0"/>
          </a:p>
        </p:txBody>
      </p:sp>
      <p:sp>
        <p:nvSpPr>
          <p:cNvPr id="3" name="Content Placeholder 2"/>
          <p:cNvSpPr>
            <a:spLocks noGrp="1"/>
          </p:cNvSpPr>
          <p:nvPr>
            <p:ph sz="quarter" idx="1"/>
          </p:nvPr>
        </p:nvSpPr>
        <p:spPr>
          <a:xfrm>
            <a:off x="612775" y="1600200"/>
            <a:ext cx="8153400" cy="4495800"/>
          </a:xfrm>
        </p:spPr>
        <p:txBody>
          <a:bodyPr>
            <a:normAutofit fontScale="92500" lnSpcReduction="20000"/>
          </a:bodyPr>
          <a:lstStyle/>
          <a:p>
            <a:pPr marL="320040" indent="-320040" eaLnBrk="1" fontAlgn="auto" hangingPunct="1">
              <a:spcAft>
                <a:spcPts val="0"/>
              </a:spcAft>
              <a:buFont typeface="Wingdings"/>
              <a:buChar char=""/>
              <a:defRPr/>
            </a:pPr>
            <a:r>
              <a:rPr lang="en-US" dirty="0" smtClean="0"/>
              <a:t>&lt;q&gt;&lt;/q&gt;</a:t>
            </a:r>
          </a:p>
          <a:p>
            <a:pPr lvl="2" eaLnBrk="1" fontAlgn="auto" hangingPunct="1">
              <a:spcAft>
                <a:spcPts val="0"/>
              </a:spcAft>
              <a:buFont typeface="Wingdings"/>
              <a:buChar char=""/>
              <a:defRPr/>
            </a:pPr>
            <a:r>
              <a:rPr lang="en-US" dirty="0" smtClean="0"/>
              <a:t>Inserts quotation marks “….”</a:t>
            </a:r>
          </a:p>
          <a:p>
            <a:pPr marL="320040" indent="-320040" eaLnBrk="1" fontAlgn="auto" hangingPunct="1">
              <a:spcAft>
                <a:spcPts val="0"/>
              </a:spcAft>
              <a:buFont typeface="Wingdings"/>
              <a:buChar char=""/>
              <a:defRPr/>
            </a:pPr>
            <a:r>
              <a:rPr lang="en-US" dirty="0" smtClean="0"/>
              <a:t>&lt;</a:t>
            </a:r>
            <a:r>
              <a:rPr lang="en-US" dirty="0" err="1" smtClean="0"/>
              <a:t>abbr</a:t>
            </a:r>
            <a:r>
              <a:rPr lang="en-US" dirty="0" smtClean="0"/>
              <a:t>&gt;&lt;/</a:t>
            </a:r>
            <a:r>
              <a:rPr lang="en-US" dirty="0" err="1" smtClean="0"/>
              <a:t>abbr</a:t>
            </a:r>
            <a:r>
              <a:rPr lang="en-US" dirty="0" smtClean="0"/>
              <a:t>&gt;</a:t>
            </a:r>
          </a:p>
          <a:p>
            <a:pPr lvl="2" eaLnBrk="1" fontAlgn="auto" hangingPunct="1">
              <a:spcAft>
                <a:spcPts val="0"/>
              </a:spcAft>
              <a:buFont typeface="Wingdings"/>
              <a:buChar char=""/>
              <a:defRPr/>
            </a:pPr>
            <a:r>
              <a:rPr lang="en-US" dirty="0" smtClean="0"/>
              <a:t>Abbreviation title can be given - gives useful information </a:t>
            </a:r>
            <a:r>
              <a:rPr lang="en-US" dirty="0"/>
              <a:t>t</a:t>
            </a:r>
            <a:r>
              <a:rPr lang="en-US" dirty="0" smtClean="0"/>
              <a:t>o browsers.</a:t>
            </a:r>
          </a:p>
          <a:p>
            <a:pPr marL="320040" indent="-320040" eaLnBrk="1" fontAlgn="auto" hangingPunct="1">
              <a:spcAft>
                <a:spcPts val="0"/>
              </a:spcAft>
              <a:buFont typeface="Wingdings"/>
              <a:buChar char=""/>
              <a:defRPr/>
            </a:pPr>
            <a:r>
              <a:rPr lang="en-US" dirty="0" smtClean="0"/>
              <a:t>&lt;address&gt;&lt;/ address&gt;</a:t>
            </a:r>
          </a:p>
          <a:p>
            <a:pPr lvl="2" eaLnBrk="1" fontAlgn="auto" hangingPunct="1">
              <a:spcAft>
                <a:spcPts val="0"/>
              </a:spcAft>
              <a:buFont typeface="Wingdings"/>
              <a:buChar char=""/>
              <a:defRPr/>
            </a:pPr>
            <a:r>
              <a:rPr lang="en-US" dirty="0" smtClean="0"/>
              <a:t>Contact information - displayed </a:t>
            </a:r>
            <a:r>
              <a:rPr lang="en-US" i="1" dirty="0" smtClean="0"/>
              <a:t>italic, </a:t>
            </a:r>
            <a:r>
              <a:rPr lang="en-US" dirty="0" smtClean="0"/>
              <a:t>adds</a:t>
            </a:r>
            <a:r>
              <a:rPr lang="en-US" i="1" dirty="0" smtClean="0"/>
              <a:t> line break</a:t>
            </a:r>
            <a:endParaRPr lang="en-US" dirty="0" smtClean="0"/>
          </a:p>
          <a:p>
            <a:pPr marL="320040" indent="-320040" eaLnBrk="1" fontAlgn="auto" hangingPunct="1">
              <a:spcAft>
                <a:spcPts val="0"/>
              </a:spcAft>
              <a:buFont typeface="Wingdings"/>
              <a:buChar char=""/>
              <a:defRPr/>
            </a:pPr>
            <a:r>
              <a:rPr lang="en-US" dirty="0" smtClean="0"/>
              <a:t>&lt;cite&gt;&lt;/ cite&gt;</a:t>
            </a:r>
          </a:p>
          <a:p>
            <a:pPr lvl="2" eaLnBrk="1" fontAlgn="auto" hangingPunct="1">
              <a:spcAft>
                <a:spcPts val="0"/>
              </a:spcAft>
              <a:buFont typeface="Wingdings"/>
              <a:buChar char=""/>
              <a:defRPr/>
            </a:pPr>
            <a:r>
              <a:rPr lang="en-US" dirty="0" smtClean="0"/>
              <a:t>To define the title of creative work- usually italics</a:t>
            </a:r>
          </a:p>
          <a:p>
            <a:pPr marL="320040" indent="-320040" eaLnBrk="1" fontAlgn="auto" hangingPunct="1">
              <a:spcAft>
                <a:spcPts val="0"/>
              </a:spcAft>
              <a:buFont typeface="Wingdings"/>
              <a:buChar char=""/>
              <a:defRPr/>
            </a:pPr>
            <a:r>
              <a:rPr lang="en-US" dirty="0" smtClean="0"/>
              <a:t>&lt;</a:t>
            </a:r>
            <a:r>
              <a:rPr lang="en-US" dirty="0" err="1" smtClean="0"/>
              <a:t>bdo</a:t>
            </a:r>
            <a:r>
              <a:rPr lang="en-US" dirty="0" smtClean="0"/>
              <a:t>&gt;&lt;/</a:t>
            </a:r>
            <a:r>
              <a:rPr lang="en-US" dirty="0" err="1" smtClean="0"/>
              <a:t>bdo</a:t>
            </a:r>
            <a:r>
              <a:rPr lang="en-US" dirty="0" smtClean="0"/>
              <a:t>&gt;</a:t>
            </a:r>
          </a:p>
          <a:p>
            <a:pPr lvl="2" eaLnBrk="1" fontAlgn="auto" hangingPunct="1">
              <a:spcAft>
                <a:spcPts val="0"/>
              </a:spcAft>
              <a:buFont typeface="Wingdings"/>
              <a:buChar char=""/>
              <a:defRPr/>
            </a:pPr>
            <a:r>
              <a:rPr lang="en-US" dirty="0" smtClean="0"/>
              <a:t>Bi-directional override. </a:t>
            </a:r>
          </a:p>
          <a:p>
            <a:pPr lvl="2" eaLnBrk="1" fontAlgn="auto" hangingPunct="1">
              <a:spcAft>
                <a:spcPts val="0"/>
              </a:spcAft>
              <a:buFont typeface="Wingdings"/>
              <a:buChar char=""/>
              <a:defRPr/>
            </a:pPr>
            <a:r>
              <a:rPr lang="en-US" dirty="0" smtClean="0"/>
              <a:t>Used to override the current direction.</a:t>
            </a:r>
            <a:endParaRPr lang="en-US"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Google Shape;215;p18"/>
          <p:cNvSpPr txBox="1">
            <a:spLocks noGrp="1"/>
          </p:cNvSpPr>
          <p:nvPr>
            <p:ph type="title"/>
          </p:nvPr>
        </p:nvSpPr>
        <p:spPr>
          <a:xfrm>
            <a:off x="0" y="185738"/>
            <a:ext cx="9144000" cy="990600"/>
          </a:xfrm>
        </p:spPr>
        <p:txBody>
          <a:bodyPr/>
          <a:lstStyle/>
          <a:p>
            <a:pPr algn="ctr" eaLnBrk="1" hangingPunct="1">
              <a:spcBef>
                <a:spcPct val="0"/>
              </a:spcBef>
              <a:spcAft>
                <a:spcPct val="0"/>
              </a:spcAft>
            </a:pPr>
            <a:r>
              <a:rPr lang="en-US" sz="4400" smtClean="0">
                <a:solidFill>
                  <a:srgbClr val="775F55"/>
                </a:solidFill>
                <a:latin typeface="Twentieth Century"/>
                <a:ea typeface="Twentieth Century"/>
                <a:cs typeface="Twentieth Century"/>
                <a:sym typeface="Twentieth Century"/>
              </a:rPr>
              <a:t>&lt;Div&gt; &amp; &lt;Span&gt; tag</a:t>
            </a:r>
          </a:p>
        </p:txBody>
      </p:sp>
      <p:sp>
        <p:nvSpPr>
          <p:cNvPr id="44035" name="Text Placeholder 4"/>
          <p:cNvSpPr txBox="1">
            <a:spLocks noGrp="1"/>
          </p:cNvSpPr>
          <p:nvPr>
            <p:ph idx="1"/>
          </p:nvPr>
        </p:nvSpPr>
        <p:spPr>
          <a:xfrm>
            <a:off x="612775" y="1600200"/>
            <a:ext cx="8153400" cy="4495800"/>
          </a:xfrm>
        </p:spPr>
        <p:txBody>
          <a:bodyPr/>
          <a:lstStyle/>
          <a:p>
            <a:pPr indent="-296863">
              <a:spcAft>
                <a:spcPct val="0"/>
              </a:spcAft>
              <a:buSzPts val="1100"/>
            </a:pPr>
            <a:endParaRPr lang="en-US" sz="2000" smtClean="0">
              <a:latin typeface="Tw Cen MT" pitchFamily="34" charset="0"/>
              <a:cs typeface="Arial" pitchFamily="34" charset="0"/>
            </a:endParaRPr>
          </a:p>
          <a:p>
            <a:pPr indent="-296863">
              <a:spcAft>
                <a:spcPct val="0"/>
              </a:spcAft>
              <a:buSzPts val="1100"/>
            </a:pPr>
            <a:endParaRPr lang="en-US" sz="2000" smtClean="0">
              <a:latin typeface="Tw Cen MT" pitchFamily="34" charset="0"/>
              <a:cs typeface="Arial" pitchFamily="34" charset="0"/>
            </a:endParaRPr>
          </a:p>
        </p:txBody>
      </p:sp>
      <p:sp>
        <p:nvSpPr>
          <p:cNvPr id="6" name="Google Shape;209;p17"/>
          <p:cNvSpPr txBox="1">
            <a:spLocks/>
          </p:cNvSpPr>
          <p:nvPr/>
        </p:nvSpPr>
        <p:spPr bwMode="auto">
          <a:xfrm>
            <a:off x="344488" y="1506538"/>
            <a:ext cx="8532812" cy="4830762"/>
          </a:xfrm>
          <a:prstGeom prst="rect">
            <a:avLst/>
          </a:prstGeom>
          <a:noFill/>
          <a:ln w="9525">
            <a:noFill/>
            <a:miter lim="800000"/>
            <a:headEnd/>
            <a:tailEnd/>
          </a:ln>
        </p:spPr>
        <p:txBody>
          <a:bodyPr spcFirstLastPara="1" lIns="91425" tIns="45700" rIns="91425" bIns="45700"/>
          <a:lstStyle/>
          <a:p>
            <a:pPr marL="319088" indent="-319088">
              <a:spcBef>
                <a:spcPts val="700"/>
              </a:spcBef>
              <a:buClr>
                <a:schemeClr val="accent2"/>
              </a:buClr>
              <a:buSzPts val="1700"/>
              <a:buFont typeface="Arial" pitchFamily="34" charset="0"/>
              <a:buChar char="◻"/>
              <a:defRPr/>
            </a:pPr>
            <a:r>
              <a:rPr lang="en-US" sz="2400" dirty="0">
                <a:solidFill>
                  <a:srgbClr val="00B050"/>
                </a:solidFill>
                <a:latin typeface="Tw Cen MT" pitchFamily="34" charset="0"/>
              </a:rPr>
              <a:t>HTML Block (DIV) and Inline (SPAN) Elements</a:t>
            </a:r>
          </a:p>
          <a:p>
            <a:pPr marL="319088" indent="-319088">
              <a:spcBef>
                <a:spcPts val="700"/>
              </a:spcBef>
              <a:buClr>
                <a:schemeClr val="accent2"/>
              </a:buClr>
              <a:buSzPts val="1700"/>
              <a:buFont typeface="Arial" pitchFamily="34" charset="0"/>
              <a:buChar char="◻"/>
              <a:defRPr/>
            </a:pPr>
            <a:r>
              <a:rPr lang="en-US" sz="2400" kern="0" dirty="0">
                <a:solidFill>
                  <a:srgbClr val="C00000"/>
                </a:solidFill>
                <a:latin typeface="Tw Cen MT" pitchFamily="34" charset="0"/>
                <a:ea typeface="Twentieth Century"/>
                <a:cs typeface="Twentieth Century"/>
                <a:sym typeface="Twentieth Century"/>
              </a:rPr>
              <a:t>&lt;DIV&gt;</a:t>
            </a:r>
          </a:p>
          <a:p>
            <a:pPr marL="776288" lvl="1" indent="-319088">
              <a:spcBef>
                <a:spcPts val="700"/>
              </a:spcBef>
              <a:buClr>
                <a:schemeClr val="accent2"/>
              </a:buClr>
              <a:buSzPts val="1700"/>
              <a:buFont typeface="Arial" pitchFamily="34" charset="0"/>
              <a:buChar char="◻"/>
              <a:defRPr/>
            </a:pPr>
            <a:r>
              <a:rPr lang="en-US" sz="2400" kern="0" dirty="0">
                <a:solidFill>
                  <a:schemeClr val="tx1"/>
                </a:solidFill>
                <a:latin typeface="Tw Cen MT" pitchFamily="34" charset="0"/>
                <a:ea typeface="Twentieth Century"/>
                <a:cs typeface="Twentieth Century"/>
                <a:sym typeface="Twentieth Century"/>
              </a:rPr>
              <a:t>defines a division or a section in an HTML document</a:t>
            </a:r>
          </a:p>
          <a:p>
            <a:pPr marL="776288" lvl="1" indent="-319088">
              <a:spcBef>
                <a:spcPts val="700"/>
              </a:spcBef>
              <a:buClr>
                <a:schemeClr val="accent2"/>
              </a:buClr>
              <a:buSzPts val="1700"/>
              <a:buFont typeface="Arial" pitchFamily="34" charset="0"/>
              <a:buChar char="◻"/>
              <a:defRPr/>
            </a:pPr>
            <a:r>
              <a:rPr lang="en-US" sz="2400" kern="0" dirty="0">
                <a:solidFill>
                  <a:schemeClr val="tx1"/>
                </a:solidFill>
                <a:latin typeface="Tw Cen MT" pitchFamily="34" charset="0"/>
                <a:ea typeface="Twentieth Century"/>
                <a:cs typeface="Twentieth Century"/>
                <a:sym typeface="Twentieth Century"/>
              </a:rPr>
              <a:t>used as a </a:t>
            </a:r>
            <a:r>
              <a:rPr lang="en-US" sz="2400" kern="0" dirty="0">
                <a:solidFill>
                  <a:srgbClr val="00B050"/>
                </a:solidFill>
                <a:latin typeface="Tw Cen MT" pitchFamily="34" charset="0"/>
                <a:ea typeface="Twentieth Century"/>
                <a:cs typeface="Twentieth Century"/>
                <a:sym typeface="Twentieth Century"/>
              </a:rPr>
              <a:t>container </a:t>
            </a:r>
            <a:r>
              <a:rPr lang="en-US" sz="2400" kern="0" dirty="0">
                <a:solidFill>
                  <a:schemeClr val="tx1"/>
                </a:solidFill>
                <a:latin typeface="Tw Cen MT" pitchFamily="34" charset="0"/>
                <a:ea typeface="Twentieth Century"/>
                <a:cs typeface="Twentieth Century"/>
                <a:sym typeface="Twentieth Century"/>
              </a:rPr>
              <a:t>for HTML elements - which is then styled with CSS or manipulated with JavaScript</a:t>
            </a:r>
          </a:p>
          <a:p>
            <a:pPr marL="776288" lvl="1" indent="-319088">
              <a:spcBef>
                <a:spcPts val="700"/>
              </a:spcBef>
              <a:buClr>
                <a:schemeClr val="accent2"/>
              </a:buClr>
              <a:buSzPts val="1700"/>
              <a:buFont typeface="Arial" pitchFamily="34" charset="0"/>
              <a:buChar char="◻"/>
              <a:defRPr/>
            </a:pPr>
            <a:r>
              <a:rPr lang="en-US" sz="2400" kern="0" dirty="0">
                <a:solidFill>
                  <a:schemeClr val="tx1"/>
                </a:solidFill>
                <a:latin typeface="Tw Cen MT" pitchFamily="34" charset="0"/>
                <a:ea typeface="Twentieth Century"/>
                <a:cs typeface="Twentieth Century"/>
                <a:sym typeface="Twentieth Century"/>
              </a:rPr>
              <a:t>easily styled by using the class or id </a:t>
            </a:r>
            <a:r>
              <a:rPr lang="en-US" sz="2400" kern="0" dirty="0" smtClean="0">
                <a:solidFill>
                  <a:schemeClr val="tx1"/>
                </a:solidFill>
                <a:latin typeface="Tw Cen MT" pitchFamily="34" charset="0"/>
                <a:ea typeface="Twentieth Century"/>
                <a:cs typeface="Twentieth Century"/>
                <a:sym typeface="Twentieth Century"/>
              </a:rPr>
              <a:t>attribute</a:t>
            </a:r>
          </a:p>
          <a:p>
            <a:pPr marL="776288" lvl="1" indent="-319088">
              <a:spcBef>
                <a:spcPts val="700"/>
              </a:spcBef>
              <a:buClr>
                <a:schemeClr val="accent2"/>
              </a:buClr>
              <a:buSzPts val="1700"/>
              <a:buFont typeface="Arial" pitchFamily="34" charset="0"/>
              <a:buChar char="◻"/>
              <a:defRPr/>
            </a:pPr>
            <a:r>
              <a:rPr lang="en-US" sz="2400" kern="0" dirty="0" smtClean="0">
                <a:solidFill>
                  <a:srgbClr val="FF0000"/>
                </a:solidFill>
                <a:latin typeface="Tw Cen MT" pitchFamily="34" charset="0"/>
                <a:ea typeface="Twentieth Century"/>
                <a:cs typeface="Twentieth Century"/>
                <a:sym typeface="Twentieth Century"/>
              </a:rPr>
              <a:t>example</a:t>
            </a:r>
            <a:endParaRPr lang="en-US" sz="2400" kern="0" dirty="0" smtClean="0">
              <a:solidFill>
                <a:srgbClr val="FF0000"/>
              </a:solidFill>
              <a:latin typeface="Tw Cen MT" pitchFamily="34" charset="0"/>
              <a:ea typeface="Twentieth Century"/>
              <a:cs typeface="Twentieth Century"/>
              <a:sym typeface="Twentieth Century"/>
            </a:endParaRPr>
          </a:p>
          <a:p>
            <a:pPr lvl="2"/>
            <a:r>
              <a:rPr lang="en-US" sz="2400" b="1" dirty="0" smtClean="0"/>
              <a:t>&lt;div&gt;</a:t>
            </a:r>
            <a:endParaRPr lang="en-US" sz="2400" dirty="0" smtClean="0"/>
          </a:p>
          <a:p>
            <a:pPr lvl="2"/>
            <a:r>
              <a:rPr lang="en-US" sz="2400" b="1" dirty="0" smtClean="0"/>
              <a:t>&lt;p&gt;</a:t>
            </a:r>
            <a:r>
              <a:rPr lang="en-US" sz="2400" dirty="0" smtClean="0"/>
              <a:t>Hello! This is a paragraph.</a:t>
            </a:r>
            <a:r>
              <a:rPr lang="en-US" sz="2400" b="1" dirty="0" smtClean="0"/>
              <a:t>&lt;/p&gt;</a:t>
            </a:r>
            <a:endParaRPr lang="en-US" sz="2400" dirty="0" smtClean="0"/>
          </a:p>
          <a:p>
            <a:pPr lvl="2"/>
            <a:r>
              <a:rPr lang="en-US" sz="2400" b="1" dirty="0" smtClean="0"/>
              <a:t>&lt;/div&gt;</a:t>
            </a:r>
            <a:endParaRPr lang="en-US" sz="2400" dirty="0" smtClean="0"/>
          </a:p>
          <a:p>
            <a:pPr marL="776288" lvl="1" indent="-319088">
              <a:spcBef>
                <a:spcPts val="700"/>
              </a:spcBef>
              <a:buClr>
                <a:schemeClr val="accent2"/>
              </a:buClr>
              <a:buSzPts val="1700"/>
              <a:buFont typeface="Arial" pitchFamily="34" charset="0"/>
              <a:buChar char="◻"/>
              <a:defRPr/>
            </a:pPr>
            <a:endParaRPr lang="en-US" sz="2000" kern="0" dirty="0">
              <a:solidFill>
                <a:schemeClr val="tx1"/>
              </a:solidFill>
              <a:latin typeface="Tw Cen MT" pitchFamily="34" charset="0"/>
              <a:ea typeface="Twentieth Century"/>
              <a:cs typeface="Twentieth Century"/>
              <a:sym typeface="Twentieth Century"/>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marL="319088" indent="-319088">
              <a:buSzPts val="1700"/>
              <a:buNone/>
              <a:defRPr/>
            </a:pPr>
            <a:r>
              <a:rPr lang="en-US" sz="2400" kern="0" dirty="0" smtClean="0">
                <a:solidFill>
                  <a:srgbClr val="C00000"/>
                </a:solidFill>
                <a:latin typeface="Tw Cen MT" pitchFamily="34" charset="0"/>
                <a:ea typeface="Twentieth Century"/>
                <a:cs typeface="Twentieth Century"/>
                <a:sym typeface="Twentieth Century"/>
              </a:rPr>
              <a:t>&lt;Span&gt;</a:t>
            </a:r>
          </a:p>
          <a:p>
            <a:pPr marL="776288" lvl="1" indent="-319088">
              <a:spcBef>
                <a:spcPts val="700"/>
              </a:spcBef>
              <a:buClr>
                <a:schemeClr val="accent2"/>
              </a:buClr>
              <a:buSzPts val="1700"/>
              <a:buFont typeface="Arial" pitchFamily="34" charset="0"/>
              <a:buChar char="◻"/>
              <a:defRPr/>
            </a:pPr>
            <a:r>
              <a:rPr lang="en-US" sz="2400" kern="0" dirty="0" smtClean="0">
                <a:latin typeface="Tw Cen MT" pitchFamily="34" charset="0"/>
                <a:ea typeface="Twentieth Century"/>
                <a:cs typeface="Twentieth Century"/>
                <a:sym typeface="Twentieth Century"/>
              </a:rPr>
              <a:t>an </a:t>
            </a:r>
            <a:r>
              <a:rPr lang="en-US" sz="2400" kern="0" dirty="0" smtClean="0">
                <a:solidFill>
                  <a:srgbClr val="00B050"/>
                </a:solidFill>
                <a:latin typeface="Tw Cen MT" pitchFamily="34" charset="0"/>
                <a:ea typeface="Twentieth Century"/>
                <a:cs typeface="Twentieth Century"/>
                <a:sym typeface="Twentieth Century"/>
              </a:rPr>
              <a:t>inline container </a:t>
            </a:r>
            <a:r>
              <a:rPr lang="en-US" sz="2400" kern="0" dirty="0" smtClean="0">
                <a:latin typeface="Tw Cen MT" pitchFamily="34" charset="0"/>
                <a:ea typeface="Twentieth Century"/>
                <a:cs typeface="Twentieth Century"/>
                <a:sym typeface="Twentieth Century"/>
              </a:rPr>
              <a:t>used to mark up a part of a text, or a part of a document</a:t>
            </a:r>
          </a:p>
          <a:p>
            <a:pPr marL="776288" lvl="1" indent="-319088">
              <a:spcBef>
                <a:spcPts val="700"/>
              </a:spcBef>
              <a:buClr>
                <a:schemeClr val="accent2"/>
              </a:buClr>
              <a:buSzPts val="1700"/>
              <a:buFont typeface="Arial" pitchFamily="34" charset="0"/>
              <a:buChar char="◻"/>
              <a:defRPr/>
            </a:pPr>
            <a:r>
              <a:rPr lang="en-US" sz="2400" kern="0" dirty="0" smtClean="0">
                <a:latin typeface="Tw Cen MT" pitchFamily="34" charset="0"/>
                <a:ea typeface="Twentieth Century"/>
                <a:cs typeface="Twentieth Century"/>
                <a:sym typeface="Twentieth Century"/>
              </a:rPr>
              <a:t>easily styled by CSS or manipulated with JavaScript using the class or id attribute</a:t>
            </a:r>
          </a:p>
          <a:p>
            <a:pPr marL="776288" lvl="1" indent="-319088">
              <a:spcBef>
                <a:spcPts val="700"/>
              </a:spcBef>
              <a:buClr>
                <a:schemeClr val="accent2"/>
              </a:buClr>
              <a:buSzPts val="1700"/>
              <a:buFont typeface="Arial" pitchFamily="34" charset="0"/>
              <a:buChar char="◻"/>
              <a:defRPr/>
            </a:pPr>
            <a:r>
              <a:rPr lang="en-US" sz="2400" kern="0" dirty="0" smtClean="0">
                <a:latin typeface="Tw Cen MT" pitchFamily="34" charset="0"/>
                <a:ea typeface="Twentieth Century"/>
                <a:cs typeface="Twentieth Century"/>
                <a:sym typeface="Twentieth Century"/>
              </a:rPr>
              <a:t>much like the </a:t>
            </a:r>
            <a:r>
              <a:rPr lang="en-US" sz="2400" kern="0" dirty="0" smtClean="0">
                <a:solidFill>
                  <a:srgbClr val="C00000"/>
                </a:solidFill>
                <a:latin typeface="Tw Cen MT" pitchFamily="34" charset="0"/>
                <a:ea typeface="Twentieth Century"/>
                <a:cs typeface="Twentieth Century"/>
                <a:sym typeface="Twentieth Century"/>
              </a:rPr>
              <a:t>&lt;div&gt;</a:t>
            </a:r>
            <a:r>
              <a:rPr lang="en-US" sz="2400" kern="0" dirty="0" smtClean="0">
                <a:latin typeface="Tw Cen MT" pitchFamily="34" charset="0"/>
                <a:ea typeface="Twentieth Century"/>
                <a:cs typeface="Twentieth Century"/>
                <a:sym typeface="Twentieth Century"/>
              </a:rPr>
              <a:t> element, but &lt;div&gt; is a block-level element and </a:t>
            </a:r>
            <a:r>
              <a:rPr lang="en-US" sz="2400" kern="0" dirty="0" smtClean="0">
                <a:solidFill>
                  <a:srgbClr val="C00000"/>
                </a:solidFill>
                <a:latin typeface="Tw Cen MT" pitchFamily="34" charset="0"/>
                <a:ea typeface="Twentieth Century"/>
                <a:cs typeface="Twentieth Century"/>
                <a:sym typeface="Twentieth Century"/>
              </a:rPr>
              <a:t>&lt;span&gt;</a:t>
            </a:r>
            <a:r>
              <a:rPr lang="en-US" sz="2400" kern="0" dirty="0" smtClean="0">
                <a:latin typeface="Tw Cen MT" pitchFamily="34" charset="0"/>
                <a:ea typeface="Twentieth Century"/>
                <a:cs typeface="Twentieth Century"/>
                <a:sym typeface="Twentieth Century"/>
              </a:rPr>
              <a:t> is an inline element.</a:t>
            </a:r>
          </a:p>
          <a:p>
            <a:pPr marL="776288" lvl="1" indent="-319088">
              <a:spcBef>
                <a:spcPts val="700"/>
              </a:spcBef>
              <a:buClr>
                <a:schemeClr val="accent2"/>
              </a:buClr>
              <a:buSzPts val="1700"/>
              <a:buNone/>
              <a:defRPr/>
            </a:pPr>
            <a:r>
              <a:rPr lang="en-US" sz="2400" kern="0" dirty="0" smtClean="0">
                <a:solidFill>
                  <a:srgbClr val="C00000"/>
                </a:solidFill>
                <a:latin typeface="Tw Cen MT" pitchFamily="34" charset="0"/>
                <a:ea typeface="Twentieth Century"/>
                <a:cs typeface="Twentieth Century"/>
                <a:sym typeface="Twentieth Century"/>
              </a:rPr>
              <a:t>Example</a:t>
            </a:r>
            <a:endParaRPr lang="en-US" sz="2400" kern="0" dirty="0" smtClean="0">
              <a:solidFill>
                <a:srgbClr val="C00000"/>
              </a:solidFill>
              <a:latin typeface="Tw Cen MT" pitchFamily="34" charset="0"/>
              <a:ea typeface="Twentieth Century"/>
              <a:cs typeface="Twentieth Century"/>
              <a:sym typeface="Twentieth Century"/>
            </a:endParaRPr>
          </a:p>
          <a:p>
            <a:pPr>
              <a:buNone/>
            </a:pPr>
            <a:r>
              <a:rPr lang="en-US" sz="2400" kern="0" dirty="0" smtClean="0">
                <a:latin typeface="Tw Cen MT" pitchFamily="34" charset="0"/>
                <a:sym typeface="Twentieth Century"/>
              </a:rPr>
              <a:t>		&lt;p&gt;this is a </a:t>
            </a:r>
            <a:r>
              <a:rPr lang="en-US" sz="2400" dirty="0" smtClean="0"/>
              <a:t>&lt;span&gt;span tag span&gt;&lt;/p&gt;</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fontScale="85000" lnSpcReduction="20000"/>
          </a:bodyPr>
          <a:lstStyle/>
          <a:p>
            <a:endParaRPr lang="en-US" dirty="0"/>
          </a:p>
        </p:txBody>
      </p:sp>
      <p:sp>
        <p:nvSpPr>
          <p:cNvPr id="13314" name="Rectangle 2"/>
          <p:cNvSpPr>
            <a:spLocks noGrp="1" noChangeArrowheads="1"/>
          </p:cNvSpPr>
          <p:nvPr>
            <p:ph type="title"/>
          </p:nvPr>
        </p:nvSpPr>
        <p:spPr/>
        <p:txBody>
          <a:bodyPr/>
          <a:lstStyle/>
          <a:p>
            <a:r>
              <a:rPr lang="en-US" dirty="0" smtClean="0">
                <a:solidFill>
                  <a:srgbClr val="0070C0"/>
                </a:solidFill>
              </a:rPr>
              <a:t>Domain Name, </a:t>
            </a:r>
            <a:r>
              <a:rPr lang="en-US" dirty="0">
                <a:solidFill>
                  <a:srgbClr val="0070C0"/>
                </a:solidFill>
              </a:rPr>
              <a:t>URL’s and IPs</a:t>
            </a:r>
          </a:p>
        </p:txBody>
      </p:sp>
      <p:sp>
        <p:nvSpPr>
          <p:cNvPr id="13315" name="Rectangle 3"/>
          <p:cNvSpPr>
            <a:spLocks noGrp="1" noChangeArrowheads="1"/>
          </p:cNvSpPr>
          <p:nvPr>
            <p:ph type="body" idx="1"/>
          </p:nvPr>
        </p:nvSpPr>
        <p:spPr/>
        <p:txBody>
          <a:bodyPr/>
          <a:lstStyle/>
          <a:p>
            <a:r>
              <a:rPr lang="en-US" dirty="0" smtClean="0"/>
              <a:t>Uniform Resource Locator (URL): </a:t>
            </a:r>
          </a:p>
          <a:p>
            <a:pPr lvl="1"/>
            <a:r>
              <a:rPr lang="en-US" dirty="0" smtClean="0">
                <a:hlinkClick r:id="rId2"/>
              </a:rPr>
              <a:t>http://www.microsoft.com/faqs.html</a:t>
            </a:r>
            <a:endParaRPr lang="en-US" dirty="0" smtClean="0"/>
          </a:p>
          <a:p>
            <a:r>
              <a:rPr lang="en-US" dirty="0" smtClean="0"/>
              <a:t>Domain </a:t>
            </a:r>
            <a:r>
              <a:rPr lang="en-US" dirty="0"/>
              <a:t>name: The specific </a:t>
            </a:r>
            <a:r>
              <a:rPr lang="en-US" b="1" dirty="0">
                <a:solidFill>
                  <a:srgbClr val="C00000"/>
                </a:solidFill>
              </a:rPr>
              <a:t>address of a computer on the Internet </a:t>
            </a:r>
          </a:p>
          <a:p>
            <a:pPr lvl="1"/>
            <a:r>
              <a:rPr lang="en-US" dirty="0"/>
              <a:t>microsoft.com</a:t>
            </a:r>
          </a:p>
          <a:p>
            <a:r>
              <a:rPr lang="en-US" dirty="0" smtClean="0"/>
              <a:t>Internet </a:t>
            </a:r>
            <a:r>
              <a:rPr lang="en-US" dirty="0"/>
              <a:t>protocol (IP) address</a:t>
            </a:r>
          </a:p>
          <a:p>
            <a:pPr lvl="1"/>
            <a:r>
              <a:rPr lang="en-US" dirty="0"/>
              <a:t>192.168.1.1</a:t>
            </a:r>
          </a:p>
        </p:txBody>
      </p:sp>
    </p:spTree>
    <p:extLst>
      <p:ext uri="{BB962C8B-B14F-4D97-AF65-F5344CB8AC3E}">
        <p14:creationId xmlns:p14="http://schemas.microsoft.com/office/powerpoint/2010/main" xmlns="" val="3972238727"/>
      </p:ext>
    </p:extLst>
  </p:cSld>
  <p:clrMapOvr>
    <a:masterClrMapping/>
  </p:clrMapOvr>
  <p:transition>
    <p:wipe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The &lt;form&gt; tag is used to create an HTML form for user input.</a:t>
            </a:r>
          </a:p>
          <a:p>
            <a:r>
              <a:rPr lang="en-US" dirty="0" smtClean="0"/>
              <a:t>The &lt;form&gt; element can contain one or more of the following form elements:</a:t>
            </a:r>
          </a:p>
          <a:p>
            <a:r>
              <a:rPr lang="en-US" dirty="0" smtClean="0"/>
              <a:t>&lt;input</a:t>
            </a:r>
            <a:r>
              <a:rPr lang="en-US" dirty="0" smtClean="0"/>
              <a:t>&gt;</a:t>
            </a:r>
          </a:p>
          <a:p>
            <a:r>
              <a:rPr lang="en-US" dirty="0" smtClean="0"/>
              <a:t>&lt;label&gt;</a:t>
            </a:r>
            <a:endParaRPr lang="en-US" dirty="0" smtClean="0"/>
          </a:p>
          <a:p>
            <a:r>
              <a:rPr lang="en-US" dirty="0" smtClean="0"/>
              <a:t>&lt;</a:t>
            </a:r>
            <a:r>
              <a:rPr lang="en-US" dirty="0" err="1" smtClean="0"/>
              <a:t>textarea</a:t>
            </a:r>
            <a:r>
              <a:rPr lang="en-US" dirty="0" smtClean="0"/>
              <a:t>&gt;</a:t>
            </a:r>
          </a:p>
          <a:p>
            <a:r>
              <a:rPr lang="en-US" dirty="0" smtClean="0"/>
              <a:t>&lt;button&gt;</a:t>
            </a:r>
          </a:p>
          <a:p>
            <a:r>
              <a:rPr lang="en-US" dirty="0" smtClean="0"/>
              <a:t>&lt;select&gt;</a:t>
            </a:r>
          </a:p>
          <a:p>
            <a:pPr fontAlgn="base">
              <a:buNone/>
            </a:pPr>
            <a:r>
              <a:rPr lang="nn-NO" b="1" dirty="0" smtClean="0"/>
              <a:t>Syntax:</a:t>
            </a:r>
            <a:r>
              <a:rPr lang="nn-NO" dirty="0" smtClean="0"/>
              <a:t> </a:t>
            </a:r>
          </a:p>
          <a:p>
            <a:pPr>
              <a:buNone/>
            </a:pPr>
            <a:r>
              <a:rPr lang="nn-NO" dirty="0" smtClean="0"/>
              <a:t>&lt;form&gt; Form Content... &lt;/form&gt;</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a:t>
            </a:r>
            <a:endParaRPr lang="en-US" dirty="0"/>
          </a:p>
        </p:txBody>
      </p:sp>
      <p:sp>
        <p:nvSpPr>
          <p:cNvPr id="3" name="Content Placeholder 2"/>
          <p:cNvSpPr>
            <a:spLocks noGrp="1"/>
          </p:cNvSpPr>
          <p:nvPr>
            <p:ph sz="quarter" idx="1"/>
          </p:nvPr>
        </p:nvSpPr>
        <p:spPr/>
        <p:txBody>
          <a:bodyPr/>
          <a:lstStyle/>
          <a:p>
            <a:r>
              <a:rPr lang="en-US" dirty="0" smtClean="0"/>
              <a:t>The </a:t>
            </a:r>
            <a:r>
              <a:rPr lang="en-US" dirty="0" smtClean="0"/>
              <a:t>&lt;</a:t>
            </a:r>
            <a:r>
              <a:rPr lang="en-US" dirty="0" smtClean="0"/>
              <a:t>label&gt; tag defines a label for </a:t>
            </a:r>
            <a:r>
              <a:rPr lang="en-US" dirty="0" smtClean="0"/>
              <a:t>all elements</a:t>
            </a:r>
          </a:p>
          <a:p>
            <a:r>
              <a:rPr lang="en-US" dirty="0" smtClean="0"/>
              <a:t>The for attribute of &lt;label&gt; must be equal to the id attribute of the related element to bind them together. A label can also be bound to an element by placing the element inside the &lt;label&gt; element. </a:t>
            </a:r>
            <a:endParaRPr lang="en-US" dirty="0" smtClean="0"/>
          </a:p>
          <a:p>
            <a:endParaRPr lang="en-US" dirty="0"/>
          </a:p>
        </p:txBody>
      </p:sp>
      <p:pic>
        <p:nvPicPr>
          <p:cNvPr id="5" name="Picture 4"/>
          <p:cNvPicPr/>
          <p:nvPr/>
        </p:nvPicPr>
        <p:blipFill>
          <a:blip r:embed="rId2"/>
          <a:srcRect/>
          <a:stretch>
            <a:fillRect/>
          </a:stretch>
        </p:blipFill>
        <p:spPr bwMode="auto">
          <a:xfrm>
            <a:off x="990600" y="4191000"/>
            <a:ext cx="6096000" cy="1066800"/>
          </a:xfrm>
          <a:prstGeom prst="rect">
            <a:avLst/>
          </a:prstGeom>
          <a:noFill/>
          <a:ln w="9525">
            <a:noFill/>
            <a:miter lim="800000"/>
            <a:headEnd/>
            <a:tailEnd/>
          </a:ln>
        </p:spPr>
      </p:pic>
      <p:pic>
        <p:nvPicPr>
          <p:cNvPr id="25603" name="Picture 3"/>
          <p:cNvPicPr>
            <a:picLocks noChangeAspect="1" noChangeArrowheads="1"/>
          </p:cNvPicPr>
          <p:nvPr/>
        </p:nvPicPr>
        <p:blipFill>
          <a:blip r:embed="rId3"/>
          <a:srcRect/>
          <a:stretch>
            <a:fillRect/>
          </a:stretch>
        </p:blipFill>
        <p:spPr bwMode="auto">
          <a:xfrm>
            <a:off x="990600" y="5334000"/>
            <a:ext cx="3440430" cy="53340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tag</a:t>
            </a:r>
            <a:endParaRPr lang="en-US" dirty="0"/>
          </a:p>
        </p:txBody>
      </p:sp>
      <p:sp>
        <p:nvSpPr>
          <p:cNvPr id="3" name="Content Placeholder 2"/>
          <p:cNvSpPr>
            <a:spLocks noGrp="1"/>
          </p:cNvSpPr>
          <p:nvPr>
            <p:ph sz="quarter" idx="1"/>
          </p:nvPr>
        </p:nvSpPr>
        <p:spPr>
          <a:xfrm>
            <a:off x="304800" y="1371600"/>
            <a:ext cx="8458200" cy="5257800"/>
          </a:xfrm>
        </p:spPr>
        <p:txBody>
          <a:bodyPr>
            <a:normAutofit fontScale="92500" lnSpcReduction="20000"/>
          </a:bodyPr>
          <a:lstStyle/>
          <a:p>
            <a:r>
              <a:rPr lang="en-US" dirty="0" smtClean="0"/>
              <a:t>The &lt;input&gt; tag specifies an input field where the user can enter data</a:t>
            </a:r>
          </a:p>
          <a:p>
            <a:pPr fontAlgn="base">
              <a:buNone/>
            </a:pPr>
            <a:r>
              <a:rPr lang="en-US" b="1" dirty="0" smtClean="0">
                <a:solidFill>
                  <a:srgbClr val="FF0000"/>
                </a:solidFill>
              </a:rPr>
              <a:t>Syntax</a:t>
            </a:r>
          </a:p>
          <a:p>
            <a:pPr>
              <a:buNone/>
            </a:pPr>
            <a:r>
              <a:rPr lang="en-US" dirty="0" smtClean="0">
                <a:solidFill>
                  <a:srgbClr val="7030A0"/>
                </a:solidFill>
              </a:rPr>
              <a:t>&lt;input type = "value" .... /&gt;</a:t>
            </a:r>
          </a:p>
          <a:p>
            <a:pPr fontAlgn="base">
              <a:buNone/>
            </a:pPr>
            <a:r>
              <a:rPr lang="en-US" b="1" dirty="0" smtClean="0">
                <a:solidFill>
                  <a:srgbClr val="FF0000"/>
                </a:solidFill>
              </a:rPr>
              <a:t>Attributes: </a:t>
            </a:r>
          </a:p>
          <a:p>
            <a:pPr>
              <a:buNone/>
            </a:pPr>
            <a:r>
              <a:rPr lang="en-US" sz="2600" b="1" dirty="0" smtClean="0"/>
              <a:t>Value :</a:t>
            </a:r>
            <a:r>
              <a:rPr lang="en-US" sz="2600" dirty="0" smtClean="0"/>
              <a:t>The initial value of the </a:t>
            </a:r>
            <a:r>
              <a:rPr lang="en-US" sz="2600" dirty="0" smtClean="0"/>
              <a:t>control used for all input tag</a:t>
            </a:r>
          </a:p>
          <a:p>
            <a:pPr>
              <a:buNone/>
            </a:pPr>
            <a:r>
              <a:rPr lang="en-US" sz="2600" b="1" dirty="0" err="1" smtClean="0"/>
              <a:t>Type:</a:t>
            </a:r>
            <a:r>
              <a:rPr lang="en-US" sz="2600" dirty="0" err="1" smtClean="0"/>
              <a:t>Type</a:t>
            </a:r>
            <a:r>
              <a:rPr lang="en-US" sz="2600" dirty="0" smtClean="0"/>
              <a:t> of form </a:t>
            </a:r>
            <a:r>
              <a:rPr lang="en-US" sz="2600" dirty="0" smtClean="0"/>
              <a:t>control</a:t>
            </a:r>
          </a:p>
          <a:p>
            <a:pPr>
              <a:buNone/>
            </a:pPr>
            <a:r>
              <a:rPr lang="en-US" sz="2600" b="1" dirty="0" err="1" smtClean="0"/>
              <a:t>Name:</a:t>
            </a:r>
            <a:r>
              <a:rPr lang="en-US" sz="2600" dirty="0" err="1" smtClean="0"/>
              <a:t>Name</a:t>
            </a:r>
            <a:r>
              <a:rPr lang="en-US" sz="2600" dirty="0" smtClean="0"/>
              <a:t> of the form control. Submitted with the form as part of a name/value </a:t>
            </a:r>
            <a:r>
              <a:rPr lang="en-US" sz="2600" dirty="0" smtClean="0"/>
              <a:t>pair</a:t>
            </a:r>
          </a:p>
          <a:p>
            <a:pPr>
              <a:buNone/>
            </a:pPr>
            <a:r>
              <a:rPr lang="en-US" sz="2600" b="1" dirty="0" err="1" smtClean="0"/>
              <a:t>Minlength:</a:t>
            </a:r>
            <a:r>
              <a:rPr lang="en-US" sz="2600" dirty="0" err="1" smtClean="0"/>
              <a:t>Minimum</a:t>
            </a:r>
            <a:r>
              <a:rPr lang="en-US" sz="2600" dirty="0" smtClean="0"/>
              <a:t> length (number of characters) of </a:t>
            </a:r>
            <a:r>
              <a:rPr lang="en-US" sz="2600" dirty="0" smtClean="0"/>
              <a:t>value. </a:t>
            </a:r>
            <a:r>
              <a:rPr lang="en-US" sz="2600" dirty="0" smtClean="0"/>
              <a:t>Used in text, search,  email, </a:t>
            </a:r>
            <a:r>
              <a:rPr lang="en-US" sz="2600" dirty="0" smtClean="0"/>
              <a:t>password</a:t>
            </a:r>
          </a:p>
          <a:p>
            <a:pPr>
              <a:buNone/>
            </a:pPr>
            <a:r>
              <a:rPr lang="en-US" sz="2600" b="1" dirty="0" err="1" smtClean="0"/>
              <a:t>Size:</a:t>
            </a:r>
            <a:r>
              <a:rPr lang="en-US" sz="2600" dirty="0" err="1" smtClean="0"/>
              <a:t>Size</a:t>
            </a:r>
            <a:r>
              <a:rPr lang="en-US" sz="2600" dirty="0" smtClean="0"/>
              <a:t> of the </a:t>
            </a:r>
            <a:r>
              <a:rPr lang="en-US" sz="2600" dirty="0" smtClean="0"/>
              <a:t>control -Used </a:t>
            </a:r>
            <a:r>
              <a:rPr lang="en-US" sz="2600" dirty="0" smtClean="0"/>
              <a:t>in text, search,  email, </a:t>
            </a:r>
            <a:r>
              <a:rPr lang="en-US" sz="2600" dirty="0" smtClean="0"/>
              <a:t>password</a:t>
            </a:r>
          </a:p>
          <a:p>
            <a:pPr>
              <a:buNone/>
            </a:pPr>
            <a:r>
              <a:rPr lang="en-US" sz="2400" b="1" dirty="0" err="1" smtClean="0"/>
              <a:t>Checked</a:t>
            </a:r>
            <a:r>
              <a:rPr lang="en-US" sz="2400" dirty="0" err="1" smtClean="0"/>
              <a:t>:Whether</a:t>
            </a:r>
            <a:r>
              <a:rPr lang="en-US" sz="2400" dirty="0" smtClean="0"/>
              <a:t> </a:t>
            </a:r>
            <a:r>
              <a:rPr lang="en-US" sz="2400" dirty="0" smtClean="0"/>
              <a:t>the command or control is </a:t>
            </a:r>
            <a:r>
              <a:rPr lang="en-US" sz="2400" dirty="0" smtClean="0"/>
              <a:t>checked</a:t>
            </a:r>
            <a:r>
              <a:rPr lang="en-US" sz="2600" dirty="0" smtClean="0"/>
              <a:t> -Used in </a:t>
            </a:r>
            <a:r>
              <a:rPr lang="en-US" sz="2400" dirty="0" smtClean="0"/>
              <a:t>checkbox, radio</a:t>
            </a:r>
            <a:endParaRPr lang="en-US" sz="2600" b="1" dirty="0" smtClean="0"/>
          </a:p>
          <a:p>
            <a:pPr>
              <a:buNone/>
            </a:pPr>
            <a:endParaRPr lang="en-US" b="1" dirty="0" smtClean="0"/>
          </a:p>
          <a:p>
            <a:pPr>
              <a:buNone/>
            </a:pP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tag types</a:t>
            </a:r>
            <a:endParaRPr lang="en-US" dirty="0"/>
          </a:p>
        </p:txBody>
      </p:sp>
      <p:graphicFrame>
        <p:nvGraphicFramePr>
          <p:cNvPr id="4" name="Content Placeholder 3"/>
          <p:cNvGraphicFramePr>
            <a:graphicFrameLocks noGrp="1"/>
          </p:cNvGraphicFramePr>
          <p:nvPr>
            <p:ph sz="quarter" idx="1"/>
          </p:nvPr>
        </p:nvGraphicFramePr>
        <p:xfrm>
          <a:off x="152400" y="1600200"/>
          <a:ext cx="8762999" cy="4953000"/>
        </p:xfrm>
        <a:graphic>
          <a:graphicData uri="http://schemas.openxmlformats.org/drawingml/2006/table">
            <a:tbl>
              <a:tblPr firstRow="1" bandRow="1">
                <a:tableStyleId>{5C22544A-7EE6-4342-B048-85BDC9FD1C3A}</a:tableStyleId>
              </a:tblPr>
              <a:tblGrid>
                <a:gridCol w="1184189"/>
                <a:gridCol w="5526216"/>
                <a:gridCol w="2052594"/>
              </a:tblGrid>
              <a:tr h="573255">
                <a:tc>
                  <a:txBody>
                    <a:bodyPr/>
                    <a:lstStyle/>
                    <a:p>
                      <a:pPr marL="0" marR="0" algn="ctr">
                        <a:lnSpc>
                          <a:spcPct val="115000"/>
                        </a:lnSpc>
                        <a:spcBef>
                          <a:spcPts val="0"/>
                        </a:spcBef>
                        <a:spcAft>
                          <a:spcPts val="0"/>
                        </a:spcAft>
                      </a:pPr>
                      <a:r>
                        <a:rPr lang="en-US" sz="1800" b="1" dirty="0">
                          <a:solidFill>
                            <a:srgbClr val="1B1B1B"/>
                          </a:solidFill>
                          <a:latin typeface="Segoe UI"/>
                          <a:ea typeface="Times New Roman"/>
                          <a:cs typeface="Times New Roman"/>
                        </a:rPr>
                        <a:t>Type</a:t>
                      </a:r>
                      <a:endParaRPr lang="en-US" sz="1800" dirty="0">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800" b="1" dirty="0">
                          <a:solidFill>
                            <a:srgbClr val="1B1B1B"/>
                          </a:solidFill>
                          <a:latin typeface="Segoe UI"/>
                          <a:ea typeface="Times New Roman"/>
                          <a:cs typeface="Times New Roman"/>
                        </a:rPr>
                        <a:t>Description</a:t>
                      </a:r>
                      <a:endParaRPr lang="en-US" sz="1800" dirty="0">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800" b="1" dirty="0">
                          <a:solidFill>
                            <a:srgbClr val="1B1B1B"/>
                          </a:solidFill>
                          <a:latin typeface="Segoe UI"/>
                          <a:ea typeface="Times New Roman"/>
                          <a:cs typeface="Times New Roman"/>
                        </a:rPr>
                        <a:t>Basic Examples</a:t>
                      </a:r>
                      <a:endParaRPr lang="en-US" sz="1800" dirty="0">
                        <a:latin typeface="Calibri"/>
                        <a:ea typeface="Calibri"/>
                        <a:cs typeface="Times New Roman"/>
                      </a:endParaRPr>
                    </a:p>
                  </a:txBody>
                  <a:tcPr marL="9525" marR="9525" marT="9525" marB="9525" anchor="ctr"/>
                </a:tc>
              </a:tr>
              <a:tr h="923490">
                <a:tc>
                  <a:txBody>
                    <a:bodyPr/>
                    <a:lstStyle/>
                    <a:p>
                      <a:pPr marL="0" marR="0">
                        <a:lnSpc>
                          <a:spcPct val="115000"/>
                        </a:lnSpc>
                        <a:spcBef>
                          <a:spcPts val="0"/>
                        </a:spcBef>
                        <a:spcAft>
                          <a:spcPts val="0"/>
                        </a:spcAft>
                      </a:pPr>
                      <a:r>
                        <a:rPr lang="en-US" sz="1800" u="none" dirty="0" smtClean="0">
                          <a:solidFill>
                            <a:srgbClr val="0000FF"/>
                          </a:solidFill>
                          <a:latin typeface="Segoe UI"/>
                          <a:ea typeface="Times New Roman"/>
                          <a:cs typeface="Times New Roman"/>
                        </a:rPr>
                        <a:t>text</a:t>
                      </a:r>
                      <a:endParaRPr lang="en-US" sz="1800" u="none" dirty="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dirty="0">
                          <a:solidFill>
                            <a:srgbClr val="1B1B1B"/>
                          </a:solidFill>
                          <a:latin typeface="Segoe UI"/>
                          <a:ea typeface="Times New Roman"/>
                          <a:cs typeface="Times New Roman"/>
                        </a:rPr>
                        <a:t>The default value. A single-line text field. Line-breaks are automatically removed from the input value.</a:t>
                      </a:r>
                      <a:endParaRPr lang="en-US" sz="1800" dirty="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endParaRPr lang="en-US" sz="1100" dirty="0">
                        <a:solidFill>
                          <a:srgbClr val="1B1B1B"/>
                        </a:solidFill>
                        <a:latin typeface="Segoe UI"/>
                        <a:ea typeface="Times New Roman"/>
                        <a:cs typeface="Times New Roman"/>
                      </a:endParaRPr>
                    </a:p>
                  </a:txBody>
                  <a:tcPr marL="9525" marR="9525" marT="9525" marB="9525" anchor="ctr"/>
                </a:tc>
              </a:tr>
              <a:tr h="1221505">
                <a:tc>
                  <a:txBody>
                    <a:bodyPr/>
                    <a:lstStyle/>
                    <a:p>
                      <a:pPr marL="0" marR="0" algn="l" rtl="0" eaLnBrk="1" latinLnBrk="0" hangingPunct="1">
                        <a:lnSpc>
                          <a:spcPct val="115000"/>
                        </a:lnSpc>
                        <a:spcBef>
                          <a:spcPts val="0"/>
                        </a:spcBef>
                        <a:spcAft>
                          <a:spcPts val="0"/>
                        </a:spcAft>
                      </a:pPr>
                      <a:r>
                        <a:rPr kumimoji="0" lang="en-US" sz="1800" u="none" kern="1200" dirty="0" smtClean="0">
                          <a:solidFill>
                            <a:srgbClr val="0000FF"/>
                          </a:solidFill>
                          <a:latin typeface="Segoe UI"/>
                          <a:ea typeface="Times New Roman"/>
                          <a:cs typeface="Times New Roman"/>
                        </a:rPr>
                        <a:t>number</a:t>
                      </a:r>
                    </a:p>
                  </a:txBody>
                  <a:tcPr marL="9525" marR="9525" marT="9525" marB="9525" anchor="ctr"/>
                </a:tc>
                <a:tc>
                  <a:txBody>
                    <a:bodyPr/>
                    <a:lstStyle/>
                    <a:p>
                      <a:pPr marL="0" marR="0">
                        <a:lnSpc>
                          <a:spcPct val="115000"/>
                        </a:lnSpc>
                        <a:spcBef>
                          <a:spcPts val="0"/>
                        </a:spcBef>
                        <a:spcAft>
                          <a:spcPts val="0"/>
                        </a:spcAft>
                      </a:pPr>
                      <a:r>
                        <a:rPr lang="en-US" sz="1800" dirty="0">
                          <a:solidFill>
                            <a:srgbClr val="1B1B1B"/>
                          </a:solidFill>
                          <a:latin typeface="Segoe UI"/>
                          <a:ea typeface="Times New Roman"/>
                          <a:cs typeface="Times New Roman"/>
                        </a:rPr>
                        <a:t>A control for entering a number. Displays a spinner and adds default validation. Displays a numeric keypad in some devices with dynamic keypads.</a:t>
                      </a:r>
                      <a:endParaRPr lang="en-US" sz="1800" dirty="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endParaRPr lang="en-US" sz="1100" dirty="0">
                        <a:solidFill>
                          <a:srgbClr val="1B1B1B"/>
                        </a:solidFill>
                        <a:latin typeface="Segoe UI"/>
                        <a:ea typeface="Times New Roman"/>
                        <a:cs typeface="Times New Roman"/>
                      </a:endParaRPr>
                    </a:p>
                  </a:txBody>
                  <a:tcPr marL="9525" marR="9525" marT="9525" marB="9525" anchor="ctr"/>
                </a:tc>
              </a:tr>
              <a:tr h="1519518">
                <a:tc>
                  <a:txBody>
                    <a:bodyPr/>
                    <a:lstStyle/>
                    <a:p>
                      <a:pPr marL="0" marR="0" algn="l" rtl="0" eaLnBrk="1" latinLnBrk="0" hangingPunct="1">
                        <a:lnSpc>
                          <a:spcPct val="115000"/>
                        </a:lnSpc>
                        <a:spcBef>
                          <a:spcPts val="0"/>
                        </a:spcBef>
                        <a:spcAft>
                          <a:spcPts val="0"/>
                        </a:spcAft>
                      </a:pPr>
                      <a:r>
                        <a:rPr kumimoji="0" lang="en-US" sz="1800" u="none" kern="1200" dirty="0" smtClean="0">
                          <a:solidFill>
                            <a:srgbClr val="0000FF"/>
                          </a:solidFill>
                          <a:latin typeface="Segoe UI"/>
                          <a:ea typeface="Times New Roman"/>
                          <a:cs typeface="Times New Roman"/>
                        </a:rPr>
                        <a:t>email</a:t>
                      </a:r>
                    </a:p>
                  </a:txBody>
                  <a:tcPr marL="9525" marR="9525" marT="9525" marB="9525" anchor="ctr"/>
                </a:tc>
                <a:tc>
                  <a:txBody>
                    <a:bodyPr/>
                    <a:lstStyle/>
                    <a:p>
                      <a:pPr marL="0" marR="0">
                        <a:lnSpc>
                          <a:spcPct val="115000"/>
                        </a:lnSpc>
                        <a:spcBef>
                          <a:spcPts val="0"/>
                        </a:spcBef>
                        <a:spcAft>
                          <a:spcPts val="0"/>
                        </a:spcAft>
                      </a:pPr>
                      <a:r>
                        <a:rPr lang="en-US" sz="1800" dirty="0">
                          <a:solidFill>
                            <a:srgbClr val="1B1B1B"/>
                          </a:solidFill>
                          <a:latin typeface="Segoe UI"/>
                          <a:ea typeface="Times New Roman"/>
                          <a:cs typeface="Times New Roman"/>
                        </a:rPr>
                        <a:t>A field for editing an email address. Looks like a </a:t>
                      </a:r>
                      <a:r>
                        <a:rPr lang="en-US" sz="1800" dirty="0">
                          <a:solidFill>
                            <a:srgbClr val="1B1B1B"/>
                          </a:solidFill>
                          <a:latin typeface="var(--font-code)"/>
                          <a:ea typeface="Times New Roman"/>
                          <a:cs typeface="Courier New"/>
                        </a:rPr>
                        <a:t>text</a:t>
                      </a:r>
                      <a:r>
                        <a:rPr lang="en-US" sz="1800" dirty="0">
                          <a:solidFill>
                            <a:srgbClr val="1B1B1B"/>
                          </a:solidFill>
                          <a:latin typeface="Segoe UI"/>
                          <a:ea typeface="Times New Roman"/>
                          <a:cs typeface="Times New Roman"/>
                        </a:rPr>
                        <a:t> input, but has validation parameters and relevant keyboard in supporting browsers and devices with dynamic keyboards.</a:t>
                      </a:r>
                      <a:endParaRPr lang="en-US" sz="1800" dirty="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endParaRPr lang="en-US" sz="1100">
                        <a:solidFill>
                          <a:srgbClr val="1B1B1B"/>
                        </a:solidFill>
                        <a:latin typeface="Segoe UI"/>
                        <a:ea typeface="Times New Roman"/>
                        <a:cs typeface="Times New Roman"/>
                      </a:endParaRPr>
                    </a:p>
                  </a:txBody>
                  <a:tcPr marL="9525" marR="9525" marT="9525" marB="9525" anchor="ctr"/>
                </a:tc>
              </a:tr>
              <a:tr h="715232">
                <a:tc>
                  <a:txBody>
                    <a:bodyPr/>
                    <a:lstStyle/>
                    <a:p>
                      <a:pPr marL="0" marR="0" algn="l" rtl="0" eaLnBrk="1" latinLnBrk="0" hangingPunct="1">
                        <a:lnSpc>
                          <a:spcPct val="115000"/>
                        </a:lnSpc>
                        <a:spcBef>
                          <a:spcPts val="0"/>
                        </a:spcBef>
                        <a:spcAft>
                          <a:spcPts val="0"/>
                        </a:spcAft>
                      </a:pPr>
                      <a:r>
                        <a:rPr kumimoji="0" lang="en-US" sz="1800" u="none" kern="1200" dirty="0" smtClean="0">
                          <a:solidFill>
                            <a:srgbClr val="0000FF"/>
                          </a:solidFill>
                          <a:latin typeface="Segoe UI"/>
                          <a:ea typeface="Times New Roman"/>
                          <a:cs typeface="Times New Roman"/>
                        </a:rPr>
                        <a:t>password</a:t>
                      </a:r>
                    </a:p>
                  </a:txBody>
                  <a:tcPr marL="9525" marR="9525" marT="9525" marB="9525" anchor="ctr"/>
                </a:tc>
                <a:tc>
                  <a:txBody>
                    <a:bodyPr/>
                    <a:lstStyle/>
                    <a:p>
                      <a:pPr marL="0" marR="0">
                        <a:lnSpc>
                          <a:spcPct val="115000"/>
                        </a:lnSpc>
                        <a:spcBef>
                          <a:spcPts val="0"/>
                        </a:spcBef>
                        <a:spcAft>
                          <a:spcPts val="0"/>
                        </a:spcAft>
                      </a:pPr>
                      <a:r>
                        <a:rPr lang="en-US" sz="1800" dirty="0">
                          <a:solidFill>
                            <a:srgbClr val="1B1B1B"/>
                          </a:solidFill>
                          <a:latin typeface="Segoe UI"/>
                          <a:ea typeface="Times New Roman"/>
                          <a:cs typeface="Times New Roman"/>
                        </a:rPr>
                        <a:t>A single-line text field whose value is obscured. Will alert user if site is not secure.</a:t>
                      </a:r>
                      <a:endParaRPr lang="en-US" sz="1800" dirty="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endParaRPr lang="en-US" sz="1100" dirty="0">
                        <a:solidFill>
                          <a:srgbClr val="1B1B1B"/>
                        </a:solidFill>
                        <a:latin typeface="Segoe UI"/>
                        <a:ea typeface="Times New Roman"/>
                        <a:cs typeface="Times New Roman"/>
                      </a:endParaRPr>
                    </a:p>
                  </a:txBody>
                  <a:tcPr marL="9525" marR="9525" marT="9525" marB="9525" anchor="ctr"/>
                </a:tc>
              </a:tr>
            </a:tbl>
          </a:graphicData>
        </a:graphic>
      </p:graphicFrame>
      <p:pic>
        <p:nvPicPr>
          <p:cNvPr id="5" name="Picture 4"/>
          <p:cNvPicPr/>
          <p:nvPr/>
        </p:nvPicPr>
        <p:blipFill>
          <a:blip r:embed="rId2"/>
          <a:srcRect/>
          <a:stretch>
            <a:fillRect/>
          </a:stretch>
        </p:blipFill>
        <p:spPr bwMode="auto">
          <a:xfrm>
            <a:off x="6858000" y="2286000"/>
            <a:ext cx="1880870" cy="612775"/>
          </a:xfrm>
          <a:prstGeom prst="rect">
            <a:avLst/>
          </a:prstGeom>
          <a:noFill/>
          <a:ln w="9525">
            <a:noFill/>
            <a:miter lim="800000"/>
            <a:headEnd/>
            <a:tailEnd/>
          </a:ln>
        </p:spPr>
      </p:pic>
      <p:pic>
        <p:nvPicPr>
          <p:cNvPr id="6" name="Picture 5"/>
          <p:cNvPicPr/>
          <p:nvPr/>
        </p:nvPicPr>
        <p:blipFill>
          <a:blip r:embed="rId2"/>
          <a:srcRect/>
          <a:stretch>
            <a:fillRect/>
          </a:stretch>
        </p:blipFill>
        <p:spPr bwMode="auto">
          <a:xfrm>
            <a:off x="6858000" y="3276600"/>
            <a:ext cx="1880870" cy="612775"/>
          </a:xfrm>
          <a:prstGeom prst="rect">
            <a:avLst/>
          </a:prstGeom>
          <a:noFill/>
          <a:ln w="9525">
            <a:noFill/>
            <a:miter lim="800000"/>
            <a:headEnd/>
            <a:tailEnd/>
          </a:ln>
        </p:spPr>
      </p:pic>
      <p:pic>
        <p:nvPicPr>
          <p:cNvPr id="7" name="Picture 6"/>
          <p:cNvPicPr/>
          <p:nvPr/>
        </p:nvPicPr>
        <p:blipFill>
          <a:blip r:embed="rId2"/>
          <a:srcRect/>
          <a:stretch>
            <a:fillRect/>
          </a:stretch>
        </p:blipFill>
        <p:spPr bwMode="auto">
          <a:xfrm>
            <a:off x="6858000" y="4495800"/>
            <a:ext cx="1880870" cy="612775"/>
          </a:xfrm>
          <a:prstGeom prst="rect">
            <a:avLst/>
          </a:prstGeom>
          <a:noFill/>
          <a:ln w="9525">
            <a:noFill/>
            <a:miter lim="800000"/>
            <a:headEnd/>
            <a:tailEnd/>
          </a:ln>
        </p:spPr>
      </p:pic>
      <p:pic>
        <p:nvPicPr>
          <p:cNvPr id="8" name="Picture 7"/>
          <p:cNvPicPr/>
          <p:nvPr/>
        </p:nvPicPr>
        <p:blipFill>
          <a:blip r:embed="rId2"/>
          <a:srcRect/>
          <a:stretch>
            <a:fillRect/>
          </a:stretch>
        </p:blipFill>
        <p:spPr bwMode="auto">
          <a:xfrm>
            <a:off x="6858000" y="5562600"/>
            <a:ext cx="1880870" cy="612775"/>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tag types</a:t>
            </a:r>
            <a:endParaRPr lang="en-US" dirty="0"/>
          </a:p>
        </p:txBody>
      </p:sp>
      <p:graphicFrame>
        <p:nvGraphicFramePr>
          <p:cNvPr id="4" name="Content Placeholder 3"/>
          <p:cNvGraphicFramePr>
            <a:graphicFrameLocks noGrp="1"/>
          </p:cNvGraphicFramePr>
          <p:nvPr>
            <p:ph sz="quarter" idx="1"/>
          </p:nvPr>
        </p:nvGraphicFramePr>
        <p:xfrm>
          <a:off x="228600" y="1378920"/>
          <a:ext cx="8610600" cy="5353794"/>
        </p:xfrm>
        <a:graphic>
          <a:graphicData uri="http://schemas.openxmlformats.org/drawingml/2006/table">
            <a:tbl>
              <a:tblPr firstRow="1" bandRow="1">
                <a:tableStyleId>{5C22544A-7EE6-4342-B048-85BDC9FD1C3A}</a:tableStyleId>
              </a:tblPr>
              <a:tblGrid>
                <a:gridCol w="1066800"/>
                <a:gridCol w="5638800"/>
                <a:gridCol w="1905000"/>
              </a:tblGrid>
              <a:tr h="567320">
                <a:tc>
                  <a:txBody>
                    <a:bodyPr/>
                    <a:lstStyle/>
                    <a:p>
                      <a:pPr marL="0" marR="0" algn="ctr">
                        <a:lnSpc>
                          <a:spcPct val="115000"/>
                        </a:lnSpc>
                        <a:spcBef>
                          <a:spcPts val="0"/>
                        </a:spcBef>
                        <a:spcAft>
                          <a:spcPts val="0"/>
                        </a:spcAft>
                      </a:pPr>
                      <a:r>
                        <a:rPr lang="en-US" sz="1800" b="1" dirty="0">
                          <a:solidFill>
                            <a:srgbClr val="1B1B1B"/>
                          </a:solidFill>
                          <a:latin typeface="Segoe UI"/>
                          <a:ea typeface="Times New Roman"/>
                          <a:cs typeface="Times New Roman"/>
                        </a:rPr>
                        <a:t>Type</a:t>
                      </a:r>
                      <a:endParaRPr lang="en-US" sz="1800" dirty="0">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800" b="1" dirty="0">
                          <a:solidFill>
                            <a:srgbClr val="1B1B1B"/>
                          </a:solidFill>
                          <a:latin typeface="Segoe UI"/>
                          <a:ea typeface="Times New Roman"/>
                          <a:cs typeface="Times New Roman"/>
                        </a:rPr>
                        <a:t>Description</a:t>
                      </a:r>
                      <a:endParaRPr lang="en-US" sz="1800" dirty="0">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800" b="1" dirty="0">
                          <a:solidFill>
                            <a:srgbClr val="1B1B1B"/>
                          </a:solidFill>
                          <a:latin typeface="Segoe UI"/>
                          <a:ea typeface="Times New Roman"/>
                          <a:cs typeface="Times New Roman"/>
                        </a:rPr>
                        <a:t>Basic Examples</a:t>
                      </a:r>
                      <a:endParaRPr lang="en-US" sz="1800" dirty="0">
                        <a:latin typeface="Calibri"/>
                        <a:ea typeface="Calibri"/>
                        <a:cs typeface="Times New Roman"/>
                      </a:endParaRPr>
                    </a:p>
                  </a:txBody>
                  <a:tcPr marL="9525" marR="9525" marT="9525" marB="9525" anchor="ctr"/>
                </a:tc>
              </a:tr>
              <a:tr h="790079">
                <a:tc>
                  <a:txBody>
                    <a:bodyPr/>
                    <a:lstStyle/>
                    <a:p>
                      <a:pPr marL="0" marR="0" algn="l" rtl="0" eaLnBrk="1" latinLnBrk="0" hangingPunct="1">
                        <a:lnSpc>
                          <a:spcPct val="115000"/>
                        </a:lnSpc>
                        <a:spcBef>
                          <a:spcPts val="0"/>
                        </a:spcBef>
                        <a:spcAft>
                          <a:spcPts val="0"/>
                        </a:spcAft>
                      </a:pPr>
                      <a:r>
                        <a:rPr kumimoji="0" lang="en-US" sz="1800" kern="1200" dirty="0">
                          <a:solidFill>
                            <a:srgbClr val="1B1B1B"/>
                          </a:solidFill>
                          <a:latin typeface="Segoe UI"/>
                          <a:ea typeface="Times New Roman"/>
                          <a:cs typeface="Times New Roman"/>
                          <a:hlinkClick r:id="rId2"/>
                        </a:rPr>
                        <a:t>radio</a:t>
                      </a:r>
                      <a:endParaRPr kumimoji="0" lang="en-US" sz="1800" kern="1200" dirty="0">
                        <a:solidFill>
                          <a:srgbClr val="1B1B1B"/>
                        </a:solidFill>
                        <a:latin typeface="Segoe UI"/>
                        <a:ea typeface="Times New Roman"/>
                        <a:cs typeface="Times New Roman"/>
                      </a:endParaRPr>
                    </a:p>
                  </a:txBody>
                  <a:tcPr marL="9525" marR="9525" marT="9525" marB="9525" anchor="ctr"/>
                </a:tc>
                <a:tc>
                  <a:txBody>
                    <a:bodyPr/>
                    <a:lstStyle/>
                    <a:p>
                      <a:pPr marL="0" marR="0" algn="l" rtl="0" eaLnBrk="1" latinLnBrk="0" hangingPunct="1">
                        <a:lnSpc>
                          <a:spcPct val="115000"/>
                        </a:lnSpc>
                        <a:spcBef>
                          <a:spcPts val="0"/>
                        </a:spcBef>
                        <a:spcAft>
                          <a:spcPts val="0"/>
                        </a:spcAft>
                      </a:pPr>
                      <a:r>
                        <a:rPr kumimoji="0" lang="en-US" sz="1800" kern="1200" dirty="0">
                          <a:solidFill>
                            <a:srgbClr val="1B1B1B"/>
                          </a:solidFill>
                          <a:latin typeface="Segoe UI"/>
                          <a:ea typeface="Times New Roman"/>
                          <a:cs typeface="Times New Roman"/>
                        </a:rPr>
                        <a:t>A radio button, allowing a single value to be selected out of multiple choices with the same </a:t>
                      </a:r>
                      <a:r>
                        <a:rPr kumimoji="0" lang="en-US" sz="1800" kern="1200" dirty="0" smtClean="0">
                          <a:solidFill>
                            <a:srgbClr val="1B1B1B"/>
                          </a:solidFill>
                          <a:latin typeface="Segoe UI"/>
                          <a:ea typeface="Times New Roman"/>
                          <a:cs typeface="Times New Roman"/>
                        </a:rPr>
                        <a:t>name</a:t>
                      </a:r>
                      <a:r>
                        <a:rPr kumimoji="0" lang="en-US" sz="1800" kern="1200" dirty="0">
                          <a:solidFill>
                            <a:srgbClr val="1B1B1B"/>
                          </a:solidFill>
                          <a:latin typeface="Segoe UI"/>
                          <a:ea typeface="Times New Roman"/>
                          <a:cs typeface="Times New Roman"/>
                        </a:rPr>
                        <a:t> value.</a:t>
                      </a:r>
                    </a:p>
                  </a:txBody>
                  <a:tcPr marL="9525" marR="9525" marT="9525" marB="9525" anchor="ctr"/>
                </a:tc>
                <a:tc>
                  <a:txBody>
                    <a:bodyPr/>
                    <a:lstStyle/>
                    <a:p>
                      <a:pPr marL="0" marR="0">
                        <a:lnSpc>
                          <a:spcPct val="115000"/>
                        </a:lnSpc>
                        <a:spcBef>
                          <a:spcPts val="0"/>
                        </a:spcBef>
                        <a:spcAft>
                          <a:spcPts val="0"/>
                        </a:spcAft>
                      </a:pPr>
                      <a:endParaRPr lang="en-US" sz="1100" dirty="0">
                        <a:solidFill>
                          <a:srgbClr val="1B1B1B"/>
                        </a:solidFill>
                        <a:latin typeface="Segoe UI"/>
                        <a:ea typeface="Times New Roman"/>
                        <a:cs typeface="Times New Roman"/>
                      </a:endParaRPr>
                    </a:p>
                  </a:txBody>
                  <a:tcPr marL="9525" marR="9525" marT="9525" marB="9525" anchor="ctr"/>
                </a:tc>
              </a:tr>
              <a:tr h="754111">
                <a:tc>
                  <a:txBody>
                    <a:bodyPr/>
                    <a:lstStyle/>
                    <a:p>
                      <a:pPr marL="0" marR="0" algn="l" rtl="0" eaLnBrk="1" latinLnBrk="0" hangingPunct="1">
                        <a:lnSpc>
                          <a:spcPct val="115000"/>
                        </a:lnSpc>
                        <a:spcBef>
                          <a:spcPts val="0"/>
                        </a:spcBef>
                        <a:spcAft>
                          <a:spcPts val="0"/>
                        </a:spcAft>
                      </a:pPr>
                      <a:r>
                        <a:rPr kumimoji="0" lang="en-US" sz="1800" kern="1200" dirty="0">
                          <a:solidFill>
                            <a:srgbClr val="1B1B1B"/>
                          </a:solidFill>
                          <a:latin typeface="Segoe UI"/>
                          <a:ea typeface="Times New Roman"/>
                          <a:cs typeface="Times New Roman"/>
                          <a:hlinkClick r:id="rId3"/>
                        </a:rPr>
                        <a:t>checkbox</a:t>
                      </a:r>
                      <a:endParaRPr kumimoji="0" lang="en-US" sz="1800" kern="1200" dirty="0">
                        <a:solidFill>
                          <a:srgbClr val="1B1B1B"/>
                        </a:solidFill>
                        <a:latin typeface="Segoe UI"/>
                        <a:ea typeface="Times New Roman"/>
                        <a:cs typeface="Times New Roman"/>
                      </a:endParaRPr>
                    </a:p>
                  </a:txBody>
                  <a:tcPr marL="9525" marR="9525" marT="9525" marB="9525" anchor="ctr"/>
                </a:tc>
                <a:tc>
                  <a:txBody>
                    <a:bodyPr/>
                    <a:lstStyle/>
                    <a:p>
                      <a:pPr marL="0" marR="0" algn="l" rtl="0" eaLnBrk="1" latinLnBrk="0" hangingPunct="1">
                        <a:lnSpc>
                          <a:spcPct val="115000"/>
                        </a:lnSpc>
                        <a:spcBef>
                          <a:spcPts val="0"/>
                        </a:spcBef>
                        <a:spcAft>
                          <a:spcPts val="0"/>
                        </a:spcAft>
                      </a:pPr>
                      <a:r>
                        <a:rPr kumimoji="0" lang="en-US" sz="1800" kern="1200" dirty="0">
                          <a:solidFill>
                            <a:srgbClr val="1B1B1B"/>
                          </a:solidFill>
                          <a:latin typeface="Segoe UI"/>
                          <a:ea typeface="Times New Roman"/>
                          <a:cs typeface="Times New Roman"/>
                        </a:rPr>
                        <a:t>A check box allowing single values to be selected/deselected.</a:t>
                      </a:r>
                    </a:p>
                  </a:txBody>
                  <a:tcPr marL="9525" marR="9525" marT="9525" marB="9525" anchor="ctr"/>
                </a:tc>
                <a:tc>
                  <a:txBody>
                    <a:bodyPr/>
                    <a:lstStyle/>
                    <a:p>
                      <a:pPr marL="0" marR="0">
                        <a:lnSpc>
                          <a:spcPct val="115000"/>
                        </a:lnSpc>
                        <a:spcBef>
                          <a:spcPts val="0"/>
                        </a:spcBef>
                        <a:spcAft>
                          <a:spcPts val="0"/>
                        </a:spcAft>
                      </a:pPr>
                      <a:endParaRPr lang="en-US" sz="1100" dirty="0">
                        <a:solidFill>
                          <a:srgbClr val="1B1B1B"/>
                        </a:solidFill>
                        <a:latin typeface="Segoe UI"/>
                        <a:ea typeface="Times New Roman"/>
                        <a:cs typeface="Times New Roman"/>
                      </a:endParaRPr>
                    </a:p>
                  </a:txBody>
                  <a:tcPr marL="9525" marR="9525" marT="9525" marB="9525" anchor="ctr"/>
                </a:tc>
              </a:tr>
              <a:tr h="1330426">
                <a:tc>
                  <a:txBody>
                    <a:bodyPr/>
                    <a:lstStyle/>
                    <a:p>
                      <a:pPr marL="0" marR="0" algn="l" rtl="0" eaLnBrk="1" latinLnBrk="0" hangingPunct="1">
                        <a:lnSpc>
                          <a:spcPct val="115000"/>
                        </a:lnSpc>
                        <a:spcBef>
                          <a:spcPts val="0"/>
                        </a:spcBef>
                        <a:spcAft>
                          <a:spcPts val="0"/>
                        </a:spcAft>
                      </a:pPr>
                      <a:r>
                        <a:rPr kumimoji="0" lang="en-US" sz="1800" kern="1200" dirty="0">
                          <a:solidFill>
                            <a:srgbClr val="1B1B1B"/>
                          </a:solidFill>
                          <a:latin typeface="Segoe UI"/>
                          <a:ea typeface="Times New Roman"/>
                          <a:cs typeface="Times New Roman"/>
                          <a:hlinkClick r:id="rId4"/>
                        </a:rPr>
                        <a:t>date</a:t>
                      </a:r>
                      <a:endParaRPr kumimoji="0" lang="en-US" sz="1800" kern="1200" dirty="0">
                        <a:solidFill>
                          <a:srgbClr val="1B1B1B"/>
                        </a:solidFill>
                        <a:latin typeface="Segoe UI"/>
                        <a:ea typeface="Times New Roman"/>
                        <a:cs typeface="Times New Roman"/>
                      </a:endParaRPr>
                    </a:p>
                  </a:txBody>
                  <a:tcPr marL="9525" marR="9525" marT="9525" marB="9525" anchor="ctr"/>
                </a:tc>
                <a:tc>
                  <a:txBody>
                    <a:bodyPr/>
                    <a:lstStyle/>
                    <a:p>
                      <a:pPr marL="0" marR="0" algn="l" rtl="0" eaLnBrk="1" latinLnBrk="0" hangingPunct="1">
                        <a:lnSpc>
                          <a:spcPct val="115000"/>
                        </a:lnSpc>
                        <a:spcBef>
                          <a:spcPts val="0"/>
                        </a:spcBef>
                        <a:spcAft>
                          <a:spcPts val="0"/>
                        </a:spcAft>
                      </a:pPr>
                      <a:r>
                        <a:rPr kumimoji="0" lang="en-US" sz="1800" kern="1200" dirty="0">
                          <a:solidFill>
                            <a:srgbClr val="1B1B1B"/>
                          </a:solidFill>
                          <a:latin typeface="Segoe UI"/>
                          <a:ea typeface="Times New Roman"/>
                          <a:cs typeface="Times New Roman"/>
                        </a:rPr>
                        <a:t>A control for entering a date (year, month, and day, with no time). Opens a date picker or numeric wheels for year, month, day when active in supporting browsers.</a:t>
                      </a:r>
                    </a:p>
                  </a:txBody>
                  <a:tcPr marL="9525" marR="9525" marT="9525" marB="9525" anchor="ctr"/>
                </a:tc>
                <a:tc>
                  <a:txBody>
                    <a:bodyPr/>
                    <a:lstStyle/>
                    <a:p>
                      <a:pPr marL="0" marR="0">
                        <a:lnSpc>
                          <a:spcPct val="115000"/>
                        </a:lnSpc>
                        <a:spcBef>
                          <a:spcPts val="0"/>
                        </a:spcBef>
                        <a:spcAft>
                          <a:spcPts val="0"/>
                        </a:spcAft>
                      </a:pPr>
                      <a:endParaRPr lang="en-US" sz="1100" dirty="0">
                        <a:solidFill>
                          <a:srgbClr val="1B1B1B"/>
                        </a:solidFill>
                        <a:latin typeface="Segoe UI"/>
                        <a:ea typeface="Times New Roman"/>
                        <a:cs typeface="Times New Roman"/>
                      </a:endParaRPr>
                    </a:p>
                  </a:txBody>
                  <a:tcPr marL="9525" marR="9525" marT="9525" marB="9525" anchor="ctr"/>
                </a:tc>
              </a:tr>
              <a:tr h="1759458">
                <a:tc>
                  <a:txBody>
                    <a:bodyPr/>
                    <a:lstStyle/>
                    <a:p>
                      <a:pPr marL="0" marR="0" algn="l" rtl="0" eaLnBrk="1" latinLnBrk="0" hangingPunct="1">
                        <a:lnSpc>
                          <a:spcPct val="115000"/>
                        </a:lnSpc>
                        <a:spcBef>
                          <a:spcPts val="0"/>
                        </a:spcBef>
                        <a:spcAft>
                          <a:spcPts val="0"/>
                        </a:spcAft>
                      </a:pPr>
                      <a:r>
                        <a:rPr kumimoji="0" lang="en-US" sz="1800" kern="1200" dirty="0">
                          <a:solidFill>
                            <a:srgbClr val="1B1B1B"/>
                          </a:solidFill>
                          <a:latin typeface="Segoe UI"/>
                          <a:ea typeface="Times New Roman"/>
                          <a:cs typeface="Times New Roman"/>
                          <a:hlinkClick r:id="rId5"/>
                        </a:rPr>
                        <a:t>search</a:t>
                      </a:r>
                      <a:endParaRPr kumimoji="0" lang="en-US" sz="1800" kern="1200" dirty="0">
                        <a:solidFill>
                          <a:srgbClr val="1B1B1B"/>
                        </a:solidFill>
                        <a:latin typeface="Segoe UI"/>
                        <a:ea typeface="Times New Roman"/>
                        <a:cs typeface="Times New Roman"/>
                      </a:endParaRPr>
                    </a:p>
                  </a:txBody>
                  <a:tcPr marL="9525" marR="9525" marT="9525" marB="9525" anchor="ctr"/>
                </a:tc>
                <a:tc>
                  <a:txBody>
                    <a:bodyPr/>
                    <a:lstStyle/>
                    <a:p>
                      <a:pPr marL="0" marR="0" algn="l" rtl="0" eaLnBrk="1" latinLnBrk="0" hangingPunct="1">
                        <a:lnSpc>
                          <a:spcPct val="115000"/>
                        </a:lnSpc>
                        <a:spcBef>
                          <a:spcPts val="0"/>
                        </a:spcBef>
                        <a:spcAft>
                          <a:spcPts val="0"/>
                        </a:spcAft>
                      </a:pPr>
                      <a:r>
                        <a:rPr kumimoji="0" lang="en-US" sz="1800" kern="1200" dirty="0">
                          <a:solidFill>
                            <a:srgbClr val="1B1B1B"/>
                          </a:solidFill>
                          <a:latin typeface="Segoe UI"/>
                          <a:ea typeface="Times New Roman"/>
                          <a:cs typeface="Times New Roman"/>
                        </a:rPr>
                        <a:t>A single-line text field for entering search strings. Line-breaks are automatically removed from the input value. May include a delete icon in supporting browsers that can be used to clear the field. Displays a search icon instead of enter key on some devices with dynamic keypads.</a:t>
                      </a:r>
                    </a:p>
                  </a:txBody>
                  <a:tcPr marL="9525" marR="9525" marT="9525" marB="9525" anchor="ctr"/>
                </a:tc>
                <a:tc>
                  <a:txBody>
                    <a:bodyPr/>
                    <a:lstStyle/>
                    <a:p>
                      <a:pPr marL="0" marR="0">
                        <a:lnSpc>
                          <a:spcPct val="115000"/>
                        </a:lnSpc>
                        <a:spcBef>
                          <a:spcPts val="0"/>
                        </a:spcBef>
                        <a:spcAft>
                          <a:spcPts val="0"/>
                        </a:spcAft>
                      </a:pPr>
                      <a:endParaRPr lang="en-US" sz="1100" dirty="0">
                        <a:solidFill>
                          <a:srgbClr val="1B1B1B"/>
                        </a:solidFill>
                        <a:latin typeface="Segoe UI"/>
                        <a:ea typeface="Times New Roman"/>
                        <a:cs typeface="Times New Roman"/>
                      </a:endParaRPr>
                    </a:p>
                  </a:txBody>
                  <a:tcPr marL="9525" marR="9525" marT="9525" marB="9525" anchor="ctr"/>
                </a:tc>
              </a:tr>
            </a:tbl>
          </a:graphicData>
        </a:graphic>
      </p:graphicFrame>
      <p:pic>
        <p:nvPicPr>
          <p:cNvPr id="9" name="Picture 8"/>
          <p:cNvPicPr/>
          <p:nvPr/>
        </p:nvPicPr>
        <p:blipFill>
          <a:blip r:embed="rId6"/>
          <a:srcRect/>
          <a:stretch>
            <a:fillRect/>
          </a:stretch>
        </p:blipFill>
        <p:spPr bwMode="auto">
          <a:xfrm>
            <a:off x="7162800" y="2057400"/>
            <a:ext cx="1216025" cy="466090"/>
          </a:xfrm>
          <a:prstGeom prst="rect">
            <a:avLst/>
          </a:prstGeom>
          <a:noFill/>
          <a:ln w="9525">
            <a:noFill/>
            <a:miter lim="800000"/>
            <a:headEnd/>
            <a:tailEnd/>
          </a:ln>
        </p:spPr>
      </p:pic>
      <p:pic>
        <p:nvPicPr>
          <p:cNvPr id="10" name="Picture 9"/>
          <p:cNvPicPr/>
          <p:nvPr/>
        </p:nvPicPr>
        <p:blipFill>
          <a:blip r:embed="rId7"/>
          <a:srcRect/>
          <a:stretch>
            <a:fillRect/>
          </a:stretch>
        </p:blipFill>
        <p:spPr bwMode="auto">
          <a:xfrm>
            <a:off x="7162800" y="2743200"/>
            <a:ext cx="1121177" cy="603849"/>
          </a:xfrm>
          <a:prstGeom prst="rect">
            <a:avLst/>
          </a:prstGeom>
          <a:noFill/>
          <a:ln w="9525">
            <a:noFill/>
            <a:miter lim="800000"/>
            <a:headEnd/>
            <a:tailEnd/>
          </a:ln>
        </p:spPr>
      </p:pic>
      <p:pic>
        <p:nvPicPr>
          <p:cNvPr id="11" name="Picture 10"/>
          <p:cNvPicPr/>
          <p:nvPr/>
        </p:nvPicPr>
        <p:blipFill>
          <a:blip r:embed="rId8"/>
          <a:srcRect/>
          <a:stretch>
            <a:fillRect/>
          </a:stretch>
        </p:blipFill>
        <p:spPr bwMode="auto">
          <a:xfrm>
            <a:off x="7010400" y="3733800"/>
            <a:ext cx="1656080" cy="526415"/>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tag types</a:t>
            </a:r>
            <a:endParaRPr lang="en-US" dirty="0"/>
          </a:p>
        </p:txBody>
      </p:sp>
      <p:graphicFrame>
        <p:nvGraphicFramePr>
          <p:cNvPr id="4" name="Content Placeholder 3"/>
          <p:cNvGraphicFramePr>
            <a:graphicFrameLocks noGrp="1"/>
          </p:cNvGraphicFramePr>
          <p:nvPr>
            <p:ph sz="quarter" idx="1"/>
          </p:nvPr>
        </p:nvGraphicFramePr>
        <p:xfrm>
          <a:off x="76200" y="1378920"/>
          <a:ext cx="8915400" cy="5376769"/>
        </p:xfrm>
        <a:graphic>
          <a:graphicData uri="http://schemas.openxmlformats.org/drawingml/2006/table">
            <a:tbl>
              <a:tblPr firstRow="1" bandRow="1">
                <a:tableStyleId>{5C22544A-7EE6-4342-B048-85BDC9FD1C3A}</a:tableStyleId>
              </a:tblPr>
              <a:tblGrid>
                <a:gridCol w="1219200"/>
                <a:gridCol w="5715000"/>
                <a:gridCol w="1981200"/>
              </a:tblGrid>
              <a:tr h="567320">
                <a:tc>
                  <a:txBody>
                    <a:bodyPr/>
                    <a:lstStyle/>
                    <a:p>
                      <a:pPr marL="0" marR="0" algn="ctr">
                        <a:lnSpc>
                          <a:spcPct val="115000"/>
                        </a:lnSpc>
                        <a:spcBef>
                          <a:spcPts val="0"/>
                        </a:spcBef>
                        <a:spcAft>
                          <a:spcPts val="0"/>
                        </a:spcAft>
                      </a:pPr>
                      <a:r>
                        <a:rPr lang="en-US" sz="1800" b="1" dirty="0">
                          <a:solidFill>
                            <a:srgbClr val="1B1B1B"/>
                          </a:solidFill>
                          <a:latin typeface="Segoe UI"/>
                          <a:ea typeface="Times New Roman"/>
                          <a:cs typeface="Times New Roman"/>
                        </a:rPr>
                        <a:t>Type</a:t>
                      </a:r>
                      <a:endParaRPr lang="en-US" sz="1800" dirty="0">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800" b="1" dirty="0">
                          <a:solidFill>
                            <a:srgbClr val="1B1B1B"/>
                          </a:solidFill>
                          <a:latin typeface="Segoe UI"/>
                          <a:ea typeface="Times New Roman"/>
                          <a:cs typeface="Times New Roman"/>
                        </a:rPr>
                        <a:t>Description</a:t>
                      </a:r>
                      <a:endParaRPr lang="en-US" sz="1800" dirty="0">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800" b="1" dirty="0">
                          <a:solidFill>
                            <a:srgbClr val="1B1B1B"/>
                          </a:solidFill>
                          <a:latin typeface="Segoe UI"/>
                          <a:ea typeface="Times New Roman"/>
                          <a:cs typeface="Times New Roman"/>
                        </a:rPr>
                        <a:t>Basic Examples</a:t>
                      </a:r>
                      <a:endParaRPr lang="en-US" sz="1800" dirty="0">
                        <a:latin typeface="Calibri"/>
                        <a:ea typeface="Calibri"/>
                        <a:cs typeface="Times New Roman"/>
                      </a:endParaRPr>
                    </a:p>
                  </a:txBody>
                  <a:tcPr marL="9525" marR="9525" marT="9525" marB="9525" anchor="ctr"/>
                </a:tc>
              </a:tr>
              <a:tr h="790079">
                <a:tc>
                  <a:txBody>
                    <a:bodyPr/>
                    <a:lstStyle/>
                    <a:p>
                      <a:pPr marL="0" marR="0" algn="l" rtl="0" eaLnBrk="1" latinLnBrk="0" hangingPunct="1">
                        <a:lnSpc>
                          <a:spcPct val="115000"/>
                        </a:lnSpc>
                        <a:spcBef>
                          <a:spcPts val="0"/>
                        </a:spcBef>
                        <a:spcAft>
                          <a:spcPts val="0"/>
                        </a:spcAft>
                      </a:pPr>
                      <a:r>
                        <a:rPr kumimoji="0" lang="en-US" sz="1800" kern="1200" dirty="0">
                          <a:solidFill>
                            <a:srgbClr val="1B1B1B"/>
                          </a:solidFill>
                          <a:latin typeface="Segoe UI"/>
                          <a:ea typeface="Times New Roman"/>
                          <a:cs typeface="Times New Roman"/>
                          <a:hlinkClick r:id="rId2"/>
                        </a:rPr>
                        <a:t>file</a:t>
                      </a:r>
                      <a:endParaRPr kumimoji="0" lang="en-US" sz="1800" kern="1200" dirty="0">
                        <a:solidFill>
                          <a:srgbClr val="1B1B1B"/>
                        </a:solidFill>
                        <a:latin typeface="Segoe UI"/>
                        <a:ea typeface="Times New Roman"/>
                        <a:cs typeface="Times New Roman"/>
                      </a:endParaRPr>
                    </a:p>
                  </a:txBody>
                  <a:tcPr marL="9525" marR="9525" marT="9525" marB="9525" anchor="ctr"/>
                </a:tc>
                <a:tc>
                  <a:txBody>
                    <a:bodyPr/>
                    <a:lstStyle/>
                    <a:p>
                      <a:pPr marL="0" marR="0" algn="l" rtl="0" eaLnBrk="1" latinLnBrk="0" hangingPunct="1">
                        <a:lnSpc>
                          <a:spcPct val="115000"/>
                        </a:lnSpc>
                        <a:spcBef>
                          <a:spcPts val="0"/>
                        </a:spcBef>
                        <a:spcAft>
                          <a:spcPts val="0"/>
                        </a:spcAft>
                      </a:pPr>
                      <a:r>
                        <a:rPr kumimoji="0" lang="en-US" sz="1800" kern="1200" dirty="0">
                          <a:solidFill>
                            <a:srgbClr val="1B1B1B"/>
                          </a:solidFill>
                          <a:latin typeface="Segoe UI"/>
                          <a:ea typeface="Times New Roman"/>
                          <a:cs typeface="Times New Roman"/>
                        </a:rPr>
                        <a:t>A control that lets the user select a file. Use the </a:t>
                      </a:r>
                      <a:r>
                        <a:rPr kumimoji="0" lang="en-US" sz="1800" kern="1200" dirty="0">
                          <a:solidFill>
                            <a:srgbClr val="1B1B1B"/>
                          </a:solidFill>
                          <a:latin typeface="Segoe UI"/>
                          <a:ea typeface="Times New Roman"/>
                          <a:cs typeface="Times New Roman"/>
                          <a:hlinkClick r:id="rId3"/>
                        </a:rPr>
                        <a:t>accept</a:t>
                      </a:r>
                      <a:r>
                        <a:rPr kumimoji="0" lang="en-US" sz="1800" kern="1200" dirty="0">
                          <a:solidFill>
                            <a:srgbClr val="1B1B1B"/>
                          </a:solidFill>
                          <a:latin typeface="Segoe UI"/>
                          <a:ea typeface="Times New Roman"/>
                          <a:cs typeface="Times New Roman"/>
                        </a:rPr>
                        <a:t> attribute to define the types of files that the control can select.</a:t>
                      </a:r>
                    </a:p>
                  </a:txBody>
                  <a:tcPr marL="9525" marR="9525" marT="9525" marB="9525" anchor="ctr"/>
                </a:tc>
                <a:tc>
                  <a:txBody>
                    <a:bodyPr/>
                    <a:lstStyle/>
                    <a:p>
                      <a:pPr marL="0" marR="0">
                        <a:lnSpc>
                          <a:spcPct val="115000"/>
                        </a:lnSpc>
                        <a:spcBef>
                          <a:spcPts val="0"/>
                        </a:spcBef>
                        <a:spcAft>
                          <a:spcPts val="0"/>
                        </a:spcAft>
                      </a:pPr>
                      <a:endParaRPr lang="en-US" sz="1100" dirty="0">
                        <a:solidFill>
                          <a:srgbClr val="1B1B1B"/>
                        </a:solidFill>
                        <a:latin typeface="Segoe UI"/>
                        <a:ea typeface="Times New Roman"/>
                        <a:cs typeface="Times New Roman"/>
                      </a:endParaRPr>
                    </a:p>
                  </a:txBody>
                  <a:tcPr marL="9525" marR="9525" marT="9525" marB="9525" anchor="ctr"/>
                </a:tc>
              </a:tr>
              <a:tr h="754111">
                <a:tc>
                  <a:txBody>
                    <a:bodyPr/>
                    <a:lstStyle/>
                    <a:p>
                      <a:pPr marL="0" marR="0" algn="l" rtl="0" eaLnBrk="1" latinLnBrk="0" hangingPunct="1">
                        <a:lnSpc>
                          <a:spcPct val="115000"/>
                        </a:lnSpc>
                        <a:spcBef>
                          <a:spcPts val="0"/>
                        </a:spcBef>
                        <a:spcAft>
                          <a:spcPts val="0"/>
                        </a:spcAft>
                      </a:pPr>
                      <a:r>
                        <a:rPr kumimoji="0" lang="en-US" sz="1800" kern="1200" dirty="0">
                          <a:solidFill>
                            <a:srgbClr val="1B1B1B"/>
                          </a:solidFill>
                          <a:latin typeface="Segoe UI"/>
                          <a:ea typeface="Times New Roman"/>
                          <a:cs typeface="Times New Roman"/>
                          <a:hlinkClick r:id="rId4"/>
                        </a:rPr>
                        <a:t>submit</a:t>
                      </a:r>
                      <a:endParaRPr kumimoji="0" lang="en-US" sz="1800" kern="1200" dirty="0">
                        <a:solidFill>
                          <a:srgbClr val="1B1B1B"/>
                        </a:solidFill>
                        <a:latin typeface="Segoe UI"/>
                        <a:ea typeface="Times New Roman"/>
                        <a:cs typeface="Times New Roman"/>
                      </a:endParaRPr>
                    </a:p>
                  </a:txBody>
                  <a:tcPr marL="9525" marR="9525" marT="9525" marB="9525" anchor="ctr"/>
                </a:tc>
                <a:tc>
                  <a:txBody>
                    <a:bodyPr/>
                    <a:lstStyle/>
                    <a:p>
                      <a:pPr marL="0" marR="0" algn="l" rtl="0" eaLnBrk="1" latinLnBrk="0" hangingPunct="1">
                        <a:lnSpc>
                          <a:spcPct val="115000"/>
                        </a:lnSpc>
                        <a:spcBef>
                          <a:spcPts val="0"/>
                        </a:spcBef>
                        <a:spcAft>
                          <a:spcPts val="0"/>
                        </a:spcAft>
                      </a:pPr>
                      <a:r>
                        <a:rPr kumimoji="0" lang="en-US" sz="1800" kern="1200" dirty="0">
                          <a:solidFill>
                            <a:srgbClr val="1B1B1B"/>
                          </a:solidFill>
                          <a:latin typeface="Segoe UI"/>
                          <a:ea typeface="Times New Roman"/>
                          <a:cs typeface="Times New Roman"/>
                        </a:rPr>
                        <a:t>A button that submits the form.</a:t>
                      </a:r>
                    </a:p>
                  </a:txBody>
                  <a:tcPr marL="9525" marR="9525" marT="9525" marB="9525" anchor="ctr"/>
                </a:tc>
                <a:tc>
                  <a:txBody>
                    <a:bodyPr/>
                    <a:lstStyle/>
                    <a:p>
                      <a:pPr marL="0" marR="0">
                        <a:lnSpc>
                          <a:spcPct val="115000"/>
                        </a:lnSpc>
                        <a:spcBef>
                          <a:spcPts val="0"/>
                        </a:spcBef>
                        <a:spcAft>
                          <a:spcPts val="0"/>
                        </a:spcAft>
                      </a:pPr>
                      <a:endParaRPr lang="en-US" sz="1100" dirty="0">
                        <a:solidFill>
                          <a:srgbClr val="1B1B1B"/>
                        </a:solidFill>
                        <a:latin typeface="Segoe UI"/>
                        <a:ea typeface="Times New Roman"/>
                        <a:cs typeface="Times New Roman"/>
                      </a:endParaRPr>
                    </a:p>
                  </a:txBody>
                  <a:tcPr marL="9525" marR="9525" marT="9525" marB="9525" anchor="ctr"/>
                </a:tc>
              </a:tr>
              <a:tr h="1330426">
                <a:tc>
                  <a:txBody>
                    <a:bodyPr/>
                    <a:lstStyle/>
                    <a:p>
                      <a:pPr marL="0" marR="0" algn="l" rtl="0" eaLnBrk="1" latinLnBrk="0" hangingPunct="1">
                        <a:lnSpc>
                          <a:spcPct val="115000"/>
                        </a:lnSpc>
                        <a:spcBef>
                          <a:spcPts val="0"/>
                        </a:spcBef>
                        <a:spcAft>
                          <a:spcPts val="0"/>
                        </a:spcAft>
                      </a:pPr>
                      <a:r>
                        <a:rPr kumimoji="0" lang="en-US" sz="1800" kern="1200" dirty="0">
                          <a:solidFill>
                            <a:srgbClr val="1B1B1B"/>
                          </a:solidFill>
                          <a:latin typeface="Segoe UI"/>
                          <a:ea typeface="Times New Roman"/>
                          <a:cs typeface="Times New Roman"/>
                          <a:hlinkClick r:id="rId5"/>
                        </a:rPr>
                        <a:t>reset</a:t>
                      </a:r>
                      <a:endParaRPr kumimoji="0" lang="en-US" sz="1800" kern="1200" dirty="0">
                        <a:solidFill>
                          <a:srgbClr val="1B1B1B"/>
                        </a:solidFill>
                        <a:latin typeface="Segoe UI"/>
                        <a:ea typeface="Times New Roman"/>
                        <a:cs typeface="Times New Roman"/>
                      </a:endParaRPr>
                    </a:p>
                  </a:txBody>
                  <a:tcPr marL="9525" marR="9525" marT="9525" marB="9525" anchor="ctr"/>
                </a:tc>
                <a:tc>
                  <a:txBody>
                    <a:bodyPr/>
                    <a:lstStyle/>
                    <a:p>
                      <a:pPr marL="0" marR="0" algn="l" rtl="0" eaLnBrk="1" latinLnBrk="0" hangingPunct="1">
                        <a:lnSpc>
                          <a:spcPct val="115000"/>
                        </a:lnSpc>
                        <a:spcBef>
                          <a:spcPts val="0"/>
                        </a:spcBef>
                        <a:spcAft>
                          <a:spcPts val="0"/>
                        </a:spcAft>
                      </a:pPr>
                      <a:r>
                        <a:rPr kumimoji="0" lang="en-US" sz="1800" kern="1200" dirty="0">
                          <a:solidFill>
                            <a:srgbClr val="1B1B1B"/>
                          </a:solidFill>
                          <a:latin typeface="Segoe UI"/>
                          <a:ea typeface="Times New Roman"/>
                          <a:cs typeface="Times New Roman"/>
                        </a:rPr>
                        <a:t>A button that resets the contents of the form to default values. Not recommended.</a:t>
                      </a:r>
                    </a:p>
                  </a:txBody>
                  <a:tcPr marL="9525" marR="9525" marT="9525" marB="9525" anchor="ctr"/>
                </a:tc>
                <a:tc>
                  <a:txBody>
                    <a:bodyPr/>
                    <a:lstStyle/>
                    <a:p>
                      <a:pPr marL="0" marR="0">
                        <a:lnSpc>
                          <a:spcPct val="115000"/>
                        </a:lnSpc>
                        <a:spcBef>
                          <a:spcPts val="0"/>
                        </a:spcBef>
                        <a:spcAft>
                          <a:spcPts val="0"/>
                        </a:spcAft>
                      </a:pPr>
                      <a:endParaRPr lang="en-US" sz="1100" dirty="0">
                        <a:solidFill>
                          <a:srgbClr val="1B1B1B"/>
                        </a:solidFill>
                        <a:latin typeface="Segoe UI"/>
                        <a:ea typeface="Times New Roman"/>
                        <a:cs typeface="Times New Roman"/>
                      </a:endParaRPr>
                    </a:p>
                  </a:txBody>
                  <a:tcPr marL="9525" marR="9525" marT="9525" marB="9525" anchor="ctr"/>
                </a:tc>
              </a:tr>
              <a:tr h="1759458">
                <a:tc>
                  <a:txBody>
                    <a:bodyPr/>
                    <a:lstStyle/>
                    <a:p>
                      <a:pPr marL="0" marR="0" algn="l" rtl="0" eaLnBrk="1" latinLnBrk="0" hangingPunct="1">
                        <a:lnSpc>
                          <a:spcPct val="115000"/>
                        </a:lnSpc>
                        <a:spcBef>
                          <a:spcPts val="0"/>
                        </a:spcBef>
                        <a:spcAft>
                          <a:spcPts val="0"/>
                        </a:spcAft>
                      </a:pPr>
                      <a:r>
                        <a:rPr kumimoji="0" lang="en-US" sz="1800" kern="1200" dirty="0">
                          <a:solidFill>
                            <a:srgbClr val="1B1B1B"/>
                          </a:solidFill>
                          <a:latin typeface="Segoe UI"/>
                          <a:ea typeface="Times New Roman"/>
                          <a:cs typeface="Times New Roman"/>
                          <a:hlinkClick r:id="rId6"/>
                        </a:rPr>
                        <a:t>button</a:t>
                      </a:r>
                      <a:endParaRPr kumimoji="0" lang="en-US" sz="1800" kern="1200" dirty="0">
                        <a:solidFill>
                          <a:srgbClr val="1B1B1B"/>
                        </a:solidFill>
                        <a:latin typeface="Segoe UI"/>
                        <a:ea typeface="Times New Roman"/>
                        <a:cs typeface="Times New Roman"/>
                      </a:endParaRPr>
                    </a:p>
                  </a:txBody>
                  <a:tcPr marL="9525" marR="9525" marT="9525" marB="9525" anchor="ctr"/>
                </a:tc>
                <a:tc>
                  <a:txBody>
                    <a:bodyPr/>
                    <a:lstStyle/>
                    <a:p>
                      <a:pPr marL="0" marR="0" algn="l" rtl="0" eaLnBrk="1" latinLnBrk="0" hangingPunct="1">
                        <a:lnSpc>
                          <a:spcPct val="115000"/>
                        </a:lnSpc>
                        <a:spcBef>
                          <a:spcPts val="0"/>
                        </a:spcBef>
                        <a:spcAft>
                          <a:spcPts val="0"/>
                        </a:spcAft>
                      </a:pPr>
                      <a:r>
                        <a:rPr kumimoji="0" lang="en-US" sz="1800" kern="1200" dirty="0">
                          <a:solidFill>
                            <a:srgbClr val="1B1B1B"/>
                          </a:solidFill>
                          <a:latin typeface="Segoe UI"/>
                          <a:ea typeface="Times New Roman"/>
                          <a:cs typeface="Times New Roman"/>
                        </a:rPr>
                        <a:t>A push button with no default behavior displaying the value of the </a:t>
                      </a:r>
                      <a:r>
                        <a:rPr kumimoji="0" lang="en-US" sz="1800" kern="1200" dirty="0">
                          <a:solidFill>
                            <a:srgbClr val="1B1B1B"/>
                          </a:solidFill>
                          <a:latin typeface="Segoe UI"/>
                          <a:ea typeface="Times New Roman"/>
                          <a:cs typeface="Times New Roman"/>
                          <a:hlinkClick r:id="rId3"/>
                        </a:rPr>
                        <a:t>value</a:t>
                      </a:r>
                      <a:r>
                        <a:rPr kumimoji="0" lang="en-US" sz="1800" kern="1200" dirty="0">
                          <a:solidFill>
                            <a:srgbClr val="1B1B1B"/>
                          </a:solidFill>
                          <a:latin typeface="Segoe UI"/>
                          <a:ea typeface="Times New Roman"/>
                          <a:cs typeface="Times New Roman"/>
                        </a:rPr>
                        <a:t> attribute, empty by default.</a:t>
                      </a:r>
                    </a:p>
                  </a:txBody>
                  <a:tcPr marL="9525" marR="9525" marT="9525" marB="9525" anchor="ctr"/>
                </a:tc>
                <a:tc>
                  <a:txBody>
                    <a:bodyPr/>
                    <a:lstStyle/>
                    <a:p>
                      <a:pPr marL="0" marR="0">
                        <a:lnSpc>
                          <a:spcPct val="115000"/>
                        </a:lnSpc>
                        <a:spcBef>
                          <a:spcPts val="0"/>
                        </a:spcBef>
                        <a:spcAft>
                          <a:spcPts val="0"/>
                        </a:spcAft>
                      </a:pPr>
                      <a:endParaRPr lang="en-US" sz="1100" dirty="0">
                        <a:solidFill>
                          <a:srgbClr val="1B1B1B"/>
                        </a:solidFill>
                        <a:latin typeface="Segoe UI"/>
                        <a:ea typeface="Times New Roman"/>
                        <a:cs typeface="Times New Roman"/>
                      </a:endParaRPr>
                    </a:p>
                  </a:txBody>
                  <a:tcPr marL="9525" marR="9525" marT="9525" marB="9525" anchor="ctr"/>
                </a:tc>
              </a:tr>
            </a:tbl>
          </a:graphicData>
        </a:graphic>
      </p:graphicFrame>
      <p:pic>
        <p:nvPicPr>
          <p:cNvPr id="7" name="Picture 6"/>
          <p:cNvPicPr/>
          <p:nvPr/>
        </p:nvPicPr>
        <p:blipFill>
          <a:blip r:embed="rId7"/>
          <a:srcRect/>
          <a:stretch>
            <a:fillRect/>
          </a:stretch>
        </p:blipFill>
        <p:spPr bwMode="auto">
          <a:xfrm>
            <a:off x="7162800" y="2971800"/>
            <a:ext cx="1371600" cy="685800"/>
          </a:xfrm>
          <a:prstGeom prst="rect">
            <a:avLst/>
          </a:prstGeom>
          <a:noFill/>
          <a:ln w="9525">
            <a:noFill/>
            <a:miter lim="800000"/>
            <a:headEnd/>
            <a:tailEnd/>
          </a:ln>
        </p:spPr>
      </p:pic>
      <p:pic>
        <p:nvPicPr>
          <p:cNvPr id="8" name="Picture 7"/>
          <p:cNvPicPr/>
          <p:nvPr/>
        </p:nvPicPr>
        <p:blipFill>
          <a:blip r:embed="rId8"/>
          <a:srcRect/>
          <a:stretch>
            <a:fillRect/>
          </a:stretch>
        </p:blipFill>
        <p:spPr bwMode="auto">
          <a:xfrm>
            <a:off x="7239000" y="3886200"/>
            <a:ext cx="1295400" cy="762000"/>
          </a:xfrm>
          <a:prstGeom prst="rect">
            <a:avLst/>
          </a:prstGeom>
          <a:noFill/>
          <a:ln w="9525">
            <a:noFill/>
            <a:miter lim="800000"/>
            <a:headEnd/>
            <a:tailEnd/>
          </a:ln>
        </p:spPr>
      </p:pic>
      <p:pic>
        <p:nvPicPr>
          <p:cNvPr id="12" name="Picture 11"/>
          <p:cNvPicPr/>
          <p:nvPr/>
        </p:nvPicPr>
        <p:blipFill>
          <a:blip r:embed="rId9"/>
          <a:srcRect/>
          <a:stretch>
            <a:fillRect/>
          </a:stretch>
        </p:blipFill>
        <p:spPr bwMode="auto">
          <a:xfrm>
            <a:off x="7239000" y="5334000"/>
            <a:ext cx="1295400" cy="1066800"/>
          </a:xfrm>
          <a:prstGeom prst="rect">
            <a:avLst/>
          </a:prstGeom>
          <a:noFill/>
          <a:ln w="9525">
            <a:noFill/>
            <a:miter lim="800000"/>
            <a:headEnd/>
            <a:tailEnd/>
          </a:ln>
        </p:spPr>
      </p:pic>
      <p:pic>
        <p:nvPicPr>
          <p:cNvPr id="13" name="Picture 12"/>
          <p:cNvPicPr/>
          <p:nvPr/>
        </p:nvPicPr>
        <p:blipFill>
          <a:blip r:embed="rId10"/>
          <a:srcRect/>
          <a:stretch>
            <a:fillRect/>
          </a:stretch>
        </p:blipFill>
        <p:spPr bwMode="auto">
          <a:xfrm>
            <a:off x="7162800" y="2209800"/>
            <a:ext cx="1828800" cy="37084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Form example</a:t>
            </a:r>
            <a:endParaRPr lang="en-US" dirty="0"/>
          </a:p>
        </p:txBody>
      </p:sp>
      <p:sp>
        <p:nvSpPr>
          <p:cNvPr id="6" name="Content Placeholder 5"/>
          <p:cNvSpPr>
            <a:spLocks noGrp="1"/>
          </p:cNvSpPr>
          <p:nvPr>
            <p:ph sz="quarter" idx="1"/>
          </p:nvPr>
        </p:nvSpPr>
        <p:spPr/>
        <p:txBody>
          <a:bodyPr/>
          <a:lstStyle/>
          <a:p>
            <a:endParaRPr lang="en-US" dirty="0"/>
          </a:p>
        </p:txBody>
      </p:sp>
      <p:pic>
        <p:nvPicPr>
          <p:cNvPr id="21508" name="Picture 4"/>
          <p:cNvPicPr>
            <a:picLocks noChangeAspect="1" noChangeArrowheads="1"/>
          </p:cNvPicPr>
          <p:nvPr/>
        </p:nvPicPr>
        <p:blipFill>
          <a:blip r:embed="rId2"/>
          <a:srcRect/>
          <a:stretch>
            <a:fillRect/>
          </a:stretch>
        </p:blipFill>
        <p:spPr bwMode="auto">
          <a:xfrm>
            <a:off x="0" y="457200"/>
            <a:ext cx="7848600" cy="6400800"/>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22530" name="Picture 2"/>
          <p:cNvPicPr>
            <a:picLocks noGrp="1" noChangeAspect="1" noChangeArrowheads="1"/>
          </p:cNvPicPr>
          <p:nvPr>
            <p:ph sz="quarter" idx="1"/>
          </p:nvPr>
        </p:nvPicPr>
        <p:blipFill>
          <a:blip r:embed="rId2"/>
          <a:srcRect/>
          <a:stretch>
            <a:fillRect/>
          </a:stretch>
        </p:blipFill>
        <p:spPr bwMode="auto">
          <a:xfrm>
            <a:off x="838200" y="1676400"/>
            <a:ext cx="3947105" cy="434340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Text area</a:t>
            </a:r>
            <a:br>
              <a:rPr lang="en-US" dirty="0" smtClean="0"/>
            </a:br>
            <a:endParaRPr lang="en-US" dirty="0"/>
          </a:p>
        </p:txBody>
      </p:sp>
      <p:sp>
        <p:nvSpPr>
          <p:cNvPr id="5" name="Content Placeholder 4"/>
          <p:cNvSpPr>
            <a:spLocks noGrp="1"/>
          </p:cNvSpPr>
          <p:nvPr>
            <p:ph sz="quarter" idx="1"/>
          </p:nvPr>
        </p:nvSpPr>
        <p:spPr/>
        <p:txBody>
          <a:bodyPr/>
          <a:lstStyle/>
          <a:p>
            <a:r>
              <a:rPr lang="en-US" sz="2400" dirty="0" smtClean="0"/>
              <a:t>The</a:t>
            </a:r>
            <a:r>
              <a:rPr lang="en-US" sz="2400" dirty="0" smtClean="0"/>
              <a:t> </a:t>
            </a:r>
            <a:r>
              <a:rPr lang="en-US" sz="2400" dirty="0" smtClean="0">
                <a:solidFill>
                  <a:srgbClr val="C00000"/>
                </a:solidFill>
              </a:rPr>
              <a:t>&lt;</a:t>
            </a:r>
            <a:r>
              <a:rPr lang="en-US" sz="2400" dirty="0" err="1" smtClean="0">
                <a:solidFill>
                  <a:srgbClr val="C00000"/>
                </a:solidFill>
              </a:rPr>
              <a:t>textarea</a:t>
            </a:r>
            <a:r>
              <a:rPr lang="en-US" sz="2400" dirty="0" smtClean="0">
                <a:solidFill>
                  <a:srgbClr val="C00000"/>
                </a:solidFill>
              </a:rPr>
              <a:t>&gt;</a:t>
            </a:r>
            <a:r>
              <a:rPr lang="en-US" sz="2400" dirty="0" smtClean="0"/>
              <a:t> tag defines a multi-line text input control.</a:t>
            </a:r>
          </a:p>
          <a:p>
            <a:r>
              <a:rPr lang="en-US" sz="2400" dirty="0" smtClean="0"/>
              <a:t>The &lt;</a:t>
            </a:r>
            <a:r>
              <a:rPr lang="en-US" sz="2400" dirty="0" err="1" smtClean="0"/>
              <a:t>textarea</a:t>
            </a:r>
            <a:r>
              <a:rPr lang="en-US" sz="2400" dirty="0" smtClean="0"/>
              <a:t>&gt; element is often used in a form, to collect user inputs like comments or reviews</a:t>
            </a:r>
            <a:r>
              <a:rPr lang="en-US" sz="2400" dirty="0" smtClean="0"/>
              <a:t>.</a:t>
            </a:r>
          </a:p>
          <a:p>
            <a:r>
              <a:rPr lang="en-US" sz="2400" dirty="0" smtClean="0"/>
              <a:t>The size of a text area is specified </a:t>
            </a:r>
            <a:r>
              <a:rPr lang="en-US" sz="2400" dirty="0" smtClean="0"/>
              <a:t>by  the</a:t>
            </a:r>
            <a:r>
              <a:rPr lang="en-US" sz="2400" dirty="0" smtClean="0"/>
              <a:t> </a:t>
            </a:r>
            <a:r>
              <a:rPr lang="en-US" sz="2400" dirty="0" smtClean="0">
                <a:solidFill>
                  <a:srgbClr val="FF0000"/>
                </a:solidFill>
              </a:rPr>
              <a:t>cols</a:t>
            </a:r>
            <a:r>
              <a:rPr lang="en-US" sz="2400" dirty="0" smtClean="0"/>
              <a:t> and </a:t>
            </a:r>
            <a:r>
              <a:rPr lang="en-US" sz="2400" dirty="0" smtClean="0">
                <a:solidFill>
                  <a:srgbClr val="FF0000"/>
                </a:solidFill>
              </a:rPr>
              <a:t>rows </a:t>
            </a:r>
            <a:r>
              <a:rPr lang="en-US" sz="2400" dirty="0" smtClean="0"/>
              <a:t>attributes</a:t>
            </a:r>
          </a:p>
          <a:p>
            <a:r>
              <a:rPr lang="en-US" sz="2400" dirty="0" smtClean="0"/>
              <a:t>The name attribute is needed to reference the form data after the form is submitted </a:t>
            </a:r>
          </a:p>
          <a:p>
            <a:endParaRPr lang="en-US" dirty="0"/>
          </a:p>
        </p:txBody>
      </p:sp>
      <p:pic>
        <p:nvPicPr>
          <p:cNvPr id="6" name="Picture 2"/>
          <p:cNvPicPr>
            <a:picLocks noChangeAspect="1" noChangeArrowheads="1"/>
          </p:cNvPicPr>
          <p:nvPr/>
        </p:nvPicPr>
        <p:blipFill>
          <a:blip r:embed="rId2"/>
          <a:srcRect/>
          <a:stretch>
            <a:fillRect/>
          </a:stretch>
        </p:blipFill>
        <p:spPr bwMode="auto">
          <a:xfrm>
            <a:off x="762000" y="4648200"/>
            <a:ext cx="5638800" cy="897719"/>
          </a:xfrm>
          <a:prstGeom prst="rect">
            <a:avLst/>
          </a:prstGeom>
          <a:noFill/>
          <a:ln w="9525">
            <a:noFill/>
            <a:miter lim="800000"/>
            <a:headEnd/>
            <a:tailEnd/>
          </a:ln>
          <a:effectLst/>
        </p:spPr>
      </p:pic>
      <p:pic>
        <p:nvPicPr>
          <p:cNvPr id="9" name="Picture 8"/>
          <p:cNvPicPr/>
          <p:nvPr/>
        </p:nvPicPr>
        <p:blipFill>
          <a:blip r:embed="rId3"/>
          <a:srcRect/>
          <a:stretch>
            <a:fillRect/>
          </a:stretch>
        </p:blipFill>
        <p:spPr bwMode="auto">
          <a:xfrm>
            <a:off x="6324600" y="5791200"/>
            <a:ext cx="2057400" cy="685800"/>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a:t>
            </a:r>
            <a:endParaRPr lang="en-US" dirty="0"/>
          </a:p>
        </p:txBody>
      </p:sp>
      <p:sp>
        <p:nvSpPr>
          <p:cNvPr id="3" name="Content Placeholder 2"/>
          <p:cNvSpPr>
            <a:spLocks noGrp="1"/>
          </p:cNvSpPr>
          <p:nvPr>
            <p:ph sz="quarter" idx="1"/>
          </p:nvPr>
        </p:nvSpPr>
        <p:spPr/>
        <p:txBody>
          <a:bodyPr/>
          <a:lstStyle/>
          <a:p>
            <a:r>
              <a:rPr lang="en-US" sz="2400" dirty="0" smtClean="0"/>
              <a:t>The &lt;select&gt; element is used to create a drop-down list.</a:t>
            </a:r>
          </a:p>
          <a:p>
            <a:r>
              <a:rPr lang="en-US" sz="2400" dirty="0" smtClean="0"/>
              <a:t>The &lt;select&gt; element is most often used in a form, to collect user input.</a:t>
            </a:r>
          </a:p>
          <a:p>
            <a:r>
              <a:rPr lang="en-US" sz="2400" dirty="0" smtClean="0"/>
              <a:t>The name attribute is needed to reference the form data after the form is submitted</a:t>
            </a:r>
          </a:p>
          <a:p>
            <a:r>
              <a:rPr lang="en-US" sz="2400" dirty="0" smtClean="0"/>
              <a:t>The </a:t>
            </a:r>
            <a:r>
              <a:rPr lang="en-US" sz="2400" dirty="0" smtClean="0"/>
              <a:t>&lt;option&gt;</a:t>
            </a:r>
            <a:r>
              <a:rPr lang="en-US" sz="2400" dirty="0" smtClean="0"/>
              <a:t> tags inside the &lt;select&gt; element define the available options in the drop-down list</a:t>
            </a:r>
            <a:r>
              <a:rPr lang="en-US" sz="2400" dirty="0" smtClean="0"/>
              <a:t>.</a:t>
            </a:r>
          </a:p>
          <a:p>
            <a:endParaRPr lang="en-US" dirty="0"/>
          </a:p>
        </p:txBody>
      </p:sp>
      <p:pic>
        <p:nvPicPr>
          <p:cNvPr id="6" name="Picture 5"/>
          <p:cNvPicPr/>
          <p:nvPr/>
        </p:nvPicPr>
        <p:blipFill>
          <a:blip r:embed="rId2"/>
          <a:srcRect/>
          <a:stretch>
            <a:fillRect/>
          </a:stretch>
        </p:blipFill>
        <p:spPr bwMode="auto">
          <a:xfrm>
            <a:off x="685800" y="4648200"/>
            <a:ext cx="4800600" cy="1295400"/>
          </a:xfrm>
          <a:prstGeom prst="rect">
            <a:avLst/>
          </a:prstGeom>
          <a:noFill/>
          <a:ln w="9525">
            <a:noFill/>
            <a:miter lim="800000"/>
            <a:headEnd/>
            <a:tailEnd/>
          </a:ln>
        </p:spPr>
      </p:pic>
      <p:pic>
        <p:nvPicPr>
          <p:cNvPr id="24580" name="Picture 4"/>
          <p:cNvPicPr>
            <a:picLocks noChangeAspect="1" noChangeArrowheads="1"/>
          </p:cNvPicPr>
          <p:nvPr/>
        </p:nvPicPr>
        <p:blipFill>
          <a:blip r:embed="rId3"/>
          <a:srcRect/>
          <a:stretch>
            <a:fillRect/>
          </a:stretch>
        </p:blipFill>
        <p:spPr bwMode="auto">
          <a:xfrm>
            <a:off x="6096000" y="4953000"/>
            <a:ext cx="2375038" cy="5905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533400"/>
            <a:ext cx="8915400" cy="685800"/>
          </a:xfrm>
        </p:spPr>
        <p:txBody>
          <a:bodyPr>
            <a:normAutofit fontScale="90000"/>
          </a:bodyPr>
          <a:lstStyle/>
          <a:p>
            <a:r>
              <a:rPr lang="en-US" sz="4000" b="1" dirty="0">
                <a:solidFill>
                  <a:srgbClr val="0070C0"/>
                </a:solidFill>
                <a:latin typeface="Times New Roman" pitchFamily="18" charset="0"/>
                <a:cs typeface="Times New Roman" pitchFamily="18" charset="0"/>
              </a:rPr>
              <a:t>Structure of a Uniform Resource Locators</a:t>
            </a:r>
          </a:p>
        </p:txBody>
      </p:sp>
      <p:sp>
        <p:nvSpPr>
          <p:cNvPr id="19460" name="Text Box 4"/>
          <p:cNvSpPr txBox="1">
            <a:spLocks noChangeArrowheads="1"/>
          </p:cNvSpPr>
          <p:nvPr/>
        </p:nvSpPr>
        <p:spPr bwMode="auto">
          <a:xfrm>
            <a:off x="898524" y="2667000"/>
            <a:ext cx="6950075" cy="400110"/>
          </a:xfrm>
          <a:prstGeom prst="rect">
            <a:avLst/>
          </a:prstGeom>
          <a:noFill/>
          <a:ln w="9525">
            <a:noFill/>
            <a:miter lim="800000"/>
            <a:headEnd/>
            <a:tailEnd/>
          </a:ln>
          <a:effectLst/>
        </p:spPr>
        <p:txBody>
          <a:bodyPr wrap="square">
            <a:spAutoFit/>
          </a:bodyPr>
          <a:lstStyle/>
          <a:p>
            <a:r>
              <a:rPr lang="en-US" sz="2000" dirty="0">
                <a:solidFill>
                  <a:srgbClr val="0070C0"/>
                </a:solidFill>
              </a:rPr>
              <a:t>http</a:t>
            </a:r>
            <a:r>
              <a:rPr lang="en-US" sz="2000" dirty="0"/>
              <a:t>://</a:t>
            </a:r>
            <a:r>
              <a:rPr lang="en-US" sz="2000" b="1" dirty="0" smtClean="0">
                <a:solidFill>
                  <a:srgbClr val="00B050"/>
                </a:solidFill>
              </a:rPr>
              <a:t>www.chicagosymphony.org</a:t>
            </a:r>
            <a:r>
              <a:rPr lang="en-US" sz="2000" dirty="0" smtClean="0"/>
              <a:t>/civicconcerts/</a:t>
            </a:r>
            <a:r>
              <a:rPr lang="en-US" sz="2000" dirty="0" smtClean="0">
                <a:solidFill>
                  <a:srgbClr val="00B050"/>
                </a:solidFill>
              </a:rPr>
              <a:t>index.html</a:t>
            </a:r>
            <a:endParaRPr lang="en-US" sz="2000" dirty="0">
              <a:solidFill>
                <a:srgbClr val="00B050"/>
              </a:solidFill>
            </a:endParaRPr>
          </a:p>
        </p:txBody>
      </p:sp>
      <p:sp>
        <p:nvSpPr>
          <p:cNvPr id="19463" name="AutoShape 7"/>
          <p:cNvSpPr>
            <a:spLocks/>
          </p:cNvSpPr>
          <p:nvPr/>
        </p:nvSpPr>
        <p:spPr bwMode="auto">
          <a:xfrm rot="5141578">
            <a:off x="1110420" y="2272842"/>
            <a:ext cx="233363" cy="609600"/>
          </a:xfrm>
          <a:prstGeom prst="leftBrace">
            <a:avLst>
              <a:gd name="adj1" fmla="val 21769"/>
              <a:gd name="adj2" fmla="val 50000"/>
            </a:avLst>
          </a:prstGeom>
          <a:noFill/>
          <a:ln w="9525">
            <a:solidFill>
              <a:schemeClr val="tx1"/>
            </a:solidFill>
            <a:round/>
            <a:headEnd/>
            <a:tailEnd/>
          </a:ln>
          <a:effectLst/>
        </p:spPr>
        <p:txBody>
          <a:bodyPr wrap="none" anchor="ctr"/>
          <a:lstStyle/>
          <a:p>
            <a:endParaRPr lang="en-US"/>
          </a:p>
        </p:txBody>
      </p:sp>
      <p:sp>
        <p:nvSpPr>
          <p:cNvPr id="19464" name="Text Box 8"/>
          <p:cNvSpPr txBox="1">
            <a:spLocks noChangeArrowheads="1"/>
          </p:cNvSpPr>
          <p:nvPr/>
        </p:nvSpPr>
        <p:spPr bwMode="auto">
          <a:xfrm>
            <a:off x="838200" y="2057400"/>
            <a:ext cx="1198563" cy="457200"/>
          </a:xfrm>
          <a:prstGeom prst="rect">
            <a:avLst/>
          </a:prstGeom>
          <a:noFill/>
          <a:ln w="9525">
            <a:noFill/>
            <a:miter lim="800000"/>
            <a:headEnd/>
            <a:tailEnd/>
          </a:ln>
          <a:effectLst/>
        </p:spPr>
        <p:txBody>
          <a:bodyPr wrap="none">
            <a:spAutoFit/>
          </a:bodyPr>
          <a:lstStyle/>
          <a:p>
            <a:r>
              <a:rPr lang="en-US" dirty="0"/>
              <a:t>protocol</a:t>
            </a:r>
          </a:p>
        </p:txBody>
      </p:sp>
      <p:sp>
        <p:nvSpPr>
          <p:cNvPr id="19465" name="AutoShape 9"/>
          <p:cNvSpPr>
            <a:spLocks/>
          </p:cNvSpPr>
          <p:nvPr/>
        </p:nvSpPr>
        <p:spPr bwMode="auto">
          <a:xfrm rot="-5519420">
            <a:off x="2632773" y="2212906"/>
            <a:ext cx="693919" cy="2431636"/>
          </a:xfrm>
          <a:prstGeom prst="leftBrace">
            <a:avLst>
              <a:gd name="adj1" fmla="val 48810"/>
              <a:gd name="adj2" fmla="val 50000"/>
            </a:avLst>
          </a:prstGeom>
          <a:noFill/>
          <a:ln w="9525">
            <a:solidFill>
              <a:schemeClr val="tx1"/>
            </a:solidFill>
            <a:round/>
            <a:headEnd/>
            <a:tailEnd/>
          </a:ln>
          <a:effectLst/>
        </p:spPr>
        <p:txBody>
          <a:bodyPr wrap="none" anchor="ctr"/>
          <a:lstStyle/>
          <a:p>
            <a:endParaRPr lang="en-US"/>
          </a:p>
        </p:txBody>
      </p:sp>
      <p:sp>
        <p:nvSpPr>
          <p:cNvPr id="19466" name="Text Box 10"/>
          <p:cNvSpPr txBox="1">
            <a:spLocks noChangeArrowheads="1"/>
          </p:cNvSpPr>
          <p:nvPr/>
        </p:nvSpPr>
        <p:spPr bwMode="auto">
          <a:xfrm>
            <a:off x="2209800" y="3733800"/>
            <a:ext cx="1900238" cy="457200"/>
          </a:xfrm>
          <a:prstGeom prst="rect">
            <a:avLst/>
          </a:prstGeom>
          <a:noFill/>
          <a:ln w="9525">
            <a:noFill/>
            <a:miter lim="800000"/>
            <a:headEnd/>
            <a:tailEnd/>
          </a:ln>
          <a:effectLst/>
        </p:spPr>
        <p:txBody>
          <a:bodyPr wrap="none">
            <a:spAutoFit/>
          </a:bodyPr>
          <a:lstStyle/>
          <a:p>
            <a:r>
              <a:rPr lang="en-US" dirty="0"/>
              <a:t>Domain name</a:t>
            </a:r>
          </a:p>
        </p:txBody>
      </p:sp>
      <p:sp>
        <p:nvSpPr>
          <p:cNvPr id="19467" name="AutoShape 11"/>
          <p:cNvSpPr>
            <a:spLocks/>
          </p:cNvSpPr>
          <p:nvPr/>
        </p:nvSpPr>
        <p:spPr bwMode="auto">
          <a:xfrm rot="5392413">
            <a:off x="5219785" y="1868577"/>
            <a:ext cx="304631" cy="1294732"/>
          </a:xfrm>
          <a:prstGeom prst="leftBrace">
            <a:avLst>
              <a:gd name="adj1" fmla="val 37500"/>
              <a:gd name="adj2" fmla="val 50000"/>
            </a:avLst>
          </a:prstGeom>
          <a:noFill/>
          <a:ln w="9525">
            <a:solidFill>
              <a:schemeClr val="tx1"/>
            </a:solidFill>
            <a:round/>
            <a:headEnd/>
            <a:tailEnd/>
          </a:ln>
          <a:effectLst/>
        </p:spPr>
        <p:txBody>
          <a:bodyPr wrap="none" anchor="ctr"/>
          <a:lstStyle/>
          <a:p>
            <a:endParaRPr lang="en-US"/>
          </a:p>
        </p:txBody>
      </p:sp>
      <p:sp>
        <p:nvSpPr>
          <p:cNvPr id="19468" name="Text Box 12"/>
          <p:cNvSpPr txBox="1">
            <a:spLocks noChangeArrowheads="1"/>
          </p:cNvSpPr>
          <p:nvPr/>
        </p:nvSpPr>
        <p:spPr bwMode="auto">
          <a:xfrm>
            <a:off x="4800600" y="1981200"/>
            <a:ext cx="1366838" cy="457200"/>
          </a:xfrm>
          <a:prstGeom prst="rect">
            <a:avLst/>
          </a:prstGeom>
          <a:noFill/>
          <a:ln w="9525">
            <a:noFill/>
            <a:miter lim="800000"/>
            <a:headEnd/>
            <a:tailEnd/>
          </a:ln>
          <a:effectLst/>
        </p:spPr>
        <p:txBody>
          <a:bodyPr wrap="none">
            <a:spAutoFit/>
          </a:bodyPr>
          <a:lstStyle/>
          <a:p>
            <a:r>
              <a:rPr lang="en-US" dirty="0"/>
              <a:t>pathname</a:t>
            </a:r>
          </a:p>
        </p:txBody>
      </p:sp>
      <p:sp>
        <p:nvSpPr>
          <p:cNvPr id="19469" name="AutoShape 13"/>
          <p:cNvSpPr>
            <a:spLocks/>
          </p:cNvSpPr>
          <p:nvPr/>
        </p:nvSpPr>
        <p:spPr bwMode="auto">
          <a:xfrm rot="5400000">
            <a:off x="6643081" y="2783035"/>
            <a:ext cx="381000" cy="990242"/>
          </a:xfrm>
          <a:prstGeom prst="rightBrace">
            <a:avLst>
              <a:gd name="adj1" fmla="val 21667"/>
              <a:gd name="adj2" fmla="val 50000"/>
            </a:avLst>
          </a:prstGeom>
          <a:noFill/>
          <a:ln w="9525">
            <a:solidFill>
              <a:schemeClr val="tx1"/>
            </a:solidFill>
            <a:round/>
            <a:headEnd/>
            <a:tailEnd/>
          </a:ln>
          <a:effectLst/>
        </p:spPr>
        <p:txBody>
          <a:bodyPr wrap="none" anchor="ctr"/>
          <a:lstStyle/>
          <a:p>
            <a:endParaRPr lang="en-US"/>
          </a:p>
        </p:txBody>
      </p:sp>
      <p:sp>
        <p:nvSpPr>
          <p:cNvPr id="19470" name="Text Box 14"/>
          <p:cNvSpPr txBox="1">
            <a:spLocks noChangeArrowheads="1"/>
          </p:cNvSpPr>
          <p:nvPr/>
        </p:nvSpPr>
        <p:spPr bwMode="auto">
          <a:xfrm>
            <a:off x="6400800" y="3962400"/>
            <a:ext cx="1247775" cy="457200"/>
          </a:xfrm>
          <a:prstGeom prst="rect">
            <a:avLst/>
          </a:prstGeom>
          <a:noFill/>
          <a:ln w="9525">
            <a:noFill/>
            <a:miter lim="800000"/>
            <a:headEnd/>
            <a:tailEnd/>
          </a:ln>
          <a:effectLst/>
        </p:spPr>
        <p:txBody>
          <a:bodyPr wrap="none">
            <a:spAutoFit/>
          </a:bodyPr>
          <a:lstStyle/>
          <a:p>
            <a:r>
              <a:rPr lang="en-US" dirty="0"/>
              <a:t>filename</a:t>
            </a:r>
          </a:p>
        </p:txBody>
      </p:sp>
      <p:sp>
        <p:nvSpPr>
          <p:cNvPr id="19471" name="Text Box 15"/>
          <p:cNvSpPr txBox="1">
            <a:spLocks noChangeArrowheads="1"/>
          </p:cNvSpPr>
          <p:nvPr/>
        </p:nvSpPr>
        <p:spPr bwMode="auto">
          <a:xfrm>
            <a:off x="838200" y="4724400"/>
            <a:ext cx="4586288" cy="457200"/>
          </a:xfrm>
          <a:prstGeom prst="rect">
            <a:avLst/>
          </a:prstGeom>
          <a:noFill/>
          <a:ln w="9525">
            <a:noFill/>
            <a:miter lim="800000"/>
            <a:headEnd/>
            <a:tailEnd/>
          </a:ln>
          <a:effectLst/>
        </p:spPr>
        <p:txBody>
          <a:bodyPr wrap="none">
            <a:spAutoFit/>
          </a:bodyPr>
          <a:lstStyle/>
          <a:p>
            <a:r>
              <a:rPr lang="en-US" dirty="0"/>
              <a:t>http =&gt; Hypertext Transfer Protocol</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a:t>
            </a:r>
            <a:endParaRPr lang="en-US" dirty="0"/>
          </a:p>
        </p:txBody>
      </p:sp>
      <p:sp>
        <p:nvSpPr>
          <p:cNvPr id="3" name="Content Placeholder 2"/>
          <p:cNvSpPr>
            <a:spLocks noGrp="1"/>
          </p:cNvSpPr>
          <p:nvPr>
            <p:ph sz="quarter" idx="1"/>
          </p:nvPr>
        </p:nvSpPr>
        <p:spPr/>
        <p:txBody>
          <a:bodyPr/>
          <a:lstStyle/>
          <a:p>
            <a:r>
              <a:rPr lang="en-US" sz="2400" dirty="0" smtClean="0"/>
              <a:t>The &lt;button&gt; tag defines a clickable button.</a:t>
            </a:r>
          </a:p>
          <a:p>
            <a:r>
              <a:rPr lang="en-US" sz="2400" dirty="0" smtClean="0"/>
              <a:t>Inside a &lt;button&gt; element you can put text (and tags like &lt;</a:t>
            </a:r>
            <a:r>
              <a:rPr lang="en-US" sz="2400" dirty="0" err="1" smtClean="0"/>
              <a:t>i</a:t>
            </a:r>
            <a:r>
              <a:rPr lang="en-US" sz="2400" dirty="0" smtClean="0"/>
              <a:t>&gt;, &lt;b&gt;, &lt;strong&gt;, &lt;</a:t>
            </a:r>
            <a:r>
              <a:rPr lang="en-US" sz="2400" dirty="0" err="1" smtClean="0"/>
              <a:t>br</a:t>
            </a:r>
            <a:r>
              <a:rPr lang="en-US" sz="2400" dirty="0" smtClean="0"/>
              <a:t>&gt;, &lt;</a:t>
            </a:r>
            <a:r>
              <a:rPr lang="en-US" sz="2400" dirty="0" err="1" smtClean="0"/>
              <a:t>img</a:t>
            </a:r>
            <a:r>
              <a:rPr lang="en-US" sz="2400" dirty="0" smtClean="0"/>
              <a:t>&gt;, etc.). That is not possible with a button created with the &lt;input&gt; element!</a:t>
            </a:r>
          </a:p>
          <a:p>
            <a:r>
              <a:rPr lang="en-US" sz="2400" dirty="0" smtClean="0"/>
              <a:t>Always </a:t>
            </a:r>
            <a:r>
              <a:rPr lang="en-US" sz="2400" dirty="0" smtClean="0"/>
              <a:t>specify the type attribute for a &lt;button&gt; element, to tell browsers what type of button it is.</a:t>
            </a:r>
          </a:p>
          <a:p>
            <a:r>
              <a:rPr lang="en-US" dirty="0" smtClean="0"/>
              <a:t>Example</a:t>
            </a:r>
          </a:p>
          <a:p>
            <a:pPr>
              <a:buNone/>
            </a:pPr>
            <a:r>
              <a:rPr lang="en-US" sz="2000" dirty="0" smtClean="0">
                <a:solidFill>
                  <a:srgbClr val="0000CD"/>
                </a:solidFill>
                <a:latin typeface="Consolas"/>
              </a:rPr>
              <a:t>&lt;</a:t>
            </a:r>
            <a:r>
              <a:rPr lang="en-US" sz="2000" dirty="0" smtClean="0">
                <a:solidFill>
                  <a:srgbClr val="A52A2A"/>
                </a:solidFill>
                <a:latin typeface="Consolas"/>
              </a:rPr>
              <a:t>button</a:t>
            </a:r>
            <a:r>
              <a:rPr lang="en-US" sz="2000" dirty="0" smtClean="0">
                <a:solidFill>
                  <a:srgbClr val="FF0000"/>
                </a:solidFill>
                <a:latin typeface="Consolas"/>
              </a:rPr>
              <a:t> type</a:t>
            </a:r>
            <a:r>
              <a:rPr lang="en-US" sz="2000" dirty="0" smtClean="0">
                <a:solidFill>
                  <a:srgbClr val="0000CD"/>
                </a:solidFill>
                <a:latin typeface="Consolas"/>
              </a:rPr>
              <a:t>="</a:t>
            </a:r>
            <a:r>
              <a:rPr lang="en-US" sz="2000" dirty="0" smtClean="0">
                <a:solidFill>
                  <a:srgbClr val="0000CD"/>
                </a:solidFill>
                <a:latin typeface="Consolas"/>
              </a:rPr>
              <a:t>button</a:t>
            </a:r>
            <a:r>
              <a:rPr lang="en-US" sz="2000" dirty="0" smtClean="0">
                <a:solidFill>
                  <a:srgbClr val="0000CD"/>
                </a:solidFill>
                <a:latin typeface="Consolas"/>
              </a:rPr>
              <a:t>"&gt;</a:t>
            </a:r>
            <a:r>
              <a:rPr lang="en-US" sz="2000" dirty="0" smtClean="0">
                <a:solidFill>
                  <a:srgbClr val="000000"/>
                </a:solidFill>
                <a:latin typeface="Consolas"/>
              </a:rPr>
              <a:t>Click Me!</a:t>
            </a:r>
            <a:r>
              <a:rPr lang="en-US" sz="2000" dirty="0" smtClean="0">
                <a:solidFill>
                  <a:srgbClr val="0000CD"/>
                </a:solidFill>
                <a:latin typeface="Consolas"/>
              </a:rPr>
              <a:t>&lt;</a:t>
            </a:r>
            <a:r>
              <a:rPr lang="en-US" sz="2000" dirty="0" smtClean="0">
                <a:solidFill>
                  <a:srgbClr val="A52A2A"/>
                </a:solidFill>
                <a:latin typeface="Consolas"/>
              </a:rPr>
              <a:t>/button</a:t>
            </a:r>
            <a:r>
              <a:rPr lang="en-US" sz="2000" dirty="0" smtClean="0">
                <a:solidFill>
                  <a:srgbClr val="0000CD"/>
                </a:solidFill>
                <a:latin typeface="Consolas"/>
              </a:rPr>
              <a:t>&gt;</a:t>
            </a:r>
          </a:p>
          <a:p>
            <a:pPr>
              <a:buNone/>
            </a:pPr>
            <a:endParaRPr lang="en-US" sz="2000" dirty="0"/>
          </a:p>
        </p:txBody>
      </p:sp>
      <p:pic>
        <p:nvPicPr>
          <p:cNvPr id="26626" name="Picture 2"/>
          <p:cNvPicPr>
            <a:picLocks noChangeAspect="1" noChangeArrowheads="1"/>
          </p:cNvPicPr>
          <p:nvPr/>
        </p:nvPicPr>
        <p:blipFill>
          <a:blip r:embed="rId2"/>
          <a:srcRect/>
          <a:stretch>
            <a:fillRect/>
          </a:stretch>
        </p:blipFill>
        <p:spPr bwMode="auto">
          <a:xfrm>
            <a:off x="5943600" y="5330586"/>
            <a:ext cx="1676400" cy="774940"/>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elements</a:t>
            </a:r>
            <a:endParaRPr lang="en-US" dirty="0"/>
          </a:p>
        </p:txBody>
      </p:sp>
      <p:sp>
        <p:nvSpPr>
          <p:cNvPr id="5" name="Content Placeholder 4"/>
          <p:cNvSpPr>
            <a:spLocks noGrp="1"/>
          </p:cNvSpPr>
          <p:nvPr>
            <p:ph sz="quarter" idx="1"/>
          </p:nvPr>
        </p:nvSpPr>
        <p:spPr/>
        <p:txBody>
          <a:bodyPr>
            <a:normAutofit lnSpcReduction="10000"/>
          </a:bodyPr>
          <a:lstStyle/>
          <a:p>
            <a:r>
              <a:rPr lang="en-US" dirty="0" smtClean="0"/>
              <a:t>Semantic elements have meaningful names which tells about type of content. For example header, footer, table, … etc. </a:t>
            </a:r>
            <a:endParaRPr lang="en-US" dirty="0" smtClean="0"/>
          </a:p>
          <a:p>
            <a:r>
              <a:rPr lang="en-US" dirty="0" smtClean="0"/>
              <a:t>Examples of </a:t>
            </a:r>
            <a:r>
              <a:rPr lang="en-US" b="1" dirty="0" smtClean="0"/>
              <a:t>non-semantic</a:t>
            </a:r>
            <a:r>
              <a:rPr lang="en-US" dirty="0" smtClean="0"/>
              <a:t> </a:t>
            </a:r>
            <a:r>
              <a:rPr lang="en-US" dirty="0" smtClean="0"/>
              <a:t>elements:</a:t>
            </a:r>
            <a:r>
              <a:rPr lang="en-US" dirty="0" smtClean="0"/>
              <a:t> </a:t>
            </a:r>
            <a:endParaRPr lang="en-US" dirty="0" smtClean="0"/>
          </a:p>
          <a:p>
            <a:pPr>
              <a:buNone/>
            </a:pPr>
            <a:r>
              <a:rPr lang="en-US" dirty="0" smtClean="0"/>
              <a:t>&lt;</a:t>
            </a:r>
            <a:r>
              <a:rPr lang="en-US" dirty="0" smtClean="0"/>
              <a:t>div&gt; and &lt;span&gt; - Tells </a:t>
            </a:r>
            <a:r>
              <a:rPr lang="en-US" dirty="0" smtClean="0"/>
              <a:t>nothing</a:t>
            </a:r>
          </a:p>
          <a:p>
            <a:pPr>
              <a:buNone/>
            </a:pPr>
            <a:r>
              <a:rPr lang="en-US" dirty="0" smtClean="0"/>
              <a:t> </a:t>
            </a:r>
            <a:r>
              <a:rPr lang="en-US" dirty="0" smtClean="0"/>
              <a:t>about its content.</a:t>
            </a:r>
          </a:p>
          <a:p>
            <a:r>
              <a:rPr lang="en-US" dirty="0" smtClean="0"/>
              <a:t>Examples of </a:t>
            </a:r>
            <a:r>
              <a:rPr lang="en-US" b="1" dirty="0" smtClean="0"/>
              <a:t>semantic</a:t>
            </a:r>
            <a:r>
              <a:rPr lang="en-US" dirty="0" smtClean="0"/>
              <a:t> elements: </a:t>
            </a:r>
            <a:endParaRPr lang="en-US" dirty="0" smtClean="0"/>
          </a:p>
          <a:p>
            <a:pPr>
              <a:buNone/>
            </a:pPr>
            <a:r>
              <a:rPr lang="en-US" dirty="0" smtClean="0"/>
              <a:t>&lt;</a:t>
            </a:r>
            <a:r>
              <a:rPr lang="en-US" dirty="0" smtClean="0"/>
              <a:t>form&gt;, &lt;table&gt;, and &lt;article</a:t>
            </a:r>
            <a:r>
              <a:rPr lang="en-US" dirty="0" smtClean="0"/>
              <a:t>&gt;</a:t>
            </a:r>
          </a:p>
          <a:p>
            <a:pPr>
              <a:buNone/>
            </a:pPr>
            <a:r>
              <a:rPr lang="en-US" dirty="0" smtClean="0"/>
              <a:t> - Clearly defines its content</a:t>
            </a:r>
            <a:r>
              <a:rPr lang="en-US" dirty="0" smtClean="0"/>
              <a:t>.</a:t>
            </a:r>
          </a:p>
          <a:p>
            <a:pPr>
              <a:buNone/>
            </a:pPr>
            <a:endParaRPr lang="en-US" dirty="0" smtClean="0"/>
          </a:p>
          <a:p>
            <a:pPr>
              <a:buNone/>
            </a:pPr>
            <a:endParaRPr lang="en-US" dirty="0" smtClean="0"/>
          </a:p>
          <a:p>
            <a:pPr>
              <a:buNone/>
            </a:pPr>
            <a:endParaRPr lang="en-US" dirty="0" smtClean="0"/>
          </a:p>
          <a:p>
            <a:endParaRPr lang="en-US" dirty="0" smtClean="0"/>
          </a:p>
          <a:p>
            <a:endParaRPr lang="en-US" dirty="0"/>
          </a:p>
        </p:txBody>
      </p:sp>
      <p:pic>
        <p:nvPicPr>
          <p:cNvPr id="6" name="Picture 2" descr="HTML Semantic Element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00800" y="3124200"/>
            <a:ext cx="2409382" cy="2838450"/>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tags</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solidFill>
                  <a:srgbClr val="FF0000"/>
                </a:solidFill>
              </a:rPr>
              <a:t>&lt;header&gt;</a:t>
            </a:r>
          </a:p>
          <a:p>
            <a:r>
              <a:rPr lang="en-US" dirty="0" smtClean="0"/>
              <a:t>The &lt;header&gt; element represents a container for introductory content or a set of navigational links</a:t>
            </a:r>
            <a:r>
              <a:rPr lang="en-US" dirty="0" smtClean="0"/>
              <a:t>. It may contain heading or topic of the page</a:t>
            </a:r>
            <a:endParaRPr lang="en-US" dirty="0" smtClean="0"/>
          </a:p>
          <a:p>
            <a:pPr>
              <a:buNone/>
            </a:pPr>
            <a:r>
              <a:rPr lang="en-US" dirty="0" smtClean="0">
                <a:solidFill>
                  <a:srgbClr val="FF0000"/>
                </a:solidFill>
              </a:rPr>
              <a:t>&lt;</a:t>
            </a:r>
            <a:r>
              <a:rPr lang="en-US" dirty="0" err="1" smtClean="0">
                <a:solidFill>
                  <a:srgbClr val="FF0000"/>
                </a:solidFill>
              </a:rPr>
              <a:t>nav</a:t>
            </a:r>
            <a:r>
              <a:rPr lang="en-US" dirty="0" smtClean="0">
                <a:solidFill>
                  <a:srgbClr val="FF0000"/>
                </a:solidFill>
              </a:rPr>
              <a:t>&gt;</a:t>
            </a:r>
          </a:p>
          <a:p>
            <a:r>
              <a:rPr lang="en-US" dirty="0" smtClean="0"/>
              <a:t>The &lt;</a:t>
            </a:r>
            <a:r>
              <a:rPr lang="en-US" dirty="0" err="1" smtClean="0"/>
              <a:t>nav</a:t>
            </a:r>
            <a:r>
              <a:rPr lang="en-US" dirty="0" smtClean="0"/>
              <a:t>&gt; element defines a set of navigation links.</a:t>
            </a:r>
          </a:p>
          <a:p>
            <a:pPr>
              <a:buNone/>
            </a:pPr>
            <a:r>
              <a:rPr lang="en-US" dirty="0" smtClean="0">
                <a:solidFill>
                  <a:srgbClr val="FF0000"/>
                </a:solidFill>
              </a:rPr>
              <a:t>&lt;section&gt;</a:t>
            </a:r>
          </a:p>
          <a:p>
            <a:r>
              <a:rPr lang="en-US" dirty="0" smtClean="0"/>
              <a:t>It represents the section of the document</a:t>
            </a:r>
            <a:r>
              <a:rPr lang="en-US" dirty="0" smtClean="0"/>
              <a:t>.</a:t>
            </a:r>
          </a:p>
          <a:p>
            <a:pPr>
              <a:buNone/>
            </a:pPr>
            <a:r>
              <a:rPr lang="en-US" dirty="0" smtClean="0">
                <a:solidFill>
                  <a:srgbClr val="FF0000"/>
                </a:solidFill>
              </a:rPr>
              <a:t>&lt;article&gt;</a:t>
            </a:r>
          </a:p>
          <a:p>
            <a:pPr marL="0" indent="0">
              <a:buNone/>
            </a:pPr>
            <a:r>
              <a:rPr lang="en-US" dirty="0" smtClean="0"/>
              <a:t>The &lt;article&gt; element specifies independent, self-contained content</a:t>
            </a:r>
            <a:r>
              <a:rPr lang="en-US" dirty="0" smtClean="0"/>
              <a:t>. It may contain </a:t>
            </a:r>
            <a:r>
              <a:rPr lang="en-GB" dirty="0" smtClean="0"/>
              <a:t>User </a:t>
            </a:r>
            <a:r>
              <a:rPr lang="en-GB" dirty="0" smtClean="0"/>
              <a:t>comments, Product cards, Newspaper </a:t>
            </a:r>
            <a:r>
              <a:rPr lang="en-GB" dirty="0" smtClean="0"/>
              <a:t>articles</a:t>
            </a:r>
            <a:endParaRPr lang="en-IN" dirty="0" smtClean="0"/>
          </a:p>
          <a:p>
            <a:endParaRPr lang="en-US" dirty="0" smtClean="0"/>
          </a:p>
          <a:p>
            <a:pPr>
              <a:buNone/>
            </a:pPr>
            <a:endParaRPr lang="en-US" dirty="0" smtClean="0"/>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tags</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solidFill>
                  <a:srgbClr val="FF0000"/>
                </a:solidFill>
              </a:rPr>
              <a:t>&lt;main&gt;</a:t>
            </a:r>
          </a:p>
          <a:p>
            <a:r>
              <a:rPr lang="en-US" dirty="0" smtClean="0"/>
              <a:t>This specifies the main page content and should be unique</a:t>
            </a:r>
            <a:r>
              <a:rPr lang="en-US" dirty="0" smtClean="0"/>
              <a:t>.</a:t>
            </a:r>
          </a:p>
          <a:p>
            <a:pPr>
              <a:buNone/>
            </a:pPr>
            <a:r>
              <a:rPr lang="en-US" dirty="0" smtClean="0">
                <a:solidFill>
                  <a:srgbClr val="FF0000"/>
                </a:solidFill>
              </a:rPr>
              <a:t>&lt;aside&gt;</a:t>
            </a:r>
          </a:p>
          <a:p>
            <a:r>
              <a:rPr lang="en-US" dirty="0" smtClean="0"/>
              <a:t>The &lt;aside&gt; element defines some content aside from the content it is placed in (like a sidebar).</a:t>
            </a:r>
          </a:p>
          <a:p>
            <a:pPr>
              <a:buNone/>
            </a:pPr>
            <a:r>
              <a:rPr lang="en-US" dirty="0" smtClean="0">
                <a:solidFill>
                  <a:srgbClr val="FF0000"/>
                </a:solidFill>
              </a:rPr>
              <a:t>&lt;footer&gt;</a:t>
            </a:r>
          </a:p>
          <a:p>
            <a:pPr marL="0" indent="0">
              <a:buNone/>
            </a:pPr>
            <a:r>
              <a:rPr lang="en-US" dirty="0" smtClean="0"/>
              <a:t>The &lt;footer&gt; element defines a footer for a document or section</a:t>
            </a:r>
            <a:r>
              <a:rPr lang="en-US" dirty="0" smtClean="0"/>
              <a:t>. It may contain </a:t>
            </a:r>
            <a:r>
              <a:rPr lang="en-GB" dirty="0" smtClean="0"/>
              <a:t>authorship information</a:t>
            </a:r>
          </a:p>
          <a:p>
            <a:pPr marL="0" indent="0">
              <a:buNone/>
            </a:pPr>
            <a:r>
              <a:rPr lang="en-GB" dirty="0" smtClean="0"/>
              <a:t>copyright </a:t>
            </a:r>
            <a:r>
              <a:rPr lang="en-GB" dirty="0" smtClean="0"/>
              <a:t>information, contact information, sitemap etc</a:t>
            </a:r>
            <a:endParaRPr lang="en-GB" dirty="0" smtClean="0"/>
          </a:p>
          <a:p>
            <a:endParaRPr lang="en-US" dirty="0" smtClean="0"/>
          </a:p>
          <a:p>
            <a:endParaRPr lang="en-US" dirty="0" smtClean="0"/>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sz="quarter" idx="1"/>
          </p:nvPr>
        </p:nvPicPr>
        <p:blipFill>
          <a:blip r:embed="rId2"/>
          <a:srcRect/>
          <a:stretch>
            <a:fillRect/>
          </a:stretch>
        </p:blipFill>
        <p:spPr bwMode="auto">
          <a:xfrm>
            <a:off x="0" y="228600"/>
            <a:ext cx="8153400" cy="6324600"/>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6400800" y="228600"/>
            <a:ext cx="2743200" cy="492094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b="1" dirty="0" smtClean="0">
                <a:solidFill>
                  <a:srgbClr val="0070C0"/>
                </a:solidFill>
              </a:rPr>
              <a:t>Mapping IP to Domain Name </a:t>
            </a:r>
          </a:p>
        </p:txBody>
      </p:sp>
      <p:sp>
        <p:nvSpPr>
          <p:cNvPr id="13315" name="Rectangle 4"/>
          <p:cNvSpPr>
            <a:spLocks noChangeArrowheads="1"/>
          </p:cNvSpPr>
          <p:nvPr/>
        </p:nvSpPr>
        <p:spPr bwMode="auto">
          <a:xfrm>
            <a:off x="685800" y="1524000"/>
            <a:ext cx="8458200" cy="4154984"/>
          </a:xfrm>
          <a:prstGeom prst="rect">
            <a:avLst/>
          </a:prstGeom>
          <a:noFill/>
          <a:ln w="9525">
            <a:noFill/>
            <a:miter lim="800000"/>
            <a:headEnd/>
            <a:tailEnd/>
          </a:ln>
        </p:spPr>
        <p:txBody>
          <a:bodyPr wrap="square">
            <a:spAutoFit/>
          </a:bodyPr>
          <a:lstStyle/>
          <a:p>
            <a:r>
              <a:rPr lang="en-US" altLang="zh-CN" sz="2800" b="1" dirty="0">
                <a:ea typeface="宋体" pitchFamily="2" charset="-122"/>
              </a:rPr>
              <a:t>Domain Name System</a:t>
            </a:r>
            <a:r>
              <a:rPr lang="en-US" altLang="zh-CN" sz="2800" dirty="0">
                <a:ea typeface="宋体" pitchFamily="2" charset="-122"/>
              </a:rPr>
              <a:t> – a mapping between the human-readable name (domain name) of a host and its IP address</a:t>
            </a:r>
          </a:p>
          <a:p>
            <a:endParaRPr lang="en-US" altLang="zh-CN" sz="2800" dirty="0">
              <a:ea typeface="宋体" pitchFamily="2" charset="-122"/>
            </a:endParaRPr>
          </a:p>
          <a:p>
            <a:r>
              <a:rPr lang="en-US" altLang="zh-CN" sz="2800" b="1" dirty="0">
                <a:solidFill>
                  <a:srgbClr val="7030A0"/>
                </a:solidFill>
                <a:ea typeface="宋体" pitchFamily="2" charset="-122"/>
                <a:hlinkClick r:id="rId2"/>
              </a:rPr>
              <a:t>http://</a:t>
            </a:r>
            <a:r>
              <a:rPr lang="en-US" altLang="zh-CN" sz="2800" b="1" dirty="0" smtClean="0">
                <a:solidFill>
                  <a:srgbClr val="7030A0"/>
                </a:solidFill>
                <a:ea typeface="宋体" pitchFamily="2" charset="-122"/>
                <a:hlinkClick r:id="rId2"/>
              </a:rPr>
              <a:t>www.kongu.edu/department/CSE/index.html</a:t>
            </a:r>
            <a:endParaRPr lang="en-US" altLang="zh-CN" sz="2800" b="1" dirty="0">
              <a:solidFill>
                <a:srgbClr val="7030A0"/>
              </a:solidFill>
              <a:ea typeface="宋体" pitchFamily="2" charset="-122"/>
            </a:endParaRPr>
          </a:p>
          <a:p>
            <a:endParaRPr lang="en-US" altLang="zh-CN" sz="2800" b="1" dirty="0">
              <a:solidFill>
                <a:srgbClr val="7030A0"/>
              </a:solidFill>
              <a:ea typeface="宋体" pitchFamily="2" charset="-122"/>
            </a:endParaRPr>
          </a:p>
          <a:p>
            <a:pPr marL="749300" lvl="1" indent="-292100">
              <a:buFontTx/>
              <a:buChar char="•"/>
            </a:pPr>
            <a:r>
              <a:rPr lang="en-US" altLang="zh-CN" sz="2400" b="1" dirty="0">
                <a:solidFill>
                  <a:srgbClr val="C00000"/>
                </a:solidFill>
                <a:ea typeface="宋体" pitchFamily="2" charset="-122"/>
              </a:rPr>
              <a:t>http</a:t>
            </a:r>
            <a:r>
              <a:rPr lang="en-US" altLang="zh-CN" sz="2400" b="1" dirty="0" smtClean="0">
                <a:solidFill>
                  <a:srgbClr val="C00000"/>
                </a:solidFill>
                <a:ea typeface="宋体" pitchFamily="2" charset="-122"/>
              </a:rPr>
              <a:t>: </a:t>
            </a:r>
            <a:r>
              <a:rPr lang="en-US" altLang="zh-CN" sz="2400" b="1" dirty="0">
                <a:ea typeface="宋体" pitchFamily="2" charset="-122"/>
              </a:rPr>
              <a:t>– specifies the </a:t>
            </a:r>
            <a:r>
              <a:rPr lang="en-US" altLang="zh-CN" sz="2400" b="1" dirty="0" smtClean="0">
                <a:ea typeface="宋体" pitchFamily="2" charset="-122"/>
              </a:rPr>
              <a:t>protocol</a:t>
            </a:r>
          </a:p>
          <a:p>
            <a:pPr marL="749300" lvl="1" indent="-292100">
              <a:buFontTx/>
              <a:buChar char="•"/>
            </a:pPr>
            <a:r>
              <a:rPr lang="en-US" altLang="zh-CN" sz="2400" b="1" dirty="0" smtClean="0">
                <a:ea typeface="宋体" pitchFamily="2" charset="-122"/>
              </a:rPr>
              <a:t>www.kongu.edu </a:t>
            </a:r>
            <a:r>
              <a:rPr lang="en-US" altLang="zh-CN" sz="2400" b="1" dirty="0">
                <a:ea typeface="宋体" pitchFamily="2" charset="-122"/>
              </a:rPr>
              <a:t>– specifies the host name / domain </a:t>
            </a:r>
            <a:r>
              <a:rPr lang="en-US" altLang="zh-CN" sz="2400" b="1" dirty="0" smtClean="0">
                <a:ea typeface="宋体" pitchFamily="2" charset="-122"/>
              </a:rPr>
              <a:t>name</a:t>
            </a:r>
          </a:p>
          <a:p>
            <a:pPr marL="749300" lvl="1" indent="-292100">
              <a:buFontTx/>
              <a:buChar char="•"/>
            </a:pPr>
            <a:r>
              <a:rPr lang="en-US" altLang="zh-CN" sz="2400" b="1" dirty="0" smtClean="0">
                <a:solidFill>
                  <a:srgbClr val="C00000"/>
                </a:solidFill>
                <a:ea typeface="宋体" pitchFamily="2" charset="-122"/>
              </a:rPr>
              <a:t>/department/CSE/index.html</a:t>
            </a:r>
            <a:r>
              <a:rPr lang="en-US" altLang="zh-CN" sz="2400" b="1" dirty="0">
                <a:ea typeface="宋体" pitchFamily="2" charset="-122"/>
              </a:rPr>
              <a:t>– specifies the path of the document on the host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3830</TotalTime>
  <Words>2948</Words>
  <Application>Microsoft Office PowerPoint</Application>
  <PresentationFormat>On-screen Show (4:3)</PresentationFormat>
  <Paragraphs>664</Paragraphs>
  <Slides>85</Slides>
  <Notes>2</Notes>
  <HiddenSlides>1</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Median</vt:lpstr>
      <vt:lpstr>Introduction to Web Design  and HTML</vt:lpstr>
      <vt:lpstr>Client/Server Architecture</vt:lpstr>
      <vt:lpstr>Web Client/ Web Server</vt:lpstr>
      <vt:lpstr>Clients &amp; Servers Example</vt:lpstr>
      <vt:lpstr>Web Essentials</vt:lpstr>
      <vt:lpstr>How the browser interacts with the servers ?</vt:lpstr>
      <vt:lpstr>Domain Name, URL’s and IPs</vt:lpstr>
      <vt:lpstr>Structure of a Uniform Resource Locators</vt:lpstr>
      <vt:lpstr>Mapping IP to Domain Name </vt:lpstr>
      <vt:lpstr>Internet Use</vt:lpstr>
      <vt:lpstr>Internet Vs WWW</vt:lpstr>
      <vt:lpstr>Web Page - The Making of a Good Design</vt:lpstr>
      <vt:lpstr>Technologies &amp; Tools </vt:lpstr>
      <vt:lpstr>Web Page Vs Website</vt:lpstr>
      <vt:lpstr>HTML-Hyper Text Markup Language </vt:lpstr>
      <vt:lpstr>HTML – Fundamentals Document Structure</vt:lpstr>
      <vt:lpstr>HTML – Basic Structure</vt:lpstr>
      <vt:lpstr>Example</vt:lpstr>
      <vt:lpstr>Description</vt:lpstr>
      <vt:lpstr>HTML - Comment lines</vt:lpstr>
      <vt:lpstr>HTML Tags</vt:lpstr>
      <vt:lpstr>HTML Heading Tag</vt:lpstr>
      <vt:lpstr>HTML ATTRIBUTES</vt:lpstr>
      <vt:lpstr>HTML colors- Attribute Values  </vt:lpstr>
      <vt:lpstr> HTML -Colors</vt:lpstr>
      <vt:lpstr>HTML Links- anchor tag</vt:lpstr>
      <vt:lpstr>Example output</vt:lpstr>
      <vt:lpstr>HTML Links</vt:lpstr>
      <vt:lpstr>&lt;anchor &gt; - Target attribute value</vt:lpstr>
      <vt:lpstr> Hypertext links</vt:lpstr>
      <vt:lpstr>HTML Images</vt:lpstr>
      <vt:lpstr>HTML Element-&lt;img&gt;</vt:lpstr>
      <vt:lpstr>Image as hyper link</vt:lpstr>
      <vt:lpstr>The title Attribute</vt:lpstr>
      <vt:lpstr>Nested HTML Elements</vt:lpstr>
      <vt:lpstr>HTML Empty Tags</vt:lpstr>
      <vt:lpstr>Horizontal Rule  and break tag</vt:lpstr>
      <vt:lpstr>HTML Display</vt:lpstr>
      <vt:lpstr>HTML &lt;pre&gt; Element</vt:lpstr>
      <vt:lpstr>HTML Formatting Elements</vt:lpstr>
      <vt:lpstr>Output of Formatting tags</vt:lpstr>
      <vt:lpstr>HTML Lists</vt:lpstr>
      <vt:lpstr>HTML Lists</vt:lpstr>
      <vt:lpstr>HTML Lists</vt:lpstr>
      <vt:lpstr>Unordered HTML List- type attributes</vt:lpstr>
      <vt:lpstr>Ordered HTML List  type attributes</vt:lpstr>
      <vt:lpstr>HTML Elements-Ordered List </vt:lpstr>
      <vt:lpstr>How to design a nested list?</vt:lpstr>
      <vt:lpstr>Nested HTML Lists</vt:lpstr>
      <vt:lpstr>HTML Tables</vt:lpstr>
      <vt:lpstr>HTML Table tags</vt:lpstr>
      <vt:lpstr>HTML TABLES</vt:lpstr>
      <vt:lpstr>&lt;thead&gt;, &lt;tbody&gt;, &lt;tfoot&gt;</vt:lpstr>
      <vt:lpstr>ROWSPAN</vt:lpstr>
      <vt:lpstr>COLSPAN</vt:lpstr>
      <vt:lpstr>Colgroup</vt:lpstr>
      <vt:lpstr>CELL PADING vs CELL SPACING</vt:lpstr>
      <vt:lpstr>Question</vt:lpstr>
      <vt:lpstr>HTML-Internal Linking[bookmarking]</vt:lpstr>
      <vt:lpstr>Media Tags</vt:lpstr>
      <vt:lpstr>Media Tags</vt:lpstr>
      <vt:lpstr>Media Tags - &lt;audio&gt;</vt:lpstr>
      <vt:lpstr>Media Tags - &lt;video&gt;</vt:lpstr>
      <vt:lpstr>Video Tag- example</vt:lpstr>
      <vt:lpstr>Special characters in HTML</vt:lpstr>
      <vt:lpstr>Special characters in HTML</vt:lpstr>
      <vt:lpstr>HTML Quotations and Citation Elements </vt:lpstr>
      <vt:lpstr>&lt;Div&gt; &amp; &lt;Span&gt; tag</vt:lpstr>
      <vt:lpstr>Slide 69</vt:lpstr>
      <vt:lpstr>Form</vt:lpstr>
      <vt:lpstr>label</vt:lpstr>
      <vt:lpstr>Input tag</vt:lpstr>
      <vt:lpstr>Input tag types</vt:lpstr>
      <vt:lpstr>Input tag types</vt:lpstr>
      <vt:lpstr>Input tag types</vt:lpstr>
      <vt:lpstr>Form example</vt:lpstr>
      <vt:lpstr>output</vt:lpstr>
      <vt:lpstr>Text area </vt:lpstr>
      <vt:lpstr>select</vt:lpstr>
      <vt:lpstr>button</vt:lpstr>
      <vt:lpstr>Semantic elements</vt:lpstr>
      <vt:lpstr>Semantic tags</vt:lpstr>
      <vt:lpstr>Semantic tags</vt:lpstr>
      <vt:lpstr>Slide 84</vt:lpstr>
      <vt:lpstr>Slide 85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Design and HTML</dc:title>
  <dc:creator>staff</dc:creator>
  <cp:lastModifiedBy>admin</cp:lastModifiedBy>
  <cp:revision>251</cp:revision>
  <dcterms:created xsi:type="dcterms:W3CDTF">2016-07-19T06:02:34Z</dcterms:created>
  <dcterms:modified xsi:type="dcterms:W3CDTF">2023-01-21T05:40:42Z</dcterms:modified>
</cp:coreProperties>
</file>