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7" r:id="rId2"/>
    <p:sldId id="298" r:id="rId3"/>
    <p:sldId id="284" r:id="rId4"/>
    <p:sldId id="286" r:id="rId5"/>
    <p:sldId id="380" r:id="rId6"/>
    <p:sldId id="287" r:id="rId7"/>
    <p:sldId id="288" r:id="rId8"/>
    <p:sldId id="383" r:id="rId9"/>
    <p:sldId id="382" r:id="rId10"/>
    <p:sldId id="260" r:id="rId11"/>
    <p:sldId id="262" r:id="rId12"/>
    <p:sldId id="264" r:id="rId13"/>
    <p:sldId id="261" r:id="rId14"/>
    <p:sldId id="265" r:id="rId15"/>
    <p:sldId id="266" r:id="rId16"/>
    <p:sldId id="291" r:id="rId17"/>
    <p:sldId id="292" r:id="rId18"/>
    <p:sldId id="319" r:id="rId19"/>
    <p:sldId id="374" r:id="rId20"/>
    <p:sldId id="375" r:id="rId21"/>
    <p:sldId id="377" r:id="rId22"/>
    <p:sldId id="376" r:id="rId23"/>
    <p:sldId id="269" r:id="rId24"/>
    <p:sldId id="367" r:id="rId25"/>
    <p:sldId id="368" r:id="rId26"/>
    <p:sldId id="347" r:id="rId27"/>
    <p:sldId id="384" r:id="rId28"/>
    <p:sldId id="385" r:id="rId29"/>
    <p:sldId id="281" r:id="rId30"/>
    <p:sldId id="282" r:id="rId31"/>
    <p:sldId id="303" r:id="rId32"/>
    <p:sldId id="304" r:id="rId33"/>
    <p:sldId id="364" r:id="rId34"/>
    <p:sldId id="324" r:id="rId35"/>
    <p:sldId id="323" r:id="rId36"/>
    <p:sldId id="307" r:id="rId37"/>
    <p:sldId id="310" r:id="rId38"/>
    <p:sldId id="314" r:id="rId39"/>
    <p:sldId id="315" r:id="rId40"/>
    <p:sldId id="369" r:id="rId41"/>
    <p:sldId id="373" r:id="rId42"/>
    <p:sldId id="371" r:id="rId43"/>
    <p:sldId id="386" r:id="rId44"/>
    <p:sldId id="38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E3BA-CA29-418A-AC78-007059FA4900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07C71-7F4E-4603-808E-A3D24513A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101;p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29027" name="Google Shape;102;p1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840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Google Shape;212;p1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48483" name="Google Shape;213;p1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871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Google Shape;212;p1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51555" name="Google Shape;213;p1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783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Google Shape;212;p1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49507" name="Google Shape;213;p1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100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Google Shape;334;g8c79667e2c_2_29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059" name="Google Shape;335;g8c79667e2c_2_294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194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Google Shape;212;p1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dirty="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55651" name="Google Shape;213;p1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074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Google Shape;212;p1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58723" name="Google Shape;213;p1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581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Google Shape;342;g8c79667e2c_2_374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81251" name="Google Shape;343;g8c79667e2c_2_374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252" name="Google Shape;344;g8c79667e2c_2_374:notes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7FC82-3383-4144-B11B-69ADB5357DF9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857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Google Shape;349;g8c79667e2c_2_38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75" name="Google Shape;350;g8c79667e2c_2_385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652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Google Shape;409;g8c79667e2c_2_39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467" name="Google Shape;410;g8c79667e2c_2_396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9604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Google Shape;424;g8c79667e2c_2_40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515" name="Google Shape;425;g8c79667e2c_2_401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932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114;p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31075" name="Google Shape;115;p3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5647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Google Shape;364;g8c79667e2c_2_391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3299" name="Google Shape;365;g8c79667e2c_2_391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770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Google Shape;371;g8c7d61f134_0_14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371" name="Google Shape;372;g8c7d61f134_0_145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674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Google Shape;371;g8c7d61f134_0_14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371" name="Google Shape;372;g8c7d61f134_0_145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521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Google Shape;371;g8c7d61f134_0_145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371" name="Google Shape;372;g8c7d61f134_0_145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698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128;p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33123" name="Google Shape;129;p5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563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121;p4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32099" name="Google Shape;122;p4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657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148;p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34147" name="Google Shape;149;p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606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Google Shape;199;p1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40291" name="Google Shape;200;p16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213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Google Shape;205;p1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41315" name="Google Shape;206;p17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007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Google Shape;276;p2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53603" name="Google Shape;277;p2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155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Google Shape;212;p18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sz="1200" smtClean="0">
              <a:latin typeface="Calibri" pitchFamily="34" charset="0"/>
              <a:cs typeface="Arial" pitchFamily="34" charset="0"/>
              <a:sym typeface="Calibri" pitchFamily="34" charset="0"/>
            </a:endParaRPr>
          </a:p>
        </p:txBody>
      </p:sp>
      <p:sp>
        <p:nvSpPr>
          <p:cNvPr id="147459" name="Google Shape;213;p18:notes"/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56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D9AF-C232-426D-8695-B6DCFC53FB32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B0E7-6A17-4CFB-8B78-E7B1F03F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a.asp" TargetMode="External"/><Relationship Id="rId18" Type="http://schemas.openxmlformats.org/officeDocument/2006/relationships/hyperlink" Target="https://www.w3schools.com/tags/tag_bdo.asp" TargetMode="External"/><Relationship Id="rId26" Type="http://schemas.openxmlformats.org/officeDocument/2006/relationships/hyperlink" Target="https://www.w3schools.com/tags/tag_img.asp" TargetMode="External"/><Relationship Id="rId39" Type="http://schemas.openxmlformats.org/officeDocument/2006/relationships/hyperlink" Target="https://www.w3schools.com/tags/tag_map.asp" TargetMode="External"/><Relationship Id="rId3" Type="http://schemas.openxmlformats.org/officeDocument/2006/relationships/hyperlink" Target="https://www.w3schools.com/tags/tag_address.asp" TargetMode="External"/><Relationship Id="rId21" Type="http://schemas.openxmlformats.org/officeDocument/2006/relationships/hyperlink" Target="https://www.w3schools.com/tags/tag_cite.asp" TargetMode="External"/><Relationship Id="rId34" Type="http://schemas.openxmlformats.org/officeDocument/2006/relationships/hyperlink" Target="https://www.w3schools.com/tags/tag_ul.asp" TargetMode="External"/><Relationship Id="rId42" Type="http://schemas.openxmlformats.org/officeDocument/2006/relationships/hyperlink" Target="https://www.w3schools.com/tags/tag_q.asp" TargetMode="External"/><Relationship Id="rId47" Type="http://schemas.openxmlformats.org/officeDocument/2006/relationships/hyperlink" Target="https://www.w3schools.com/tags/tag_strong.asp" TargetMode="External"/><Relationship Id="rId7" Type="http://schemas.openxmlformats.org/officeDocument/2006/relationships/hyperlink" Target="https://www.w3schools.com/tags/tag_figcaption.asp" TargetMode="External"/><Relationship Id="rId12" Type="http://schemas.openxmlformats.org/officeDocument/2006/relationships/hyperlink" Target="https://www.w3schools.com/tags/tag_header.asp" TargetMode="External"/><Relationship Id="rId17" Type="http://schemas.openxmlformats.org/officeDocument/2006/relationships/hyperlink" Target="https://www.w3schools.com/tags/tag_b.asp" TargetMode="External"/><Relationship Id="rId25" Type="http://schemas.openxmlformats.org/officeDocument/2006/relationships/hyperlink" Target="https://www.w3schools.com/tags/tag_i.asp" TargetMode="External"/><Relationship Id="rId33" Type="http://schemas.openxmlformats.org/officeDocument/2006/relationships/hyperlink" Target="https://www.w3schools.com/tags/tag_tfoot.asp" TargetMode="External"/><Relationship Id="rId38" Type="http://schemas.openxmlformats.org/officeDocument/2006/relationships/hyperlink" Target="https://www.w3schools.com/tags/tag_label.asp" TargetMode="External"/><Relationship Id="rId46" Type="http://schemas.openxmlformats.org/officeDocument/2006/relationships/hyperlink" Target="https://www.w3schools.com/tags/tag_span.asp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www.w3schools.com/tags/tag_acronym.asp" TargetMode="External"/><Relationship Id="rId20" Type="http://schemas.openxmlformats.org/officeDocument/2006/relationships/hyperlink" Target="https://www.w3schools.com/tags/tag_button.asp" TargetMode="External"/><Relationship Id="rId29" Type="http://schemas.openxmlformats.org/officeDocument/2006/relationships/hyperlink" Target="https://www.w3schools.com/tags/tag_p.asp" TargetMode="External"/><Relationship Id="rId41" Type="http://schemas.openxmlformats.org/officeDocument/2006/relationships/hyperlink" Target="https://www.w3schools.com/tags/tag_output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tags/tag_fieldset.asp" TargetMode="External"/><Relationship Id="rId11" Type="http://schemas.openxmlformats.org/officeDocument/2006/relationships/hyperlink" Target="https://www.w3schools.com/tags/tag_hn.asp" TargetMode="External"/><Relationship Id="rId24" Type="http://schemas.openxmlformats.org/officeDocument/2006/relationships/hyperlink" Target="https://www.w3schools.com/tags/tag_em.asp" TargetMode="External"/><Relationship Id="rId32" Type="http://schemas.openxmlformats.org/officeDocument/2006/relationships/hyperlink" Target="https://www.w3schools.com/tags/tag_table.asp" TargetMode="External"/><Relationship Id="rId37" Type="http://schemas.openxmlformats.org/officeDocument/2006/relationships/hyperlink" Target="https://www.w3schools.com/tags/tag_kbd.asp" TargetMode="External"/><Relationship Id="rId40" Type="http://schemas.openxmlformats.org/officeDocument/2006/relationships/hyperlink" Target="https://www.w3schools.com/tags/tag_object.asp" TargetMode="External"/><Relationship Id="rId45" Type="http://schemas.openxmlformats.org/officeDocument/2006/relationships/hyperlink" Target="https://www.w3schools.com/tags/tag_small.asp" TargetMode="External"/><Relationship Id="rId5" Type="http://schemas.openxmlformats.org/officeDocument/2006/relationships/hyperlink" Target="https://www.w3schools.com/tags/tag_div.asp" TargetMode="External"/><Relationship Id="rId15" Type="http://schemas.openxmlformats.org/officeDocument/2006/relationships/hyperlink" Target="https://www.w3schools.com/tags/tag_abbr.asp" TargetMode="External"/><Relationship Id="rId23" Type="http://schemas.openxmlformats.org/officeDocument/2006/relationships/hyperlink" Target="https://www.w3schools.com/tags/tag_dfn.asp" TargetMode="External"/><Relationship Id="rId28" Type="http://schemas.openxmlformats.org/officeDocument/2006/relationships/hyperlink" Target="https://www.w3schools.com/tags/tag_sup.asp" TargetMode="External"/><Relationship Id="rId36" Type="http://schemas.openxmlformats.org/officeDocument/2006/relationships/hyperlink" Target="https://www.w3schools.com/tags/tag_input.asp" TargetMode="External"/><Relationship Id="rId49" Type="http://schemas.openxmlformats.org/officeDocument/2006/relationships/hyperlink" Target="https://www.w3schools.com/tags/tag_time.asp" TargetMode="External"/><Relationship Id="rId10" Type="http://schemas.openxmlformats.org/officeDocument/2006/relationships/hyperlink" Target="https://www.w3schools.com/tags/tag_form.asp" TargetMode="External"/><Relationship Id="rId19" Type="http://schemas.openxmlformats.org/officeDocument/2006/relationships/hyperlink" Target="https://www.w3schools.com/tags/tag_br.asp" TargetMode="External"/><Relationship Id="rId31" Type="http://schemas.openxmlformats.org/officeDocument/2006/relationships/hyperlink" Target="https://www.w3schools.com/tags/tag_section.asp" TargetMode="External"/><Relationship Id="rId44" Type="http://schemas.openxmlformats.org/officeDocument/2006/relationships/hyperlink" Target="https://www.w3schools.com/tags/tag_select.asp" TargetMode="External"/><Relationship Id="rId4" Type="http://schemas.openxmlformats.org/officeDocument/2006/relationships/hyperlink" Target="https://www.w3schools.com/tags/tag_blockquote.asp" TargetMode="External"/><Relationship Id="rId9" Type="http://schemas.openxmlformats.org/officeDocument/2006/relationships/hyperlink" Target="https://www.w3schools.com/tags/tag_footer.asp" TargetMode="External"/><Relationship Id="rId14" Type="http://schemas.openxmlformats.org/officeDocument/2006/relationships/hyperlink" Target="https://www.w3schools.com/tags/tag_ol.asp" TargetMode="External"/><Relationship Id="rId22" Type="http://schemas.openxmlformats.org/officeDocument/2006/relationships/hyperlink" Target="https://www.w3schools.com/tags/tag_code.asp" TargetMode="External"/><Relationship Id="rId27" Type="http://schemas.openxmlformats.org/officeDocument/2006/relationships/hyperlink" Target="https://www.w3schools.com/tags/tag_sub.asp" TargetMode="External"/><Relationship Id="rId30" Type="http://schemas.openxmlformats.org/officeDocument/2006/relationships/hyperlink" Target="https://www.w3schools.com/tags/tag_pre.asp" TargetMode="External"/><Relationship Id="rId35" Type="http://schemas.openxmlformats.org/officeDocument/2006/relationships/hyperlink" Target="https://www.w3schools.com/tags/tag_video.asp" TargetMode="External"/><Relationship Id="rId43" Type="http://schemas.openxmlformats.org/officeDocument/2006/relationships/hyperlink" Target="https://www.w3schools.com/tags/tag_script.asp" TargetMode="External"/><Relationship Id="rId48" Type="http://schemas.openxmlformats.org/officeDocument/2006/relationships/hyperlink" Target="https://www.w3schools.com/tags/tag_textarea.asp" TargetMode="External"/><Relationship Id="rId8" Type="http://schemas.openxmlformats.org/officeDocument/2006/relationships/hyperlink" Target="https://www.w3schools.com/tags/tag_figure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620000" cy="18288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Cascading STYLE Sheet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Inline Style sheet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153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Used to apply a unique style to a </a:t>
            </a:r>
            <a:r>
              <a:rPr lang="en-US" sz="2800" dirty="0" smtClean="0">
                <a:solidFill>
                  <a:srgbClr val="FF0000"/>
                </a:solidFill>
              </a:rPr>
              <a:t>single HTML element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9248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486400"/>
            <a:ext cx="3048000" cy="11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Embedded/ Internal Style sheet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Used to define a style for a </a:t>
            </a:r>
            <a:r>
              <a:rPr lang="en-US" sz="2800" dirty="0">
                <a:solidFill>
                  <a:srgbClr val="FF0000"/>
                </a:solidFill>
              </a:rPr>
              <a:t>single HTML </a:t>
            </a:r>
            <a:r>
              <a:rPr lang="en-US" sz="2800" dirty="0" smtClean="0">
                <a:solidFill>
                  <a:srgbClr val="FF0000"/>
                </a:solidFill>
              </a:rPr>
              <a:t>page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efined in the &lt;head&gt; section of an HTML page, within a </a:t>
            </a:r>
            <a:r>
              <a:rPr lang="en-US" sz="2800" dirty="0" smtClean="0">
                <a:solidFill>
                  <a:srgbClr val="FF0000"/>
                </a:solidFill>
              </a:rPr>
              <a:t>&lt;style&gt; </a:t>
            </a:r>
            <a:r>
              <a:rPr lang="en-US" sz="2800" dirty="0" smtClean="0"/>
              <a:t>element.</a:t>
            </a:r>
          </a:p>
          <a:p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Embedded/ Internal Style sheet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1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External Style Sheet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0668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Used to define the style for </a:t>
            </a:r>
            <a:r>
              <a:rPr lang="en-US" sz="2800" dirty="0" smtClean="0">
                <a:solidFill>
                  <a:srgbClr val="FF0000"/>
                </a:solidFill>
              </a:rPr>
              <a:t>entire website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style sheet is written in separate file stored with 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css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extension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To use an external style sheet, add a</a:t>
            </a:r>
            <a:r>
              <a:rPr lang="en-US" sz="2800" dirty="0" smtClean="0">
                <a:solidFill>
                  <a:srgbClr val="FF0000"/>
                </a:solidFill>
              </a:rPr>
              <a:t> link</a:t>
            </a:r>
            <a:r>
              <a:rPr lang="en-US" sz="2800" dirty="0" smtClean="0"/>
              <a:t> to it in the &lt;head&gt; section of each HTML page</a:t>
            </a:r>
            <a:endParaRPr lang="en-US" sz="2800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95800"/>
            <a:ext cx="753217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838200" y="3886200"/>
            <a:ext cx="175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Style.css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External Style Sheet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534400" cy="286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838200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External.html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0"/>
            <a:ext cx="4114800" cy="195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External Style Sheet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066800"/>
            <a:ext cx="838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&lt;link&gt; </a:t>
            </a:r>
            <a:r>
              <a:rPr lang="en-US" sz="2800" b="1" dirty="0" err="1" smtClean="0">
                <a:solidFill>
                  <a:schemeClr val="accent2"/>
                </a:solidFill>
              </a:rPr>
              <a:t>rel</a:t>
            </a:r>
            <a:r>
              <a:rPr lang="en-US" sz="2800" b="1" dirty="0" smtClean="0">
                <a:solidFill>
                  <a:schemeClr val="accent2"/>
                </a:solidFill>
              </a:rPr>
              <a:t> Attribute</a:t>
            </a:r>
          </a:p>
          <a:p>
            <a:pPr algn="just"/>
            <a:r>
              <a:rPr lang="en-US" sz="2800" dirty="0"/>
              <a:t>S</a:t>
            </a:r>
            <a:r>
              <a:rPr lang="en-US" sz="2800" dirty="0" smtClean="0"/>
              <a:t>pecifies the relationship between the current document and the linked document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chemeClr val="accent2"/>
              </a:solidFill>
            </a:endParaRPr>
          </a:p>
          <a:p>
            <a:r>
              <a:rPr lang="en-US" sz="2800" b="1" dirty="0" smtClean="0">
                <a:solidFill>
                  <a:schemeClr val="accent2"/>
                </a:solidFill>
              </a:rPr>
              <a:t>&lt;link </a:t>
            </a:r>
            <a:r>
              <a:rPr lang="en-US" sz="2800" b="1" dirty="0" err="1" smtClean="0">
                <a:solidFill>
                  <a:schemeClr val="accent2"/>
                </a:solidFill>
              </a:rPr>
              <a:t>rel</a:t>
            </a:r>
            <a:r>
              <a:rPr lang="en-US" sz="2800" b="1" dirty="0" smtClean="0">
                <a:solidFill>
                  <a:schemeClr val="accent2"/>
                </a:solidFill>
              </a:rPr>
              <a:t> =“style sheet”&gt; </a:t>
            </a:r>
          </a:p>
          <a:p>
            <a:r>
              <a:rPr lang="en-US" sz="2800" dirty="0" smtClean="0"/>
              <a:t>Refers the imported document is </a:t>
            </a:r>
            <a:r>
              <a:rPr lang="en-US" sz="2800" dirty="0" smtClean="0">
                <a:solidFill>
                  <a:srgbClr val="FF0000"/>
                </a:solidFill>
              </a:rPr>
              <a:t>CSS style sheet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&lt;link&gt; type Attribute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Specifies the Internet media type of &lt;style&gt; tag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identifies the content between the &lt;style&gt; and &lt;/style&gt; tags.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default value is </a:t>
            </a:r>
            <a:r>
              <a:rPr lang="en-US" sz="2800" dirty="0" smtClean="0">
                <a:solidFill>
                  <a:srgbClr val="FF0000"/>
                </a:solidFill>
              </a:rPr>
              <a:t>"text/</a:t>
            </a:r>
            <a:r>
              <a:rPr lang="en-US" sz="2800" dirty="0" err="1" smtClean="0">
                <a:solidFill>
                  <a:srgbClr val="FF0000"/>
                </a:solidFill>
              </a:rPr>
              <a:t>css</a:t>
            </a:r>
            <a:r>
              <a:rPr lang="en-US" sz="2800" dirty="0" smtClean="0">
                <a:solidFill>
                  <a:srgbClr val="FF0000"/>
                </a:solidFill>
              </a:rPr>
              <a:t>", </a:t>
            </a:r>
            <a:r>
              <a:rPr lang="en-US" sz="2800" dirty="0" smtClean="0"/>
              <a:t>which indicates that the content is CSS.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3959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Applying a single style sheet to multiple documents</a:t>
            </a:r>
            <a:endParaRPr sz="4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28" name="Picture 1" descr="rI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3" y="1781175"/>
            <a:ext cx="52324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3959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Advantages  of External Style Sheet</a:t>
            </a:r>
            <a:endParaRPr sz="3959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723" name="Google Shape;209;p17"/>
          <p:cNvSpPr txBox="1">
            <a:spLocks noGrp="1"/>
          </p:cNvSpPr>
          <p:nvPr>
            <p:ph idx="1"/>
          </p:nvPr>
        </p:nvSpPr>
        <p:spPr>
          <a:xfrm>
            <a:off x="428625" y="1590675"/>
            <a:ext cx="8532813" cy="4830763"/>
          </a:xfrm>
        </p:spPr>
        <p:txBody>
          <a:bodyPr/>
          <a:lstStyle/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</a:pPr>
            <a:r>
              <a:rPr lang="en-US" sz="2900" smtClean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Saves Time  </a:t>
            </a: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90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can change the look of an entire website by changing just one file</a:t>
            </a:r>
          </a:p>
        </p:txBody>
      </p:sp>
      <p:pic>
        <p:nvPicPr>
          <p:cNvPr id="30724" name="Google Shape;210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3309938"/>
            <a:ext cx="7177088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7620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2880" b="1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Inheritance</a:t>
            </a:r>
            <a:r>
              <a:rPr lang="en-US" sz="288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- which style prevails when several are present? </a:t>
            </a:r>
            <a:r>
              <a:rPr lang="en-US" sz="288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/>
            </a:r>
            <a:br>
              <a:rPr lang="en-US" sz="288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8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4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987" name="Google Shape;280;p28"/>
          <p:cNvSpPr txBox="1">
            <a:spLocks noGrp="1"/>
          </p:cNvSpPr>
          <p:nvPr>
            <p:ph idx="1"/>
          </p:nvPr>
        </p:nvSpPr>
        <p:spPr>
          <a:xfrm>
            <a:off x="571500" y="1600200"/>
            <a:ext cx="7696200" cy="4876800"/>
          </a:xfrm>
        </p:spPr>
        <p:txBody>
          <a:bodyPr/>
          <a:lstStyle/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Inline (local) overrides internal  &amp; external styles</a:t>
            </a: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Arial" pitchFamily="34" charset="0"/>
              <a:buNone/>
            </a:pPr>
            <a:endParaRPr lang="en-US" sz="2800" dirty="0" smtClean="0"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Internal style sheet  overrides external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215;p1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Selectors</a:t>
            </a:r>
          </a:p>
        </p:txBody>
      </p:sp>
      <p:sp>
        <p:nvSpPr>
          <p:cNvPr id="31747" name="Google Shape;216;p18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786313"/>
          </a:xfrm>
        </p:spPr>
        <p:txBody>
          <a:bodyPr>
            <a:normAutofit lnSpcReduction="10000"/>
          </a:bodyPr>
          <a:lstStyle/>
          <a:p>
            <a:pPr marL="319088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900" dirty="0" smtClean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CSS selectors are used to "find" (or select) HTML elements based on their element name, id, class, attribute, and more</a:t>
            </a:r>
          </a:p>
          <a:p>
            <a:pPr marL="319088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900" dirty="0" smtClean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Types</a:t>
            </a:r>
          </a:p>
          <a:p>
            <a:pPr marL="776288" lvl="1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solidFill>
                  <a:srgbClr val="FFC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Simple selectors </a:t>
            </a: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(select elements based on name, id, class)</a:t>
            </a:r>
          </a:p>
          <a:p>
            <a:pPr marL="1233488" lvl="2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Element name selector</a:t>
            </a:r>
          </a:p>
          <a:p>
            <a:pPr marL="1233488" lvl="2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Element id selector</a:t>
            </a:r>
          </a:p>
          <a:p>
            <a:pPr marL="1233488" lvl="2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Element class selector</a:t>
            </a:r>
          </a:p>
          <a:p>
            <a:pPr marL="1233488" lvl="2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Universal selector</a:t>
            </a:r>
          </a:p>
          <a:p>
            <a:pPr marL="1233488" lvl="2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Grouping Selectors</a:t>
            </a:r>
          </a:p>
          <a:p>
            <a:pPr marL="776288" lvl="1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solidFill>
                  <a:srgbClr val="FFC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Pseudo-class selectors</a:t>
            </a: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 (select elements based on a certain state)</a:t>
            </a:r>
          </a:p>
          <a:p>
            <a:pPr marL="1233488" lvl="2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4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:hover</a:t>
            </a:r>
          </a:p>
          <a:p>
            <a:pPr marL="776288" lvl="1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400" dirty="0" smtClean="0">
              <a:solidFill>
                <a:srgbClr val="FFC000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776288" lvl="1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Arial" pitchFamily="34" charset="0"/>
              <a:buNone/>
            </a:pPr>
            <a:endParaRPr lang="en-US" sz="2900" i="1" dirty="0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CSS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Html</a:t>
            </a:r>
          </a:p>
          <a:p>
            <a:pPr>
              <a:buNone/>
            </a:pPr>
            <a:r>
              <a:rPr lang="en-US" dirty="0" smtClean="0"/>
              <a:t>	Used for marking </a:t>
            </a:r>
            <a:r>
              <a:rPr lang="en-US" dirty="0"/>
              <a:t>up information to </a:t>
            </a:r>
            <a:r>
              <a:rPr lang="en-US" dirty="0" smtClean="0"/>
              <a:t>be rendered in a browser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CSS- Cascading Style Sheet</a:t>
            </a:r>
          </a:p>
          <a:p>
            <a:pPr algn="just">
              <a:buNone/>
            </a:pPr>
            <a:r>
              <a:rPr lang="en-US" dirty="0" smtClean="0"/>
              <a:t>	1. Specifies </a:t>
            </a:r>
            <a:r>
              <a:rPr lang="en-US" dirty="0"/>
              <a:t>the </a:t>
            </a:r>
            <a:r>
              <a:rPr lang="en-US" i="1" dirty="0"/>
              <a:t>presentation of elements on a </a:t>
            </a:r>
            <a:r>
              <a:rPr lang="en-US" i="1" dirty="0" smtClean="0"/>
              <a:t> 	web </a:t>
            </a:r>
            <a:r>
              <a:rPr lang="en-US" i="1" dirty="0"/>
              <a:t>page (e.g., </a:t>
            </a:r>
            <a:r>
              <a:rPr lang="en-US" i="1" dirty="0" smtClean="0"/>
              <a:t>fonts, </a:t>
            </a:r>
            <a:r>
              <a:rPr lang="en-US" dirty="0" smtClean="0"/>
              <a:t>spacing</a:t>
            </a:r>
            <a:r>
              <a:rPr lang="en-US" dirty="0"/>
              <a:t>, sizes, colors, </a:t>
            </a:r>
            <a:r>
              <a:rPr lang="en-US" dirty="0" smtClean="0"/>
              <a:t>	positioning</a:t>
            </a:r>
            <a:r>
              <a:rPr lang="en-US" dirty="0"/>
              <a:t>) </a:t>
            </a:r>
            <a:r>
              <a:rPr lang="en-US" i="1" dirty="0"/>
              <a:t>separately from the document’s </a:t>
            </a:r>
            <a:r>
              <a:rPr lang="en-US" i="1" dirty="0" smtClean="0"/>
              <a:t>	structure </a:t>
            </a:r>
            <a:r>
              <a:rPr lang="en-US" i="1" dirty="0"/>
              <a:t>and </a:t>
            </a:r>
            <a:r>
              <a:rPr lang="en-US" i="1" dirty="0" smtClean="0"/>
              <a:t>content</a:t>
            </a:r>
          </a:p>
          <a:p>
            <a:pPr algn="just">
              <a:buNone/>
            </a:pPr>
            <a:r>
              <a:rPr lang="en-US" dirty="0" smtClean="0"/>
              <a:t>	2. CSS can be added to HTML documents in 3 ways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a) Inline b)Embedded </a:t>
            </a:r>
            <a:r>
              <a:rPr lang="en-US" smtClean="0"/>
              <a:t>or internal </a:t>
            </a:r>
            <a:r>
              <a:rPr lang="en-US" dirty="0" smtClean="0"/>
              <a:t>c) External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215;p1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Simple Selectors</a:t>
            </a:r>
          </a:p>
        </p:txBody>
      </p:sp>
      <p:sp>
        <p:nvSpPr>
          <p:cNvPr id="32771" name="Google Shape;216;p18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786313"/>
          </a:xfrm>
        </p:spPr>
        <p:txBody>
          <a:bodyPr/>
          <a:lstStyle/>
          <a:p>
            <a:pPr marL="776288" lvl="1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400" smtClean="0">
              <a:solidFill>
                <a:srgbClr val="FFC000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776288" lvl="1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Arial" pitchFamily="34" charset="0"/>
              <a:buNone/>
            </a:pPr>
            <a:endParaRPr lang="en-US" sz="2900" i="1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988" y="1719263"/>
            <a:ext cx="711517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215;p1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Universal Selector - Example</a:t>
            </a:r>
          </a:p>
        </p:txBody>
      </p:sp>
      <p:sp>
        <p:nvSpPr>
          <p:cNvPr id="34819" name="Google Shape;216;p18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Arial" pitchFamily="34" charset="0"/>
              <a:buNone/>
            </a:pPr>
            <a:endParaRPr lang="en-US" sz="2400" smtClean="0">
              <a:solidFill>
                <a:schemeClr val="tx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900" i="1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50" y="1609725"/>
            <a:ext cx="4143375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2951163"/>
            <a:ext cx="32004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215;p1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Selectors - Example</a:t>
            </a:r>
          </a:p>
        </p:txBody>
      </p:sp>
      <p:sp>
        <p:nvSpPr>
          <p:cNvPr id="33795" name="Google Shape;216;p18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Arial" pitchFamily="34" charset="0"/>
              <a:buNone/>
            </a:pPr>
            <a:endParaRPr lang="en-US" sz="2400" smtClean="0">
              <a:solidFill>
                <a:schemeClr val="tx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900" i="1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1055688"/>
            <a:ext cx="6230937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063" y="5135563"/>
            <a:ext cx="4960937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Color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color</a:t>
            </a:r>
            <a:r>
              <a:rPr lang="en-US" dirty="0" smtClean="0"/>
              <a:t> property is used to set the color of a text. The color is specified by:</a:t>
            </a:r>
          </a:p>
          <a:p>
            <a:r>
              <a:rPr lang="en-US" dirty="0" smtClean="0"/>
              <a:t>a color name - "red"</a:t>
            </a:r>
          </a:p>
          <a:p>
            <a:r>
              <a:rPr lang="en-US" dirty="0" smtClean="0"/>
              <a:t>a HEX value - "#ff0000"</a:t>
            </a:r>
          </a:p>
          <a:p>
            <a:r>
              <a:rPr lang="en-US" dirty="0" smtClean="0"/>
              <a:t>an RGB value - "</a:t>
            </a:r>
            <a:r>
              <a:rPr lang="en-US" dirty="0" err="1" smtClean="0"/>
              <a:t>rgb</a:t>
            </a:r>
            <a:r>
              <a:rPr lang="en-US" dirty="0" smtClean="0"/>
              <a:t>(255,0,0)“</a:t>
            </a:r>
          </a:p>
          <a:p>
            <a:pPr>
              <a:lnSpc>
                <a:spcPct val="21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text-align </a:t>
            </a:r>
            <a:r>
              <a:rPr lang="en-US" b="1" dirty="0" smtClean="0"/>
              <a:t>:</a:t>
            </a:r>
            <a:r>
              <a:rPr lang="en-US" dirty="0" smtClean="0"/>
              <a:t>Specifies the horizontal alignment of text</a:t>
            </a:r>
          </a:p>
          <a:p>
            <a:r>
              <a:rPr lang="en-US" dirty="0" smtClean="0"/>
              <a:t>text-align : </a:t>
            </a:r>
            <a:r>
              <a:rPr lang="en-US" dirty="0" err="1" smtClean="0"/>
              <a:t>left|center|right|justify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Example: </a:t>
            </a:r>
            <a:r>
              <a:rPr lang="en-US" dirty="0" smtClean="0"/>
              <a:t>h1 {</a:t>
            </a:r>
          </a:p>
          <a:p>
            <a:pPr>
              <a:buNone/>
            </a:pPr>
            <a:r>
              <a:rPr lang="en-US" dirty="0" smtClean="0"/>
              <a:t>  text-align: center;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533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8288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i="1" dirty="0" smtClean="0"/>
              <a:t>Example:</a:t>
            </a:r>
          </a:p>
          <a:p>
            <a:pPr>
              <a:buNone/>
            </a:pPr>
            <a:r>
              <a:rPr lang="en-US" sz="2800" b="1" i="1" dirty="0" smtClean="0"/>
              <a:t> </a:t>
            </a:r>
            <a:r>
              <a:rPr lang="en-US" sz="2800" dirty="0" smtClean="0"/>
              <a:t>h1 {</a:t>
            </a:r>
            <a:br>
              <a:rPr lang="en-US" sz="2800" dirty="0" smtClean="0"/>
            </a:br>
            <a:r>
              <a:rPr lang="en-US" sz="2800" dirty="0" smtClean="0"/>
              <a:t>  color: green; }</a:t>
            </a:r>
            <a:endParaRPr lang="en-US" sz="2800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text-transform: </a:t>
            </a:r>
          </a:p>
          <a:p>
            <a:pPr>
              <a:buNone/>
            </a:pPr>
            <a:r>
              <a:rPr lang="en-US" dirty="0" smtClean="0"/>
              <a:t>This property controls the capitalization of text Specifies the kind of text decoration to be used (underline, </a:t>
            </a:r>
            <a:r>
              <a:rPr lang="en-US" dirty="0" err="1" smtClean="0"/>
              <a:t>overline</a:t>
            </a:r>
            <a:r>
              <a:rPr lang="en-US" dirty="0" smtClean="0"/>
              <a:t>, etc.)</a:t>
            </a:r>
          </a:p>
          <a:p>
            <a:pPr>
              <a:buNone/>
            </a:pPr>
            <a:r>
              <a:rPr lang="en-US" dirty="0" smtClean="0"/>
              <a:t>text-transform: </a:t>
            </a:r>
            <a:r>
              <a:rPr lang="en-US" dirty="0" err="1" smtClean="0"/>
              <a:t>capitalize|uppercase|lowercase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Example: </a:t>
            </a:r>
            <a:r>
              <a:rPr lang="en-US" dirty="0" smtClean="0"/>
              <a:t>h2 {  text-transform: lowercase;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font</a:t>
            </a:r>
          </a:p>
          <a:p>
            <a:pPr>
              <a:buNone/>
            </a:pPr>
            <a:r>
              <a:rPr lang="en-US" dirty="0" smtClean="0"/>
              <a:t>font-family:</a:t>
            </a:r>
          </a:p>
          <a:p>
            <a:pPr>
              <a:buNone/>
            </a:pPr>
            <a:r>
              <a:rPr lang="en-US" dirty="0" smtClean="0"/>
              <a:t>.p1 {</a:t>
            </a:r>
          </a:p>
          <a:p>
            <a:pPr>
              <a:buNone/>
            </a:pPr>
            <a:r>
              <a:rPr lang="en-US" dirty="0" smtClean="0"/>
              <a:t>  font-family: "Times New Roman”;</a:t>
            </a:r>
          </a:p>
          <a:p>
            <a:pPr>
              <a:buNone/>
            </a:pPr>
            <a:r>
              <a:rPr lang="en-US" dirty="0" smtClean="0"/>
              <a:t>font-size: 30px;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533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background-</a:t>
            </a:r>
            <a:r>
              <a:rPr lang="en-US" b="1" i="1" dirty="0" err="1" smtClean="0">
                <a:solidFill>
                  <a:srgbClr val="C00000"/>
                </a:solidFill>
              </a:rPr>
              <a:t>color:</a:t>
            </a:r>
            <a:r>
              <a:rPr lang="en-US" dirty="0" err="1" smtClean="0"/>
              <a:t>applies</a:t>
            </a:r>
            <a:r>
              <a:rPr lang="en-US" dirty="0" smtClean="0"/>
              <a:t> background color </a:t>
            </a:r>
          </a:p>
          <a:p>
            <a:pPr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background-image: </a:t>
            </a:r>
            <a:r>
              <a:rPr lang="en-US" dirty="0" smtClean="0"/>
              <a:t>set the background image</a:t>
            </a:r>
            <a:endParaRPr lang="en-US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background-image: “images/css.jpg”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 background-</a:t>
            </a:r>
            <a:r>
              <a:rPr lang="en-US" b="1" dirty="0" err="1" smtClean="0"/>
              <a:t>postion:</a:t>
            </a:r>
            <a:r>
              <a:rPr lang="en-US" dirty="0" err="1" smtClean="0"/>
              <a:t>Sets</a:t>
            </a:r>
            <a:r>
              <a:rPr lang="en-US" dirty="0" smtClean="0"/>
              <a:t> the starting position of a background image </a:t>
            </a:r>
          </a:p>
          <a:p>
            <a:pPr>
              <a:buNone/>
            </a:pPr>
            <a:r>
              <a:rPr lang="en-US" dirty="0" smtClean="0"/>
              <a:t>Value:</a:t>
            </a:r>
          </a:p>
          <a:p>
            <a:r>
              <a:rPr lang="en-US" dirty="0" smtClean="0"/>
              <a:t> left top |left </a:t>
            </a:r>
            <a:r>
              <a:rPr lang="en-US" dirty="0" err="1" smtClean="0"/>
              <a:t>center|left</a:t>
            </a:r>
            <a:r>
              <a:rPr lang="en-US" dirty="0" smtClean="0"/>
              <a:t> </a:t>
            </a:r>
            <a:r>
              <a:rPr lang="en-US" dirty="0" err="1" smtClean="0"/>
              <a:t>bottom|right</a:t>
            </a:r>
            <a:r>
              <a:rPr lang="en-US" dirty="0" smtClean="0"/>
              <a:t> top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xpos</a:t>
            </a:r>
            <a:r>
              <a:rPr lang="en-US" i="1" dirty="0" smtClean="0"/>
              <a:t> </a:t>
            </a:r>
            <a:r>
              <a:rPr lang="en-US" i="1" dirty="0" err="1" smtClean="0"/>
              <a:t>ypos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background-position: 10% 40%;   </a:t>
            </a:r>
          </a:p>
          <a:p>
            <a:pPr>
              <a:buNone/>
            </a:pPr>
            <a:r>
              <a:rPr lang="en-US" dirty="0" smtClean="0"/>
              <a:t>background-position: 10px 40px;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337;p49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  <a:buSzPts val="4400"/>
            </a:pPr>
            <a:r>
              <a:rPr lang="en-US" sz="4000" b="1" dirty="0" smtClean="0">
                <a:solidFill>
                  <a:srgbClr val="0070C0"/>
                </a:solidFill>
                <a:sym typeface="Twentieth Century"/>
              </a:rPr>
              <a:t>Background-shorthand Property</a:t>
            </a:r>
          </a:p>
        </p:txBody>
      </p:sp>
      <p:sp>
        <p:nvSpPr>
          <p:cNvPr id="6" name="Google Shape;338;p49"/>
          <p:cNvSpPr txBox="1"/>
          <p:nvPr/>
        </p:nvSpPr>
        <p:spPr>
          <a:xfrm>
            <a:off x="323556" y="1295400"/>
            <a:ext cx="8285872" cy="517573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  It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does not matter 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if one of the property values is     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60000"/>
              <a:defRPr/>
            </a:pP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    missing, as long as the other ones are in this order</a:t>
            </a:r>
            <a:endParaRPr sz="2800"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3505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876800"/>
            <a:ext cx="788044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514600"/>
            <a:ext cx="5299839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215;p18"/>
          <p:cNvSpPr txBox="1">
            <a:spLocks noGrp="1"/>
          </p:cNvSpPr>
          <p:nvPr>
            <p:ph type="title"/>
          </p:nvPr>
        </p:nvSpPr>
        <p:spPr>
          <a:xfrm>
            <a:off x="0" y="185738"/>
            <a:ext cx="9144000" cy="990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&lt;Div&gt; &amp; &lt;Span&gt; tag</a:t>
            </a:r>
          </a:p>
        </p:txBody>
      </p:sp>
      <p:sp>
        <p:nvSpPr>
          <p:cNvPr id="44035" name="Text Placeholder 4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indent="-296863">
              <a:spcAft>
                <a:spcPct val="0"/>
              </a:spcAft>
              <a:buSzPts val="1100"/>
            </a:pPr>
            <a:endParaRPr lang="en-US" sz="2000" smtClean="0">
              <a:latin typeface="Tw Cen MT" pitchFamily="34" charset="0"/>
              <a:cs typeface="Arial" pitchFamily="34" charset="0"/>
            </a:endParaRPr>
          </a:p>
          <a:p>
            <a:pPr indent="-296863">
              <a:spcAft>
                <a:spcPct val="0"/>
              </a:spcAft>
              <a:buSzPts val="1100"/>
            </a:pPr>
            <a:endParaRPr lang="en-US" sz="2000" smtClean="0">
              <a:latin typeface="Tw Cen MT" pitchFamily="34" charset="0"/>
              <a:cs typeface="Arial" pitchFamily="34" charset="0"/>
            </a:endParaRPr>
          </a:p>
        </p:txBody>
      </p:sp>
      <p:sp>
        <p:nvSpPr>
          <p:cNvPr id="6" name="Google Shape;209;p17"/>
          <p:cNvSpPr txBox="1">
            <a:spLocks/>
          </p:cNvSpPr>
          <p:nvPr/>
        </p:nvSpPr>
        <p:spPr bwMode="auto">
          <a:xfrm>
            <a:off x="344488" y="1506538"/>
            <a:ext cx="8532812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lIns="91425" tIns="45700" rIns="91425" bIns="45700"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400" dirty="0">
                <a:solidFill>
                  <a:srgbClr val="00B050"/>
                </a:solidFill>
                <a:latin typeface="Tw Cen MT" pitchFamily="34" charset="0"/>
              </a:rPr>
              <a:t>HTML Block (DIV) and Inline (SPAN) Elements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900" kern="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&lt;DIV&gt;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defines a division or a section in an HTML document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used as a </a:t>
            </a:r>
            <a:r>
              <a:rPr lang="en-US" sz="2000" kern="0" dirty="0">
                <a:solidFill>
                  <a:srgbClr val="00B05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container </a:t>
            </a: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for HTML elements - which is then styled with CSS or manipulated with JavaScript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easily styled by using the class or id attribute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800" kern="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&lt;Span&gt;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an </a:t>
            </a:r>
            <a:r>
              <a:rPr lang="en-US" sz="2000" kern="0" dirty="0">
                <a:solidFill>
                  <a:srgbClr val="00B05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inline container </a:t>
            </a: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used to mark up a part of a text, or a part of a document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easily styled by CSS or manipulated with JavaScript using the class or id attribute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much like the </a:t>
            </a:r>
            <a:r>
              <a:rPr lang="en-US" sz="2000" kern="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&lt;div&gt;</a:t>
            </a: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 element, but &lt;div&gt; is a block-level element and </a:t>
            </a:r>
            <a:r>
              <a:rPr lang="en-US" sz="2000" kern="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&lt;span&gt;</a:t>
            </a:r>
            <a:r>
              <a:rPr lang="en-US" sz="2000" kern="0" dirty="0">
                <a:solidFill>
                  <a:schemeClr val="tx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 is an inline element.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endParaRPr lang="en-US" sz="2400" kern="0" dirty="0">
              <a:solidFill>
                <a:srgbClr val="C00000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ts val="1700"/>
              <a:buFont typeface="Arial" pitchFamily="34" charset="0"/>
              <a:buChar char="◻"/>
              <a:defRPr/>
            </a:pPr>
            <a:endParaRPr lang="en-US" sz="2400" kern="0" dirty="0">
              <a:solidFill>
                <a:schemeClr val="tx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117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215;p18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19088" indent="-319088" algn="ctr">
              <a:spcBef>
                <a:spcPts val="700"/>
              </a:spcBef>
              <a:defRPr/>
            </a:pP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  <a:latin typeface="Tw Cen MT" pitchFamily="34" charset="0"/>
              </a:rPr>
              <a:t>HTML Block and Inline Elements</a:t>
            </a:r>
            <a:endParaRPr lang="en-US" sz="4400" b="1" dirty="0" smtClean="0">
              <a:solidFill>
                <a:schemeClr val="bg1">
                  <a:lumMod val="50000"/>
                </a:schemeClr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795" name="Text Placeholder 4"/>
          <p:cNvSpPr txBox="1">
            <a:spLocks noGrp="1"/>
          </p:cNvSpPr>
          <p:nvPr>
            <p:ph type="body" idx="1"/>
          </p:nvPr>
        </p:nvSpPr>
        <p:spPr>
          <a:xfrm>
            <a:off x="623888" y="2284413"/>
            <a:ext cx="2049462" cy="42291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3"/>
              </a:rPr>
              <a:t>&lt;address&gt;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4"/>
              </a:rPr>
              <a:t>&lt;</a:t>
            </a:r>
            <a:r>
              <a:rPr lang="en-US" sz="2000" dirty="0" err="1" smtClean="0">
                <a:solidFill>
                  <a:schemeClr val="tx1"/>
                </a:solidFill>
                <a:latin typeface="Tw Cen MT" pitchFamily="34" charset="0"/>
                <a:hlinkClick r:id="rId4"/>
              </a:rPr>
              <a:t>blockquote</a:t>
            </a: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4"/>
              </a:rPr>
              <a:t>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5"/>
              </a:rPr>
              <a:t>&lt;div&gt;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6"/>
              </a:rPr>
              <a:t>&lt;</a:t>
            </a:r>
            <a:r>
              <a:rPr lang="en-US" sz="2000" dirty="0" err="1" smtClean="0">
                <a:solidFill>
                  <a:schemeClr val="tx1"/>
                </a:solidFill>
                <a:latin typeface="Tw Cen MT" pitchFamily="34" charset="0"/>
                <a:hlinkClick r:id="rId6"/>
              </a:rPr>
              <a:t>fieldset</a:t>
            </a: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6"/>
              </a:rPr>
              <a:t>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7"/>
              </a:rPr>
              <a:t>&lt;</a:t>
            </a:r>
            <a:r>
              <a:rPr lang="en-US" sz="2000" dirty="0" err="1" smtClean="0">
                <a:solidFill>
                  <a:schemeClr val="tx1"/>
                </a:solidFill>
                <a:latin typeface="Tw Cen MT" pitchFamily="34" charset="0"/>
                <a:hlinkClick r:id="rId7"/>
              </a:rPr>
              <a:t>figcaption</a:t>
            </a: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7"/>
              </a:rPr>
              <a:t>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8"/>
              </a:rPr>
              <a:t>&lt;figure&gt;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9"/>
              </a:rPr>
              <a:t>&lt;footer&gt;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10"/>
              </a:rPr>
              <a:t>&lt;form&gt;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11"/>
              </a:rPr>
              <a:t>&lt;h1&gt;-&lt;h6&gt;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  <a:hlinkClick r:id="rId12"/>
              </a:rPr>
              <a:t>&lt;header&gt;</a:t>
            </a:r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indent="-296863">
              <a:spcAft>
                <a:spcPct val="0"/>
              </a:spcAft>
              <a:buSzPts val="1100"/>
              <a:defRPr/>
            </a:pPr>
            <a:endParaRPr lang="en-US" sz="2000" dirty="0" smtClean="0">
              <a:latin typeface="Tw Cen MT" pitchFamily="34" charset="0"/>
              <a:cs typeface="Arial" pitchFamily="34" charset="0"/>
            </a:endParaRPr>
          </a:p>
        </p:txBody>
      </p:sp>
      <p:sp>
        <p:nvSpPr>
          <p:cNvPr id="47109" name="Text Placeholder 9"/>
          <p:cNvSpPr txBox="1">
            <a:spLocks noGrp="1"/>
          </p:cNvSpPr>
          <p:nvPr>
            <p:ph sz="half" idx="2"/>
          </p:nvPr>
        </p:nvSpPr>
        <p:spPr>
          <a:xfrm>
            <a:off x="623888" y="1498600"/>
            <a:ext cx="3886200" cy="64135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Block Elements</a:t>
            </a:r>
          </a:p>
        </p:txBody>
      </p:sp>
      <p:sp>
        <p:nvSpPr>
          <p:cNvPr id="47108" name="Text Placeholder 8"/>
          <p:cNvSpPr txBox="1">
            <a:spLocks noGrp="1"/>
          </p:cNvSpPr>
          <p:nvPr>
            <p:ph type="body" sz="quarter" idx="3"/>
          </p:nvPr>
        </p:nvSpPr>
        <p:spPr>
          <a:xfrm>
            <a:off x="4856163" y="2171700"/>
            <a:ext cx="1755775" cy="4489450"/>
          </a:xfrm>
        </p:spPr>
        <p:txBody>
          <a:bodyPr>
            <a:normAutofit fontScale="70000" lnSpcReduction="20000"/>
          </a:bodyPr>
          <a:lstStyle/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13"/>
              </a:rPr>
              <a:t>&lt;a&gt;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15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15"/>
              </a:rPr>
              <a:t>abbr</a:t>
            </a:r>
            <a:r>
              <a:rPr lang="en-US" sz="2600" b="1" dirty="0" smtClean="0">
                <a:latin typeface="Tw Cen MT" pitchFamily="34" charset="0"/>
                <a:hlinkClick r:id="rId15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16"/>
              </a:rPr>
              <a:t>&lt;acronym&gt;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17"/>
              </a:rPr>
              <a:t>&lt;b&gt;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18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18"/>
              </a:rPr>
              <a:t>bdo</a:t>
            </a:r>
            <a:r>
              <a:rPr lang="en-US" sz="2600" b="1" dirty="0" smtClean="0">
                <a:latin typeface="Tw Cen MT" pitchFamily="34" charset="0"/>
                <a:hlinkClick r:id="rId18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19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19"/>
              </a:rPr>
              <a:t>br</a:t>
            </a:r>
            <a:r>
              <a:rPr lang="en-US" sz="2600" b="1" dirty="0" smtClean="0">
                <a:latin typeface="Tw Cen MT" pitchFamily="34" charset="0"/>
                <a:hlinkClick r:id="rId19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0"/>
              </a:rPr>
              <a:t>&lt;button&gt;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1"/>
              </a:rPr>
              <a:t>&lt;cite&gt;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2"/>
              </a:rPr>
              <a:t>&lt;code&gt;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3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23"/>
              </a:rPr>
              <a:t>dfn</a:t>
            </a:r>
            <a:r>
              <a:rPr lang="en-US" sz="2600" b="1" dirty="0" smtClean="0">
                <a:latin typeface="Tw Cen MT" pitchFamily="34" charset="0"/>
                <a:hlinkClick r:id="rId23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4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24"/>
              </a:rPr>
              <a:t>em</a:t>
            </a:r>
            <a:r>
              <a:rPr lang="en-US" sz="2600" b="1" dirty="0" smtClean="0">
                <a:latin typeface="Tw Cen MT" pitchFamily="34" charset="0"/>
                <a:hlinkClick r:id="rId24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5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25"/>
              </a:rPr>
              <a:t>i</a:t>
            </a:r>
            <a:r>
              <a:rPr lang="en-US" sz="2600" b="1" dirty="0" smtClean="0">
                <a:latin typeface="Tw Cen MT" pitchFamily="34" charset="0"/>
                <a:hlinkClick r:id="rId25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6"/>
              </a:rPr>
              <a:t>&lt;</a:t>
            </a:r>
            <a:r>
              <a:rPr lang="en-US" sz="2600" b="1" dirty="0" err="1" smtClean="0">
                <a:latin typeface="Tw Cen MT" pitchFamily="34" charset="0"/>
                <a:hlinkClick r:id="rId26"/>
              </a:rPr>
              <a:t>img</a:t>
            </a:r>
            <a:r>
              <a:rPr lang="en-US" sz="2600" b="1" dirty="0" smtClean="0">
                <a:latin typeface="Tw Cen MT" pitchFamily="34" charset="0"/>
                <a:hlinkClick r:id="rId26"/>
              </a:rPr>
              <a:t>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7"/>
              </a:rPr>
              <a:t>&lt;sub&gt;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marL="0" indent="-296863">
              <a:buClr>
                <a:srgbClr val="000000"/>
              </a:buClr>
              <a:buSzPts val="1080"/>
              <a:buNone/>
              <a:defRPr/>
            </a:pPr>
            <a:r>
              <a:rPr lang="en-US" sz="2600" b="1" dirty="0" smtClean="0">
                <a:latin typeface="Tw Cen MT" pitchFamily="34" charset="0"/>
                <a:hlinkClick r:id="rId28"/>
              </a:rPr>
              <a:t>&lt;sup&gt;</a:t>
            </a:r>
            <a:endParaRPr lang="en-US" sz="2600" b="1" dirty="0" smtClean="0">
              <a:latin typeface="Tw Cen MT" pitchFamily="34" charset="0"/>
              <a:hlinkClick r:id="rId14"/>
            </a:endParaRPr>
          </a:p>
          <a:p>
            <a:pPr indent="-296863">
              <a:spcAft>
                <a:spcPct val="0"/>
              </a:spcAft>
              <a:buSzPts val="11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quarter" idx="4"/>
          </p:nvPr>
        </p:nvSpPr>
        <p:spPr>
          <a:xfrm>
            <a:off x="4829175" y="1498600"/>
            <a:ext cx="3886200" cy="641350"/>
          </a:xfrm>
        </p:spPr>
        <p:txBody>
          <a:bodyPr>
            <a:normAutofit/>
          </a:bodyPr>
          <a:lstStyle/>
          <a:p>
            <a:pPr marL="0" indent="0">
              <a:spcAft>
                <a:spcPct val="0"/>
              </a:spcAft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Inline Elements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2571750" y="2286000"/>
            <a:ext cx="2000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lIns="91425" tIns="45700" rIns="91425" bIns="45700"/>
          <a:lstStyle/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14"/>
              </a:rPr>
              <a:t>&lt;hr&gt;</a:t>
            </a: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14"/>
              </a:rPr>
              <a:t>&lt;</a:t>
            </a:r>
            <a:r>
              <a:rPr lang="en-US" sz="2000" b="1" dirty="0" err="1" smtClean="0">
                <a:latin typeface="Tw Cen MT" pitchFamily="34" charset="0"/>
                <a:hlinkClick r:id="rId14"/>
              </a:rPr>
              <a:t>li</a:t>
            </a:r>
            <a:r>
              <a:rPr lang="en-US" sz="2000" b="1" dirty="0" smtClean="0">
                <a:latin typeface="Tw Cen MT" pitchFamily="34" charset="0"/>
                <a:hlinkClick r:id="rId14"/>
              </a:rPr>
              <a:t>&gt;</a:t>
            </a: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14"/>
              </a:rPr>
              <a:t>&lt;</a:t>
            </a:r>
            <a:r>
              <a:rPr lang="en-US" sz="2000" b="1" dirty="0" err="1" smtClean="0">
                <a:latin typeface="Tw Cen MT" pitchFamily="34" charset="0"/>
                <a:hlinkClick r:id="rId14"/>
              </a:rPr>
              <a:t>nav</a:t>
            </a:r>
            <a:r>
              <a:rPr lang="en-US" sz="2000" b="1" dirty="0" smtClean="0">
                <a:latin typeface="Tw Cen MT" pitchFamily="34" charset="0"/>
                <a:hlinkClick r:id="rId14"/>
              </a:rPr>
              <a:t>&gt;</a:t>
            </a: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14"/>
              </a:rPr>
              <a:t>&lt;</a:t>
            </a:r>
            <a:r>
              <a:rPr lang="en-US" sz="2000" b="1" dirty="0" err="1" smtClean="0">
                <a:latin typeface="Tw Cen MT" pitchFamily="34" charset="0"/>
                <a:hlinkClick r:id="rId14"/>
              </a:rPr>
              <a:t>ol</a:t>
            </a:r>
            <a:r>
              <a:rPr lang="en-US" sz="2000" b="1" dirty="0" smtClean="0">
                <a:latin typeface="Tw Cen MT" pitchFamily="34" charset="0"/>
                <a:hlinkClick r:id="rId14"/>
              </a:rPr>
              <a:t>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29"/>
              </a:rPr>
              <a:t>&lt;p&gt;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30"/>
              </a:rPr>
              <a:t>&lt;pre&gt;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31"/>
              </a:rPr>
              <a:t>&lt;section&gt;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32"/>
              </a:rPr>
              <a:t>&lt;table&gt;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33"/>
              </a:rPr>
              <a:t>&lt;</a:t>
            </a:r>
            <a:r>
              <a:rPr lang="en-US" sz="2000" b="1" dirty="0" err="1" smtClean="0">
                <a:latin typeface="Tw Cen MT" pitchFamily="34" charset="0"/>
                <a:hlinkClick r:id="rId33"/>
              </a:rPr>
              <a:t>tfoot</a:t>
            </a:r>
            <a:r>
              <a:rPr lang="en-US" sz="2000" b="1" dirty="0" smtClean="0">
                <a:latin typeface="Tw Cen MT" pitchFamily="34" charset="0"/>
                <a:hlinkClick r:id="rId33"/>
              </a:rPr>
              <a:t>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34"/>
              </a:rPr>
              <a:t>&lt;</a:t>
            </a:r>
            <a:r>
              <a:rPr lang="en-US" sz="2000" b="1" dirty="0" err="1" smtClean="0">
                <a:latin typeface="Tw Cen MT" pitchFamily="34" charset="0"/>
                <a:hlinkClick r:id="rId34"/>
              </a:rPr>
              <a:t>ul</a:t>
            </a:r>
            <a:r>
              <a:rPr lang="en-US" sz="2000" b="1" dirty="0" smtClean="0">
                <a:latin typeface="Tw Cen MT" pitchFamily="34" charset="0"/>
                <a:hlinkClick r:id="rId34"/>
              </a:rPr>
              <a:t>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sz="2000" b="1" dirty="0" smtClean="0">
                <a:latin typeface="Tw Cen MT" pitchFamily="34" charset="0"/>
                <a:hlinkClick r:id="rId35"/>
              </a:rPr>
              <a:t>&lt;video&gt;</a:t>
            </a:r>
            <a:endParaRPr lang="en-US" sz="2000" b="1" dirty="0" smtClean="0">
              <a:latin typeface="Tw Cen MT" pitchFamily="34" charset="0"/>
              <a:hlinkClick r:id="rId3"/>
            </a:endParaRPr>
          </a:p>
          <a:p>
            <a:pPr marL="457200" indent="-296863" eaLnBrk="0" hangingPunct="0">
              <a:spcBef>
                <a:spcPts val="700"/>
              </a:spcBef>
              <a:buClr>
                <a:srgbClr val="000000"/>
              </a:buClr>
              <a:buSzPts val="1100"/>
              <a:buFont typeface="Arial" pitchFamily="34" charset="0"/>
              <a:buChar char="◻"/>
              <a:defRPr/>
            </a:pPr>
            <a:endParaRPr lang="en-US" sz="2000" kern="0" dirty="0">
              <a:latin typeface="Tw Cen MT" pitchFamily="34" charset="0"/>
              <a:ea typeface="Arial"/>
            </a:endParaRPr>
          </a:p>
          <a:p>
            <a:pPr marL="457200" indent="-296863" eaLnBrk="0" hangingPunct="0">
              <a:spcBef>
                <a:spcPts val="700"/>
              </a:spcBef>
              <a:buClr>
                <a:srgbClr val="000000"/>
              </a:buClr>
              <a:buSzPts val="1100"/>
              <a:buFont typeface="Arial" pitchFamily="34" charset="0"/>
              <a:buChar char="◻"/>
              <a:defRPr/>
            </a:pPr>
            <a:endParaRPr lang="en-US" sz="2000" kern="0" dirty="0">
              <a:latin typeface="Tw Cen MT" pitchFamily="34" charset="0"/>
              <a:ea typeface="Arial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6858000" y="2211388"/>
            <a:ext cx="1754188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lIns="91425" tIns="45700" rIns="91425" bIns="45700"/>
          <a:lstStyle/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36"/>
              </a:rPr>
              <a:t>&lt;input&gt;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37"/>
              </a:rPr>
              <a:t>&lt;</a:t>
            </a:r>
            <a:r>
              <a:rPr lang="en-US" b="1" dirty="0" err="1" smtClean="0">
                <a:latin typeface="Tw Cen MT" pitchFamily="34" charset="0"/>
                <a:hlinkClick r:id="rId37"/>
              </a:rPr>
              <a:t>kbd</a:t>
            </a:r>
            <a:r>
              <a:rPr lang="en-US" b="1" dirty="0" smtClean="0">
                <a:latin typeface="Tw Cen MT" pitchFamily="34" charset="0"/>
                <a:hlinkClick r:id="rId37"/>
              </a:rPr>
              <a:t>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38"/>
              </a:rPr>
              <a:t>&lt;label&gt;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39"/>
              </a:rPr>
              <a:t>&lt;map&gt;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0"/>
              </a:rPr>
              <a:t>&lt;object&gt;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1"/>
              </a:rPr>
              <a:t>&lt;output&gt;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2"/>
              </a:rPr>
              <a:t>&lt;q&gt;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3"/>
              </a:rPr>
              <a:t>&lt;script&gt;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4"/>
              </a:rPr>
              <a:t>&lt;select&gt;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5"/>
              </a:rPr>
              <a:t>&lt;small&gt;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6"/>
              </a:rPr>
              <a:t>&lt;span&gt;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7"/>
              </a:rPr>
              <a:t>&lt;strong&gt;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8"/>
              </a:rPr>
              <a:t>&lt;</a:t>
            </a:r>
            <a:r>
              <a:rPr lang="en-US" b="1" dirty="0" err="1" smtClean="0">
                <a:latin typeface="Tw Cen MT" pitchFamily="34" charset="0"/>
                <a:hlinkClick r:id="rId48"/>
              </a:rPr>
              <a:t>textarea</a:t>
            </a:r>
            <a:r>
              <a:rPr lang="en-US" b="1" dirty="0" smtClean="0">
                <a:latin typeface="Tw Cen MT" pitchFamily="34" charset="0"/>
                <a:hlinkClick r:id="rId48"/>
              </a:rPr>
              <a:t>&gt;</a:t>
            </a:r>
            <a:endParaRPr lang="en-US" b="1" dirty="0" smtClean="0">
              <a:latin typeface="Tw Cen MT" pitchFamily="34" charset="0"/>
              <a:hlinkClick r:id="rId13"/>
            </a:endParaRPr>
          </a:p>
          <a:p>
            <a:pPr indent="-296863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ts val="1080"/>
              <a:defRPr/>
            </a:pPr>
            <a:r>
              <a:rPr lang="en-US" b="1" dirty="0" smtClean="0">
                <a:latin typeface="Tw Cen MT" pitchFamily="34" charset="0"/>
                <a:hlinkClick r:id="rId49"/>
              </a:rPr>
              <a:t>&lt;time&gt;</a:t>
            </a:r>
            <a:endParaRPr lang="en-US" b="1" dirty="0" smtClean="0">
              <a:latin typeface="Tw Cen MT" pitchFamily="34" charset="0"/>
              <a:hlinkClick r:id="rId13"/>
            </a:endParaRPr>
          </a:p>
        </p:txBody>
      </p:sp>
    </p:spTree>
    <p:extLst>
      <p:ext uri="{BB962C8B-B14F-4D97-AF65-F5344CB8AC3E}">
        <p14:creationId xmlns:p14="http://schemas.microsoft.com/office/powerpoint/2010/main" val="28069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 &lt;div&gt; Tag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838201"/>
            <a:ext cx="78980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410200"/>
            <a:ext cx="83915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04;p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</a:p>
        </p:txBody>
      </p:sp>
      <p:sp>
        <p:nvSpPr>
          <p:cNvPr id="105" name="Google Shape;105;p1"/>
          <p:cNvSpPr txBox="1"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pPr marL="319088" indent="-319088" eaLnBrk="1" fontAlgn="auto" hangingPunct="1">
              <a:spcBef>
                <a:spcPts val="0"/>
              </a:spcBef>
              <a:buClr>
                <a:schemeClr val="accent2"/>
              </a:buClr>
              <a:buSzPts val="1680"/>
              <a:defRPr/>
            </a:pP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CSS stands for </a:t>
            </a:r>
            <a:r>
              <a:rPr lang="en-US" sz="280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Cascading Style Sheets</a:t>
            </a:r>
            <a:endParaRPr sz="29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0" indent="-106679" eaLnBrk="1" fontAlgn="auto" hangingPunct="1">
              <a:buClr>
                <a:schemeClr val="accent2"/>
              </a:buClr>
              <a:buSzPts val="1680"/>
              <a:defRPr/>
            </a:pP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 Style sheet language used to </a:t>
            </a:r>
            <a:r>
              <a:rPr lang="en-US" sz="280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describe the presentation of     </a:t>
            </a:r>
            <a:r>
              <a:rPr lang="en-US" sz="2800" dirty="0" smtClean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       </a:t>
            </a:r>
          </a:p>
          <a:p>
            <a:pPr marL="0" indent="-106679" eaLnBrk="1" fontAlgn="auto" hangingPunct="1">
              <a:buClr>
                <a:schemeClr val="accent2"/>
              </a:buClr>
              <a:buSzPts val="1680"/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   a </a:t>
            </a:r>
            <a:r>
              <a:rPr lang="en-US" sz="280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document </a:t>
            </a: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written in HTML or XML</a:t>
            </a:r>
            <a:endParaRPr sz="29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0" indent="-106679" eaLnBrk="1" fontAlgn="auto" hangingPunct="1">
              <a:buClr>
                <a:schemeClr val="accent2"/>
              </a:buClr>
              <a:buSzPts val="1680"/>
              <a:defRPr/>
            </a:pP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 how HTML elements are to be displayed on screen, paper, </a:t>
            </a:r>
            <a:r>
              <a:rPr lang="en-US" sz="2800" dirty="0" smtClean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  </a:t>
            </a:r>
          </a:p>
          <a:p>
            <a:pPr marL="0" indent="-106679" eaLnBrk="1" fontAlgn="auto" hangingPunct="1">
              <a:buClr>
                <a:schemeClr val="accent2"/>
              </a:buClr>
              <a:buSzPts val="1680"/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   or </a:t>
            </a: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in other media</a:t>
            </a:r>
            <a:endParaRPr sz="29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fontAlgn="auto" hangingPunct="1">
              <a:buClr>
                <a:schemeClr val="accent2"/>
              </a:buClr>
              <a:buSzPts val="1680"/>
              <a:defRPr/>
            </a:pP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Colors, fonts, alignment, borders, backgrounds, spacing, margins, etc…</a:t>
            </a:r>
            <a:endParaRPr sz="29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fontAlgn="auto" hangingPunct="1">
              <a:buClr>
                <a:schemeClr val="accent2"/>
              </a:buClr>
              <a:buSzPts val="1680"/>
              <a:defRPr/>
            </a:pPr>
            <a:r>
              <a:rPr lang="en-US" sz="28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It can control the layout of </a:t>
            </a:r>
            <a:r>
              <a:rPr lang="en-US" sz="280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multiple web pages all at once</a:t>
            </a:r>
            <a:endParaRPr sz="29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fontAlgn="auto" hangingPunct="1">
              <a:buClr>
                <a:schemeClr val="accent2"/>
              </a:buClr>
              <a:buSzPts val="1680"/>
              <a:defRPr/>
            </a:pPr>
            <a:r>
              <a:rPr lang="en-US" sz="2800" dirty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Advantage</a:t>
            </a:r>
            <a:endParaRPr sz="29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776288" lvl="1" indent="-319088" eaLnBrk="1" fontAlgn="auto" hangingPunct="1">
              <a:spcBef>
                <a:spcPts val="700"/>
              </a:spcBef>
              <a:buClr>
                <a:schemeClr val="accent1"/>
              </a:buClr>
              <a:buSzPts val="1680"/>
              <a:buFont typeface="Noto Sans Symbols"/>
              <a:buChar char="◻"/>
              <a:defRPr/>
            </a:pPr>
            <a:r>
              <a:rPr lang="en-US" sz="25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Reusability</a:t>
            </a:r>
            <a:endParaRPr sz="26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776288" lvl="1" indent="-319088" eaLnBrk="1" fontAlgn="auto" hangingPunct="1">
              <a:spcBef>
                <a:spcPts val="700"/>
              </a:spcBef>
              <a:buClr>
                <a:schemeClr val="accent1"/>
              </a:buClr>
              <a:buSzPts val="1680"/>
              <a:buFont typeface="Noto Sans Symbols"/>
              <a:buChar char="◻"/>
              <a:defRPr/>
            </a:pPr>
            <a:r>
              <a:rPr lang="en-US" sz="2500" dirty="0">
                <a:solidFill>
                  <a:schemeClr val="dk1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Separate the content and presentation</a:t>
            </a:r>
            <a:endParaRPr sz="2600">
              <a:solidFill>
                <a:schemeClr val="dk1"/>
              </a:solidFill>
              <a:latin typeface="Tw Cen MT" pitchFamily="34" charset="0"/>
              <a:ea typeface="Twentieth Century"/>
              <a:cs typeface="Twentieth Century"/>
              <a:sym typeface="Twentieth Century"/>
            </a:endParaRPr>
          </a:p>
          <a:p>
            <a:pPr marL="319088" indent="-212408" algn="just" eaLnBrk="1" fontAlgn="auto" hangingPunct="1">
              <a:buClr>
                <a:schemeClr val="accent2"/>
              </a:buClr>
              <a:buSzPts val="1680"/>
              <a:buFont typeface="Noto Sans Symbols"/>
              <a:buNone/>
              <a:defRPr/>
            </a:pPr>
            <a:endParaRPr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 &lt;span&gt; Tag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696200" cy="2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799"/>
            <a:ext cx="5943600" cy="236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346;p50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Box Model</a:t>
            </a:r>
          </a:p>
        </p:txBody>
      </p:sp>
      <p:sp>
        <p:nvSpPr>
          <p:cNvPr id="347" name="Google Shape;347;p50"/>
          <p:cNvSpPr txBox="1">
            <a:spLocks noGrp="1"/>
          </p:cNvSpPr>
          <p:nvPr>
            <p:ph idx="1"/>
          </p:nvPr>
        </p:nvSpPr>
        <p:spPr>
          <a:xfrm>
            <a:off x="612648" y="1600200"/>
            <a:ext cx="8153400" cy="4969412"/>
          </a:xfrm>
        </p:spPr>
        <p:txBody>
          <a:bodyPr/>
          <a:lstStyle/>
          <a:p>
            <a:pPr indent="-396875" eaLnBrk="1" fontAlgn="auto" hangingPunct="1">
              <a:buClr>
                <a:schemeClr val="accent2"/>
              </a:buClr>
              <a:buSzPts val="2650"/>
              <a:buFont typeface="Verdana"/>
              <a:buChar char="❏"/>
              <a:defRPr/>
            </a:pP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All HTML elements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can be considered as boxes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 Cen MT" pitchFamily="34" charset="0"/>
              <a:ea typeface="Verdana"/>
              <a:cs typeface="Verdana"/>
              <a:sym typeface="Verdana"/>
            </a:endParaRPr>
          </a:p>
          <a:p>
            <a:pPr indent="-396875" eaLnBrk="1" fontAlgn="auto" hangingPunct="1">
              <a:buClr>
                <a:schemeClr val="accent2"/>
              </a:buClr>
              <a:buSzPts val="2650"/>
              <a:buFont typeface="Verdana"/>
              <a:buChar char="❏"/>
              <a:defRPr/>
            </a:pP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CSS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box model is essentially a 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box that wraps around every HTML element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 Cen MT" pitchFamily="34" charset="0"/>
              <a:ea typeface="Verdana"/>
              <a:cs typeface="Verdana"/>
              <a:sym typeface="Verdana"/>
            </a:endParaRPr>
          </a:p>
          <a:p>
            <a:pPr indent="-396875" eaLnBrk="1" fontAlgn="auto" hangingPunct="1">
              <a:buClr>
                <a:schemeClr val="accent2"/>
              </a:buClr>
              <a:buSzPts val="2650"/>
              <a:buFont typeface="Verdana"/>
              <a:buChar char="❏"/>
              <a:defRPr/>
            </a:pP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It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consists 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of</a:t>
            </a:r>
          </a:p>
          <a:p>
            <a:pPr lvl="1" indent="-396875" eaLnBrk="1" fontAlgn="auto" hangingPunct="1">
              <a:buClr>
                <a:schemeClr val="accent1"/>
              </a:buClr>
              <a:buSzPts val="2650"/>
              <a:buFont typeface="Verdana"/>
              <a:buChar char="❏"/>
              <a:defRPr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Content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 - The content of the box, where text and images appear</a:t>
            </a:r>
          </a:p>
          <a:p>
            <a:pPr lvl="1" indent="-396875" eaLnBrk="1" fontAlgn="auto" hangingPunct="1">
              <a:buClr>
                <a:schemeClr val="accent1"/>
              </a:buClr>
              <a:buSzPts val="2650"/>
              <a:buFont typeface="Verdana"/>
              <a:buChar char="❏"/>
              <a:defRPr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Padding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 - Clears an area around the content. The padding is transparent</a:t>
            </a:r>
          </a:p>
          <a:p>
            <a:pPr lvl="1" indent="-396875" eaLnBrk="1" fontAlgn="auto" hangingPunct="1">
              <a:buClr>
                <a:schemeClr val="accent1"/>
              </a:buClr>
              <a:buSzPts val="2650"/>
              <a:buFont typeface="Verdana"/>
              <a:buChar char="❏"/>
              <a:defRPr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Border 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- A border that goes around the padding and content</a:t>
            </a:r>
          </a:p>
          <a:p>
            <a:pPr lvl="1" indent="-396875" eaLnBrk="1" fontAlgn="auto" hangingPunct="1">
              <a:buClr>
                <a:schemeClr val="accent1"/>
              </a:buClr>
              <a:buSzPts val="2650"/>
              <a:buFont typeface="Verdana"/>
              <a:buChar char="❏"/>
              <a:defRPr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Margin</a:t>
            </a:r>
            <a:r>
              <a:rPr lang="en-US" sz="2400" dirty="0" smtClean="0">
                <a:solidFill>
                  <a:schemeClr val="dk1"/>
                </a:solidFill>
                <a:highlight>
                  <a:srgbClr val="FFFFFF"/>
                </a:highlight>
                <a:latin typeface="Tw Cen MT" pitchFamily="34" charset="0"/>
                <a:ea typeface="Verdana"/>
                <a:cs typeface="Verdana"/>
                <a:sym typeface="Verdana"/>
              </a:rPr>
              <a:t> - Clears an area outside the border. The margin is transparent</a:t>
            </a:r>
          </a:p>
          <a:p>
            <a:pPr indent="-396875" eaLnBrk="1" fontAlgn="auto" hangingPunct="1">
              <a:buClr>
                <a:schemeClr val="accent2"/>
              </a:buClr>
              <a:buSzPts val="2650"/>
              <a:buFont typeface="Verdana"/>
              <a:buChar char="❏"/>
              <a:defRPr/>
            </a:pPr>
            <a:endParaRPr lang="en-US" sz="3200" dirty="0" smtClean="0">
              <a:solidFill>
                <a:schemeClr val="dk1"/>
              </a:solidFill>
              <a:highlight>
                <a:srgbClr val="FFFFFF"/>
              </a:highlight>
              <a:latin typeface="Tw Cen MT" pitchFamily="34" charset="0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352;p51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SzPts val="4400"/>
              <a:buFont typeface="Calibri" pitchFamily="34" charset="0"/>
              <a:buNone/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BOX MODEL</a:t>
            </a:r>
          </a:p>
        </p:txBody>
      </p:sp>
      <p:sp>
        <p:nvSpPr>
          <p:cNvPr id="81923" name="Google Shape;353;p51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SzPts val="3200"/>
              <a:buFont typeface="Noto Sans Symbols"/>
              <a:buNone/>
            </a:pPr>
            <a:endParaRPr lang="en-US" sz="2900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1924" name="Google Shape;35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863" y="1600200"/>
            <a:ext cx="44910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Google Shape;362;p5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213" y="2014538"/>
            <a:ext cx="4100512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BOX- Margin and Padding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43815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76400"/>
            <a:ext cx="40195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12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93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SzPts val="4000"/>
              <a:buFont typeface="Calibri" pitchFamily="34" charset="0"/>
              <a:buNone/>
            </a:pPr>
            <a:r>
              <a:rPr lang="en-US" sz="4400" b="1" dirty="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MARGIN PROPERTY</a:t>
            </a:r>
          </a:p>
        </p:txBody>
      </p:sp>
      <p:graphicFrame>
        <p:nvGraphicFramePr>
          <p:cNvPr id="413" name="Google Shape;413;p59"/>
          <p:cNvGraphicFramePr/>
          <p:nvPr/>
        </p:nvGraphicFramePr>
        <p:xfrm>
          <a:off x="288658" y="1681150"/>
          <a:ext cx="8489584" cy="484625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89584"/>
              </a:tblGrid>
              <a:tr h="21646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smtClean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CSS </a:t>
                      </a:r>
                      <a:r>
                        <a:rPr lang="en-US" sz="2800" b="0" dirty="0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margin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properties are used to create space around elements, outside of any defined borders.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</a:tr>
              <a:tr h="2681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FF1DD4"/>
                          </a:solidFill>
                        </a:rPr>
                        <a:t>margin:</a:t>
                      </a:r>
                      <a:r>
                        <a:rPr lang="en-US" sz="3200" b="1" dirty="0">
                          <a:solidFill>
                            <a:schemeClr val="dk1"/>
                          </a:solidFill>
                        </a:rPr>
                        <a:t>10px</a:t>
                      </a:r>
                      <a:endParaRPr sz="3200" b="1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 dirty="0">
                          <a:solidFill>
                            <a:srgbClr val="FF1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margin-top</a:t>
                      </a:r>
                      <a:r>
                        <a:rPr lang="en-US" sz="32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:5px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 dirty="0">
                          <a:solidFill>
                            <a:srgbClr val="FF1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margin-right</a:t>
                      </a:r>
                      <a:r>
                        <a:rPr lang="en-US" sz="32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:10px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 dirty="0">
                          <a:solidFill>
                            <a:srgbClr val="FF1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margin-bottom:</a:t>
                      </a:r>
                      <a:r>
                        <a:rPr lang="en-US" sz="32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10px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 dirty="0">
                          <a:solidFill>
                            <a:srgbClr val="FF1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margin-left:</a:t>
                      </a:r>
                      <a:r>
                        <a:rPr lang="en-US" sz="32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10px</a:t>
                      </a:r>
                      <a:endParaRPr sz="3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27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9218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SzPts val="4000"/>
              <a:buFont typeface="Calibri" pitchFamily="34" charset="0"/>
              <a:buNone/>
            </a:pPr>
            <a:r>
              <a:rPr lang="en-US" sz="4400" b="1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PADDING PROPERTY</a:t>
            </a:r>
          </a:p>
        </p:txBody>
      </p:sp>
      <p:graphicFrame>
        <p:nvGraphicFramePr>
          <p:cNvPr id="428" name="Google Shape;428;p61"/>
          <p:cNvGraphicFramePr/>
          <p:nvPr/>
        </p:nvGraphicFramePr>
        <p:xfrm>
          <a:off x="115888" y="1868488"/>
          <a:ext cx="8570675" cy="4145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06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r>
                        <a:rPr lang="en-US" sz="3600" b="1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Padding</a:t>
                      </a:r>
                      <a:r>
                        <a:rPr lang="en-US" sz="2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properties are used to generate space around </a:t>
                      </a:r>
                      <a:r>
                        <a:rPr lang="en-US" sz="2800" b="0" i="0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1">
                        <a:solidFill>
                          <a:srgbClr val="2E09B7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rgbClr val="2E09B7"/>
                          </a:solidFill>
                        </a:rPr>
                        <a:t>Shorthand property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rgbClr val="FF1DD4"/>
                          </a:solidFill>
                        </a:rPr>
                        <a:t>padding:  </a:t>
                      </a:r>
                      <a:r>
                        <a:rPr lang="en-US" sz="2800" b="1">
                          <a:solidFill>
                            <a:srgbClr val="C00000"/>
                          </a:solidFill>
                        </a:rPr>
                        <a:t>2px 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rgbClr val="FF1DD4"/>
                          </a:solidFill>
                        </a:rPr>
                        <a:t>padding-left:</a:t>
                      </a:r>
                      <a:r>
                        <a:rPr lang="en-US" sz="2800" b="1">
                          <a:solidFill>
                            <a:srgbClr val="C00000"/>
                          </a:solidFill>
                        </a:rPr>
                        <a:t>:2px 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rgbClr val="FF1DD4"/>
                          </a:solidFill>
                        </a:rPr>
                        <a:t>padding-right:</a:t>
                      </a:r>
                      <a:r>
                        <a:rPr lang="en-US" sz="2800" b="1">
                          <a:solidFill>
                            <a:srgbClr val="C00000"/>
                          </a:solidFill>
                        </a:rPr>
                        <a:t>2px 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rgbClr val="FF1DD4"/>
                          </a:solidFill>
                        </a:rPr>
                        <a:t>padding-bottom:</a:t>
                      </a:r>
                      <a:r>
                        <a:rPr lang="en-US" sz="2800" b="1">
                          <a:solidFill>
                            <a:srgbClr val="C00000"/>
                          </a:solidFill>
                        </a:rPr>
                        <a:t>2px;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>
                          <a:solidFill>
                            <a:srgbClr val="FF1DD4"/>
                          </a:solidFill>
                        </a:rPr>
                        <a:t>padding-top:</a:t>
                      </a:r>
                      <a:r>
                        <a:rPr lang="en-US" sz="2800" b="1">
                          <a:solidFill>
                            <a:srgbClr val="C00000"/>
                          </a:solidFill>
                        </a:rPr>
                        <a:t>2px ;</a:t>
                      </a:r>
                      <a:endParaRPr sz="2800" b="1">
                        <a:solidFill>
                          <a:srgbClr val="2E09B7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buClr>
                <a:schemeClr val="dk1"/>
              </a:buClr>
              <a:buSzPts val="3959"/>
              <a:buFont typeface="Calibri"/>
              <a:buNone/>
              <a:defRPr/>
            </a:pPr>
            <a:r>
              <a:rPr lang="en-US" sz="3959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BORDER PROPERTY</a:t>
            </a:r>
            <a:endParaRPr sz="3959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68" name="Google Shape;368;p53"/>
          <p:cNvGraphicFramePr/>
          <p:nvPr/>
        </p:nvGraphicFramePr>
        <p:xfrm>
          <a:off x="228600" y="1663700"/>
          <a:ext cx="8686800" cy="502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1200"/>
                <a:gridCol w="2172350"/>
                <a:gridCol w="2323450"/>
                <a:gridCol w="2209800"/>
              </a:tblGrid>
              <a:tr h="293218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2E09B7"/>
                          </a:solidFill>
                          <a:latin typeface="Tw Cen MT" pitchFamily="34" charset="0"/>
                        </a:rPr>
                        <a:t>Shorthand property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border: 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2px solid pink</a:t>
                      </a:r>
                      <a:endParaRPr sz="24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border-left: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:2px solid pink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border-right: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2px solid pink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border-bottom: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2px solid pink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border-top: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2px solid pink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1">
                        <a:solidFill>
                          <a:srgbClr val="2E09B7"/>
                        </a:solidFill>
                        <a:latin typeface="Tw Cen MT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rgbClr val="FF1DD4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rgbClr val="FF1DD4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rgbClr val="FF1DD4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rgbClr val="FF1DD4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rgbClr val="FF1DD4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border-width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:2px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</a:t>
                      </a:r>
                      <a:r>
                        <a:rPr lang="en-US" sz="2400" b="1" dirty="0" err="1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style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:solid</a:t>
                      </a:r>
                      <a:endParaRPr sz="24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</a:t>
                      </a:r>
                      <a:r>
                        <a:rPr lang="en-US" sz="2400" b="1" dirty="0" err="1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color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:pink</a:t>
                      </a:r>
                      <a:endParaRPr sz="24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61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border-left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border-left-</a:t>
                      </a:r>
                      <a:r>
                        <a:rPr lang="en-US" sz="18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width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border-left-</a:t>
                      </a:r>
                      <a:r>
                        <a:rPr lang="en-US" sz="18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color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border-left-</a:t>
                      </a:r>
                      <a:r>
                        <a:rPr lang="en-US" sz="18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style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w Cen MT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border-right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border-right-width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border-right-color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border-right-style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border-bottom:</a:t>
                      </a:r>
                      <a:endParaRPr sz="18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border-bottom-width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border-bottom-color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border-bottom-style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1DD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FF1DD4"/>
                          </a:solidFill>
                          <a:latin typeface="Tw Cen MT" pitchFamily="34" charset="0"/>
                        </a:rPr>
                        <a:t>border-top</a:t>
                      </a:r>
                      <a:endParaRPr sz="18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border-top-width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border-top-color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w Cen MT" pitchFamily="34" charset="0"/>
                        </a:rPr>
                        <a:t>border-top-style</a:t>
                      </a:r>
                      <a:endParaRPr>
                        <a:latin typeface="Tw Cen MT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>
                        <a:solidFill>
                          <a:srgbClr val="C00000"/>
                        </a:solidFill>
                        <a:latin typeface="Tw Cen MT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85010" name="Google Shape;369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7713" y="1798638"/>
            <a:ext cx="4230687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503238"/>
          </a:xfrm>
        </p:spPr>
        <p:txBody>
          <a:bodyPr>
            <a:normAutofit fontScale="9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3959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Border Style</a:t>
            </a:r>
            <a:endParaRPr sz="3959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914400"/>
            <a:ext cx="8429625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467600" cy="503238"/>
          </a:xfrm>
        </p:spPr>
        <p:txBody>
          <a:bodyPr>
            <a:normAutofit fontScale="9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3959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Border Style</a:t>
            </a:r>
            <a:endParaRPr sz="3959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33800" y="1219200"/>
            <a:ext cx="1981200" cy="43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914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class of solid and red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467600" cy="503238"/>
          </a:xfrm>
        </p:spPr>
        <p:txBody>
          <a:bodyPr>
            <a:normAutofit fontScale="9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3959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Border Style</a:t>
            </a:r>
            <a:endParaRPr sz="3959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990601"/>
            <a:ext cx="6810375" cy="540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117;p3"/>
          <p:cNvSpPr txBox="1">
            <a:spLocks noGrp="1"/>
          </p:cNvSpPr>
          <p:nvPr>
            <p:ph type="title"/>
          </p:nvPr>
        </p:nvSpPr>
        <p:spPr>
          <a:xfrm>
            <a:off x="931863" y="96838"/>
            <a:ext cx="7816850" cy="14128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vs. just HTML </a:t>
            </a:r>
          </a:p>
        </p:txBody>
      </p:sp>
      <p:sp>
        <p:nvSpPr>
          <p:cNvPr id="18435" name="Google Shape;118;p3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19088" indent="-319088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800" dirty="0" smtClean="0">
                <a:solidFill>
                  <a:srgbClr val="C00000"/>
                </a:solidFill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What can we do with CSS that we can’t do with HTML?</a:t>
            </a:r>
          </a:p>
          <a:p>
            <a:pPr marL="1096963" lvl="2" indent="-271463" eaLnBrk="1" hangingPunct="1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ts val="1800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Control of backgrounds.</a:t>
            </a:r>
          </a:p>
          <a:p>
            <a:pPr marL="1096963" lvl="2" indent="-271463" eaLnBrk="1" hangingPunct="1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ts val="1800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Set font size to the exact height you want.</a:t>
            </a:r>
          </a:p>
          <a:p>
            <a:pPr marL="1096963" lvl="2" indent="-271463" eaLnBrk="1" hangingPunct="1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ts val="1800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Highlight words, entire paragraphs, headings or even individual letters with background colors. </a:t>
            </a:r>
          </a:p>
          <a:p>
            <a:pPr marL="1096963" lvl="2" indent="-271463" eaLnBrk="1" hangingPunct="1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ts val="1800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Overlap words and make logo-type headers without making images. </a:t>
            </a:r>
          </a:p>
          <a:p>
            <a:pPr marL="1096963" lvl="2" indent="-271463" eaLnBrk="1" hangingPunct="1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ts val="1800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Precise positioning.</a:t>
            </a:r>
          </a:p>
          <a:p>
            <a:pPr marL="1096963" lvl="2" indent="-271463" eaLnBrk="1" hangingPunct="1">
              <a:lnSpc>
                <a:spcPct val="80000"/>
              </a:lnSpc>
              <a:spcAft>
                <a:spcPct val="0"/>
              </a:spcAft>
              <a:buClr>
                <a:schemeClr val="accent1"/>
              </a:buClr>
              <a:buSzPts val="1800"/>
            </a:pPr>
            <a:r>
              <a:rPr lang="en-US" sz="2800" dirty="0" smtClean="0">
                <a:latin typeface="Tw Cen MT" pitchFamily="34" charset="0"/>
                <a:ea typeface="Twentieth Century"/>
                <a:cs typeface="Twentieth Century"/>
                <a:sym typeface="Twentieth Century"/>
              </a:rPr>
              <a:t>Linked style sheets to control the look of a whole website from one single location.</a:t>
            </a:r>
          </a:p>
        </p:txBody>
      </p:sp>
      <p:sp>
        <p:nvSpPr>
          <p:cNvPr id="119" name="Google Shape;119;p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spcFirstLastPara="1">
            <a:norm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fld id="{9DF71011-5461-49A7-A0D1-5D5B5953BA2E}" type="slidenum">
              <a:rPr lang="en-US" sz="1190" kern="0"/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t>4</a:t>
            </a:fld>
            <a:endParaRPr sz="1190" ker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sym typeface="Twentieth Century"/>
              </a:rPr>
              <a:t>Height and width property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height and width properties are used to set the height and width of an element. </a:t>
            </a:r>
          </a:p>
          <a:p>
            <a:r>
              <a:rPr lang="en-US" dirty="0" smtClean="0"/>
              <a:t> It sets the height/width of the area inside the padding, border, and margin of the element.</a:t>
            </a:r>
          </a:p>
          <a:p>
            <a:r>
              <a:rPr lang="en-US" dirty="0" smtClean="0"/>
              <a:t>Value can be </a:t>
            </a:r>
          </a:p>
          <a:p>
            <a:pPr lvl="1"/>
            <a:r>
              <a:rPr lang="en-US" dirty="0" smtClean="0"/>
              <a:t>Length-Defines the height/width in </a:t>
            </a:r>
            <a:r>
              <a:rPr lang="en-US" dirty="0" err="1" smtClean="0">
                <a:solidFill>
                  <a:srgbClr val="FF0000"/>
                </a:solidFill>
              </a:rPr>
              <a:t>px</a:t>
            </a:r>
            <a:r>
              <a:rPr lang="en-US" dirty="0" smtClean="0"/>
              <a:t>, cm, etc.</a:t>
            </a:r>
          </a:p>
          <a:p>
            <a:pPr lvl="1"/>
            <a:r>
              <a:rPr lang="en-US" dirty="0" smtClean="0"/>
              <a:t>% - Defines the height/width in </a:t>
            </a:r>
            <a:r>
              <a:rPr lang="en-US" dirty="0" smtClean="0">
                <a:solidFill>
                  <a:srgbClr val="FF0000"/>
                </a:solidFill>
              </a:rPr>
              <a:t>percent</a:t>
            </a:r>
            <a:r>
              <a:rPr lang="en-US" dirty="0" smtClean="0"/>
              <a:t> of the containing block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295400"/>
            <a:ext cx="60197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876800"/>
            <a:ext cx="3771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6781801" cy="62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648200"/>
            <a:ext cx="4709094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example-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752600"/>
            <a:ext cx="4724400" cy="3486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7638"/>
            <a:ext cx="396240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4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45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 &amp; CSS Code</a:t>
            </a:r>
          </a:p>
        </p:txBody>
      </p:sp>
      <p:sp>
        <p:nvSpPr>
          <p:cNvPr id="132" name="Google Shape;132;p5"/>
          <p:cNvSpPr txBox="1">
            <a:spLocks noGrp="1"/>
          </p:cNvSpPr>
          <p:nvPr>
            <p:ph idx="1"/>
          </p:nvPr>
        </p:nvSpPr>
        <p:spPr>
          <a:xfrm>
            <a:off x="239713" y="1600200"/>
            <a:ext cx="8904287" cy="4495800"/>
          </a:xfrm>
        </p:spPr>
        <p:txBody>
          <a:bodyPr/>
          <a:lstStyle/>
          <a:p>
            <a:pPr marL="319088" indent="-319088" eaLnBrk="1" fontAlgn="auto" hangingPunct="1">
              <a:spcBef>
                <a:spcPts val="0"/>
              </a:spcBef>
              <a:buClr>
                <a:schemeClr val="accent2"/>
              </a:buClr>
              <a:buSzPts val="1740"/>
              <a:buFont typeface="Noto Sans Symbols"/>
              <a:buChar char="◻"/>
              <a:defRPr/>
            </a:pPr>
            <a:r>
              <a:rPr lang="en-US" sz="29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</a:t>
            </a:r>
            <a:r>
              <a:rPr lang="en-US" sz="2900" dirty="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 red color as the background  color of a </a:t>
            </a:r>
            <a:r>
              <a:rPr lang="en-US" sz="2900" dirty="0" smtClean="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webpage</a:t>
            </a:r>
          </a:p>
          <a:p>
            <a:pPr marL="319088" indent="-319088" eaLnBrk="1" fontAlgn="auto" hangingPunct="1">
              <a:spcBef>
                <a:spcPts val="0"/>
              </a:spcBef>
              <a:buClr>
                <a:schemeClr val="accent2"/>
              </a:buClr>
              <a:buSzPts val="1740"/>
              <a:buFont typeface="Noto Sans Symbols"/>
              <a:buChar char="◻"/>
              <a:defRPr/>
            </a:pP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fontAlgn="auto" hangingPunct="1">
              <a:buClr>
                <a:schemeClr val="accent2"/>
              </a:buClr>
              <a:buSzPts val="1740"/>
              <a:buFont typeface="Noto Sans Symbols"/>
              <a:buNone/>
              <a:defRPr/>
            </a:pPr>
            <a:r>
              <a:rPr lang="en-US" sz="29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HTML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fontAlgn="auto" hangingPunct="1">
              <a:buClr>
                <a:schemeClr val="accent2"/>
              </a:buClr>
              <a:buSzPts val="1740"/>
              <a:buFont typeface="Noto Sans Symbols"/>
              <a:buNone/>
              <a:defRPr/>
            </a:pPr>
            <a:r>
              <a:rPr lang="en-US" sz="29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9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900" b="1" dirty="0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en-US" sz="2900" b="1" dirty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 </a:t>
            </a:r>
            <a:r>
              <a:rPr lang="en-US" sz="2900" b="1" dirty="0" err="1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bgcolor</a:t>
            </a:r>
            <a:r>
              <a:rPr lang="en-US" sz="2900" b="1" dirty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="#FF0000"&gt; </a:t>
            </a:r>
            <a:endParaRPr sz="2900" b="1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208598" eaLnBrk="1" fontAlgn="auto" hangingPunct="1">
              <a:buClr>
                <a:schemeClr val="accent2"/>
              </a:buClr>
              <a:buSzPts val="1740"/>
              <a:buFont typeface="Noto Sans Symbols"/>
              <a:buNone/>
              <a:defRPr/>
            </a:pP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fontAlgn="auto" hangingPunct="1">
              <a:buClr>
                <a:schemeClr val="accent2"/>
              </a:buClr>
              <a:buSzPts val="1740"/>
              <a:buFont typeface="Noto Sans Symbols"/>
              <a:buNone/>
              <a:defRPr/>
            </a:pPr>
            <a:r>
              <a:rPr lang="en-US" sz="29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CSS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fontAlgn="auto" hangingPunct="1">
              <a:buClr>
                <a:schemeClr val="accent2"/>
              </a:buClr>
              <a:buSzPts val="1740"/>
              <a:buFont typeface="Noto Sans Symbols"/>
              <a:buNone/>
              <a:defRPr/>
            </a:pPr>
            <a:r>
              <a:rPr lang="en-US" sz="29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</a:t>
            </a:r>
            <a:r>
              <a:rPr lang="en-US" sz="29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2900" b="1" dirty="0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 </a:t>
            </a:r>
            <a:r>
              <a:rPr lang="en-US" sz="2900" b="1" dirty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{background-color: #FF0000;}</a:t>
            </a:r>
            <a:endParaRPr sz="290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124;p4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write CSS?</a:t>
            </a:r>
          </a:p>
        </p:txBody>
      </p:sp>
      <p:sp>
        <p:nvSpPr>
          <p:cNvPr id="19459" name="Google Shape;125;p4"/>
          <p:cNvSpPr txBox="1">
            <a:spLocks noGrp="1"/>
          </p:cNvSpPr>
          <p:nvPr>
            <p:ph idx="1"/>
          </p:nvPr>
        </p:nvSpPr>
        <p:spPr>
          <a:xfrm>
            <a:off x="233363" y="1600200"/>
            <a:ext cx="8153400" cy="4495800"/>
          </a:xfrm>
        </p:spPr>
        <p:txBody>
          <a:bodyPr/>
          <a:lstStyle/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CSS rule-set consists of a </a:t>
            </a:r>
            <a:r>
              <a:rPr lang="en-US" sz="2000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selector</a:t>
            </a: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 and a </a:t>
            </a:r>
            <a:r>
              <a:rPr lang="en-US" sz="2000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declaration block</a:t>
            </a:r>
            <a:endParaRPr lang="en-US" sz="2000" smtClean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000" smtClean="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000" smtClean="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000" smtClean="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000" smtClean="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endParaRPr lang="en-US" sz="2000" smtClean="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000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Selector</a:t>
            </a:r>
          </a:p>
          <a:p>
            <a:pPr marL="639763" lvl="1" indent="-271463" eaLnBrk="1" hangingPunct="1">
              <a:spcAft>
                <a:spcPct val="0"/>
              </a:spcAft>
              <a:buClr>
                <a:schemeClr val="accent1"/>
              </a:buClr>
              <a:buSzPts val="1800"/>
              <a:buFont typeface="Noto Sans Symbols"/>
              <a:buChar char=""/>
            </a:pP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HTML element tags </a:t>
            </a:r>
            <a:b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(examples: p, h2, body, img, table)</a:t>
            </a:r>
          </a:p>
          <a:p>
            <a:pPr marL="639763" lvl="1" indent="-271463" eaLnBrk="1" hangingPunct="1">
              <a:spcAft>
                <a:spcPct val="0"/>
              </a:spcAft>
              <a:buClr>
                <a:schemeClr val="accent1"/>
              </a:buClr>
              <a:buSzPts val="1800"/>
              <a:buFont typeface="Noto Sans Symbols"/>
              <a:buChar char=""/>
            </a:pP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class and ID names</a:t>
            </a: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000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Property </a:t>
            </a: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(examples: color, font-size)</a:t>
            </a:r>
          </a:p>
          <a:p>
            <a:pPr marL="319088" indent="-319088" eaLnBrk="1" hangingPunct="1"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Char char="◻"/>
            </a:pPr>
            <a:r>
              <a:rPr lang="en-US" sz="2000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Value</a:t>
            </a:r>
            <a:r>
              <a:rPr lang="en-US" sz="2000" smtClean="0">
                <a:latin typeface="Twentieth Century"/>
                <a:ea typeface="Twentieth Century"/>
                <a:cs typeface="Twentieth Century"/>
                <a:sym typeface="Twentieth Century"/>
              </a:rPr>
              <a:t> (examples: red, 14pt)</a:t>
            </a:r>
          </a:p>
          <a:p>
            <a:pPr marL="639763" lvl="1" indent="-271463" eaLnBrk="1" hangingPunct="1">
              <a:spcAft>
                <a:spcPct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lang="en-US" sz="2600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" name="Google Shape;126;p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spcFirstLastPara="1">
            <a:norm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fld id="{98FEB802-2ADA-4FA4-9EF8-E9307F3DB73F}" type="slidenum">
              <a:rPr lang="en-US" sz="1190" kern="0"/>
              <a:pPr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/>
              </a:pPr>
              <a:t>6</a:t>
            </a:fld>
            <a:endParaRPr sz="1190" kern="0"/>
          </a:p>
        </p:txBody>
      </p:sp>
      <p:pic>
        <p:nvPicPr>
          <p:cNvPr id="19461" name="Google Shape;139;p6" descr="Figure explaining selector, property and value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7425" y="3530600"/>
            <a:ext cx="4233863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Google Shape;146;p7" descr="CSS selector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3088" y="2274888"/>
            <a:ext cx="4859337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Basic Structure of a Style</a:t>
            </a: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719138" y="1671638"/>
            <a:ext cx="7461250" cy="4216400"/>
          </a:xfrm>
        </p:spPr>
        <p:txBody>
          <a:bodyPr>
            <a:normAutofit lnSpcReduction="10000"/>
          </a:bodyPr>
          <a:lstStyle/>
          <a:p>
            <a:pPr marL="469900" indent="-469900" eaLnBrk="1" hangingPunct="1">
              <a:spcAft>
                <a:spcPct val="0"/>
              </a:spcAft>
              <a:buClr>
                <a:schemeClr val="accent2"/>
              </a:buClr>
              <a:buSzPts val="1100"/>
              <a:buFont typeface="Noto Sans Symbols"/>
              <a:buChar char="◻"/>
            </a:pPr>
            <a:r>
              <a:rPr lang="en-US" sz="2900" smtClean="0">
                <a:latin typeface="Twentieth Century"/>
                <a:ea typeface="Twentieth Century"/>
                <a:cs typeface="Twentieth Century"/>
                <a:sym typeface="Twentieth Century"/>
              </a:rPr>
              <a:t>Each definition contains:</a:t>
            </a:r>
          </a:p>
          <a:p>
            <a:pPr marL="908050" lvl="1" indent="-436563" eaLnBrk="1" hangingPunct="1">
              <a:spcAft>
                <a:spcPct val="0"/>
              </a:spcAft>
              <a:buClr>
                <a:schemeClr val="accent1"/>
              </a:buClr>
              <a:buSzPts val="1300"/>
              <a:buFont typeface="Noto Sans Symbols"/>
              <a:buChar char=""/>
            </a:pPr>
            <a:r>
              <a:rPr lang="en-US" sz="2600" smtClean="0">
                <a:solidFill>
                  <a:srgbClr val="0066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property</a:t>
            </a:r>
          </a:p>
          <a:p>
            <a:pPr marL="908050" lvl="1" indent="-436563" eaLnBrk="1" hangingPunct="1">
              <a:spcAft>
                <a:spcPct val="0"/>
              </a:spcAft>
              <a:buClr>
                <a:schemeClr val="accent1"/>
              </a:buClr>
              <a:buSzPts val="1300"/>
              <a:buFont typeface="Noto Sans Symbols"/>
              <a:buChar char=""/>
            </a:pPr>
            <a:r>
              <a:rPr lang="en-US" sz="260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colon</a:t>
            </a:r>
          </a:p>
          <a:p>
            <a:pPr marL="908050" lvl="1" indent="-436563" eaLnBrk="1" hangingPunct="1">
              <a:spcAft>
                <a:spcPct val="0"/>
              </a:spcAft>
              <a:buClr>
                <a:schemeClr val="accent1"/>
              </a:buClr>
              <a:buSzPts val="1300"/>
              <a:buFont typeface="Noto Sans Symbols"/>
              <a:buChar char=""/>
            </a:pPr>
            <a:r>
              <a:rPr lang="en-US" sz="2600" smtClean="0">
                <a:solidFill>
                  <a:srgbClr val="33CC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value</a:t>
            </a:r>
          </a:p>
          <a:p>
            <a:pPr marL="908050" lvl="1" indent="-436563" eaLnBrk="1" hangingPunct="1">
              <a:spcAft>
                <a:spcPct val="0"/>
              </a:spcAft>
              <a:buClr>
                <a:schemeClr val="accent1"/>
              </a:buClr>
              <a:buSzPts val="1300"/>
              <a:buFont typeface="Noto Sans Symbols"/>
              <a:buChar char=""/>
            </a:pPr>
            <a:r>
              <a:rPr lang="en-US" sz="2600" smtClean="0">
                <a:solidFill>
                  <a:srgbClr val="FF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semicolon</a:t>
            </a:r>
            <a:r>
              <a:rPr lang="en-US" sz="2600" smtClean="0">
                <a:latin typeface="Twentieth Century"/>
                <a:ea typeface="Twentieth Century"/>
                <a:cs typeface="Twentieth Century"/>
                <a:sym typeface="Twentieth Century"/>
              </a:rPr>
              <a:t> to separate two or more values</a:t>
            </a:r>
          </a:p>
          <a:p>
            <a:pPr marL="908050" lvl="1" indent="-436563" eaLnBrk="1" hangingPunct="1">
              <a:spcAft>
                <a:spcPct val="0"/>
              </a:spcAft>
              <a:buClr>
                <a:schemeClr val="accent1"/>
              </a:buClr>
              <a:buSzPts val="1300"/>
              <a:buFont typeface="Noto Sans Symbols"/>
              <a:buChar char=""/>
            </a:pPr>
            <a:r>
              <a:rPr lang="en-US" sz="2600" smtClean="0">
                <a:latin typeface="Twentieth Century"/>
                <a:ea typeface="Twentieth Century"/>
                <a:cs typeface="Twentieth Century"/>
                <a:sym typeface="Twentieth Century"/>
              </a:rPr>
              <a:t>Can include one or more values</a:t>
            </a:r>
          </a:p>
          <a:p>
            <a:pPr marL="908050" lvl="1" indent="-436563" eaLnBrk="1" hangingPunct="1">
              <a:spcAft>
                <a:spcPct val="0"/>
              </a:spcAft>
              <a:buClr>
                <a:schemeClr val="accent1"/>
              </a:buClr>
              <a:buSzPts val="1300"/>
              <a:buFont typeface="Noto Sans Symbols"/>
              <a:buChar char=""/>
            </a:pPr>
            <a:endParaRPr lang="en-US" sz="2600" smtClean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69900" indent="-469900" eaLnBrk="1" hangingPunct="1">
              <a:spcAft>
                <a:spcPct val="0"/>
              </a:spcAft>
              <a:buClr>
                <a:schemeClr val="accent2"/>
              </a:buClr>
              <a:buSzPts val="1100"/>
              <a:buFont typeface="Noto Sans Symbols"/>
              <a:buChar char="◻"/>
            </a:pPr>
            <a:r>
              <a:rPr lang="en-US" sz="2900" smtClean="0">
                <a:latin typeface="Twentieth Century"/>
                <a:ea typeface="Twentieth Century"/>
                <a:cs typeface="Twentieth Century"/>
                <a:sym typeface="Twentieth Century"/>
              </a:rPr>
              <a:t>h1 {</a:t>
            </a:r>
            <a:r>
              <a:rPr lang="en-US" sz="2900" smtClean="0">
                <a:solidFill>
                  <a:srgbClr val="0066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font-size</a:t>
            </a:r>
            <a:r>
              <a:rPr lang="en-US" sz="290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lang="en-US" sz="2900" smtClean="0">
                <a:solidFill>
                  <a:srgbClr val="33CC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12pt</a:t>
            </a:r>
            <a:r>
              <a:rPr lang="en-US" sz="2900" smtClean="0">
                <a:solidFill>
                  <a:srgbClr val="FF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r>
              <a:rPr lang="en-US" sz="2900" smtClean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900" smtClean="0">
                <a:solidFill>
                  <a:srgbClr val="0066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color</a:t>
            </a:r>
            <a:r>
              <a:rPr lang="en-US" sz="2900" smtClean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lang="en-US" sz="2900" smtClean="0">
                <a:solidFill>
                  <a:srgbClr val="33CC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</a:t>
            </a:r>
            <a:r>
              <a:rPr lang="en-US" sz="2900" smtClean="0"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51;p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775F5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Example:</a:t>
            </a:r>
          </a:p>
        </p:txBody>
      </p:sp>
      <p:sp>
        <p:nvSpPr>
          <p:cNvPr id="22531" name="Google Shape;152;p8"/>
          <p:cNvSpPr txBox="1"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rPr lang="en-US" sz="32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 { </a:t>
            </a:r>
            <a:endParaRPr lang="en-US" sz="2900" smtClean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rPr lang="en-US" sz="3200" b="1" smtClean="0"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lang="en-US" sz="3200" b="1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color: red; </a:t>
            </a:r>
            <a:endParaRPr lang="en-US" sz="2900" smtClean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rPr lang="en-US" sz="3200" b="1" smtClean="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text-align: center;</a:t>
            </a:r>
            <a:endParaRPr lang="en-US" sz="2900" smtClean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rPr lang="en-US" sz="3200" b="1" smtClean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32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lang="en-US" sz="2900" smtClean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endParaRPr lang="en-US" sz="3200" b="1" smtClean="0">
              <a:solidFill>
                <a:srgbClr val="7030A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9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 {</a:t>
            </a:r>
            <a:br>
              <a:rPr lang="en-US" sz="29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9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   background-color: lightblue;</a:t>
            </a:r>
            <a:br>
              <a:rPr lang="en-US" sz="29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900" b="1" smtClean="0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}</a:t>
            </a:r>
            <a:endParaRPr lang="en-US" sz="2900" smtClean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</a:rPr>
              <a:t>Type of CSS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181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Inline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- by using the style attribute inside HTML elements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Internal </a:t>
            </a:r>
            <a:r>
              <a:rPr lang="en-US" dirty="0" smtClean="0"/>
              <a:t>- by using a &lt;style&gt; element in the &lt;head&gt; section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External </a:t>
            </a:r>
            <a:r>
              <a:rPr lang="en-US" dirty="0" smtClean="0"/>
              <a:t>- by using a &lt;link&gt; element to link to an external CSS file</a:t>
            </a:r>
          </a:p>
          <a:p>
            <a:pPr eaLnBrk="1" hangingPunct="1">
              <a:buNone/>
            </a:pPr>
            <a:r>
              <a:rPr lang="en-US" dirty="0" smtClean="0"/>
              <a:t>The most common way of using CSS is using </a:t>
            </a:r>
            <a:r>
              <a:rPr lang="en-US" dirty="0" smtClean="0">
                <a:solidFill>
                  <a:srgbClr val="FF0000"/>
                </a:solidFill>
              </a:rPr>
              <a:t>external style sheet</a:t>
            </a:r>
            <a:r>
              <a:rPr lang="en-US" dirty="0" smtClean="0"/>
              <a:t>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1039</Words>
  <Application>Microsoft Office PowerPoint</Application>
  <PresentationFormat>On-screen Show (4:3)</PresentationFormat>
  <Paragraphs>297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Algerian</vt:lpstr>
      <vt:lpstr>Arial</vt:lpstr>
      <vt:lpstr>Calibri</vt:lpstr>
      <vt:lpstr>Courier New</vt:lpstr>
      <vt:lpstr>Noto Sans Symbols</vt:lpstr>
      <vt:lpstr>Times New Roman</vt:lpstr>
      <vt:lpstr>Tw Cen MT</vt:lpstr>
      <vt:lpstr>Twentieth Century</vt:lpstr>
      <vt:lpstr>Verdana</vt:lpstr>
      <vt:lpstr>Wingdings</vt:lpstr>
      <vt:lpstr>Office Theme</vt:lpstr>
      <vt:lpstr>Cascading STYLE Sheet</vt:lpstr>
      <vt:lpstr>CSS</vt:lpstr>
      <vt:lpstr>Introduction</vt:lpstr>
      <vt:lpstr>CSS vs. just HTML </vt:lpstr>
      <vt:lpstr>HTML &amp; CSS Code</vt:lpstr>
      <vt:lpstr>How to write CSS?</vt:lpstr>
      <vt:lpstr>Basic Structure of a Style</vt:lpstr>
      <vt:lpstr>Example:</vt:lpstr>
      <vt:lpstr>Type of CSS</vt:lpstr>
      <vt:lpstr>Inline Style sheet</vt:lpstr>
      <vt:lpstr>Embedded/ Internal Style sheet</vt:lpstr>
      <vt:lpstr>Embedded/ Internal Style sheet</vt:lpstr>
      <vt:lpstr>External Style Sheet</vt:lpstr>
      <vt:lpstr>External Style Sheet</vt:lpstr>
      <vt:lpstr>External Style Sheet</vt:lpstr>
      <vt:lpstr>Applying a single style sheet to multiple documents</vt:lpstr>
      <vt:lpstr>Advantages  of External Style Sheet</vt:lpstr>
      <vt:lpstr>CSS Inheritance: - which style prevails when several are present?   </vt:lpstr>
      <vt:lpstr>CSS Selectors</vt:lpstr>
      <vt:lpstr>CSS Simple Selectors</vt:lpstr>
      <vt:lpstr>CSS Universal Selector - Example</vt:lpstr>
      <vt:lpstr>CSS Selectors - Example</vt:lpstr>
      <vt:lpstr>Text properties</vt:lpstr>
      <vt:lpstr>Text properties</vt:lpstr>
      <vt:lpstr>Backgrounds</vt:lpstr>
      <vt:lpstr>Background-shorthand Property</vt:lpstr>
      <vt:lpstr>&lt;Div&gt; &amp; &lt;Span&gt; tag</vt:lpstr>
      <vt:lpstr>HTML Block and Inline Elements</vt:lpstr>
      <vt:lpstr>HTML &lt;div&gt; Tag</vt:lpstr>
      <vt:lpstr>HTML &lt;span&gt; Tag</vt:lpstr>
      <vt:lpstr>CSS Box Model</vt:lpstr>
      <vt:lpstr>BOX MODEL</vt:lpstr>
      <vt:lpstr>BOX- Margin and Padding</vt:lpstr>
      <vt:lpstr>MARGIN PROPERTY</vt:lpstr>
      <vt:lpstr>PADDING PROPERTY</vt:lpstr>
      <vt:lpstr>BORDER PROPERTY</vt:lpstr>
      <vt:lpstr>CSS Border Style</vt:lpstr>
      <vt:lpstr>CSS Border Style</vt:lpstr>
      <vt:lpstr>CSS Border Style</vt:lpstr>
      <vt:lpstr>Height and width property</vt:lpstr>
      <vt:lpstr>Example</vt:lpstr>
      <vt:lpstr>PowerPoint Presentation</vt:lpstr>
      <vt:lpstr>Additional example-</vt:lpstr>
      <vt:lpstr>Output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Vani</dc:creator>
  <cp:lastModifiedBy>student</cp:lastModifiedBy>
  <cp:revision>132</cp:revision>
  <dcterms:created xsi:type="dcterms:W3CDTF">2020-07-20T09:43:04Z</dcterms:created>
  <dcterms:modified xsi:type="dcterms:W3CDTF">2023-01-20T02:03:10Z</dcterms:modified>
</cp:coreProperties>
</file>