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02" r:id="rId2"/>
    <p:sldId id="2462" r:id="rId3"/>
    <p:sldId id="2463" r:id="rId4"/>
    <p:sldId id="259" r:id="rId5"/>
    <p:sldId id="2456" r:id="rId6"/>
    <p:sldId id="2432" r:id="rId7"/>
    <p:sldId id="2465" r:id="rId8"/>
    <p:sldId id="2467" r:id="rId9"/>
    <p:sldId id="2469" r:id="rId10"/>
    <p:sldId id="2483" r:id="rId11"/>
    <p:sldId id="2503" r:id="rId12"/>
    <p:sldId id="2470" r:id="rId13"/>
    <p:sldId id="2471" r:id="rId14"/>
    <p:sldId id="2482" r:id="rId15"/>
    <p:sldId id="2487" r:id="rId16"/>
    <p:sldId id="2476" r:id="rId17"/>
    <p:sldId id="2489" r:id="rId18"/>
    <p:sldId id="2492" r:id="rId19"/>
    <p:sldId id="2494" r:id="rId20"/>
    <p:sldId id="2477" r:id="rId21"/>
    <p:sldId id="248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3" d="100"/>
          <a:sy n="53" d="100"/>
        </p:scale>
        <p:origin x="68" y="9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22234F-99B3-4A83-BAD8-37D5E11A597A}" type="datetimeFigureOut">
              <a:rPr lang="en-US" smtClean="0"/>
              <a:t>3/4/2024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BD817-086D-4202-9861-B7B527E2F62A}" type="slidenum">
              <a:rPr lang="en-US" smtClean="0"/>
              <a:t>‹#›</a:t>
            </a:fld>
            <a:endParaRPr lang="en-US"/>
          </a:p>
        </p:txBody>
      </p:sp>
    </p:spTree>
    <p:extLst>
      <p:ext uri="{BB962C8B-B14F-4D97-AF65-F5344CB8AC3E}">
        <p14:creationId xmlns:p14="http://schemas.microsoft.com/office/powerpoint/2010/main" val="4122205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3F2B84-C4E2-767A-35B1-E5AC7D2140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464AEC-80FD-70AE-0C00-0B48B8EB46CE}"/>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2BC69973-3C72-108E-2865-38D480D3468A}"/>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CE4018D-4EF3-4C26-9C6B-E3C12C9AD032}" type="slidenum">
              <a:t>4</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839E5B-9AAC-2FFA-4403-B24367BCBA4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F599C04-0156-64E1-4D2D-604883243373}"/>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59CE1E7A-0869-176C-0CBE-3CA9AF736698}"/>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241ADC9-B0B6-4332-9DEA-AA89005D39A5}" type="slidenum">
              <a:t>5</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lvl="0"/>
            <a:fld id="{CAABC893-57C0-4DB1-BBE9-B09B3E799D20}" type="slidenum">
              <a:rPr lang="en-US" smtClean="0"/>
              <a:t>10</a:t>
            </a:fld>
            <a:endParaRPr lang="en-US"/>
          </a:p>
        </p:txBody>
      </p:sp>
    </p:spTree>
    <p:extLst>
      <p:ext uri="{BB962C8B-B14F-4D97-AF65-F5344CB8AC3E}">
        <p14:creationId xmlns:p14="http://schemas.microsoft.com/office/powerpoint/2010/main" val="3677430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B31D6F-2D91-A941-597B-756D10DB3848}"/>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9C767CA4-02EB-4454-1419-D6D5E9E2D3D2}"/>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42DC8486-985D-A2E4-A592-F646A7B5B105}"/>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B909AC5-6EEB-4F1B-9085-A1E4464C56DD}" type="slidenum">
              <a:t>12</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FD4F81-9366-CF1E-CA36-8B7600F54E0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C840086-DAEE-BCEF-EC0B-579E90314A7E}"/>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301CCEA7-FF74-63E6-5851-B3CD44769413}"/>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A84E99C-554A-4988-9797-314337C140B7}" type="slidenum">
              <a:t>13</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lvl="0"/>
            <a:fld id="{CAABC893-57C0-4DB1-BBE9-B09B3E799D20}" type="slidenum">
              <a:rPr lang="en-US" smtClean="0"/>
              <a:t>19</a:t>
            </a:fld>
            <a:endParaRPr lang="en-US"/>
          </a:p>
        </p:txBody>
      </p:sp>
    </p:spTree>
    <p:extLst>
      <p:ext uri="{BB962C8B-B14F-4D97-AF65-F5344CB8AC3E}">
        <p14:creationId xmlns:p14="http://schemas.microsoft.com/office/powerpoint/2010/main" val="91992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19535-F6DC-5220-11F0-A31FE90B12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FE61DF-BD30-55F7-E9C6-29D69C47B5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D5BC1F-1AE0-3BA0-5A8D-A3AF2D23374B}"/>
              </a:ext>
            </a:extLst>
          </p:cNvPr>
          <p:cNvSpPr>
            <a:spLocks noGrp="1"/>
          </p:cNvSpPr>
          <p:nvPr>
            <p:ph type="dt" sz="half" idx="10"/>
          </p:nvPr>
        </p:nvSpPr>
        <p:spPr/>
        <p:txBody>
          <a:bodyPr/>
          <a:lstStyle/>
          <a:p>
            <a:fld id="{1199F3D0-224D-4E72-8F89-93DE9B8F866B}" type="datetimeFigureOut">
              <a:rPr lang="en-US" smtClean="0"/>
              <a:t>3/4/2024</a:t>
            </a:fld>
            <a:endParaRPr lang="en-US"/>
          </a:p>
        </p:txBody>
      </p:sp>
      <p:sp>
        <p:nvSpPr>
          <p:cNvPr id="5" name="Footer Placeholder 4">
            <a:extLst>
              <a:ext uri="{FF2B5EF4-FFF2-40B4-BE49-F238E27FC236}">
                <a16:creationId xmlns:a16="http://schemas.microsoft.com/office/drawing/2014/main" id="{C8D99097-5E3E-7930-F68B-194B18FD44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650586-275A-B005-551B-32BECD177473}"/>
              </a:ext>
            </a:extLst>
          </p:cNvPr>
          <p:cNvSpPr>
            <a:spLocks noGrp="1"/>
          </p:cNvSpPr>
          <p:nvPr>
            <p:ph type="sldNum" sz="quarter" idx="12"/>
          </p:nvPr>
        </p:nvSpPr>
        <p:spPr/>
        <p:txBody>
          <a:bodyPr/>
          <a:lstStyle/>
          <a:p>
            <a:fld id="{F5B31E3A-55ED-4F72-8671-913AE1B4A210}" type="slidenum">
              <a:rPr lang="en-US" smtClean="0"/>
              <a:t>‹#›</a:t>
            </a:fld>
            <a:endParaRPr lang="en-US"/>
          </a:p>
        </p:txBody>
      </p:sp>
    </p:spTree>
    <p:extLst>
      <p:ext uri="{BB962C8B-B14F-4D97-AF65-F5344CB8AC3E}">
        <p14:creationId xmlns:p14="http://schemas.microsoft.com/office/powerpoint/2010/main" val="3490105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833FF-C3B4-676B-0131-66536EE8D9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361253-D32F-9941-EB4B-44A74C1E1E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2C6462-16A9-CD38-92AD-F0FCFF873A47}"/>
              </a:ext>
            </a:extLst>
          </p:cNvPr>
          <p:cNvSpPr>
            <a:spLocks noGrp="1"/>
          </p:cNvSpPr>
          <p:nvPr>
            <p:ph type="dt" sz="half" idx="10"/>
          </p:nvPr>
        </p:nvSpPr>
        <p:spPr/>
        <p:txBody>
          <a:bodyPr/>
          <a:lstStyle/>
          <a:p>
            <a:fld id="{1199F3D0-224D-4E72-8F89-93DE9B8F866B}" type="datetimeFigureOut">
              <a:rPr lang="en-US" smtClean="0"/>
              <a:t>3/4/2024</a:t>
            </a:fld>
            <a:endParaRPr lang="en-US"/>
          </a:p>
        </p:txBody>
      </p:sp>
      <p:sp>
        <p:nvSpPr>
          <p:cNvPr id="5" name="Footer Placeholder 4">
            <a:extLst>
              <a:ext uri="{FF2B5EF4-FFF2-40B4-BE49-F238E27FC236}">
                <a16:creationId xmlns:a16="http://schemas.microsoft.com/office/drawing/2014/main" id="{E0AB4E44-03F8-F7A1-570B-D8A9ECEDB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D2B991-E079-DAF3-0758-72A75C1F4C7B}"/>
              </a:ext>
            </a:extLst>
          </p:cNvPr>
          <p:cNvSpPr>
            <a:spLocks noGrp="1"/>
          </p:cNvSpPr>
          <p:nvPr>
            <p:ph type="sldNum" sz="quarter" idx="12"/>
          </p:nvPr>
        </p:nvSpPr>
        <p:spPr/>
        <p:txBody>
          <a:bodyPr/>
          <a:lstStyle/>
          <a:p>
            <a:fld id="{F5B31E3A-55ED-4F72-8671-913AE1B4A210}" type="slidenum">
              <a:rPr lang="en-US" smtClean="0"/>
              <a:t>‹#›</a:t>
            </a:fld>
            <a:endParaRPr lang="en-US"/>
          </a:p>
        </p:txBody>
      </p:sp>
    </p:spTree>
    <p:extLst>
      <p:ext uri="{BB962C8B-B14F-4D97-AF65-F5344CB8AC3E}">
        <p14:creationId xmlns:p14="http://schemas.microsoft.com/office/powerpoint/2010/main" val="353236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1F8C2D-EE69-C9DB-1D1F-32CB081FFC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F75FC9-2159-094E-9052-0825A37A14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C8804A-397B-C1BD-7C22-195C27E8AD18}"/>
              </a:ext>
            </a:extLst>
          </p:cNvPr>
          <p:cNvSpPr>
            <a:spLocks noGrp="1"/>
          </p:cNvSpPr>
          <p:nvPr>
            <p:ph type="dt" sz="half" idx="10"/>
          </p:nvPr>
        </p:nvSpPr>
        <p:spPr/>
        <p:txBody>
          <a:bodyPr/>
          <a:lstStyle/>
          <a:p>
            <a:fld id="{1199F3D0-224D-4E72-8F89-93DE9B8F866B}" type="datetimeFigureOut">
              <a:rPr lang="en-US" smtClean="0"/>
              <a:t>3/4/2024</a:t>
            </a:fld>
            <a:endParaRPr lang="en-US"/>
          </a:p>
        </p:txBody>
      </p:sp>
      <p:sp>
        <p:nvSpPr>
          <p:cNvPr id="5" name="Footer Placeholder 4">
            <a:extLst>
              <a:ext uri="{FF2B5EF4-FFF2-40B4-BE49-F238E27FC236}">
                <a16:creationId xmlns:a16="http://schemas.microsoft.com/office/drawing/2014/main" id="{3B04948F-008A-FDB3-072F-9014E75DB9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436157-4EDC-99A7-9C2F-768FB20F5F91}"/>
              </a:ext>
            </a:extLst>
          </p:cNvPr>
          <p:cNvSpPr>
            <a:spLocks noGrp="1"/>
          </p:cNvSpPr>
          <p:nvPr>
            <p:ph type="sldNum" sz="quarter" idx="12"/>
          </p:nvPr>
        </p:nvSpPr>
        <p:spPr/>
        <p:txBody>
          <a:bodyPr/>
          <a:lstStyle/>
          <a:p>
            <a:fld id="{F5B31E3A-55ED-4F72-8671-913AE1B4A210}" type="slidenum">
              <a:rPr lang="en-US" smtClean="0"/>
              <a:t>‹#›</a:t>
            </a:fld>
            <a:endParaRPr lang="en-US"/>
          </a:p>
        </p:txBody>
      </p:sp>
    </p:spTree>
    <p:extLst>
      <p:ext uri="{BB962C8B-B14F-4D97-AF65-F5344CB8AC3E}">
        <p14:creationId xmlns:p14="http://schemas.microsoft.com/office/powerpoint/2010/main" val="17522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Agenda">
    <p:spTree>
      <p:nvGrpSpPr>
        <p:cNvPr id="1" name=""/>
        <p:cNvGrpSpPr/>
        <p:nvPr/>
      </p:nvGrpSpPr>
      <p:grpSpPr>
        <a:xfrm>
          <a:off x="0" y="0"/>
          <a:ext cx="0" cy="0"/>
          <a:chOff x="0" y="0"/>
          <a:chExt cx="0" cy="0"/>
        </a:xfrm>
      </p:grpSpPr>
      <p:sp>
        <p:nvSpPr>
          <p:cNvPr id="2" name="Picture Placeholder 10">
            <a:extLst>
              <a:ext uri="{FF2B5EF4-FFF2-40B4-BE49-F238E27FC236}">
                <a16:creationId xmlns:a16="http://schemas.microsoft.com/office/drawing/2014/main" id="{7C21F7FC-2A80-83C8-4AA6-7CEE27B876EE}"/>
              </a:ext>
            </a:extLst>
          </p:cNvPr>
          <p:cNvSpPr txBox="1">
            <a:spLocks noGrp="1"/>
          </p:cNvSpPr>
          <p:nvPr>
            <p:ph type="pic" idx="4294967295"/>
          </p:nvPr>
        </p:nvSpPr>
        <p:spPr>
          <a:xfrm>
            <a:off x="0" y="0"/>
            <a:ext cx="6096003" cy="6858000"/>
          </a:xfrm>
        </p:spPr>
        <p:txBody>
          <a:bodyPr anchor="ctr" anchorCtr="1"/>
          <a:lstStyle>
            <a:lvl1pPr marL="0" indent="0" algn="ctr">
              <a:buNone/>
              <a:defRPr/>
            </a:lvl1pPr>
          </a:lstStyle>
          <a:p>
            <a:pPr lvl="0"/>
            <a:r>
              <a:rPr lang="en-US"/>
              <a:t>Click icon to add picture</a:t>
            </a:r>
          </a:p>
        </p:txBody>
      </p:sp>
      <p:sp>
        <p:nvSpPr>
          <p:cNvPr id="3" name="Title 1">
            <a:extLst>
              <a:ext uri="{FF2B5EF4-FFF2-40B4-BE49-F238E27FC236}">
                <a16:creationId xmlns:a16="http://schemas.microsoft.com/office/drawing/2014/main" id="{0A81F0AC-62BE-904C-F7FD-E07F4D1A91DC}"/>
              </a:ext>
            </a:extLst>
          </p:cNvPr>
          <p:cNvSpPr txBox="1">
            <a:spLocks noGrp="1"/>
          </p:cNvSpPr>
          <p:nvPr>
            <p:ph type="title"/>
          </p:nvPr>
        </p:nvSpPr>
        <p:spPr>
          <a:xfrm>
            <a:off x="7068814" y="642923"/>
            <a:ext cx="4846320" cy="1435946"/>
          </a:xfrm>
        </p:spPr>
        <p:txBody>
          <a:bodyPr anchor="t" anchorCtr="0"/>
          <a:lstStyle>
            <a:lvl1pPr algn="l">
              <a:lnSpc>
                <a:spcPct val="150000"/>
              </a:lnSpc>
              <a:spcBef>
                <a:spcPts val="1000"/>
              </a:spcBef>
              <a:defRPr sz="5400"/>
            </a:lvl1pPr>
          </a:lstStyle>
          <a:p>
            <a:pPr lvl="0"/>
            <a:r>
              <a:rPr lang="en-US"/>
              <a:t>Title</a:t>
            </a:r>
          </a:p>
        </p:txBody>
      </p:sp>
      <p:sp>
        <p:nvSpPr>
          <p:cNvPr id="4" name="Footer Placeholder 4">
            <a:extLst>
              <a:ext uri="{FF2B5EF4-FFF2-40B4-BE49-F238E27FC236}">
                <a16:creationId xmlns:a16="http://schemas.microsoft.com/office/drawing/2014/main" id="{D6387058-99C1-8A54-82E6-1AA0BEA4940B}"/>
              </a:ext>
            </a:extLst>
          </p:cNvPr>
          <p:cNvSpPr txBox="1">
            <a:spLocks noGrp="1"/>
          </p:cNvSpPr>
          <p:nvPr>
            <p:ph type="ftr" sz="quarter" idx="9"/>
          </p:nvPr>
        </p:nvSpPr>
        <p:spPr/>
        <p:txBody>
          <a:bodyPr/>
          <a:lstStyle>
            <a:lvl1pPr>
              <a:defRPr/>
            </a:lvl1pPr>
          </a:lstStyle>
          <a:p>
            <a:pPr lvl="0"/>
            <a:r>
              <a:rPr lang="en-US"/>
              <a:t>Add a footer</a:t>
            </a:r>
          </a:p>
        </p:txBody>
      </p:sp>
      <p:sp>
        <p:nvSpPr>
          <p:cNvPr id="5" name="Slide Number Placeholder 5">
            <a:extLst>
              <a:ext uri="{FF2B5EF4-FFF2-40B4-BE49-F238E27FC236}">
                <a16:creationId xmlns:a16="http://schemas.microsoft.com/office/drawing/2014/main" id="{371EB42C-BCAC-14E9-15B8-3185E3207972}"/>
              </a:ext>
            </a:extLst>
          </p:cNvPr>
          <p:cNvSpPr txBox="1">
            <a:spLocks noGrp="1"/>
          </p:cNvSpPr>
          <p:nvPr>
            <p:ph type="sldNum" sz="quarter" idx="8"/>
          </p:nvPr>
        </p:nvSpPr>
        <p:spPr/>
        <p:txBody>
          <a:bodyPr/>
          <a:lstStyle>
            <a:lvl1pPr>
              <a:defRPr/>
            </a:lvl1pPr>
          </a:lstStyle>
          <a:p>
            <a:pPr lvl="0"/>
            <a:fld id="{CDFEDA01-4C25-4785-910F-1F8CF1226F9B}" type="slidenum">
              <a:t>‹#›</a:t>
            </a:fld>
            <a:endParaRPr lang="en-US"/>
          </a:p>
        </p:txBody>
      </p:sp>
      <p:sp>
        <p:nvSpPr>
          <p:cNvPr id="6" name="Text Placeholder 12">
            <a:extLst>
              <a:ext uri="{FF2B5EF4-FFF2-40B4-BE49-F238E27FC236}">
                <a16:creationId xmlns:a16="http://schemas.microsoft.com/office/drawing/2014/main" id="{B187BE2B-2775-01AE-5B67-3C618E36A747}"/>
              </a:ext>
            </a:extLst>
          </p:cNvPr>
          <p:cNvSpPr txBox="1">
            <a:spLocks noGrp="1"/>
          </p:cNvSpPr>
          <p:nvPr>
            <p:ph type="body" idx="4294967295"/>
          </p:nvPr>
        </p:nvSpPr>
        <p:spPr>
          <a:xfrm>
            <a:off x="7068824" y="2078879"/>
            <a:ext cx="4114800" cy="3798883"/>
          </a:xfrm>
        </p:spPr>
        <p:txBody>
          <a:bodyPr/>
          <a:lstStyle>
            <a:lvl1pPr marL="0" indent="0">
              <a:buNone/>
              <a:defRPr sz="1800" spc="300"/>
            </a:lvl1pPr>
          </a:lstStyle>
          <a:p>
            <a:pPr lvl="0"/>
            <a:r>
              <a:rPr lang="en-US"/>
              <a:t>CLICK TO EDIT MASTER TEXT STYLES</a:t>
            </a:r>
          </a:p>
        </p:txBody>
      </p:sp>
      <p:sp>
        <p:nvSpPr>
          <p:cNvPr id="7" name="Rectangle 2">
            <a:extLst>
              <a:ext uri="{FF2B5EF4-FFF2-40B4-BE49-F238E27FC236}">
                <a16:creationId xmlns:a16="http://schemas.microsoft.com/office/drawing/2014/main" id="{915918BB-0780-6502-C952-C4BF31983E87}"/>
              </a:ext>
            </a:extLst>
          </p:cNvPr>
          <p:cNvSpPr/>
          <p:nvPr/>
        </p:nvSpPr>
        <p:spPr>
          <a:xfrm>
            <a:off x="7068824" y="6303965"/>
            <a:ext cx="3014977" cy="554034"/>
          </a:xfrm>
          <a:prstGeom prst="rect">
            <a:avLst/>
          </a:prstGeom>
          <a:gradFill>
            <a:gsLst>
              <a:gs pos="0">
                <a:srgbClr val="01023B"/>
              </a:gs>
              <a:gs pos="100000">
                <a:srgbClr val="A53F52"/>
              </a:gs>
            </a:gsLst>
            <a:path path="circle">
              <a:fillToRect l="100000" t="100000"/>
            </a:path>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Tree>
    <p:extLst>
      <p:ext uri="{BB962C8B-B14F-4D97-AF65-F5344CB8AC3E}">
        <p14:creationId xmlns:p14="http://schemas.microsoft.com/office/powerpoint/2010/main" val="35541864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Introduction">
    <p:spTree>
      <p:nvGrpSpPr>
        <p:cNvPr id="1" name=""/>
        <p:cNvGrpSpPr/>
        <p:nvPr/>
      </p:nvGrpSpPr>
      <p:grpSpPr>
        <a:xfrm>
          <a:off x="0" y="0"/>
          <a:ext cx="0" cy="0"/>
          <a:chOff x="0" y="0"/>
          <a:chExt cx="0" cy="0"/>
        </a:xfrm>
      </p:grpSpPr>
      <p:sp>
        <p:nvSpPr>
          <p:cNvPr id="2" name="Text Placeholder 19">
            <a:extLst>
              <a:ext uri="{FF2B5EF4-FFF2-40B4-BE49-F238E27FC236}">
                <a16:creationId xmlns:a16="http://schemas.microsoft.com/office/drawing/2014/main" id="{6A08C73A-75E6-4AC8-AB78-9AE0EB0D69CE}"/>
              </a:ext>
            </a:extLst>
          </p:cNvPr>
          <p:cNvSpPr txBox="1">
            <a:spLocks noGrp="1"/>
          </p:cNvSpPr>
          <p:nvPr>
            <p:ph type="body" idx="4294967295"/>
          </p:nvPr>
        </p:nvSpPr>
        <p:spPr>
          <a:xfrm>
            <a:off x="6225536" y="1546140"/>
            <a:ext cx="4023360" cy="464871"/>
          </a:xfrm>
          <a:gradFill>
            <a:gsLst>
              <a:gs pos="0">
                <a:srgbClr val="01023B"/>
              </a:gs>
              <a:gs pos="100000">
                <a:srgbClr val="A53F52"/>
              </a:gs>
            </a:gsLst>
            <a:path path="circle">
              <a:fillToRect l="100000" t="100000"/>
            </a:path>
          </a:gradFill>
        </p:spPr>
        <p:txBody>
          <a:bodyPr anchor="ctr" anchorCtr="1"/>
          <a:lstStyle>
            <a:lvl1pPr marL="0" indent="0" algn="ctr">
              <a:lnSpc>
                <a:spcPct val="100000"/>
              </a:lnSpc>
              <a:spcBef>
                <a:spcPts val="0"/>
              </a:spcBef>
              <a:buNone/>
              <a:defRPr sz="1400" spc="300">
                <a:solidFill>
                  <a:srgbClr val="FFFFFF"/>
                </a:solidFill>
              </a:defRPr>
            </a:lvl1pPr>
          </a:lstStyle>
          <a:p>
            <a:pPr lvl="0"/>
            <a:r>
              <a:rPr lang="en-US"/>
              <a:t>CLICK TO EDIT MASTER TEXT STYLES</a:t>
            </a:r>
          </a:p>
        </p:txBody>
      </p:sp>
      <p:sp>
        <p:nvSpPr>
          <p:cNvPr id="3" name="Picture Placeholder 8">
            <a:extLst>
              <a:ext uri="{FF2B5EF4-FFF2-40B4-BE49-F238E27FC236}">
                <a16:creationId xmlns:a16="http://schemas.microsoft.com/office/drawing/2014/main" id="{8284E9F3-DACB-367D-307F-1753D9484E1F}"/>
              </a:ext>
            </a:extLst>
          </p:cNvPr>
          <p:cNvSpPr txBox="1">
            <a:spLocks noGrp="1"/>
          </p:cNvSpPr>
          <p:nvPr>
            <p:ph type="pic" idx="4294967295"/>
          </p:nvPr>
        </p:nvSpPr>
        <p:spPr>
          <a:xfrm>
            <a:off x="0" y="0"/>
            <a:ext cx="5416548" cy="6846935"/>
          </a:xfrm>
        </p:spPr>
        <p:txBody>
          <a:bodyPr anchor="ctr" anchorCtr="1"/>
          <a:lstStyle>
            <a:lvl1pPr marL="0" indent="0" algn="ctr">
              <a:buNone/>
              <a:defRPr/>
            </a:lvl1pPr>
          </a:lstStyle>
          <a:p>
            <a:pPr lvl="0"/>
            <a:r>
              <a:rPr lang="en-US"/>
              <a:t>Click icon to add picture</a:t>
            </a:r>
          </a:p>
        </p:txBody>
      </p:sp>
      <p:sp>
        <p:nvSpPr>
          <p:cNvPr id="4" name="Slide Number Placeholder 5">
            <a:extLst>
              <a:ext uri="{FF2B5EF4-FFF2-40B4-BE49-F238E27FC236}">
                <a16:creationId xmlns:a16="http://schemas.microsoft.com/office/drawing/2014/main" id="{7529B374-0AA2-A14B-059A-563C216B1103}"/>
              </a:ext>
            </a:extLst>
          </p:cNvPr>
          <p:cNvSpPr txBox="1">
            <a:spLocks noGrp="1"/>
          </p:cNvSpPr>
          <p:nvPr>
            <p:ph type="sldNum" sz="quarter" idx="8"/>
          </p:nvPr>
        </p:nvSpPr>
        <p:spPr/>
        <p:txBody>
          <a:bodyPr/>
          <a:lstStyle>
            <a:lvl1pPr>
              <a:defRPr/>
            </a:lvl1pPr>
          </a:lstStyle>
          <a:p>
            <a:pPr lvl="0"/>
            <a:fld id="{C03DF1C0-DC14-4009-8710-B9DED78119E5}" type="slidenum">
              <a:t>‹#›</a:t>
            </a:fld>
            <a:endParaRPr lang="en-US"/>
          </a:p>
        </p:txBody>
      </p:sp>
      <p:sp>
        <p:nvSpPr>
          <p:cNvPr id="5" name="Content Placeholder 8">
            <a:extLst>
              <a:ext uri="{FF2B5EF4-FFF2-40B4-BE49-F238E27FC236}">
                <a16:creationId xmlns:a16="http://schemas.microsoft.com/office/drawing/2014/main" id="{8881374F-F3BF-72FF-184F-8D68924E86DD}"/>
              </a:ext>
            </a:extLst>
          </p:cNvPr>
          <p:cNvSpPr txBox="1">
            <a:spLocks noGrp="1"/>
          </p:cNvSpPr>
          <p:nvPr>
            <p:ph idx="4294967295"/>
          </p:nvPr>
        </p:nvSpPr>
        <p:spPr>
          <a:xfrm>
            <a:off x="6096003" y="2799618"/>
            <a:ext cx="4646249" cy="2218581"/>
          </a:xfrm>
        </p:spPr>
        <p:txBody>
          <a:bodyPr/>
          <a:lstStyle>
            <a:lvl1pPr marL="0" indent="0">
              <a:lnSpc>
                <a:spcPct val="100000"/>
              </a:lnSpc>
              <a:buNone/>
              <a:defRPr>
                <a:cs typeface="Biome Light" pitchFamily="34"/>
              </a:defRPr>
            </a:lvl1pPr>
            <a:lvl2pPr marL="0" lvl="0" indent="0">
              <a:lnSpc>
                <a:spcPct val="100000"/>
              </a:lnSpc>
              <a:spcBef>
                <a:spcPts val="1000"/>
              </a:spcBef>
              <a:buNone/>
              <a:defRPr sz="1600">
                <a:cs typeface="Biome Light" pitchFamily="34"/>
              </a:defRPr>
            </a:lvl2pPr>
          </a:lstStyle>
          <a:p>
            <a:pPr lvl="0"/>
            <a:r>
              <a:rPr lang="en-US"/>
              <a:t>Click to edit master text style.</a:t>
            </a:r>
          </a:p>
          <a:p>
            <a:pPr lvl="0"/>
            <a:endParaRPr lang="en-US"/>
          </a:p>
        </p:txBody>
      </p:sp>
      <p:sp>
        <p:nvSpPr>
          <p:cNvPr id="6" name="Slide Number Placeholder 70">
            <a:extLst>
              <a:ext uri="{FF2B5EF4-FFF2-40B4-BE49-F238E27FC236}">
                <a16:creationId xmlns:a16="http://schemas.microsoft.com/office/drawing/2014/main" id="{27397453-232F-4055-C25B-BB511831D129}"/>
              </a:ext>
            </a:extLst>
          </p:cNvPr>
          <p:cNvSpPr txBox="1"/>
          <p:nvPr/>
        </p:nvSpPr>
        <p:spPr>
          <a:xfrm>
            <a:off x="11549265" y="6468301"/>
            <a:ext cx="44395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23E8C7F-EA13-428C-A8AB-AD98E6DCDB9C}" type="slidenum">
              <a:t>‹#›</a:t>
            </a:fld>
            <a:endParaRPr lang="en-US" sz="1200" b="0" i="0" u="none" strike="noStrike" kern="1200" cap="none" spc="0" baseline="0">
              <a:solidFill>
                <a:srgbClr val="898989"/>
              </a:solidFill>
              <a:uFillTx/>
              <a:latin typeface="Calibri"/>
            </a:endParaRPr>
          </a:p>
        </p:txBody>
      </p:sp>
      <p:sp>
        <p:nvSpPr>
          <p:cNvPr id="7" name="Title 1">
            <a:extLst>
              <a:ext uri="{FF2B5EF4-FFF2-40B4-BE49-F238E27FC236}">
                <a16:creationId xmlns:a16="http://schemas.microsoft.com/office/drawing/2014/main" id="{31E7EDD7-EF86-9EF5-2BBD-DC2B3E3BF1E7}"/>
              </a:ext>
            </a:extLst>
          </p:cNvPr>
          <p:cNvSpPr txBox="1">
            <a:spLocks noGrp="1"/>
          </p:cNvSpPr>
          <p:nvPr>
            <p:ph type="title"/>
          </p:nvPr>
        </p:nvSpPr>
        <p:spPr>
          <a:xfrm>
            <a:off x="6096003" y="612035"/>
            <a:ext cx="5897221" cy="884233"/>
          </a:xfrm>
        </p:spPr>
        <p:txBody>
          <a:bodyPr anchor="t" anchorCtr="0"/>
          <a:lstStyle>
            <a:lvl1pPr algn="l">
              <a:lnSpc>
                <a:spcPct val="150000"/>
              </a:lnSpc>
              <a:spcBef>
                <a:spcPts val="1000"/>
              </a:spcBef>
              <a:defRPr sz="3200"/>
            </a:lvl1pPr>
          </a:lstStyle>
          <a:p>
            <a:pPr lvl="0"/>
            <a:r>
              <a:rPr lang="en-US"/>
              <a:t>Click to edit Master title style</a:t>
            </a:r>
          </a:p>
        </p:txBody>
      </p:sp>
    </p:spTree>
    <p:extLst>
      <p:ext uri="{BB962C8B-B14F-4D97-AF65-F5344CB8AC3E}">
        <p14:creationId xmlns:p14="http://schemas.microsoft.com/office/powerpoint/2010/main" val="159861733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54D52F51-33F8-492E-9A7A-2D446ED74911}"/>
              </a:ext>
            </a:extLst>
          </p:cNvPr>
          <p:cNvSpPr txBox="1">
            <a:spLocks noGrp="1"/>
          </p:cNvSpPr>
          <p:nvPr>
            <p:ph type="pic" idx="4294967295"/>
          </p:nvPr>
        </p:nvSpPr>
        <p:spPr>
          <a:xfrm>
            <a:off x="0" y="0"/>
            <a:ext cx="5416548" cy="6858000"/>
          </a:xfrm>
        </p:spPr>
        <p:txBody>
          <a:bodyPr anchor="ctr" anchorCtr="1"/>
          <a:lstStyle>
            <a:lvl1pPr marL="0" indent="0" algn="ctr">
              <a:buNone/>
              <a:defRPr/>
            </a:lvl1pPr>
          </a:lstStyle>
          <a:p>
            <a:pPr lvl="0"/>
            <a:r>
              <a:rPr lang="en-US"/>
              <a:t>Click icon to add picture</a:t>
            </a:r>
          </a:p>
        </p:txBody>
      </p:sp>
      <p:sp>
        <p:nvSpPr>
          <p:cNvPr id="3" name="Slide Number Placeholder 5">
            <a:extLst>
              <a:ext uri="{FF2B5EF4-FFF2-40B4-BE49-F238E27FC236}">
                <a16:creationId xmlns:a16="http://schemas.microsoft.com/office/drawing/2014/main" id="{2B77139E-981E-0BB7-1367-CD12F568EEE3}"/>
              </a:ext>
            </a:extLst>
          </p:cNvPr>
          <p:cNvSpPr txBox="1">
            <a:spLocks noGrp="1"/>
          </p:cNvSpPr>
          <p:nvPr>
            <p:ph type="sldNum" sz="quarter" idx="8"/>
          </p:nvPr>
        </p:nvSpPr>
        <p:spPr/>
        <p:txBody>
          <a:bodyPr/>
          <a:lstStyle>
            <a:lvl1pPr>
              <a:defRPr/>
            </a:lvl1pPr>
          </a:lstStyle>
          <a:p>
            <a:pPr lvl="0"/>
            <a:fld id="{1539B8A6-3FF8-4F2F-ADAE-640207CF1274}" type="slidenum">
              <a:t>‹#›</a:t>
            </a:fld>
            <a:endParaRPr lang="en-US"/>
          </a:p>
        </p:txBody>
      </p:sp>
      <p:sp>
        <p:nvSpPr>
          <p:cNvPr id="4" name="Content Placeholder 8">
            <a:extLst>
              <a:ext uri="{FF2B5EF4-FFF2-40B4-BE49-F238E27FC236}">
                <a16:creationId xmlns:a16="http://schemas.microsoft.com/office/drawing/2014/main" id="{A5854090-3F5C-F873-3018-F10197EBA7FC}"/>
              </a:ext>
            </a:extLst>
          </p:cNvPr>
          <p:cNvSpPr txBox="1">
            <a:spLocks noGrp="1"/>
          </p:cNvSpPr>
          <p:nvPr>
            <p:ph idx="4294967295"/>
          </p:nvPr>
        </p:nvSpPr>
        <p:spPr>
          <a:xfrm>
            <a:off x="6096003" y="1661163"/>
            <a:ext cx="4646249" cy="2218581"/>
          </a:xfrm>
        </p:spPr>
        <p:txBody>
          <a:bodyPr/>
          <a:lstStyle>
            <a:lvl1pPr marL="0" indent="0">
              <a:lnSpc>
                <a:spcPct val="100000"/>
              </a:lnSpc>
              <a:buNone/>
              <a:defRPr>
                <a:cs typeface="Biome Light" pitchFamily="34"/>
              </a:defRPr>
            </a:lvl1pPr>
            <a:lvl2pPr marL="0" lvl="0" indent="0">
              <a:lnSpc>
                <a:spcPct val="100000"/>
              </a:lnSpc>
              <a:spcBef>
                <a:spcPts val="1000"/>
              </a:spcBef>
              <a:buNone/>
              <a:defRPr sz="1600">
                <a:cs typeface="Biome Light" pitchFamily="34"/>
              </a:defRPr>
            </a:lvl2pPr>
          </a:lstStyle>
          <a:p>
            <a:pPr lvl="0"/>
            <a:r>
              <a:rPr lang="en-US"/>
              <a:t>Click to edit master text style.</a:t>
            </a:r>
          </a:p>
          <a:p>
            <a:pPr lvl="0"/>
            <a:endParaRPr lang="en-US"/>
          </a:p>
        </p:txBody>
      </p:sp>
      <p:sp>
        <p:nvSpPr>
          <p:cNvPr id="5" name="Slide Number Placeholder 70">
            <a:extLst>
              <a:ext uri="{FF2B5EF4-FFF2-40B4-BE49-F238E27FC236}">
                <a16:creationId xmlns:a16="http://schemas.microsoft.com/office/drawing/2014/main" id="{E629B1CC-2DCA-48B8-7BEF-D32F89028136}"/>
              </a:ext>
            </a:extLst>
          </p:cNvPr>
          <p:cNvSpPr txBox="1"/>
          <p:nvPr/>
        </p:nvSpPr>
        <p:spPr>
          <a:xfrm>
            <a:off x="11549265" y="6468301"/>
            <a:ext cx="44395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981361F-7ABF-4547-A519-840A10339569}" type="slidenum">
              <a:t>‹#›</a:t>
            </a:fld>
            <a:endParaRPr lang="en-US" sz="1200" b="0" i="0" u="none" strike="noStrike" kern="1200" cap="none" spc="0" baseline="0">
              <a:solidFill>
                <a:srgbClr val="898989"/>
              </a:solidFill>
              <a:uFillTx/>
              <a:latin typeface="Calibri"/>
            </a:endParaRPr>
          </a:p>
        </p:txBody>
      </p:sp>
      <p:sp>
        <p:nvSpPr>
          <p:cNvPr id="6" name="Title 1">
            <a:extLst>
              <a:ext uri="{FF2B5EF4-FFF2-40B4-BE49-F238E27FC236}">
                <a16:creationId xmlns:a16="http://schemas.microsoft.com/office/drawing/2014/main" id="{FFE088B9-EF88-2E27-3098-3AD82BB83969}"/>
              </a:ext>
            </a:extLst>
          </p:cNvPr>
          <p:cNvSpPr txBox="1">
            <a:spLocks noGrp="1"/>
          </p:cNvSpPr>
          <p:nvPr>
            <p:ph type="title"/>
          </p:nvPr>
        </p:nvSpPr>
        <p:spPr>
          <a:xfrm>
            <a:off x="6096003" y="612035"/>
            <a:ext cx="5897221" cy="884233"/>
          </a:xfrm>
        </p:spPr>
        <p:txBody>
          <a:bodyPr anchor="t" anchorCtr="0"/>
          <a:lstStyle>
            <a:lvl1pPr algn="l">
              <a:lnSpc>
                <a:spcPct val="150000"/>
              </a:lnSpc>
              <a:spcBef>
                <a:spcPts val="1000"/>
              </a:spcBef>
              <a:defRPr sz="3200"/>
            </a:lvl1pPr>
          </a:lstStyle>
          <a:p>
            <a:pPr lvl="0"/>
            <a:r>
              <a:rPr lang="en-US"/>
              <a:t>Click to edit Master title style</a:t>
            </a:r>
          </a:p>
        </p:txBody>
      </p:sp>
      <p:sp>
        <p:nvSpPr>
          <p:cNvPr id="7" name="Rectangle 1">
            <a:extLst>
              <a:ext uri="{FF2B5EF4-FFF2-40B4-BE49-F238E27FC236}">
                <a16:creationId xmlns:a16="http://schemas.microsoft.com/office/drawing/2014/main" id="{CE86ECDE-4B7A-0F83-A818-81678C2B35F5}"/>
              </a:ext>
            </a:extLst>
          </p:cNvPr>
          <p:cNvSpPr/>
          <p:nvPr/>
        </p:nvSpPr>
        <p:spPr>
          <a:xfrm>
            <a:off x="6107039" y="6303965"/>
            <a:ext cx="3014977" cy="554034"/>
          </a:xfrm>
          <a:prstGeom prst="rect">
            <a:avLst/>
          </a:prstGeom>
          <a:gradFill>
            <a:gsLst>
              <a:gs pos="0">
                <a:srgbClr val="01023B"/>
              </a:gs>
              <a:gs pos="100000">
                <a:srgbClr val="A53F52"/>
              </a:gs>
            </a:gsLst>
            <a:lin ang="108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Tree>
    <p:extLst>
      <p:ext uri="{BB962C8B-B14F-4D97-AF65-F5344CB8AC3E}">
        <p14:creationId xmlns:p14="http://schemas.microsoft.com/office/powerpoint/2010/main" val="327952605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45027-1777-ACB6-399C-EBEFEA17E8D2}"/>
              </a:ext>
            </a:extLst>
          </p:cNvPr>
          <p:cNvSpPr txBox="1">
            <a:spLocks noGrp="1"/>
          </p:cNvSpPr>
          <p:nvPr>
            <p:ph type="title"/>
          </p:nvPr>
        </p:nvSpPr>
        <p:spPr>
          <a:xfrm>
            <a:off x="594515" y="767794"/>
            <a:ext cx="11002966" cy="823910"/>
          </a:xfrm>
        </p:spPr>
        <p:txBody>
          <a:bodyPr/>
          <a:lstStyle>
            <a:lvl1pPr>
              <a:defRPr sz="4800" spc="300"/>
            </a:lvl1pPr>
          </a:lstStyle>
          <a:p>
            <a:pPr lvl="0"/>
            <a:r>
              <a:rPr lang="en-US"/>
              <a:t>Click to edit Master title style</a:t>
            </a:r>
          </a:p>
        </p:txBody>
      </p:sp>
      <p:sp>
        <p:nvSpPr>
          <p:cNvPr id="3" name="Footer Placeholder 2">
            <a:extLst>
              <a:ext uri="{FF2B5EF4-FFF2-40B4-BE49-F238E27FC236}">
                <a16:creationId xmlns:a16="http://schemas.microsoft.com/office/drawing/2014/main" id="{54EB87E5-ABD6-B3C8-E8E1-4D93D918BE40}"/>
              </a:ext>
            </a:extLst>
          </p:cNvPr>
          <p:cNvSpPr txBox="1">
            <a:spLocks noGrp="1"/>
          </p:cNvSpPr>
          <p:nvPr>
            <p:ph type="ftr" sz="quarter" idx="9"/>
          </p:nvPr>
        </p:nvSpPr>
        <p:spPr/>
        <p:txBody>
          <a:bodyPr/>
          <a:lstStyle>
            <a:lvl1pPr>
              <a:defRPr/>
            </a:lvl1pPr>
          </a:lstStyle>
          <a:p>
            <a:pPr lvl="0"/>
            <a:r>
              <a:rPr lang="en-US"/>
              <a:t>Add a footer</a:t>
            </a:r>
          </a:p>
        </p:txBody>
      </p:sp>
      <p:sp>
        <p:nvSpPr>
          <p:cNvPr id="4" name="Slide Number Placeholder 3">
            <a:extLst>
              <a:ext uri="{FF2B5EF4-FFF2-40B4-BE49-F238E27FC236}">
                <a16:creationId xmlns:a16="http://schemas.microsoft.com/office/drawing/2014/main" id="{20763504-6492-6737-66E1-F1CBC5EDEE82}"/>
              </a:ext>
            </a:extLst>
          </p:cNvPr>
          <p:cNvSpPr txBox="1">
            <a:spLocks noGrp="1"/>
          </p:cNvSpPr>
          <p:nvPr>
            <p:ph type="sldNum" sz="quarter" idx="8"/>
          </p:nvPr>
        </p:nvSpPr>
        <p:spPr/>
        <p:txBody>
          <a:bodyPr/>
          <a:lstStyle>
            <a:lvl1pPr>
              <a:defRPr/>
            </a:lvl1pPr>
          </a:lstStyle>
          <a:p>
            <a:pPr lvl="0"/>
            <a:fld id="{E0E10F0C-DA42-4108-A8AA-948261D2025E}" type="slidenum">
              <a:t>‹#›</a:t>
            </a:fld>
            <a:endParaRPr lang="en-US"/>
          </a:p>
        </p:txBody>
      </p:sp>
    </p:spTree>
    <p:extLst>
      <p:ext uri="{BB962C8B-B14F-4D97-AF65-F5344CB8AC3E}">
        <p14:creationId xmlns:p14="http://schemas.microsoft.com/office/powerpoint/2010/main" val="175064963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BE7B7-6038-1880-A1FC-54D5299E18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2F5CED-2506-493D-60CF-E4BAD71EEF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93E7FC-3899-40F2-422A-013721913405}"/>
              </a:ext>
            </a:extLst>
          </p:cNvPr>
          <p:cNvSpPr>
            <a:spLocks noGrp="1"/>
          </p:cNvSpPr>
          <p:nvPr>
            <p:ph type="dt" sz="half" idx="10"/>
          </p:nvPr>
        </p:nvSpPr>
        <p:spPr/>
        <p:txBody>
          <a:bodyPr/>
          <a:lstStyle/>
          <a:p>
            <a:fld id="{1199F3D0-224D-4E72-8F89-93DE9B8F866B}" type="datetimeFigureOut">
              <a:rPr lang="en-US" smtClean="0"/>
              <a:t>3/4/2024</a:t>
            </a:fld>
            <a:endParaRPr lang="en-US"/>
          </a:p>
        </p:txBody>
      </p:sp>
      <p:sp>
        <p:nvSpPr>
          <p:cNvPr id="5" name="Footer Placeholder 4">
            <a:extLst>
              <a:ext uri="{FF2B5EF4-FFF2-40B4-BE49-F238E27FC236}">
                <a16:creationId xmlns:a16="http://schemas.microsoft.com/office/drawing/2014/main" id="{3AED37CA-F1DE-5DA0-AC86-E0F0EF8513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683751-325C-8257-FAC1-9D1AFD9E59B3}"/>
              </a:ext>
            </a:extLst>
          </p:cNvPr>
          <p:cNvSpPr>
            <a:spLocks noGrp="1"/>
          </p:cNvSpPr>
          <p:nvPr>
            <p:ph type="sldNum" sz="quarter" idx="12"/>
          </p:nvPr>
        </p:nvSpPr>
        <p:spPr/>
        <p:txBody>
          <a:bodyPr/>
          <a:lstStyle/>
          <a:p>
            <a:fld id="{F5B31E3A-55ED-4F72-8671-913AE1B4A210}" type="slidenum">
              <a:rPr lang="en-US" smtClean="0"/>
              <a:t>‹#›</a:t>
            </a:fld>
            <a:endParaRPr lang="en-US"/>
          </a:p>
        </p:txBody>
      </p:sp>
    </p:spTree>
    <p:extLst>
      <p:ext uri="{BB962C8B-B14F-4D97-AF65-F5344CB8AC3E}">
        <p14:creationId xmlns:p14="http://schemas.microsoft.com/office/powerpoint/2010/main" val="3196090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39D21-7BD9-4670-810E-9DE2D1F88D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1551D6-E2F6-E3D5-31E6-CF90701D89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8BFF50-DF28-D251-442F-0AD51A637A82}"/>
              </a:ext>
            </a:extLst>
          </p:cNvPr>
          <p:cNvSpPr>
            <a:spLocks noGrp="1"/>
          </p:cNvSpPr>
          <p:nvPr>
            <p:ph type="dt" sz="half" idx="10"/>
          </p:nvPr>
        </p:nvSpPr>
        <p:spPr/>
        <p:txBody>
          <a:bodyPr/>
          <a:lstStyle/>
          <a:p>
            <a:fld id="{1199F3D0-224D-4E72-8F89-93DE9B8F866B}" type="datetimeFigureOut">
              <a:rPr lang="en-US" smtClean="0"/>
              <a:t>3/4/2024</a:t>
            </a:fld>
            <a:endParaRPr lang="en-US"/>
          </a:p>
        </p:txBody>
      </p:sp>
      <p:sp>
        <p:nvSpPr>
          <p:cNvPr id="5" name="Footer Placeholder 4">
            <a:extLst>
              <a:ext uri="{FF2B5EF4-FFF2-40B4-BE49-F238E27FC236}">
                <a16:creationId xmlns:a16="http://schemas.microsoft.com/office/drawing/2014/main" id="{48446957-E9D0-13A6-7A2D-0FE472ECAF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474865-CF68-2FAA-6506-A73DEC2DBEE7}"/>
              </a:ext>
            </a:extLst>
          </p:cNvPr>
          <p:cNvSpPr>
            <a:spLocks noGrp="1"/>
          </p:cNvSpPr>
          <p:nvPr>
            <p:ph type="sldNum" sz="quarter" idx="12"/>
          </p:nvPr>
        </p:nvSpPr>
        <p:spPr/>
        <p:txBody>
          <a:bodyPr/>
          <a:lstStyle/>
          <a:p>
            <a:fld id="{F5B31E3A-55ED-4F72-8671-913AE1B4A210}" type="slidenum">
              <a:rPr lang="en-US" smtClean="0"/>
              <a:t>‹#›</a:t>
            </a:fld>
            <a:endParaRPr lang="en-US"/>
          </a:p>
        </p:txBody>
      </p:sp>
    </p:spTree>
    <p:extLst>
      <p:ext uri="{BB962C8B-B14F-4D97-AF65-F5344CB8AC3E}">
        <p14:creationId xmlns:p14="http://schemas.microsoft.com/office/powerpoint/2010/main" val="773243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6B194-4ABA-3264-BD84-86855ECD15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489C56-96CB-2B67-056B-094AB521DF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EDC4DC-37D1-BC1D-2E6B-D051057233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5B783C-7020-FF26-EB75-4C73A3C34F84}"/>
              </a:ext>
            </a:extLst>
          </p:cNvPr>
          <p:cNvSpPr>
            <a:spLocks noGrp="1"/>
          </p:cNvSpPr>
          <p:nvPr>
            <p:ph type="dt" sz="half" idx="10"/>
          </p:nvPr>
        </p:nvSpPr>
        <p:spPr/>
        <p:txBody>
          <a:bodyPr/>
          <a:lstStyle/>
          <a:p>
            <a:fld id="{1199F3D0-224D-4E72-8F89-93DE9B8F866B}" type="datetimeFigureOut">
              <a:rPr lang="en-US" smtClean="0"/>
              <a:t>3/4/2024</a:t>
            </a:fld>
            <a:endParaRPr lang="en-US"/>
          </a:p>
        </p:txBody>
      </p:sp>
      <p:sp>
        <p:nvSpPr>
          <p:cNvPr id="6" name="Footer Placeholder 5">
            <a:extLst>
              <a:ext uri="{FF2B5EF4-FFF2-40B4-BE49-F238E27FC236}">
                <a16:creationId xmlns:a16="http://schemas.microsoft.com/office/drawing/2014/main" id="{1954FA6B-09F6-D60C-B2F1-ABE618BDC1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A42CF9-4E52-9E2F-C1F5-2C57D057E6F0}"/>
              </a:ext>
            </a:extLst>
          </p:cNvPr>
          <p:cNvSpPr>
            <a:spLocks noGrp="1"/>
          </p:cNvSpPr>
          <p:nvPr>
            <p:ph type="sldNum" sz="quarter" idx="12"/>
          </p:nvPr>
        </p:nvSpPr>
        <p:spPr/>
        <p:txBody>
          <a:bodyPr/>
          <a:lstStyle/>
          <a:p>
            <a:fld id="{F5B31E3A-55ED-4F72-8671-913AE1B4A210}" type="slidenum">
              <a:rPr lang="en-US" smtClean="0"/>
              <a:t>‹#›</a:t>
            </a:fld>
            <a:endParaRPr lang="en-US"/>
          </a:p>
        </p:txBody>
      </p:sp>
    </p:spTree>
    <p:extLst>
      <p:ext uri="{BB962C8B-B14F-4D97-AF65-F5344CB8AC3E}">
        <p14:creationId xmlns:p14="http://schemas.microsoft.com/office/powerpoint/2010/main" val="1413488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453D0-7FCF-5956-8AF5-DF39BF6D39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8298ED-96C8-1BC4-A552-55826A53CD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516DCA-026C-1BAE-A5DE-EEA6152904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FFD213-28B4-D391-5D11-EDA52FB9B6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DBC980-E3CD-9955-4692-5BC8EE0535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A567CF-4E4C-095F-2582-5E541A5F2D09}"/>
              </a:ext>
            </a:extLst>
          </p:cNvPr>
          <p:cNvSpPr>
            <a:spLocks noGrp="1"/>
          </p:cNvSpPr>
          <p:nvPr>
            <p:ph type="dt" sz="half" idx="10"/>
          </p:nvPr>
        </p:nvSpPr>
        <p:spPr/>
        <p:txBody>
          <a:bodyPr/>
          <a:lstStyle/>
          <a:p>
            <a:fld id="{1199F3D0-224D-4E72-8F89-93DE9B8F866B}" type="datetimeFigureOut">
              <a:rPr lang="en-US" smtClean="0"/>
              <a:t>3/4/2024</a:t>
            </a:fld>
            <a:endParaRPr lang="en-US"/>
          </a:p>
        </p:txBody>
      </p:sp>
      <p:sp>
        <p:nvSpPr>
          <p:cNvPr id="8" name="Footer Placeholder 7">
            <a:extLst>
              <a:ext uri="{FF2B5EF4-FFF2-40B4-BE49-F238E27FC236}">
                <a16:creationId xmlns:a16="http://schemas.microsoft.com/office/drawing/2014/main" id="{4CA7CCBD-88FF-3D4E-DB17-0F92E1564E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FABE6F-E6A3-6E8A-1137-96DBA77FD795}"/>
              </a:ext>
            </a:extLst>
          </p:cNvPr>
          <p:cNvSpPr>
            <a:spLocks noGrp="1"/>
          </p:cNvSpPr>
          <p:nvPr>
            <p:ph type="sldNum" sz="quarter" idx="12"/>
          </p:nvPr>
        </p:nvSpPr>
        <p:spPr/>
        <p:txBody>
          <a:bodyPr/>
          <a:lstStyle/>
          <a:p>
            <a:fld id="{F5B31E3A-55ED-4F72-8671-913AE1B4A210}" type="slidenum">
              <a:rPr lang="en-US" smtClean="0"/>
              <a:t>‹#›</a:t>
            </a:fld>
            <a:endParaRPr lang="en-US"/>
          </a:p>
        </p:txBody>
      </p:sp>
    </p:spTree>
    <p:extLst>
      <p:ext uri="{BB962C8B-B14F-4D97-AF65-F5344CB8AC3E}">
        <p14:creationId xmlns:p14="http://schemas.microsoft.com/office/powerpoint/2010/main" val="3343232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BEE10-F47C-FCFA-F08D-CF56512F12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3D6ECC-3A98-5066-C34D-85C9DC64A2EC}"/>
              </a:ext>
            </a:extLst>
          </p:cNvPr>
          <p:cNvSpPr>
            <a:spLocks noGrp="1"/>
          </p:cNvSpPr>
          <p:nvPr>
            <p:ph type="dt" sz="half" idx="10"/>
          </p:nvPr>
        </p:nvSpPr>
        <p:spPr/>
        <p:txBody>
          <a:bodyPr/>
          <a:lstStyle/>
          <a:p>
            <a:fld id="{1199F3D0-224D-4E72-8F89-93DE9B8F866B}" type="datetimeFigureOut">
              <a:rPr lang="en-US" smtClean="0"/>
              <a:t>3/4/2024</a:t>
            </a:fld>
            <a:endParaRPr lang="en-US"/>
          </a:p>
        </p:txBody>
      </p:sp>
      <p:sp>
        <p:nvSpPr>
          <p:cNvPr id="4" name="Footer Placeholder 3">
            <a:extLst>
              <a:ext uri="{FF2B5EF4-FFF2-40B4-BE49-F238E27FC236}">
                <a16:creationId xmlns:a16="http://schemas.microsoft.com/office/drawing/2014/main" id="{0238A1DA-27C1-36BB-00FC-D22B0423D8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B729D7-A033-CBF7-A1C6-1D2E4E7F339C}"/>
              </a:ext>
            </a:extLst>
          </p:cNvPr>
          <p:cNvSpPr>
            <a:spLocks noGrp="1"/>
          </p:cNvSpPr>
          <p:nvPr>
            <p:ph type="sldNum" sz="quarter" idx="12"/>
          </p:nvPr>
        </p:nvSpPr>
        <p:spPr/>
        <p:txBody>
          <a:bodyPr/>
          <a:lstStyle/>
          <a:p>
            <a:fld id="{F5B31E3A-55ED-4F72-8671-913AE1B4A210}" type="slidenum">
              <a:rPr lang="en-US" smtClean="0"/>
              <a:t>‹#›</a:t>
            </a:fld>
            <a:endParaRPr lang="en-US"/>
          </a:p>
        </p:txBody>
      </p:sp>
    </p:spTree>
    <p:extLst>
      <p:ext uri="{BB962C8B-B14F-4D97-AF65-F5344CB8AC3E}">
        <p14:creationId xmlns:p14="http://schemas.microsoft.com/office/powerpoint/2010/main" val="3830086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05C662-C337-95A8-A373-DD348D924AFF}"/>
              </a:ext>
            </a:extLst>
          </p:cNvPr>
          <p:cNvSpPr>
            <a:spLocks noGrp="1"/>
          </p:cNvSpPr>
          <p:nvPr>
            <p:ph type="dt" sz="half" idx="10"/>
          </p:nvPr>
        </p:nvSpPr>
        <p:spPr/>
        <p:txBody>
          <a:bodyPr/>
          <a:lstStyle/>
          <a:p>
            <a:fld id="{1199F3D0-224D-4E72-8F89-93DE9B8F866B}" type="datetimeFigureOut">
              <a:rPr lang="en-US" smtClean="0"/>
              <a:t>3/4/2024</a:t>
            </a:fld>
            <a:endParaRPr lang="en-US"/>
          </a:p>
        </p:txBody>
      </p:sp>
      <p:sp>
        <p:nvSpPr>
          <p:cNvPr id="3" name="Footer Placeholder 2">
            <a:extLst>
              <a:ext uri="{FF2B5EF4-FFF2-40B4-BE49-F238E27FC236}">
                <a16:creationId xmlns:a16="http://schemas.microsoft.com/office/drawing/2014/main" id="{90E46ACC-BF91-ED16-2FD9-86D6AE38BB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B968CB-72C5-3D69-09D2-48769408DE09}"/>
              </a:ext>
            </a:extLst>
          </p:cNvPr>
          <p:cNvSpPr>
            <a:spLocks noGrp="1"/>
          </p:cNvSpPr>
          <p:nvPr>
            <p:ph type="sldNum" sz="quarter" idx="12"/>
          </p:nvPr>
        </p:nvSpPr>
        <p:spPr/>
        <p:txBody>
          <a:bodyPr/>
          <a:lstStyle/>
          <a:p>
            <a:fld id="{F5B31E3A-55ED-4F72-8671-913AE1B4A210}" type="slidenum">
              <a:rPr lang="en-US" smtClean="0"/>
              <a:t>‹#›</a:t>
            </a:fld>
            <a:endParaRPr lang="en-US"/>
          </a:p>
        </p:txBody>
      </p:sp>
    </p:spTree>
    <p:extLst>
      <p:ext uri="{BB962C8B-B14F-4D97-AF65-F5344CB8AC3E}">
        <p14:creationId xmlns:p14="http://schemas.microsoft.com/office/powerpoint/2010/main" val="338429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1C03A-DF0C-65A3-E70F-76E0F4B415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73D0D3-10F6-2CB7-093B-6385B8A8E9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88D2E0-18F7-C942-3E92-985802A635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97BF62-5076-8445-9F18-6A19767E0E3A}"/>
              </a:ext>
            </a:extLst>
          </p:cNvPr>
          <p:cNvSpPr>
            <a:spLocks noGrp="1"/>
          </p:cNvSpPr>
          <p:nvPr>
            <p:ph type="dt" sz="half" idx="10"/>
          </p:nvPr>
        </p:nvSpPr>
        <p:spPr/>
        <p:txBody>
          <a:bodyPr/>
          <a:lstStyle/>
          <a:p>
            <a:fld id="{1199F3D0-224D-4E72-8F89-93DE9B8F866B}" type="datetimeFigureOut">
              <a:rPr lang="en-US" smtClean="0"/>
              <a:t>3/4/2024</a:t>
            </a:fld>
            <a:endParaRPr lang="en-US"/>
          </a:p>
        </p:txBody>
      </p:sp>
      <p:sp>
        <p:nvSpPr>
          <p:cNvPr id="6" name="Footer Placeholder 5">
            <a:extLst>
              <a:ext uri="{FF2B5EF4-FFF2-40B4-BE49-F238E27FC236}">
                <a16:creationId xmlns:a16="http://schemas.microsoft.com/office/drawing/2014/main" id="{300081F2-FB89-E0E9-68B0-65AB6C39A0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841EDC-67B3-454E-C8DD-340AA2BB0653}"/>
              </a:ext>
            </a:extLst>
          </p:cNvPr>
          <p:cNvSpPr>
            <a:spLocks noGrp="1"/>
          </p:cNvSpPr>
          <p:nvPr>
            <p:ph type="sldNum" sz="quarter" idx="12"/>
          </p:nvPr>
        </p:nvSpPr>
        <p:spPr/>
        <p:txBody>
          <a:bodyPr/>
          <a:lstStyle/>
          <a:p>
            <a:fld id="{F5B31E3A-55ED-4F72-8671-913AE1B4A210}" type="slidenum">
              <a:rPr lang="en-US" smtClean="0"/>
              <a:t>‹#›</a:t>
            </a:fld>
            <a:endParaRPr lang="en-US"/>
          </a:p>
        </p:txBody>
      </p:sp>
    </p:spTree>
    <p:extLst>
      <p:ext uri="{BB962C8B-B14F-4D97-AF65-F5344CB8AC3E}">
        <p14:creationId xmlns:p14="http://schemas.microsoft.com/office/powerpoint/2010/main" val="557421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C1EA8-2440-3A0A-FBEF-2FA5C64CAC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77C070-14F6-DB7F-9508-4EF3CE98C0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A13C8A-B46A-3145-1B79-955347574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75697B-3D49-2CAD-F333-4CD5C72BC3D2}"/>
              </a:ext>
            </a:extLst>
          </p:cNvPr>
          <p:cNvSpPr>
            <a:spLocks noGrp="1"/>
          </p:cNvSpPr>
          <p:nvPr>
            <p:ph type="dt" sz="half" idx="10"/>
          </p:nvPr>
        </p:nvSpPr>
        <p:spPr/>
        <p:txBody>
          <a:bodyPr/>
          <a:lstStyle/>
          <a:p>
            <a:fld id="{1199F3D0-224D-4E72-8F89-93DE9B8F866B}" type="datetimeFigureOut">
              <a:rPr lang="en-US" smtClean="0"/>
              <a:t>3/4/2024</a:t>
            </a:fld>
            <a:endParaRPr lang="en-US"/>
          </a:p>
        </p:txBody>
      </p:sp>
      <p:sp>
        <p:nvSpPr>
          <p:cNvPr id="6" name="Footer Placeholder 5">
            <a:extLst>
              <a:ext uri="{FF2B5EF4-FFF2-40B4-BE49-F238E27FC236}">
                <a16:creationId xmlns:a16="http://schemas.microsoft.com/office/drawing/2014/main" id="{AFEB3AEA-2A34-99F3-8596-80FF846297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AE8670-2BAC-B47A-9D12-7EDE5D576CD6}"/>
              </a:ext>
            </a:extLst>
          </p:cNvPr>
          <p:cNvSpPr>
            <a:spLocks noGrp="1"/>
          </p:cNvSpPr>
          <p:nvPr>
            <p:ph type="sldNum" sz="quarter" idx="12"/>
          </p:nvPr>
        </p:nvSpPr>
        <p:spPr/>
        <p:txBody>
          <a:bodyPr/>
          <a:lstStyle/>
          <a:p>
            <a:fld id="{F5B31E3A-55ED-4F72-8671-913AE1B4A210}" type="slidenum">
              <a:rPr lang="en-US" smtClean="0"/>
              <a:t>‹#›</a:t>
            </a:fld>
            <a:endParaRPr lang="en-US"/>
          </a:p>
        </p:txBody>
      </p:sp>
    </p:spTree>
    <p:extLst>
      <p:ext uri="{BB962C8B-B14F-4D97-AF65-F5344CB8AC3E}">
        <p14:creationId xmlns:p14="http://schemas.microsoft.com/office/powerpoint/2010/main" val="259927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BEEC21-8393-307A-46FC-12B0731E0D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60C381-3652-E780-4FBB-120D5DC78B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B0CF0B-1D3B-3695-16B8-8CE17C8DF2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99F3D0-224D-4E72-8F89-93DE9B8F866B}" type="datetimeFigureOut">
              <a:rPr lang="en-US" smtClean="0"/>
              <a:t>3/4/2024</a:t>
            </a:fld>
            <a:endParaRPr lang="en-US"/>
          </a:p>
        </p:txBody>
      </p:sp>
      <p:sp>
        <p:nvSpPr>
          <p:cNvPr id="5" name="Footer Placeholder 4">
            <a:extLst>
              <a:ext uri="{FF2B5EF4-FFF2-40B4-BE49-F238E27FC236}">
                <a16:creationId xmlns:a16="http://schemas.microsoft.com/office/drawing/2014/main" id="{A29BCC3A-C3C5-607E-9692-2970A4C20E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6B6B90-BF88-7E0A-C36F-243F8C807E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B31E3A-55ED-4F72-8671-913AE1B4A210}" type="slidenum">
              <a:rPr lang="en-US" smtClean="0"/>
              <a:t>‹#›</a:t>
            </a:fld>
            <a:endParaRPr lang="en-US"/>
          </a:p>
        </p:txBody>
      </p:sp>
    </p:spTree>
    <p:extLst>
      <p:ext uri="{BB962C8B-B14F-4D97-AF65-F5344CB8AC3E}">
        <p14:creationId xmlns:p14="http://schemas.microsoft.com/office/powerpoint/2010/main" val="2993433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5.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5.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1DA70D2F-E236-17AA-3851-6C77071A94CD}"/>
              </a:ext>
            </a:extLst>
          </p:cNvPr>
          <p:cNvSpPr txBox="1">
            <a:spLocks noGrp="1"/>
          </p:cNvSpPr>
          <p:nvPr>
            <p:ph type="title"/>
          </p:nvPr>
        </p:nvSpPr>
        <p:spPr>
          <a:xfrm>
            <a:off x="1197214" y="628960"/>
            <a:ext cx="9797576" cy="1435946"/>
          </a:xfrm>
        </p:spPr>
        <p:txBody>
          <a:bodyPr anchorCtr="1"/>
          <a:lstStyle/>
          <a:p>
            <a:pPr lvl="0" algn="ctr"/>
            <a:r>
              <a:rPr lang="en-US">
                <a:latin typeface="Barlow Condensed Black" pitchFamily="2"/>
              </a:rPr>
              <a:t>AI Methods for business</a:t>
            </a:r>
          </a:p>
        </p:txBody>
      </p:sp>
      <p:pic>
        <p:nvPicPr>
          <p:cNvPr id="3" name="Picture 9">
            <a:extLst>
              <a:ext uri="{FF2B5EF4-FFF2-40B4-BE49-F238E27FC236}">
                <a16:creationId xmlns:a16="http://schemas.microsoft.com/office/drawing/2014/main" id="{1D491CA9-57A9-D1B1-88C8-8E9921BF4B14}"/>
              </a:ext>
            </a:extLst>
          </p:cNvPr>
          <p:cNvPicPr>
            <a:picLocks noChangeAspect="1"/>
          </p:cNvPicPr>
          <p:nvPr/>
        </p:nvPicPr>
        <p:blipFill>
          <a:blip r:embed="rId2"/>
          <a:stretch>
            <a:fillRect/>
          </a:stretch>
        </p:blipFill>
        <p:spPr>
          <a:xfrm>
            <a:off x="1499936" y="2598075"/>
            <a:ext cx="9192124" cy="4259924"/>
          </a:xfrm>
          <a:prstGeom prst="rect">
            <a:avLst/>
          </a:prstGeom>
          <a:noFill/>
          <a:ln cap="flat">
            <a:noFill/>
          </a:ln>
        </p:spPr>
      </p:pic>
      <p:sp>
        <p:nvSpPr>
          <p:cNvPr id="4" name="TextBox 10">
            <a:extLst>
              <a:ext uri="{FF2B5EF4-FFF2-40B4-BE49-F238E27FC236}">
                <a16:creationId xmlns:a16="http://schemas.microsoft.com/office/drawing/2014/main" id="{F75C8AA4-AE21-DA75-1946-EF246211ECEB}"/>
              </a:ext>
            </a:extLst>
          </p:cNvPr>
          <p:cNvSpPr txBox="1"/>
          <p:nvPr/>
        </p:nvSpPr>
        <p:spPr>
          <a:xfrm>
            <a:off x="3551273" y="1814626"/>
            <a:ext cx="5089449" cy="64633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Bahnschrift SemiBold" pitchFamily="34"/>
              </a:rPr>
              <a:t>Amin Shamszadeh </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Bahnschrift SemiBold" pitchFamily="34"/>
              </a:rPr>
              <a:t>03.03.24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40A8EFA-19A0-A349-3CD4-89112F477479}"/>
              </a:ext>
            </a:extLst>
          </p:cNvPr>
          <p:cNvSpPr txBox="1"/>
          <p:nvPr/>
        </p:nvSpPr>
        <p:spPr>
          <a:xfrm>
            <a:off x="11549265" y="6468301"/>
            <a:ext cx="44395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3D6E9C6-495C-412E-8D20-24AB927400A9}" type="slidenum">
              <a:t>10</a:t>
            </a:fld>
            <a:endParaRPr lang="en-US" sz="1200" b="0" i="0" u="none" strike="noStrike" kern="1200" cap="none" spc="0" baseline="0">
              <a:solidFill>
                <a:srgbClr val="898989"/>
              </a:solidFill>
              <a:uFillTx/>
              <a:latin typeface="Calibri"/>
            </a:endParaRPr>
          </a:p>
        </p:txBody>
      </p:sp>
      <p:sp>
        <p:nvSpPr>
          <p:cNvPr id="4" name="Title 1">
            <a:extLst>
              <a:ext uri="{FF2B5EF4-FFF2-40B4-BE49-F238E27FC236}">
                <a16:creationId xmlns:a16="http://schemas.microsoft.com/office/drawing/2014/main" id="{1EED5A5E-46C3-F163-4889-660341CF61A4}"/>
              </a:ext>
            </a:extLst>
          </p:cNvPr>
          <p:cNvSpPr txBox="1"/>
          <p:nvPr/>
        </p:nvSpPr>
        <p:spPr>
          <a:xfrm>
            <a:off x="470099" y="818532"/>
            <a:ext cx="11002966" cy="823910"/>
          </a:xfrm>
          <a:prstGeom prst="rect">
            <a:avLst/>
          </a:prstGeom>
          <a:noFill/>
          <a:ln cap="flat">
            <a:noFill/>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n-US" sz="2800" b="1" i="0" u="none" strike="noStrike" kern="1200" cap="none" spc="300" baseline="0" dirty="0">
                <a:solidFill>
                  <a:srgbClr val="000000"/>
                </a:solidFill>
                <a:uFillTx/>
                <a:latin typeface="Calibri Light"/>
              </a:rPr>
              <a:t>SUB QUESTION 2:</a:t>
            </a:r>
          </a:p>
          <a:p>
            <a:pPr algn="ctr">
              <a:defRPr sz="1800" b="0" i="0" u="none" strike="noStrike" kern="0" cap="none" spc="0" baseline="0">
                <a:solidFill>
                  <a:srgbClr val="000000"/>
                </a:solidFill>
                <a:uFillTx/>
              </a:defRPr>
            </a:pPr>
            <a:r>
              <a:rPr lang="en-US" sz="2800" b="1" i="0" u="none" strike="noStrike" kern="1200" cap="none" spc="300" baseline="0" dirty="0">
                <a:solidFill>
                  <a:srgbClr val="000000"/>
                </a:solidFill>
                <a:uFillTx/>
                <a:latin typeface="Calibri Light"/>
              </a:rPr>
              <a:t> </a:t>
            </a:r>
            <a:r>
              <a:rPr lang="en-US" sz="2400" dirty="0">
                <a:cs typeface="Biome Light" pitchFamily="34"/>
              </a:rPr>
              <a:t>How do clusters of movies with high box office earnings differ in their characteristics (e.g., genre, budget) from those with lower earnings?</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800" b="1" i="0" u="none" strike="noStrike" kern="1200" cap="none" spc="300" baseline="0" dirty="0">
              <a:solidFill>
                <a:srgbClr val="000000"/>
              </a:solidFill>
              <a:uFillTx/>
              <a:latin typeface="Calibri Light"/>
            </a:endParaRPr>
          </a:p>
        </p:txBody>
      </p:sp>
      <p:pic>
        <p:nvPicPr>
          <p:cNvPr id="6" name="Picture 5">
            <a:extLst>
              <a:ext uri="{FF2B5EF4-FFF2-40B4-BE49-F238E27FC236}">
                <a16:creationId xmlns:a16="http://schemas.microsoft.com/office/drawing/2014/main" id="{567A0B8F-7B0D-C620-E0DD-7AA39E1D6B77}"/>
              </a:ext>
            </a:extLst>
          </p:cNvPr>
          <p:cNvPicPr>
            <a:picLocks noChangeAspect="1"/>
          </p:cNvPicPr>
          <p:nvPr/>
        </p:nvPicPr>
        <p:blipFill>
          <a:blip r:embed="rId3"/>
          <a:stretch>
            <a:fillRect/>
          </a:stretch>
        </p:blipFill>
        <p:spPr>
          <a:xfrm>
            <a:off x="522968" y="1642442"/>
            <a:ext cx="5948232" cy="4832350"/>
          </a:xfrm>
          <a:prstGeom prst="rect">
            <a:avLst/>
          </a:prstGeom>
        </p:spPr>
      </p:pic>
      <p:sp>
        <p:nvSpPr>
          <p:cNvPr id="7" name="TextBox 6">
            <a:extLst>
              <a:ext uri="{FF2B5EF4-FFF2-40B4-BE49-F238E27FC236}">
                <a16:creationId xmlns:a16="http://schemas.microsoft.com/office/drawing/2014/main" id="{8055B6B0-5327-054D-824C-3DDE88739968}"/>
              </a:ext>
            </a:extLst>
          </p:cNvPr>
          <p:cNvSpPr txBox="1"/>
          <p:nvPr/>
        </p:nvSpPr>
        <p:spPr>
          <a:xfrm>
            <a:off x="6299200" y="5816600"/>
            <a:ext cx="5060950"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t>For the full size and visible version, please view the notebook.</a:t>
            </a:r>
          </a:p>
        </p:txBody>
      </p:sp>
      <p:sp>
        <p:nvSpPr>
          <p:cNvPr id="8" name="TextBox 7">
            <a:extLst>
              <a:ext uri="{FF2B5EF4-FFF2-40B4-BE49-F238E27FC236}">
                <a16:creationId xmlns:a16="http://schemas.microsoft.com/office/drawing/2014/main" id="{835D93D3-5A10-2759-AFB0-29BE235DCD2D}"/>
              </a:ext>
            </a:extLst>
          </p:cNvPr>
          <p:cNvSpPr txBox="1"/>
          <p:nvPr/>
        </p:nvSpPr>
        <p:spPr>
          <a:xfrm>
            <a:off x="7264400" y="2330450"/>
            <a:ext cx="3575050" cy="2308324"/>
          </a:xfrm>
          <a:prstGeom prst="rect">
            <a:avLst/>
          </a:prstGeom>
          <a:noFill/>
        </p:spPr>
        <p:txBody>
          <a:bodyPr wrap="square" rtlCol="0">
            <a:spAutoFit/>
          </a:bodyPr>
          <a:lstStyle/>
          <a:p>
            <a:pPr marL="285750" indent="-285750">
              <a:buFont typeface="Wingdings" panose="05000000000000000000" pitchFamily="2" charset="2"/>
              <a:buChar char="ü"/>
            </a:pPr>
            <a:r>
              <a:rPr lang="en-US" dirty="0"/>
              <a:t>The films with higher user and customer score usually have higher sales</a:t>
            </a:r>
          </a:p>
          <a:p>
            <a:pPr marL="285750" indent="-285750">
              <a:buFont typeface="Wingdings" panose="05000000000000000000" pitchFamily="2" charset="2"/>
              <a:buChar char="ü"/>
            </a:pPr>
            <a:r>
              <a:rPr lang="en-US" dirty="0"/>
              <a:t>The more budget dedicated, the more sales earned </a:t>
            </a:r>
          </a:p>
          <a:p>
            <a:pPr marL="285750" indent="-285750">
              <a:buFont typeface="Wingdings" panose="05000000000000000000" pitchFamily="2" charset="2"/>
              <a:buChar char="ü"/>
            </a:pPr>
            <a:r>
              <a:rPr lang="en-US" dirty="0"/>
              <a:t>Action, Adventure, fantasy are top 3 genres that has highest sales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36268-E488-239B-97D2-99C123093C30}"/>
              </a:ext>
            </a:extLst>
          </p:cNvPr>
          <p:cNvSpPr>
            <a:spLocks noGrp="1"/>
          </p:cNvSpPr>
          <p:nvPr>
            <p:ph type="title"/>
          </p:nvPr>
        </p:nvSpPr>
        <p:spPr/>
        <p:txBody>
          <a:bodyPr/>
          <a:lstStyle/>
          <a:p>
            <a:r>
              <a:rPr lang="en-US" dirty="0"/>
              <a:t>K-mean or DBSCAN</a:t>
            </a:r>
          </a:p>
        </p:txBody>
      </p:sp>
      <p:pic>
        <p:nvPicPr>
          <p:cNvPr id="4" name="Picture 3">
            <a:extLst>
              <a:ext uri="{FF2B5EF4-FFF2-40B4-BE49-F238E27FC236}">
                <a16:creationId xmlns:a16="http://schemas.microsoft.com/office/drawing/2014/main" id="{E35386ED-D077-27FF-C577-88F9DC1BC2B0}"/>
              </a:ext>
            </a:extLst>
          </p:cNvPr>
          <p:cNvPicPr>
            <a:picLocks noChangeAspect="1"/>
          </p:cNvPicPr>
          <p:nvPr/>
        </p:nvPicPr>
        <p:blipFill>
          <a:blip r:embed="rId2"/>
          <a:stretch>
            <a:fillRect/>
          </a:stretch>
        </p:blipFill>
        <p:spPr>
          <a:xfrm>
            <a:off x="444500" y="1788554"/>
            <a:ext cx="3038786" cy="2415146"/>
          </a:xfrm>
          <a:prstGeom prst="rect">
            <a:avLst/>
          </a:prstGeom>
        </p:spPr>
      </p:pic>
      <p:pic>
        <p:nvPicPr>
          <p:cNvPr id="6" name="Picture 5">
            <a:extLst>
              <a:ext uri="{FF2B5EF4-FFF2-40B4-BE49-F238E27FC236}">
                <a16:creationId xmlns:a16="http://schemas.microsoft.com/office/drawing/2014/main" id="{6D94BC9A-B093-33E9-49ED-574BA7DFB06E}"/>
              </a:ext>
            </a:extLst>
          </p:cNvPr>
          <p:cNvPicPr>
            <a:picLocks noChangeAspect="1"/>
          </p:cNvPicPr>
          <p:nvPr/>
        </p:nvPicPr>
        <p:blipFill>
          <a:blip r:embed="rId3"/>
          <a:stretch>
            <a:fillRect/>
          </a:stretch>
        </p:blipFill>
        <p:spPr>
          <a:xfrm>
            <a:off x="444500" y="4475848"/>
            <a:ext cx="3038786" cy="2001152"/>
          </a:xfrm>
          <a:prstGeom prst="rect">
            <a:avLst/>
          </a:prstGeom>
        </p:spPr>
      </p:pic>
      <p:pic>
        <p:nvPicPr>
          <p:cNvPr id="8" name="Picture 7">
            <a:extLst>
              <a:ext uri="{FF2B5EF4-FFF2-40B4-BE49-F238E27FC236}">
                <a16:creationId xmlns:a16="http://schemas.microsoft.com/office/drawing/2014/main" id="{843F75B0-5094-6F1C-D9B9-CD1A93D1A523}"/>
              </a:ext>
            </a:extLst>
          </p:cNvPr>
          <p:cNvPicPr>
            <a:picLocks noChangeAspect="1"/>
          </p:cNvPicPr>
          <p:nvPr/>
        </p:nvPicPr>
        <p:blipFill>
          <a:blip r:embed="rId4"/>
          <a:stretch>
            <a:fillRect/>
          </a:stretch>
        </p:blipFill>
        <p:spPr>
          <a:xfrm>
            <a:off x="7451628" y="5429772"/>
            <a:ext cx="3753043" cy="660434"/>
          </a:xfrm>
          <a:prstGeom prst="rect">
            <a:avLst/>
          </a:prstGeom>
        </p:spPr>
      </p:pic>
      <p:sp>
        <p:nvSpPr>
          <p:cNvPr id="9" name="TextBox 8">
            <a:extLst>
              <a:ext uri="{FF2B5EF4-FFF2-40B4-BE49-F238E27FC236}">
                <a16:creationId xmlns:a16="http://schemas.microsoft.com/office/drawing/2014/main" id="{7325B035-A11B-EE0D-8FBD-0624FA21C2FF}"/>
              </a:ext>
            </a:extLst>
          </p:cNvPr>
          <p:cNvSpPr txBox="1"/>
          <p:nvPr/>
        </p:nvSpPr>
        <p:spPr>
          <a:xfrm>
            <a:off x="5270500" y="2228671"/>
            <a:ext cx="4991100" cy="1754326"/>
          </a:xfrm>
          <a:prstGeom prst="rect">
            <a:avLst/>
          </a:prstGeom>
          <a:noFill/>
        </p:spPr>
        <p:txBody>
          <a:bodyPr wrap="square" rtlCol="0">
            <a:spAutoFit/>
          </a:bodyPr>
          <a:lstStyle/>
          <a:p>
            <a:pPr marL="285750" indent="-285750">
              <a:buFont typeface="Wingdings" panose="05000000000000000000" pitchFamily="2" charset="2"/>
              <a:buChar char="ü"/>
            </a:pPr>
            <a:r>
              <a:rPr lang="en-US" dirty="0"/>
              <a:t>At the final stage, I compared the K mean clustering with DBSCAN which is another highly used method to identify which one performs better for my business questions. </a:t>
            </a:r>
          </a:p>
          <a:p>
            <a:pPr marL="285750" indent="-285750">
              <a:buFont typeface="Wingdings" panose="05000000000000000000" pitchFamily="2" charset="2"/>
              <a:buChar char="ü"/>
            </a:pPr>
            <a:r>
              <a:rPr lang="en-US" dirty="0"/>
              <a:t>K mean score indicates that it is a bit more suitable for our analysis.</a:t>
            </a:r>
          </a:p>
        </p:txBody>
      </p:sp>
    </p:spTree>
    <p:extLst>
      <p:ext uri="{BB962C8B-B14F-4D97-AF65-F5344CB8AC3E}">
        <p14:creationId xmlns:p14="http://schemas.microsoft.com/office/powerpoint/2010/main" val="1676888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0583E216-B0DC-45E4-C3C2-9B87FEB31793}"/>
              </a:ext>
            </a:extLst>
          </p:cNvPr>
          <p:cNvSpPr txBox="1">
            <a:spLocks noGrp="1"/>
          </p:cNvSpPr>
          <p:nvPr>
            <p:ph type="title"/>
          </p:nvPr>
        </p:nvSpPr>
        <p:spPr>
          <a:xfrm>
            <a:off x="6096003" y="1643597"/>
            <a:ext cx="5897221" cy="884233"/>
          </a:xfrm>
        </p:spPr>
        <p:txBody>
          <a:bodyPr/>
          <a:lstStyle/>
          <a:p>
            <a:pPr lvl="0"/>
            <a:r>
              <a:rPr lang="en-US" b="1" dirty="0"/>
              <a:t>INTRODUCTION</a:t>
            </a:r>
          </a:p>
        </p:txBody>
      </p:sp>
      <p:sp>
        <p:nvSpPr>
          <p:cNvPr id="4" name="Text Placeholder 9">
            <a:extLst>
              <a:ext uri="{FF2B5EF4-FFF2-40B4-BE49-F238E27FC236}">
                <a16:creationId xmlns:a16="http://schemas.microsoft.com/office/drawing/2014/main" id="{A92C3106-CAE6-4FB2-4535-6DCCDFA0498E}"/>
              </a:ext>
            </a:extLst>
          </p:cNvPr>
          <p:cNvSpPr txBox="1">
            <a:spLocks noGrp="1"/>
          </p:cNvSpPr>
          <p:nvPr>
            <p:ph type="body" idx="4294967295"/>
          </p:nvPr>
        </p:nvSpPr>
        <p:spPr>
          <a:xfrm>
            <a:off x="6172273" y="534082"/>
            <a:ext cx="5416548" cy="464871"/>
          </a:xfrm>
          <a:gradFill>
            <a:gsLst>
              <a:gs pos="0">
                <a:srgbClr val="01023B"/>
              </a:gs>
              <a:gs pos="100000">
                <a:srgbClr val="A53F52"/>
              </a:gs>
            </a:gsLst>
            <a:path path="circle">
              <a:fillToRect l="100000" t="100000"/>
            </a:path>
          </a:gradFill>
        </p:spPr>
        <p:txBody>
          <a:bodyPr anchor="ctr" anchorCtr="1"/>
          <a:lstStyle/>
          <a:p>
            <a:pPr marL="0" lvl="0" indent="0" algn="ctr">
              <a:lnSpc>
                <a:spcPct val="100000"/>
              </a:lnSpc>
              <a:spcBef>
                <a:spcPts val="0"/>
              </a:spcBef>
              <a:buNone/>
            </a:pPr>
            <a:r>
              <a:rPr lang="en-US" sz="1400" b="1" spc="300" dirty="0">
                <a:solidFill>
                  <a:srgbClr val="FFFFFF"/>
                </a:solidFill>
              </a:rPr>
              <a:t>PART TWO: Supervised</a:t>
            </a:r>
          </a:p>
        </p:txBody>
      </p:sp>
      <p:sp>
        <p:nvSpPr>
          <p:cNvPr id="5" name="Content Placeholder 8">
            <a:extLst>
              <a:ext uri="{FF2B5EF4-FFF2-40B4-BE49-F238E27FC236}">
                <a16:creationId xmlns:a16="http://schemas.microsoft.com/office/drawing/2014/main" id="{0E45A78E-D6DE-CBDA-6BF3-6873A91FBBA8}"/>
              </a:ext>
            </a:extLst>
          </p:cNvPr>
          <p:cNvSpPr txBox="1">
            <a:spLocks noGrp="1"/>
          </p:cNvSpPr>
          <p:nvPr>
            <p:ph type="body" idx="4294967295"/>
          </p:nvPr>
        </p:nvSpPr>
        <p:spPr>
          <a:xfrm>
            <a:off x="6096003" y="2799618"/>
            <a:ext cx="5764569" cy="2218581"/>
          </a:xfrm>
        </p:spPr>
        <p:txBody>
          <a:bodyPr>
            <a:normAutofit/>
          </a:bodyPr>
          <a:lstStyle/>
          <a:p>
            <a:pPr marL="0" lvl="0" indent="0">
              <a:lnSpc>
                <a:spcPct val="100000"/>
              </a:lnSpc>
              <a:buNone/>
            </a:pPr>
            <a:r>
              <a:rPr lang="en-US" sz="1500" dirty="0">
                <a:cs typeface="Biome Light" pitchFamily="34"/>
              </a:rPr>
              <a:t>In this research study, we aim to gain insights into the details of Metacritic dataset, employing a comprehensive approach that encompasses exploratory data analysis (EDA), data cleaning, feature engineering, dataset generation, model fitting, evaluation, selection, and interpretability. Our primary objective is to develop robust predictive models, specifically employing both random forest and neural network models, to understand the factors that can influence the sales of movies and the profit of them.</a:t>
            </a:r>
            <a:endParaRPr lang="en-US" sz="1500" dirty="0"/>
          </a:p>
        </p:txBody>
      </p:sp>
      <p:sp>
        <p:nvSpPr>
          <p:cNvPr id="6" name="Slide Number Placeholder 3">
            <a:extLst>
              <a:ext uri="{FF2B5EF4-FFF2-40B4-BE49-F238E27FC236}">
                <a16:creationId xmlns:a16="http://schemas.microsoft.com/office/drawing/2014/main" id="{93C01BBF-64D2-3F3F-E6E5-4F6CCEBC1D37}"/>
              </a:ext>
            </a:extLst>
          </p:cNvPr>
          <p:cNvSpPr txBox="1"/>
          <p:nvPr/>
        </p:nvSpPr>
        <p:spPr>
          <a:xfrm>
            <a:off x="11549265" y="6468301"/>
            <a:ext cx="44395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A99DA95-CE7F-4593-8025-F40A5274C95D}" type="slidenum">
              <a:t>12</a:t>
            </a:fld>
            <a:endParaRPr lang="en-US" sz="1200" b="0" i="0" u="none" strike="noStrike" kern="1200" cap="none" spc="0" baseline="0">
              <a:solidFill>
                <a:srgbClr val="898989"/>
              </a:solidFill>
              <a:uFillTx/>
              <a:latin typeface="Calibri"/>
            </a:endParaRPr>
          </a:p>
        </p:txBody>
      </p:sp>
      <p:pic>
        <p:nvPicPr>
          <p:cNvPr id="8" name="Picture 7">
            <a:extLst>
              <a:ext uri="{FF2B5EF4-FFF2-40B4-BE49-F238E27FC236}">
                <a16:creationId xmlns:a16="http://schemas.microsoft.com/office/drawing/2014/main" id="{F56A1697-A0BC-B5B1-8DD3-8A3E958EB8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803650" cy="650935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C395F-E6FB-907D-51F6-804B314EB8CC}"/>
              </a:ext>
            </a:extLst>
          </p:cNvPr>
          <p:cNvSpPr txBox="1">
            <a:spLocks noGrp="1"/>
          </p:cNvSpPr>
          <p:nvPr>
            <p:ph type="title"/>
          </p:nvPr>
        </p:nvSpPr>
        <p:spPr/>
        <p:txBody>
          <a:bodyPr/>
          <a:lstStyle/>
          <a:p>
            <a:pPr lvl="0"/>
            <a:r>
              <a:rPr lang="en-US" b="1"/>
              <a:t>RESEARCH QUESTION</a:t>
            </a:r>
          </a:p>
        </p:txBody>
      </p:sp>
      <p:sp>
        <p:nvSpPr>
          <p:cNvPr id="4" name="Content Placeholder 13">
            <a:extLst>
              <a:ext uri="{FF2B5EF4-FFF2-40B4-BE49-F238E27FC236}">
                <a16:creationId xmlns:a16="http://schemas.microsoft.com/office/drawing/2014/main" id="{40DAD8D6-2222-9227-87D6-ED39C2631068}"/>
              </a:ext>
            </a:extLst>
          </p:cNvPr>
          <p:cNvSpPr txBox="1">
            <a:spLocks noGrp="1"/>
          </p:cNvSpPr>
          <p:nvPr>
            <p:ph type="body" idx="4294967295"/>
          </p:nvPr>
        </p:nvSpPr>
        <p:spPr>
          <a:xfrm>
            <a:off x="5283200" y="1660943"/>
            <a:ext cx="6482083" cy="4208343"/>
          </a:xfrm>
        </p:spPr>
        <p:txBody>
          <a:bodyPr>
            <a:normAutofit fontScale="92500" lnSpcReduction="20000"/>
          </a:bodyPr>
          <a:lstStyle/>
          <a:p>
            <a:pPr marL="0" lvl="0" indent="0">
              <a:lnSpc>
                <a:spcPct val="90000"/>
              </a:lnSpc>
              <a:buNone/>
            </a:pPr>
            <a:r>
              <a:rPr lang="en-US" dirty="0">
                <a:cs typeface="Biome Light" pitchFamily="34"/>
              </a:rPr>
              <a:t>What are the key predictors of a movie's financial success and audience reception?</a:t>
            </a:r>
          </a:p>
          <a:p>
            <a:pPr marL="0" lvl="0" indent="0">
              <a:lnSpc>
                <a:spcPct val="90000"/>
              </a:lnSpc>
              <a:buNone/>
            </a:pPr>
            <a:endParaRPr lang="en-US" dirty="0">
              <a:cs typeface="Biome Light" pitchFamily="34"/>
            </a:endParaRPr>
          </a:p>
          <a:p>
            <a:pPr marL="0" lvl="0" indent="0">
              <a:lnSpc>
                <a:spcPct val="90000"/>
              </a:lnSpc>
              <a:buNone/>
            </a:pPr>
            <a:r>
              <a:rPr lang="en-US" b="1" spc="300" dirty="0">
                <a:cs typeface="Biome Light" pitchFamily="34"/>
              </a:rPr>
              <a:t>SUB-QUESTIONS:</a:t>
            </a:r>
          </a:p>
          <a:p>
            <a:pPr lvl="0">
              <a:lnSpc>
                <a:spcPct val="90000"/>
              </a:lnSpc>
            </a:pPr>
            <a:r>
              <a:rPr lang="en-US" dirty="0">
                <a:cs typeface="Biome Light" pitchFamily="34"/>
              </a:rPr>
              <a:t>How well can the success of a movie, in terms of domestic and international box office earnings, be predicted based on its pre-release variables (budget, genre, ratings)?</a:t>
            </a:r>
          </a:p>
          <a:p>
            <a:pPr lvl="0">
              <a:lnSpc>
                <a:spcPct val="90000"/>
              </a:lnSpc>
            </a:pPr>
            <a:r>
              <a:rPr lang="en-US" dirty="0">
                <a:cs typeface="Biome Light" pitchFamily="34"/>
              </a:rPr>
              <a:t>Can we predict the audience reception (</a:t>
            </a:r>
            <a:r>
              <a:rPr lang="en-US" dirty="0" err="1">
                <a:cs typeface="Biome Light" pitchFamily="34"/>
              </a:rPr>
              <a:t>userscore</a:t>
            </a:r>
            <a:r>
              <a:rPr lang="en-US" dirty="0">
                <a:cs typeface="Biome Light" pitchFamily="34"/>
              </a:rPr>
              <a:t>) of a movie based on its genre, budget, and critical reception (</a:t>
            </a:r>
            <a:r>
              <a:rPr lang="en-US" dirty="0" err="1">
                <a:cs typeface="Biome Light" pitchFamily="34"/>
              </a:rPr>
              <a:t>metascore</a:t>
            </a:r>
            <a:r>
              <a:rPr lang="en-US" dirty="0">
                <a:cs typeface="Biome Light" pitchFamily="34"/>
              </a:rPr>
              <a:t>)?</a:t>
            </a:r>
          </a:p>
        </p:txBody>
      </p:sp>
      <p:sp>
        <p:nvSpPr>
          <p:cNvPr id="5" name="Slide Number Placeholder 15">
            <a:extLst>
              <a:ext uri="{FF2B5EF4-FFF2-40B4-BE49-F238E27FC236}">
                <a16:creationId xmlns:a16="http://schemas.microsoft.com/office/drawing/2014/main" id="{B38D8DE4-91FF-9307-4315-69A7A201DBD2}"/>
              </a:ext>
            </a:extLst>
          </p:cNvPr>
          <p:cNvSpPr txBox="1"/>
          <p:nvPr/>
        </p:nvSpPr>
        <p:spPr>
          <a:xfrm>
            <a:off x="11549265" y="6468301"/>
            <a:ext cx="44395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F2D41AF-4B63-4484-9F2E-34D818249D9A}" type="slidenum">
              <a:t>13</a:t>
            </a:fld>
            <a:endParaRPr lang="en-US" sz="1200" b="0" i="0" u="none" strike="noStrike" kern="1200" cap="none" spc="0" baseline="0">
              <a:solidFill>
                <a:srgbClr val="898989"/>
              </a:solidFill>
              <a:uFillTx/>
              <a:latin typeface="Calibri"/>
            </a:endParaRPr>
          </a:p>
        </p:txBody>
      </p:sp>
      <p:pic>
        <p:nvPicPr>
          <p:cNvPr id="7" name="Picture 6">
            <a:extLst>
              <a:ext uri="{FF2B5EF4-FFF2-40B4-BE49-F238E27FC236}">
                <a16:creationId xmlns:a16="http://schemas.microsoft.com/office/drawing/2014/main" id="{C3E8637A-3B96-4527-0F9D-339A174425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562475" cy="6858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A44C3-BAC4-EED2-5976-500C9016E78E}"/>
              </a:ext>
            </a:extLst>
          </p:cNvPr>
          <p:cNvSpPr txBox="1">
            <a:spLocks noGrp="1"/>
          </p:cNvSpPr>
          <p:nvPr>
            <p:ph type="title"/>
          </p:nvPr>
        </p:nvSpPr>
        <p:spPr>
          <a:xfrm>
            <a:off x="594515" y="492587"/>
            <a:ext cx="11002966" cy="823910"/>
          </a:xfrm>
        </p:spPr>
        <p:txBody>
          <a:bodyPr/>
          <a:lstStyle/>
          <a:p>
            <a:pPr lvl="0"/>
            <a:r>
              <a:rPr lang="en-US" sz="2800" b="1"/>
              <a:t>Exploratory data analysis and data cleaning </a:t>
            </a:r>
          </a:p>
        </p:txBody>
      </p:sp>
      <p:sp>
        <p:nvSpPr>
          <p:cNvPr id="3" name="Slide Number Placeholder 2">
            <a:extLst>
              <a:ext uri="{FF2B5EF4-FFF2-40B4-BE49-F238E27FC236}">
                <a16:creationId xmlns:a16="http://schemas.microsoft.com/office/drawing/2014/main" id="{5ECE1F70-BCC9-73A5-DBCD-DD2CB8CF8D2E}"/>
              </a:ext>
            </a:extLst>
          </p:cNvPr>
          <p:cNvSpPr txBox="1"/>
          <p:nvPr/>
        </p:nvSpPr>
        <p:spPr>
          <a:xfrm>
            <a:off x="11549265" y="6468301"/>
            <a:ext cx="44395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C537B7F-2224-4607-B082-68FC40480F11}" type="slidenum">
              <a:t>14</a:t>
            </a:fld>
            <a:endParaRPr lang="en-US" sz="1200" b="0" i="0" u="none" strike="noStrike" kern="1200" cap="none" spc="0" baseline="0">
              <a:solidFill>
                <a:srgbClr val="898989"/>
              </a:solidFill>
              <a:uFillTx/>
              <a:latin typeface="Calibri"/>
            </a:endParaRPr>
          </a:p>
        </p:txBody>
      </p:sp>
      <p:sp>
        <p:nvSpPr>
          <p:cNvPr id="7" name="TextBox 6">
            <a:extLst>
              <a:ext uri="{FF2B5EF4-FFF2-40B4-BE49-F238E27FC236}">
                <a16:creationId xmlns:a16="http://schemas.microsoft.com/office/drawing/2014/main" id="{8F991861-7C4B-6F6F-C58B-56A91CDD0FC9}"/>
              </a:ext>
            </a:extLst>
          </p:cNvPr>
          <p:cNvSpPr txBox="1"/>
          <p:nvPr/>
        </p:nvSpPr>
        <p:spPr>
          <a:xfrm>
            <a:off x="1409700" y="1695450"/>
            <a:ext cx="8445500" cy="4832092"/>
          </a:xfrm>
          <a:prstGeom prst="rect">
            <a:avLst/>
          </a:prstGeom>
          <a:noFill/>
        </p:spPr>
        <p:txBody>
          <a:bodyPr wrap="square" rtlCol="0">
            <a:spAutoFit/>
          </a:bodyPr>
          <a:lstStyle/>
          <a:p>
            <a:pPr algn="just"/>
            <a:r>
              <a:rPr lang="en-US" sz="1400" dirty="0"/>
              <a:t>Data Preparation:</a:t>
            </a:r>
          </a:p>
          <a:p>
            <a:pPr algn="just"/>
            <a:endParaRPr lang="en-US" sz="1400" dirty="0"/>
          </a:p>
          <a:p>
            <a:pPr algn="just"/>
            <a:r>
              <a:rPr lang="en-US" sz="1400" dirty="0"/>
              <a:t>Features (X) and target variables (y) are selected from the scaled data.</a:t>
            </a:r>
          </a:p>
          <a:p>
            <a:pPr algn="just"/>
            <a:r>
              <a:rPr lang="en-US" sz="1400" dirty="0"/>
              <a:t>The data is split into training (</a:t>
            </a:r>
            <a:r>
              <a:rPr lang="en-US" sz="1400" dirty="0" err="1"/>
              <a:t>X_train</a:t>
            </a:r>
            <a:r>
              <a:rPr lang="en-US" sz="1400" dirty="0"/>
              <a:t>, </a:t>
            </a:r>
            <a:r>
              <a:rPr lang="en-US" sz="1400" dirty="0" err="1"/>
              <a:t>y_train</a:t>
            </a:r>
            <a:r>
              <a:rPr lang="en-US" sz="1400" dirty="0"/>
              <a:t>) and testing (</a:t>
            </a:r>
            <a:r>
              <a:rPr lang="en-US" sz="1400" dirty="0" err="1"/>
              <a:t>X_test</a:t>
            </a:r>
            <a:r>
              <a:rPr lang="en-US" sz="1400" dirty="0"/>
              <a:t>, </a:t>
            </a:r>
            <a:r>
              <a:rPr lang="en-US" sz="1400" dirty="0" err="1"/>
              <a:t>y_test</a:t>
            </a:r>
            <a:r>
              <a:rPr lang="en-US" sz="1400" dirty="0"/>
              <a:t>) sets, typically used for training models and evaluating their performance, respectively.</a:t>
            </a:r>
          </a:p>
          <a:p>
            <a:pPr algn="just"/>
            <a:r>
              <a:rPr lang="en-US" sz="1400" dirty="0"/>
              <a:t>Model Training:</a:t>
            </a:r>
          </a:p>
          <a:p>
            <a:pPr algn="just"/>
            <a:endParaRPr lang="en-US" sz="1400" dirty="0"/>
          </a:p>
          <a:p>
            <a:pPr algn="just"/>
            <a:r>
              <a:rPr lang="en-US" sz="1400" dirty="0"/>
              <a:t>Various regression models are initialized, including Random Forest (</a:t>
            </a:r>
            <a:r>
              <a:rPr lang="en-US" sz="1400" dirty="0" err="1"/>
              <a:t>RandomForestRegressor</a:t>
            </a:r>
            <a:r>
              <a:rPr lang="en-US" sz="1400" dirty="0"/>
              <a:t>), Neural Network (Sequential from </a:t>
            </a:r>
            <a:r>
              <a:rPr lang="en-US" sz="1400" dirty="0" err="1"/>
              <a:t>Keras</a:t>
            </a:r>
            <a:r>
              <a:rPr lang="en-US" sz="1400" dirty="0"/>
              <a:t>), Linear Regression (</a:t>
            </a:r>
            <a:r>
              <a:rPr lang="en-US" sz="1400" dirty="0" err="1"/>
              <a:t>LinearRegression</a:t>
            </a:r>
            <a:r>
              <a:rPr lang="en-US" sz="1400" dirty="0"/>
              <a:t>), KNN (</a:t>
            </a:r>
            <a:r>
              <a:rPr lang="en-US" sz="1400" dirty="0" err="1"/>
              <a:t>KNeighborsRegressor</a:t>
            </a:r>
            <a:r>
              <a:rPr lang="en-US" sz="1400" dirty="0"/>
              <a:t>), and </a:t>
            </a:r>
            <a:r>
              <a:rPr lang="en-US" sz="1400" dirty="0" err="1"/>
              <a:t>XGBoost</a:t>
            </a:r>
            <a:r>
              <a:rPr lang="en-US" sz="1400" dirty="0"/>
              <a:t> (</a:t>
            </a:r>
            <a:r>
              <a:rPr lang="en-US" sz="1400" dirty="0" err="1"/>
              <a:t>XGBRegressor</a:t>
            </a:r>
            <a:r>
              <a:rPr lang="en-US" sz="1400" dirty="0"/>
              <a:t>).</a:t>
            </a:r>
          </a:p>
          <a:p>
            <a:pPr algn="just"/>
            <a:r>
              <a:rPr lang="en-US" sz="1400" dirty="0"/>
              <a:t>Grid search (</a:t>
            </a:r>
            <a:r>
              <a:rPr lang="en-US" sz="1400" dirty="0" err="1"/>
              <a:t>GridSearchCV</a:t>
            </a:r>
            <a:r>
              <a:rPr lang="en-US" sz="1400" dirty="0"/>
              <a:t>) is used for hyperparameter tuning to find the best parameters for Random Forest, KNN, and </a:t>
            </a:r>
            <a:r>
              <a:rPr lang="en-US" sz="1400" dirty="0" err="1"/>
              <a:t>XGBoost</a:t>
            </a:r>
            <a:r>
              <a:rPr lang="en-US" sz="1400" dirty="0"/>
              <a:t> models based on cross-validated mean squared error (MSE).</a:t>
            </a:r>
          </a:p>
          <a:p>
            <a:pPr algn="just"/>
            <a:r>
              <a:rPr lang="en-US" sz="1400" dirty="0"/>
              <a:t>After finding the best parameters, the models are trained on the training data.</a:t>
            </a:r>
          </a:p>
          <a:p>
            <a:pPr algn="just"/>
            <a:endParaRPr lang="en-US" sz="1400" dirty="0"/>
          </a:p>
          <a:p>
            <a:pPr algn="just"/>
            <a:r>
              <a:rPr lang="en-US" sz="1400" dirty="0"/>
              <a:t>Model Evaluation:</a:t>
            </a:r>
          </a:p>
          <a:p>
            <a:pPr algn="just"/>
            <a:endParaRPr lang="en-US" sz="1400" dirty="0"/>
          </a:p>
          <a:p>
            <a:pPr algn="just"/>
            <a:r>
              <a:rPr lang="en-US" sz="1400" dirty="0"/>
              <a:t>The trained models are used to predict the target variable on the test set.</a:t>
            </a:r>
          </a:p>
          <a:p>
            <a:pPr algn="just"/>
            <a:r>
              <a:rPr lang="en-US" sz="1400" dirty="0"/>
              <a:t>Performance metrics like mean squared error (MSE), mean absolute error (MAE), and R-squared are calculated to evaluate the models' predictions.</a:t>
            </a:r>
          </a:p>
          <a:p>
            <a:pPr algn="just"/>
            <a:r>
              <a:rPr lang="en-US" sz="1400" dirty="0"/>
              <a:t>For the Neural Network model, callbacks like </a:t>
            </a:r>
            <a:r>
              <a:rPr lang="en-US" sz="1400" dirty="0" err="1"/>
              <a:t>EarlyStopping</a:t>
            </a:r>
            <a:r>
              <a:rPr lang="en-US" sz="1400" dirty="0"/>
              <a:t> and </a:t>
            </a:r>
            <a:r>
              <a:rPr lang="en-US" sz="1400" dirty="0" err="1"/>
              <a:t>LambdaCallback</a:t>
            </a:r>
            <a:r>
              <a:rPr lang="en-US" sz="1400" dirty="0"/>
              <a:t> are used to prevent overfitting and print the loss after each epoch, respectively. The model is trained for a set number of epochs with early stopping if the validation loss does not improve.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ABC4B-45E0-C2E1-C23C-951606F902FE}"/>
              </a:ext>
            </a:extLst>
          </p:cNvPr>
          <p:cNvSpPr txBox="1">
            <a:spLocks noGrp="1"/>
          </p:cNvSpPr>
          <p:nvPr>
            <p:ph type="title"/>
          </p:nvPr>
        </p:nvSpPr>
        <p:spPr>
          <a:xfrm>
            <a:off x="594515" y="492587"/>
            <a:ext cx="11002966" cy="823910"/>
          </a:xfrm>
        </p:spPr>
        <p:txBody>
          <a:bodyPr/>
          <a:lstStyle/>
          <a:p>
            <a:pPr lvl="0"/>
            <a:r>
              <a:rPr lang="en-US" sz="2800" b="1" dirty="0"/>
              <a:t>Correlation analysis</a:t>
            </a:r>
          </a:p>
        </p:txBody>
      </p:sp>
      <p:sp>
        <p:nvSpPr>
          <p:cNvPr id="3" name="Slide Number Placeholder 2">
            <a:extLst>
              <a:ext uri="{FF2B5EF4-FFF2-40B4-BE49-F238E27FC236}">
                <a16:creationId xmlns:a16="http://schemas.microsoft.com/office/drawing/2014/main" id="{F1C223C6-E171-652A-BC4E-9493B6252522}"/>
              </a:ext>
            </a:extLst>
          </p:cNvPr>
          <p:cNvSpPr txBox="1"/>
          <p:nvPr/>
        </p:nvSpPr>
        <p:spPr>
          <a:xfrm>
            <a:off x="11549265" y="6468301"/>
            <a:ext cx="44395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459698B-ED13-4291-9219-B1B1B8EEBDC1}" type="slidenum">
              <a:t>15</a:t>
            </a:fld>
            <a:endParaRPr lang="en-US" sz="1200" b="0" i="0" u="none" strike="noStrike" kern="1200" cap="none" spc="0" baseline="0">
              <a:solidFill>
                <a:srgbClr val="898989"/>
              </a:solidFill>
              <a:uFillTx/>
              <a:latin typeface="Calibri"/>
            </a:endParaRPr>
          </a:p>
        </p:txBody>
      </p:sp>
      <p:sp>
        <p:nvSpPr>
          <p:cNvPr id="4" name="TextBox 3">
            <a:extLst>
              <a:ext uri="{FF2B5EF4-FFF2-40B4-BE49-F238E27FC236}">
                <a16:creationId xmlns:a16="http://schemas.microsoft.com/office/drawing/2014/main" id="{39451AEB-E286-83F1-93BA-F884013E1A22}"/>
              </a:ext>
            </a:extLst>
          </p:cNvPr>
          <p:cNvSpPr txBox="1"/>
          <p:nvPr/>
        </p:nvSpPr>
        <p:spPr>
          <a:xfrm>
            <a:off x="289715" y="1197815"/>
            <a:ext cx="5301940" cy="5387950"/>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50000"/>
              </a:lnSpc>
              <a:spcBef>
                <a:spcPts val="0"/>
              </a:spcBef>
              <a:spcAft>
                <a:spcPts val="0"/>
              </a:spcAft>
              <a:buSzPct val="100000"/>
              <a:buFont typeface="Wingdings" pitchFamily="2"/>
              <a:buChar char="ü"/>
              <a:tabLst/>
              <a:defRPr sz="1800" b="0" i="0" u="none" strike="noStrike" kern="0" cap="none" spc="0" baseline="0">
                <a:solidFill>
                  <a:srgbClr val="000000"/>
                </a:solidFill>
                <a:uFillTx/>
              </a:defRPr>
            </a:pPr>
            <a:r>
              <a:rPr lang="en-US" sz="1100" b="1" i="0" u="none" strike="noStrike" kern="1200" cap="none" spc="0" baseline="0" dirty="0">
                <a:solidFill>
                  <a:srgbClr val="000000"/>
                </a:solidFill>
                <a:uFillTx/>
                <a:latin typeface="Calibri"/>
              </a:rPr>
              <a:t>Rating Number: </a:t>
            </a:r>
            <a:r>
              <a:rPr lang="en-US" sz="1100" i="0" u="none" strike="noStrike" kern="1200" cap="none" spc="0" baseline="0" dirty="0">
                <a:solidFill>
                  <a:srgbClr val="000000"/>
                </a:solidFill>
                <a:uFillTx/>
                <a:latin typeface="Calibri"/>
              </a:rPr>
              <a:t>It doesn't have a strong correlation with any other variable, indicating that the numerical encoding of ratings does not linearly relate to box office numbers or other factors listed here.</a:t>
            </a:r>
          </a:p>
          <a:p>
            <a:pPr marL="285750" marR="0" lvl="0" indent="-285750" algn="l" defTabSz="914400" rtl="0" fontAlgn="auto" hangingPunct="1">
              <a:lnSpc>
                <a:spcPct val="150000"/>
              </a:lnSpc>
              <a:spcBef>
                <a:spcPts val="0"/>
              </a:spcBef>
              <a:spcAft>
                <a:spcPts val="0"/>
              </a:spcAft>
              <a:buSzPct val="100000"/>
              <a:buFont typeface="Wingdings" pitchFamily="2"/>
              <a:buChar char="ü"/>
              <a:tabLst/>
              <a:defRPr sz="1800" b="0" i="0" u="none" strike="noStrike" kern="0" cap="none" spc="0" baseline="0">
                <a:solidFill>
                  <a:srgbClr val="000000"/>
                </a:solidFill>
                <a:uFillTx/>
              </a:defRPr>
            </a:pPr>
            <a:r>
              <a:rPr lang="en-US" sz="1100" b="1" i="0" u="none" strike="noStrike" kern="1200" cap="none" spc="0" baseline="0" dirty="0" err="1">
                <a:solidFill>
                  <a:srgbClr val="000000"/>
                </a:solidFill>
                <a:uFillTx/>
                <a:latin typeface="Calibri"/>
              </a:rPr>
              <a:t>Metascore</a:t>
            </a:r>
            <a:r>
              <a:rPr lang="en-US" sz="1100" b="1" i="0" u="none" strike="noStrike" kern="1200" cap="none" spc="0" baseline="0" dirty="0">
                <a:solidFill>
                  <a:srgbClr val="000000"/>
                </a:solidFill>
                <a:uFillTx/>
                <a:latin typeface="Calibri"/>
              </a:rPr>
              <a:t> and </a:t>
            </a:r>
            <a:r>
              <a:rPr lang="en-US" sz="1100" b="1" i="0" u="none" strike="noStrike" kern="1200" cap="none" spc="0" baseline="0" dirty="0" err="1">
                <a:solidFill>
                  <a:srgbClr val="000000"/>
                </a:solidFill>
                <a:uFillTx/>
                <a:latin typeface="Calibri"/>
              </a:rPr>
              <a:t>Userscore</a:t>
            </a:r>
            <a:r>
              <a:rPr lang="en-US" sz="1100" b="1" i="0" u="none" strike="noStrike" kern="1200" cap="none" spc="0" baseline="0" dirty="0">
                <a:solidFill>
                  <a:srgbClr val="000000"/>
                </a:solidFill>
                <a:uFillTx/>
                <a:latin typeface="Calibri"/>
              </a:rPr>
              <a:t>: </a:t>
            </a:r>
            <a:r>
              <a:rPr lang="en-US" sz="1100" i="0" u="none" strike="noStrike" kern="1200" cap="none" spc="0" baseline="0" dirty="0">
                <a:solidFill>
                  <a:srgbClr val="000000"/>
                </a:solidFill>
                <a:uFillTx/>
                <a:latin typeface="Calibri"/>
              </a:rPr>
              <a:t>These have a moderate positive correlation with each other (around 0.47), suggesting that critics' ratings (</a:t>
            </a:r>
            <a:r>
              <a:rPr lang="en-US" sz="1100" i="0" u="none" strike="noStrike" kern="1200" cap="none" spc="0" baseline="0" dirty="0" err="1">
                <a:solidFill>
                  <a:srgbClr val="000000"/>
                </a:solidFill>
                <a:uFillTx/>
                <a:latin typeface="Calibri"/>
              </a:rPr>
              <a:t>metascore</a:t>
            </a:r>
            <a:r>
              <a:rPr lang="en-US" sz="1100" i="0" u="none" strike="noStrike" kern="1200" cap="none" spc="0" baseline="0" dirty="0">
                <a:solidFill>
                  <a:srgbClr val="000000"/>
                </a:solidFill>
                <a:uFillTx/>
                <a:latin typeface="Calibri"/>
              </a:rPr>
              <a:t>) and audience ratings (</a:t>
            </a:r>
            <a:r>
              <a:rPr lang="en-US" sz="1100" i="0" u="none" strike="noStrike" kern="1200" cap="none" spc="0" baseline="0" dirty="0" err="1">
                <a:solidFill>
                  <a:srgbClr val="000000"/>
                </a:solidFill>
                <a:uFillTx/>
                <a:latin typeface="Calibri"/>
              </a:rPr>
              <a:t>userscore</a:t>
            </a:r>
            <a:r>
              <a:rPr lang="en-US" sz="1100" i="0" u="none" strike="noStrike" kern="1200" cap="none" spc="0" baseline="0" dirty="0">
                <a:solidFill>
                  <a:srgbClr val="000000"/>
                </a:solidFill>
                <a:uFillTx/>
                <a:latin typeface="Calibri"/>
              </a:rPr>
              <a:t>) often agree to some extent.</a:t>
            </a:r>
          </a:p>
          <a:p>
            <a:pPr marL="285750" marR="0" lvl="0" indent="-285750" algn="l" defTabSz="914400" rtl="0" fontAlgn="auto" hangingPunct="1">
              <a:lnSpc>
                <a:spcPct val="150000"/>
              </a:lnSpc>
              <a:spcBef>
                <a:spcPts val="0"/>
              </a:spcBef>
              <a:spcAft>
                <a:spcPts val="0"/>
              </a:spcAft>
              <a:buSzPct val="100000"/>
              <a:buFont typeface="Wingdings" pitchFamily="2"/>
              <a:buChar char="ü"/>
              <a:tabLst/>
              <a:defRPr sz="1800" b="0" i="0" u="none" strike="noStrike" kern="0" cap="none" spc="0" baseline="0">
                <a:solidFill>
                  <a:srgbClr val="000000"/>
                </a:solidFill>
                <a:uFillTx/>
              </a:defRPr>
            </a:pPr>
            <a:r>
              <a:rPr lang="en-US" sz="1100" b="1" i="0" u="none" strike="noStrike" kern="1200" cap="none" spc="0" baseline="0" dirty="0">
                <a:solidFill>
                  <a:srgbClr val="000000"/>
                </a:solidFill>
                <a:uFillTx/>
                <a:latin typeface="Calibri"/>
              </a:rPr>
              <a:t>Production Budget and Box Office Figures: </a:t>
            </a:r>
            <a:r>
              <a:rPr lang="en-US" sz="1100" i="0" u="none" strike="noStrike" kern="1200" cap="none" spc="0" baseline="0" dirty="0">
                <a:solidFill>
                  <a:srgbClr val="000000"/>
                </a:solidFill>
                <a:uFillTx/>
                <a:latin typeface="Calibri"/>
              </a:rPr>
              <a:t>There's a strong positive correlation between production budget and various box office figures (worldwide, domestic, and international), ranging approximately from 0.72 to 0.77. This suggests that movies with higher production budgets tend to have higher earnings, which could be due to various factors such as better production quality, casting, marketing, etc</a:t>
            </a:r>
            <a:r>
              <a:rPr lang="en-US" sz="1100" b="1" i="0" u="none" strike="noStrike" kern="1200" cap="none" spc="0" baseline="0" dirty="0">
                <a:solidFill>
                  <a:srgbClr val="000000"/>
                </a:solidFill>
                <a:uFillTx/>
                <a:latin typeface="Calibri"/>
              </a:rPr>
              <a:t>.</a:t>
            </a:r>
          </a:p>
          <a:p>
            <a:pPr marL="285750" marR="0" lvl="0" indent="-285750" algn="l" defTabSz="914400" rtl="0" fontAlgn="auto" hangingPunct="1">
              <a:lnSpc>
                <a:spcPct val="150000"/>
              </a:lnSpc>
              <a:spcBef>
                <a:spcPts val="0"/>
              </a:spcBef>
              <a:spcAft>
                <a:spcPts val="0"/>
              </a:spcAft>
              <a:buSzPct val="100000"/>
              <a:buFont typeface="Wingdings" pitchFamily="2"/>
              <a:buChar char="ü"/>
              <a:tabLst/>
              <a:defRPr sz="1800" b="0" i="0" u="none" strike="noStrike" kern="0" cap="none" spc="0" baseline="0">
                <a:solidFill>
                  <a:srgbClr val="000000"/>
                </a:solidFill>
                <a:uFillTx/>
              </a:defRPr>
            </a:pPr>
            <a:r>
              <a:rPr lang="en-US" sz="1100" b="1" i="0" u="none" strike="noStrike" kern="1200" cap="none" spc="0" baseline="0" dirty="0">
                <a:solidFill>
                  <a:srgbClr val="000000"/>
                </a:solidFill>
                <a:uFillTx/>
                <a:latin typeface="Calibri"/>
              </a:rPr>
              <a:t>Theatre Count and Box Office Figures: </a:t>
            </a:r>
            <a:r>
              <a:rPr lang="en-US" sz="1100" i="0" u="none" strike="noStrike" kern="1200" cap="none" spc="0" baseline="0" dirty="0">
                <a:solidFill>
                  <a:srgbClr val="000000"/>
                </a:solidFill>
                <a:uFillTx/>
                <a:latin typeface="Calibri"/>
              </a:rPr>
              <a:t>Similar to the production budget, the theatre count has a strong positive correlation with box office figures, which implies that movies shown in more theatres generally earn more at the box office.</a:t>
            </a:r>
          </a:p>
          <a:p>
            <a:pPr marL="285750" marR="0" lvl="0" indent="-285750" algn="l" defTabSz="914400" rtl="0" fontAlgn="auto" hangingPunct="1">
              <a:lnSpc>
                <a:spcPct val="150000"/>
              </a:lnSpc>
              <a:spcBef>
                <a:spcPts val="0"/>
              </a:spcBef>
              <a:spcAft>
                <a:spcPts val="0"/>
              </a:spcAft>
              <a:buSzPct val="100000"/>
              <a:buFont typeface="Wingdings" pitchFamily="2"/>
              <a:buChar char="ü"/>
              <a:tabLst/>
              <a:defRPr sz="1800" b="0" i="0" u="none" strike="noStrike" kern="0" cap="none" spc="0" baseline="0">
                <a:solidFill>
                  <a:srgbClr val="000000"/>
                </a:solidFill>
                <a:uFillTx/>
              </a:defRPr>
            </a:pPr>
            <a:r>
              <a:rPr lang="en-US" sz="1100" b="1" i="0" u="none" strike="noStrike" kern="1200" cap="none" spc="0" baseline="0" dirty="0">
                <a:solidFill>
                  <a:srgbClr val="000000"/>
                </a:solidFill>
                <a:uFillTx/>
                <a:latin typeface="Calibri"/>
              </a:rPr>
              <a:t>Domestic vs. International Box Office: </a:t>
            </a:r>
            <a:r>
              <a:rPr lang="en-US" sz="1100" i="0" u="none" strike="noStrike" kern="1200" cap="none" spc="0" baseline="0" dirty="0">
                <a:solidFill>
                  <a:srgbClr val="000000"/>
                </a:solidFill>
                <a:uFillTx/>
                <a:latin typeface="Calibri"/>
              </a:rPr>
              <a:t>There's a very strong positive correlation (0.98) between domestic and international box office earnings, indicating that movies that do well domestically also tend to perform well internationally.</a:t>
            </a:r>
            <a:endParaRPr lang="en-US" sz="1100" b="1" i="0" u="none" strike="noStrike" kern="1200" cap="none" spc="0" baseline="0" dirty="0">
              <a:solidFill>
                <a:srgbClr val="000000"/>
              </a:solidFill>
              <a:uFillTx/>
              <a:latin typeface="Calibri"/>
            </a:endParaRPr>
          </a:p>
          <a:p>
            <a:pPr marL="285750" marR="0" lvl="0" indent="-285750" algn="l" defTabSz="914400" rtl="0" fontAlgn="auto" hangingPunct="1">
              <a:lnSpc>
                <a:spcPct val="150000"/>
              </a:lnSpc>
              <a:spcBef>
                <a:spcPts val="0"/>
              </a:spcBef>
              <a:spcAft>
                <a:spcPts val="0"/>
              </a:spcAft>
              <a:buSzPct val="100000"/>
              <a:buFont typeface="Wingdings" pitchFamily="2"/>
              <a:buChar char="ü"/>
              <a:tabLst/>
              <a:defRPr sz="1800" b="0" i="0" u="none" strike="noStrike" kern="0" cap="none" spc="0" baseline="0">
                <a:solidFill>
                  <a:srgbClr val="000000"/>
                </a:solidFill>
                <a:uFillTx/>
              </a:defRPr>
            </a:pPr>
            <a:r>
              <a:rPr lang="en-US" sz="1100" b="1" i="0" u="none" strike="noStrike" kern="1200" cap="none" spc="0" baseline="0" dirty="0">
                <a:solidFill>
                  <a:srgbClr val="000000"/>
                </a:solidFill>
                <a:uFillTx/>
                <a:latin typeface="Calibri"/>
              </a:rPr>
              <a:t>Worldwide Box Office: </a:t>
            </a:r>
            <a:r>
              <a:rPr lang="en-US" sz="1100" i="0" u="none" strike="noStrike" kern="1200" cap="none" spc="0" baseline="0" dirty="0">
                <a:solidFill>
                  <a:srgbClr val="000000"/>
                </a:solidFill>
                <a:uFillTx/>
                <a:latin typeface="Calibri"/>
              </a:rPr>
              <a:t>It is highly correlated with both domestic and international box office figures (0.95 and 0.98, respectively), which makes sense because the worldwide figure is a sum of both.</a:t>
            </a:r>
          </a:p>
          <a:p>
            <a:pPr marL="0" marR="0" lvl="0" indent="0" algn="l" defTabSz="914400" rtl="0" fontAlgn="auto" hangingPunct="1">
              <a:lnSpc>
                <a:spcPct val="150000"/>
              </a:lnSpc>
              <a:spcBef>
                <a:spcPts val="0"/>
              </a:spcBef>
              <a:spcAft>
                <a:spcPts val="0"/>
              </a:spcAft>
              <a:buNone/>
              <a:tabLst/>
              <a:defRPr sz="1800" b="0" i="0" u="none" strike="noStrike" kern="0" cap="none" spc="0" baseline="0">
                <a:solidFill>
                  <a:srgbClr val="000000"/>
                </a:solidFill>
                <a:uFillTx/>
              </a:defRPr>
            </a:pPr>
            <a:endParaRPr lang="en-US" sz="1050" b="1" i="0" u="none" strike="noStrike" kern="1200" cap="none" spc="0" baseline="0" dirty="0">
              <a:solidFill>
                <a:srgbClr val="000000"/>
              </a:solidFill>
              <a:uFillTx/>
              <a:latin typeface="Calibri"/>
            </a:endParaRPr>
          </a:p>
        </p:txBody>
      </p:sp>
      <p:pic>
        <p:nvPicPr>
          <p:cNvPr id="7" name="Picture 6">
            <a:extLst>
              <a:ext uri="{FF2B5EF4-FFF2-40B4-BE49-F238E27FC236}">
                <a16:creationId xmlns:a16="http://schemas.microsoft.com/office/drawing/2014/main" id="{5A1528E1-836F-5925-8130-1CC3961ED696}"/>
              </a:ext>
            </a:extLst>
          </p:cNvPr>
          <p:cNvPicPr>
            <a:picLocks noChangeAspect="1"/>
          </p:cNvPicPr>
          <p:nvPr/>
        </p:nvPicPr>
        <p:blipFill>
          <a:blip r:embed="rId2"/>
          <a:stretch>
            <a:fillRect/>
          </a:stretch>
        </p:blipFill>
        <p:spPr>
          <a:xfrm>
            <a:off x="5896455" y="1200150"/>
            <a:ext cx="6295545" cy="56578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4187A-F835-814D-466F-D7CF04886971}"/>
              </a:ext>
            </a:extLst>
          </p:cNvPr>
          <p:cNvSpPr txBox="1">
            <a:spLocks noGrp="1"/>
          </p:cNvSpPr>
          <p:nvPr>
            <p:ph type="title"/>
          </p:nvPr>
        </p:nvSpPr>
        <p:spPr>
          <a:xfrm>
            <a:off x="594515" y="492587"/>
            <a:ext cx="11002966" cy="823910"/>
          </a:xfrm>
        </p:spPr>
        <p:txBody>
          <a:bodyPr/>
          <a:lstStyle/>
          <a:p>
            <a:pPr lvl="0"/>
            <a:r>
              <a:rPr lang="en-US" sz="2800" b="1"/>
              <a:t>Model evaluation</a:t>
            </a:r>
          </a:p>
        </p:txBody>
      </p:sp>
      <p:sp>
        <p:nvSpPr>
          <p:cNvPr id="3" name="Slide Number Placeholder 2">
            <a:extLst>
              <a:ext uri="{FF2B5EF4-FFF2-40B4-BE49-F238E27FC236}">
                <a16:creationId xmlns:a16="http://schemas.microsoft.com/office/drawing/2014/main" id="{7C2C167E-1C57-A930-F8BE-2ECC529FAF7A}"/>
              </a:ext>
            </a:extLst>
          </p:cNvPr>
          <p:cNvSpPr txBox="1"/>
          <p:nvPr/>
        </p:nvSpPr>
        <p:spPr>
          <a:xfrm>
            <a:off x="11549265" y="6468301"/>
            <a:ext cx="44395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CBE4509-BC59-46C3-BB51-DB8CE88A7168}" type="slidenum">
              <a:t>16</a:t>
            </a:fld>
            <a:endParaRPr lang="en-US" sz="1200" b="0" i="0" u="none" strike="noStrike" kern="1200" cap="none" spc="0" baseline="0">
              <a:solidFill>
                <a:srgbClr val="898989"/>
              </a:solidFill>
              <a:uFillTx/>
              <a:latin typeface="Calibri"/>
            </a:endParaRPr>
          </a:p>
        </p:txBody>
      </p:sp>
      <p:sp>
        <p:nvSpPr>
          <p:cNvPr id="4" name="TextBox 3">
            <a:extLst>
              <a:ext uri="{FF2B5EF4-FFF2-40B4-BE49-F238E27FC236}">
                <a16:creationId xmlns:a16="http://schemas.microsoft.com/office/drawing/2014/main" id="{36BDDEA8-5FE2-AEED-6491-409F87732D4F}"/>
              </a:ext>
            </a:extLst>
          </p:cNvPr>
          <p:cNvSpPr txBox="1"/>
          <p:nvPr/>
        </p:nvSpPr>
        <p:spPr>
          <a:xfrm>
            <a:off x="594515" y="1571350"/>
            <a:ext cx="10473535" cy="241342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5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dirty="0">
                <a:solidFill>
                  <a:srgbClr val="000000"/>
                </a:solidFill>
                <a:uFillTx/>
                <a:latin typeface="Calibri"/>
              </a:rPr>
              <a:t>Random Forest Regressor Model</a:t>
            </a:r>
          </a:p>
          <a:p>
            <a:pPr marL="0" marR="0" lvl="0" indent="0" algn="l" defTabSz="914400" rtl="0" fontAlgn="auto" hangingPunct="1">
              <a:lnSpc>
                <a:spcPct val="150000"/>
              </a:lnSpc>
              <a:spcBef>
                <a:spcPts val="0"/>
              </a:spcBef>
              <a:spcAft>
                <a:spcPts val="0"/>
              </a:spcAft>
              <a:buNone/>
              <a:tabLst/>
              <a:defRPr sz="1800" b="0" i="0" u="none" strike="noStrike" kern="0" cap="none" spc="0" baseline="0">
                <a:solidFill>
                  <a:srgbClr val="000000"/>
                </a:solidFill>
                <a:uFillTx/>
              </a:defRPr>
            </a:pPr>
            <a:endParaRPr lang="en-US" sz="1400" b="0" i="0" u="none" strike="noStrike" kern="1200" cap="none" spc="0" baseline="0" dirty="0">
              <a:solidFill>
                <a:srgbClr val="000000"/>
              </a:solidFill>
              <a:uFillTx/>
              <a:latin typeface="Calibri"/>
            </a:endParaRPr>
          </a:p>
          <a:p>
            <a:pPr marL="0" marR="0" lvl="0" indent="0" algn="l" defTabSz="914400" rtl="0" fontAlgn="auto" hangingPunct="1">
              <a:lnSpc>
                <a:spcPct val="15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dirty="0">
                <a:solidFill>
                  <a:srgbClr val="000000"/>
                </a:solidFill>
                <a:uFillTx/>
                <a:latin typeface="Calibri"/>
              </a:rPr>
              <a:t>1. Model Performance Metrics:</a:t>
            </a:r>
          </a:p>
          <a:p>
            <a:pPr marL="0" marR="0" lvl="0" indent="0" algn="l" defTabSz="914400" rtl="0" fontAlgn="auto" hangingPunct="1">
              <a:lnSpc>
                <a:spcPct val="15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dirty="0">
                <a:solidFill>
                  <a:srgbClr val="000000"/>
                </a:solidFill>
                <a:uFillTx/>
                <a:latin typeface="Calibri"/>
              </a:rPr>
              <a:t>- </a:t>
            </a:r>
            <a:r>
              <a:rPr lang="en-US" sz="1400" b="1" i="0" u="none" strike="noStrike" kern="1200" cap="none" spc="0" baseline="0" dirty="0">
                <a:solidFill>
                  <a:srgbClr val="000000"/>
                </a:solidFill>
                <a:uFillTx/>
                <a:latin typeface="Calibri"/>
              </a:rPr>
              <a:t>The Mean Absolute Error (MAE) </a:t>
            </a:r>
            <a:r>
              <a:rPr lang="en-US" sz="1400" b="0" i="0" u="none" strike="noStrike" kern="1200" cap="none" spc="0" baseline="0" dirty="0">
                <a:solidFill>
                  <a:srgbClr val="000000"/>
                </a:solidFill>
                <a:uFillTx/>
                <a:latin typeface="Calibri"/>
              </a:rPr>
              <a:t>of 0.0240 is quite low, which indicates that on average, the predictions deviate from the actual values by this small amount.</a:t>
            </a:r>
          </a:p>
          <a:p>
            <a:pPr marL="0" marR="0" lvl="0" indent="0" algn="l" defTabSz="914400" rtl="0" fontAlgn="auto" hangingPunct="1">
              <a:lnSpc>
                <a:spcPct val="15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dirty="0">
                <a:solidFill>
                  <a:srgbClr val="000000"/>
                </a:solidFill>
                <a:uFillTx/>
                <a:latin typeface="Calibri"/>
              </a:rPr>
              <a:t>- The </a:t>
            </a:r>
            <a:r>
              <a:rPr lang="en-US" sz="1400" b="1" i="0" u="none" strike="noStrike" kern="1200" cap="none" spc="0" baseline="0" dirty="0">
                <a:solidFill>
                  <a:srgbClr val="000000"/>
                </a:solidFill>
                <a:uFillTx/>
                <a:latin typeface="Calibri"/>
              </a:rPr>
              <a:t>R-squared Score </a:t>
            </a:r>
            <a:r>
              <a:rPr lang="en-US" sz="1400" b="0" i="0" u="none" strike="noStrike" kern="1200" cap="none" spc="0" baseline="0" dirty="0">
                <a:solidFill>
                  <a:srgbClr val="000000"/>
                </a:solidFill>
                <a:uFillTx/>
                <a:latin typeface="Calibri"/>
              </a:rPr>
              <a:t>of 0.9807 is relatively high, suggesting that the model explains approximately 98.07% of the variance in the target variable, indicating a strong model performance.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D5B7-AFBC-77DF-0570-393754B3820D}"/>
              </a:ext>
            </a:extLst>
          </p:cNvPr>
          <p:cNvSpPr txBox="1">
            <a:spLocks noGrp="1"/>
          </p:cNvSpPr>
          <p:nvPr>
            <p:ph type="title"/>
          </p:nvPr>
        </p:nvSpPr>
        <p:spPr>
          <a:xfrm>
            <a:off x="594515" y="492587"/>
            <a:ext cx="11002966" cy="823910"/>
          </a:xfrm>
        </p:spPr>
        <p:txBody>
          <a:bodyPr/>
          <a:lstStyle/>
          <a:p>
            <a:pPr lvl="0"/>
            <a:r>
              <a:rPr lang="en-US" sz="2800" b="1"/>
              <a:t>Model evaluation</a:t>
            </a:r>
          </a:p>
        </p:txBody>
      </p:sp>
      <p:sp>
        <p:nvSpPr>
          <p:cNvPr id="3" name="Slide Number Placeholder 2">
            <a:extLst>
              <a:ext uri="{FF2B5EF4-FFF2-40B4-BE49-F238E27FC236}">
                <a16:creationId xmlns:a16="http://schemas.microsoft.com/office/drawing/2014/main" id="{2B8C6FBB-4E21-5F09-D070-515D3E8FE77F}"/>
              </a:ext>
            </a:extLst>
          </p:cNvPr>
          <p:cNvSpPr txBox="1"/>
          <p:nvPr/>
        </p:nvSpPr>
        <p:spPr>
          <a:xfrm>
            <a:off x="11549265" y="6468301"/>
            <a:ext cx="44395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2454B86-6EA7-4726-882D-50F538DA2FE7}" type="slidenum">
              <a:t>17</a:t>
            </a:fld>
            <a:endParaRPr lang="en-US" sz="1200" b="0" i="0" u="none" strike="noStrike" kern="1200" cap="none" spc="0" baseline="0">
              <a:solidFill>
                <a:srgbClr val="898989"/>
              </a:solidFill>
              <a:uFillTx/>
              <a:latin typeface="Calibri"/>
            </a:endParaRPr>
          </a:p>
        </p:txBody>
      </p:sp>
      <p:sp>
        <p:nvSpPr>
          <p:cNvPr id="4" name="TextBox 3">
            <a:extLst>
              <a:ext uri="{FF2B5EF4-FFF2-40B4-BE49-F238E27FC236}">
                <a16:creationId xmlns:a16="http://schemas.microsoft.com/office/drawing/2014/main" id="{4BD74227-54CA-7F29-9232-8D4A2E3CA5D9}"/>
              </a:ext>
            </a:extLst>
          </p:cNvPr>
          <p:cNvSpPr txBox="1"/>
          <p:nvPr/>
        </p:nvSpPr>
        <p:spPr>
          <a:xfrm>
            <a:off x="594515" y="1571350"/>
            <a:ext cx="3894935" cy="33829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5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dirty="0">
                <a:solidFill>
                  <a:srgbClr val="000000"/>
                </a:solidFill>
                <a:uFillTx/>
                <a:latin typeface="Calibri"/>
              </a:rPr>
              <a:t>Random Forest Regressor Model</a:t>
            </a:r>
          </a:p>
          <a:p>
            <a:pPr marL="0" marR="0" lvl="0" indent="0" algn="l" defTabSz="914400" rtl="0" fontAlgn="auto" hangingPunct="1">
              <a:lnSpc>
                <a:spcPct val="150000"/>
              </a:lnSpc>
              <a:spcBef>
                <a:spcPts val="0"/>
              </a:spcBef>
              <a:spcAft>
                <a:spcPts val="0"/>
              </a:spcAft>
              <a:buNone/>
              <a:tabLst/>
              <a:defRPr sz="1800" b="0" i="0" u="none" strike="noStrike" kern="0" cap="none" spc="0" baseline="0">
                <a:solidFill>
                  <a:srgbClr val="000000"/>
                </a:solidFill>
                <a:uFillTx/>
              </a:defRPr>
            </a:pPr>
            <a:endParaRPr lang="en-US" sz="1400" b="0" i="0" u="none" strike="noStrike" kern="1200" cap="none" spc="0" baseline="0" dirty="0">
              <a:solidFill>
                <a:srgbClr val="000000"/>
              </a:solidFill>
              <a:uFillTx/>
              <a:latin typeface="Calibri"/>
            </a:endParaRPr>
          </a:p>
          <a:p>
            <a:pPr marL="0" marR="0" lvl="0" indent="0" algn="l" defTabSz="914400" rtl="0" fontAlgn="auto" hangingPunct="1">
              <a:lnSpc>
                <a:spcPct val="15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dirty="0">
                <a:solidFill>
                  <a:srgbClr val="000000"/>
                </a:solidFill>
                <a:uFillTx/>
                <a:latin typeface="Calibri"/>
              </a:rPr>
              <a:t>Scatter Plot Insights:</a:t>
            </a:r>
          </a:p>
          <a:p>
            <a:pPr marL="0" marR="0" lvl="0" indent="0" algn="l" defTabSz="914400" rtl="0" fontAlgn="auto" hangingPunct="1">
              <a:lnSpc>
                <a:spcPct val="15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dirty="0">
                <a:solidFill>
                  <a:srgbClr val="000000"/>
                </a:solidFill>
                <a:uFillTx/>
                <a:latin typeface="Calibri"/>
              </a:rPr>
              <a:t>- The scatter plot of actual vs. predicted values shows a concentration of points along the red diagonal line, which implies that many predictions are close to the actual values.</a:t>
            </a:r>
          </a:p>
          <a:p>
            <a:pPr marL="0" marR="0" lvl="0" indent="0" algn="l" defTabSz="914400" rtl="0" fontAlgn="auto" hangingPunct="1">
              <a:lnSpc>
                <a:spcPct val="15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dirty="0">
                <a:solidFill>
                  <a:srgbClr val="000000"/>
                </a:solidFill>
                <a:uFillTx/>
                <a:latin typeface="Calibri"/>
              </a:rPr>
              <a:t>- There is some spread away from the diagonal line, indicating areas where the predictions are less accurate.</a:t>
            </a:r>
          </a:p>
        </p:txBody>
      </p:sp>
      <p:pic>
        <p:nvPicPr>
          <p:cNvPr id="6" name="Picture 5">
            <a:extLst>
              <a:ext uri="{FF2B5EF4-FFF2-40B4-BE49-F238E27FC236}">
                <a16:creationId xmlns:a16="http://schemas.microsoft.com/office/drawing/2014/main" id="{C9D3CAFE-55ED-C830-B75B-FA4DB3C4697E}"/>
              </a:ext>
            </a:extLst>
          </p:cNvPr>
          <p:cNvPicPr>
            <a:picLocks noChangeAspect="1"/>
          </p:cNvPicPr>
          <p:nvPr/>
        </p:nvPicPr>
        <p:blipFill>
          <a:blip r:embed="rId2"/>
          <a:stretch>
            <a:fillRect/>
          </a:stretch>
        </p:blipFill>
        <p:spPr>
          <a:xfrm>
            <a:off x="5586615" y="1779042"/>
            <a:ext cx="5721350" cy="369361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D6F7D-51EF-048A-66FE-571A25BECAC7}"/>
              </a:ext>
            </a:extLst>
          </p:cNvPr>
          <p:cNvSpPr txBox="1">
            <a:spLocks noGrp="1"/>
          </p:cNvSpPr>
          <p:nvPr>
            <p:ph type="title"/>
          </p:nvPr>
        </p:nvSpPr>
        <p:spPr>
          <a:xfrm>
            <a:off x="594515" y="492587"/>
            <a:ext cx="11002966" cy="823910"/>
          </a:xfrm>
        </p:spPr>
        <p:txBody>
          <a:bodyPr/>
          <a:lstStyle/>
          <a:p>
            <a:pPr lvl="0"/>
            <a:r>
              <a:rPr lang="en-US" sz="2800" b="1"/>
              <a:t>Model evaluation</a:t>
            </a:r>
          </a:p>
        </p:txBody>
      </p:sp>
      <p:sp>
        <p:nvSpPr>
          <p:cNvPr id="3" name="Slide Number Placeholder 2">
            <a:extLst>
              <a:ext uri="{FF2B5EF4-FFF2-40B4-BE49-F238E27FC236}">
                <a16:creationId xmlns:a16="http://schemas.microsoft.com/office/drawing/2014/main" id="{1DB96DE2-4A24-448A-A79D-D04FC21E12E7}"/>
              </a:ext>
            </a:extLst>
          </p:cNvPr>
          <p:cNvSpPr txBox="1"/>
          <p:nvPr/>
        </p:nvSpPr>
        <p:spPr>
          <a:xfrm>
            <a:off x="11549265" y="6468301"/>
            <a:ext cx="44395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5DB763E-FF03-49DF-B74D-695A9817DCE7}" type="slidenum">
              <a:t>18</a:t>
            </a:fld>
            <a:endParaRPr lang="en-US" sz="1200" b="0" i="0" u="none" strike="noStrike" kern="1200" cap="none" spc="0" baseline="0">
              <a:solidFill>
                <a:srgbClr val="898989"/>
              </a:solidFill>
              <a:uFillTx/>
              <a:latin typeface="Calibri"/>
            </a:endParaRPr>
          </a:p>
        </p:txBody>
      </p:sp>
      <p:sp>
        <p:nvSpPr>
          <p:cNvPr id="4" name="TextBox 3">
            <a:extLst>
              <a:ext uri="{FF2B5EF4-FFF2-40B4-BE49-F238E27FC236}">
                <a16:creationId xmlns:a16="http://schemas.microsoft.com/office/drawing/2014/main" id="{717C53B3-D2F1-E32F-7C63-D292328713B1}"/>
              </a:ext>
            </a:extLst>
          </p:cNvPr>
          <p:cNvSpPr txBox="1"/>
          <p:nvPr/>
        </p:nvSpPr>
        <p:spPr>
          <a:xfrm>
            <a:off x="594515" y="1571350"/>
            <a:ext cx="10564712" cy="176708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5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dirty="0">
                <a:solidFill>
                  <a:srgbClr val="000000"/>
                </a:solidFill>
                <a:uFillTx/>
                <a:latin typeface="Calibri"/>
              </a:rPr>
              <a:t>Neural Network</a:t>
            </a:r>
            <a:endParaRPr lang="en-US" sz="1400" b="0" i="0" u="none" strike="noStrike" kern="1200" cap="none" spc="0" baseline="0" dirty="0">
              <a:solidFill>
                <a:srgbClr val="000000"/>
              </a:solidFill>
              <a:uFillTx/>
              <a:latin typeface="Calibri"/>
            </a:endParaRPr>
          </a:p>
          <a:p>
            <a:pPr marL="0" marR="0" lvl="0" indent="0" algn="l" defTabSz="914400" rtl="0" fontAlgn="auto" hangingPunct="1">
              <a:lnSpc>
                <a:spcPct val="15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dirty="0">
                <a:solidFill>
                  <a:srgbClr val="000000"/>
                </a:solidFill>
                <a:uFillTx/>
                <a:latin typeface="Calibri"/>
              </a:rPr>
              <a:t>1. Model Performance Metrics:</a:t>
            </a:r>
          </a:p>
          <a:p>
            <a:pPr marL="0" marR="0" lvl="0" indent="0" algn="l" defTabSz="914400" rtl="0" fontAlgn="auto" hangingPunct="1">
              <a:lnSpc>
                <a:spcPct val="15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dirty="0">
                <a:solidFill>
                  <a:srgbClr val="000000"/>
                </a:solidFill>
                <a:uFillTx/>
                <a:latin typeface="Calibri"/>
              </a:rPr>
              <a:t>  - The Mean Absolute Error (MAE) for the neural network is 0.1754, which is lower compared to the Random Forest model's MAE.</a:t>
            </a:r>
          </a:p>
          <a:p>
            <a:pPr marL="0" marR="0" lvl="0" indent="0" algn="l" defTabSz="914400" rtl="0" fontAlgn="auto" hangingPunct="1">
              <a:lnSpc>
                <a:spcPct val="15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dirty="0">
                <a:solidFill>
                  <a:srgbClr val="000000"/>
                </a:solidFill>
                <a:uFillTx/>
                <a:latin typeface="Calibri"/>
              </a:rPr>
              <a:t> - The R² Score for the neural network is 0.9993, </a:t>
            </a:r>
            <a:r>
              <a:rPr lang="en-US" sz="1400" dirty="0">
                <a:solidFill>
                  <a:srgbClr val="000000"/>
                </a:solidFill>
                <a:latin typeface="Calibri"/>
              </a:rPr>
              <a:t>a bit higher </a:t>
            </a:r>
            <a:r>
              <a:rPr lang="en-US" sz="1400" b="0" i="0" u="none" strike="noStrike" kern="1200" cap="none" spc="0" baseline="0" dirty="0">
                <a:solidFill>
                  <a:srgbClr val="000000"/>
                </a:solidFill>
                <a:uFillTx/>
                <a:latin typeface="Calibri"/>
              </a:rPr>
              <a:t>than</a:t>
            </a:r>
            <a:r>
              <a:rPr lang="en-US" sz="1400" dirty="0">
                <a:solidFill>
                  <a:srgbClr val="000000"/>
                </a:solidFill>
                <a:latin typeface="Calibri"/>
              </a:rPr>
              <a:t> </a:t>
            </a:r>
            <a:r>
              <a:rPr lang="en-US" sz="1400" b="0" i="0" u="none" strike="noStrike" kern="1200" cap="none" spc="0" baseline="0" dirty="0">
                <a:solidFill>
                  <a:srgbClr val="000000"/>
                </a:solidFill>
                <a:uFillTx/>
                <a:latin typeface="Calibri"/>
              </a:rPr>
              <a:t>the Random Forest model, indicating that the neural network explains more variance of the target variable and is more accurate in predictions.</a:t>
            </a:r>
          </a:p>
        </p:txBody>
      </p:sp>
      <p:pic>
        <p:nvPicPr>
          <p:cNvPr id="6" name="Picture 5">
            <a:extLst>
              <a:ext uri="{FF2B5EF4-FFF2-40B4-BE49-F238E27FC236}">
                <a16:creationId xmlns:a16="http://schemas.microsoft.com/office/drawing/2014/main" id="{2ADE48D9-E1DB-2F37-4532-6726100C118F}"/>
              </a:ext>
            </a:extLst>
          </p:cNvPr>
          <p:cNvPicPr>
            <a:picLocks noChangeAspect="1"/>
          </p:cNvPicPr>
          <p:nvPr/>
        </p:nvPicPr>
        <p:blipFill>
          <a:blip r:embed="rId2"/>
          <a:stretch>
            <a:fillRect/>
          </a:stretch>
        </p:blipFill>
        <p:spPr>
          <a:xfrm>
            <a:off x="3502025" y="3593290"/>
            <a:ext cx="4530725" cy="292496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DACCD-C2FD-07F0-6D80-E17B11ED9B07}"/>
              </a:ext>
            </a:extLst>
          </p:cNvPr>
          <p:cNvSpPr txBox="1">
            <a:spLocks noGrp="1"/>
          </p:cNvSpPr>
          <p:nvPr>
            <p:ph type="title"/>
          </p:nvPr>
        </p:nvSpPr>
        <p:spPr>
          <a:xfrm>
            <a:off x="594515" y="492587"/>
            <a:ext cx="11002966" cy="823910"/>
          </a:xfrm>
        </p:spPr>
        <p:txBody>
          <a:bodyPr/>
          <a:lstStyle/>
          <a:p>
            <a:pPr lvl="0"/>
            <a:r>
              <a:rPr lang="en-US" sz="2800" b="1"/>
              <a:t>Model evaluation</a:t>
            </a:r>
          </a:p>
        </p:txBody>
      </p:sp>
      <p:sp>
        <p:nvSpPr>
          <p:cNvPr id="3" name="Slide Number Placeholder 2">
            <a:extLst>
              <a:ext uri="{FF2B5EF4-FFF2-40B4-BE49-F238E27FC236}">
                <a16:creationId xmlns:a16="http://schemas.microsoft.com/office/drawing/2014/main" id="{DC6C57B6-8B35-1206-95A5-3CA691B200AB}"/>
              </a:ext>
            </a:extLst>
          </p:cNvPr>
          <p:cNvSpPr txBox="1"/>
          <p:nvPr/>
        </p:nvSpPr>
        <p:spPr>
          <a:xfrm>
            <a:off x="11549265" y="6468301"/>
            <a:ext cx="44395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C5E21EE-9F23-4906-99CD-4E00D65CBFEC}" type="slidenum">
              <a:t>19</a:t>
            </a:fld>
            <a:endParaRPr lang="en-US" sz="1200" b="0" i="0" u="none" strike="noStrike" kern="1200" cap="none" spc="0" baseline="0">
              <a:solidFill>
                <a:srgbClr val="898989"/>
              </a:solidFill>
              <a:uFillTx/>
              <a:latin typeface="Calibri"/>
            </a:endParaRPr>
          </a:p>
        </p:txBody>
      </p:sp>
      <p:sp>
        <p:nvSpPr>
          <p:cNvPr id="4" name="TextBox 3">
            <a:extLst>
              <a:ext uri="{FF2B5EF4-FFF2-40B4-BE49-F238E27FC236}">
                <a16:creationId xmlns:a16="http://schemas.microsoft.com/office/drawing/2014/main" id="{5A3BF4E1-C294-596D-3AFC-069391307E72}"/>
              </a:ext>
            </a:extLst>
          </p:cNvPr>
          <p:cNvSpPr txBox="1"/>
          <p:nvPr/>
        </p:nvSpPr>
        <p:spPr>
          <a:xfrm>
            <a:off x="594515" y="1571350"/>
            <a:ext cx="5501485" cy="402924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5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dirty="0" err="1">
                <a:solidFill>
                  <a:srgbClr val="000000"/>
                </a:solidFill>
                <a:uFillTx/>
                <a:latin typeface="Calibri"/>
              </a:rPr>
              <a:t>LinearRegression</a:t>
            </a:r>
            <a:endParaRPr lang="en-US" sz="1800" b="1" i="0" u="none" strike="noStrike" kern="1200" cap="none" spc="0" baseline="0" dirty="0">
              <a:solidFill>
                <a:srgbClr val="000000"/>
              </a:solidFill>
              <a:uFillTx/>
              <a:latin typeface="Calibri"/>
            </a:endParaRPr>
          </a:p>
          <a:p>
            <a:pPr marL="0" marR="0" lvl="0" indent="0" algn="l" defTabSz="914400" rtl="0" fontAlgn="auto" hangingPunct="1">
              <a:lnSpc>
                <a:spcPct val="15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dirty="0">
                <a:solidFill>
                  <a:srgbClr val="000000"/>
                </a:solidFill>
                <a:uFillTx/>
                <a:latin typeface="Calibri"/>
              </a:rPr>
              <a:t>\</a:t>
            </a:r>
          </a:p>
          <a:p>
            <a:pPr marL="0" marR="0" lvl="0" indent="0" algn="l" defTabSz="914400" rtl="0" fontAlgn="auto" hangingPunct="1">
              <a:lnSpc>
                <a:spcPct val="150000"/>
              </a:lnSpc>
              <a:spcBef>
                <a:spcPts val="0"/>
              </a:spcBef>
              <a:spcAft>
                <a:spcPts val="0"/>
              </a:spcAft>
              <a:buNone/>
              <a:tabLst/>
              <a:defRPr sz="1800" b="0" i="0" u="none" strike="noStrike" kern="0" cap="none" spc="0" baseline="0">
                <a:solidFill>
                  <a:srgbClr val="000000"/>
                </a:solidFill>
                <a:uFillTx/>
              </a:defRPr>
            </a:pPr>
            <a:endParaRPr lang="en-US" sz="1400" b="1" dirty="0">
              <a:solidFill>
                <a:srgbClr val="000000"/>
              </a:solidFill>
              <a:latin typeface="Calibri"/>
            </a:endParaRPr>
          </a:p>
          <a:p>
            <a:pPr marL="0" marR="0" lvl="0" indent="0" algn="l" defTabSz="914400" rtl="0" fontAlgn="auto" hangingPunct="1">
              <a:lnSpc>
                <a:spcPct val="150000"/>
              </a:lnSpc>
              <a:spcBef>
                <a:spcPts val="0"/>
              </a:spcBef>
              <a:spcAft>
                <a:spcPts val="0"/>
              </a:spcAft>
              <a:buNone/>
              <a:tabLst/>
              <a:defRPr sz="1800" b="0" i="0" u="none" strike="noStrike" kern="0" cap="none" spc="0" baseline="0">
                <a:solidFill>
                  <a:srgbClr val="000000"/>
                </a:solidFill>
                <a:uFillTx/>
              </a:defRPr>
            </a:pPr>
            <a:endParaRPr lang="en-US" sz="1400" b="1" dirty="0">
              <a:solidFill>
                <a:srgbClr val="000000"/>
              </a:solidFill>
              <a:latin typeface="Calibri"/>
            </a:endParaRPr>
          </a:p>
          <a:p>
            <a:pPr marL="0" marR="0" lvl="0" indent="0" algn="l" defTabSz="914400" rtl="0" fontAlgn="auto" hangingPunct="1">
              <a:lnSpc>
                <a:spcPct val="15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dirty="0">
                <a:solidFill>
                  <a:srgbClr val="000000"/>
                </a:solidFill>
                <a:uFillTx/>
                <a:latin typeface="Calibri"/>
              </a:rPr>
              <a:t>KNN </a:t>
            </a:r>
            <a:r>
              <a:rPr lang="en-US" sz="1400" b="1" dirty="0">
                <a:solidFill>
                  <a:srgbClr val="000000"/>
                </a:solidFill>
                <a:latin typeface="Calibri"/>
              </a:rPr>
              <a:t>Regression</a:t>
            </a:r>
          </a:p>
          <a:p>
            <a:pPr marL="0" marR="0" lvl="0" indent="0" algn="l" defTabSz="914400" rtl="0" fontAlgn="auto" hangingPunct="1">
              <a:lnSpc>
                <a:spcPct val="150000"/>
              </a:lnSpc>
              <a:spcBef>
                <a:spcPts val="0"/>
              </a:spcBef>
              <a:spcAft>
                <a:spcPts val="0"/>
              </a:spcAft>
              <a:buNone/>
              <a:tabLst/>
              <a:defRPr sz="1800" b="0" i="0" u="none" strike="noStrike" kern="0" cap="none" spc="0" baseline="0">
                <a:solidFill>
                  <a:srgbClr val="000000"/>
                </a:solidFill>
                <a:uFillTx/>
              </a:defRPr>
            </a:pPr>
            <a:endParaRPr lang="en-US" sz="1400" b="1" dirty="0">
              <a:solidFill>
                <a:srgbClr val="000000"/>
              </a:solidFill>
              <a:latin typeface="Calibri"/>
            </a:endParaRPr>
          </a:p>
          <a:p>
            <a:pPr marL="0" marR="0" lvl="0" indent="0" algn="l" defTabSz="914400" rtl="0" fontAlgn="auto" hangingPunct="1">
              <a:lnSpc>
                <a:spcPct val="150000"/>
              </a:lnSpc>
              <a:spcBef>
                <a:spcPts val="0"/>
              </a:spcBef>
              <a:spcAft>
                <a:spcPts val="0"/>
              </a:spcAft>
              <a:buNone/>
              <a:tabLst/>
              <a:defRPr sz="1800" b="0" i="0" u="none" strike="noStrike" kern="0" cap="none" spc="0" baseline="0">
                <a:solidFill>
                  <a:srgbClr val="000000"/>
                </a:solidFill>
                <a:uFillTx/>
              </a:defRPr>
            </a:pPr>
            <a:endParaRPr lang="en-US" sz="1400" b="1" dirty="0">
              <a:solidFill>
                <a:srgbClr val="000000"/>
              </a:solidFill>
              <a:latin typeface="Calibri"/>
            </a:endParaRPr>
          </a:p>
          <a:p>
            <a:pPr marL="0" marR="0" lvl="0" indent="0" algn="l" defTabSz="914400" rtl="0" fontAlgn="auto" hangingPunct="1">
              <a:lnSpc>
                <a:spcPct val="150000"/>
              </a:lnSpc>
              <a:spcBef>
                <a:spcPts val="0"/>
              </a:spcBef>
              <a:spcAft>
                <a:spcPts val="0"/>
              </a:spcAft>
              <a:buNone/>
              <a:tabLst/>
              <a:defRPr sz="1800" b="0" i="0" u="none" strike="noStrike" kern="0" cap="none" spc="0" baseline="0">
                <a:solidFill>
                  <a:srgbClr val="000000"/>
                </a:solidFill>
                <a:uFillTx/>
              </a:defRPr>
            </a:pPr>
            <a:endParaRPr lang="en-US" sz="1400" b="1" dirty="0">
              <a:solidFill>
                <a:srgbClr val="000000"/>
              </a:solidFill>
              <a:latin typeface="Calibri"/>
            </a:endParaRPr>
          </a:p>
          <a:p>
            <a:pPr marL="0" marR="0" lvl="0" indent="0" algn="l" defTabSz="914400" rtl="0" fontAlgn="auto" hangingPunct="1">
              <a:lnSpc>
                <a:spcPct val="150000"/>
              </a:lnSpc>
              <a:spcBef>
                <a:spcPts val="0"/>
              </a:spcBef>
              <a:spcAft>
                <a:spcPts val="0"/>
              </a:spcAft>
              <a:buNone/>
              <a:tabLst/>
              <a:defRPr sz="1800" b="0" i="0" u="none" strike="noStrike" kern="0" cap="none" spc="0" baseline="0">
                <a:solidFill>
                  <a:srgbClr val="000000"/>
                </a:solidFill>
                <a:uFillTx/>
              </a:defRPr>
            </a:pPr>
            <a:endParaRPr lang="en-US" sz="1400" b="1" dirty="0">
              <a:solidFill>
                <a:srgbClr val="000000"/>
              </a:solidFill>
              <a:latin typeface="Calibri"/>
            </a:endParaRPr>
          </a:p>
          <a:p>
            <a:pPr marL="0" marR="0" lvl="0" indent="0" algn="l" defTabSz="914400" rtl="0" fontAlgn="auto" hangingPunct="1">
              <a:lnSpc>
                <a:spcPct val="150000"/>
              </a:lnSpc>
              <a:spcBef>
                <a:spcPts val="0"/>
              </a:spcBef>
              <a:spcAft>
                <a:spcPts val="0"/>
              </a:spcAft>
              <a:buNone/>
              <a:tabLst/>
              <a:defRPr sz="1800" b="0" i="0" u="none" strike="noStrike" kern="0" cap="none" spc="0" baseline="0">
                <a:solidFill>
                  <a:srgbClr val="000000"/>
                </a:solidFill>
                <a:uFillTx/>
              </a:defRPr>
            </a:pPr>
            <a:r>
              <a:rPr lang="en-US" sz="1400" b="1" dirty="0" err="1">
                <a:solidFill>
                  <a:srgbClr val="000000"/>
                </a:solidFill>
                <a:latin typeface="Calibri"/>
              </a:rPr>
              <a:t>Xgboost</a:t>
            </a:r>
            <a:endParaRPr lang="en-US" sz="1400" b="1" dirty="0">
              <a:solidFill>
                <a:srgbClr val="000000"/>
              </a:solidFill>
              <a:latin typeface="Calibri"/>
            </a:endParaRPr>
          </a:p>
          <a:p>
            <a:pPr marL="0" marR="0" lvl="0" indent="0" algn="l" defTabSz="914400" rtl="0" fontAlgn="auto" hangingPunct="1">
              <a:lnSpc>
                <a:spcPct val="150000"/>
              </a:lnSpc>
              <a:spcBef>
                <a:spcPts val="0"/>
              </a:spcBef>
              <a:spcAft>
                <a:spcPts val="0"/>
              </a:spcAft>
              <a:buNone/>
              <a:tabLst/>
              <a:defRPr sz="1800" b="0" i="0" u="none" strike="noStrike" kern="0" cap="none" spc="0" baseline="0">
                <a:solidFill>
                  <a:srgbClr val="000000"/>
                </a:solidFill>
                <a:uFillTx/>
              </a:defRPr>
            </a:pPr>
            <a:endParaRPr lang="en-US" sz="1400" b="1" dirty="0">
              <a:solidFill>
                <a:srgbClr val="000000"/>
              </a:solidFill>
              <a:latin typeface="Calibri"/>
            </a:endParaRPr>
          </a:p>
          <a:p>
            <a:pPr marL="0" marR="0" lvl="0" indent="0" algn="l" defTabSz="914400" rtl="0" fontAlgn="auto" hangingPunct="1">
              <a:lnSpc>
                <a:spcPct val="150000"/>
              </a:lnSpc>
              <a:spcBef>
                <a:spcPts val="0"/>
              </a:spcBef>
              <a:spcAft>
                <a:spcPts val="0"/>
              </a:spcAft>
              <a:buNone/>
              <a:tabLst/>
              <a:defRPr sz="1800" b="0" i="0" u="none" strike="noStrike" kern="0" cap="none" spc="0" baseline="0">
                <a:solidFill>
                  <a:srgbClr val="000000"/>
                </a:solidFill>
                <a:uFillTx/>
              </a:defRPr>
            </a:pPr>
            <a:endParaRPr lang="en-US" sz="1400" b="1" i="0" u="none" strike="noStrike" kern="1200" cap="none" spc="0" baseline="0" dirty="0">
              <a:solidFill>
                <a:srgbClr val="000000"/>
              </a:solidFill>
              <a:uFillTx/>
              <a:latin typeface="Calibri"/>
            </a:endParaRPr>
          </a:p>
        </p:txBody>
      </p:sp>
      <p:pic>
        <p:nvPicPr>
          <p:cNvPr id="6" name="Picture 5">
            <a:extLst>
              <a:ext uri="{FF2B5EF4-FFF2-40B4-BE49-F238E27FC236}">
                <a16:creationId xmlns:a16="http://schemas.microsoft.com/office/drawing/2014/main" id="{8F683856-5375-25F7-7B54-4AE486DDA44E}"/>
              </a:ext>
            </a:extLst>
          </p:cNvPr>
          <p:cNvPicPr>
            <a:picLocks noChangeAspect="1"/>
          </p:cNvPicPr>
          <p:nvPr/>
        </p:nvPicPr>
        <p:blipFill>
          <a:blip r:embed="rId3"/>
          <a:stretch>
            <a:fillRect/>
          </a:stretch>
        </p:blipFill>
        <p:spPr>
          <a:xfrm>
            <a:off x="594515" y="2133851"/>
            <a:ext cx="3708591" cy="482625"/>
          </a:xfrm>
          <a:prstGeom prst="rect">
            <a:avLst/>
          </a:prstGeom>
        </p:spPr>
      </p:pic>
      <p:pic>
        <p:nvPicPr>
          <p:cNvPr id="8" name="Picture 7">
            <a:extLst>
              <a:ext uri="{FF2B5EF4-FFF2-40B4-BE49-F238E27FC236}">
                <a16:creationId xmlns:a16="http://schemas.microsoft.com/office/drawing/2014/main" id="{C5B0CA7B-0AF7-F4B6-4E29-2C64B4F5BA77}"/>
              </a:ext>
            </a:extLst>
          </p:cNvPr>
          <p:cNvPicPr>
            <a:picLocks noChangeAspect="1"/>
          </p:cNvPicPr>
          <p:nvPr/>
        </p:nvPicPr>
        <p:blipFill>
          <a:blip r:embed="rId4"/>
          <a:stretch>
            <a:fillRect/>
          </a:stretch>
        </p:blipFill>
        <p:spPr>
          <a:xfrm>
            <a:off x="594515" y="3450218"/>
            <a:ext cx="4642089" cy="730288"/>
          </a:xfrm>
          <a:prstGeom prst="rect">
            <a:avLst/>
          </a:prstGeom>
        </p:spPr>
      </p:pic>
      <p:pic>
        <p:nvPicPr>
          <p:cNvPr id="10" name="Picture 9">
            <a:extLst>
              <a:ext uri="{FF2B5EF4-FFF2-40B4-BE49-F238E27FC236}">
                <a16:creationId xmlns:a16="http://schemas.microsoft.com/office/drawing/2014/main" id="{7E87265A-B11D-AC30-F586-97562A75D529}"/>
              </a:ext>
            </a:extLst>
          </p:cNvPr>
          <p:cNvPicPr>
            <a:picLocks noChangeAspect="1"/>
          </p:cNvPicPr>
          <p:nvPr/>
        </p:nvPicPr>
        <p:blipFill>
          <a:blip r:embed="rId5"/>
          <a:stretch>
            <a:fillRect/>
          </a:stretch>
        </p:blipFill>
        <p:spPr>
          <a:xfrm>
            <a:off x="594515" y="5106109"/>
            <a:ext cx="4769095" cy="74933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FB259-72EA-9A4F-527A-B1FE9A58E83F}"/>
              </a:ext>
            </a:extLst>
          </p:cNvPr>
          <p:cNvSpPr txBox="1">
            <a:spLocks noGrp="1"/>
          </p:cNvSpPr>
          <p:nvPr>
            <p:ph type="title"/>
          </p:nvPr>
        </p:nvSpPr>
        <p:spPr>
          <a:xfrm>
            <a:off x="7068814" y="207925"/>
            <a:ext cx="4846320" cy="1435946"/>
          </a:xfrm>
        </p:spPr>
        <p:txBody>
          <a:bodyPr/>
          <a:lstStyle/>
          <a:p>
            <a:pPr lvl="0"/>
            <a:r>
              <a:rPr lang="en-US" sz="3600"/>
              <a:t>TABLE OF CONTENT</a:t>
            </a:r>
          </a:p>
        </p:txBody>
      </p:sp>
      <p:sp>
        <p:nvSpPr>
          <p:cNvPr id="3" name="Text Placeholder 5">
            <a:extLst>
              <a:ext uri="{FF2B5EF4-FFF2-40B4-BE49-F238E27FC236}">
                <a16:creationId xmlns:a16="http://schemas.microsoft.com/office/drawing/2014/main" id="{A2463AC7-C879-9EEF-D9F1-787DE55B2613}"/>
              </a:ext>
            </a:extLst>
          </p:cNvPr>
          <p:cNvSpPr txBox="1">
            <a:spLocks noGrp="1"/>
          </p:cNvSpPr>
          <p:nvPr>
            <p:ph type="body" idx="4294967295"/>
          </p:nvPr>
        </p:nvSpPr>
        <p:spPr>
          <a:xfrm>
            <a:off x="6266118" y="1342019"/>
            <a:ext cx="5358804" cy="4626388"/>
          </a:xfrm>
        </p:spPr>
        <p:txBody>
          <a:bodyPr/>
          <a:lstStyle/>
          <a:p>
            <a:pPr marL="0" lvl="0" indent="0">
              <a:buNone/>
            </a:pPr>
            <a:r>
              <a:rPr lang="en-US" sz="1800" b="1" spc="300"/>
              <a:t>PART ONE: Metacritic Dataset</a:t>
            </a:r>
          </a:p>
          <a:p>
            <a:pPr marL="0" lvl="0" indent="0">
              <a:buNone/>
            </a:pPr>
            <a:r>
              <a:rPr lang="en-US" sz="1800" b="1" spc="300"/>
              <a:t>( unsupervised learning problem)</a:t>
            </a:r>
          </a:p>
          <a:p>
            <a:pPr marL="285750" lvl="0" indent="-285750"/>
            <a:r>
              <a:rPr lang="en-US" sz="1400" spc="300"/>
              <a:t>Introduction</a:t>
            </a:r>
          </a:p>
          <a:p>
            <a:pPr marL="285750" lvl="0" indent="-285750"/>
            <a:r>
              <a:rPr lang="en-US" sz="1400" spc="300"/>
              <a:t>Research Questions</a:t>
            </a:r>
          </a:p>
          <a:p>
            <a:pPr marL="285750" lvl="0" indent="-285750"/>
            <a:r>
              <a:rPr lang="en-US" sz="1400" spc="300"/>
              <a:t>Exploratory Data Analysis</a:t>
            </a:r>
          </a:p>
          <a:p>
            <a:pPr marL="285750" lvl="0" indent="-285750"/>
            <a:r>
              <a:rPr lang="en-US" sz="1400" spc="300"/>
              <a:t>Feature engineering</a:t>
            </a:r>
          </a:p>
          <a:p>
            <a:pPr marL="285750" lvl="0" indent="-285750"/>
            <a:r>
              <a:rPr lang="en-US" sz="1400" spc="300"/>
              <a:t>Dimensionality reduction with PCA</a:t>
            </a:r>
          </a:p>
          <a:p>
            <a:pPr marL="285750" lvl="0" indent="-285750"/>
            <a:r>
              <a:rPr lang="en-US" sz="1400" spc="300"/>
              <a:t>Clustering</a:t>
            </a:r>
          </a:p>
          <a:p>
            <a:pPr marL="285750" lvl="0" indent="-285750"/>
            <a:r>
              <a:rPr lang="en-US" sz="1400" spc="300"/>
              <a:t>Cluster interpretation</a:t>
            </a:r>
          </a:p>
          <a:p>
            <a:pPr marL="285750" lvl="0" indent="-285750"/>
            <a:r>
              <a:rPr lang="en-US" sz="1400" spc="300"/>
              <a:t>Answering research questions using clusters</a:t>
            </a:r>
          </a:p>
        </p:txBody>
      </p:sp>
      <p:sp>
        <p:nvSpPr>
          <p:cNvPr id="4" name="Slide Number Placeholder 6">
            <a:extLst>
              <a:ext uri="{FF2B5EF4-FFF2-40B4-BE49-F238E27FC236}">
                <a16:creationId xmlns:a16="http://schemas.microsoft.com/office/drawing/2014/main" id="{01AF3F43-3185-6E1D-92A2-A9CD0AF91B8E}"/>
              </a:ext>
            </a:extLst>
          </p:cNvPr>
          <p:cNvSpPr txBox="1"/>
          <p:nvPr/>
        </p:nvSpPr>
        <p:spPr>
          <a:xfrm>
            <a:off x="11549265" y="6468301"/>
            <a:ext cx="44395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074F7FF-6D49-4C40-8FA2-F8552D536463}" type="slidenum">
              <a:t>2</a:t>
            </a:fld>
            <a:endParaRPr lang="en-US" sz="1200" b="0" i="0" u="none" strike="noStrike" kern="1200" cap="none" spc="0" baseline="0">
              <a:solidFill>
                <a:srgbClr val="898989"/>
              </a:solidFill>
              <a:uFillTx/>
              <a:latin typeface="Calibri"/>
            </a:endParaRPr>
          </a:p>
        </p:txBody>
      </p:sp>
      <p:pic>
        <p:nvPicPr>
          <p:cNvPr id="5" name="Picture 8">
            <a:extLst>
              <a:ext uri="{FF2B5EF4-FFF2-40B4-BE49-F238E27FC236}">
                <a16:creationId xmlns:a16="http://schemas.microsoft.com/office/drawing/2014/main" id="{93FB8B9D-C1D0-EB2E-0E38-3DC44983B3BA}"/>
              </a:ext>
            </a:extLst>
          </p:cNvPr>
          <p:cNvPicPr>
            <a:picLocks noChangeAspect="1"/>
          </p:cNvPicPr>
          <p:nvPr/>
        </p:nvPicPr>
        <p:blipFill>
          <a:blip r:embed="rId2"/>
          <a:stretch>
            <a:fillRect/>
          </a:stretch>
        </p:blipFill>
        <p:spPr>
          <a:xfrm>
            <a:off x="0" y="0"/>
            <a:ext cx="5054007" cy="6862809"/>
          </a:xfrm>
          <a:prstGeom prst="rect">
            <a:avLst/>
          </a:prstGeom>
          <a:noFill/>
          <a:ln cap="flat">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865F4F5-C06E-70B0-F20E-8B79E3F45A27}"/>
              </a:ext>
            </a:extLst>
          </p:cNvPr>
          <p:cNvSpPr txBox="1"/>
          <p:nvPr/>
        </p:nvSpPr>
        <p:spPr>
          <a:xfrm>
            <a:off x="11549265" y="6468301"/>
            <a:ext cx="44395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B2F837F-B12F-48B1-823B-804DA094504D}" type="slidenum">
              <a:t>20</a:t>
            </a:fld>
            <a:endParaRPr lang="en-US" sz="1200" b="0" i="0" u="none" strike="noStrike" kern="1200" cap="none" spc="0" baseline="0">
              <a:solidFill>
                <a:srgbClr val="898989"/>
              </a:solidFill>
              <a:uFillTx/>
              <a:latin typeface="Calibri"/>
            </a:endParaRPr>
          </a:p>
        </p:txBody>
      </p:sp>
      <p:sp>
        <p:nvSpPr>
          <p:cNvPr id="4" name="TextBox 3">
            <a:extLst>
              <a:ext uri="{FF2B5EF4-FFF2-40B4-BE49-F238E27FC236}">
                <a16:creationId xmlns:a16="http://schemas.microsoft.com/office/drawing/2014/main" id="{46E7D728-2881-FCA7-427D-A2E675253F4E}"/>
              </a:ext>
            </a:extLst>
          </p:cNvPr>
          <p:cNvSpPr txBox="1"/>
          <p:nvPr/>
        </p:nvSpPr>
        <p:spPr>
          <a:xfrm>
            <a:off x="594515" y="1571350"/>
            <a:ext cx="10564712" cy="166994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5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dirty="0">
                <a:solidFill>
                  <a:srgbClr val="000000"/>
                </a:solidFill>
                <a:uFillTx/>
                <a:latin typeface="Calibri"/>
              </a:rPr>
              <a:t>Answering sub question 1: how well the success of a movie, in terms of international box office </a:t>
            </a:r>
          </a:p>
          <a:p>
            <a:pPr marL="0" marR="0" lvl="0" indent="0" algn="l" defTabSz="914400" rtl="0" fontAlgn="auto" hangingPunct="1">
              <a:lnSpc>
                <a:spcPct val="15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dirty="0">
                <a:solidFill>
                  <a:srgbClr val="000000"/>
                </a:solidFill>
                <a:uFillTx/>
                <a:latin typeface="Calibri"/>
              </a:rPr>
              <a:t>earning, be predicted based on its pre-</a:t>
            </a:r>
            <a:r>
              <a:rPr lang="en-US" sz="1800" b="1" i="0" u="none" strike="noStrike" kern="1200" cap="none" spc="0" baseline="0" dirty="0" err="1">
                <a:solidFill>
                  <a:srgbClr val="000000"/>
                </a:solidFill>
                <a:uFillTx/>
                <a:latin typeface="Calibri"/>
              </a:rPr>
              <a:t>realese</a:t>
            </a:r>
            <a:r>
              <a:rPr lang="en-US" sz="1800" b="1" i="0" u="none" strike="noStrike" kern="1200" cap="none" spc="0" baseline="0" dirty="0">
                <a:solidFill>
                  <a:srgbClr val="000000"/>
                </a:solidFill>
                <a:uFillTx/>
                <a:latin typeface="Calibri"/>
              </a:rPr>
              <a:t> variables( </a:t>
            </a:r>
            <a:r>
              <a:rPr lang="en-US" sz="1800" b="1" i="0" u="none" strike="noStrike" kern="1200" cap="none" spc="0" baseline="0" dirty="0" err="1">
                <a:solidFill>
                  <a:srgbClr val="000000"/>
                </a:solidFill>
                <a:uFillTx/>
                <a:latin typeface="Calibri"/>
              </a:rPr>
              <a:t>budget,genre,retings</a:t>
            </a:r>
            <a:r>
              <a:rPr lang="en-US" sz="1800" b="1" i="0" u="none" strike="noStrike" kern="1200" cap="none" spc="0" baseline="0" dirty="0">
                <a:solidFill>
                  <a:srgbClr val="000000"/>
                </a:solidFill>
                <a:uFillTx/>
                <a:latin typeface="Calibri"/>
              </a:rPr>
              <a:t>)?</a:t>
            </a:r>
          </a:p>
          <a:p>
            <a:pPr marL="0" marR="0" lvl="0" indent="0" algn="l" defTabSz="914400" rtl="0" fontAlgn="auto" hangingPunct="1">
              <a:lnSpc>
                <a:spcPct val="15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dirty="0">
              <a:solidFill>
                <a:srgbClr val="000000"/>
              </a:solidFill>
              <a:uFillTx/>
              <a:latin typeface="Calibri"/>
            </a:endParaRPr>
          </a:p>
          <a:p>
            <a:pPr marL="0" marR="0" lvl="0" indent="0" algn="l" defTabSz="914400" rtl="0" fontAlgn="auto" hangingPunct="1">
              <a:lnSpc>
                <a:spcPct val="150000"/>
              </a:lnSpc>
              <a:spcBef>
                <a:spcPts val="0"/>
              </a:spcBef>
              <a:spcAft>
                <a:spcPts val="0"/>
              </a:spcAft>
              <a:buNone/>
              <a:tabLst/>
              <a:defRPr sz="1800" b="0" i="0" u="none" strike="noStrike" kern="0" cap="none" spc="0" baseline="0">
                <a:solidFill>
                  <a:srgbClr val="000000"/>
                </a:solidFill>
                <a:uFillTx/>
              </a:defRPr>
            </a:pPr>
            <a:r>
              <a:rPr lang="en-US" sz="1600" b="1" dirty="0">
                <a:solidFill>
                  <a:srgbClr val="000000"/>
                </a:solidFill>
                <a:latin typeface="Calibri"/>
              </a:rPr>
              <a:t>Based on the evaluation the top 3 mentioned factors has almost 62% influence on International Box office sales.</a:t>
            </a:r>
            <a:endParaRPr lang="en-US" sz="1600" b="1" i="0" u="none" strike="noStrike" kern="1200" cap="none" spc="0" baseline="0" dirty="0">
              <a:solidFill>
                <a:srgbClr val="000000"/>
              </a:solidFill>
              <a:uFillTx/>
              <a:latin typeface="Calibri"/>
            </a:endParaRPr>
          </a:p>
        </p:txBody>
      </p:sp>
      <p:pic>
        <p:nvPicPr>
          <p:cNvPr id="6" name="Picture 5">
            <a:extLst>
              <a:ext uri="{FF2B5EF4-FFF2-40B4-BE49-F238E27FC236}">
                <a16:creationId xmlns:a16="http://schemas.microsoft.com/office/drawing/2014/main" id="{8776070F-2E0E-98B3-3DD2-73EE578FCEFF}"/>
              </a:ext>
            </a:extLst>
          </p:cNvPr>
          <p:cNvPicPr>
            <a:picLocks noChangeAspect="1"/>
          </p:cNvPicPr>
          <p:nvPr/>
        </p:nvPicPr>
        <p:blipFill>
          <a:blip r:embed="rId2"/>
          <a:stretch>
            <a:fillRect/>
          </a:stretch>
        </p:blipFill>
        <p:spPr>
          <a:xfrm>
            <a:off x="5876871" y="4050745"/>
            <a:ext cx="3676839" cy="508026"/>
          </a:xfrm>
          <a:prstGeom prst="rect">
            <a:avLst/>
          </a:prstGeom>
        </p:spPr>
      </p:pic>
      <p:pic>
        <p:nvPicPr>
          <p:cNvPr id="8" name="Picture 7">
            <a:extLst>
              <a:ext uri="{FF2B5EF4-FFF2-40B4-BE49-F238E27FC236}">
                <a16:creationId xmlns:a16="http://schemas.microsoft.com/office/drawing/2014/main" id="{EC6050D7-CBDF-C81B-5091-709B56CB236B}"/>
              </a:ext>
            </a:extLst>
          </p:cNvPr>
          <p:cNvPicPr>
            <a:picLocks noChangeAspect="1"/>
          </p:cNvPicPr>
          <p:nvPr/>
        </p:nvPicPr>
        <p:blipFill>
          <a:blip r:embed="rId3"/>
          <a:stretch>
            <a:fillRect/>
          </a:stretch>
        </p:blipFill>
        <p:spPr>
          <a:xfrm>
            <a:off x="1006590" y="3980891"/>
            <a:ext cx="2438525" cy="57788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5B812-07B7-68A3-3E36-312871E53C9C}"/>
              </a:ext>
            </a:extLst>
          </p:cNvPr>
          <p:cNvSpPr txBox="1">
            <a:spLocks noGrp="1"/>
          </p:cNvSpPr>
          <p:nvPr>
            <p:ph type="title"/>
          </p:nvPr>
        </p:nvSpPr>
        <p:spPr>
          <a:xfrm>
            <a:off x="594515" y="492587"/>
            <a:ext cx="11002966" cy="823910"/>
          </a:xfrm>
        </p:spPr>
        <p:txBody>
          <a:bodyPr/>
          <a:lstStyle/>
          <a:p>
            <a:pPr lvl="0"/>
            <a:r>
              <a:rPr lang="en-US" sz="2800" b="1"/>
              <a:t>Answering research questions</a:t>
            </a:r>
          </a:p>
        </p:txBody>
      </p:sp>
      <p:sp>
        <p:nvSpPr>
          <p:cNvPr id="3" name="Slide Number Placeholder 2">
            <a:extLst>
              <a:ext uri="{FF2B5EF4-FFF2-40B4-BE49-F238E27FC236}">
                <a16:creationId xmlns:a16="http://schemas.microsoft.com/office/drawing/2014/main" id="{D3EC01D4-5A9A-6BC3-657D-CD8A5A90924E}"/>
              </a:ext>
            </a:extLst>
          </p:cNvPr>
          <p:cNvSpPr txBox="1"/>
          <p:nvPr/>
        </p:nvSpPr>
        <p:spPr>
          <a:xfrm>
            <a:off x="11549265" y="6468301"/>
            <a:ext cx="44395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9EB7013-7C24-4F48-B573-A67382393915}" type="slidenum">
              <a:t>21</a:t>
            </a:fld>
            <a:endParaRPr lang="en-US" sz="1200" b="0" i="0" u="none" strike="noStrike" kern="1200" cap="none" spc="0" baseline="0">
              <a:solidFill>
                <a:srgbClr val="898989"/>
              </a:solidFill>
              <a:uFillTx/>
              <a:latin typeface="Calibri"/>
            </a:endParaRPr>
          </a:p>
        </p:txBody>
      </p:sp>
      <p:sp>
        <p:nvSpPr>
          <p:cNvPr id="4" name="TextBox 3">
            <a:extLst>
              <a:ext uri="{FF2B5EF4-FFF2-40B4-BE49-F238E27FC236}">
                <a16:creationId xmlns:a16="http://schemas.microsoft.com/office/drawing/2014/main" id="{20136DB1-636E-7EED-2774-F22BB0542CD0}"/>
              </a:ext>
            </a:extLst>
          </p:cNvPr>
          <p:cNvSpPr txBox="1"/>
          <p:nvPr/>
        </p:nvSpPr>
        <p:spPr>
          <a:xfrm>
            <a:off x="594515" y="1571350"/>
            <a:ext cx="10564712" cy="254236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5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dirty="0">
                <a:solidFill>
                  <a:srgbClr val="000000"/>
                </a:solidFill>
                <a:uFillTx/>
                <a:latin typeface="Calibri"/>
              </a:rPr>
              <a:t>Answering sub question 2: can we predict the audience reception (user score) of a movie </a:t>
            </a:r>
          </a:p>
          <a:p>
            <a:pPr marL="0" marR="0" lvl="0" indent="0" algn="l" defTabSz="914400" rtl="0" fontAlgn="auto" hangingPunct="1">
              <a:lnSpc>
                <a:spcPct val="15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dirty="0">
                <a:solidFill>
                  <a:srgbClr val="000000"/>
                </a:solidFill>
                <a:uFillTx/>
                <a:latin typeface="Calibri"/>
              </a:rPr>
              <a:t>based on its genre, budget, and </a:t>
            </a:r>
            <a:r>
              <a:rPr lang="en-US" sz="1800" b="1" i="0" u="none" strike="noStrike" kern="1200" cap="none" spc="0" baseline="0" dirty="0" err="1">
                <a:solidFill>
                  <a:srgbClr val="000000"/>
                </a:solidFill>
                <a:uFillTx/>
                <a:latin typeface="Calibri"/>
              </a:rPr>
              <a:t>metascore</a:t>
            </a:r>
            <a:r>
              <a:rPr lang="en-US" sz="1800" b="1" i="0" u="none" strike="noStrike" kern="1200" cap="none" spc="0" baseline="0" dirty="0">
                <a:solidFill>
                  <a:srgbClr val="000000"/>
                </a:solidFill>
                <a:uFillTx/>
                <a:latin typeface="Calibri"/>
              </a:rPr>
              <a:t>? </a:t>
            </a:r>
          </a:p>
          <a:p>
            <a:pPr marL="0" marR="0" lvl="0" indent="0" algn="l" defTabSz="914400" rtl="0" fontAlgn="auto" hangingPunct="1">
              <a:lnSpc>
                <a:spcPct val="150000"/>
              </a:lnSpc>
              <a:spcBef>
                <a:spcPts val="0"/>
              </a:spcBef>
              <a:spcAft>
                <a:spcPts val="0"/>
              </a:spcAft>
              <a:buNone/>
              <a:tabLst/>
              <a:defRPr sz="1800" b="0" i="0" u="none" strike="noStrike" kern="0" cap="none" spc="0" baseline="0">
                <a:solidFill>
                  <a:srgbClr val="000000"/>
                </a:solidFill>
                <a:uFillTx/>
              </a:defRPr>
            </a:pPr>
            <a:endParaRPr lang="en-US" b="1" dirty="0">
              <a:solidFill>
                <a:srgbClr val="000000"/>
              </a:solidFill>
              <a:latin typeface="Calibri"/>
            </a:endParaRPr>
          </a:p>
          <a:p>
            <a:pPr marL="0" marR="0" lvl="0" indent="0" algn="l" defTabSz="914400" rtl="0" fontAlgn="auto" hangingPunct="1">
              <a:lnSpc>
                <a:spcPct val="15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dirty="0">
                <a:solidFill>
                  <a:srgbClr val="000000"/>
                </a:solidFill>
                <a:uFillTx/>
                <a:latin typeface="Calibri"/>
              </a:rPr>
              <a:t>Based on the findings by evaluation, there is almost quarter of the chance that we can predict user score by the features mentioned.</a:t>
            </a:r>
          </a:p>
          <a:p>
            <a:pPr marL="0" marR="0" lvl="0" indent="0" algn="l" defTabSz="914400" rtl="0" fontAlgn="auto" hangingPunct="1">
              <a:lnSpc>
                <a:spcPct val="15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dirty="0">
              <a:solidFill>
                <a:srgbClr val="000000"/>
              </a:solidFill>
              <a:uFillTx/>
              <a:latin typeface="Calibri"/>
            </a:endParaRPr>
          </a:p>
        </p:txBody>
      </p:sp>
      <p:pic>
        <p:nvPicPr>
          <p:cNvPr id="6" name="Picture 5">
            <a:extLst>
              <a:ext uri="{FF2B5EF4-FFF2-40B4-BE49-F238E27FC236}">
                <a16:creationId xmlns:a16="http://schemas.microsoft.com/office/drawing/2014/main" id="{DB28F9C7-CA20-FCA3-5391-BAAB66CD3ECA}"/>
              </a:ext>
            </a:extLst>
          </p:cNvPr>
          <p:cNvPicPr>
            <a:picLocks noChangeAspect="1"/>
          </p:cNvPicPr>
          <p:nvPr/>
        </p:nvPicPr>
        <p:blipFill>
          <a:blip r:embed="rId2"/>
          <a:stretch>
            <a:fillRect/>
          </a:stretch>
        </p:blipFill>
        <p:spPr>
          <a:xfrm>
            <a:off x="594515" y="4187809"/>
            <a:ext cx="3479979" cy="615982"/>
          </a:xfrm>
          <a:prstGeom prst="rect">
            <a:avLst/>
          </a:prstGeom>
        </p:spPr>
      </p:pic>
      <p:pic>
        <p:nvPicPr>
          <p:cNvPr id="8" name="Picture 7">
            <a:extLst>
              <a:ext uri="{FF2B5EF4-FFF2-40B4-BE49-F238E27FC236}">
                <a16:creationId xmlns:a16="http://schemas.microsoft.com/office/drawing/2014/main" id="{35BA212D-CA6D-2002-53F4-7B658952496A}"/>
              </a:ext>
            </a:extLst>
          </p:cNvPr>
          <p:cNvPicPr>
            <a:picLocks noChangeAspect="1"/>
          </p:cNvPicPr>
          <p:nvPr/>
        </p:nvPicPr>
        <p:blipFill>
          <a:blip r:embed="rId3"/>
          <a:stretch>
            <a:fillRect/>
          </a:stretch>
        </p:blipFill>
        <p:spPr>
          <a:xfrm>
            <a:off x="5834537" y="4162409"/>
            <a:ext cx="2541903" cy="71439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95A7D-A579-23C5-47D1-5E40D43F58CD}"/>
              </a:ext>
            </a:extLst>
          </p:cNvPr>
          <p:cNvSpPr txBox="1">
            <a:spLocks noGrp="1"/>
          </p:cNvSpPr>
          <p:nvPr>
            <p:ph type="title"/>
          </p:nvPr>
        </p:nvSpPr>
        <p:spPr>
          <a:xfrm>
            <a:off x="4600821" y="174238"/>
            <a:ext cx="4846320" cy="1435946"/>
          </a:xfrm>
        </p:spPr>
        <p:txBody>
          <a:bodyPr/>
          <a:lstStyle/>
          <a:p>
            <a:pPr lvl="0"/>
            <a:r>
              <a:rPr lang="en-US" sz="3600"/>
              <a:t>TABLE OF CONTENT</a:t>
            </a:r>
          </a:p>
        </p:txBody>
      </p:sp>
      <p:sp>
        <p:nvSpPr>
          <p:cNvPr id="3" name="Text Placeholder 5">
            <a:extLst>
              <a:ext uri="{FF2B5EF4-FFF2-40B4-BE49-F238E27FC236}">
                <a16:creationId xmlns:a16="http://schemas.microsoft.com/office/drawing/2014/main" id="{847A318E-B0A5-C689-E6AE-E239BBBACF18}"/>
              </a:ext>
            </a:extLst>
          </p:cNvPr>
          <p:cNvSpPr txBox="1">
            <a:spLocks noGrp="1"/>
          </p:cNvSpPr>
          <p:nvPr>
            <p:ph type="body" idx="4294967295"/>
          </p:nvPr>
        </p:nvSpPr>
        <p:spPr>
          <a:xfrm>
            <a:off x="4600821" y="1218218"/>
            <a:ext cx="6744833" cy="1010521"/>
          </a:xfrm>
        </p:spPr>
        <p:txBody>
          <a:bodyPr/>
          <a:lstStyle/>
          <a:p>
            <a:pPr marL="0" lvl="0" indent="0">
              <a:buNone/>
            </a:pPr>
            <a:r>
              <a:rPr lang="en-US" sz="1800" b="1" spc="300"/>
              <a:t>PART TWO: Metacritic Dataset</a:t>
            </a:r>
          </a:p>
          <a:p>
            <a:pPr marL="0" lvl="0" indent="0">
              <a:buNone/>
            </a:pPr>
            <a:r>
              <a:rPr lang="en-US" sz="1800" b="1" spc="300"/>
              <a:t> ( Supervised learning problem)</a:t>
            </a:r>
          </a:p>
        </p:txBody>
      </p:sp>
      <p:sp>
        <p:nvSpPr>
          <p:cNvPr id="4" name="Slide Number Placeholder 6">
            <a:extLst>
              <a:ext uri="{FF2B5EF4-FFF2-40B4-BE49-F238E27FC236}">
                <a16:creationId xmlns:a16="http://schemas.microsoft.com/office/drawing/2014/main" id="{23C512BC-C8B7-6095-2D57-4A4C911978DD}"/>
              </a:ext>
            </a:extLst>
          </p:cNvPr>
          <p:cNvSpPr txBox="1"/>
          <p:nvPr/>
        </p:nvSpPr>
        <p:spPr>
          <a:xfrm>
            <a:off x="11549265" y="6468301"/>
            <a:ext cx="44395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5225BDD-6B00-4DFE-998C-7A56A2EE1744}" type="slidenum">
              <a:t>3</a:t>
            </a:fld>
            <a:endParaRPr lang="en-US" sz="1200" b="0" i="0" u="none" strike="noStrike" kern="1200" cap="none" spc="0" baseline="0">
              <a:solidFill>
                <a:srgbClr val="898989"/>
              </a:solidFill>
              <a:uFillTx/>
              <a:latin typeface="Calibri"/>
            </a:endParaRPr>
          </a:p>
        </p:txBody>
      </p:sp>
      <p:sp>
        <p:nvSpPr>
          <p:cNvPr id="5" name="Text Placeholder 5">
            <a:extLst>
              <a:ext uri="{FF2B5EF4-FFF2-40B4-BE49-F238E27FC236}">
                <a16:creationId xmlns:a16="http://schemas.microsoft.com/office/drawing/2014/main" id="{4BC7EDAB-7018-36F2-5935-95550BE595CF}"/>
              </a:ext>
            </a:extLst>
          </p:cNvPr>
          <p:cNvSpPr txBox="1"/>
          <p:nvPr/>
        </p:nvSpPr>
        <p:spPr>
          <a:xfrm>
            <a:off x="7716411" y="2263734"/>
            <a:ext cx="4356741" cy="3798883"/>
          </a:xfrm>
          <a:prstGeom prst="rect">
            <a:avLst/>
          </a:prstGeom>
          <a:noFill/>
          <a:ln cap="flat">
            <a:noFill/>
          </a:ln>
        </p:spPr>
        <p:txBody>
          <a:bodyPr vert="horz" wrap="square" lIns="91440" tIns="45720" rIns="91440" bIns="45720" anchor="t" anchorCtr="0" compatLnSpc="1">
            <a:noAutofit/>
          </a:bodyPr>
          <a:lstStyle/>
          <a:p>
            <a:pPr marL="285750" marR="0" lvl="0" indent="-285750" algn="l" defTabSz="914400" rtl="0" fontAlgn="auto" hangingPunct="1">
              <a:lnSpc>
                <a:spcPct val="15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en-US" sz="1400" b="0" i="0" u="none" strike="noStrike" kern="1200" cap="none" spc="300" baseline="0">
                <a:solidFill>
                  <a:srgbClr val="000000"/>
                </a:solidFill>
                <a:uFillTx/>
                <a:latin typeface="Calibri"/>
              </a:rPr>
              <a:t>Model evaluation</a:t>
            </a:r>
          </a:p>
          <a:p>
            <a:pPr marL="285750" marR="0" lvl="0" indent="-285750" algn="l" defTabSz="914400" rtl="0" fontAlgn="auto" hangingPunct="1">
              <a:lnSpc>
                <a:spcPct val="15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en-US" sz="1400" b="0" i="0" u="none" strike="noStrike" kern="1200" cap="none" spc="300" baseline="0">
                <a:solidFill>
                  <a:srgbClr val="000000"/>
                </a:solidFill>
                <a:uFillTx/>
                <a:latin typeface="Calibri"/>
              </a:rPr>
              <a:t>Explainability: Best performing model</a:t>
            </a:r>
          </a:p>
          <a:p>
            <a:pPr marL="285750" marR="0" lvl="0" indent="-285750" algn="l" defTabSz="914400" rtl="0" fontAlgn="auto" hangingPunct="1">
              <a:lnSpc>
                <a:spcPct val="15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en-US" sz="1400" b="0" i="0" u="none" strike="noStrike" kern="1200" cap="none" spc="300" baseline="0">
                <a:solidFill>
                  <a:srgbClr val="000000"/>
                </a:solidFill>
                <a:uFillTx/>
                <a:latin typeface="Calibri"/>
              </a:rPr>
              <a:t>Fitting linear regression, KNN &amp; XGBoost models</a:t>
            </a:r>
          </a:p>
          <a:p>
            <a:pPr marL="285750" marR="0" lvl="0" indent="-285750" algn="l" defTabSz="914400" rtl="0" fontAlgn="auto" hangingPunct="1">
              <a:lnSpc>
                <a:spcPct val="15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en-US" sz="1400" b="0" i="0" u="none" strike="noStrike" kern="1200" cap="none" spc="300" baseline="0">
                <a:solidFill>
                  <a:srgbClr val="000000"/>
                </a:solidFill>
                <a:uFillTx/>
                <a:latin typeface="Calibri"/>
              </a:rPr>
              <a:t>Answering research questions</a:t>
            </a:r>
          </a:p>
          <a:p>
            <a:pPr marL="285750" marR="0" lvl="0" indent="-285750" algn="l" defTabSz="914400" rtl="0" fontAlgn="auto" hangingPunct="1">
              <a:lnSpc>
                <a:spcPct val="15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endParaRPr lang="en-US" sz="1400" b="0" i="0" u="none" strike="noStrike" kern="1200" cap="none" spc="300" baseline="0">
              <a:solidFill>
                <a:srgbClr val="000000"/>
              </a:solidFill>
              <a:uFillTx/>
              <a:latin typeface="Calibri"/>
            </a:endParaRPr>
          </a:p>
        </p:txBody>
      </p:sp>
      <p:sp>
        <p:nvSpPr>
          <p:cNvPr id="6" name="Text Placeholder 5">
            <a:extLst>
              <a:ext uri="{FF2B5EF4-FFF2-40B4-BE49-F238E27FC236}">
                <a16:creationId xmlns:a16="http://schemas.microsoft.com/office/drawing/2014/main" id="{6FFCC88A-9C8B-1354-9E34-5C0E0DF3C02E}"/>
              </a:ext>
            </a:extLst>
          </p:cNvPr>
          <p:cNvSpPr txBox="1"/>
          <p:nvPr/>
        </p:nvSpPr>
        <p:spPr>
          <a:xfrm>
            <a:off x="4517017" y="2333713"/>
            <a:ext cx="3348029" cy="2699930"/>
          </a:xfrm>
          <a:prstGeom prst="rect">
            <a:avLst/>
          </a:prstGeom>
          <a:noFill/>
          <a:ln cap="flat">
            <a:noFill/>
          </a:ln>
        </p:spPr>
        <p:txBody>
          <a:bodyPr vert="horz" wrap="square" lIns="91440" tIns="45720" rIns="91440" bIns="45720" anchor="t" anchorCtr="0" compatLnSpc="1">
            <a:noAutofit/>
          </a:bodyPr>
          <a:lstStyle/>
          <a:p>
            <a:pPr marL="285750" marR="0" lvl="0" indent="-285750" algn="l" defTabSz="914400" rtl="0" fontAlgn="auto" hangingPunct="1">
              <a:lnSpc>
                <a:spcPct val="15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en-US" sz="1400" b="0" i="0" u="none" strike="noStrike" kern="1200" cap="none" spc="300" baseline="0">
                <a:solidFill>
                  <a:srgbClr val="000000"/>
                </a:solidFill>
                <a:uFillTx/>
                <a:latin typeface="Calibri"/>
              </a:rPr>
              <a:t>Introduction</a:t>
            </a:r>
          </a:p>
          <a:p>
            <a:pPr marL="285750" marR="0" lvl="0" indent="-285750" algn="l" defTabSz="914400" rtl="0" fontAlgn="auto" hangingPunct="1">
              <a:lnSpc>
                <a:spcPct val="15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en-US" sz="1400" b="0" i="0" u="none" strike="noStrike" kern="1200" cap="none" spc="300" baseline="0">
                <a:solidFill>
                  <a:srgbClr val="000000"/>
                </a:solidFill>
                <a:uFillTx/>
                <a:latin typeface="Calibri"/>
              </a:rPr>
              <a:t>Research Questions</a:t>
            </a:r>
          </a:p>
          <a:p>
            <a:pPr marL="285750" marR="0" lvl="0" indent="-285750" algn="l" defTabSz="914400" rtl="0" fontAlgn="auto" hangingPunct="1">
              <a:lnSpc>
                <a:spcPct val="15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en-US" sz="1400" b="0" i="0" u="none" strike="noStrike" kern="1200" cap="none" spc="300" baseline="0">
                <a:solidFill>
                  <a:srgbClr val="000000"/>
                </a:solidFill>
                <a:uFillTx/>
                <a:latin typeface="Calibri"/>
              </a:rPr>
              <a:t>Exploratory Data Analysis</a:t>
            </a:r>
          </a:p>
          <a:p>
            <a:pPr marL="285750" marR="0" lvl="0" indent="-285750" algn="l" defTabSz="914400" rtl="0" fontAlgn="auto" hangingPunct="1">
              <a:lnSpc>
                <a:spcPct val="15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en-US" sz="1400" b="0" i="0" u="none" strike="noStrike" kern="1200" cap="none" spc="300" baseline="0">
                <a:solidFill>
                  <a:srgbClr val="000000"/>
                </a:solidFill>
                <a:uFillTx/>
                <a:latin typeface="Calibri"/>
              </a:rPr>
              <a:t>Feature engineering</a:t>
            </a:r>
          </a:p>
        </p:txBody>
      </p:sp>
      <p:pic>
        <p:nvPicPr>
          <p:cNvPr id="7" name="Picture 8">
            <a:extLst>
              <a:ext uri="{FF2B5EF4-FFF2-40B4-BE49-F238E27FC236}">
                <a16:creationId xmlns:a16="http://schemas.microsoft.com/office/drawing/2014/main" id="{8FDF2850-581D-AC23-833B-55372A469175}"/>
              </a:ext>
            </a:extLst>
          </p:cNvPr>
          <p:cNvPicPr>
            <a:picLocks noChangeAspect="1"/>
          </p:cNvPicPr>
          <p:nvPr/>
        </p:nvPicPr>
        <p:blipFill>
          <a:blip r:embed="rId2"/>
          <a:stretch>
            <a:fillRect/>
          </a:stretch>
        </p:blipFill>
        <p:spPr>
          <a:xfrm>
            <a:off x="0" y="-24569"/>
            <a:ext cx="4430597" cy="6858000"/>
          </a:xfrm>
          <a:prstGeom prst="rect">
            <a:avLst/>
          </a:prstGeom>
          <a:noFill/>
          <a:ln cap="flat">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D5714CFA-3A4C-C4F1-5998-03A4A35B720B}"/>
              </a:ext>
            </a:extLst>
          </p:cNvPr>
          <p:cNvSpPr txBox="1">
            <a:spLocks noGrp="1"/>
          </p:cNvSpPr>
          <p:nvPr>
            <p:ph type="title"/>
          </p:nvPr>
        </p:nvSpPr>
        <p:spPr>
          <a:xfrm>
            <a:off x="6096003" y="1883298"/>
            <a:ext cx="5897221" cy="884233"/>
          </a:xfrm>
        </p:spPr>
        <p:txBody>
          <a:bodyPr/>
          <a:lstStyle/>
          <a:p>
            <a:pPr lvl="0"/>
            <a:r>
              <a:rPr lang="en-US" b="1"/>
              <a:t>INTRODUCTION</a:t>
            </a:r>
          </a:p>
        </p:txBody>
      </p:sp>
      <p:sp>
        <p:nvSpPr>
          <p:cNvPr id="3" name="Text Placeholder 9">
            <a:extLst>
              <a:ext uri="{FF2B5EF4-FFF2-40B4-BE49-F238E27FC236}">
                <a16:creationId xmlns:a16="http://schemas.microsoft.com/office/drawing/2014/main" id="{F64D5080-ED21-6828-5163-C80BBA66B2B3}"/>
              </a:ext>
            </a:extLst>
          </p:cNvPr>
          <p:cNvSpPr txBox="1">
            <a:spLocks noGrp="1"/>
          </p:cNvSpPr>
          <p:nvPr>
            <p:ph type="body" idx="4294967295"/>
          </p:nvPr>
        </p:nvSpPr>
        <p:spPr>
          <a:xfrm>
            <a:off x="6172273" y="534082"/>
            <a:ext cx="5057976" cy="464871"/>
          </a:xfrm>
          <a:gradFill>
            <a:gsLst>
              <a:gs pos="0">
                <a:srgbClr val="01023B"/>
              </a:gs>
              <a:gs pos="100000">
                <a:srgbClr val="A53F52"/>
              </a:gs>
            </a:gsLst>
            <a:path path="circle">
              <a:fillToRect l="100000" t="100000"/>
            </a:path>
          </a:gradFill>
        </p:spPr>
        <p:txBody>
          <a:bodyPr anchor="ctr" anchorCtr="1"/>
          <a:lstStyle/>
          <a:p>
            <a:pPr marL="0" lvl="0" indent="0" algn="ctr">
              <a:lnSpc>
                <a:spcPct val="100000"/>
              </a:lnSpc>
              <a:spcBef>
                <a:spcPts val="0"/>
              </a:spcBef>
              <a:buNone/>
            </a:pPr>
            <a:r>
              <a:rPr lang="en-US" sz="1400" b="1" spc="300">
                <a:solidFill>
                  <a:srgbClr val="FFFFFF"/>
                </a:solidFill>
              </a:rPr>
              <a:t>PART ONE: Unsupervised</a:t>
            </a:r>
          </a:p>
        </p:txBody>
      </p:sp>
      <p:sp>
        <p:nvSpPr>
          <p:cNvPr id="4" name="Content Placeholder 8">
            <a:extLst>
              <a:ext uri="{FF2B5EF4-FFF2-40B4-BE49-F238E27FC236}">
                <a16:creationId xmlns:a16="http://schemas.microsoft.com/office/drawing/2014/main" id="{49AB0B6B-1950-0B46-CC65-890B60723BC7}"/>
              </a:ext>
            </a:extLst>
          </p:cNvPr>
          <p:cNvSpPr txBox="1">
            <a:spLocks noGrp="1"/>
          </p:cNvSpPr>
          <p:nvPr>
            <p:ph type="body" idx="4294967295"/>
          </p:nvPr>
        </p:nvSpPr>
        <p:spPr>
          <a:xfrm>
            <a:off x="6096003" y="2737466"/>
            <a:ext cx="5808954" cy="3006382"/>
          </a:xfrm>
        </p:spPr>
        <p:txBody>
          <a:bodyPr/>
          <a:lstStyle/>
          <a:p>
            <a:pPr marL="0" lvl="0" indent="0">
              <a:lnSpc>
                <a:spcPct val="170000"/>
              </a:lnSpc>
              <a:buNone/>
            </a:pPr>
            <a:r>
              <a:rPr lang="en-US" sz="1400">
                <a:cs typeface="Biome Light" pitchFamily="34"/>
              </a:rPr>
              <a:t>In this research study, we aim to gain insights into the underlying patterns and structures within the Metacritic dataset. To achieve this, we will follow a systematic approach involving exploratory data analysis (EDA), data cleaning, feature engineering, dimensionality reduction using Principal Component Analysis (PCA), K-means clustering, and cluster interpretation and comparison of most suitable method in between K mean and DBSCAN. The overall goal is to uncover meaningful clusters within the data, which can provide valuable information for addressing our research questions.</a:t>
            </a:r>
            <a:endParaRPr lang="en-US" sz="1400"/>
          </a:p>
        </p:txBody>
      </p:sp>
      <p:sp>
        <p:nvSpPr>
          <p:cNvPr id="5" name="Slide Number Placeholder 3">
            <a:extLst>
              <a:ext uri="{FF2B5EF4-FFF2-40B4-BE49-F238E27FC236}">
                <a16:creationId xmlns:a16="http://schemas.microsoft.com/office/drawing/2014/main" id="{039C8974-C9A0-3DCF-2D1F-BC705631793A}"/>
              </a:ext>
            </a:extLst>
          </p:cNvPr>
          <p:cNvSpPr txBox="1"/>
          <p:nvPr/>
        </p:nvSpPr>
        <p:spPr>
          <a:xfrm>
            <a:off x="11549265" y="6468301"/>
            <a:ext cx="44395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5393963-52B4-4181-A9EC-5ABB0370131A}" type="slidenum">
              <a:t>4</a:t>
            </a:fld>
            <a:endParaRPr lang="en-US" sz="1200" b="0" i="0" u="none" strike="noStrike" kern="1200" cap="none" spc="0" baseline="0">
              <a:solidFill>
                <a:srgbClr val="898989"/>
              </a:solidFill>
              <a:uFillTx/>
              <a:latin typeface="Calibri"/>
            </a:endParaRPr>
          </a:p>
        </p:txBody>
      </p:sp>
      <p:pic>
        <p:nvPicPr>
          <p:cNvPr id="6" name="Picture 7">
            <a:extLst>
              <a:ext uri="{FF2B5EF4-FFF2-40B4-BE49-F238E27FC236}">
                <a16:creationId xmlns:a16="http://schemas.microsoft.com/office/drawing/2014/main" id="{0892ED84-0068-32DA-1183-72E5E7DE12A9}"/>
              </a:ext>
            </a:extLst>
          </p:cNvPr>
          <p:cNvPicPr>
            <a:picLocks noChangeAspect="1"/>
          </p:cNvPicPr>
          <p:nvPr/>
        </p:nvPicPr>
        <p:blipFill>
          <a:blip r:embed="rId3"/>
          <a:stretch>
            <a:fillRect/>
          </a:stretch>
        </p:blipFill>
        <p:spPr>
          <a:xfrm>
            <a:off x="0" y="0"/>
            <a:ext cx="4855537" cy="6858000"/>
          </a:xfrm>
          <a:prstGeom prst="rect">
            <a:avLst/>
          </a:prstGeom>
          <a:noFill/>
          <a:ln cap="flat">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4837C-B0BE-1C86-130E-4B461D757724}"/>
              </a:ext>
            </a:extLst>
          </p:cNvPr>
          <p:cNvSpPr txBox="1">
            <a:spLocks noGrp="1"/>
          </p:cNvSpPr>
          <p:nvPr>
            <p:ph type="title"/>
          </p:nvPr>
        </p:nvSpPr>
        <p:spPr/>
        <p:txBody>
          <a:bodyPr/>
          <a:lstStyle/>
          <a:p>
            <a:pPr lvl="0"/>
            <a:r>
              <a:rPr lang="en-US" b="1"/>
              <a:t>RESEARCH QUESTION</a:t>
            </a:r>
          </a:p>
        </p:txBody>
      </p:sp>
      <p:sp>
        <p:nvSpPr>
          <p:cNvPr id="3" name="Content Placeholder 13">
            <a:extLst>
              <a:ext uri="{FF2B5EF4-FFF2-40B4-BE49-F238E27FC236}">
                <a16:creationId xmlns:a16="http://schemas.microsoft.com/office/drawing/2014/main" id="{D9B518D9-8D2F-8A14-E179-2E0ECD069DBF}"/>
              </a:ext>
            </a:extLst>
          </p:cNvPr>
          <p:cNvSpPr txBox="1">
            <a:spLocks noGrp="1"/>
          </p:cNvSpPr>
          <p:nvPr>
            <p:ph type="body" idx="4294967295"/>
          </p:nvPr>
        </p:nvSpPr>
        <p:spPr>
          <a:xfrm>
            <a:off x="6096003" y="1660943"/>
            <a:ext cx="5669280" cy="4208343"/>
          </a:xfrm>
        </p:spPr>
        <p:txBody>
          <a:bodyPr>
            <a:normAutofit fontScale="85000" lnSpcReduction="20000"/>
          </a:bodyPr>
          <a:lstStyle/>
          <a:p>
            <a:pPr marL="0" lvl="0" indent="0">
              <a:lnSpc>
                <a:spcPct val="100000"/>
              </a:lnSpc>
              <a:buNone/>
            </a:pPr>
            <a:r>
              <a:rPr lang="en-US" dirty="0">
                <a:cs typeface="Biome Light" pitchFamily="34"/>
              </a:rPr>
              <a:t>How can movies be segmented based on their characteristics to identify profit and audience preferences?</a:t>
            </a:r>
          </a:p>
          <a:p>
            <a:pPr marL="0" lvl="0" indent="0">
              <a:lnSpc>
                <a:spcPct val="100000"/>
              </a:lnSpc>
              <a:buNone/>
            </a:pPr>
            <a:endParaRPr lang="en-US" dirty="0">
              <a:cs typeface="Biome Light" pitchFamily="34"/>
            </a:endParaRPr>
          </a:p>
          <a:p>
            <a:pPr marL="0" lvl="0" indent="0">
              <a:lnSpc>
                <a:spcPct val="100000"/>
              </a:lnSpc>
              <a:buNone/>
            </a:pPr>
            <a:r>
              <a:rPr lang="en-US" b="1" spc="300" dirty="0">
                <a:cs typeface="Biome Light" pitchFamily="34"/>
              </a:rPr>
              <a:t>SUB-QUESTIONS:</a:t>
            </a:r>
          </a:p>
          <a:p>
            <a:pPr lvl="0">
              <a:lnSpc>
                <a:spcPct val="100000"/>
              </a:lnSpc>
            </a:pPr>
            <a:r>
              <a:rPr lang="en-US" dirty="0">
                <a:cs typeface="Biome Light" pitchFamily="34"/>
              </a:rPr>
              <a:t>What distinct clusters of movies can be identified based on box office earnings?</a:t>
            </a:r>
          </a:p>
          <a:p>
            <a:pPr lvl="0">
              <a:lnSpc>
                <a:spcPct val="100000"/>
              </a:lnSpc>
            </a:pPr>
            <a:r>
              <a:rPr lang="en-US" dirty="0">
                <a:cs typeface="Biome Light" pitchFamily="34"/>
              </a:rPr>
              <a:t>How do clusters of movies with high box office earnings differ in their characteristics (e.g., genre, ratings, budget) from those with lower earnings?</a:t>
            </a:r>
          </a:p>
          <a:p>
            <a:pPr marL="0" lvl="0" indent="0">
              <a:lnSpc>
                <a:spcPct val="100000"/>
              </a:lnSpc>
              <a:buNone/>
            </a:pPr>
            <a:endParaRPr lang="en-US" dirty="0">
              <a:cs typeface="Biome Light" pitchFamily="34"/>
            </a:endParaRPr>
          </a:p>
        </p:txBody>
      </p:sp>
      <p:sp>
        <p:nvSpPr>
          <p:cNvPr id="4" name="Slide Number Placeholder 15">
            <a:extLst>
              <a:ext uri="{FF2B5EF4-FFF2-40B4-BE49-F238E27FC236}">
                <a16:creationId xmlns:a16="http://schemas.microsoft.com/office/drawing/2014/main" id="{DA060A90-5B0E-6828-BE93-256C37D60BE8}"/>
              </a:ext>
            </a:extLst>
          </p:cNvPr>
          <p:cNvSpPr txBox="1"/>
          <p:nvPr/>
        </p:nvSpPr>
        <p:spPr>
          <a:xfrm>
            <a:off x="11549265" y="6468301"/>
            <a:ext cx="44395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C8AB2CB-BAE7-4F97-AAE3-4554A72C5DFD}" type="slidenum">
              <a:t>5</a:t>
            </a:fld>
            <a:endParaRPr lang="en-US" sz="1200" b="0" i="0" u="none" strike="noStrike" kern="1200" cap="none" spc="0" baseline="0">
              <a:solidFill>
                <a:srgbClr val="898989"/>
              </a:solidFill>
              <a:uFillTx/>
              <a:latin typeface="Calibri"/>
            </a:endParaRPr>
          </a:p>
        </p:txBody>
      </p:sp>
      <p:pic>
        <p:nvPicPr>
          <p:cNvPr id="5" name="Picture 6">
            <a:extLst>
              <a:ext uri="{FF2B5EF4-FFF2-40B4-BE49-F238E27FC236}">
                <a16:creationId xmlns:a16="http://schemas.microsoft.com/office/drawing/2014/main" id="{E3C1F081-551E-1A0F-11F9-2F15AAFBEC74}"/>
              </a:ext>
            </a:extLst>
          </p:cNvPr>
          <p:cNvPicPr>
            <a:picLocks noChangeAspect="1"/>
          </p:cNvPicPr>
          <p:nvPr/>
        </p:nvPicPr>
        <p:blipFill>
          <a:blip r:embed="rId3"/>
          <a:stretch>
            <a:fillRect/>
          </a:stretch>
        </p:blipFill>
        <p:spPr>
          <a:xfrm>
            <a:off x="0" y="0"/>
            <a:ext cx="4562471" cy="6858000"/>
          </a:xfrm>
          <a:prstGeom prst="rect">
            <a:avLst/>
          </a:prstGeom>
          <a:noFill/>
          <a:ln cap="flat">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0424D-8DAF-CAB3-8B49-70EC7D7C1552}"/>
              </a:ext>
            </a:extLst>
          </p:cNvPr>
          <p:cNvSpPr txBox="1">
            <a:spLocks noGrp="1"/>
          </p:cNvSpPr>
          <p:nvPr>
            <p:ph type="title"/>
          </p:nvPr>
        </p:nvSpPr>
        <p:spPr>
          <a:xfrm>
            <a:off x="594515" y="492587"/>
            <a:ext cx="11002966" cy="823910"/>
          </a:xfrm>
        </p:spPr>
        <p:txBody>
          <a:bodyPr/>
          <a:lstStyle/>
          <a:p>
            <a:pPr lvl="0"/>
            <a:r>
              <a:rPr lang="en-US" sz="2800" b="1"/>
              <a:t>Exploratory data analysis and data cleaning </a:t>
            </a:r>
          </a:p>
        </p:txBody>
      </p:sp>
      <p:sp>
        <p:nvSpPr>
          <p:cNvPr id="3" name="Slide Number Placeholder 2">
            <a:extLst>
              <a:ext uri="{FF2B5EF4-FFF2-40B4-BE49-F238E27FC236}">
                <a16:creationId xmlns:a16="http://schemas.microsoft.com/office/drawing/2014/main" id="{414C0CC6-6213-1053-D4FA-305ABE1AB1EE}"/>
              </a:ext>
            </a:extLst>
          </p:cNvPr>
          <p:cNvSpPr txBox="1"/>
          <p:nvPr/>
        </p:nvSpPr>
        <p:spPr>
          <a:xfrm>
            <a:off x="11549265" y="6468301"/>
            <a:ext cx="44395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D7024E0-9F00-4A16-880D-DE632E38B7B6}" type="slidenum">
              <a:t>6</a:t>
            </a:fld>
            <a:endParaRPr lang="en-US" sz="1200" b="0" i="0" u="none" strike="noStrike" kern="1200" cap="none" spc="0" baseline="0">
              <a:solidFill>
                <a:srgbClr val="898989"/>
              </a:solidFill>
              <a:uFillTx/>
              <a:latin typeface="Calibri"/>
            </a:endParaRPr>
          </a:p>
        </p:txBody>
      </p:sp>
      <p:sp>
        <p:nvSpPr>
          <p:cNvPr id="4" name="TextBox 3">
            <a:extLst>
              <a:ext uri="{FF2B5EF4-FFF2-40B4-BE49-F238E27FC236}">
                <a16:creationId xmlns:a16="http://schemas.microsoft.com/office/drawing/2014/main" id="{3AD67240-72E5-720A-E081-D6A88AB7EA9D}"/>
              </a:ext>
            </a:extLst>
          </p:cNvPr>
          <p:cNvSpPr txBox="1"/>
          <p:nvPr/>
        </p:nvSpPr>
        <p:spPr>
          <a:xfrm>
            <a:off x="844850" y="1571350"/>
            <a:ext cx="10502286" cy="5262975"/>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Wingdings" pitchFamily="2"/>
              <a:buChar char="ü"/>
              <a:tabLst/>
              <a:defRPr sz="1800" b="0" i="0" u="none" strike="noStrike" kern="0" cap="none" spc="0" baseline="0">
                <a:solidFill>
                  <a:srgbClr val="000000"/>
                </a:solidFill>
                <a:uFillTx/>
              </a:defRPr>
            </a:pPr>
            <a:r>
              <a:rPr lang="en-US" sz="1600" b="1" i="0" u="none" strike="noStrike" kern="1200" cap="none" spc="0" baseline="0">
                <a:solidFill>
                  <a:srgbClr val="000000"/>
                </a:solidFill>
                <a:uFillTx/>
                <a:latin typeface="Calibri"/>
              </a:rPr>
              <a:t>EDA conducted: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600" b="1"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000000"/>
                </a:solidFill>
                <a:uFillTx/>
                <a:latin typeface="Calibri"/>
              </a:rPr>
              <a:t>Data Loading and Merging: Two datasets, sales_df and meta_df, are loaded and combined based on the 'title' column using an inner join.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6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000000"/>
                </a:solidFill>
                <a:uFillTx/>
                <a:latin typeface="Calibri"/>
              </a:rPr>
              <a:t>Feature Engineering: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6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000000"/>
                </a:solidFill>
                <a:uFillTx/>
                <a:latin typeface="Calibri"/>
              </a:rPr>
              <a:t>A function extract_primary_genre is defined and applied to create a new column primary_genre.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000000"/>
                </a:solidFill>
                <a:uFillTx/>
                <a:latin typeface="Calibri"/>
              </a:rPr>
              <a:t>A genre_numeric column is created by mapping genres to unique numeric values.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000000"/>
                </a:solidFill>
                <a:uFillTx/>
                <a:latin typeface="Calibri"/>
              </a:rPr>
              <a:t>Similarly, a function extract_rating is defined to create a rating_number column that numerically encodes movie ratings.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000000"/>
                </a:solidFill>
                <a:uFillTx/>
                <a:latin typeface="Calibri"/>
              </a:rPr>
              <a:t>Summary Statistics: The describe() function is used to get a summary of statistics for numerical columns in the dataset.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6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000000"/>
                </a:solidFill>
                <a:uFillTx/>
                <a:latin typeface="Calibri"/>
              </a:rPr>
              <a:t>Missing Values: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6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000000"/>
                </a:solidFill>
                <a:uFillTx/>
                <a:latin typeface="Calibri"/>
              </a:rPr>
              <a:t>The code checks for missing values using isna().sum().</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000000"/>
                </a:solidFill>
                <a:uFillTx/>
                <a:latin typeface="Calibri"/>
              </a:rPr>
              <a:t>Missing values in numerical columns are filled with the median of their respective columns.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000000"/>
                </a:solidFill>
                <a:uFillTx/>
                <a:latin typeface="Calibri"/>
              </a:rPr>
              <a:t>Missing values in categorical columns are filled with the mode.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000000"/>
                </a:solidFill>
                <a:uFillTx/>
                <a:latin typeface="Calibri"/>
              </a:rPr>
              <a:t>Feature Creation: A new feature benefit is created as the difference between worldwide_box_office and production_budget.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6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000000"/>
                </a:solidFill>
                <a:uFillTx/>
                <a:latin typeface="Calibri"/>
              </a:rPr>
              <a:t>Outliers Detection: Using the Interquartile Range (IQR) method, outliers are detected but not removed; this step only identifies potential outliers.</a:t>
            </a:r>
            <a:endParaRPr lang="en-NL" sz="1600" b="0" i="0" u="none" strike="noStrike" kern="1200" cap="none" spc="0" baseline="0">
              <a:solidFill>
                <a:srgbClr val="000000"/>
              </a:solidFill>
              <a:uFillTx/>
              <a:latin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42194-9F82-20C4-563B-DF114CD7B184}"/>
              </a:ext>
            </a:extLst>
          </p:cNvPr>
          <p:cNvSpPr txBox="1">
            <a:spLocks noGrp="1"/>
          </p:cNvSpPr>
          <p:nvPr>
            <p:ph type="title"/>
          </p:nvPr>
        </p:nvSpPr>
        <p:spPr>
          <a:xfrm>
            <a:off x="580470" y="309286"/>
            <a:ext cx="11002966" cy="823910"/>
          </a:xfrm>
        </p:spPr>
        <p:txBody>
          <a:bodyPr>
            <a:normAutofit fontScale="90000"/>
          </a:bodyPr>
          <a:lstStyle/>
          <a:p>
            <a:pPr lvl="0"/>
            <a:r>
              <a:rPr lang="en-US" sz="2800" b="1" dirty="0"/>
              <a:t>Dimensionality reduction with PCA (Principal Component Analysis) </a:t>
            </a:r>
          </a:p>
        </p:txBody>
      </p:sp>
      <p:sp>
        <p:nvSpPr>
          <p:cNvPr id="3" name="Slide Number Placeholder 2">
            <a:extLst>
              <a:ext uri="{FF2B5EF4-FFF2-40B4-BE49-F238E27FC236}">
                <a16:creationId xmlns:a16="http://schemas.microsoft.com/office/drawing/2014/main" id="{921CE097-D747-8360-F23C-DA385655BFCC}"/>
              </a:ext>
            </a:extLst>
          </p:cNvPr>
          <p:cNvSpPr txBox="1"/>
          <p:nvPr/>
        </p:nvSpPr>
        <p:spPr>
          <a:xfrm>
            <a:off x="11549265" y="6468301"/>
            <a:ext cx="44395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52DC3AF-D1B6-4880-9287-870672EB0A6A}" type="slidenum">
              <a:t>7</a:t>
            </a:fld>
            <a:endParaRPr lang="en-US" sz="1200" b="0" i="0" u="none" strike="noStrike" kern="1200" cap="none" spc="0" baseline="0">
              <a:solidFill>
                <a:srgbClr val="898989"/>
              </a:solidFill>
              <a:uFillTx/>
              <a:latin typeface="Calibri"/>
            </a:endParaRPr>
          </a:p>
        </p:txBody>
      </p:sp>
      <p:sp>
        <p:nvSpPr>
          <p:cNvPr id="7" name="TextBox 8">
            <a:extLst>
              <a:ext uri="{FF2B5EF4-FFF2-40B4-BE49-F238E27FC236}">
                <a16:creationId xmlns:a16="http://schemas.microsoft.com/office/drawing/2014/main" id="{919CD092-5E20-26CF-6E07-C13CEE776B21}"/>
              </a:ext>
            </a:extLst>
          </p:cNvPr>
          <p:cNvSpPr txBox="1"/>
          <p:nvPr/>
        </p:nvSpPr>
        <p:spPr>
          <a:xfrm>
            <a:off x="7246125" y="1511237"/>
            <a:ext cx="4653665" cy="1815882"/>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Wingdings" pitchFamily="2"/>
              <a:buChar char="ü"/>
              <a:tabLst/>
              <a:defRPr sz="1800" b="0" i="0" u="none" strike="noStrike" kern="0" cap="none" spc="0" baseline="0">
                <a:solidFill>
                  <a:srgbClr val="000000"/>
                </a:solidFill>
                <a:uFillTx/>
              </a:defRPr>
            </a:pPr>
            <a:r>
              <a:rPr lang="en-US" sz="1600" b="0" i="0" u="none" strike="noStrike" kern="1200" cap="none" spc="0" baseline="0" dirty="0">
                <a:solidFill>
                  <a:srgbClr val="000000"/>
                </a:solidFill>
                <a:uFillTx/>
                <a:latin typeface="Calibri"/>
              </a:rPr>
              <a:t>PCA is performed on the standardized data, and a plot of cumulative explained variance ratio is created to determine the number of components to retain.</a:t>
            </a:r>
          </a:p>
          <a:p>
            <a:pPr marL="285750" marR="0" lvl="0" indent="-285750" algn="l" defTabSz="914400" rtl="0" fontAlgn="auto" hangingPunct="1">
              <a:lnSpc>
                <a:spcPct val="100000"/>
              </a:lnSpc>
              <a:spcBef>
                <a:spcPts val="0"/>
              </a:spcBef>
              <a:spcAft>
                <a:spcPts val="0"/>
              </a:spcAft>
              <a:buSzPct val="100000"/>
              <a:buFont typeface="Wingdings" pitchFamily="2"/>
              <a:buChar char="ü"/>
              <a:tabLst/>
              <a:defRPr sz="1800" b="0" i="0" u="none" strike="noStrike" kern="0" cap="none" spc="0" baseline="0">
                <a:solidFill>
                  <a:srgbClr val="000000"/>
                </a:solidFill>
                <a:uFillTx/>
              </a:defRPr>
            </a:pPr>
            <a:r>
              <a:rPr lang="en-US" sz="1600" b="0" i="0" u="none" strike="noStrike" kern="1200" cap="none" spc="0" baseline="0" dirty="0">
                <a:solidFill>
                  <a:srgbClr val="000000"/>
                </a:solidFill>
                <a:uFillTx/>
                <a:latin typeface="Calibri"/>
              </a:rPr>
              <a:t>The final PCA is conducted with 4 components which entails more than 90% of variance</a:t>
            </a:r>
          </a:p>
          <a:p>
            <a:pPr marL="285750" marR="0" lvl="0" indent="-285750" algn="l" defTabSz="914400" rtl="0" fontAlgn="auto" hangingPunct="1">
              <a:lnSpc>
                <a:spcPct val="100000"/>
              </a:lnSpc>
              <a:spcBef>
                <a:spcPts val="0"/>
              </a:spcBef>
              <a:spcAft>
                <a:spcPts val="0"/>
              </a:spcAft>
              <a:buSzPct val="100000"/>
              <a:buFont typeface="Wingdings" pitchFamily="2"/>
              <a:buChar char="ü"/>
              <a:tabLst/>
              <a:defRPr sz="1800" b="0" i="0" u="none" strike="noStrike" kern="0" cap="none" spc="0" baseline="0">
                <a:solidFill>
                  <a:srgbClr val="000000"/>
                </a:solidFill>
                <a:uFillTx/>
              </a:defRPr>
            </a:pPr>
            <a:endParaRPr lang="en-US" sz="1600" b="0" i="0" u="none" strike="noStrike" kern="1200" cap="none" spc="0" baseline="0" dirty="0">
              <a:solidFill>
                <a:srgbClr val="000000"/>
              </a:solidFill>
              <a:uFillTx/>
              <a:latin typeface="Calibri"/>
            </a:endParaRPr>
          </a:p>
        </p:txBody>
      </p:sp>
      <p:pic>
        <p:nvPicPr>
          <p:cNvPr id="10" name="Picture 9">
            <a:extLst>
              <a:ext uri="{FF2B5EF4-FFF2-40B4-BE49-F238E27FC236}">
                <a16:creationId xmlns:a16="http://schemas.microsoft.com/office/drawing/2014/main" id="{A11488C0-8864-9342-36A4-163F415272E5}"/>
              </a:ext>
            </a:extLst>
          </p:cNvPr>
          <p:cNvPicPr>
            <a:picLocks noChangeAspect="1"/>
          </p:cNvPicPr>
          <p:nvPr/>
        </p:nvPicPr>
        <p:blipFill>
          <a:blip r:embed="rId2"/>
          <a:stretch>
            <a:fillRect/>
          </a:stretch>
        </p:blipFill>
        <p:spPr>
          <a:xfrm>
            <a:off x="7899646" y="4420690"/>
            <a:ext cx="3346622" cy="1060505"/>
          </a:xfrm>
          <a:prstGeom prst="rect">
            <a:avLst/>
          </a:prstGeom>
        </p:spPr>
      </p:pic>
      <p:pic>
        <p:nvPicPr>
          <p:cNvPr id="12" name="Picture 11">
            <a:extLst>
              <a:ext uri="{FF2B5EF4-FFF2-40B4-BE49-F238E27FC236}">
                <a16:creationId xmlns:a16="http://schemas.microsoft.com/office/drawing/2014/main" id="{F91BD8C0-3E16-4FB1-A1C3-629B275A05B6}"/>
              </a:ext>
            </a:extLst>
          </p:cNvPr>
          <p:cNvPicPr>
            <a:picLocks noChangeAspect="1"/>
          </p:cNvPicPr>
          <p:nvPr/>
        </p:nvPicPr>
        <p:blipFill>
          <a:blip r:embed="rId3"/>
          <a:stretch>
            <a:fillRect/>
          </a:stretch>
        </p:blipFill>
        <p:spPr>
          <a:xfrm>
            <a:off x="198785" y="2296067"/>
            <a:ext cx="6543675" cy="44291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5857E-AF02-1BC5-3FCD-1C7C88BE436B}"/>
              </a:ext>
            </a:extLst>
          </p:cNvPr>
          <p:cNvSpPr txBox="1">
            <a:spLocks noGrp="1"/>
          </p:cNvSpPr>
          <p:nvPr>
            <p:ph type="title"/>
          </p:nvPr>
        </p:nvSpPr>
        <p:spPr>
          <a:xfrm>
            <a:off x="353215" y="386758"/>
            <a:ext cx="11002966" cy="823910"/>
          </a:xfrm>
        </p:spPr>
        <p:txBody>
          <a:bodyPr/>
          <a:lstStyle/>
          <a:p>
            <a:pPr lvl="0"/>
            <a:r>
              <a:rPr lang="en-US" sz="2800" b="1" dirty="0"/>
              <a:t>Clustering</a:t>
            </a:r>
          </a:p>
        </p:txBody>
      </p:sp>
      <p:sp>
        <p:nvSpPr>
          <p:cNvPr id="3" name="Slide Number Placeholder 2">
            <a:extLst>
              <a:ext uri="{FF2B5EF4-FFF2-40B4-BE49-F238E27FC236}">
                <a16:creationId xmlns:a16="http://schemas.microsoft.com/office/drawing/2014/main" id="{554DF5E6-1693-CFF1-D65B-C747DC2CB0AC}"/>
              </a:ext>
            </a:extLst>
          </p:cNvPr>
          <p:cNvSpPr txBox="1"/>
          <p:nvPr/>
        </p:nvSpPr>
        <p:spPr>
          <a:xfrm>
            <a:off x="11549265" y="6468301"/>
            <a:ext cx="44395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B2BEEF0-FF8C-4EEB-B77C-EC52951126C2}" type="slidenum">
              <a:t>8</a:t>
            </a:fld>
            <a:endParaRPr lang="en-US" sz="1200" b="0" i="0" u="none" strike="noStrike" kern="1200" cap="none" spc="0" baseline="0">
              <a:solidFill>
                <a:srgbClr val="898989"/>
              </a:solidFill>
              <a:uFillTx/>
              <a:latin typeface="Calibri"/>
            </a:endParaRPr>
          </a:p>
        </p:txBody>
      </p:sp>
      <p:sp>
        <p:nvSpPr>
          <p:cNvPr id="4" name="TextBox 3">
            <a:extLst>
              <a:ext uri="{FF2B5EF4-FFF2-40B4-BE49-F238E27FC236}">
                <a16:creationId xmlns:a16="http://schemas.microsoft.com/office/drawing/2014/main" id="{C08C3359-A3FA-5FD3-ECA3-7B7F384A12B6}"/>
              </a:ext>
            </a:extLst>
          </p:cNvPr>
          <p:cNvSpPr txBox="1"/>
          <p:nvPr/>
        </p:nvSpPr>
        <p:spPr>
          <a:xfrm>
            <a:off x="447388" y="1625565"/>
            <a:ext cx="4474342" cy="923330"/>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Wingdings" pitchFamily="2"/>
              <a:buChar char="ü"/>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Calibri"/>
              </a:rPr>
              <a:t>Finding the optimal number of clusters using the elbow method and silhouette value</a:t>
            </a:r>
          </a:p>
        </p:txBody>
      </p:sp>
      <p:sp>
        <p:nvSpPr>
          <p:cNvPr id="5" name="TextBox 4">
            <a:extLst>
              <a:ext uri="{FF2B5EF4-FFF2-40B4-BE49-F238E27FC236}">
                <a16:creationId xmlns:a16="http://schemas.microsoft.com/office/drawing/2014/main" id="{0FB6F272-7F12-C5A1-20F3-45142345E94E}"/>
              </a:ext>
            </a:extLst>
          </p:cNvPr>
          <p:cNvSpPr txBox="1"/>
          <p:nvPr/>
        </p:nvSpPr>
        <p:spPr>
          <a:xfrm>
            <a:off x="447388" y="2554780"/>
            <a:ext cx="4474342" cy="2308324"/>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Wingdings" pitchFamily="2"/>
              <a:buChar char="ü"/>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Calibri"/>
              </a:rPr>
              <a:t>Elbow method and silhouette scores are calculated to find the optimal number of clusters.</a:t>
            </a:r>
          </a:p>
          <a:p>
            <a:pPr marL="285750" marR="0" lvl="0" indent="-285750" algn="l" defTabSz="914400" rtl="0" fontAlgn="auto" hangingPunct="1">
              <a:lnSpc>
                <a:spcPct val="100000"/>
              </a:lnSpc>
              <a:spcBef>
                <a:spcPts val="0"/>
              </a:spcBef>
              <a:spcAft>
                <a:spcPts val="0"/>
              </a:spcAft>
              <a:buSzPct val="100000"/>
              <a:buFont typeface="Wingdings" pitchFamily="2"/>
              <a:buChar char="ü"/>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Calibri"/>
              </a:rPr>
              <a:t>K-Means is applied to the PCA-transformed data to group movies into clusters.</a:t>
            </a:r>
          </a:p>
          <a:p>
            <a:pPr marL="285750" marR="0" lvl="0" indent="-285750" algn="l" defTabSz="914400" rtl="0" fontAlgn="auto" hangingPunct="1">
              <a:lnSpc>
                <a:spcPct val="100000"/>
              </a:lnSpc>
              <a:spcBef>
                <a:spcPts val="0"/>
              </a:spcBef>
              <a:spcAft>
                <a:spcPts val="0"/>
              </a:spcAft>
              <a:buSzPct val="100000"/>
              <a:buFont typeface="Wingdings" pitchFamily="2"/>
              <a:buChar char="ü"/>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Calibri"/>
              </a:rPr>
              <a:t>Number of clusters is </a:t>
            </a:r>
            <a:r>
              <a:rPr lang="en-US" dirty="0">
                <a:solidFill>
                  <a:srgbClr val="000000"/>
                </a:solidFill>
                <a:latin typeface="Calibri"/>
              </a:rPr>
              <a:t>concluded from the plots which is 5.</a:t>
            </a:r>
            <a:endParaRPr lang="en-US" sz="1800" b="0" i="0" u="none" strike="noStrike" kern="1200" cap="none" spc="0" baseline="0" dirty="0">
              <a:solidFill>
                <a:srgbClr val="000000"/>
              </a:solidFill>
              <a:uFillTx/>
              <a:latin typeface="Calibri"/>
            </a:endParaRPr>
          </a:p>
        </p:txBody>
      </p:sp>
      <p:pic>
        <p:nvPicPr>
          <p:cNvPr id="10" name="Picture 9">
            <a:extLst>
              <a:ext uri="{FF2B5EF4-FFF2-40B4-BE49-F238E27FC236}">
                <a16:creationId xmlns:a16="http://schemas.microsoft.com/office/drawing/2014/main" id="{68560388-B145-41C9-D3F2-E99EFFDB1B20}"/>
              </a:ext>
            </a:extLst>
          </p:cNvPr>
          <p:cNvPicPr>
            <a:picLocks noChangeAspect="1"/>
          </p:cNvPicPr>
          <p:nvPr/>
        </p:nvPicPr>
        <p:blipFill>
          <a:blip r:embed="rId2"/>
          <a:stretch>
            <a:fillRect/>
          </a:stretch>
        </p:blipFill>
        <p:spPr>
          <a:xfrm>
            <a:off x="6062385" y="1050464"/>
            <a:ext cx="5486880" cy="548133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D9969-5579-2CEB-72AB-A3C424F3D622}"/>
              </a:ext>
            </a:extLst>
          </p:cNvPr>
          <p:cNvSpPr txBox="1">
            <a:spLocks noGrp="1"/>
          </p:cNvSpPr>
          <p:nvPr>
            <p:ph type="title"/>
          </p:nvPr>
        </p:nvSpPr>
        <p:spPr>
          <a:xfrm>
            <a:off x="594515" y="492587"/>
            <a:ext cx="11002966" cy="823910"/>
          </a:xfrm>
        </p:spPr>
        <p:txBody>
          <a:bodyPr>
            <a:normAutofit fontScale="90000"/>
          </a:bodyPr>
          <a:lstStyle/>
          <a:p>
            <a:pPr lvl="0"/>
            <a:r>
              <a:rPr lang="en-US" sz="2800" b="1"/>
              <a:t>Cluster interpretation &amp; Answering research questions using clusters</a:t>
            </a:r>
          </a:p>
        </p:txBody>
      </p:sp>
      <p:sp>
        <p:nvSpPr>
          <p:cNvPr id="3" name="Slide Number Placeholder 2">
            <a:extLst>
              <a:ext uri="{FF2B5EF4-FFF2-40B4-BE49-F238E27FC236}">
                <a16:creationId xmlns:a16="http://schemas.microsoft.com/office/drawing/2014/main" id="{B0499FCC-8B23-BC57-1611-179434B84BC6}"/>
              </a:ext>
            </a:extLst>
          </p:cNvPr>
          <p:cNvSpPr txBox="1"/>
          <p:nvPr/>
        </p:nvSpPr>
        <p:spPr>
          <a:xfrm>
            <a:off x="11549265" y="6468301"/>
            <a:ext cx="44395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051FE55-2602-4A18-B554-AD75D4E8A57D}" type="slidenum">
              <a:t>9</a:t>
            </a:fld>
            <a:endParaRPr lang="en-US" sz="1200" b="0" i="0" u="none" strike="noStrike" kern="1200" cap="none" spc="0" baseline="0">
              <a:solidFill>
                <a:srgbClr val="898989"/>
              </a:solidFill>
              <a:uFillTx/>
              <a:latin typeface="Calibri"/>
            </a:endParaRPr>
          </a:p>
        </p:txBody>
      </p:sp>
      <p:sp>
        <p:nvSpPr>
          <p:cNvPr id="4" name="Title 1">
            <a:extLst>
              <a:ext uri="{FF2B5EF4-FFF2-40B4-BE49-F238E27FC236}">
                <a16:creationId xmlns:a16="http://schemas.microsoft.com/office/drawing/2014/main" id="{75E2F00A-0D12-D6ED-139E-883AEB77ECD4}"/>
              </a:ext>
            </a:extLst>
          </p:cNvPr>
          <p:cNvSpPr txBox="1"/>
          <p:nvPr/>
        </p:nvSpPr>
        <p:spPr>
          <a:xfrm>
            <a:off x="594515" y="1605932"/>
            <a:ext cx="11002966" cy="823910"/>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1" i="0" u="none" strike="noStrike" kern="1200" cap="none" spc="300" baseline="0" dirty="0">
                <a:solidFill>
                  <a:srgbClr val="000000"/>
                </a:solidFill>
                <a:uFillTx/>
                <a:latin typeface="Calibri Light"/>
              </a:rPr>
              <a:t>SUB QUESTION 1:</a:t>
            </a:r>
          </a:p>
          <a:p>
            <a:pPr algn="ctr">
              <a:defRPr sz="1800" b="0" i="0" u="none" strike="noStrike" kern="0" cap="none" spc="0" baseline="0">
                <a:solidFill>
                  <a:srgbClr val="000000"/>
                </a:solidFill>
                <a:uFillTx/>
              </a:defRPr>
            </a:pPr>
            <a:r>
              <a:rPr lang="en-US" sz="2400" dirty="0">
                <a:cs typeface="Biome Light" pitchFamily="34"/>
              </a:rPr>
              <a:t>What distinct clusters of movies can be identified based on box office earnings?</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800" b="1" i="0" u="none" strike="noStrike" kern="1200" cap="none" spc="300" baseline="0" dirty="0">
              <a:solidFill>
                <a:srgbClr val="000000"/>
              </a:solidFill>
              <a:uFillTx/>
              <a:latin typeface="Calibri Light"/>
            </a:endParaRPr>
          </a:p>
        </p:txBody>
      </p:sp>
      <p:pic>
        <p:nvPicPr>
          <p:cNvPr id="6" name="Picture 5">
            <a:extLst>
              <a:ext uri="{FF2B5EF4-FFF2-40B4-BE49-F238E27FC236}">
                <a16:creationId xmlns:a16="http://schemas.microsoft.com/office/drawing/2014/main" id="{765325AA-C8C6-6C12-CDE9-443253970253}"/>
              </a:ext>
            </a:extLst>
          </p:cNvPr>
          <p:cNvPicPr>
            <a:picLocks noChangeAspect="1"/>
          </p:cNvPicPr>
          <p:nvPr/>
        </p:nvPicPr>
        <p:blipFill>
          <a:blip r:embed="rId2"/>
          <a:stretch>
            <a:fillRect/>
          </a:stretch>
        </p:blipFill>
        <p:spPr>
          <a:xfrm>
            <a:off x="594515" y="2455242"/>
            <a:ext cx="6133912" cy="3945834"/>
          </a:xfrm>
          <a:prstGeom prst="rect">
            <a:avLst/>
          </a:prstGeom>
        </p:spPr>
      </p:pic>
      <p:sp>
        <p:nvSpPr>
          <p:cNvPr id="7" name="TextBox 6">
            <a:extLst>
              <a:ext uri="{FF2B5EF4-FFF2-40B4-BE49-F238E27FC236}">
                <a16:creationId xmlns:a16="http://schemas.microsoft.com/office/drawing/2014/main" id="{47BD6A48-F909-B62C-AA7F-3C04C80C3504}"/>
              </a:ext>
            </a:extLst>
          </p:cNvPr>
          <p:cNvSpPr txBox="1"/>
          <p:nvPr/>
        </p:nvSpPr>
        <p:spPr>
          <a:xfrm>
            <a:off x="7645400" y="2908300"/>
            <a:ext cx="3536950" cy="1200329"/>
          </a:xfrm>
          <a:prstGeom prst="rect">
            <a:avLst/>
          </a:prstGeom>
          <a:noFill/>
        </p:spPr>
        <p:txBody>
          <a:bodyPr wrap="square" rtlCol="0">
            <a:spAutoFit/>
          </a:bodyPr>
          <a:lstStyle/>
          <a:p>
            <a:r>
              <a:rPr lang="en-US" dirty="0"/>
              <a:t>Clusters identified and analyzed  and in terms of box office earnings cluster number 1 has the highest rate of sales.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1762</Words>
  <Application>Microsoft Office PowerPoint</Application>
  <PresentationFormat>Widescreen</PresentationFormat>
  <Paragraphs>169</Paragraphs>
  <Slides>21</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Bahnschrift SemiBold</vt:lpstr>
      <vt:lpstr>Barlow Condensed Black</vt:lpstr>
      <vt:lpstr>Biome Light</vt:lpstr>
      <vt:lpstr>Calibri</vt:lpstr>
      <vt:lpstr>Calibri Light</vt:lpstr>
      <vt:lpstr>Wingdings</vt:lpstr>
      <vt:lpstr>Office Theme</vt:lpstr>
      <vt:lpstr>AI Methods for business</vt:lpstr>
      <vt:lpstr>TABLE OF CONTENT</vt:lpstr>
      <vt:lpstr>TABLE OF CONTENT</vt:lpstr>
      <vt:lpstr>INTRODUCTION</vt:lpstr>
      <vt:lpstr>RESEARCH QUESTION</vt:lpstr>
      <vt:lpstr>Exploratory data analysis and data cleaning </vt:lpstr>
      <vt:lpstr>Dimensionality reduction with PCA (Principal Component Analysis) </vt:lpstr>
      <vt:lpstr>Clustering</vt:lpstr>
      <vt:lpstr>Cluster interpretation &amp; Answering research questions using clusters</vt:lpstr>
      <vt:lpstr>PowerPoint Presentation</vt:lpstr>
      <vt:lpstr>K-mean or DBSCAN</vt:lpstr>
      <vt:lpstr>INTRODUCTION</vt:lpstr>
      <vt:lpstr>RESEARCH QUESTION</vt:lpstr>
      <vt:lpstr>Exploratory data analysis and data cleaning </vt:lpstr>
      <vt:lpstr>Correlation analysis</vt:lpstr>
      <vt:lpstr>Model evaluation</vt:lpstr>
      <vt:lpstr>Model evaluation</vt:lpstr>
      <vt:lpstr>Model evaluation</vt:lpstr>
      <vt:lpstr>Model evaluation</vt:lpstr>
      <vt:lpstr>PowerPoint Presentation</vt:lpstr>
      <vt:lpstr>Answering research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Methods for business</dc:title>
  <dc:creator>amin shams</dc:creator>
  <cp:lastModifiedBy>amin shams</cp:lastModifiedBy>
  <cp:revision>2</cp:revision>
  <dcterms:created xsi:type="dcterms:W3CDTF">2024-03-04T01:26:46Z</dcterms:created>
  <dcterms:modified xsi:type="dcterms:W3CDTF">2024-03-04T01:56:39Z</dcterms:modified>
</cp:coreProperties>
</file>