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7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Trial</a:t>
            </a:r>
            <a:r>
              <a:rPr lang="en-US" baseline="0" dirty="0" smtClean="0"/>
              <a:t> One (100 Spins)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Theoretical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Number of Reds </c:v>
                </c:pt>
                <c:pt idx="1">
                  <c:v>Number of Blacks</c:v>
                </c:pt>
                <c:pt idx="2">
                  <c:v>Twice in a Row</c:v>
                </c:pt>
                <c:pt idx="3">
                  <c:v>Thrice in a Row</c:v>
                </c:pt>
                <c:pt idx="4">
                  <c:v>Longest Run of Even</c:v>
                </c:pt>
                <c:pt idx="5">
                  <c:v>Longest Run of Odd 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48</c:v>
                </c:pt>
                <c:pt idx="1">
                  <c:v>48</c:v>
                </c:pt>
                <c:pt idx="2">
                  <c:v>2.6</c:v>
                </c:pt>
                <c:pt idx="3">
                  <c:v>0</c:v>
                </c:pt>
                <c:pt idx="4">
                  <c:v>6.4</c:v>
                </c:pt>
                <c:pt idx="5">
                  <c:v>6.4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Number of Reds </c:v>
                </c:pt>
                <c:pt idx="1">
                  <c:v>Number of Blacks</c:v>
                </c:pt>
                <c:pt idx="2">
                  <c:v>Twice in a Row</c:v>
                </c:pt>
                <c:pt idx="3">
                  <c:v>Thrice in a Row</c:v>
                </c:pt>
                <c:pt idx="4">
                  <c:v>Longest Run of Even</c:v>
                </c:pt>
                <c:pt idx="5">
                  <c:v>Longest Run of Odd 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43</c:v>
                </c:pt>
                <c:pt idx="1">
                  <c:v>57</c:v>
                </c:pt>
                <c:pt idx="2">
                  <c:v>3</c:v>
                </c:pt>
                <c:pt idx="3">
                  <c:v>0</c:v>
                </c:pt>
                <c:pt idx="4">
                  <c:v>5</c:v>
                </c:pt>
                <c:pt idx="5">
                  <c:v>9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45452400"/>
        <c:axId val="1845453488"/>
      </c:barChart>
      <c:catAx>
        <c:axId val="1845452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5453488"/>
        <c:crosses val="autoZero"/>
        <c:auto val="1"/>
        <c:lblAlgn val="ctr"/>
        <c:lblOffset val="100"/>
        <c:noMultiLvlLbl val="0"/>
      </c:catAx>
      <c:valAx>
        <c:axId val="1845453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5452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Trial Two</a:t>
            </a:r>
            <a:r>
              <a:rPr lang="en-US" baseline="0" dirty="0" smtClean="0"/>
              <a:t> (1,000,000 Spins)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Theoretical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2.8959274367234287E-3"/>
                  <c:y val="-1.043478260869568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0"/>
                  <c:y val="-6.9565217391304663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1.4479637183617078E-3"/>
                  <c:y val="3.4782608695652175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Number of Reds</c:v>
                </c:pt>
                <c:pt idx="1">
                  <c:v>Number of Blacks</c:v>
                </c:pt>
                <c:pt idx="2">
                  <c:v>Twice in a Row</c:v>
                </c:pt>
                <c:pt idx="3">
                  <c:v>Thrice in  a Row</c:v>
                </c:pt>
                <c:pt idx="4">
                  <c:v>Longest Even Run</c:v>
                </c:pt>
                <c:pt idx="5">
                  <c:v>Longest Odd Run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486486.5</c:v>
                </c:pt>
                <c:pt idx="1">
                  <c:v>486486.5</c:v>
                </c:pt>
                <c:pt idx="2">
                  <c:v>27027</c:v>
                </c:pt>
                <c:pt idx="3">
                  <c:v>730</c:v>
                </c:pt>
                <c:pt idx="4">
                  <c:v>19</c:v>
                </c:pt>
                <c:pt idx="5">
                  <c:v>19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7.2398185918085382E-3"/>
                  <c:y val="-6.260869565217391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5.7918548734468313E-3"/>
                  <c:y val="-2.78260869565217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8.687782310170299E-3"/>
                  <c:y val="-5.217391304347825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Number of Reds</c:v>
                </c:pt>
                <c:pt idx="1">
                  <c:v>Number of Blacks</c:v>
                </c:pt>
                <c:pt idx="2">
                  <c:v>Twice in a Row</c:v>
                </c:pt>
                <c:pt idx="3">
                  <c:v>Thrice in  a Row</c:v>
                </c:pt>
                <c:pt idx="4">
                  <c:v>Longest Even Run</c:v>
                </c:pt>
                <c:pt idx="5">
                  <c:v>Longest Odd Run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487062</c:v>
                </c:pt>
                <c:pt idx="1">
                  <c:v>512938</c:v>
                </c:pt>
                <c:pt idx="2">
                  <c:v>26973</c:v>
                </c:pt>
                <c:pt idx="3">
                  <c:v>732</c:v>
                </c:pt>
                <c:pt idx="4">
                  <c:v>18</c:v>
                </c:pt>
                <c:pt idx="5">
                  <c:v>21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45454032"/>
        <c:axId val="1845450224"/>
      </c:barChart>
      <c:catAx>
        <c:axId val="1845454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5450224"/>
        <c:crosses val="autoZero"/>
        <c:auto val="1"/>
        <c:lblAlgn val="ctr"/>
        <c:lblOffset val="100"/>
        <c:noMultiLvlLbl val="0"/>
      </c:catAx>
      <c:valAx>
        <c:axId val="1845450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5454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Trial</a:t>
            </a:r>
            <a:r>
              <a:rPr lang="en-US" baseline="0" dirty="0" smtClean="0"/>
              <a:t> </a:t>
            </a:r>
            <a:r>
              <a:rPr lang="en-US" baseline="0" dirty="0" smtClean="0"/>
              <a:t>Three </a:t>
            </a:r>
            <a:r>
              <a:rPr lang="en-US" baseline="0" dirty="0" smtClean="0"/>
              <a:t>(1,000,000,000 Spins)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Theoretical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Number of Reds</c:v>
                </c:pt>
                <c:pt idx="1">
                  <c:v>Number of Blacks</c:v>
                </c:pt>
                <c:pt idx="2">
                  <c:v>Twice in a row</c:v>
                </c:pt>
                <c:pt idx="3">
                  <c:v>Thrice in a row</c:v>
                </c:pt>
                <c:pt idx="4">
                  <c:v>Longest Even Run</c:v>
                </c:pt>
                <c:pt idx="5">
                  <c:v>Longest Odd Run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486486486.5</c:v>
                </c:pt>
                <c:pt idx="1">
                  <c:v>486486486.5</c:v>
                </c:pt>
                <c:pt idx="2">
                  <c:v>27027027</c:v>
                </c:pt>
                <c:pt idx="3">
                  <c:v>730460.2</c:v>
                </c:pt>
                <c:pt idx="4">
                  <c:v>28.8</c:v>
                </c:pt>
                <c:pt idx="5">
                  <c:v>28.8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4479637183617078E-3"/>
                  <c:y val="-6.2608695652173932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5.3091389690331782E-17"/>
                  <c:y val="-4.1739130434782612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5.3091389690331782E-17"/>
                  <c:y val="-5.913043478260869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"/>
                  <c:y val="-6.608695652173925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Number of Reds</c:v>
                </c:pt>
                <c:pt idx="1">
                  <c:v>Number of Blacks</c:v>
                </c:pt>
                <c:pt idx="2">
                  <c:v>Twice in a row</c:v>
                </c:pt>
                <c:pt idx="3">
                  <c:v>Thrice in a row</c:v>
                </c:pt>
                <c:pt idx="4">
                  <c:v>Longest Even Run</c:v>
                </c:pt>
                <c:pt idx="5">
                  <c:v>Longest Odd Run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486480406</c:v>
                </c:pt>
                <c:pt idx="1">
                  <c:v>513519594</c:v>
                </c:pt>
                <c:pt idx="2">
                  <c:v>27027743</c:v>
                </c:pt>
                <c:pt idx="3">
                  <c:v>729191</c:v>
                </c:pt>
                <c:pt idx="4">
                  <c:v>27</c:v>
                </c:pt>
                <c:pt idx="5">
                  <c:v>28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45448048"/>
        <c:axId val="1845459472"/>
      </c:barChart>
      <c:catAx>
        <c:axId val="1845448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5459472"/>
        <c:crosses val="autoZero"/>
        <c:auto val="1"/>
        <c:lblAlgn val="ctr"/>
        <c:lblOffset val="100"/>
        <c:noMultiLvlLbl val="0"/>
      </c:catAx>
      <c:valAx>
        <c:axId val="1845459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5448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3BED3C6A-49FB-4247-A38C-EA0F99025B6B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AD2BDD95-CA39-449D-B16B-684977BF4CA1}" type="slidenum">
              <a:rPr lang="en-US" smtClean="0"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7408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D3C6A-49FB-4247-A38C-EA0F99025B6B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DD95-CA39-449D-B16B-684977BF4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63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3BED3C6A-49FB-4247-A38C-EA0F99025B6B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AD2BDD95-CA39-449D-B16B-684977BF4CA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700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D3C6A-49FB-4247-A38C-EA0F99025B6B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DD95-CA39-449D-B16B-684977BF4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508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BED3C6A-49FB-4247-A38C-EA0F99025B6B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D2BDD95-CA39-449D-B16B-684977BF4CA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46598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D3C6A-49FB-4247-A38C-EA0F99025B6B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DD95-CA39-449D-B16B-684977BF4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0804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D3C6A-49FB-4247-A38C-EA0F99025B6B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DD95-CA39-449D-B16B-684977BF4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907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D3C6A-49FB-4247-A38C-EA0F99025B6B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DD95-CA39-449D-B16B-684977BF4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773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D3C6A-49FB-4247-A38C-EA0F99025B6B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DD95-CA39-449D-B16B-684977BF4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3656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3BED3C6A-49FB-4247-A38C-EA0F99025B6B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AD2BDD95-CA39-449D-B16B-684977BF4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7552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3BED3C6A-49FB-4247-A38C-EA0F99025B6B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AD2BDD95-CA39-449D-B16B-684977BF4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32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3BED3C6A-49FB-4247-A38C-EA0F99025B6B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AD2BDD95-CA39-449D-B16B-684977BF4CA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993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European</a:t>
            </a:r>
            <a:br>
              <a:rPr lang="en-US" dirty="0" smtClean="0"/>
            </a:br>
            <a:r>
              <a:rPr lang="en-US" dirty="0" smtClean="0"/>
              <a:t>Roulette Wheel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Paul Vu, Caroline </a:t>
            </a:r>
            <a:r>
              <a:rPr lang="en-US" dirty="0" err="1" smtClean="0"/>
              <a:t>Floom</a:t>
            </a:r>
            <a:endParaRPr lang="en-US" dirty="0" smtClean="0"/>
          </a:p>
          <a:p>
            <a:r>
              <a:rPr lang="en-US" dirty="0" smtClean="0"/>
              <a:t>Jeffrey Maldonado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38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Trial One (100 Spins)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907" y="2438400"/>
            <a:ext cx="8042523" cy="3651250"/>
          </a:xfrm>
        </p:spPr>
      </p:pic>
    </p:spTree>
    <p:extLst>
      <p:ext uri="{BB962C8B-B14F-4D97-AF65-F5344CB8AC3E}">
        <p14:creationId xmlns:p14="http://schemas.microsoft.com/office/powerpoint/2010/main" val="2935568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Trial Two (1,000,000 Spins)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540" y="2461727"/>
            <a:ext cx="7263684" cy="4396273"/>
          </a:xfrm>
        </p:spPr>
      </p:pic>
    </p:spTree>
    <p:extLst>
      <p:ext uri="{BB962C8B-B14F-4D97-AF65-F5344CB8AC3E}">
        <p14:creationId xmlns:p14="http://schemas.microsoft.com/office/powerpoint/2010/main" val="42879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0474" y="568345"/>
            <a:ext cx="8883798" cy="1560716"/>
          </a:xfrm>
        </p:spPr>
        <p:txBody>
          <a:bodyPr/>
          <a:lstStyle/>
          <a:p>
            <a:r>
              <a:rPr lang="en-US" dirty="0" smtClean="0"/>
              <a:t>Trial Three (1,000,000,000 Spins)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00" y="3106959"/>
            <a:ext cx="8770938" cy="2314131"/>
          </a:xfrm>
        </p:spPr>
      </p:pic>
    </p:spTree>
    <p:extLst>
      <p:ext uri="{BB962C8B-B14F-4D97-AF65-F5344CB8AC3E}">
        <p14:creationId xmlns:p14="http://schemas.microsoft.com/office/powerpoint/2010/main" val="162074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Theoretical Vs. Actual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7181524"/>
              </p:ext>
            </p:extLst>
          </p:nvPr>
        </p:nvGraphicFramePr>
        <p:xfrm>
          <a:off x="2933700" y="2438400"/>
          <a:ext cx="8770938" cy="3651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0962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Theoretical Vs. Actual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3654233"/>
              </p:ext>
            </p:extLst>
          </p:nvPr>
        </p:nvGraphicFramePr>
        <p:xfrm>
          <a:off x="2933700" y="2438400"/>
          <a:ext cx="8770938" cy="3651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0944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Theoretical Vs. Actual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9873597"/>
              </p:ext>
            </p:extLst>
          </p:nvPr>
        </p:nvGraphicFramePr>
        <p:xfrm>
          <a:off x="2933700" y="2438400"/>
          <a:ext cx="8770938" cy="3651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2659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the results in lined with expected outcomes/occurrences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Yes, you can tell by how closely aligned the bars in the graphs are.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7131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could be done to further improve our analysis?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We could run each trial multiple times and calculate the average values of the results to compare with the theoretical values.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3391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74</TotalTime>
  <Words>117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Century Schoolbook</vt:lpstr>
      <vt:lpstr>Corbel</vt:lpstr>
      <vt:lpstr>Feathered</vt:lpstr>
      <vt:lpstr>European Roulette Wheel</vt:lpstr>
      <vt:lpstr>Trial One (100 Spins)</vt:lpstr>
      <vt:lpstr>Trial Two (1,000,000 Spins)</vt:lpstr>
      <vt:lpstr>Trial Three (1,000,000,000 Spins)</vt:lpstr>
      <vt:lpstr>Theoretical Vs. Actual</vt:lpstr>
      <vt:lpstr>Theoretical Vs. Actual</vt:lpstr>
      <vt:lpstr>Theoretical Vs. Actual</vt:lpstr>
      <vt:lpstr>Are the results in lined with expected outcomes/occurrences?</vt:lpstr>
      <vt:lpstr>What could be done to further improve our analysis?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European Roulette Wheel</dc:title>
  <dc:creator>Paul Vu</dc:creator>
  <cp:lastModifiedBy>Paul Vu</cp:lastModifiedBy>
  <cp:revision>9</cp:revision>
  <dcterms:created xsi:type="dcterms:W3CDTF">2016-03-12T00:02:58Z</dcterms:created>
  <dcterms:modified xsi:type="dcterms:W3CDTF">2016-03-12T01:40:08Z</dcterms:modified>
</cp:coreProperties>
</file>