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54EA44-53EE-47E0-9686-5E64ADFC958E}">
  <a:tblStyle styleId="{5454EA44-53EE-47E0-9686-5E64ADFC95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ec64ee288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ec64ee288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ec64ee288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ec64ee288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ec64ee288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aec64ee288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ec64ee288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ec64ee288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ec64ee288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ec64ee288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ec64ee288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ec64ee288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ec64ee28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ec64ee28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ec64ee28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ec64ee28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ec64ee288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ec64ee288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ec64ee288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ec64ee288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ec64ee288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ec64ee288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ec64ee288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ec64ee288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ec64ee288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ec64ee288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Approval Prediction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Kaggle - Data Science competition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0" y="0"/>
            <a:ext cx="712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 engineering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166625" y="1028700"/>
            <a:ext cx="4172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Creating new feature in bothe data sets.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Applications record: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House holde: number of entire family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Avergae income per person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Transform days since birth to years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Transform days employed to months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Categorical encoding : mean, one_hot, hashing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Total life income.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record: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Month opened account.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Last known Flaged months (if Status &gt;3)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Number of opened account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Number of active account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0" y="0"/>
            <a:ext cx="666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Handling data leakage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202850" y="767900"/>
            <a:ext cx="675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ensure that we didn’t introduce any leakage in credit record data set we had to make sure that we only take data prior to every application.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253550" y="2492050"/>
            <a:ext cx="11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234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3372100" y="196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{5454EA44-53EE-47E0-9686-5E64ADFC958E}</a:tableStyleId>
              </a:tblPr>
              <a:tblGrid>
                <a:gridCol w="591325"/>
                <a:gridCol w="591325"/>
                <a:gridCol w="591325"/>
                <a:gridCol w="591325"/>
                <a:gridCol w="591325"/>
                <a:gridCol w="591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23"/>
          <p:cNvGraphicFramePr/>
          <p:nvPr/>
        </p:nvGraphicFramePr>
        <p:xfrm>
          <a:off x="5146075" y="237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{5454EA44-53EE-47E0-9686-5E64ADFC958E}</a:tableStyleId>
              </a:tblPr>
              <a:tblGrid>
                <a:gridCol w="597075"/>
                <a:gridCol w="597075"/>
                <a:gridCol w="597075"/>
                <a:gridCol w="597075"/>
                <a:gridCol w="597075"/>
                <a:gridCol w="597075"/>
              </a:tblGrid>
              <a:tr h="38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7" name="Google Shape;177;p23"/>
          <p:cNvGraphicFramePr/>
          <p:nvPr/>
        </p:nvGraphicFramePr>
        <p:xfrm>
          <a:off x="6954650" y="285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{5454EA44-53EE-47E0-9686-5E64ADFC958E}</a:tableStyleId>
              </a:tblPr>
              <a:tblGrid>
                <a:gridCol w="382850"/>
                <a:gridCol w="382850"/>
                <a:gridCol w="382850"/>
              </a:tblGrid>
              <a:tr h="38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Google Shape;178;p23"/>
          <p:cNvSpPr txBox="1"/>
          <p:nvPr/>
        </p:nvSpPr>
        <p:spPr>
          <a:xfrm>
            <a:off x="1485100" y="1961100"/>
            <a:ext cx="12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ID 1234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1485100" y="2455850"/>
            <a:ext cx="12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ID 1212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1485100" y="2854050"/>
            <a:ext cx="12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ID 1213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" name="Google Shape;181;p23"/>
          <p:cNvCxnSpPr/>
          <p:nvPr/>
        </p:nvCxnSpPr>
        <p:spPr>
          <a:xfrm rot="10800000">
            <a:off x="3390325" y="2586325"/>
            <a:ext cx="17097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3"/>
          <p:cNvCxnSpPr/>
          <p:nvPr/>
        </p:nvCxnSpPr>
        <p:spPr>
          <a:xfrm flipH="1">
            <a:off x="3412025" y="3057125"/>
            <a:ext cx="35136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3"/>
          <p:cNvCxnSpPr/>
          <p:nvPr/>
        </p:nvCxnSpPr>
        <p:spPr>
          <a:xfrm>
            <a:off x="3368625" y="2448600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3"/>
          <p:cNvCxnSpPr/>
          <p:nvPr/>
        </p:nvCxnSpPr>
        <p:spPr>
          <a:xfrm>
            <a:off x="3383000" y="2934900"/>
            <a:ext cx="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5" name="Google Shape;185;p23"/>
          <p:cNvGraphicFramePr/>
          <p:nvPr/>
        </p:nvGraphicFramePr>
        <p:xfrm>
          <a:off x="253550" y="339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{5454EA44-53EE-47E0-9686-5E64ADFC958E}</a:tableStyleId>
              </a:tblPr>
              <a:tblGrid>
                <a:gridCol w="692350"/>
                <a:gridCol w="692350"/>
                <a:gridCol w="692350"/>
                <a:gridCol w="692350"/>
                <a:gridCol w="692350"/>
                <a:gridCol w="692350"/>
                <a:gridCol w="692350"/>
              </a:tblGrid>
              <a:tr h="51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Flaged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Open Month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Opened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Zeros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1234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1213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23"/>
          <p:cNvSpPr txBox="1"/>
          <p:nvPr/>
        </p:nvSpPr>
        <p:spPr>
          <a:xfrm>
            <a:off x="3267150" y="1534875"/>
            <a:ext cx="160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Month 10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/>
        </p:nvSpPr>
        <p:spPr>
          <a:xfrm>
            <a:off x="0" y="0"/>
            <a:ext cx="708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dimension reduction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0" y="779500"/>
            <a:ext cx="2977174" cy="27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200" y="779500"/>
            <a:ext cx="2926725" cy="260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/>
        </p:nvSpPr>
        <p:spPr>
          <a:xfrm>
            <a:off x="399300" y="3723600"/>
            <a:ext cx="569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plot on the left we applied TSNE only on application record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 on the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right we added credit record.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0" y="0"/>
            <a:ext cx="602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Modeling: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69475" y="1311225"/>
            <a:ext cx="41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434650" y="1079400"/>
            <a:ext cx="5549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 applying ML models we had to do some steps: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 test split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balancing using SMOTE algorithm (over sampling)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Scaling X_train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623025" y="2593475"/>
            <a:ext cx="4172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Once that done, we created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different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classifiers: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LogisticRegression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KNeighbors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DecisionTree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RandomForest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XGBoost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CatBoost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manually tunned the models.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7214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6860425" y="738925"/>
            <a:ext cx="2296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results of confusion matrix are in  the notebook.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0" y="0"/>
            <a:ext cx="474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Recommendations</a:t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333250" y="608525"/>
            <a:ext cx="8301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If I had a little bit more time I would do theses extra steps: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U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New Variables by applying clustering algorithms.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U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Remove outliers or cut the max and the mean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U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different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method of scaling (log for example)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U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Apply different algorithm for  balancing (under sampling, both)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U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Bayesian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optimization for hyper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parameters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U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Introduce new variable in credit record (detail type of flag etc.)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lphaU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 also might use time series to predict in credit report and use it as input for new data set.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Objective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79470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Apply machine learning to help predict future default credit of clients.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2187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Statement: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98500" y="3199675"/>
            <a:ext cx="79470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Two data sets contain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information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about clients and their history of credit, with the help of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supervised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learning we need to predict  the default before applying. Except this time data is not labeled and it’s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unbalanced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. 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Also one user may apply multiple times.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30675" y="460075"/>
            <a:ext cx="790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Viewing and  understanding Data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75" y="1351375"/>
            <a:ext cx="2756863" cy="36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200" y="1351375"/>
            <a:ext cx="19335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09825" y="-26425"/>
            <a:ext cx="486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structuration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245225" y="2754575"/>
            <a:ext cx="15201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45225" y="2333975"/>
            <a:ext cx="15201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45225" y="3141975"/>
            <a:ext cx="15201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45225" y="4659875"/>
            <a:ext cx="15201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45225" y="3691775"/>
            <a:ext cx="15201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9" name="Google Shape;99;p16"/>
          <p:cNvGraphicFramePr/>
          <p:nvPr/>
        </p:nvGraphicFramePr>
        <p:xfrm>
          <a:off x="2030675" y="1145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{5454EA44-53EE-47E0-9686-5E64ADFC958E}</a:tableStyleId>
              </a:tblPr>
              <a:tblGrid>
                <a:gridCol w="75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0" name="Google Shape;100;p16"/>
          <p:cNvCxnSpPr/>
          <p:nvPr/>
        </p:nvCxnSpPr>
        <p:spPr>
          <a:xfrm flipH="1" rot="10800000">
            <a:off x="924050" y="2050475"/>
            <a:ext cx="10254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1" name="Google Shape;101;p16"/>
          <p:cNvGraphicFramePr/>
          <p:nvPr/>
        </p:nvGraphicFramePr>
        <p:xfrm>
          <a:off x="2030663" y="255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{5454EA44-53EE-47E0-9686-5E64ADFC958E}</a:tableStyleId>
              </a:tblPr>
              <a:tblGrid>
                <a:gridCol w="752300"/>
              </a:tblGrid>
              <a:tr h="36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2" name="Google Shape;102;p16"/>
          <p:cNvCxnSpPr/>
          <p:nvPr/>
        </p:nvCxnSpPr>
        <p:spPr>
          <a:xfrm flipH="1" rot="10800000">
            <a:off x="1016875" y="2692075"/>
            <a:ext cx="1071900" cy="3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3" name="Google Shape;103;p16"/>
          <p:cNvGraphicFramePr/>
          <p:nvPr/>
        </p:nvGraphicFramePr>
        <p:xfrm>
          <a:off x="2030663" y="3499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{5454EA44-53EE-47E0-9686-5E64ADFC958E}</a:tableStyleId>
              </a:tblPr>
              <a:tblGrid>
                <a:gridCol w="752300"/>
              </a:tblGrid>
              <a:tr h="36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4" name="Google Shape;104;p16"/>
          <p:cNvCxnSpPr/>
          <p:nvPr/>
        </p:nvCxnSpPr>
        <p:spPr>
          <a:xfrm>
            <a:off x="835475" y="3353575"/>
            <a:ext cx="1195200" cy="4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5" name="Google Shape;105;p16"/>
          <p:cNvGraphicFramePr/>
          <p:nvPr/>
        </p:nvGraphicFramePr>
        <p:xfrm>
          <a:off x="2088775" y="46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{5454EA44-53EE-47E0-9686-5E64ADFC958E}</a:tableStyleId>
              </a:tblPr>
              <a:tblGrid>
                <a:gridCol w="69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6" name="Google Shape;106;p16"/>
          <p:cNvCxnSpPr/>
          <p:nvPr/>
        </p:nvCxnSpPr>
        <p:spPr>
          <a:xfrm>
            <a:off x="754250" y="4780875"/>
            <a:ext cx="1392600" cy="1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 txBox="1"/>
          <p:nvPr/>
        </p:nvSpPr>
        <p:spPr>
          <a:xfrm>
            <a:off x="1710525" y="624375"/>
            <a:ext cx="20607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application_record.csv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6448350" y="9993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{5454EA44-53EE-47E0-9686-5E64ADFC958E}</a:tableStyleId>
              </a:tblPr>
              <a:tblGrid>
                <a:gridCol w="752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9" name="Google Shape;109;p16"/>
          <p:cNvGraphicFramePr/>
          <p:nvPr/>
        </p:nvGraphicFramePr>
        <p:xfrm>
          <a:off x="6448338" y="241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{5454EA44-53EE-47E0-9686-5E64ADFC958E}</a:tableStyleId>
              </a:tblPr>
              <a:tblGrid>
                <a:gridCol w="752300"/>
              </a:tblGrid>
              <a:tr h="36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0" name="Google Shape;110;p16"/>
          <p:cNvCxnSpPr/>
          <p:nvPr/>
        </p:nvCxnSpPr>
        <p:spPr>
          <a:xfrm flipH="1" rot="10800000">
            <a:off x="2773375" y="1311375"/>
            <a:ext cx="36669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/>
          <p:nvPr/>
        </p:nvCxnSpPr>
        <p:spPr>
          <a:xfrm flipH="1" rot="10800000">
            <a:off x="2796575" y="1647625"/>
            <a:ext cx="3643800" cy="1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 flipH="1" rot="10800000">
            <a:off x="2808175" y="1949375"/>
            <a:ext cx="36786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 flipH="1" rot="10800000">
            <a:off x="2819775" y="2680650"/>
            <a:ext cx="36438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 flipH="1" rot="10800000">
            <a:off x="2819775" y="3005425"/>
            <a:ext cx="3620400" cy="1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2819875" y="3794675"/>
            <a:ext cx="3655200" cy="1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6" name="Google Shape;116;p16"/>
          <p:cNvGraphicFramePr/>
          <p:nvPr/>
        </p:nvGraphicFramePr>
        <p:xfrm>
          <a:off x="6465375" y="375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{5454EA44-53EE-47E0-9686-5E64ADFC958E}</a:tableStyleId>
              </a:tblPr>
              <a:tblGrid>
                <a:gridCol w="69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7" name="Google Shape;117;p16"/>
          <p:cNvGraphicFramePr/>
          <p:nvPr/>
        </p:nvGraphicFramePr>
        <p:xfrm>
          <a:off x="6465375" y="4635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{5454EA44-53EE-47E0-9686-5E64ADFC958E}</a:tableStyleId>
              </a:tblPr>
              <a:tblGrid>
                <a:gridCol w="694200"/>
              </a:tblGrid>
              <a:tr h="40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16"/>
          <p:cNvSpPr txBox="1"/>
          <p:nvPr/>
        </p:nvSpPr>
        <p:spPr>
          <a:xfrm>
            <a:off x="7670300" y="4638825"/>
            <a:ext cx="12300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9" name="Google Shape;119;p16"/>
          <p:cNvCxnSpPr>
            <a:stCxn id="118" idx="1"/>
          </p:cNvCxnSpPr>
          <p:nvPr/>
        </p:nvCxnSpPr>
        <p:spPr>
          <a:xfrm flipH="1">
            <a:off x="7159700" y="4838925"/>
            <a:ext cx="510600" cy="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6"/>
          <p:cNvSpPr txBox="1"/>
          <p:nvPr/>
        </p:nvSpPr>
        <p:spPr>
          <a:xfrm>
            <a:off x="5761100" y="500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credit_record.csv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5" y="987875"/>
            <a:ext cx="8839198" cy="688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46106"/>
            <a:ext cx="8839199" cy="13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94375" y="406125"/>
            <a:ext cx="66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0" y="0"/>
            <a:ext cx="8227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Example of multiple application by user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0" y="587675"/>
            <a:ext cx="66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Example 1: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94375" y="1760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Example 2: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75" y="4346481"/>
            <a:ext cx="8839200" cy="60896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94375" y="37800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Example 3: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0" y="0"/>
            <a:ext cx="30000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Missing Data</a:t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92825" y="800700"/>
            <a:ext cx="668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Lucky for us we didn’t have missing data even for </a:t>
            </a:r>
            <a:r>
              <a:rPr b="1" lang="en" sz="1300">
                <a:latin typeface="Lato"/>
                <a:ea typeface="Lato"/>
                <a:cs typeface="Lato"/>
                <a:sym typeface="Lato"/>
              </a:rPr>
              <a:t>OCCUPATION_TYPE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variable, it turned out it was pensioners as shown in graph bellow.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50" y="1401000"/>
            <a:ext cx="5805394" cy="33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6208150" y="1717400"/>
            <a:ext cx="229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explain why this category have annual income without having a job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0" y="0"/>
            <a:ext cx="497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Labeling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1300"/>
            <a:ext cx="5763825" cy="31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5984875" y="89130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plot on the left shows  that users that had at most Status 2 (-29 days past due) represent ~ 88 % of our dataset.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 case we consider that Status 3 is good debt then we will have  ~ 98%.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case we went with with 98 % good debt because status 2 and 3 are still considered past due and not overdue. 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36225" y="4060650"/>
            <a:ext cx="657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for our sake of understanding it's better to change the status based on the risk level for example: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- 0 will represent STATUS C and X since they won't represent risk.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- 1 will represent the current STATUS 0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 etc..  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00" y="210425"/>
            <a:ext cx="580196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7097000" y="1177950"/>
            <a:ext cx="20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6204375" y="299975"/>
            <a:ext cx="265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plots on represent </a:t>
            </a:r>
            <a:r>
              <a:rPr lang="en"/>
              <a:t>the different categories of population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for both variables </a:t>
            </a:r>
            <a:r>
              <a:rPr b="1" lang="en"/>
              <a:t>Housing Type</a:t>
            </a:r>
            <a:r>
              <a:rPr lang="en"/>
              <a:t> and Name </a:t>
            </a:r>
            <a:r>
              <a:rPr b="1" lang="en"/>
              <a:t>Family status</a:t>
            </a:r>
            <a:r>
              <a:rPr lang="en"/>
              <a:t> are </a:t>
            </a:r>
            <a:r>
              <a:rPr b="1" lang="en" u="sng"/>
              <a:t>low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4563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5809975" y="210075"/>
            <a:ext cx="3013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0  : STATUS 0,1,2,3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Target 1  : STATUS 4,5,6,7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see here that </a:t>
            </a:r>
            <a:r>
              <a:rPr b="1" lang="en"/>
              <a:t>FLAG mobil</a:t>
            </a:r>
            <a:r>
              <a:rPr lang="en"/>
              <a:t> and </a:t>
            </a:r>
            <a:r>
              <a:rPr b="1" lang="en"/>
              <a:t>Flag Email</a:t>
            </a:r>
            <a:r>
              <a:rPr lang="en"/>
              <a:t> doesn't introduce any information to our data set </a:t>
            </a:r>
            <a:r>
              <a:rPr lang="en"/>
              <a:t>especially</a:t>
            </a:r>
            <a:r>
              <a:rPr lang="en"/>
              <a:t> </a:t>
            </a:r>
            <a:r>
              <a:rPr b="1" lang="en"/>
              <a:t>Flag mobil</a:t>
            </a:r>
            <a:r>
              <a:rPr lang="en"/>
              <a:t> </a:t>
            </a:r>
            <a:r>
              <a:rPr lang="en"/>
              <a:t>it's flat.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