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70" r:id="rId19"/>
    <p:sldId id="2146847069"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INTELLISCANAI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Student name : SHANMUGESHWARA A</a:t>
            </a:r>
          </a:p>
          <a:p>
            <a:r>
              <a:rPr lang="en-US" sz="2000" b="1" dirty="0">
                <a:solidFill>
                  <a:schemeClr val="accent1">
                    <a:lumMod val="75000"/>
                  </a:schemeClr>
                </a:solidFill>
                <a:latin typeface="Arial"/>
                <a:cs typeface="Arial"/>
              </a:rPr>
              <a:t>College Name &amp; Department : </a:t>
            </a:r>
          </a:p>
          <a:p>
            <a:r>
              <a:rPr lang="en-US" sz="2000" b="1" dirty="0">
                <a:solidFill>
                  <a:schemeClr val="accent1">
                    <a:lumMod val="75000"/>
                  </a:schemeClr>
                </a:solidFill>
                <a:latin typeface="Arial"/>
                <a:cs typeface="Arial"/>
              </a:rPr>
              <a:t>K.S. RANGASAMY COLLEGE OF TECHNOLOGY &amp; </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A293099D-23ED-4106-B9C7-0BBDAA39463E}"/>
              </a:ext>
            </a:extLst>
          </p:cNvPr>
          <p:cNvPicPr>
            <a:picLocks noChangeAspect="1"/>
          </p:cNvPicPr>
          <p:nvPr/>
        </p:nvPicPr>
        <p:blipFill>
          <a:blip r:embed="rId2"/>
          <a:stretch>
            <a:fillRect/>
          </a:stretch>
        </p:blipFill>
        <p:spPr>
          <a:xfrm>
            <a:off x="5415975" y="777384"/>
            <a:ext cx="6194833" cy="5378460"/>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a:extLst>
              <a:ext uri="{FF2B5EF4-FFF2-40B4-BE49-F238E27FC236}">
                <a16:creationId xmlns:a16="http://schemas.microsoft.com/office/drawing/2014/main" id="{D227E090-6733-305A-4F87-C64FDF0F0BC6}"/>
              </a:ext>
            </a:extLst>
          </p:cNvPr>
          <p:cNvPicPr>
            <a:picLocks noChangeAspect="1"/>
          </p:cNvPicPr>
          <p:nvPr/>
        </p:nvPicPr>
        <p:blipFill>
          <a:blip r:embed="rId2"/>
          <a:stretch>
            <a:fillRect/>
          </a:stretch>
        </p:blipFill>
        <p:spPr>
          <a:xfrm>
            <a:off x="2712275" y="2082602"/>
            <a:ext cx="8666480" cy="4015287"/>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800" dirty="0"/>
              <a:t>The AI agent addresses modern plagiarism detection gaps</a:t>
            </a:r>
          </a:p>
          <a:p>
            <a:r>
              <a:rPr lang="en-US" sz="2800" dirty="0"/>
              <a:t>Promotes academic honesty and integrity</a:t>
            </a:r>
          </a:p>
          <a:p>
            <a:r>
              <a:rPr lang="en-US" sz="2800" dirty="0"/>
              <a:t>Uses adaptive learning for institution-specific tuning</a:t>
            </a:r>
          </a:p>
          <a:p>
            <a:r>
              <a:rPr lang="en-US" sz="2800" dirty="0"/>
              <a:t>Offers a scalable and smart academic integrity solution</a:t>
            </a:r>
          </a:p>
        </p:txBody>
      </p:sp>
      <p:sp>
        <p:nvSpPr>
          <p:cNvPr id="8" name="Rectangle 5">
            <a:extLst>
              <a:ext uri="{FF2B5EF4-FFF2-40B4-BE49-F238E27FC236}">
                <a16:creationId xmlns:a16="http://schemas.microsoft.com/office/drawing/2014/main" id="{C092C456-7A3E-A636-BD3C-944CB88F602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AI agent offers scalable and accessible fitness solutions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IN" sz="2800" dirty="0"/>
              <a:t>Integration with LMS platforms (e.g., Moodle, Canvas)</a:t>
            </a:r>
          </a:p>
          <a:p>
            <a:r>
              <a:rPr lang="en-IN" sz="2800" dirty="0"/>
              <a:t>Detection of AI-assisted coding plagiarism in programming tasks</a:t>
            </a:r>
          </a:p>
          <a:p>
            <a:r>
              <a:rPr lang="en-IN" sz="2800" dirty="0"/>
              <a:t>Multilingual support for international institutions</a:t>
            </a:r>
          </a:p>
          <a:p>
            <a:r>
              <a:rPr lang="en-IN" sz="2800" dirty="0"/>
              <a:t>Voice/audio transcription plagiarism detection</a:t>
            </a:r>
          </a:p>
          <a:p>
            <a:r>
              <a:rPr lang="en-IN" sz="2800" dirty="0"/>
              <a:t>Real-time feedback to students during submission</a:t>
            </a:r>
          </a:p>
          <a:p>
            <a:r>
              <a:rPr lang="en-IN" sz="2800" dirty="0"/>
              <a:t>Instructor dashboard with detailed reports and analytics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2">
            <a:extLst>
              <a:ext uri="{FF2B5EF4-FFF2-40B4-BE49-F238E27FC236}">
                <a16:creationId xmlns:a16="http://schemas.microsoft.com/office/drawing/2014/main" id="{BDB6D33F-9CF5-1408-CA15-99401F09FBB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Voice-based interaction for accessibility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9FA074F7-82D3-58AD-3833-76C566A87891}"/>
              </a:ext>
            </a:extLst>
          </p:cNvPr>
          <p:cNvPicPr>
            <a:picLocks noGrp="1" noChangeAspect="1"/>
          </p:cNvPicPr>
          <p:nvPr>
            <p:ph idx="1"/>
          </p:nvPr>
        </p:nvPicPr>
        <p:blipFill>
          <a:blip r:embed="rId2"/>
          <a:stretch>
            <a:fillRect/>
          </a:stretch>
        </p:blipFill>
        <p:spPr>
          <a:xfrm>
            <a:off x="2930335" y="1301750"/>
            <a:ext cx="6331329"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F9CFDB9-9D20-55A8-BC3E-BE401D061511}"/>
              </a:ext>
            </a:extLst>
          </p:cNvPr>
          <p:cNvPicPr>
            <a:picLocks noGrp="1" noChangeAspect="1"/>
          </p:cNvPicPr>
          <p:nvPr>
            <p:ph idx="1"/>
          </p:nvPr>
        </p:nvPicPr>
        <p:blipFill>
          <a:blip r:embed="rId2"/>
          <a:stretch>
            <a:fillRect/>
          </a:stretch>
        </p:blipFill>
        <p:spPr>
          <a:xfrm>
            <a:off x="2969249" y="1301750"/>
            <a:ext cx="6253501" cy="4673600"/>
          </a:xfrm>
        </p:spPr>
      </p:pic>
    </p:spTree>
    <p:extLst>
      <p:ext uri="{BB962C8B-B14F-4D97-AF65-F5344CB8AC3E}">
        <p14:creationId xmlns:p14="http://schemas.microsoft.com/office/powerpoint/2010/main" val="144399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73EA29-A7D3-BC19-9381-B728137D7816}"/>
              </a:ext>
            </a:extLst>
          </p:cNvPr>
          <p:cNvPicPr>
            <a:picLocks noChangeAspect="1"/>
          </p:cNvPicPr>
          <p:nvPr/>
        </p:nvPicPr>
        <p:blipFill>
          <a:blip r:embed="rId2"/>
          <a:stretch>
            <a:fillRect/>
          </a:stretch>
        </p:blipFill>
        <p:spPr>
          <a:xfrm>
            <a:off x="1809152" y="790206"/>
            <a:ext cx="8573696" cy="5277587"/>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GITHUB LINK </a:t>
            </a:r>
            <a:r>
              <a:rPr lang="en-IN"/>
              <a:t>: https://github.com/shan1201/IntelliScanAI-Agent-IBM-AICTE-/upload</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903452"/>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06046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p>
          <a:p>
            <a:pPr marL="305435" indent="-305435"/>
            <a:r>
              <a:rPr lang="en-US" sz="2000" b="1" dirty="0">
                <a:latin typeface="Arial"/>
                <a:ea typeface="+mn-lt"/>
                <a:cs typeface="Arial"/>
              </a:rPr>
              <a:t>IBM cloud services</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r>
              <a:rPr lang="en-US" sz="2000" b="1" dirty="0" err="1">
                <a:latin typeface="Arial"/>
                <a:ea typeface="+mn-lt"/>
                <a:cs typeface="+mn-lt"/>
              </a:rPr>
              <a:t>Github</a:t>
            </a:r>
            <a:r>
              <a:rPr lang="en-US" sz="2000" b="1" dirty="0">
                <a:latin typeface="Arial"/>
                <a:ea typeface="+mn-lt"/>
                <a:cs typeface="+mn-lt"/>
              </a:rPr>
              <a:t> link</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77500" lnSpcReduction="20000"/>
          </a:bodyPr>
          <a:lstStyle/>
          <a:p>
            <a:pPr>
              <a:lnSpc>
                <a:spcPct val="120000"/>
              </a:lnSpc>
            </a:pPr>
            <a:r>
              <a:rPr lang="en-US" sz="2800" dirty="0"/>
              <a:t>Academic institutions are facing increasing challenges in identifying advanced forms of plagiarism in student assignments, particularly when content is paraphrased or generated using AI tools. Existing plagiarism checkers fail to detect subtle inconsistencies and lack contextual understanding of instructor-specific feedback and grading patterns.</a:t>
            </a:r>
          </a:p>
          <a:p>
            <a:pPr>
              <a:lnSpc>
                <a:spcPct val="120000"/>
              </a:lnSpc>
            </a:pPr>
            <a:r>
              <a:rPr lang="en-US" sz="2800" b="1" dirty="0"/>
              <a:t>Proposed Solution:</a:t>
            </a:r>
            <a:br>
              <a:rPr lang="en-US" sz="2800" dirty="0"/>
            </a:br>
            <a:r>
              <a:rPr lang="en-US" sz="2800" dirty="0"/>
              <a:t>An AI-powered plagiarism detection agent that:</a:t>
            </a:r>
          </a:p>
          <a:p>
            <a:pPr>
              <a:lnSpc>
                <a:spcPct val="120000"/>
              </a:lnSpc>
            </a:pPr>
            <a:r>
              <a:rPr lang="en-US" sz="2800" dirty="0"/>
              <a:t>Analyzes historical assignment submissions and instructor feedback</a:t>
            </a:r>
          </a:p>
          <a:p>
            <a:pPr>
              <a:lnSpc>
                <a:spcPct val="120000"/>
              </a:lnSpc>
            </a:pPr>
            <a:r>
              <a:rPr lang="en-US" sz="2800" dirty="0"/>
              <a:t>Detects inconsistencies, content style deviations, and suspicious AI-generated responses</a:t>
            </a:r>
          </a:p>
          <a:p>
            <a:pPr>
              <a:lnSpc>
                <a:spcPct val="120000"/>
              </a:lnSpc>
            </a:pPr>
            <a:r>
              <a:rPr lang="en-US" sz="2800" dirty="0"/>
              <a:t>Flags content based on context, originality, and instructor-defined standards</a:t>
            </a:r>
          </a:p>
          <a:p>
            <a:pPr>
              <a:lnSpc>
                <a:spcPct val="120000"/>
              </a:lnSpc>
            </a:pPr>
            <a:r>
              <a:rPr lang="en-US" sz="2800" dirty="0"/>
              <a:t>Enhances academic integrity with improved detection accuracy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D291D625-2D09-9AD3-B90F-1B95B53EB5CF}"/>
              </a:ext>
            </a:extLst>
          </p:cNvPr>
          <p:cNvSpPr>
            <a:spLocks noGrp="1" noChangeArrowheads="1"/>
          </p:cNvSpPr>
          <p:nvPr>
            <p:ph idx="1"/>
          </p:nvPr>
        </p:nvSpPr>
        <p:spPr bwMode="auto">
          <a:xfrm>
            <a:off x="441325" y="1271450"/>
            <a:ext cx="9161932"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cloud lite services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a:t>
            </a:r>
            <a:r>
              <a:rPr kumimoji="0" lang="en-US" altLang="en-US"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Watsonx</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AI Studio</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a:t>
            </a:r>
            <a:r>
              <a:rPr kumimoji="0" lang="en-US" altLang="en-US"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Watsonx</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AI Runtime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Granite foundation model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Natural Language Processing (NLP)</a:t>
            </a:r>
          </a:p>
          <a:p>
            <a:pPr marL="0" lvl="0" indent="0" defTabSz="914400" eaLnBrk="0" fontAlgn="base" hangingPunct="0">
              <a:lnSpc>
                <a:spcPct val="150000"/>
              </a:lnSpc>
              <a:spcBef>
                <a:spcPct val="0"/>
              </a:spcBef>
              <a:spcAft>
                <a:spcPct val="0"/>
              </a:spcAft>
              <a:buClrTx/>
              <a:buSzTx/>
              <a:buFontTx/>
              <a:buChar char="•"/>
            </a:pPr>
            <a:r>
              <a:rPr lang="en-IN" sz="2800" dirty="0"/>
              <a:t>Contextual Similarity Detection Algorithms</a:t>
            </a:r>
          </a:p>
          <a:p>
            <a:pPr marL="0" indent="0" defTabSz="914400" eaLnBrk="0" fontAlgn="base" hangingPunct="0">
              <a:lnSpc>
                <a:spcPct val="150000"/>
              </a:lnSpc>
              <a:spcBef>
                <a:spcPct val="0"/>
              </a:spcBef>
              <a:spcAft>
                <a:spcPct val="0"/>
              </a:spcAft>
              <a:buClrTx/>
              <a:buSzTx/>
              <a:buFontTx/>
              <a:buChar char="•"/>
            </a:pPr>
            <a:r>
              <a:rPr lang="en-US" sz="2800" dirty="0"/>
              <a:t>Learning from instructor feedback and assignment history</a:t>
            </a:r>
          </a:p>
          <a:p>
            <a:pPr marL="0" lvl="0" indent="0" defTabSz="914400" eaLnBrk="0" fontAlgn="base" hangingPunct="0">
              <a:lnSpc>
                <a:spcPct val="150000"/>
              </a:lnSpc>
              <a:spcBef>
                <a:spcPct val="0"/>
              </a:spcBef>
              <a:spcAft>
                <a:spcPct val="0"/>
              </a:spcAft>
              <a:buClrTx/>
              <a:buSzTx/>
              <a:buFontTx/>
              <a:buChar char="•"/>
            </a:pP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5" name="Rectangle 2">
            <a:extLst>
              <a:ext uri="{FF2B5EF4-FFF2-40B4-BE49-F238E27FC236}">
                <a16:creationId xmlns:a16="http://schemas.microsoft.com/office/drawing/2014/main" id="{223B871A-4510-09AF-2302-4676A4FABAA3}"/>
              </a:ext>
            </a:extLst>
          </p:cNvPr>
          <p:cNvSpPr>
            <a:spLocks noGrp="1" noChangeArrowheads="1"/>
          </p:cNvSpPr>
          <p:nvPr>
            <p:ph idx="1"/>
          </p:nvPr>
        </p:nvSpPr>
        <p:spPr bwMode="auto">
          <a:xfrm>
            <a:off x="581192" y="1929310"/>
            <a:ext cx="4926349" cy="3418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Cloud </a:t>
            </a:r>
            <a:r>
              <a:rPr kumimoji="0" lang="en-US" altLang="en-US"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Watsonx</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AI Studio</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Cloud </a:t>
            </a:r>
            <a:r>
              <a:rPr kumimoji="0" lang="en-US" altLang="en-US" sz="2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Watsonx</a:t>
            </a: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AI Runtime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Cloud Agent Lab</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8" name="Rectangle 5">
            <a:extLst>
              <a:ext uri="{FF2B5EF4-FFF2-40B4-BE49-F238E27FC236}">
                <a16:creationId xmlns:a16="http://schemas.microsoft.com/office/drawing/2014/main" id="{3532D329-EBDD-6507-163D-9B4F60FB0866}"/>
              </a:ext>
            </a:extLst>
          </p:cNvPr>
          <p:cNvSpPr>
            <a:spLocks noGrp="1" noChangeArrowheads="1"/>
          </p:cNvSpPr>
          <p:nvPr>
            <p:ph idx="1"/>
          </p:nvPr>
        </p:nvSpPr>
        <p:spPr bwMode="auto">
          <a:xfrm>
            <a:off x="581025" y="953200"/>
            <a:ext cx="9010993" cy="537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Learns instructor-specific writing and grading patterns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Identifies paraphrased or AI-generated content with high accuracy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Flags style inconsistencies and academic misconduct dynamically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Provides context-aware plagiarism reports to faculty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Supports multiple assignment formats: essays, code, presentations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Enhances academic integrity without false positives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Reduces manual effort in assignment validation and review</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305435" indent="-305435"/>
            <a:r>
              <a:rPr lang="en-IN" sz="2800" dirty="0"/>
              <a:t>Faculty and academic staff</a:t>
            </a:r>
          </a:p>
          <a:p>
            <a:pPr marL="305435" indent="-305435"/>
            <a:r>
              <a:rPr lang="en-IN" sz="2800" dirty="0"/>
              <a:t>Students submitting assignments</a:t>
            </a:r>
          </a:p>
          <a:p>
            <a:pPr marL="305435" indent="-305435"/>
            <a:r>
              <a:rPr lang="en-IN" sz="2800" dirty="0"/>
              <a:t>Educational institutions and universities</a:t>
            </a:r>
          </a:p>
          <a:p>
            <a:pPr marL="305435" indent="-305435"/>
            <a:r>
              <a:rPr lang="en-US" sz="2800" dirty="0"/>
              <a:t>Research evaluators and academic committees</a:t>
            </a:r>
            <a:endParaRPr lang="en-IN" sz="2800"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F0756041-F4E0-D208-5B19-36ACA7CF63F3}"/>
              </a:ext>
            </a:extLst>
          </p:cNvPr>
          <p:cNvPicPr>
            <a:picLocks noChangeAspect="1"/>
          </p:cNvPicPr>
          <p:nvPr/>
        </p:nvPicPr>
        <p:blipFill>
          <a:blip r:embed="rId2"/>
          <a:stretch>
            <a:fillRect/>
          </a:stretch>
        </p:blipFill>
        <p:spPr>
          <a:xfrm>
            <a:off x="5156568" y="853911"/>
            <a:ext cx="6019432" cy="5150177"/>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Content Placeholder 7">
            <a:extLst>
              <a:ext uri="{FF2B5EF4-FFF2-40B4-BE49-F238E27FC236}">
                <a16:creationId xmlns:a16="http://schemas.microsoft.com/office/drawing/2014/main" id="{03842D17-07BF-E611-A1DC-953869B96BF1}"/>
              </a:ext>
            </a:extLst>
          </p:cNvPr>
          <p:cNvPicPr>
            <a:picLocks noGrp="1" noChangeAspect="1"/>
          </p:cNvPicPr>
          <p:nvPr>
            <p:ph idx="1"/>
          </p:nvPr>
        </p:nvPicPr>
        <p:blipFill>
          <a:blip r:embed="rId2"/>
          <a:stretch>
            <a:fillRect/>
          </a:stretch>
        </p:blipFill>
        <p:spPr>
          <a:xfrm>
            <a:off x="5557777" y="1092200"/>
            <a:ext cx="5424925" cy="467360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1283</TotalTime>
  <Words>389</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INTELLISCANAI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Ashwini R P</cp:lastModifiedBy>
  <cp:revision>150</cp:revision>
  <dcterms:created xsi:type="dcterms:W3CDTF">2021-05-26T16:50:10Z</dcterms:created>
  <dcterms:modified xsi:type="dcterms:W3CDTF">2025-08-03T16:56:59Z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