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170" r:id="rId3"/>
    <p:sldId id="3172" r:id="rId5"/>
    <p:sldId id="3173" r:id="rId6"/>
    <p:sldId id="3178" r:id="rId7"/>
    <p:sldId id="3200" r:id="rId8"/>
    <p:sldId id="3180" r:id="rId9"/>
    <p:sldId id="3206" r:id="rId10"/>
    <p:sldId id="3207" r:id="rId11"/>
    <p:sldId id="3208" r:id="rId12"/>
    <p:sldId id="3202" r:id="rId13"/>
    <p:sldId id="3203" r:id="rId14"/>
    <p:sldId id="3174" r:id="rId15"/>
    <p:sldId id="3204" r:id="rId16"/>
    <p:sldId id="3217" r:id="rId17"/>
    <p:sldId id="3218" r:id="rId18"/>
    <p:sldId id="3219" r:id="rId19"/>
    <p:sldId id="3220" r:id="rId20"/>
    <p:sldId id="3175" r:id="rId21"/>
    <p:sldId id="3176" r:id="rId22"/>
    <p:sldId id="3205" r:id="rId23"/>
    <p:sldId id="3171" r:id="rId24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000"/>
    <a:srgbClr val="29ABE2"/>
    <a:srgbClr val="4EC1D6"/>
    <a:srgbClr val="5D6FA7"/>
    <a:srgbClr val="53BDD5"/>
    <a:srgbClr val="FF8486"/>
    <a:srgbClr val="133857"/>
    <a:srgbClr val="00A1E1"/>
    <a:srgbClr val="166C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5317" autoAdjust="0"/>
  </p:normalViewPr>
  <p:slideViewPr>
    <p:cSldViewPr>
      <p:cViewPr>
        <p:scale>
          <a:sx n="50" d="100"/>
          <a:sy n="50" d="100"/>
        </p:scale>
        <p:origin x="-264" y="-1698"/>
      </p:cViewPr>
      <p:guideLst>
        <p:guide orient="horz" pos="338"/>
        <p:guide orient="horz" pos="4183"/>
        <p:guide pos="4042"/>
        <p:guide pos="519"/>
        <p:guide pos="7497"/>
        <p:guide pos="6879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3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70663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936" y="-20320"/>
            <a:ext cx="12858749" cy="7232649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17315" y="3227195"/>
            <a:ext cx="7916316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安卓实训项目</a:t>
            </a:r>
            <a:r>
              <a:rPr lang="en-US" altLang="zh-CN" sz="4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——</a:t>
            </a:r>
            <a:r>
              <a:rPr lang="zh-CN" altLang="en-US" sz="4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剪纸堆</a:t>
            </a:r>
            <a:endParaRPr lang="zh-CN" altLang="en-US" sz="5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192270" y="4785360"/>
            <a:ext cx="3623945" cy="3784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组长：金悦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192270" y="5231130"/>
            <a:ext cx="3623945" cy="3784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组员：黄鲁菲，陈姗姗，汤瑶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/>
      <p:bldP spid="14" grpId="1"/>
      <p:bldP spid="19" grpId="0" bldLvl="0" animBg="1"/>
      <p:bldP spid="2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230" y="226060"/>
            <a:ext cx="49714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功能模块划分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4995" y="2630170"/>
            <a:ext cx="619379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数据逻辑处理模块划分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按照功能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划分为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、与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相关的事务，包括登录、注册、修改密码等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、与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Note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相关的事务，包括新建，修改，删除等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、与标签相关的事务，包括新建，修改，删除等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2406650"/>
            <a:ext cx="2895600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230" y="226060"/>
            <a:ext cx="49714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功能模块划分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4995" y="2630170"/>
            <a:ext cx="729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页面交互响应模块划分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按照个人任务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划分为四个模块，分别处理标签、登录注册、主界面、编辑笔记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1012190"/>
            <a:ext cx="3867150" cy="561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23672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个人分工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482958" y="2351414"/>
            <a:ext cx="1933961" cy="1725045"/>
            <a:chOff x="3019011" y="1562514"/>
            <a:chExt cx="1543050" cy="1376363"/>
          </a:xfrm>
        </p:grpSpPr>
        <p:sp>
          <p:nvSpPr>
            <p:cNvPr id="4" name="Rectangle 3"/>
            <p:cNvSpPr/>
            <p:nvPr/>
          </p:nvSpPr>
          <p:spPr>
            <a:xfrm>
              <a:off x="3019011" y="1562514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4390611" y="1562515"/>
              <a:ext cx="171450" cy="1376362"/>
              <a:chOff x="1447799" y="1047750"/>
              <a:chExt cx="609602" cy="33528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4" name="Flowchart: Manual Input 23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lowchart: Manual Input 24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482958" y="4068933"/>
            <a:ext cx="1933961" cy="1727434"/>
            <a:chOff x="3019011" y="2932872"/>
            <a:chExt cx="1543050" cy="1378268"/>
          </a:xfrm>
        </p:grpSpPr>
        <p:sp>
          <p:nvSpPr>
            <p:cNvPr id="7" name="Rectangle 6"/>
            <p:cNvSpPr/>
            <p:nvPr/>
          </p:nvSpPr>
          <p:spPr>
            <a:xfrm>
              <a:off x="3019011" y="2932872"/>
              <a:ext cx="13716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4390611" y="2934778"/>
              <a:ext cx="171450" cy="1376362"/>
              <a:chOff x="1447799" y="1047750"/>
              <a:chExt cx="609602" cy="3352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Flowchart: Manual Input 26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lowchart: Manual Input 27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6416919" y="2351414"/>
            <a:ext cx="1933961" cy="1725045"/>
            <a:chOff x="4562061" y="1562514"/>
            <a:chExt cx="1543050" cy="1376363"/>
          </a:xfrm>
        </p:grpSpPr>
        <p:sp>
          <p:nvSpPr>
            <p:cNvPr id="9" name="Rectangle 8"/>
            <p:cNvSpPr/>
            <p:nvPr/>
          </p:nvSpPr>
          <p:spPr>
            <a:xfrm flipH="1">
              <a:off x="4733511" y="1562514"/>
              <a:ext cx="13716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62061" y="1562515"/>
              <a:ext cx="171450" cy="1376362"/>
              <a:chOff x="1447799" y="1047750"/>
              <a:chExt cx="609602" cy="3352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" name="Flowchart: Manual Input 29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lowchart: Manual Input 30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6416919" y="4068933"/>
            <a:ext cx="1933961" cy="1727434"/>
            <a:chOff x="4562061" y="2932872"/>
            <a:chExt cx="1543050" cy="1378268"/>
          </a:xfrm>
        </p:grpSpPr>
        <p:sp>
          <p:nvSpPr>
            <p:cNvPr id="11" name="Rectangle 10"/>
            <p:cNvSpPr/>
            <p:nvPr/>
          </p:nvSpPr>
          <p:spPr>
            <a:xfrm flipH="1">
              <a:off x="4733511" y="2932872"/>
              <a:ext cx="1371600" cy="137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562061" y="2934778"/>
              <a:ext cx="171450" cy="1376362"/>
              <a:chOff x="1447799" y="1047750"/>
              <a:chExt cx="609602" cy="33528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3" name="Flowchart: Manual Input 32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lowchart: Manual Input 33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14605" tIns="57303" rIns="114605" bIns="57303" numCol="1" rtlCol="0" anchor="t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" name="Round Same Side Corner Rectangle 4"/>
          <p:cNvSpPr/>
          <p:nvPr/>
        </p:nvSpPr>
        <p:spPr>
          <a:xfrm rot="5400000">
            <a:off x="4231135" y="2282541"/>
            <a:ext cx="921616" cy="18568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4231135" y="4000062"/>
            <a:ext cx="921616" cy="18568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 flipH="1">
            <a:off x="7695002" y="2282542"/>
            <a:ext cx="921616" cy="18568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16200000" flipH="1">
            <a:off x="7695002" y="4000062"/>
            <a:ext cx="921616" cy="18568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/>
          <p:nvPr/>
        </p:nvSpPr>
        <p:spPr>
          <a:xfrm>
            <a:off x="3947793" y="3037364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1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金悦</a:t>
            </a:r>
            <a:endParaRPr lang="zh-CN" altLang="en-US" sz="2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3"/>
          <p:cNvSpPr txBox="1"/>
          <p:nvPr/>
        </p:nvSpPr>
        <p:spPr>
          <a:xfrm>
            <a:off x="3947795" y="4754880"/>
            <a:ext cx="715010" cy="3473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1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黄鲁菲</a:t>
            </a:r>
            <a:endParaRPr lang="zh-CN" altLang="en-US" sz="2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Placeholder 3"/>
          <p:cNvSpPr txBox="1"/>
          <p:nvPr/>
        </p:nvSpPr>
        <p:spPr>
          <a:xfrm>
            <a:off x="8045450" y="3037205"/>
            <a:ext cx="901065" cy="3473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1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陈姗姗   </a:t>
            </a:r>
            <a:endParaRPr lang="zh-CN" altLang="en-US" sz="2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8350885" y="4754880"/>
            <a:ext cx="595630" cy="3473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1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汤瑶</a:t>
            </a:r>
            <a:endParaRPr lang="zh-CN" altLang="en-US" sz="2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195" y="4646295"/>
            <a:ext cx="3467735" cy="1660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负责用户的登录与注册模块，运用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Bmob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远端数据库存储用户，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Room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本地数据库存储笔记，数据库操作都是异步操作，用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LiveData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反馈给前台</a:t>
            </a:r>
            <a:endParaRPr lang="zh-CN" altLang="en-US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830" y="2391410"/>
            <a:ext cx="3467100" cy="1807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负责主页的制作包括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TopBar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，列的显示，收藏，分享，滑动删除的功能，主要运用了沉浸式标题栏效果，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viewPager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recycleView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ItemTouchHelper</a:t>
            </a:r>
            <a:endParaRPr lang="zh-CN" altLang="en-US" sz="7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19565" y="2233295"/>
            <a:ext cx="3401060" cy="1660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负责个人信息页的信息模块和标签管理模块，通过应用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RecyclerView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和自定义的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dialog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实现标签的显示，新建、修改、删除等功能。</a:t>
            </a:r>
            <a:endParaRPr lang="zh-CN" altLang="en-US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19565" y="4467860"/>
            <a:ext cx="2738755" cy="1992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负责剪切板内部文本编辑，对字体进行加粗，添加链接等样式。对剪切内容添加标签。主要运用了自定义继承控件。</a:t>
            </a:r>
            <a:endParaRPr lang="zh-CN" altLang="en-US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230" y="229870"/>
            <a:ext cx="491236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个人分工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10" grpId="0" bldLvl="0" animBg="1"/>
      <p:bldP spid="12" grpId="0" bldLvl="0" animBg="1"/>
      <p:bldP spid="15" grpId="0"/>
      <p:bldP spid="16" grpId="0"/>
      <p:bldP spid="17" grpId="0"/>
      <p:bldP spid="18" grpId="0"/>
      <p:bldP spid="35" grpId="0"/>
      <p:bldP spid="36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 txBox="1"/>
          <p:nvPr/>
        </p:nvSpPr>
        <p:spPr>
          <a:xfrm>
            <a:off x="8045450" y="3037205"/>
            <a:ext cx="901065" cy="3473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1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陈姗姗   </a:t>
            </a:r>
            <a:endParaRPr lang="zh-CN" altLang="en-US" sz="2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3390" y="988695"/>
            <a:ext cx="1175766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负责个人信息页的信息模块和标签管理模块，通过应用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RecyclerView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和自定义的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dialog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实现标签的显示，新建、修改、删除等功能。</a:t>
            </a:r>
            <a:endParaRPr lang="zh-CN" altLang="en-US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230" y="229870"/>
            <a:ext cx="491236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陈姗姗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57YV%SK4{9S1Q((7)J[K@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255" y="1652905"/>
            <a:ext cx="3013075" cy="5340350"/>
          </a:xfrm>
          <a:prstGeom prst="rect">
            <a:avLst/>
          </a:prstGeom>
        </p:spPr>
      </p:pic>
      <p:pic>
        <p:nvPicPr>
          <p:cNvPr id="3" name="图片 2" descr="IY1OVM7B_RAB8Q{P_71Q7}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55" y="1652905"/>
            <a:ext cx="3147695" cy="5340350"/>
          </a:xfrm>
          <a:prstGeom prst="rect">
            <a:avLst/>
          </a:prstGeom>
        </p:spPr>
      </p:pic>
      <p:pic>
        <p:nvPicPr>
          <p:cNvPr id="6" name="图片 5" descr="`)]12D1JJ}NU@OC8XAQ}J~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1652905"/>
            <a:ext cx="3263900" cy="534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6705" y="1005840"/>
            <a:ext cx="1241425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负责用户的登录与注册模块，运用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Bmob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远端数据库存储用户，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Room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本地数据库存储笔记，数据库操作都是异步操作，用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LiveData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反馈给前台</a:t>
            </a:r>
            <a:endParaRPr lang="zh-CN" altLang="en-US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230" y="229870"/>
            <a:ext cx="491236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黄鲁菲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MC~@$P5J9~HPDSRT40O`HI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670050"/>
            <a:ext cx="2937510" cy="5175885"/>
          </a:xfrm>
          <a:prstGeom prst="rect">
            <a:avLst/>
          </a:prstGeom>
        </p:spPr>
      </p:pic>
      <p:pic>
        <p:nvPicPr>
          <p:cNvPr id="6" name="图片 5" descr="EZ(OSS}~}(UID@50QY$3)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70" y="1526540"/>
            <a:ext cx="2934970" cy="51771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40" y="1564640"/>
            <a:ext cx="2429510" cy="2639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15" y="4308475"/>
            <a:ext cx="5029200" cy="280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 txBox="1"/>
          <p:nvPr/>
        </p:nvSpPr>
        <p:spPr>
          <a:xfrm>
            <a:off x="8350885" y="4754880"/>
            <a:ext cx="595630" cy="3473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1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汤瑶</a:t>
            </a:r>
            <a:endParaRPr lang="zh-CN" altLang="en-US" sz="2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3705" y="1113155"/>
            <a:ext cx="1225804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负责剪切板内部文本编辑，对字体进行加粗，添加链接等样式。对剪切内容添加标签。主要运用了自定义继承控件。</a:t>
            </a:r>
            <a:endParaRPr lang="zh-CN" altLang="en-US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230" y="229870"/>
            <a:ext cx="491236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汤瑶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E1PT6H%W_QK$Y6TK{Q26T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513205"/>
            <a:ext cx="3246120" cy="5588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30" y="1945640"/>
            <a:ext cx="4450715" cy="4723765"/>
          </a:xfrm>
          <a:prstGeom prst="rect">
            <a:avLst/>
          </a:prstGeom>
        </p:spPr>
      </p:pic>
      <p:pic>
        <p:nvPicPr>
          <p:cNvPr id="13" name="图片 12" descr="$N]QC1TC4KC4$GLXA@9F77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40" y="1777365"/>
            <a:ext cx="313944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5285" y="1023620"/>
            <a:ext cx="12211050" cy="811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负责主页的制作包括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TopBar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，列的显示，收藏，分享，滑动删除的功能，主要运用了沉浸式标题栏效果，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viewPager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recycleView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ItemTouchHelper</a:t>
            </a:r>
            <a:endParaRPr lang="zh-CN" altLang="en-US" sz="7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795655" y="220345"/>
            <a:ext cx="491236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金悦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09T($04BNR_%FEK$3$T03O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1943100"/>
            <a:ext cx="2863215" cy="5133340"/>
          </a:xfrm>
          <a:prstGeom prst="rect">
            <a:avLst/>
          </a:prstGeom>
        </p:spPr>
      </p:pic>
      <p:pic>
        <p:nvPicPr>
          <p:cNvPr id="3" name="图片 2" descr="~X6(Q3RKA{[E}M@JP`7%5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20" y="1943735"/>
            <a:ext cx="3043555" cy="5132705"/>
          </a:xfrm>
          <a:prstGeom prst="rect">
            <a:avLst/>
          </a:prstGeom>
        </p:spPr>
      </p:pic>
      <p:pic>
        <p:nvPicPr>
          <p:cNvPr id="6" name="图片 5" descr="C)V`_A$7ABB[LKQS@FA{7]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585" y="1943735"/>
            <a:ext cx="2931160" cy="513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23672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23672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917207" cy="7239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1243487" y="1113625"/>
            <a:ext cx="243023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2"/>
          <p:cNvSpPr txBox="1"/>
          <p:nvPr>
            <p:custDataLst>
              <p:tags r:id="rId2"/>
            </p:custDataLst>
          </p:nvPr>
        </p:nvSpPr>
        <p:spPr>
          <a:xfrm>
            <a:off x="1255761" y="2129286"/>
            <a:ext cx="240568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109928" y="2268366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109928" y="3275268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9928" y="4282170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Text_1"/>
          <p:cNvSpPr/>
          <p:nvPr>
            <p:custDataLst>
              <p:tags r:id="rId6"/>
            </p:custDataLst>
          </p:nvPr>
        </p:nvSpPr>
        <p:spPr>
          <a:xfrm>
            <a:off x="8068419" y="2382303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7"/>
            </p:custDataLst>
          </p:nvPr>
        </p:nvSpPr>
        <p:spPr>
          <a:xfrm>
            <a:off x="8068419" y="3389206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个人分工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3"/>
          <p:cNvSpPr/>
          <p:nvPr>
            <p:custDataLst>
              <p:tags r:id="rId8"/>
            </p:custDataLst>
          </p:nvPr>
        </p:nvSpPr>
        <p:spPr>
          <a:xfrm>
            <a:off x="8068419" y="4396108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Other_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109928" y="5300283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Text_2"/>
          <p:cNvSpPr/>
          <p:nvPr>
            <p:custDataLst>
              <p:tags r:id="rId10"/>
            </p:custDataLst>
          </p:nvPr>
        </p:nvSpPr>
        <p:spPr>
          <a:xfrm>
            <a:off x="8068419" y="5414221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7" grpId="0"/>
      <p:bldP spid="42" grpId="0" animBg="1"/>
      <p:bldP spid="14" grpId="0" animBg="1"/>
      <p:bldP spid="16" grpId="0" animBg="1"/>
      <p:bldP spid="20" grpId="0"/>
      <p:bldP spid="21" grpId="0"/>
      <p:bldP spid="22" grpId="0"/>
      <p:bldP spid="3" grpId="0" bldLvl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2706522" y="2073564"/>
            <a:ext cx="2580877" cy="3051270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3337434" y="5211921"/>
            <a:ext cx="1319053" cy="1058034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30110" y="2275783"/>
            <a:ext cx="2133701" cy="1909762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5936457" y="2712098"/>
            <a:ext cx="505538" cy="505538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5888" y="2722520"/>
            <a:ext cx="3543182" cy="58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通过这个项目学会了用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MVVM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结构搭建一个基础的安卓应用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36457" y="3570120"/>
            <a:ext cx="505538" cy="5055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5888" y="3580542"/>
            <a:ext cx="3543182" cy="58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学会用多线程调用异步操作来处理数据库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36457" y="4512428"/>
            <a:ext cx="505538" cy="5055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65888" y="4522850"/>
            <a:ext cx="3543182" cy="58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对安卓的四大组件有了进一步了解，尤其是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Fragement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的声明周期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36457" y="5368421"/>
            <a:ext cx="505538" cy="5055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5888" y="5378843"/>
            <a:ext cx="3543182" cy="58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对面向接口编程和接口回调的方法加深了理解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19" grpId="0"/>
      <p:bldP spid="20" grpId="0" bldLvl="0" animBg="1"/>
      <p:bldP spid="25" grpId="0"/>
      <p:bldP spid="26" grpId="0" bldLvl="0" animBg="1"/>
      <p:bldP spid="27" grpId="0"/>
      <p:bldP spid="28" grpId="0" bldLvl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0"/>
            <a:ext cx="12858749" cy="7232649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817314" y="2684785"/>
            <a:ext cx="69127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17315" y="3055745"/>
            <a:ext cx="7124228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谢       谢</a:t>
            </a:r>
            <a:endParaRPr lang="zh-CN" altLang="en-US" sz="7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23672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3357" y="1351876"/>
            <a:ext cx="3359151" cy="4853182"/>
            <a:chOff x="1912729" y="1458758"/>
            <a:chExt cx="3590477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418790"/>
              <a:ext cx="2330568" cy="492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个人信息模块</a:t>
              </a:r>
              <a:endParaRPr lang="zh-CN" altLang="en-GB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377591"/>
              <a:ext cx="2330568" cy="492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20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剪切保存笔记</a:t>
              </a:r>
              <a:r>
                <a:rPr lang="en-GB" sz="20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27208" y="4179783"/>
              <a:ext cx="3375998" cy="887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20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编辑笔记，给笔记加标签</a:t>
              </a:r>
              <a:endParaRPr lang="zh-CN" altLang="en-GB" sz="2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GB" sz="20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49840" y="5114980"/>
              <a:ext cx="2330568" cy="492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20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分享笔记</a:t>
              </a:r>
              <a:r>
                <a:rPr lang="en-GB" sz="20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36745" y="2763520"/>
            <a:ext cx="7285355" cy="219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剪纸堆这个软件是一个实用类工具，其主要功能有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、保存用户从其他应用复制到剪贴板的内容，形成一条笔记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、用户可以对已有笔记进行二次加工，包括样式的加粗，下划线，字体颜色等，给笔记打标签，收藏笔记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、用户可以将自己的笔记通过第三方应用分享给其他人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24230" y="240348"/>
            <a:ext cx="44780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功能介绍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8595360" y="2532380"/>
            <a:ext cx="3557270" cy="14770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总代码量：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5652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功能代码：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3919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界面代码：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1733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代码量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908810"/>
            <a:ext cx="7781925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230" y="226060"/>
            <a:ext cx="49714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功能模块划分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998220"/>
            <a:ext cx="3048000" cy="569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4995" y="2630170"/>
            <a:ext cx="71989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整体结构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java：存放功能逻辑代码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java/repository:存放数据处理逻辑，包括数据库及相关操作database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                            和供用户调用处理数据库的接口IXXXRepository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java/ui:处理界面上的响应操作，为界面提供数据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res/layout：存放界面代码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230" y="226060"/>
            <a:ext cx="49714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功能模块划分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455" y="1235710"/>
            <a:ext cx="994727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MVVM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架构介绍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l"/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MVVM是一种思想。即UI随数据更改而更改。它独特的地方就在于它的DataBinding特性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l"/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View: 对应于Activity和XML，负责View的绘制以及与用户交互。 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l"/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Model: 实体模型。 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l"/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ViewModel: 负责完成View与Model间的交互，负责业务逻辑。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3160395"/>
            <a:ext cx="3705225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70" y="3016885"/>
            <a:ext cx="3431540" cy="4081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155" y="3653790"/>
            <a:ext cx="3086100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230" y="226060"/>
            <a:ext cx="49714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功能模块划分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49350"/>
            <a:ext cx="5868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DataBinding特性实现（数据驱动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UI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）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——LiveData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770380"/>
            <a:ext cx="8401050" cy="139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37370" y="2127250"/>
            <a:ext cx="2953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UI</a:t>
            </a:r>
            <a:r>
              <a:rPr lang="zh-CN" altLang="en-US"/>
              <a:t>层</a:t>
            </a:r>
            <a:endParaRPr lang="zh-CN" altLang="en-US"/>
          </a:p>
          <a:p>
            <a:pPr algn="l"/>
            <a:r>
              <a:rPr lang="zh-CN" altLang="en-US"/>
              <a:t>通过liveData的observe接收ViewModel传过来的事件传递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3525520"/>
            <a:ext cx="8401685" cy="3408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37370" y="4298315"/>
            <a:ext cx="2669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ViewModel</a:t>
            </a:r>
            <a:r>
              <a:rPr lang="zh-CN" altLang="en-US"/>
              <a:t>层</a:t>
            </a:r>
            <a:endParaRPr lang="zh-CN" altLang="en-US"/>
          </a:p>
          <a:p>
            <a:pPr algn="l"/>
            <a:r>
              <a:rPr lang="zh-CN" altLang="en-US"/>
              <a:t>负责加载数据，逻辑编写，以及将Model以观察者事件形式传递给View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230" y="226060"/>
            <a:ext cx="49714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功能模块划分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360" y="1089660"/>
            <a:ext cx="5868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DataBinding特性实现（数据驱动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UI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）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——LiveData</a:t>
            </a:r>
            <a:endParaRPr lang="zh-CN" alt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52030" y="2242185"/>
            <a:ext cx="2953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Repository</a:t>
            </a:r>
            <a:r>
              <a:rPr lang="zh-CN" altLang="en-US"/>
              <a:t>层</a:t>
            </a:r>
            <a:endParaRPr lang="zh-CN" altLang="en-US"/>
          </a:p>
          <a:p>
            <a:pPr algn="l"/>
            <a:r>
              <a:rPr lang="zh-CN" altLang="en-US"/>
              <a:t>调用数据库</a:t>
            </a:r>
            <a:r>
              <a:rPr lang="en-US" altLang="zh-CN"/>
              <a:t>Model</a:t>
            </a:r>
            <a:r>
              <a:rPr lang="zh-CN" altLang="en-US"/>
              <a:t>层的数据操作，给前台提供操作数据的接口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52030" y="4629150"/>
            <a:ext cx="2669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数据库</a:t>
            </a:r>
            <a:r>
              <a:rPr lang="en-US" altLang="zh-CN"/>
              <a:t>Model</a:t>
            </a:r>
            <a:r>
              <a:rPr lang="zh-CN" altLang="en-US"/>
              <a:t>层</a:t>
            </a:r>
            <a:endParaRPr lang="zh-CN" altLang="en-US"/>
          </a:p>
          <a:p>
            <a:pPr algn="l"/>
            <a:r>
              <a:rPr lang="zh-CN" altLang="en-US"/>
              <a:t>负责数据库操作，将查询到的数据以</a:t>
            </a:r>
            <a:r>
              <a:rPr lang="en-US" altLang="zh-CN"/>
              <a:t>LiveData</a:t>
            </a:r>
            <a:r>
              <a:rPr lang="zh-CN" altLang="en-US"/>
              <a:t>返回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3964940"/>
            <a:ext cx="3741420" cy="3201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" y="1488440"/>
            <a:ext cx="4166235" cy="22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2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3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6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7.xml><?xml version="1.0" encoding="utf-8"?>
<p:tagLst xmlns:p="http://schemas.openxmlformats.org/presentationml/2006/main">
  <p:tag name="MH" val="20161022204303"/>
  <p:tag name="MH_LIBRARY" val="GRAPHIC"/>
</p:tagLst>
</file>

<file path=ppt/tags/tag18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9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3.xml><?xml version="1.0" encoding="utf-8"?>
<p:tagLst xmlns:p="http://schemas.openxmlformats.org/presentationml/2006/main">
  <p:tag name="MH" val="20161022204303"/>
  <p:tag name="MH_LIBRARY" val="GRAPHIC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9.xml><?xml version="1.0" encoding="utf-8"?>
<p:tagLst xmlns:p="http://schemas.openxmlformats.org/presentationml/2006/main">
  <p:tag name="MH" val="20161022204303"/>
  <p:tag name="MH_LIBRARY" val="GRAPHIC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0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4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35.xml><?xml version="1.0" encoding="utf-8"?>
<p:tagLst xmlns:p="http://schemas.openxmlformats.org/presentationml/2006/main">
  <p:tag name="MH" val="20161022204303"/>
  <p:tag name="MH_LIBRARY" val="GRAPHIC"/>
</p:tagLst>
</file>

<file path=ppt/tags/tag36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564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274">
      <a:dk1>
        <a:sysClr val="windowText" lastClr="000000"/>
      </a:dk1>
      <a:lt1>
        <a:sysClr val="window" lastClr="FFFFFF"/>
      </a:lt1>
      <a:dk2>
        <a:srgbClr val="2AB2CC"/>
      </a:dk2>
      <a:lt2>
        <a:srgbClr val="E7E6E6"/>
      </a:lt2>
      <a:accent1>
        <a:srgbClr val="2AB2CC"/>
      </a:accent1>
      <a:accent2>
        <a:srgbClr val="BFBFBF"/>
      </a:accent2>
      <a:accent3>
        <a:srgbClr val="2AB2CC"/>
      </a:accent3>
      <a:accent4>
        <a:srgbClr val="BFBFBF"/>
      </a:accent4>
      <a:accent5>
        <a:srgbClr val="2AB2CC"/>
      </a:accent5>
      <a:accent6>
        <a:srgbClr val="BFBFBF"/>
      </a:accent6>
      <a:hlink>
        <a:srgbClr val="2AB2CC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自定义</PresentationFormat>
  <Paragraphs>205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</vt:lpstr>
      <vt:lpstr>微软雅黑</vt:lpstr>
      <vt:lpstr>Arial Narrow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www.1ppt.com</cp:keywords>
  <cp:lastModifiedBy>阿姗</cp:lastModifiedBy>
  <cp:revision>18</cp:revision>
  <dcterms:created xsi:type="dcterms:W3CDTF">2016-12-31T14:08:00Z</dcterms:created>
  <dcterms:modified xsi:type="dcterms:W3CDTF">2019-07-16T01:02:10Z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