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7" r:id="rId8"/>
    <p:sldId id="261" r:id="rId9"/>
    <p:sldId id="262" r:id="rId10"/>
    <p:sldId id="268" r:id="rId11"/>
    <p:sldId id="263" r:id="rId12"/>
    <p:sldId id="269" r:id="rId13"/>
    <p:sldId id="271" r:id="rId14"/>
    <p:sldId id="264" r:id="rId15"/>
    <p:sldId id="270" r:id="rId16"/>
    <p:sldId id="265" r:id="rId17"/>
    <p:sldId id="272"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AFC01-99B2-4C54-93A4-D455563D6802}" v="23" dt="2024-03-30T10:57:19.97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29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067305"/>
            <a:ext cx="4571999"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imes New Roman" panose="02020603050405020304" pitchFamily="18" charset="0"/>
                <a:cs typeface="Times New Roman" panose="02020603050405020304" pitchFamily="18" charset="0"/>
              </a:rPr>
              <a:t>Muhammed </a:t>
            </a:r>
            <a:r>
              <a:rPr lang="en-GB" sz="3200" dirty="0" err="1">
                <a:latin typeface="Times New Roman" panose="02020603050405020304" pitchFamily="18" charset="0"/>
                <a:cs typeface="Times New Roman" panose="02020603050405020304" pitchFamily="18" charset="0"/>
              </a:rPr>
              <a:t>Shamsudeen</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35708-0EE7-85A0-83CB-D5390DEE3586}"/>
              </a:ext>
            </a:extLst>
          </p:cNvPr>
          <p:cNvSpPr txBox="1"/>
          <p:nvPr/>
        </p:nvSpPr>
        <p:spPr>
          <a:xfrm>
            <a:off x="609600" y="533400"/>
            <a:ext cx="8610600" cy="5632311"/>
          </a:xfrm>
          <a:prstGeom prst="rect">
            <a:avLst/>
          </a:prstGeom>
          <a:noFill/>
        </p:spPr>
        <p:txBody>
          <a:bodyPr wrap="square" rtlCol="0">
            <a:spAutoFit/>
          </a:bodyPr>
          <a:lstStyle/>
          <a:p>
            <a:pPr marL="342900" indent="-34290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Time and Cost Efficiency</a:t>
            </a:r>
            <a:r>
              <a:rPr lang="en-US" sz="2000" b="0" i="0" dirty="0">
                <a:solidFill>
                  <a:srgbClr val="0D0D0D"/>
                </a:solidFill>
                <a:effectLst/>
                <a:latin typeface="Times New Roman" panose="02020603050405020304" pitchFamily="18" charset="0"/>
                <a:cs typeface="Times New Roman" panose="02020603050405020304" pitchFamily="18" charset="0"/>
              </a:rPr>
              <a:t>: By providing ready-to-use face images, our solution saves users valuable time and resources that would otherwise be spent on sourcing or creating images from scratch.</a:t>
            </a:r>
          </a:p>
          <a:p>
            <a:pPr marL="342900" indent="-34290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Reliability and Consistency</a:t>
            </a:r>
            <a:r>
              <a:rPr lang="en-US" sz="2000" b="0" i="0" dirty="0">
                <a:solidFill>
                  <a:srgbClr val="0D0D0D"/>
                </a:solidFill>
                <a:effectLst/>
                <a:latin typeface="Times New Roman" panose="02020603050405020304" pitchFamily="18" charset="0"/>
                <a:cs typeface="Times New Roman" panose="02020603050405020304" pitchFamily="18" charset="0"/>
              </a:rPr>
              <a:t>: Users can rely on our system to consistently deliver high-quality results, backed by robust algorithms and rigorous testing.</a:t>
            </a:r>
          </a:p>
          <a:p>
            <a:pPr marL="342900" indent="-34290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Continuous Improvement</a:t>
            </a:r>
            <a:r>
              <a:rPr lang="en-US" sz="2000" b="0" i="0" dirty="0">
                <a:solidFill>
                  <a:srgbClr val="0D0D0D"/>
                </a:solidFill>
                <a:effectLst/>
                <a:latin typeface="Times New Roman" panose="02020603050405020304" pitchFamily="18" charset="0"/>
                <a:cs typeface="Times New Roman" panose="02020603050405020304" pitchFamily="18" charset="0"/>
              </a:rPr>
              <a:t>: We are committed to ongoing refinement and enhancement of our solution, incorporating user feedback and advancements in technology to ensure it remains at the forefront of face image generation.</a:t>
            </a:r>
          </a:p>
          <a:p>
            <a:pPr algn="l"/>
            <a:endParaRPr lang="en-GB" sz="2000" b="1" i="0" dirty="0">
              <a:solidFill>
                <a:schemeClr val="tx1"/>
              </a:solidFill>
              <a:effectLst/>
              <a:latin typeface="Times New Roman" panose="02020603050405020304" pitchFamily="18" charset="0"/>
              <a:cs typeface="Times New Roman" panose="02020603050405020304" pitchFamily="18" charset="0"/>
            </a:endParaRPr>
          </a:p>
          <a:p>
            <a:pPr algn="l"/>
            <a:r>
              <a:rPr lang="en-GB" sz="2000" b="1" i="0" dirty="0">
                <a:solidFill>
                  <a:schemeClr val="tx1"/>
                </a:solidFill>
                <a:effectLst/>
                <a:latin typeface="Times New Roman" panose="02020603050405020304" pitchFamily="18" charset="0"/>
                <a:cs typeface="Times New Roman" panose="02020603050405020304" pitchFamily="18" charset="0"/>
              </a:rPr>
              <a:t>Value Proposition:</a:t>
            </a: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Exceptional Quality</a:t>
            </a:r>
            <a:r>
              <a:rPr lang="en-US" sz="2000" b="0" i="0" dirty="0">
                <a:solidFill>
                  <a:srgbClr val="0D0D0D"/>
                </a:solidFill>
                <a:effectLst/>
                <a:latin typeface="Times New Roman" panose="02020603050405020304" pitchFamily="18" charset="0"/>
                <a:cs typeface="Times New Roman" panose="02020603050405020304" pitchFamily="18" charset="0"/>
              </a:rPr>
              <a:t>: Delivering realistic and high-fidelity face images that meet the stringent standards of professionals across industries.</a:t>
            </a: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Efficiency and Speed</a:t>
            </a:r>
            <a:r>
              <a:rPr lang="en-US" sz="2000" b="0" i="0" dirty="0">
                <a:solidFill>
                  <a:srgbClr val="0D0D0D"/>
                </a:solidFill>
                <a:effectLst/>
                <a:latin typeface="Times New Roman" panose="02020603050405020304" pitchFamily="18" charset="0"/>
                <a:cs typeface="Times New Roman" panose="02020603050405020304" pitchFamily="18" charset="0"/>
              </a:rPr>
              <a:t>: Streamlining the process of generating custom face images, saving users significant time and resources compared to manual creation or sourcing.</a:t>
            </a: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4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9" name="TextBox 8">
            <a:extLst>
              <a:ext uri="{FF2B5EF4-FFF2-40B4-BE49-F238E27FC236}">
                <a16:creationId xmlns:a16="http://schemas.microsoft.com/office/drawing/2014/main" id="{F2A59192-1916-B1E7-F399-4863D0994972}"/>
              </a:ext>
            </a:extLst>
          </p:cNvPr>
          <p:cNvSpPr txBox="1"/>
          <p:nvPr/>
        </p:nvSpPr>
        <p:spPr>
          <a:xfrm>
            <a:off x="2327868" y="1403138"/>
            <a:ext cx="6991350" cy="5016758"/>
          </a:xfrm>
          <a:prstGeom prst="rect">
            <a:avLst/>
          </a:prstGeom>
          <a:noFill/>
        </p:spPr>
        <p:txBody>
          <a:bodyPr wrap="square" rtlCol="0">
            <a:spAutoFit/>
          </a:bodyPr>
          <a:lstStyle/>
          <a:p>
            <a:pPr marL="342900" indent="-34290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Unprecedented Realism</a:t>
            </a:r>
            <a:r>
              <a:rPr lang="en-US" sz="2000" b="0" i="0" dirty="0">
                <a:solidFill>
                  <a:srgbClr val="0D0D0D"/>
                </a:solidFill>
                <a:effectLst/>
                <a:latin typeface="Times New Roman" panose="02020603050405020304" pitchFamily="18" charset="0"/>
                <a:cs typeface="Times New Roman" panose="02020603050405020304" pitchFamily="18" charset="0"/>
              </a:rPr>
              <a:t>: Witness faces that blur the lines between reality and digital creation, captivating users with their lifelike qualities and intricate details, evoking genuine astonishment at the fidelity of the generated images.</a:t>
            </a: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Limitless Creativity Unleashed</a:t>
            </a:r>
            <a:r>
              <a:rPr lang="en-US" sz="2000" b="0" i="0" dirty="0">
                <a:solidFill>
                  <a:srgbClr val="0D0D0D"/>
                </a:solidFill>
                <a:effectLst/>
                <a:latin typeface="Times New Roman" panose="02020603050405020304" pitchFamily="18" charset="0"/>
                <a:cs typeface="Times New Roman" panose="02020603050405020304" pitchFamily="18" charset="0"/>
              </a:rPr>
              <a:t>: Empower users to explore boundless creative possibilities, from crafting unique characters and avatars to generating breathtaking artwork that sparks inspiration and amazement in both creators and audiences alike.</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Instant Access to Excellence</a:t>
            </a:r>
            <a:r>
              <a:rPr lang="en-US" sz="2000" b="0" i="0" dirty="0">
                <a:solidFill>
                  <a:srgbClr val="0D0D0D"/>
                </a:solidFill>
                <a:effectLst/>
                <a:latin typeface="Times New Roman" panose="02020603050405020304" pitchFamily="18" charset="0"/>
                <a:cs typeface="Times New Roman" panose="02020603050405020304" pitchFamily="18" charset="0"/>
              </a:rPr>
              <a:t>: Experience the thrill of instant gratification as users effortlessly summon stunning face images with just a few clicks, eliminating the barriers of time-consuming manual creation and procurement, and immersing them in a world of instant innovation and productivity.</a:t>
            </a:r>
            <a:endParaRPr lang="en-GB" sz="20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8EDDD-5EF4-64CE-B8F9-849E012AA4A1}"/>
              </a:ext>
            </a:extLst>
          </p:cNvPr>
          <p:cNvSpPr txBox="1"/>
          <p:nvPr/>
        </p:nvSpPr>
        <p:spPr>
          <a:xfrm>
            <a:off x="838200" y="1066800"/>
            <a:ext cx="7772400" cy="3785652"/>
          </a:xfrm>
          <a:prstGeom prst="rect">
            <a:avLst/>
          </a:prstGeom>
          <a:noFill/>
        </p:spPr>
        <p:txBody>
          <a:bodyPr wrap="square" rtlCol="0">
            <a:spAutoFit/>
          </a:bodyPr>
          <a:lstStyle/>
          <a:p>
            <a:pPr marL="285750" indent="-28575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Tailored Precision and Personalization</a:t>
            </a:r>
            <a:r>
              <a:rPr lang="en-US" sz="2000" b="0" i="0" dirty="0">
                <a:solidFill>
                  <a:srgbClr val="0D0D0D"/>
                </a:solidFill>
                <a:effectLst/>
                <a:latin typeface="Times New Roman" panose="02020603050405020304" pitchFamily="18" charset="0"/>
                <a:cs typeface="Times New Roman" panose="02020603050405020304" pitchFamily="18" charset="0"/>
              </a:rPr>
              <a:t>: Delight users with the ability to fine-tune and customize every aspect of the generated faces, from subtle nuances in expression to specific demographic characteristics, granting them unparalleled control over the creative process and ensuring each creation is truly one-of-a-kind.</a:t>
            </a:r>
          </a:p>
          <a:p>
            <a:pPr marL="285750" indent="-285750" algn="l">
              <a:buFont typeface="Arial" panose="020B0604020202020204" pitchFamily="34" charset="0"/>
              <a:buChar char="•"/>
            </a:pPr>
            <a:endParaRPr lang="en-GB" sz="2000" dirty="0"/>
          </a:p>
          <a:p>
            <a:pPr marL="285750" indent="-28575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Future-Proof Innovation</a:t>
            </a:r>
            <a:r>
              <a:rPr lang="en-US" sz="2000" b="0" i="0" dirty="0">
                <a:solidFill>
                  <a:srgbClr val="0D0D0D"/>
                </a:solidFill>
                <a:effectLst/>
                <a:latin typeface="Times New Roman" panose="02020603050405020304" pitchFamily="18" charset="0"/>
                <a:cs typeface="Times New Roman" panose="02020603050405020304" pitchFamily="18" charset="0"/>
              </a:rPr>
              <a:t>: Inspire confidence and excitement in users as they witness our commitment to continuous improvement and innovation, knowing that our solution will evolve alongside emerging technologies and user needs, promising an ever-expanding array of features and possibilities that push the boundaries of what's possible in face image generation.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55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6B37-4DF4-2F0F-06AE-966F3BBBA743}"/>
              </a:ext>
            </a:extLst>
          </p:cNvPr>
          <p:cNvSpPr>
            <a:spLocks noGrp="1"/>
          </p:cNvSpPr>
          <p:nvPr>
            <p:ph type="title"/>
          </p:nvPr>
        </p:nvSpPr>
        <p:spPr>
          <a:xfrm>
            <a:off x="558165" y="385444"/>
            <a:ext cx="9764395" cy="738664"/>
          </a:xfrm>
        </p:spPr>
        <p:txBody>
          <a:bodyPr/>
          <a:lstStyle/>
          <a:p>
            <a:r>
              <a:rPr lang="en-GB" dirty="0">
                <a:latin typeface="Times New Roman" panose="02020603050405020304" pitchFamily="18" charset="0"/>
                <a:cs typeface="Times New Roman" panose="02020603050405020304" pitchFamily="18" charset="0"/>
              </a:rPr>
              <a:t>APPLICATIONS</a:t>
            </a:r>
          </a:p>
        </p:txBody>
      </p:sp>
      <p:sp>
        <p:nvSpPr>
          <p:cNvPr id="4" name="Rectangle 1">
            <a:extLst>
              <a:ext uri="{FF2B5EF4-FFF2-40B4-BE49-F238E27FC236}">
                <a16:creationId xmlns:a16="http://schemas.microsoft.com/office/drawing/2014/main" id="{AEE0602B-1D85-D6A5-8672-C45CCFDF0B26}"/>
              </a:ext>
            </a:extLst>
          </p:cNvPr>
          <p:cNvSpPr>
            <a:spLocks noGrp="1" noChangeArrowheads="1"/>
          </p:cNvSpPr>
          <p:nvPr>
            <p:ph type="body" idx="1"/>
          </p:nvPr>
        </p:nvSpPr>
        <p:spPr bwMode="auto">
          <a:xfrm>
            <a:off x="187960" y="1124108"/>
            <a:ext cx="10134600" cy="475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i="0" dirty="0">
                <a:solidFill>
                  <a:srgbClr val="0D0D0D"/>
                </a:solidFill>
                <a:effectLst/>
                <a:latin typeface="Times New Roman" panose="02020603050405020304" pitchFamily="18" charset="0"/>
                <a:cs typeface="Times New Roman" panose="02020603050405020304" pitchFamily="18" charset="0"/>
              </a:rPr>
              <a:t>Art &amp; Entertainment</a:t>
            </a:r>
            <a:r>
              <a:rPr lang="en-US" sz="2000" b="0" i="0" dirty="0">
                <a:solidFill>
                  <a:srgbClr val="0D0D0D"/>
                </a:solidFill>
                <a:effectLst/>
                <a:latin typeface="Times New Roman" panose="02020603050405020304" pitchFamily="18" charset="0"/>
                <a:cs typeface="Times New Roman" panose="02020603050405020304" pitchFamily="18" charset="0"/>
              </a:rPr>
              <a:t>: Create digital art, gaming avatars, and CGI characters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i="0" dirty="0">
                <a:solidFill>
                  <a:srgbClr val="0D0D0D"/>
                </a:solidFill>
                <a:effectLst/>
                <a:latin typeface="Times New Roman" panose="02020603050405020304" pitchFamily="18" charset="0"/>
                <a:cs typeface="Times New Roman" panose="02020603050405020304" pitchFamily="18" charset="0"/>
              </a:rPr>
              <a:t>Digital Marketing</a:t>
            </a:r>
            <a:r>
              <a:rPr lang="en-US" sz="2000" b="0" i="0" dirty="0">
                <a:solidFill>
                  <a:srgbClr val="0D0D0D"/>
                </a:solidFill>
                <a:effectLst/>
                <a:latin typeface="Times New Roman" panose="02020603050405020304" pitchFamily="18" charset="0"/>
                <a:cs typeface="Times New Roman" panose="02020603050405020304" pitchFamily="18" charset="0"/>
              </a:rPr>
              <a:t>: Design brand mascots and engage in diverse advertising.</a:t>
            </a:r>
            <a:endParaRPr 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i="0" dirty="0">
                <a:solidFill>
                  <a:srgbClr val="0D0D0D"/>
                </a:solidFill>
                <a:effectLst/>
                <a:latin typeface="Times New Roman" panose="02020603050405020304" pitchFamily="18" charset="0"/>
                <a:cs typeface="Times New Roman" panose="02020603050405020304" pitchFamily="18" charset="0"/>
              </a:rPr>
              <a:t>E-commerce</a:t>
            </a:r>
            <a:r>
              <a:rPr lang="en-US" sz="2000" b="0" i="0" dirty="0">
                <a:solidFill>
                  <a:srgbClr val="0D0D0D"/>
                </a:solidFill>
                <a:effectLst/>
                <a:latin typeface="Times New Roman" panose="02020603050405020304" pitchFamily="18" charset="0"/>
                <a:cs typeface="Times New Roman" panose="02020603050405020304" pitchFamily="18" charset="0"/>
              </a:rPr>
              <a:t>: Enable virtual try-on and product customization.</a:t>
            </a:r>
          </a:p>
          <a:p>
            <a:pPr marR="0" lvl="0" algn="l" defTabSz="914400" rtl="0" eaLnBrk="0" fontAlgn="base" latinLnBrk="0" hangingPunct="0">
              <a:lnSpc>
                <a:spcPct val="100000"/>
              </a:lnSpc>
              <a:spcBef>
                <a:spcPct val="0"/>
              </a:spcBef>
              <a:spcAft>
                <a:spcPct val="0"/>
              </a:spcAft>
              <a:buClrTx/>
              <a:buSzTx/>
              <a:tabLst/>
            </a:pPr>
            <a:endParaRPr lang="en-US" sz="20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i="0" dirty="0">
                <a:solidFill>
                  <a:srgbClr val="0D0D0D"/>
                </a:solidFill>
                <a:effectLst/>
                <a:latin typeface="Times New Roman" panose="02020603050405020304" pitchFamily="18" charset="0"/>
                <a:cs typeface="Times New Roman" panose="02020603050405020304" pitchFamily="18" charset="0"/>
              </a:rPr>
              <a:t>Education</a:t>
            </a:r>
            <a:r>
              <a:rPr lang="en-US" sz="2000" b="0" i="0" dirty="0">
                <a:solidFill>
                  <a:srgbClr val="0D0D0D"/>
                </a:solidFill>
                <a:effectLst/>
                <a:latin typeface="Times New Roman" panose="02020603050405020304" pitchFamily="18" charset="0"/>
                <a:cs typeface="Times New Roman" panose="02020603050405020304" pitchFamily="18" charset="0"/>
              </a:rPr>
              <a:t>: Train AI models and develop interactive educational tools.</a:t>
            </a:r>
          </a:p>
          <a:p>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i="0" dirty="0">
                <a:solidFill>
                  <a:srgbClr val="0D0D0D"/>
                </a:solidFill>
                <a:effectLst/>
                <a:latin typeface="Times New Roman" panose="02020603050405020304" pitchFamily="18" charset="0"/>
                <a:cs typeface="Times New Roman" panose="02020603050405020304" pitchFamily="18" charset="0"/>
              </a:rPr>
              <a:t>Healthcare &amp; Security</a:t>
            </a:r>
            <a:r>
              <a:rPr lang="en-US" sz="2000" b="0" i="0" dirty="0">
                <a:solidFill>
                  <a:srgbClr val="0D0D0D"/>
                </a:solidFill>
                <a:effectLst/>
                <a:latin typeface="Times New Roman" panose="02020603050405020304" pitchFamily="18" charset="0"/>
                <a:cs typeface="Times New Roman" panose="02020603050405020304" pitchFamily="18" charset="0"/>
              </a:rPr>
              <a:t>: Aid in medical imaging and enhance facial recognition.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i="0" dirty="0">
                <a:solidFill>
                  <a:srgbClr val="0D0D0D"/>
                </a:solidFill>
                <a:effectLst/>
                <a:latin typeface="Times New Roman" panose="02020603050405020304" pitchFamily="18" charset="0"/>
                <a:cs typeface="Times New Roman" panose="02020603050405020304" pitchFamily="18" charset="0"/>
              </a:rPr>
              <a:t>Privacy &amp; Content Moderation</a:t>
            </a:r>
            <a:r>
              <a:rPr lang="en-US" sz="2000" b="0" i="0" dirty="0">
                <a:solidFill>
                  <a:srgbClr val="0D0D0D"/>
                </a:solidFill>
                <a:effectLst/>
                <a:latin typeface="Times New Roman" panose="02020603050405020304" pitchFamily="18" charset="0"/>
                <a:cs typeface="Times New Roman" panose="02020603050405020304" pitchFamily="18" charset="0"/>
              </a:rPr>
              <a:t>: Anonymize data and assist in content moderation.</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i="0" dirty="0">
                <a:solidFill>
                  <a:srgbClr val="0D0D0D"/>
                </a:solidFill>
                <a:effectLst/>
                <a:latin typeface="Times New Roman" panose="02020603050405020304" pitchFamily="18" charset="0"/>
                <a:cs typeface="Times New Roman" panose="02020603050405020304" pitchFamily="18" charset="0"/>
              </a:rPr>
              <a:t>Fashion &amp; Beauty</a:t>
            </a:r>
            <a:r>
              <a:rPr lang="en-US" sz="2000" b="0" i="0" dirty="0">
                <a:solidFill>
                  <a:srgbClr val="0D0D0D"/>
                </a:solidFill>
                <a:effectLst/>
                <a:latin typeface="Times New Roman" panose="02020603050405020304" pitchFamily="18" charset="0"/>
                <a:cs typeface="Times New Roman" panose="02020603050405020304" pitchFamily="18" charset="0"/>
              </a:rPr>
              <a:t>: Experiment with virtual makeup and showcase beauty products.</a:t>
            </a:r>
            <a:b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99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EA96C264-5FC3-32B0-9A48-1F1207BF9C8C}"/>
              </a:ext>
            </a:extLst>
          </p:cNvPr>
          <p:cNvSpPr txBox="1"/>
          <p:nvPr/>
        </p:nvSpPr>
        <p:spPr>
          <a:xfrm>
            <a:off x="533400" y="2019300"/>
            <a:ext cx="8534400" cy="4678204"/>
          </a:xfrm>
          <a:prstGeom prst="rect">
            <a:avLst/>
          </a:prstGeom>
          <a:noFill/>
        </p:spPr>
        <p:txBody>
          <a:bodyPr wrap="square" rtlCol="0">
            <a:spAutoFit/>
          </a:bodyPr>
          <a:lstStyle/>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Designing GAN architecture: Generator creates images resembling artworks, Discriminator distinguishes real from generated images.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Implementing style transfer: Neural networks extract and transfer artistic styles between images using pre-trained CNNs like VGG or </a:t>
            </a:r>
            <a:r>
              <a:rPr lang="en-GB" sz="2000" b="0" i="0" dirty="0" err="1">
                <a:solidFill>
                  <a:schemeClr val="tx1"/>
                </a:solidFill>
                <a:effectLst/>
                <a:latin typeface="Times New Roman" panose="02020603050405020304" pitchFamily="18" charset="0"/>
                <a:cs typeface="Times New Roman" panose="02020603050405020304" pitchFamily="18" charset="0"/>
              </a:rPr>
              <a:t>ResNet</a:t>
            </a:r>
            <a:r>
              <a:rPr lang="en-GB" sz="2000" b="0" i="0" dirty="0">
                <a:solidFill>
                  <a:schemeClr val="tx1"/>
                </a:solidFill>
                <a:effectLs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Customization and optimization: Adjusting parameters and optimizing models for stability and convergence during training.</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Training and fine-tuning: Iteratively adjusting model parameters to minimize discrepancies between generated and target images.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Evaluation: Assessing model performance using quantitative metrics and qualitative evaluations to ensure quality and accuracy.</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E31AD3-DA3F-A4B7-A432-A3D3E54DF861}"/>
              </a:ext>
            </a:extLst>
          </p:cNvPr>
          <p:cNvSpPr txBox="1"/>
          <p:nvPr/>
        </p:nvSpPr>
        <p:spPr>
          <a:xfrm>
            <a:off x="304800" y="228600"/>
            <a:ext cx="8686800" cy="1938992"/>
          </a:xfrm>
          <a:prstGeom prst="rect">
            <a:avLst/>
          </a:prstGeom>
          <a:noFill/>
        </p:spPr>
        <p:txBody>
          <a:bodyPr wrap="square" rtlCol="0">
            <a:spAutoFit/>
          </a:bodyPr>
          <a:lstStyle/>
          <a:p>
            <a:r>
              <a:rPr lang="en-GB" sz="3400" dirty="0"/>
              <a:t>FULL Training loop</a:t>
            </a:r>
          </a:p>
          <a:p>
            <a:endParaRPr lang="en-GB" sz="3400" dirty="0"/>
          </a:p>
          <a:p>
            <a:endParaRPr lang="en-GB" sz="3400" dirty="0"/>
          </a:p>
          <a:p>
            <a:endParaRPr lang="en-GB" dirty="0"/>
          </a:p>
        </p:txBody>
      </p:sp>
      <p:pic>
        <p:nvPicPr>
          <p:cNvPr id="6" name="Picture 5">
            <a:extLst>
              <a:ext uri="{FF2B5EF4-FFF2-40B4-BE49-F238E27FC236}">
                <a16:creationId xmlns:a16="http://schemas.microsoft.com/office/drawing/2014/main" id="{32092D15-E6D6-C55F-BB4F-ADFA35C47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687" y="919162"/>
            <a:ext cx="4238625" cy="5019675"/>
          </a:xfrm>
          <a:prstGeom prst="rect">
            <a:avLst/>
          </a:prstGeom>
        </p:spPr>
      </p:pic>
    </p:spTree>
    <p:extLst>
      <p:ext uri="{BB962C8B-B14F-4D97-AF65-F5344CB8AC3E}">
        <p14:creationId xmlns:p14="http://schemas.microsoft.com/office/powerpoint/2010/main" val="131639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sp>
        <p:nvSpPr>
          <p:cNvPr id="11" name="TextBox 10">
            <a:extLst>
              <a:ext uri="{FF2B5EF4-FFF2-40B4-BE49-F238E27FC236}">
                <a16:creationId xmlns:a16="http://schemas.microsoft.com/office/drawing/2014/main" id="{290C3479-0B60-8735-FBD3-0A1835E4362D}"/>
              </a:ext>
            </a:extLst>
          </p:cNvPr>
          <p:cNvSpPr txBox="1"/>
          <p:nvPr/>
        </p:nvSpPr>
        <p:spPr>
          <a:xfrm>
            <a:off x="558165" y="1878370"/>
            <a:ext cx="8795385" cy="4985980"/>
          </a:xfrm>
          <a:prstGeom prst="rect">
            <a:avLst/>
          </a:prstGeom>
          <a:noFill/>
        </p:spPr>
        <p:txBody>
          <a:bodyPr wrap="square" rtlCol="0">
            <a:spAutoFit/>
          </a:bodyPr>
          <a:lstStyle/>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High-Quality Art Generation:</a:t>
            </a:r>
            <a:r>
              <a:rPr lang="en-GB" sz="2000" b="0" i="0" dirty="0">
                <a:solidFill>
                  <a:schemeClr val="tx1"/>
                </a:solidFill>
                <a:effectLst/>
                <a:latin typeface="Times New Roman" panose="02020603050405020304" pitchFamily="18" charset="0"/>
                <a:cs typeface="Times New Roman" panose="02020603050405020304" pitchFamily="18" charset="0"/>
              </a:rPr>
              <a:t> The developed GAN models successfully generated diverse and visually appealing artworks across various styles and themes, showcasing the potential of AI in artistic creation.</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Accurate Style Transfer:</a:t>
            </a:r>
            <a:r>
              <a:rPr lang="en-GB" sz="2000" b="0" i="0" dirty="0">
                <a:solidFill>
                  <a:schemeClr val="tx1"/>
                </a:solidFill>
                <a:effectLst/>
                <a:latin typeface="Times New Roman" panose="02020603050405020304" pitchFamily="18" charset="0"/>
                <a:cs typeface="Times New Roman" panose="02020603050405020304" pitchFamily="18" charset="0"/>
              </a:rPr>
              <a:t> The style transfer algorithms demonstrated precise and faithful application of artistic styles to user-selected images, allowing for seamless integration of different artistic aesthetics.</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User Engagement:</a:t>
            </a:r>
            <a:r>
              <a:rPr lang="en-GB" sz="2000" b="0" i="0" dirty="0">
                <a:solidFill>
                  <a:schemeClr val="tx1"/>
                </a:solidFill>
                <a:effectLst/>
                <a:latin typeface="Times New Roman" panose="02020603050405020304" pitchFamily="18" charset="0"/>
                <a:cs typeface="Times New Roman" panose="02020603050405020304" pitchFamily="18" charset="0"/>
              </a:rPr>
              <a:t> The intuitive user interface facilitated seamless interaction with the system, empowering users to explore and customize AI-generated artworks according to their preferences and creative vision.</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Ethical Considerations:</a:t>
            </a:r>
            <a:r>
              <a:rPr lang="en-GB" sz="2000" b="0" i="0" dirty="0">
                <a:solidFill>
                  <a:schemeClr val="tx1"/>
                </a:solidFill>
                <a:effectLst/>
                <a:latin typeface="Times New Roman" panose="02020603050405020304" pitchFamily="18" charset="0"/>
                <a:cs typeface="Times New Roman" panose="02020603050405020304" pitchFamily="18" charset="0"/>
              </a:rPr>
              <a:t> The project addressed ethical concerns such as copyright compliance and fair representation, promoting responsible practices in AI-driven art generation.</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53FA4D-E5A8-8BE2-6156-70B8B3DED32C}"/>
              </a:ext>
            </a:extLst>
          </p:cNvPr>
          <p:cNvSpPr txBox="1"/>
          <p:nvPr/>
        </p:nvSpPr>
        <p:spPr>
          <a:xfrm>
            <a:off x="304800" y="609600"/>
            <a:ext cx="3352800" cy="615553"/>
          </a:xfrm>
          <a:prstGeom prst="rect">
            <a:avLst/>
          </a:prstGeom>
          <a:noFill/>
        </p:spPr>
        <p:txBody>
          <a:bodyPr wrap="square" rtlCol="0">
            <a:spAutoFit/>
          </a:bodyPr>
          <a:lstStyle/>
          <a:p>
            <a:r>
              <a:rPr lang="en-GB" sz="3400" dirty="0">
                <a:latin typeface="Times New Roman" panose="02020603050405020304" pitchFamily="18" charset="0"/>
                <a:cs typeface="Times New Roman" panose="02020603050405020304" pitchFamily="18" charset="0"/>
              </a:rPr>
              <a:t>FINAL OUTPUT</a:t>
            </a:r>
          </a:p>
        </p:txBody>
      </p:sp>
      <p:pic>
        <p:nvPicPr>
          <p:cNvPr id="2058" name="Picture 10">
            <a:extLst>
              <a:ext uri="{FF2B5EF4-FFF2-40B4-BE49-F238E27FC236}">
                <a16:creationId xmlns:a16="http://schemas.microsoft.com/office/drawing/2014/main" id="{DE4401B0-6B54-2451-6124-927EA94A8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53778"/>
            <a:ext cx="679132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8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0B7AC-04CB-D7D9-B9A6-3A59530DCF76}"/>
              </a:ext>
            </a:extLst>
          </p:cNvPr>
          <p:cNvSpPr txBox="1"/>
          <p:nvPr/>
        </p:nvSpPr>
        <p:spPr>
          <a:xfrm>
            <a:off x="685800" y="609600"/>
            <a:ext cx="8458200" cy="4001095"/>
          </a:xfrm>
          <a:prstGeom prst="rect">
            <a:avLst/>
          </a:prstGeom>
          <a:noFill/>
        </p:spPr>
        <p:txBody>
          <a:bodyPr wrap="square" rtlCol="0">
            <a:spAutoFit/>
          </a:bodyPr>
          <a:lstStyle/>
          <a:p>
            <a:pPr algn="l"/>
            <a:r>
              <a:rPr lang="en-GB" sz="3400" b="1" i="0" dirty="0">
                <a:solidFill>
                  <a:schemeClr val="tx1"/>
                </a:solidFill>
                <a:effectLst/>
                <a:latin typeface="Times New Roman" panose="02020603050405020304" pitchFamily="18" charset="0"/>
                <a:cs typeface="Times New Roman" panose="02020603050405020304" pitchFamily="18" charset="0"/>
              </a:rPr>
              <a:t>Conclusion:</a:t>
            </a: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algn="just"/>
            <a:r>
              <a:rPr lang="en-GB" sz="2000" b="0" i="0" dirty="0">
                <a:solidFill>
                  <a:schemeClr val="tx1"/>
                </a:solidFill>
                <a:effectLst/>
                <a:latin typeface="Times New Roman" panose="02020603050405020304" pitchFamily="18" charset="0"/>
                <a:cs typeface="Times New Roman" panose="02020603050405020304" pitchFamily="18" charset="0"/>
              </a:rPr>
              <a:t>         The </a:t>
            </a:r>
            <a:r>
              <a:rPr lang="en-US" sz="2000" b="0" i="0" dirty="0">
                <a:solidFill>
                  <a:srgbClr val="0D0D0D"/>
                </a:solidFill>
                <a:effectLst/>
                <a:latin typeface="Times New Roman" panose="02020603050405020304" pitchFamily="18" charset="0"/>
                <a:cs typeface="Times New Roman" panose="02020603050405020304" pitchFamily="18" charset="0"/>
              </a:rPr>
              <a:t>project has successfully demonstrated the capabilities of StyleGAN for generating high-quality face images. Through meticulous dataset preparation, model training, and optimization efforts, we have created a user-friendly system that empowers individuals and organizations across diverse domains.</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r>
              <a:rPr lang="en-US" sz="2000" b="0" i="0" dirty="0">
                <a:solidFill>
                  <a:srgbClr val="0D0D0D"/>
                </a:solidFill>
                <a:effectLst/>
                <a:latin typeface="Times New Roman" panose="02020603050405020304" pitchFamily="18" charset="0"/>
                <a:cs typeface="Times New Roman" panose="02020603050405020304" pitchFamily="18" charset="0"/>
              </a:rPr>
              <a:t>By providing realistic and customizable face images, our project opens doors to numerous applications in art, entertainment, marketing, e-commerce, education, healthcare, security, privacy, fashion, and beauty. We have showcased the potential of StyleGAN to revolutionize creative processes, enhance research endeavors, and drive innovation across industries.</a:t>
            </a:r>
            <a:endParaRPr lang="en-GB" sz="20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69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3FBCBAF8-EF2D-8448-F843-8E9915ED8251}"/>
              </a:ext>
            </a:extLst>
          </p:cNvPr>
          <p:cNvSpPr txBox="1"/>
          <p:nvPr/>
        </p:nvSpPr>
        <p:spPr>
          <a:xfrm>
            <a:off x="1666830" y="2536506"/>
            <a:ext cx="687705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Face image generation with StyleGAN</a:t>
            </a:r>
            <a:endParaRPr lang="en-GB"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D934B1F-174D-A438-529C-21D2345EE9DF}"/>
              </a:ext>
            </a:extLst>
          </p:cNvPr>
          <p:cNvSpPr txBox="1"/>
          <p:nvPr/>
        </p:nvSpPr>
        <p:spPr>
          <a:xfrm>
            <a:off x="1713610" y="1319198"/>
            <a:ext cx="7377431" cy="4154984"/>
          </a:xfrm>
          <a:prstGeom prst="rect">
            <a:avLst/>
          </a:prstGeom>
          <a:noFill/>
        </p:spPr>
        <p:txBody>
          <a:bodyPr wrap="square" rtlCol="0">
            <a:spAutoFit/>
          </a:bodyPr>
          <a:lstStyle/>
          <a:p>
            <a:pPr algn="l"/>
            <a:r>
              <a:rPr lang="en-IN" sz="2400" b="1" i="0" dirty="0">
                <a:solidFill>
                  <a:srgbClr val="0D0D0D"/>
                </a:solidFill>
                <a:effectLst/>
                <a:latin typeface="Times New Roman" panose="02020603050405020304" pitchFamily="18" charset="0"/>
                <a:cs typeface="Times New Roman" panose="02020603050405020304" pitchFamily="18" charset="0"/>
              </a:rPr>
              <a:t>Introduction to StyleGAN</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Brief overview of StyleGAN and its capabilities.</a:t>
            </a: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Importance and applications of face image generation.</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IN" sz="2400" b="1" i="0" dirty="0">
                <a:solidFill>
                  <a:srgbClr val="0D0D0D"/>
                </a:solidFill>
                <a:effectLst/>
                <a:latin typeface="Times New Roman" panose="02020603050405020304" pitchFamily="18" charset="0"/>
                <a:cs typeface="Times New Roman" panose="02020603050405020304" pitchFamily="18" charset="0"/>
              </a:rPr>
              <a:t>Setup and Requirements</a:t>
            </a:r>
            <a:r>
              <a:rPr lang="en-GB" sz="2400" b="1"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Hardware requirements: GPU specifications, memory requirements</a:t>
            </a:r>
            <a:r>
              <a:rPr lang="en-GB" sz="2000" b="0" i="0" dirty="0">
                <a:solidFill>
                  <a:schemeClr val="tx1"/>
                </a:solidFill>
                <a:effectLs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Software requirements: TensorFlow or </a:t>
            </a:r>
            <a:r>
              <a:rPr lang="en-US" sz="2000" b="0" i="0" dirty="0" err="1">
                <a:solidFill>
                  <a:srgbClr val="0D0D0D"/>
                </a:solidFill>
                <a:effectLst/>
                <a:latin typeface="Times New Roman" panose="02020603050405020304" pitchFamily="18" charset="0"/>
                <a:cs typeface="Times New Roman" panose="02020603050405020304" pitchFamily="18" charset="0"/>
              </a:rPr>
              <a:t>PyTorch</a:t>
            </a:r>
            <a:r>
              <a:rPr lang="en-US" sz="2000" b="0" i="0" dirty="0">
                <a:solidFill>
                  <a:srgbClr val="0D0D0D"/>
                </a:solidFill>
                <a:effectLst/>
                <a:latin typeface="Times New Roman" panose="02020603050405020304" pitchFamily="18" charset="0"/>
                <a:cs typeface="Times New Roman" panose="02020603050405020304" pitchFamily="18" charset="0"/>
              </a:rPr>
              <a:t>, CUDA, </a:t>
            </a:r>
            <a:r>
              <a:rPr lang="en-US" sz="2000" b="0" i="0" dirty="0" err="1">
                <a:solidFill>
                  <a:srgbClr val="0D0D0D"/>
                </a:solidFill>
                <a:effectLst/>
                <a:latin typeface="Times New Roman" panose="02020603050405020304" pitchFamily="18" charset="0"/>
                <a:cs typeface="Times New Roman" panose="02020603050405020304" pitchFamily="18" charset="0"/>
              </a:rPr>
              <a:t>cuDNN</a:t>
            </a:r>
            <a:r>
              <a:rPr lang="en-GB" sz="2000" b="0" i="0" dirty="0">
                <a:solidFill>
                  <a:schemeClr val="tx1"/>
                </a:solidFill>
                <a:effectLst/>
                <a:latin typeface="Times New Roman" panose="02020603050405020304" pitchFamily="18" charset="0"/>
                <a:cs typeface="Times New Roman" panose="02020603050405020304" pitchFamily="18" charset="0"/>
              </a:rPr>
              <a:t>.</a:t>
            </a:r>
          </a:p>
          <a:p>
            <a:pPr algn="l"/>
            <a:r>
              <a:rPr lang="en-IN" sz="2400" b="1" i="0" dirty="0">
                <a:solidFill>
                  <a:srgbClr val="0D0D0D"/>
                </a:solidFill>
                <a:effectLst/>
                <a:latin typeface="Times New Roman" panose="02020603050405020304" pitchFamily="18" charset="0"/>
                <a:cs typeface="Times New Roman" panose="02020603050405020304" pitchFamily="18" charset="0"/>
              </a:rPr>
              <a:t>Preparing the Dataset</a:t>
            </a:r>
            <a:r>
              <a:rPr lang="en-GB" sz="2400" b="1"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fr-FR" sz="2000" b="0" i="0" dirty="0" err="1">
                <a:solidFill>
                  <a:srgbClr val="0D0D0D"/>
                </a:solidFill>
                <a:effectLst/>
                <a:latin typeface="Times New Roman" panose="02020603050405020304" pitchFamily="18" charset="0"/>
                <a:cs typeface="Times New Roman" panose="02020603050405020304" pitchFamily="18" charset="0"/>
              </a:rPr>
              <a:t>Sourcing</a:t>
            </a:r>
            <a:r>
              <a:rPr lang="fr-FR" sz="2000" b="0" i="0" dirty="0">
                <a:solidFill>
                  <a:srgbClr val="0D0D0D"/>
                </a:solidFill>
                <a:effectLst/>
                <a:latin typeface="Times New Roman" panose="02020603050405020304" pitchFamily="18" charset="0"/>
                <a:cs typeface="Times New Roman" panose="02020603050405020304" pitchFamily="18" charset="0"/>
              </a:rPr>
              <a:t> face image </a:t>
            </a:r>
            <a:r>
              <a:rPr lang="fr-FR" sz="2000" b="0" i="0" dirty="0" err="1">
                <a:solidFill>
                  <a:srgbClr val="0D0D0D"/>
                </a:solidFill>
                <a:effectLst/>
                <a:latin typeface="Times New Roman" panose="02020603050405020304" pitchFamily="18" charset="0"/>
                <a:cs typeface="Times New Roman" panose="02020603050405020304" pitchFamily="18" charset="0"/>
              </a:rPr>
              <a:t>datasets</a:t>
            </a:r>
            <a:r>
              <a:rPr lang="fr-FR" sz="2000" b="0" i="0" dirty="0">
                <a:solidFill>
                  <a:srgbClr val="0D0D0D"/>
                </a:solidFill>
                <a:effectLst/>
                <a:latin typeface="Times New Roman" panose="02020603050405020304" pitchFamily="18" charset="0"/>
                <a:cs typeface="Times New Roman" panose="02020603050405020304" pitchFamily="18" charset="0"/>
              </a:rPr>
              <a:t>: </a:t>
            </a:r>
            <a:r>
              <a:rPr lang="fr-FR" sz="2000" b="0" i="0" dirty="0" err="1">
                <a:solidFill>
                  <a:srgbClr val="0D0D0D"/>
                </a:solidFill>
                <a:effectLst/>
                <a:latin typeface="Times New Roman" panose="02020603050405020304" pitchFamily="18" charset="0"/>
                <a:cs typeface="Times New Roman" panose="02020603050405020304" pitchFamily="18" charset="0"/>
              </a:rPr>
              <a:t>CelebA</a:t>
            </a:r>
            <a:r>
              <a:rPr lang="fr-FR" sz="2000" b="0" i="0" dirty="0">
                <a:solidFill>
                  <a:srgbClr val="0D0D0D"/>
                </a:solidFill>
                <a:effectLst/>
                <a:latin typeface="Times New Roman" panose="02020603050405020304" pitchFamily="18" charset="0"/>
                <a:cs typeface="Times New Roman" panose="02020603050405020304" pitchFamily="18" charset="0"/>
              </a:rPr>
              <a:t>, FFHQ, </a:t>
            </a:r>
            <a:r>
              <a:rPr lang="fr-FR" sz="2000" b="0" i="0" dirty="0" err="1">
                <a:solidFill>
                  <a:srgbClr val="0D0D0D"/>
                </a:solidFill>
                <a:effectLst/>
                <a:latin typeface="Times New Roman" panose="02020603050405020304" pitchFamily="18" charset="0"/>
                <a:cs typeface="Times New Roman" panose="02020603050405020304" pitchFamily="18" charset="0"/>
              </a:rPr>
              <a:t>etc</a:t>
            </a:r>
            <a:r>
              <a:rPr lang="en-GB" sz="2000" b="0" i="0" dirty="0">
                <a:solidFill>
                  <a:schemeClr val="tx1"/>
                </a:solidFill>
                <a:effectLst/>
                <a:latin typeface="Times New Roman" panose="02020603050405020304" pitchFamily="18" charset="0"/>
                <a:cs typeface="Times New Roman" panose="02020603050405020304" pitchFamily="18" charset="0"/>
              </a:rPr>
              <a:t>.</a:t>
            </a: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Data preprocessing: resizing, normalization, augmentation</a:t>
            </a:r>
            <a:r>
              <a:rPr lang="en-GB" sz="2000" b="0" i="0" dirty="0">
                <a:solidFill>
                  <a:schemeClr val="tx1"/>
                </a:solidFill>
                <a:effectLst/>
                <a:latin typeface="Times New Roman" panose="02020603050405020304" pitchFamily="18" charset="0"/>
                <a:cs typeface="Times New Roman" panose="02020603050405020304" pitchFamily="18" charset="0"/>
              </a:rPr>
              <a:t>.</a:t>
            </a:r>
            <a:endParaRPr lang="en-GB"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Splitting dataset into training, validation, and test sets.</a:t>
            </a:r>
            <a:endParaRPr lang="en-GB" sz="2000" b="0" i="0" dirty="0">
              <a:solidFill>
                <a:schemeClr val="tx1"/>
              </a:solidFill>
              <a:effectLst/>
              <a:latin typeface="Times New Roman" panose="02020603050405020304" pitchFamily="18" charset="0"/>
              <a:cs typeface="Times New Roman" panose="02020603050405020304" pitchFamily="18" charset="0"/>
            </a:endParaRPr>
          </a:p>
          <a:p>
            <a:endParaRPr lang="en-GB"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338AD-E984-6072-3624-3CB800C85209}"/>
              </a:ext>
            </a:extLst>
          </p:cNvPr>
          <p:cNvSpPr txBox="1"/>
          <p:nvPr/>
        </p:nvSpPr>
        <p:spPr>
          <a:xfrm>
            <a:off x="381000" y="685800"/>
            <a:ext cx="8610600" cy="7140416"/>
          </a:xfrm>
          <a:prstGeom prst="rect">
            <a:avLst/>
          </a:prstGeom>
          <a:noFill/>
        </p:spPr>
        <p:txBody>
          <a:bodyPr wrap="square" rtlCol="0">
            <a:spAutoFit/>
          </a:bodyPr>
          <a:lstStyle/>
          <a:p>
            <a:pPr algn="l"/>
            <a:r>
              <a:rPr lang="en-IN" sz="2400" b="1" i="0" dirty="0">
                <a:solidFill>
                  <a:srgbClr val="0D0D0D"/>
                </a:solidFill>
                <a:effectLst/>
                <a:latin typeface="Times New Roman" panose="02020603050405020304" pitchFamily="18" charset="0"/>
                <a:cs typeface="Times New Roman" panose="02020603050405020304" pitchFamily="18" charset="0"/>
              </a:rPr>
              <a:t>Understanding StyleGAN Architecture</a:t>
            </a:r>
            <a:r>
              <a:rPr lang="en-GB" sz="2400" b="1"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Overview of generator and discriminator networks.</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Key architectural features: progressive growing, style-based synthesis.</a:t>
            </a:r>
          </a:p>
          <a:p>
            <a:pPr algn="l"/>
            <a:r>
              <a:rPr lang="en-IN" sz="2400" b="1" i="0" dirty="0">
                <a:solidFill>
                  <a:srgbClr val="0D0D0D"/>
                </a:solidFill>
                <a:effectLst/>
                <a:latin typeface="Times New Roman" panose="02020603050405020304" pitchFamily="18" charset="0"/>
                <a:cs typeface="Times New Roman" panose="02020603050405020304" pitchFamily="18" charset="0"/>
              </a:rPr>
              <a:t>Training the StyleGAN Model</a:t>
            </a:r>
            <a:r>
              <a:rPr lang="en-GB" sz="2400" b="1" i="0" dirty="0">
                <a:solidFill>
                  <a:schemeClr val="tx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Setting up training configuration: learning rate, batch size, etc.</a:t>
            </a:r>
          </a:p>
          <a:p>
            <a:pPr algn="l">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Monitoring training progress: loss functions, metrics, visual inspection.</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IN" sz="2400" b="1" i="0" dirty="0">
                <a:solidFill>
                  <a:srgbClr val="0D0D0D"/>
                </a:solidFill>
                <a:effectLst/>
                <a:latin typeface="Times New Roman" panose="02020603050405020304" pitchFamily="18" charset="0"/>
                <a:cs typeface="Times New Roman" panose="02020603050405020304" pitchFamily="18" charset="0"/>
              </a:rPr>
              <a:t>Evaluating Generated Images</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342900" lvl="2" indent="-342900" algn="l">
              <a:buFont typeface="Arial" panose="020B0604020202020204" pitchFamily="34" charset="0"/>
              <a:buChar char="•"/>
            </a:pPr>
            <a:r>
              <a:rPr lang="fr-FR" sz="2000" b="0" i="0" dirty="0">
                <a:solidFill>
                  <a:srgbClr val="0D0D0D"/>
                </a:solidFill>
                <a:effectLst/>
                <a:latin typeface="Times New Roman" panose="02020603050405020304" pitchFamily="18" charset="0"/>
                <a:cs typeface="Times New Roman" panose="02020603050405020304" pitchFamily="18" charset="0"/>
              </a:rPr>
              <a:t>Quantitative </a:t>
            </a:r>
            <a:r>
              <a:rPr lang="fr-FR" sz="2000" b="0" i="0" dirty="0" err="1">
                <a:solidFill>
                  <a:srgbClr val="0D0D0D"/>
                </a:solidFill>
                <a:effectLst/>
                <a:latin typeface="Times New Roman" panose="02020603050405020304" pitchFamily="18" charset="0"/>
                <a:cs typeface="Times New Roman" panose="02020603050405020304" pitchFamily="18" charset="0"/>
              </a:rPr>
              <a:t>evaluation</a:t>
            </a:r>
            <a:r>
              <a:rPr lang="fr-FR" sz="2000" b="0" i="0" dirty="0">
                <a:solidFill>
                  <a:srgbClr val="0D0D0D"/>
                </a:solidFill>
                <a:effectLst/>
                <a:latin typeface="Times New Roman" panose="02020603050405020304" pitchFamily="18" charset="0"/>
                <a:cs typeface="Times New Roman" panose="02020603050405020304" pitchFamily="18" charset="0"/>
              </a:rPr>
              <a:t> </a:t>
            </a:r>
            <a:r>
              <a:rPr lang="fr-FR" sz="2000" b="0" i="0" dirty="0" err="1">
                <a:solidFill>
                  <a:srgbClr val="0D0D0D"/>
                </a:solidFill>
                <a:effectLst/>
                <a:latin typeface="Times New Roman" panose="02020603050405020304" pitchFamily="18" charset="0"/>
                <a:cs typeface="Times New Roman" panose="02020603050405020304" pitchFamily="18" charset="0"/>
              </a:rPr>
              <a:t>metrics</a:t>
            </a:r>
            <a:r>
              <a:rPr lang="fr-FR" sz="2000" b="0" i="0" dirty="0">
                <a:solidFill>
                  <a:srgbClr val="0D0D0D"/>
                </a:solidFill>
                <a:effectLst/>
                <a:latin typeface="Times New Roman" panose="02020603050405020304" pitchFamily="18" charset="0"/>
                <a:cs typeface="Times New Roman" panose="02020603050405020304" pitchFamily="18" charset="0"/>
              </a:rPr>
              <a:t>: FID (Fréchet Inception Distance), SSIM (Structural </a:t>
            </a:r>
            <a:r>
              <a:rPr lang="fr-FR" sz="2000" b="0" i="0" dirty="0" err="1">
                <a:solidFill>
                  <a:srgbClr val="0D0D0D"/>
                </a:solidFill>
                <a:effectLst/>
                <a:latin typeface="Times New Roman" panose="02020603050405020304" pitchFamily="18" charset="0"/>
                <a:cs typeface="Times New Roman" panose="02020603050405020304" pitchFamily="18" charset="0"/>
              </a:rPr>
              <a:t>Similarity</a:t>
            </a:r>
            <a:r>
              <a:rPr lang="fr-FR" sz="2000" b="0" i="0" dirty="0">
                <a:solidFill>
                  <a:srgbClr val="0D0D0D"/>
                </a:solidFill>
                <a:effectLst/>
                <a:latin typeface="Times New Roman" panose="02020603050405020304" pitchFamily="18" charset="0"/>
                <a:cs typeface="Times New Roman" panose="02020603050405020304" pitchFamily="18" charset="0"/>
              </a:rPr>
              <a:t> Index), etc.</a:t>
            </a:r>
          </a:p>
          <a:p>
            <a:pPr marL="342900" lvl="2" indent="-34290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Qualitative evaluation: visual inspection of generated images.</a:t>
            </a:r>
          </a:p>
          <a:p>
            <a:pPr lvl="2" algn="l"/>
            <a:r>
              <a:rPr lang="en-IN" sz="2400" b="1" i="0" dirty="0">
                <a:solidFill>
                  <a:srgbClr val="0D0D0D"/>
                </a:solidFill>
                <a:effectLst/>
                <a:latin typeface="Times New Roman" panose="02020603050405020304" pitchFamily="18" charset="0"/>
                <a:cs typeface="Times New Roman" panose="02020603050405020304" pitchFamily="18" charset="0"/>
              </a:rPr>
              <a:t>Applications and Use Cases</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342900" lvl="2" indent="-342900" algn="l">
              <a:buFont typeface="Arial" panose="020B0604020202020204" pitchFamily="34" charset="0"/>
              <a:buChar char="•"/>
            </a:pPr>
            <a:r>
              <a:rPr lang="en-IN" sz="2000" b="0" i="0" dirty="0">
                <a:solidFill>
                  <a:srgbClr val="0D0D0D"/>
                </a:solidFill>
                <a:effectLst/>
                <a:latin typeface="Times New Roman" panose="02020603050405020304" pitchFamily="18" charset="0"/>
                <a:cs typeface="Times New Roman" panose="02020603050405020304" pitchFamily="18" charset="0"/>
              </a:rPr>
              <a:t>Creative applications: art generation, avatar creation, etc.</a:t>
            </a:r>
          </a:p>
          <a:p>
            <a:pPr marL="342900" lvl="2" indent="-342900" algn="l">
              <a:buFont typeface="Arial" panose="020B0604020202020204" pitchFamily="34" charset="0"/>
              <a:buChar char="•"/>
            </a:pPr>
            <a:r>
              <a:rPr lang="fr-FR" sz="2000" b="0" i="0" dirty="0" err="1">
                <a:solidFill>
                  <a:srgbClr val="0D0D0D"/>
                </a:solidFill>
                <a:effectLst/>
                <a:latin typeface="Times New Roman" panose="02020603050405020304" pitchFamily="18" charset="0"/>
                <a:cs typeface="Times New Roman" panose="02020603050405020304" pitchFamily="18" charset="0"/>
              </a:rPr>
              <a:t>Practical</a:t>
            </a:r>
            <a:r>
              <a:rPr lang="fr-FR" sz="2000" b="0" i="0" dirty="0">
                <a:solidFill>
                  <a:srgbClr val="0D0D0D"/>
                </a:solidFill>
                <a:effectLst/>
                <a:latin typeface="Times New Roman" panose="02020603050405020304" pitchFamily="18" charset="0"/>
                <a:cs typeface="Times New Roman" panose="02020603050405020304" pitchFamily="18" charset="0"/>
              </a:rPr>
              <a:t> applications: data augmentation, facial recognition, etc.</a:t>
            </a:r>
          </a:p>
          <a:p>
            <a:pPr algn="l"/>
            <a:r>
              <a:rPr lang="en-IN" sz="2400" b="1" i="0" dirty="0">
                <a:solidFill>
                  <a:srgbClr val="0D0D0D"/>
                </a:solidFill>
                <a:effectLst/>
                <a:latin typeface="Times New Roman" panose="02020603050405020304" pitchFamily="18" charset="0"/>
                <a:cs typeface="Times New Roman" panose="02020603050405020304" pitchFamily="18" charset="0"/>
              </a:rPr>
              <a:t>Conclusion and Future Directions</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IN" sz="2000" b="0" i="0" dirty="0">
                <a:solidFill>
                  <a:srgbClr val="0D0D0D"/>
                </a:solidFill>
                <a:effectLst/>
                <a:latin typeface="Times New Roman" panose="02020603050405020304" pitchFamily="18" charset="0"/>
                <a:cs typeface="Times New Roman" panose="02020603050405020304" pitchFamily="18" charset="0"/>
              </a:rPr>
              <a:t>Summary and potential advancements.</a:t>
            </a:r>
          </a:p>
          <a:p>
            <a:pPr marL="285750" indent="-28575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Encouragement for experimentation and exploration in the field of generative models.</a:t>
            </a:r>
            <a:endParaRPr lang="en-IN" sz="2000" b="0" i="0" dirty="0">
              <a:solidFill>
                <a:srgbClr val="0D0D0D"/>
              </a:solidFill>
              <a:effectLst/>
              <a:latin typeface="Times New Roman" panose="02020603050405020304" pitchFamily="18" charset="0"/>
              <a:cs typeface="Times New Roman" panose="02020603050405020304" pitchFamily="18" charset="0"/>
            </a:endParaRPr>
          </a:p>
          <a:p>
            <a:br>
              <a:rPr lang="en-IN" dirty="0"/>
            </a:br>
            <a:endParaRPr lang="fr-FR" sz="2000" b="0" i="0" dirty="0">
              <a:solidFill>
                <a:srgbClr val="0D0D0D"/>
              </a:solidFill>
              <a:effectLst/>
              <a:latin typeface="Söhne"/>
            </a:endParaRPr>
          </a:p>
          <a:p>
            <a:br>
              <a:rPr lang="fr-FR" dirty="0"/>
            </a:br>
            <a:endParaRPr lang="en-IN" sz="2000" b="0" i="0" dirty="0">
              <a:solidFill>
                <a:srgbClr val="0D0D0D"/>
              </a:solidFill>
              <a:effectLst/>
              <a:latin typeface="Söhne"/>
            </a:endParaRPr>
          </a:p>
          <a:p>
            <a:pPr algn="l"/>
            <a:endParaRPr lang="en-GB" sz="2400" dirty="0">
              <a:solidFill>
                <a:schemeClr val="tx1"/>
              </a:solidFill>
            </a:endParaRPr>
          </a:p>
        </p:txBody>
      </p:sp>
    </p:spTree>
    <p:extLst>
      <p:ext uri="{BB962C8B-B14F-4D97-AF65-F5344CB8AC3E}">
        <p14:creationId xmlns:p14="http://schemas.microsoft.com/office/powerpoint/2010/main" val="369908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Rectangle 2">
            <a:extLst>
              <a:ext uri="{FF2B5EF4-FFF2-40B4-BE49-F238E27FC236}">
                <a16:creationId xmlns:a16="http://schemas.microsoft.com/office/drawing/2014/main" id="{FC5DC265-A41C-5953-B36E-0BF0A90BACE8}"/>
              </a:ext>
            </a:extLst>
          </p:cNvPr>
          <p:cNvSpPr>
            <a:spLocks noChangeArrowheads="1"/>
          </p:cNvSpPr>
          <p:nvPr/>
        </p:nvSpPr>
        <p:spPr bwMode="auto">
          <a:xfrm>
            <a:off x="0" y="0"/>
            <a:ext cx="4108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1FCA73D2-4A75-2B00-E310-7168EAC50B2F}"/>
              </a:ext>
            </a:extLst>
          </p:cNvPr>
          <p:cNvSpPr txBox="1"/>
          <p:nvPr/>
        </p:nvSpPr>
        <p:spPr>
          <a:xfrm>
            <a:off x="457200" y="1573965"/>
            <a:ext cx="6553200" cy="3785652"/>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Developing a system for generating realistic face images using StyleGAN, requiring optimization of training parameters and dataset preparation for high-quality output, with potential applications in various domains including art, data augmentation, and facial recognition. The challenge is to leverage StyleGAN to generate lifelike face images. This entails fine-tuning training parameters, curating a diverse and sizable dataset, and ensuring the model's output meets high-quality standards. The ultimate goal is to harness these synthesized images for diverse applications such as artistic expression, data augmentation, and enhancing facial recognition systems.</a:t>
            </a:r>
            <a:endParaRPr lang="en-GB"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Rectangle 7">
            <a:extLst>
              <a:ext uri="{FF2B5EF4-FFF2-40B4-BE49-F238E27FC236}">
                <a16:creationId xmlns:a16="http://schemas.microsoft.com/office/drawing/2014/main" id="{D5713F24-ABEB-D0B1-EE63-2819EB57A6B0}"/>
              </a:ext>
            </a:extLst>
          </p:cNvPr>
          <p:cNvSpPr>
            <a:spLocks noChangeArrowheads="1"/>
          </p:cNvSpPr>
          <p:nvPr/>
        </p:nvSpPr>
        <p:spPr bwMode="auto">
          <a:xfrm>
            <a:off x="830262" y="1824259"/>
            <a:ext cx="8175625"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400" b="1" i="0" dirty="0">
                <a:solidFill>
                  <a:srgbClr val="0D0D0D"/>
                </a:solidFill>
                <a:effectLst/>
                <a:latin typeface="Times New Roman" panose="02020603050405020304" pitchFamily="18" charset="0"/>
                <a:cs typeface="Times New Roman" panose="02020603050405020304" pitchFamily="18" charset="0"/>
              </a:rPr>
              <a:t>Dataset Preparation</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rgbClr val="0D0D0D"/>
                </a:solidFill>
                <a:effectLst/>
                <a:latin typeface="Times New Roman" panose="02020603050405020304" pitchFamily="18" charset="0"/>
                <a:cs typeface="Times New Roman" panose="02020603050405020304" pitchFamily="18" charset="0"/>
              </a:rPr>
              <a:t> Gather diverse face images and preprocess them. Preprocess the dataset, including resizing, normalization, and augmentation to ensure high-quality input for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1" i="0" dirty="0">
                <a:solidFill>
                  <a:srgbClr val="0D0D0D"/>
                </a:solidFill>
                <a:effectLst/>
                <a:latin typeface="Times New Roman" panose="02020603050405020304" pitchFamily="18" charset="0"/>
                <a:cs typeface="Times New Roman" panose="02020603050405020304" pitchFamily="18" charset="0"/>
              </a:rPr>
              <a:t>Model Architecture</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Delve into the architecture of StyleGAN, understanding its generator and discriminator networks, as well as the concept of style-based synthesis.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1" i="0" dirty="0">
                <a:solidFill>
                  <a:srgbClr val="0D0D0D"/>
                </a:solidFill>
                <a:effectLst/>
                <a:latin typeface="Times New Roman" panose="02020603050405020304" pitchFamily="18" charset="0"/>
                <a:cs typeface="Times New Roman" panose="02020603050405020304" pitchFamily="18" charset="0"/>
              </a:rPr>
              <a:t>Training</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Configure the training parameters such as learning rate, batch size, and optimization techniques. Train the StyleGAN model on the prepared dataset, monitoring its progress and adjusting parameters as necessary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039F05E1-3AEF-04F8-C7C6-0E1066A53720}"/>
              </a:ext>
            </a:extLst>
          </p:cNvPr>
          <p:cNvSpPr>
            <a:spLocks noChangeArrowheads="1"/>
          </p:cNvSpPr>
          <p:nvPr/>
        </p:nvSpPr>
        <p:spPr bwMode="auto">
          <a:xfrm>
            <a:off x="0" y="0"/>
            <a:ext cx="71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4F6FE2-F864-0F5A-ED92-DA08592DD55C}"/>
              </a:ext>
            </a:extLst>
          </p:cNvPr>
          <p:cNvSpPr txBox="1"/>
          <p:nvPr/>
        </p:nvSpPr>
        <p:spPr>
          <a:xfrm>
            <a:off x="990600" y="914400"/>
            <a:ext cx="8077200" cy="495520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i="0" dirty="0">
                <a:solidFill>
                  <a:srgbClr val="0D0D0D"/>
                </a:solidFill>
                <a:effectLst/>
                <a:latin typeface="Times New Roman" panose="02020603050405020304" pitchFamily="18" charset="0"/>
                <a:cs typeface="Times New Roman" panose="02020603050405020304" pitchFamily="18" charset="0"/>
              </a:rPr>
              <a:t>Evaluation</a:t>
            </a:r>
            <a:r>
              <a:rPr lang="en-US" sz="2400" b="0" i="0" dirty="0">
                <a:solidFill>
                  <a:srgbClr val="0D0D0D"/>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rgbClr val="0D0D0D"/>
                </a:solidFill>
                <a:effectLst/>
                <a:latin typeface="Times New Roman" panose="02020603050405020304" pitchFamily="18" charset="0"/>
                <a:cs typeface="Times New Roman" panose="02020603050405020304" pitchFamily="18" charset="0"/>
              </a:rPr>
              <a:t> Assess image quality quantitatively and qualitatively.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u="none" strike="noStrike" cap="none" normalizeH="0" baseline="0" dirty="0">
              <a:ln>
                <a:noFill/>
              </a:ln>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1" i="0" dirty="0">
                <a:solidFill>
                  <a:srgbClr val="0D0D0D"/>
                </a:solidFill>
                <a:effectLst/>
                <a:latin typeface="Times New Roman" panose="02020603050405020304" pitchFamily="18" charset="0"/>
                <a:cs typeface="Times New Roman" panose="02020603050405020304" pitchFamily="18" charset="0"/>
              </a:rPr>
              <a:t>Applications and Use Cases</a:t>
            </a:r>
            <a:r>
              <a:rPr lang="en-IN" sz="2400" b="0" i="0" dirty="0">
                <a:solidFill>
                  <a:srgbClr val="0D0D0D"/>
                </a:solidFill>
                <a:effectLst/>
                <a:latin typeface="Times New Roman" panose="02020603050405020304" pitchFamily="18" charset="0"/>
                <a:cs typeface="Times New Roman" panose="02020603050405020304" pitchFamily="18" charset="0"/>
              </a:rPr>
              <a: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Explore various applications of generated face images, including artistic endeavors, data augmentation for machine learning tasks, and improving facial recognition systems.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1" i="0" dirty="0">
                <a:solidFill>
                  <a:srgbClr val="0D0D0D"/>
                </a:solidFill>
                <a:effectLst/>
                <a:latin typeface="Times New Roman" panose="02020603050405020304" pitchFamily="18" charset="0"/>
                <a:cs typeface="Times New Roman" panose="02020603050405020304" pitchFamily="18" charset="0"/>
              </a:rPr>
              <a:t>Optimization and Fine-Tuning</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rgbClr val="0D0D0D"/>
                </a:solidFill>
                <a:effectLst/>
                <a:latin typeface="Times New Roman" panose="02020603050405020304" pitchFamily="18" charset="0"/>
                <a:cs typeface="Times New Roman" panose="02020603050405020304" pitchFamily="18" charset="0"/>
              </a:rPr>
              <a:t> Implement optimization techniques to enhance training efficiency and</a:t>
            </a:r>
            <a:r>
              <a:rPr lang="en-IN"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Fine-tune the model to achieve better results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1" i="0" dirty="0">
                <a:solidFill>
                  <a:srgbClr val="0D0D0D"/>
                </a:solidFill>
                <a:effectLst/>
                <a:latin typeface="Times New Roman" panose="02020603050405020304" pitchFamily="18" charset="0"/>
                <a:cs typeface="Times New Roman" panose="02020603050405020304" pitchFamily="18" charset="0"/>
              </a:rPr>
              <a:t>Documentation and Reporting</a:t>
            </a:r>
            <a:r>
              <a:rPr lang="en-IN" sz="2400" b="0" i="0" dirty="0">
                <a:solidFill>
                  <a:srgbClr val="0D0D0D"/>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rgbClr val="0D0D0D"/>
                </a:solidFill>
                <a:effectLst/>
                <a:latin typeface="Times New Roman" panose="02020603050405020304" pitchFamily="18" charset="0"/>
                <a:cs typeface="Times New Roman" panose="02020603050405020304" pitchFamily="18" charset="0"/>
              </a:rPr>
              <a:t> Document the entire process, including dataset preparation, model training, evaluation metrics, and any optimizations or fine-tuning performed.</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82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9" name="TextBox 8">
            <a:extLst>
              <a:ext uri="{FF2B5EF4-FFF2-40B4-BE49-F238E27FC236}">
                <a16:creationId xmlns:a16="http://schemas.microsoft.com/office/drawing/2014/main" id="{A57DB263-7198-9B1D-7014-E3CDC6EE4B2E}"/>
              </a:ext>
            </a:extLst>
          </p:cNvPr>
          <p:cNvSpPr txBox="1"/>
          <p:nvPr/>
        </p:nvSpPr>
        <p:spPr>
          <a:xfrm>
            <a:off x="381000" y="2209800"/>
            <a:ext cx="8686800" cy="4616648"/>
          </a:xfrm>
          <a:prstGeom prst="rect">
            <a:avLst/>
          </a:prstGeom>
          <a:noFill/>
        </p:spPr>
        <p:txBody>
          <a:bodyPr wrap="square" rtlCol="0">
            <a:spAutoFit/>
          </a:bodyPr>
          <a:lstStyle/>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Artists and Designers: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Professionals seeking new artistic tools and inspiration.</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 Enthusiasts: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Hobbyists and individuals passionate about art.</a:t>
            </a:r>
          </a:p>
          <a:p>
            <a:pPr marL="342900" indent="-342900"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Content Creators</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People involved in creating digital content for entertainment, advertising, or social media platforms, who may need realistic face images for various projects.</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Technology Developers: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Engineers and developers creating AI art tools.</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 Collectors and Curators: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Interested in exploring AI-generated art.</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Commercial and Entertainment Industries: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Companies leveraging AI art for various purposes.</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General Public:</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Curious individuals exploring AI art for entertainment and inspiration.</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C8F76F63-8C77-B72A-F87C-C50D51CA7691}"/>
              </a:ext>
            </a:extLst>
          </p:cNvPr>
          <p:cNvSpPr txBox="1"/>
          <p:nvPr/>
        </p:nvSpPr>
        <p:spPr>
          <a:xfrm>
            <a:off x="3048000" y="2133600"/>
            <a:ext cx="6305550" cy="3847207"/>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Solution:</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High-Quality Results</a:t>
            </a:r>
            <a:r>
              <a:rPr lang="en-US" sz="2000" b="0" i="0" dirty="0">
                <a:solidFill>
                  <a:srgbClr val="0D0D0D"/>
                </a:solidFill>
                <a:effectLst/>
                <a:latin typeface="Times New Roman" panose="02020603050405020304" pitchFamily="18" charset="0"/>
                <a:cs typeface="Times New Roman" panose="02020603050405020304" pitchFamily="18" charset="0"/>
              </a:rPr>
              <a:t>: Our system utilizes cutting-edge technology to produce realistic and diverse face images, meeting the standards of professional artists, developers, and content creators</a:t>
            </a:r>
            <a:r>
              <a:rPr lang="en-GB" sz="2000" b="0" i="0" dirty="0">
                <a:solidFill>
                  <a:schemeClr val="tx1"/>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Ease of Use</a:t>
            </a:r>
            <a:r>
              <a:rPr lang="en-US" sz="2000" b="0" i="0" dirty="0">
                <a:solidFill>
                  <a:srgbClr val="0D0D0D"/>
                </a:solidFill>
                <a:effectLst/>
                <a:latin typeface="Times New Roman" panose="02020603050405020304" pitchFamily="18" charset="0"/>
                <a:cs typeface="Times New Roman" panose="02020603050405020304" pitchFamily="18" charset="0"/>
              </a:rPr>
              <a:t>: With a simple and intuitive interface, users can effortlessly generate custom face images without the need for specialized technical knowledge</a:t>
            </a:r>
            <a:r>
              <a:rPr lang="en-GB" sz="2000" b="0" i="0" dirty="0">
                <a:solidFill>
                  <a:schemeClr val="tx1"/>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Versatility</a:t>
            </a:r>
            <a:r>
              <a:rPr lang="en-US" sz="2000" b="0" i="0" dirty="0">
                <a:solidFill>
                  <a:srgbClr val="0D0D0D"/>
                </a:solidFill>
                <a:effectLst/>
                <a:latin typeface="Times New Roman" panose="02020603050405020304" pitchFamily="18" charset="0"/>
                <a:cs typeface="Times New Roman" panose="02020603050405020304" pitchFamily="18" charset="0"/>
              </a:rPr>
              <a:t>: Whether you're an artist, researcher, educator, or general user, our solution caters to a wide range of users and applications, from artistic expression to algorithm training.</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1517</Words>
  <Application>Microsoft Office PowerPoint</Application>
  <PresentationFormat>Widescreen</PresentationFormat>
  <Paragraphs>148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PROJECT TITLE</vt:lpstr>
      <vt:lpstr>AGENDA</vt:lpstr>
      <vt:lpstr>PowerPoint Presentation</vt:lpstr>
      <vt:lpstr>PROBLEM STATEMENT</vt:lpstr>
      <vt:lpstr>PROJECT OVERVIEW</vt:lpstr>
      <vt:lpstr>PowerPoint Presentation</vt:lpstr>
      <vt:lpstr>WHO ARE THE END USERS?</vt:lpstr>
      <vt:lpstr>YOUR SOLUTION AND ITS VALUE PROPOSITION</vt:lpstr>
      <vt:lpstr>PowerPoint Presentation</vt:lpstr>
      <vt:lpstr>THE WOW IN YOUR SOLUTION</vt:lpstr>
      <vt:lpstr>PowerPoint Presentation</vt:lpstr>
      <vt:lpstr>APPLICATIONS</vt:lpstr>
      <vt:lpstr>MODELLING</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suhail</dc:creator>
  <cp:lastModifiedBy>shamsudeenmuhammed72@gmail.com</cp:lastModifiedBy>
  <cp:revision>4</cp:revision>
  <dcterms:created xsi:type="dcterms:W3CDTF">2024-03-30T05:57:12Z</dcterms:created>
  <dcterms:modified xsi:type="dcterms:W3CDTF">2024-03-30T11:03:11Z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