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9" r:id="rId3"/>
    <p:sldId id="260" r:id="rId4"/>
    <p:sldId id="262" r:id="rId5"/>
    <p:sldId id="263" r:id="rId6"/>
    <p:sldId id="264" r:id="rId7"/>
    <p:sldId id="265" r:id="rId8"/>
    <p:sldId id="266" r:id="rId9"/>
    <p:sldId id="267" r:id="rId10"/>
    <p:sldId id="268" r:id="rId11"/>
    <p:sldId id="269" r:id="rId12"/>
    <p:sldId id="270" r:id="rId13"/>
    <p:sldId id="272" r:id="rId14"/>
    <p:sldId id="261" r:id="rId15"/>
    <p:sldId id="271" r:id="rId16"/>
  </p:sldIdLst>
  <p:sldSz cx="12192000" cy="6858000"/>
  <p:notesSz cx="6858000" cy="9144000"/>
  <p:defaultTextStyle>
    <a:lvl1pPr>
      <a:defRPr>
        <a:latin typeface="Calibri"/>
        <a:ea typeface="Calibri"/>
        <a:cs typeface="Calibri"/>
        <a:sym typeface="Calibri"/>
      </a:defRPr>
    </a:lvl1pPr>
    <a:lvl2pPr indent="457200">
      <a:defRPr>
        <a:latin typeface="Calibri"/>
        <a:ea typeface="Calibri"/>
        <a:cs typeface="Calibri"/>
        <a:sym typeface="Calibri"/>
      </a:defRPr>
    </a:lvl2pPr>
    <a:lvl3pPr indent="914400">
      <a:defRPr>
        <a:latin typeface="Calibri"/>
        <a:ea typeface="Calibri"/>
        <a:cs typeface="Calibri"/>
        <a:sym typeface="Calibri"/>
      </a:defRPr>
    </a:lvl3pPr>
    <a:lvl4pPr indent="1371600">
      <a:defRPr>
        <a:latin typeface="Calibri"/>
        <a:ea typeface="Calibri"/>
        <a:cs typeface="Calibri"/>
        <a:sym typeface="Calibri"/>
      </a:defRPr>
    </a:lvl4pPr>
    <a:lvl5pPr indent="1828800">
      <a:defRPr>
        <a:latin typeface="Calibri"/>
        <a:ea typeface="Calibri"/>
        <a:cs typeface="Calibri"/>
        <a:sym typeface="Calibri"/>
      </a:defRPr>
    </a:lvl5pPr>
    <a:lvl6pPr>
      <a:defRPr>
        <a:latin typeface="Calibri"/>
        <a:ea typeface="Calibri"/>
        <a:cs typeface="Calibri"/>
        <a:sym typeface="Calibri"/>
      </a:defRPr>
    </a:lvl6pPr>
    <a:lvl7pPr>
      <a:defRPr>
        <a:latin typeface="Calibri"/>
        <a:ea typeface="Calibri"/>
        <a:cs typeface="Calibri"/>
        <a:sym typeface="Calibri"/>
      </a:defRPr>
    </a:lvl7pPr>
    <a:lvl8pPr>
      <a:defRPr>
        <a:latin typeface="Calibri"/>
        <a:ea typeface="Calibri"/>
        <a:cs typeface="Calibri"/>
        <a:sym typeface="Calibri"/>
      </a:defRPr>
    </a:lvl8pPr>
    <a:lvl9pPr>
      <a:defRPr>
        <a:latin typeface="Calibri"/>
        <a:ea typeface="Calibri"/>
        <a:cs typeface="Calibri"/>
        <a:sym typeface="Calibri"/>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0DEEF"/>
          </a:solidFill>
        </a:fill>
      </a:tcStyle>
    </a:wholeTbl>
    <a:band2H>
      <a:tcTxStyle/>
      <a:tcStyle>
        <a:tcBdr/>
        <a:fill>
          <a:solidFill>
            <a:srgbClr val="E9EFF7"/>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wholeTbl>
    <a:band2H>
      <a:tcTxStyle/>
      <a:tcStyle>
        <a:tcBdr/>
        <a:fill>
          <a:solidFill>
            <a:srgbClr val="FFFFFF"/>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0D4CB"/>
          </a:solidFill>
        </a:fill>
      </a:tcStyle>
    </a:wholeTbl>
    <a:band2H>
      <a:tcTxStyle/>
      <a:tcStyle>
        <a:tcBdr/>
        <a:fill>
          <a:solidFill>
            <a:srgbClr val="F8EBE7"/>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7712C"/>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7712C"/>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7712C"/>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5B9BD5"/>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5B9BD5"/>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2615"/>
  </p:normalViewPr>
  <p:slideViewPr>
    <p:cSldViewPr>
      <p:cViewPr varScale="1">
        <p:scale>
          <a:sx n="85" d="100"/>
          <a:sy n="85" d="100"/>
        </p:scale>
        <p:origin x="562"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hape 7"/>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8" name="Shape 8"/>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3936246562"/>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4" name="Shape 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sldNum" sz="quarter" idx="2"/>
          </p:nvPr>
        </p:nvSpPr>
        <p:spPr>
          <a:xfrm>
            <a:off x="8610600" y="6404292"/>
            <a:ext cx="2743200" cy="269241"/>
          </a:xfrm>
          <a:prstGeom prst="rect">
            <a:avLst/>
          </a:prstGeom>
          <a:ln w="12700">
            <a:miter lim="400000"/>
          </a:ln>
        </p:spPr>
        <p:txBody>
          <a:bodyPr lIns="45719" rIns="45719" anchor="ctr">
            <a:spAutoFit/>
          </a:bodyPr>
          <a:lstStyle>
            <a:lvl1pPr algn="r">
              <a:defRPr sz="1200">
                <a:solidFill>
                  <a:srgbClr val="898989"/>
                </a:solidFill>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a:lnSpc>
          <a:spcPct val="90000"/>
        </a:lnSpc>
        <a:defRPr sz="4400">
          <a:latin typeface="Calibri"/>
          <a:ea typeface="Calibri"/>
          <a:cs typeface="Calibri"/>
          <a:sym typeface="Calibri"/>
        </a:defRPr>
      </a:lvl1pPr>
      <a:lvl2pPr>
        <a:lnSpc>
          <a:spcPct val="90000"/>
        </a:lnSpc>
        <a:defRPr sz="4400">
          <a:latin typeface="Calibri"/>
          <a:ea typeface="Calibri"/>
          <a:cs typeface="Calibri"/>
          <a:sym typeface="Calibri"/>
        </a:defRPr>
      </a:lvl2pPr>
      <a:lvl3pPr>
        <a:lnSpc>
          <a:spcPct val="90000"/>
        </a:lnSpc>
        <a:defRPr sz="4400">
          <a:latin typeface="Calibri"/>
          <a:ea typeface="Calibri"/>
          <a:cs typeface="Calibri"/>
          <a:sym typeface="Calibri"/>
        </a:defRPr>
      </a:lvl3pPr>
      <a:lvl4pPr>
        <a:lnSpc>
          <a:spcPct val="90000"/>
        </a:lnSpc>
        <a:defRPr sz="4400">
          <a:latin typeface="Calibri"/>
          <a:ea typeface="Calibri"/>
          <a:cs typeface="Calibri"/>
          <a:sym typeface="Calibri"/>
        </a:defRPr>
      </a:lvl4pPr>
      <a:lvl5pPr>
        <a:lnSpc>
          <a:spcPct val="90000"/>
        </a:lnSpc>
        <a:defRPr sz="4400">
          <a:latin typeface="Calibri"/>
          <a:ea typeface="Calibri"/>
          <a:cs typeface="Calibri"/>
          <a:sym typeface="Calibri"/>
        </a:defRPr>
      </a:lvl5pPr>
      <a:lvl6pPr indent="457200">
        <a:lnSpc>
          <a:spcPct val="90000"/>
        </a:lnSpc>
        <a:defRPr sz="4400">
          <a:latin typeface="Calibri"/>
          <a:ea typeface="Calibri"/>
          <a:cs typeface="Calibri"/>
          <a:sym typeface="Calibri"/>
        </a:defRPr>
      </a:lvl6pPr>
      <a:lvl7pPr indent="914400">
        <a:lnSpc>
          <a:spcPct val="90000"/>
        </a:lnSpc>
        <a:defRPr sz="4400">
          <a:latin typeface="Calibri"/>
          <a:ea typeface="Calibri"/>
          <a:cs typeface="Calibri"/>
          <a:sym typeface="Calibri"/>
        </a:defRPr>
      </a:lvl7pPr>
      <a:lvl8pPr indent="1371600">
        <a:lnSpc>
          <a:spcPct val="90000"/>
        </a:lnSpc>
        <a:defRPr sz="4400">
          <a:latin typeface="Calibri"/>
          <a:ea typeface="Calibri"/>
          <a:cs typeface="Calibri"/>
          <a:sym typeface="Calibri"/>
        </a:defRPr>
      </a:lvl8pPr>
      <a:lvl9pPr indent="1828800">
        <a:lnSpc>
          <a:spcPct val="90000"/>
        </a:lnSpc>
        <a:defRPr sz="4400">
          <a:latin typeface="Calibri"/>
          <a:ea typeface="Calibri"/>
          <a:cs typeface="Calibri"/>
          <a:sym typeface="Calibri"/>
        </a:defRPr>
      </a:lvl9pPr>
    </p:titleStyle>
    <p:bodyStyle>
      <a:lvl1pPr marL="228600" indent="-228600">
        <a:lnSpc>
          <a:spcPct val="90000"/>
        </a:lnSpc>
        <a:spcBef>
          <a:spcPts val="1000"/>
        </a:spcBef>
        <a:buSzPct val="100000"/>
        <a:buFont typeface="Arial"/>
        <a:buChar char="•"/>
        <a:defRPr sz="2800">
          <a:latin typeface="Calibri"/>
          <a:ea typeface="Calibri"/>
          <a:cs typeface="Calibri"/>
          <a:sym typeface="Calibri"/>
        </a:defRPr>
      </a:lvl1pPr>
      <a:lvl2pPr marL="723900" indent="-266700">
        <a:lnSpc>
          <a:spcPct val="90000"/>
        </a:lnSpc>
        <a:spcBef>
          <a:spcPts val="1000"/>
        </a:spcBef>
        <a:buSzPct val="100000"/>
        <a:buFont typeface="Arial"/>
        <a:buChar char="•"/>
        <a:defRPr sz="2800">
          <a:latin typeface="Calibri"/>
          <a:ea typeface="Calibri"/>
          <a:cs typeface="Calibri"/>
          <a:sym typeface="Calibri"/>
        </a:defRPr>
      </a:lvl2pPr>
      <a:lvl3pPr marL="1234439" indent="-320039">
        <a:lnSpc>
          <a:spcPct val="90000"/>
        </a:lnSpc>
        <a:spcBef>
          <a:spcPts val="1000"/>
        </a:spcBef>
        <a:buSzPct val="100000"/>
        <a:buFont typeface="Arial"/>
        <a:buChar char="•"/>
        <a:defRPr sz="2800">
          <a:latin typeface="Calibri"/>
          <a:ea typeface="Calibri"/>
          <a:cs typeface="Calibri"/>
          <a:sym typeface="Calibri"/>
        </a:defRPr>
      </a:lvl3pPr>
      <a:lvl4pPr marL="1727200" indent="-355600">
        <a:lnSpc>
          <a:spcPct val="90000"/>
        </a:lnSpc>
        <a:spcBef>
          <a:spcPts val="1000"/>
        </a:spcBef>
        <a:buSzPct val="100000"/>
        <a:buFont typeface="Arial"/>
        <a:buChar char="•"/>
        <a:defRPr sz="2800">
          <a:latin typeface="Calibri"/>
          <a:ea typeface="Calibri"/>
          <a:cs typeface="Calibri"/>
          <a:sym typeface="Calibri"/>
        </a:defRPr>
      </a:lvl4pPr>
      <a:lvl5pPr marL="2184400" indent="-355600">
        <a:lnSpc>
          <a:spcPct val="90000"/>
        </a:lnSpc>
        <a:spcBef>
          <a:spcPts val="1000"/>
        </a:spcBef>
        <a:buSzPct val="100000"/>
        <a:buFont typeface="Arial"/>
        <a:buChar char="•"/>
        <a:defRPr sz="2800">
          <a:latin typeface="Calibri"/>
          <a:ea typeface="Calibri"/>
          <a:cs typeface="Calibri"/>
          <a:sym typeface="Calibri"/>
        </a:defRPr>
      </a:lvl5pPr>
      <a:lvl6pPr marL="2641600" indent="-355600">
        <a:lnSpc>
          <a:spcPct val="90000"/>
        </a:lnSpc>
        <a:spcBef>
          <a:spcPts val="1000"/>
        </a:spcBef>
        <a:buSzPct val="100000"/>
        <a:buFont typeface="Arial"/>
        <a:buChar char="•"/>
        <a:defRPr sz="2800">
          <a:latin typeface="Calibri"/>
          <a:ea typeface="Calibri"/>
          <a:cs typeface="Calibri"/>
          <a:sym typeface="Calibri"/>
        </a:defRPr>
      </a:lvl6pPr>
      <a:lvl7pPr marL="3098800" indent="-355600">
        <a:lnSpc>
          <a:spcPct val="90000"/>
        </a:lnSpc>
        <a:spcBef>
          <a:spcPts val="1000"/>
        </a:spcBef>
        <a:buSzPct val="100000"/>
        <a:buFont typeface="Arial"/>
        <a:buChar char="•"/>
        <a:defRPr sz="2800">
          <a:latin typeface="Calibri"/>
          <a:ea typeface="Calibri"/>
          <a:cs typeface="Calibri"/>
          <a:sym typeface="Calibri"/>
        </a:defRPr>
      </a:lvl7pPr>
      <a:lvl8pPr marL="3556000" indent="-355600">
        <a:lnSpc>
          <a:spcPct val="90000"/>
        </a:lnSpc>
        <a:spcBef>
          <a:spcPts val="1000"/>
        </a:spcBef>
        <a:buSzPct val="100000"/>
        <a:buFont typeface="Arial"/>
        <a:buChar char="•"/>
        <a:defRPr sz="2800">
          <a:latin typeface="Calibri"/>
          <a:ea typeface="Calibri"/>
          <a:cs typeface="Calibri"/>
          <a:sym typeface="Calibri"/>
        </a:defRPr>
      </a:lvl8pPr>
      <a:lvl9pPr marL="4013200" indent="-355600">
        <a:lnSpc>
          <a:spcPct val="90000"/>
        </a:lnSpc>
        <a:spcBef>
          <a:spcPts val="1000"/>
        </a:spcBef>
        <a:buSzPct val="100000"/>
        <a:buFont typeface="Arial"/>
        <a:buChar char="•"/>
        <a:defRPr sz="2800">
          <a:latin typeface="Calibri"/>
          <a:ea typeface="Calibri"/>
          <a:cs typeface="Calibri"/>
          <a:sym typeface="Calibri"/>
        </a:defRPr>
      </a:lvl9pPr>
    </p:bodyStyle>
    <p:otherStyle>
      <a:lvl1pPr algn="r">
        <a:defRPr sz="1200">
          <a:solidFill>
            <a:schemeClr val="tx1"/>
          </a:solidFill>
          <a:latin typeface="+mn-lt"/>
          <a:ea typeface="+mn-ea"/>
          <a:cs typeface="+mn-cs"/>
          <a:sym typeface="Calibri"/>
        </a:defRPr>
      </a:lvl1pPr>
      <a:lvl2pPr indent="457200" algn="r">
        <a:defRPr sz="1200">
          <a:solidFill>
            <a:schemeClr val="tx1"/>
          </a:solidFill>
          <a:latin typeface="+mn-lt"/>
          <a:ea typeface="+mn-ea"/>
          <a:cs typeface="+mn-cs"/>
          <a:sym typeface="Calibri"/>
        </a:defRPr>
      </a:lvl2pPr>
      <a:lvl3pPr indent="914400" algn="r">
        <a:defRPr sz="1200">
          <a:solidFill>
            <a:schemeClr val="tx1"/>
          </a:solidFill>
          <a:latin typeface="+mn-lt"/>
          <a:ea typeface="+mn-ea"/>
          <a:cs typeface="+mn-cs"/>
          <a:sym typeface="Calibri"/>
        </a:defRPr>
      </a:lvl3pPr>
      <a:lvl4pPr indent="1371600" algn="r">
        <a:defRPr sz="1200">
          <a:solidFill>
            <a:schemeClr val="tx1"/>
          </a:solidFill>
          <a:latin typeface="+mn-lt"/>
          <a:ea typeface="+mn-ea"/>
          <a:cs typeface="+mn-cs"/>
          <a:sym typeface="Calibri"/>
        </a:defRPr>
      </a:lvl4pPr>
      <a:lvl5pPr indent="1828800" algn="r">
        <a:defRPr sz="1200">
          <a:solidFill>
            <a:schemeClr val="tx1"/>
          </a:solidFill>
          <a:latin typeface="+mn-lt"/>
          <a:ea typeface="+mn-ea"/>
          <a:cs typeface="+mn-cs"/>
          <a:sym typeface="Calibri"/>
        </a:defRPr>
      </a:lvl5pPr>
      <a:lvl6pPr algn="r">
        <a:defRPr sz="1200">
          <a:solidFill>
            <a:schemeClr val="tx1"/>
          </a:solidFill>
          <a:latin typeface="+mn-lt"/>
          <a:ea typeface="+mn-ea"/>
          <a:cs typeface="+mn-cs"/>
          <a:sym typeface="Calibri"/>
        </a:defRPr>
      </a:lvl6pPr>
      <a:lvl7pPr algn="r">
        <a:defRPr sz="1200">
          <a:solidFill>
            <a:schemeClr val="tx1"/>
          </a:solidFill>
          <a:latin typeface="+mn-lt"/>
          <a:ea typeface="+mn-ea"/>
          <a:cs typeface="+mn-cs"/>
          <a:sym typeface="Calibri"/>
        </a:defRPr>
      </a:lvl7pPr>
      <a:lvl8pPr algn="r">
        <a:defRPr sz="1200">
          <a:solidFill>
            <a:schemeClr val="tx1"/>
          </a:solidFill>
          <a:latin typeface="+mn-lt"/>
          <a:ea typeface="+mn-ea"/>
          <a:cs typeface="+mn-cs"/>
          <a:sym typeface="Calibri"/>
        </a:defRPr>
      </a:lvl8pPr>
      <a:lvl9pPr algn="r">
        <a:defRPr sz="12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0" y="5619750"/>
            <a:ext cx="12192000" cy="1219200"/>
            <a:chOff x="0" y="0"/>
            <a:chExt cx="12192000" cy="1219200"/>
          </a:xfrm>
        </p:grpSpPr>
        <p:sp>
          <p:nvSpPr>
            <p:cNvPr id="10" name="Shape 10"/>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p:cNvSpPr/>
            <p:nvPr/>
          </p:nvSpPr>
          <p:spPr>
            <a:xfrm>
              <a:off x="0" y="404714"/>
              <a:ext cx="12192000" cy="40977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lvl="0" algn="ctr"/>
              <a:r>
                <a:rPr sz="2000" b="1">
                  <a:solidFill>
                    <a:srgbClr val="FFFFFF"/>
                  </a:solidFill>
                  <a:latin typeface="Times New Roman"/>
                  <a:ea typeface="Times New Roman"/>
                  <a:cs typeface="Times New Roman"/>
                  <a:sym typeface="Times New Roman"/>
                </a:rPr>
                <a:t>                                </a:t>
              </a:r>
              <a:r>
                <a:rPr sz="2200" b="1">
                  <a:latin typeface="Times New Roman"/>
                  <a:ea typeface="Times New Roman"/>
                  <a:cs typeface="Times New Roman"/>
                  <a:sym typeface="Times New Roman"/>
                </a:rPr>
                <a:t>DAYANANDA SAGAR COLLEGE OF ENGINEERING</a:t>
              </a:r>
            </a:p>
          </p:txBody>
        </p:sp>
      </p:grpSp>
      <p:sp>
        <p:nvSpPr>
          <p:cNvPr id="13" name="Shape 13"/>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p:cNvPicPr/>
          <p:nvPr/>
        </p:nvPicPr>
        <p:blipFill>
          <a:blip r:embed="rId2"/>
          <a:stretch>
            <a:fillRect/>
          </a:stretch>
        </p:blipFill>
        <p:spPr>
          <a:xfrm>
            <a:off x="0" y="4883150"/>
            <a:ext cx="1866900" cy="1955800"/>
          </a:xfrm>
          <a:prstGeom prst="rect">
            <a:avLst/>
          </a:prstGeom>
          <a:ln w="12700">
            <a:miter lim="400000"/>
          </a:ln>
        </p:spPr>
      </p:pic>
      <p:sp>
        <p:nvSpPr>
          <p:cNvPr id="15" name="Shape 15"/>
          <p:cNvSpPr/>
          <p:nvPr/>
        </p:nvSpPr>
        <p:spPr>
          <a:xfrm>
            <a:off x="1758000" y="-1"/>
            <a:ext cx="10176825" cy="6586418"/>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lvl="0" algn="ctr"/>
            <a:endParaRPr lang="en-IN" sz="3200" b="1" dirty="0">
              <a:solidFill>
                <a:srgbClr val="333F50"/>
              </a:solidFill>
              <a:latin typeface="Times New Roman"/>
              <a:ea typeface="Times New Roman"/>
              <a:cs typeface="Times New Roman"/>
              <a:sym typeface="Times New Roman"/>
            </a:endParaRPr>
          </a:p>
          <a:p>
            <a:pPr lvl="0" algn="ctr"/>
            <a:r>
              <a:rPr sz="3600" b="1" dirty="0">
                <a:solidFill>
                  <a:srgbClr val="333F50"/>
                </a:solidFill>
                <a:latin typeface="Times New Roman"/>
                <a:ea typeface="Times New Roman"/>
                <a:cs typeface="Times New Roman"/>
                <a:sym typeface="Times New Roman"/>
              </a:rPr>
              <a:t>Dayananda Sagar College of Engineering</a:t>
            </a:r>
          </a:p>
          <a:p>
            <a:pPr lvl="0" algn="ctr"/>
            <a:r>
              <a:rPr sz="3600" b="1" dirty="0">
                <a:solidFill>
                  <a:srgbClr val="333F50"/>
                </a:solidFill>
                <a:latin typeface="Times New Roman"/>
                <a:ea typeface="Times New Roman"/>
                <a:cs typeface="Times New Roman"/>
                <a:sym typeface="Times New Roman"/>
              </a:rPr>
              <a:t>Department of Computer Science &amp; Engineering</a:t>
            </a:r>
            <a:r>
              <a:rPr sz="3200" dirty="0"/>
              <a:t>	</a:t>
            </a:r>
            <a:endParaRPr sz="2800" b="1" dirty="0">
              <a:solidFill>
                <a:srgbClr val="C00000"/>
              </a:solidFill>
              <a:latin typeface="Times New Roman"/>
              <a:ea typeface="Times New Roman"/>
              <a:cs typeface="Times New Roman"/>
              <a:sym typeface="Times New Roman"/>
            </a:endParaRPr>
          </a:p>
          <a:p>
            <a:pPr lvl="0" algn="ctr"/>
            <a:endParaRPr sz="2800" b="1" dirty="0">
              <a:solidFill>
                <a:srgbClr val="C00000"/>
              </a:solidFill>
              <a:latin typeface="Times New Roman"/>
              <a:ea typeface="Times New Roman"/>
              <a:cs typeface="Times New Roman"/>
              <a:sym typeface="Times New Roman"/>
            </a:endParaRPr>
          </a:p>
          <a:p>
            <a:pPr lvl="0" algn="ctr"/>
            <a:r>
              <a:rPr lang="en-US" sz="4400" b="1" dirty="0">
                <a:solidFill>
                  <a:srgbClr val="C00000"/>
                </a:solidFill>
                <a:latin typeface="Times New Roman"/>
                <a:ea typeface="Times New Roman"/>
                <a:cs typeface="Times New Roman"/>
                <a:sym typeface="Times New Roman"/>
              </a:rPr>
              <a:t>INTERNSHIP</a:t>
            </a:r>
            <a:br>
              <a:rPr lang="en-US" sz="4400" b="1" dirty="0">
                <a:solidFill>
                  <a:srgbClr val="C00000"/>
                </a:solidFill>
                <a:latin typeface="Times New Roman"/>
                <a:ea typeface="Times New Roman"/>
                <a:cs typeface="Times New Roman"/>
                <a:sym typeface="Times New Roman"/>
              </a:rPr>
            </a:br>
            <a:r>
              <a:rPr lang="en-US" sz="4400" b="1" dirty="0">
                <a:solidFill>
                  <a:srgbClr val="C00000"/>
                </a:solidFill>
                <a:latin typeface="Times New Roman"/>
                <a:ea typeface="Times New Roman"/>
                <a:cs typeface="Times New Roman"/>
                <a:sym typeface="Times New Roman"/>
              </a:rPr>
              <a:t>2023-2024</a:t>
            </a:r>
          </a:p>
          <a:p>
            <a:pPr lvl="0" algn="l"/>
            <a:endParaRPr lang="en-US" sz="2400" b="1" dirty="0">
              <a:solidFill>
                <a:srgbClr val="C00000"/>
              </a:solidFill>
              <a:latin typeface="Times New Roman"/>
              <a:ea typeface="Times New Roman"/>
              <a:cs typeface="Times New Roman"/>
              <a:sym typeface="Times New Roman"/>
            </a:endParaRPr>
          </a:p>
          <a:p>
            <a:pPr lvl="0" algn="l">
              <a:lnSpc>
                <a:spcPct val="150000"/>
              </a:lnSpc>
            </a:pPr>
            <a:r>
              <a:rPr lang="en-US" sz="2400" b="1" dirty="0">
                <a:solidFill>
                  <a:srgbClr val="C00000"/>
                </a:solidFill>
                <a:latin typeface="Times New Roman"/>
                <a:ea typeface="Times New Roman"/>
                <a:cs typeface="Times New Roman"/>
                <a:sym typeface="Times New Roman"/>
              </a:rPr>
              <a:t>Name: Pilla Shanmukha Dhanush				</a:t>
            </a:r>
          </a:p>
          <a:p>
            <a:pPr lvl="0" algn="l">
              <a:lnSpc>
                <a:spcPct val="150000"/>
              </a:lnSpc>
            </a:pPr>
            <a:r>
              <a:rPr lang="en-US" sz="2400" b="1" dirty="0">
                <a:solidFill>
                  <a:srgbClr val="C00000"/>
                </a:solidFill>
                <a:latin typeface="Times New Roman"/>
                <a:ea typeface="Times New Roman"/>
                <a:cs typeface="Times New Roman"/>
                <a:sym typeface="Times New Roman"/>
              </a:rPr>
              <a:t>USN</a:t>
            </a:r>
            <a:r>
              <a:rPr lang="en-US" sz="2400" b="1">
                <a:solidFill>
                  <a:srgbClr val="C00000"/>
                </a:solidFill>
                <a:latin typeface="Times New Roman"/>
                <a:ea typeface="Times New Roman"/>
                <a:cs typeface="Times New Roman"/>
                <a:sym typeface="Times New Roman"/>
              </a:rPr>
              <a:t>: 1DS21CS138</a:t>
            </a:r>
            <a:endParaRPr lang="en-US" sz="2400" b="1" dirty="0">
              <a:solidFill>
                <a:srgbClr val="C00000"/>
              </a:solidFill>
              <a:latin typeface="Times New Roman"/>
              <a:ea typeface="Times New Roman"/>
              <a:cs typeface="Times New Roman"/>
              <a:sym typeface="Times New Roman"/>
            </a:endParaRPr>
          </a:p>
          <a:p>
            <a:pPr lvl="0" algn="l">
              <a:lnSpc>
                <a:spcPct val="150000"/>
              </a:lnSpc>
            </a:pPr>
            <a:r>
              <a:rPr lang="en-US" sz="2400" b="1" dirty="0">
                <a:solidFill>
                  <a:srgbClr val="C00000"/>
                </a:solidFill>
                <a:latin typeface="Times New Roman"/>
                <a:ea typeface="Times New Roman"/>
                <a:cs typeface="Times New Roman"/>
                <a:sym typeface="Times New Roman"/>
              </a:rPr>
              <a:t>Name of the company: Win Research Center</a:t>
            </a:r>
            <a:br>
              <a:rPr lang="en-US" sz="2800" b="1" dirty="0">
                <a:solidFill>
                  <a:srgbClr val="C00000"/>
                </a:solidFill>
                <a:latin typeface="Times New Roman"/>
                <a:ea typeface="Times New Roman"/>
                <a:cs typeface="Times New Roman"/>
                <a:sym typeface="Times New Roman"/>
              </a:rPr>
            </a:br>
            <a:endParaRPr sz="2800" b="1" dirty="0">
              <a:solidFill>
                <a:srgbClr val="C00000"/>
              </a:solidFill>
              <a:latin typeface="Times New Roman"/>
              <a:ea typeface="Times New Roman"/>
              <a:cs typeface="Times New Roman"/>
              <a:sym typeface="Times New Roman"/>
            </a:endParaRPr>
          </a:p>
          <a:p>
            <a:pPr lvl="0" algn="ctr"/>
            <a:endParaRPr sz="2800" b="1" dirty="0">
              <a:solidFill>
                <a:srgbClr val="C00000"/>
              </a:solidFill>
              <a:latin typeface="Times New Roman"/>
              <a:ea typeface="Times New Roman"/>
              <a:cs typeface="Times New Roman"/>
              <a:sym typeface="Times New Roman"/>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
            <a:extLst>
              <a:ext uri="{FF2B5EF4-FFF2-40B4-BE49-F238E27FC236}">
                <a16:creationId xmlns:a16="http://schemas.microsoft.com/office/drawing/2014/main" id="{81AD1EBC-AFBD-0D6E-EA3A-2A77F2B55612}"/>
              </a:ext>
            </a:extLst>
          </p:cNvPr>
          <p:cNvGrpSpPr/>
          <p:nvPr/>
        </p:nvGrpSpPr>
        <p:grpSpPr>
          <a:xfrm>
            <a:off x="0" y="5619750"/>
            <a:ext cx="12192000" cy="1219200"/>
            <a:chOff x="0" y="0"/>
            <a:chExt cx="12192000" cy="1219200"/>
          </a:xfrm>
        </p:grpSpPr>
        <p:sp>
          <p:nvSpPr>
            <p:cNvPr id="3" name="Shape 10">
              <a:extLst>
                <a:ext uri="{FF2B5EF4-FFF2-40B4-BE49-F238E27FC236}">
                  <a16:creationId xmlns:a16="http://schemas.microsoft.com/office/drawing/2014/main" id="{7E747E68-167A-BE5E-0C03-F4B33FD7BD5A}"/>
                </a:ext>
              </a:extLst>
            </p:cNvPr>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4" name="Shape 11">
              <a:extLst>
                <a:ext uri="{FF2B5EF4-FFF2-40B4-BE49-F238E27FC236}">
                  <a16:creationId xmlns:a16="http://schemas.microsoft.com/office/drawing/2014/main" id="{156333D6-F686-1B84-49BC-32E3E38B75D8}"/>
                </a:ext>
              </a:extLst>
            </p:cNvPr>
            <p:cNvSpPr/>
            <p:nvPr/>
          </p:nvSpPr>
          <p:spPr>
            <a:xfrm>
              <a:off x="0" y="404714"/>
              <a:ext cx="12192000" cy="40977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lvl="0" algn="ctr"/>
              <a:r>
                <a:rPr sz="2000" b="1">
                  <a:solidFill>
                    <a:srgbClr val="FFFFFF"/>
                  </a:solidFill>
                  <a:latin typeface="Times New Roman"/>
                  <a:ea typeface="Times New Roman"/>
                  <a:cs typeface="Times New Roman"/>
                  <a:sym typeface="Times New Roman"/>
                </a:rPr>
                <a:t>                                </a:t>
              </a:r>
              <a:r>
                <a:rPr sz="2200" b="1">
                  <a:latin typeface="Times New Roman"/>
                  <a:ea typeface="Times New Roman"/>
                  <a:cs typeface="Times New Roman"/>
                  <a:sym typeface="Times New Roman"/>
                </a:rPr>
                <a:t>DAYANANDA SAGAR COLLEGE OF ENGINEERING</a:t>
              </a:r>
            </a:p>
          </p:txBody>
        </p:sp>
      </p:grpSp>
      <p:sp>
        <p:nvSpPr>
          <p:cNvPr id="5" name="Shape 13">
            <a:extLst>
              <a:ext uri="{FF2B5EF4-FFF2-40B4-BE49-F238E27FC236}">
                <a16:creationId xmlns:a16="http://schemas.microsoft.com/office/drawing/2014/main" id="{C0E723BC-12CE-543E-C9DC-D863F729626C}"/>
              </a:ext>
            </a:extLst>
          </p:cNvPr>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6" name="image.png">
            <a:extLst>
              <a:ext uri="{FF2B5EF4-FFF2-40B4-BE49-F238E27FC236}">
                <a16:creationId xmlns:a16="http://schemas.microsoft.com/office/drawing/2014/main" id="{5A9447EA-0D15-05A0-8EDF-77FB09A3F386}"/>
              </a:ext>
            </a:extLst>
          </p:cNvPr>
          <p:cNvPicPr/>
          <p:nvPr/>
        </p:nvPicPr>
        <p:blipFill>
          <a:blip r:embed="rId2"/>
          <a:stretch>
            <a:fillRect/>
          </a:stretch>
        </p:blipFill>
        <p:spPr>
          <a:xfrm>
            <a:off x="0" y="4883150"/>
            <a:ext cx="1866900" cy="1955800"/>
          </a:xfrm>
          <a:prstGeom prst="rect">
            <a:avLst/>
          </a:prstGeom>
          <a:ln w="12700">
            <a:miter lim="400000"/>
          </a:ln>
        </p:spPr>
      </p:pic>
      <p:sp>
        <p:nvSpPr>
          <p:cNvPr id="7" name="TextBox 6">
            <a:extLst>
              <a:ext uri="{FF2B5EF4-FFF2-40B4-BE49-F238E27FC236}">
                <a16:creationId xmlns:a16="http://schemas.microsoft.com/office/drawing/2014/main" id="{C8A30CA1-AB5E-3C48-6ECD-F415D2331835}"/>
              </a:ext>
            </a:extLst>
          </p:cNvPr>
          <p:cNvSpPr txBox="1"/>
          <p:nvPr/>
        </p:nvSpPr>
        <p:spPr>
          <a:xfrm>
            <a:off x="1600200" y="304800"/>
            <a:ext cx="10134600" cy="830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SNAPSHOTS</a:t>
            </a:r>
          </a:p>
        </p:txBody>
      </p:sp>
      <p:pic>
        <p:nvPicPr>
          <p:cNvPr id="9" name="Picture 8">
            <a:extLst>
              <a:ext uri="{FF2B5EF4-FFF2-40B4-BE49-F238E27FC236}">
                <a16:creationId xmlns:a16="http://schemas.microsoft.com/office/drawing/2014/main" id="{B727730E-2DB9-847D-E805-E80E59A724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7972" y="1119933"/>
            <a:ext cx="8399056" cy="4297460"/>
          </a:xfrm>
          <a:prstGeom prst="rect">
            <a:avLst/>
          </a:prstGeom>
        </p:spPr>
      </p:pic>
    </p:spTree>
    <p:extLst>
      <p:ext uri="{BB962C8B-B14F-4D97-AF65-F5344CB8AC3E}">
        <p14:creationId xmlns:p14="http://schemas.microsoft.com/office/powerpoint/2010/main" val="194791200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C2DB6B-D77B-F1C6-34E8-507875E940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423764"/>
            <a:ext cx="8686800" cy="4906338"/>
          </a:xfrm>
          <a:prstGeom prst="rect">
            <a:avLst/>
          </a:prstGeom>
        </p:spPr>
      </p:pic>
      <p:grpSp>
        <p:nvGrpSpPr>
          <p:cNvPr id="4" name="Group 12">
            <a:extLst>
              <a:ext uri="{FF2B5EF4-FFF2-40B4-BE49-F238E27FC236}">
                <a16:creationId xmlns:a16="http://schemas.microsoft.com/office/drawing/2014/main" id="{4E5482A6-0055-F97D-6C26-7132EF2A697F}"/>
              </a:ext>
            </a:extLst>
          </p:cNvPr>
          <p:cNvGrpSpPr/>
          <p:nvPr/>
        </p:nvGrpSpPr>
        <p:grpSpPr>
          <a:xfrm>
            <a:off x="0" y="5619750"/>
            <a:ext cx="12192000" cy="1219200"/>
            <a:chOff x="0" y="0"/>
            <a:chExt cx="12192000" cy="1219200"/>
          </a:xfrm>
        </p:grpSpPr>
        <p:sp>
          <p:nvSpPr>
            <p:cNvPr id="5" name="Shape 10">
              <a:extLst>
                <a:ext uri="{FF2B5EF4-FFF2-40B4-BE49-F238E27FC236}">
                  <a16:creationId xmlns:a16="http://schemas.microsoft.com/office/drawing/2014/main" id="{D9335CAC-DD88-E66B-DEE2-B169C4D6AABE}"/>
                </a:ext>
              </a:extLst>
            </p:cNvPr>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6" name="Shape 11">
              <a:extLst>
                <a:ext uri="{FF2B5EF4-FFF2-40B4-BE49-F238E27FC236}">
                  <a16:creationId xmlns:a16="http://schemas.microsoft.com/office/drawing/2014/main" id="{14031BEA-6172-85FF-1B22-6867CB573A49}"/>
                </a:ext>
              </a:extLst>
            </p:cNvPr>
            <p:cNvSpPr/>
            <p:nvPr/>
          </p:nvSpPr>
          <p:spPr>
            <a:xfrm>
              <a:off x="0" y="404714"/>
              <a:ext cx="12192000" cy="40977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lvl="0" algn="ctr"/>
              <a:r>
                <a:rPr sz="2000" b="1">
                  <a:solidFill>
                    <a:srgbClr val="FFFFFF"/>
                  </a:solidFill>
                  <a:latin typeface="Times New Roman"/>
                  <a:ea typeface="Times New Roman"/>
                  <a:cs typeface="Times New Roman"/>
                  <a:sym typeface="Times New Roman"/>
                </a:rPr>
                <a:t>                                </a:t>
              </a:r>
              <a:r>
                <a:rPr sz="2200" b="1">
                  <a:latin typeface="Times New Roman"/>
                  <a:ea typeface="Times New Roman"/>
                  <a:cs typeface="Times New Roman"/>
                  <a:sym typeface="Times New Roman"/>
                </a:rPr>
                <a:t>DAYANANDA SAGAR COLLEGE OF ENGINEERING</a:t>
              </a:r>
            </a:p>
          </p:txBody>
        </p:sp>
      </p:grpSp>
      <p:sp>
        <p:nvSpPr>
          <p:cNvPr id="7" name="Shape 13">
            <a:extLst>
              <a:ext uri="{FF2B5EF4-FFF2-40B4-BE49-F238E27FC236}">
                <a16:creationId xmlns:a16="http://schemas.microsoft.com/office/drawing/2014/main" id="{45064B17-087B-6777-B382-2772E592C1A1}"/>
              </a:ext>
            </a:extLst>
          </p:cNvPr>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8" name="image.png">
            <a:extLst>
              <a:ext uri="{FF2B5EF4-FFF2-40B4-BE49-F238E27FC236}">
                <a16:creationId xmlns:a16="http://schemas.microsoft.com/office/drawing/2014/main" id="{447D0EAD-0847-13E5-03D0-72402FDD39BB}"/>
              </a:ext>
            </a:extLst>
          </p:cNvPr>
          <p:cNvPicPr/>
          <p:nvPr/>
        </p:nvPicPr>
        <p:blipFill>
          <a:blip r:embed="rId3"/>
          <a:stretch>
            <a:fillRect/>
          </a:stretch>
        </p:blipFill>
        <p:spPr>
          <a:xfrm>
            <a:off x="0" y="4883150"/>
            <a:ext cx="1866900" cy="1955800"/>
          </a:xfrm>
          <a:prstGeom prst="rect">
            <a:avLst/>
          </a:prstGeom>
          <a:ln w="12700">
            <a:miter lim="400000"/>
          </a:ln>
        </p:spPr>
      </p:pic>
    </p:spTree>
    <p:extLst>
      <p:ext uri="{BB962C8B-B14F-4D97-AF65-F5344CB8AC3E}">
        <p14:creationId xmlns:p14="http://schemas.microsoft.com/office/powerpoint/2010/main" val="309009065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12">
            <a:extLst>
              <a:ext uri="{FF2B5EF4-FFF2-40B4-BE49-F238E27FC236}">
                <a16:creationId xmlns:a16="http://schemas.microsoft.com/office/drawing/2014/main" id="{1F05288E-9FCC-C717-AE90-D77642BF93FA}"/>
              </a:ext>
            </a:extLst>
          </p:cNvPr>
          <p:cNvGrpSpPr/>
          <p:nvPr/>
        </p:nvGrpSpPr>
        <p:grpSpPr>
          <a:xfrm>
            <a:off x="0" y="5619750"/>
            <a:ext cx="12192000" cy="1219200"/>
            <a:chOff x="0" y="0"/>
            <a:chExt cx="12192000" cy="1219200"/>
          </a:xfrm>
        </p:grpSpPr>
        <p:sp>
          <p:nvSpPr>
            <p:cNvPr id="10" name="Shape 10">
              <a:extLst>
                <a:ext uri="{FF2B5EF4-FFF2-40B4-BE49-F238E27FC236}">
                  <a16:creationId xmlns:a16="http://schemas.microsoft.com/office/drawing/2014/main" id="{492BF02A-FC89-8509-19A6-A1FD759D72EC}"/>
                </a:ext>
              </a:extLst>
            </p:cNvPr>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a:extLst>
                <a:ext uri="{FF2B5EF4-FFF2-40B4-BE49-F238E27FC236}">
                  <a16:creationId xmlns:a16="http://schemas.microsoft.com/office/drawing/2014/main" id="{606BA87C-823E-A491-3866-5C6474273602}"/>
                </a:ext>
              </a:extLst>
            </p:cNvPr>
            <p:cNvSpPr/>
            <p:nvPr/>
          </p:nvSpPr>
          <p:spPr>
            <a:xfrm>
              <a:off x="0" y="404714"/>
              <a:ext cx="12192000" cy="40977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lvl="0" algn="ctr"/>
              <a:r>
                <a:rPr sz="2000" b="1">
                  <a:solidFill>
                    <a:srgbClr val="FFFFFF"/>
                  </a:solidFill>
                  <a:latin typeface="Times New Roman"/>
                  <a:ea typeface="Times New Roman"/>
                  <a:cs typeface="Times New Roman"/>
                  <a:sym typeface="Times New Roman"/>
                </a:rPr>
                <a:t>                                </a:t>
              </a:r>
              <a:r>
                <a:rPr sz="2200" b="1">
                  <a:latin typeface="Times New Roman"/>
                  <a:ea typeface="Times New Roman"/>
                  <a:cs typeface="Times New Roman"/>
                  <a:sym typeface="Times New Roman"/>
                </a:rPr>
                <a:t>DAYANANDA SAGAR COLLEGE OF ENGINEERING</a:t>
              </a:r>
            </a:p>
          </p:txBody>
        </p:sp>
      </p:grpSp>
      <p:sp>
        <p:nvSpPr>
          <p:cNvPr id="12" name="Shape 13">
            <a:extLst>
              <a:ext uri="{FF2B5EF4-FFF2-40B4-BE49-F238E27FC236}">
                <a16:creationId xmlns:a16="http://schemas.microsoft.com/office/drawing/2014/main" id="{FFB8D543-720A-80A2-4121-1E69FE0DFB06}"/>
              </a:ext>
            </a:extLst>
          </p:cNvPr>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3" name="image.png">
            <a:extLst>
              <a:ext uri="{FF2B5EF4-FFF2-40B4-BE49-F238E27FC236}">
                <a16:creationId xmlns:a16="http://schemas.microsoft.com/office/drawing/2014/main" id="{C005F5D5-1AE2-2858-63F7-A640D00FE559}"/>
              </a:ext>
            </a:extLst>
          </p:cNvPr>
          <p:cNvPicPr/>
          <p:nvPr/>
        </p:nvPicPr>
        <p:blipFill>
          <a:blip r:embed="rId2"/>
          <a:stretch>
            <a:fillRect/>
          </a:stretch>
        </p:blipFill>
        <p:spPr>
          <a:xfrm>
            <a:off x="0" y="4883150"/>
            <a:ext cx="1866900" cy="1955800"/>
          </a:xfrm>
          <a:prstGeom prst="rect">
            <a:avLst/>
          </a:prstGeom>
          <a:ln w="12700">
            <a:miter lim="400000"/>
          </a:ln>
        </p:spPr>
      </p:pic>
      <p:pic>
        <p:nvPicPr>
          <p:cNvPr id="15" name="Picture 14">
            <a:extLst>
              <a:ext uri="{FF2B5EF4-FFF2-40B4-BE49-F238E27FC236}">
                <a16:creationId xmlns:a16="http://schemas.microsoft.com/office/drawing/2014/main" id="{D307A013-B54D-380A-81A3-4537795E22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5822" y="430952"/>
            <a:ext cx="9736577" cy="4601756"/>
          </a:xfrm>
          <a:prstGeom prst="rect">
            <a:avLst/>
          </a:prstGeom>
        </p:spPr>
      </p:pic>
    </p:spTree>
    <p:extLst>
      <p:ext uri="{BB962C8B-B14F-4D97-AF65-F5344CB8AC3E}">
        <p14:creationId xmlns:p14="http://schemas.microsoft.com/office/powerpoint/2010/main" val="36012485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
            <a:extLst>
              <a:ext uri="{FF2B5EF4-FFF2-40B4-BE49-F238E27FC236}">
                <a16:creationId xmlns:a16="http://schemas.microsoft.com/office/drawing/2014/main" id="{B6224C9B-874F-CB6D-90F8-083E36C45D92}"/>
              </a:ext>
            </a:extLst>
          </p:cNvPr>
          <p:cNvGrpSpPr/>
          <p:nvPr/>
        </p:nvGrpSpPr>
        <p:grpSpPr>
          <a:xfrm>
            <a:off x="0" y="5619750"/>
            <a:ext cx="12192000" cy="1219200"/>
            <a:chOff x="0" y="0"/>
            <a:chExt cx="12192000" cy="1219200"/>
          </a:xfrm>
        </p:grpSpPr>
        <p:sp>
          <p:nvSpPr>
            <p:cNvPr id="3" name="Shape 10">
              <a:extLst>
                <a:ext uri="{FF2B5EF4-FFF2-40B4-BE49-F238E27FC236}">
                  <a16:creationId xmlns:a16="http://schemas.microsoft.com/office/drawing/2014/main" id="{0F00CDD6-C4F7-711E-F7B6-3E3FFE08416A}"/>
                </a:ext>
              </a:extLst>
            </p:cNvPr>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4" name="Shape 11">
              <a:extLst>
                <a:ext uri="{FF2B5EF4-FFF2-40B4-BE49-F238E27FC236}">
                  <a16:creationId xmlns:a16="http://schemas.microsoft.com/office/drawing/2014/main" id="{DC1F79DD-E52A-B82A-C7C0-D4BF3834F60A}"/>
                </a:ext>
              </a:extLst>
            </p:cNvPr>
            <p:cNvSpPr/>
            <p:nvPr/>
          </p:nvSpPr>
          <p:spPr>
            <a:xfrm>
              <a:off x="0" y="404714"/>
              <a:ext cx="12192000" cy="40977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lvl="0" algn="ctr"/>
              <a:r>
                <a:rPr sz="2000" b="1">
                  <a:solidFill>
                    <a:srgbClr val="FFFFFF"/>
                  </a:solidFill>
                  <a:latin typeface="Times New Roman"/>
                  <a:ea typeface="Times New Roman"/>
                  <a:cs typeface="Times New Roman"/>
                  <a:sym typeface="Times New Roman"/>
                </a:rPr>
                <a:t>                                </a:t>
              </a:r>
              <a:r>
                <a:rPr sz="2200" b="1">
                  <a:latin typeface="Times New Roman"/>
                  <a:ea typeface="Times New Roman"/>
                  <a:cs typeface="Times New Roman"/>
                  <a:sym typeface="Times New Roman"/>
                </a:rPr>
                <a:t>DAYANANDA SAGAR COLLEGE OF ENGINEERING</a:t>
              </a:r>
            </a:p>
          </p:txBody>
        </p:sp>
      </p:grpSp>
      <p:sp>
        <p:nvSpPr>
          <p:cNvPr id="5" name="Shape 13">
            <a:extLst>
              <a:ext uri="{FF2B5EF4-FFF2-40B4-BE49-F238E27FC236}">
                <a16:creationId xmlns:a16="http://schemas.microsoft.com/office/drawing/2014/main" id="{681B92A5-EE09-4A00-62BC-0A2844C0FD40}"/>
              </a:ext>
            </a:extLst>
          </p:cNvPr>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6" name="image.png">
            <a:extLst>
              <a:ext uri="{FF2B5EF4-FFF2-40B4-BE49-F238E27FC236}">
                <a16:creationId xmlns:a16="http://schemas.microsoft.com/office/drawing/2014/main" id="{85F89B89-1DC0-69A4-058E-AA2D94057295}"/>
              </a:ext>
            </a:extLst>
          </p:cNvPr>
          <p:cNvPicPr/>
          <p:nvPr/>
        </p:nvPicPr>
        <p:blipFill>
          <a:blip r:embed="rId2"/>
          <a:stretch>
            <a:fillRect/>
          </a:stretch>
        </p:blipFill>
        <p:spPr>
          <a:xfrm>
            <a:off x="0" y="4883150"/>
            <a:ext cx="1866900" cy="1955800"/>
          </a:xfrm>
          <a:prstGeom prst="rect">
            <a:avLst/>
          </a:prstGeom>
          <a:ln w="12700">
            <a:miter lim="400000"/>
          </a:ln>
        </p:spPr>
      </p:pic>
      <p:pic>
        <p:nvPicPr>
          <p:cNvPr id="9" name="Picture 8">
            <a:extLst>
              <a:ext uri="{FF2B5EF4-FFF2-40B4-BE49-F238E27FC236}">
                <a16:creationId xmlns:a16="http://schemas.microsoft.com/office/drawing/2014/main" id="{C3A2B66D-88B6-D6C1-5AE3-F57BA67592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423764"/>
            <a:ext cx="9054982" cy="4865497"/>
          </a:xfrm>
          <a:prstGeom prst="rect">
            <a:avLst/>
          </a:prstGeom>
        </p:spPr>
      </p:pic>
    </p:spTree>
    <p:extLst>
      <p:ext uri="{BB962C8B-B14F-4D97-AF65-F5344CB8AC3E}">
        <p14:creationId xmlns:p14="http://schemas.microsoft.com/office/powerpoint/2010/main" val="95025916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12">
            <a:extLst>
              <a:ext uri="{FF2B5EF4-FFF2-40B4-BE49-F238E27FC236}">
                <a16:creationId xmlns:a16="http://schemas.microsoft.com/office/drawing/2014/main" id="{A2158F3D-8A78-83D1-E07F-2FB835B52A02}"/>
              </a:ext>
            </a:extLst>
          </p:cNvPr>
          <p:cNvGrpSpPr/>
          <p:nvPr/>
        </p:nvGrpSpPr>
        <p:grpSpPr>
          <a:xfrm>
            <a:off x="0" y="5619750"/>
            <a:ext cx="12192000" cy="1219200"/>
            <a:chOff x="0" y="0"/>
            <a:chExt cx="12192000" cy="1219200"/>
          </a:xfrm>
        </p:grpSpPr>
        <p:sp>
          <p:nvSpPr>
            <p:cNvPr id="8" name="Shape 10">
              <a:extLst>
                <a:ext uri="{FF2B5EF4-FFF2-40B4-BE49-F238E27FC236}">
                  <a16:creationId xmlns:a16="http://schemas.microsoft.com/office/drawing/2014/main" id="{ABB24EC0-1A9D-29F1-35AE-7B2BC94EA1F0}"/>
                </a:ext>
              </a:extLst>
            </p:cNvPr>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9" name="Shape 11">
              <a:extLst>
                <a:ext uri="{FF2B5EF4-FFF2-40B4-BE49-F238E27FC236}">
                  <a16:creationId xmlns:a16="http://schemas.microsoft.com/office/drawing/2014/main" id="{EF60C6D6-4F0D-382A-6042-7940BF234DC0}"/>
                </a:ext>
              </a:extLst>
            </p:cNvPr>
            <p:cNvSpPr/>
            <p:nvPr/>
          </p:nvSpPr>
          <p:spPr>
            <a:xfrm>
              <a:off x="0" y="404714"/>
              <a:ext cx="12192000" cy="40977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lvl="0" algn="ctr"/>
              <a:r>
                <a:rPr sz="2000" b="1">
                  <a:solidFill>
                    <a:srgbClr val="FFFFFF"/>
                  </a:solidFill>
                  <a:latin typeface="Times New Roman"/>
                  <a:ea typeface="Times New Roman"/>
                  <a:cs typeface="Times New Roman"/>
                  <a:sym typeface="Times New Roman"/>
                </a:rPr>
                <a:t>                                </a:t>
              </a:r>
              <a:r>
                <a:rPr sz="2200" b="1">
                  <a:latin typeface="Times New Roman"/>
                  <a:ea typeface="Times New Roman"/>
                  <a:cs typeface="Times New Roman"/>
                  <a:sym typeface="Times New Roman"/>
                </a:rPr>
                <a:t>DAYANANDA SAGAR COLLEGE OF ENGINEERING</a:t>
              </a:r>
            </a:p>
          </p:txBody>
        </p:sp>
      </p:grpSp>
      <p:sp>
        <p:nvSpPr>
          <p:cNvPr id="10" name="Shape 13">
            <a:extLst>
              <a:ext uri="{FF2B5EF4-FFF2-40B4-BE49-F238E27FC236}">
                <a16:creationId xmlns:a16="http://schemas.microsoft.com/office/drawing/2014/main" id="{7A04483A-FC14-31FC-0C13-566B13BDB8C0}"/>
              </a:ext>
            </a:extLst>
          </p:cNvPr>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1" name="image.png">
            <a:extLst>
              <a:ext uri="{FF2B5EF4-FFF2-40B4-BE49-F238E27FC236}">
                <a16:creationId xmlns:a16="http://schemas.microsoft.com/office/drawing/2014/main" id="{2DB0DFFA-B2C5-D9C5-422E-3C3C1ED1E199}"/>
              </a:ext>
            </a:extLst>
          </p:cNvPr>
          <p:cNvPicPr/>
          <p:nvPr/>
        </p:nvPicPr>
        <p:blipFill>
          <a:blip r:embed="rId2"/>
          <a:stretch>
            <a:fillRect/>
          </a:stretch>
        </p:blipFill>
        <p:spPr>
          <a:xfrm>
            <a:off x="0" y="4883150"/>
            <a:ext cx="1866900" cy="1955800"/>
          </a:xfrm>
          <a:prstGeom prst="rect">
            <a:avLst/>
          </a:prstGeom>
          <a:ln w="12700">
            <a:miter lim="400000"/>
          </a:ln>
        </p:spPr>
      </p:pic>
      <p:sp>
        <p:nvSpPr>
          <p:cNvPr id="12" name="TextBox 11">
            <a:extLst>
              <a:ext uri="{FF2B5EF4-FFF2-40B4-BE49-F238E27FC236}">
                <a16:creationId xmlns:a16="http://schemas.microsoft.com/office/drawing/2014/main" id="{307CE1AD-E35F-4523-7F59-8C38CAA9DC6F}"/>
              </a:ext>
            </a:extLst>
          </p:cNvPr>
          <p:cNvSpPr txBox="1"/>
          <p:nvPr/>
        </p:nvSpPr>
        <p:spPr>
          <a:xfrm>
            <a:off x="1600200" y="304800"/>
            <a:ext cx="10134600" cy="830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APPLICATIONS AND LIMITATIONS</a:t>
            </a:r>
          </a:p>
        </p:txBody>
      </p:sp>
      <p:sp>
        <p:nvSpPr>
          <p:cNvPr id="13" name="Rectangle 1">
            <a:extLst>
              <a:ext uri="{FF2B5EF4-FFF2-40B4-BE49-F238E27FC236}">
                <a16:creationId xmlns:a16="http://schemas.microsoft.com/office/drawing/2014/main" id="{7A508BB7-AF6A-6CE3-5CE0-51CAE957617D}"/>
              </a:ext>
            </a:extLst>
          </p:cNvPr>
          <p:cNvSpPr>
            <a:spLocks noChangeArrowheads="1"/>
          </p:cNvSpPr>
          <p:nvPr/>
        </p:nvSpPr>
        <p:spPr bwMode="auto">
          <a:xfrm>
            <a:off x="1600200" y="1351507"/>
            <a:ext cx="99060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APPLICATIONS</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User Engagement</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  Seamless gym booking and session scheduling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  Social platform for sharing journeys and health tips</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Personalization</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  AI-driven personalized fitness plans and recommendations</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Community Building</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  Interactive space for users to connect and support each other</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Efficiency</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  Streamlined fitness routines and enhanced user experience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750065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
            <a:extLst>
              <a:ext uri="{FF2B5EF4-FFF2-40B4-BE49-F238E27FC236}">
                <a16:creationId xmlns:a16="http://schemas.microsoft.com/office/drawing/2014/main" id="{052BEE8F-5FFB-B8FB-7A7A-CA6BF3702335}"/>
              </a:ext>
            </a:extLst>
          </p:cNvPr>
          <p:cNvGrpSpPr/>
          <p:nvPr/>
        </p:nvGrpSpPr>
        <p:grpSpPr>
          <a:xfrm>
            <a:off x="0" y="5619750"/>
            <a:ext cx="12192000" cy="1219200"/>
            <a:chOff x="0" y="0"/>
            <a:chExt cx="12192000" cy="1219200"/>
          </a:xfrm>
        </p:grpSpPr>
        <p:sp>
          <p:nvSpPr>
            <p:cNvPr id="3" name="Shape 10">
              <a:extLst>
                <a:ext uri="{FF2B5EF4-FFF2-40B4-BE49-F238E27FC236}">
                  <a16:creationId xmlns:a16="http://schemas.microsoft.com/office/drawing/2014/main" id="{20680360-E495-7092-0710-AB6BB857C481}"/>
                </a:ext>
              </a:extLst>
            </p:cNvPr>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4" name="Shape 11">
              <a:extLst>
                <a:ext uri="{FF2B5EF4-FFF2-40B4-BE49-F238E27FC236}">
                  <a16:creationId xmlns:a16="http://schemas.microsoft.com/office/drawing/2014/main" id="{A969FC7F-5377-BF69-5F87-2F4E640E04A6}"/>
                </a:ext>
              </a:extLst>
            </p:cNvPr>
            <p:cNvSpPr/>
            <p:nvPr/>
          </p:nvSpPr>
          <p:spPr>
            <a:xfrm>
              <a:off x="0" y="404714"/>
              <a:ext cx="12192000" cy="40977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lvl="0" algn="ctr"/>
              <a:r>
                <a:rPr sz="2000" b="1">
                  <a:solidFill>
                    <a:srgbClr val="FFFFFF"/>
                  </a:solidFill>
                  <a:latin typeface="Times New Roman"/>
                  <a:ea typeface="Times New Roman"/>
                  <a:cs typeface="Times New Roman"/>
                  <a:sym typeface="Times New Roman"/>
                </a:rPr>
                <a:t>                                </a:t>
              </a:r>
              <a:r>
                <a:rPr sz="2200" b="1">
                  <a:latin typeface="Times New Roman"/>
                  <a:ea typeface="Times New Roman"/>
                  <a:cs typeface="Times New Roman"/>
                  <a:sym typeface="Times New Roman"/>
                </a:rPr>
                <a:t>DAYANANDA SAGAR COLLEGE OF ENGINEERING</a:t>
              </a:r>
            </a:p>
          </p:txBody>
        </p:sp>
      </p:grpSp>
      <p:sp>
        <p:nvSpPr>
          <p:cNvPr id="5" name="Shape 13">
            <a:extLst>
              <a:ext uri="{FF2B5EF4-FFF2-40B4-BE49-F238E27FC236}">
                <a16:creationId xmlns:a16="http://schemas.microsoft.com/office/drawing/2014/main" id="{0A8EA331-0105-DC85-C89A-B92B3BE70D66}"/>
              </a:ext>
            </a:extLst>
          </p:cNvPr>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6" name="image.png">
            <a:extLst>
              <a:ext uri="{FF2B5EF4-FFF2-40B4-BE49-F238E27FC236}">
                <a16:creationId xmlns:a16="http://schemas.microsoft.com/office/drawing/2014/main" id="{2EBA04FB-256D-D889-CB78-B73B7CE63AD6}"/>
              </a:ext>
            </a:extLst>
          </p:cNvPr>
          <p:cNvPicPr/>
          <p:nvPr/>
        </p:nvPicPr>
        <p:blipFill>
          <a:blip r:embed="rId2"/>
          <a:stretch>
            <a:fillRect/>
          </a:stretch>
        </p:blipFill>
        <p:spPr>
          <a:xfrm>
            <a:off x="0" y="4883150"/>
            <a:ext cx="1866900" cy="1955800"/>
          </a:xfrm>
          <a:prstGeom prst="rect">
            <a:avLst/>
          </a:prstGeom>
          <a:ln w="12700">
            <a:miter lim="400000"/>
          </a:ln>
        </p:spPr>
      </p:pic>
      <p:sp>
        <p:nvSpPr>
          <p:cNvPr id="7" name="TextBox 6">
            <a:extLst>
              <a:ext uri="{FF2B5EF4-FFF2-40B4-BE49-F238E27FC236}">
                <a16:creationId xmlns:a16="http://schemas.microsoft.com/office/drawing/2014/main" id="{1EDB3D60-9988-C9E0-EDB5-16BFCAEB4BC5}"/>
              </a:ext>
            </a:extLst>
          </p:cNvPr>
          <p:cNvSpPr txBox="1"/>
          <p:nvPr/>
        </p:nvSpPr>
        <p:spPr>
          <a:xfrm>
            <a:off x="1600200" y="304800"/>
            <a:ext cx="10134600" cy="175432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lang="en-US" sz="3200" b="1" dirty="0">
                <a:solidFill>
                  <a:srgbClr val="000000"/>
                </a:solidFill>
                <a:latin typeface="Times New Roman" panose="02020603050405020304" pitchFamily="18" charset="0"/>
                <a:cs typeface="Times New Roman" panose="02020603050405020304" pitchFamily="18" charset="0"/>
              </a:rPr>
              <a:t>LIMITATIONS</a:t>
            </a:r>
          </a:p>
          <a:p>
            <a:pPr marL="0" marR="0" indent="0" algn="ctr" defTabSz="914400" rtl="0" fontAlgn="auto" latinLnBrk="1" hangingPunct="0">
              <a:lnSpc>
                <a:spcPct val="150000"/>
              </a:lnSpc>
              <a:spcBef>
                <a:spcPts val="0"/>
              </a:spcBef>
              <a:spcAft>
                <a:spcPts val="0"/>
              </a:spcAft>
              <a:buClrTx/>
              <a:buSzTx/>
              <a:buFontTx/>
              <a:buNone/>
              <a:tabLst/>
            </a:pPr>
            <a:endParaRPr kumimoji="0" lang="en-US" sz="40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8" name="Rectangle 1">
            <a:extLst>
              <a:ext uri="{FF2B5EF4-FFF2-40B4-BE49-F238E27FC236}">
                <a16:creationId xmlns:a16="http://schemas.microsoft.com/office/drawing/2014/main" id="{0F9DF4DA-F7A4-B8C5-6796-C867C7A37DEE}"/>
              </a:ext>
            </a:extLst>
          </p:cNvPr>
          <p:cNvSpPr>
            <a:spLocks noChangeArrowheads="1"/>
          </p:cNvSpPr>
          <p:nvPr/>
        </p:nvSpPr>
        <p:spPr bwMode="auto">
          <a:xfrm>
            <a:off x="1600200" y="1392614"/>
            <a:ext cx="10134599"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Technical Challenges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  Complexity of integrating AI/ML algorithms</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  Ensuring seamless interaction between backend and frontend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User Data Privacy</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  Ensuring robust data security and privacy measures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Scalability</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  Handling increased user load and maintaining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Resource Intensity</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  High resource requirement for machine learning computations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Adoption</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  User adaptation to new technology and platform features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788499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0" y="5619750"/>
            <a:ext cx="12192000" cy="1219200"/>
            <a:chOff x="0" y="0"/>
            <a:chExt cx="12192000" cy="1219200"/>
          </a:xfrm>
        </p:grpSpPr>
        <p:sp>
          <p:nvSpPr>
            <p:cNvPr id="10" name="Shape 10"/>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p:cNvSpPr/>
            <p:nvPr/>
          </p:nvSpPr>
          <p:spPr>
            <a:xfrm>
              <a:off x="0" y="404714"/>
              <a:ext cx="12192000" cy="40977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p>
              <a:pPr lvl="0" algn="ctr"/>
              <a:r>
                <a:rPr sz="2000" b="1">
                  <a:solidFill>
                    <a:srgbClr val="FFFFFF"/>
                  </a:solidFill>
                  <a:latin typeface="Times New Roman"/>
                  <a:ea typeface="Times New Roman"/>
                  <a:cs typeface="Times New Roman"/>
                  <a:sym typeface="Times New Roman"/>
                </a:rPr>
                <a:t>                                </a:t>
              </a:r>
              <a:r>
                <a:rPr sz="2200" b="1">
                  <a:latin typeface="Times New Roman"/>
                  <a:ea typeface="Times New Roman"/>
                  <a:cs typeface="Times New Roman"/>
                  <a:sym typeface="Times New Roman"/>
                </a:rPr>
                <a:t>DAYANANDA SAGAR COLLEGE OF ENGINEERING</a:t>
              </a:r>
            </a:p>
          </p:txBody>
        </p:sp>
      </p:grpSp>
      <p:sp>
        <p:nvSpPr>
          <p:cNvPr id="13" name="Shape 13"/>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p:cNvPicPr/>
          <p:nvPr/>
        </p:nvPicPr>
        <p:blipFill>
          <a:blip r:embed="rId2"/>
          <a:stretch>
            <a:fillRect/>
          </a:stretch>
        </p:blipFill>
        <p:spPr>
          <a:xfrm>
            <a:off x="0" y="4883150"/>
            <a:ext cx="1866900" cy="1955800"/>
          </a:xfrm>
          <a:prstGeom prst="rect">
            <a:avLst/>
          </a:prstGeom>
          <a:ln w="12700">
            <a:miter lim="400000"/>
          </a:ln>
        </p:spPr>
      </p:pic>
      <p:sp>
        <p:nvSpPr>
          <p:cNvPr id="4" name="TextBox 3">
            <a:extLst>
              <a:ext uri="{FF2B5EF4-FFF2-40B4-BE49-F238E27FC236}">
                <a16:creationId xmlns:a16="http://schemas.microsoft.com/office/drawing/2014/main" id="{C7451D72-3CA6-1095-65FA-DD006E700040}"/>
              </a:ext>
            </a:extLst>
          </p:cNvPr>
          <p:cNvSpPr txBox="1"/>
          <p:nvPr/>
        </p:nvSpPr>
        <p:spPr>
          <a:xfrm>
            <a:off x="1600200" y="304800"/>
            <a:ext cx="10134600" cy="475514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5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					</a:t>
            </a:r>
            <a:r>
              <a:rPr kumimoji="0" lang="en-US" sz="24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CONTENTS</a:t>
            </a:r>
            <a:br>
              <a:rPr kumimoji="0" lang="en-US" sz="18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br>
            <a:br>
              <a:rPr kumimoji="0" lang="en-US" sz="18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br>
            <a:r>
              <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1. INTRODUCTION</a:t>
            </a:r>
            <a:br>
              <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br>
            <a:r>
              <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2. OVERVIEW OF THE COMPANY</a:t>
            </a:r>
            <a:br>
              <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br>
            <a:r>
              <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3. LITERATURE REVIEW</a:t>
            </a:r>
            <a:br>
              <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br>
            <a:r>
              <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4. OBJECTIVE</a:t>
            </a:r>
            <a:br>
              <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br>
            <a:r>
              <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5. METHODOLOGY</a:t>
            </a:r>
            <a:br>
              <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br>
            <a:r>
              <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6. RESULT ANALYSIS</a:t>
            </a:r>
            <a:br>
              <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br>
            <a:r>
              <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7. SNAPSHOTS</a:t>
            </a:r>
            <a:br>
              <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br>
            <a:r>
              <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8. APPLICATIONS AND LIMITATIONS</a:t>
            </a:r>
          </a:p>
        </p:txBody>
      </p:sp>
    </p:spTree>
    <p:extLst>
      <p:ext uri="{BB962C8B-B14F-4D97-AF65-F5344CB8AC3E}">
        <p14:creationId xmlns:p14="http://schemas.microsoft.com/office/powerpoint/2010/main" val="127430156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0" y="5619750"/>
            <a:ext cx="12192000" cy="1219200"/>
            <a:chOff x="0" y="0"/>
            <a:chExt cx="12192000" cy="1219200"/>
          </a:xfrm>
        </p:grpSpPr>
        <p:sp>
          <p:nvSpPr>
            <p:cNvPr id="10" name="Shape 10"/>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p:cNvSpPr/>
            <p:nvPr/>
          </p:nvSpPr>
          <p:spPr>
            <a:xfrm>
              <a:off x="0" y="404714"/>
              <a:ext cx="12192000" cy="40977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lvl="0" algn="ctr"/>
              <a:r>
                <a:rPr sz="2000" b="1">
                  <a:solidFill>
                    <a:srgbClr val="FFFFFF"/>
                  </a:solidFill>
                  <a:latin typeface="Times New Roman"/>
                  <a:ea typeface="Times New Roman"/>
                  <a:cs typeface="Times New Roman"/>
                  <a:sym typeface="Times New Roman"/>
                </a:rPr>
                <a:t>                                </a:t>
              </a:r>
              <a:r>
                <a:rPr sz="2200" b="1">
                  <a:latin typeface="Times New Roman"/>
                  <a:ea typeface="Times New Roman"/>
                  <a:cs typeface="Times New Roman"/>
                  <a:sym typeface="Times New Roman"/>
                </a:rPr>
                <a:t>DAYANANDA SAGAR COLLEGE OF ENGINEERING</a:t>
              </a:r>
            </a:p>
          </p:txBody>
        </p:sp>
      </p:grpSp>
      <p:sp>
        <p:nvSpPr>
          <p:cNvPr id="13" name="Shape 13"/>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p:cNvPicPr/>
          <p:nvPr/>
        </p:nvPicPr>
        <p:blipFill>
          <a:blip r:embed="rId2"/>
          <a:stretch>
            <a:fillRect/>
          </a:stretch>
        </p:blipFill>
        <p:spPr>
          <a:xfrm>
            <a:off x="0" y="4883150"/>
            <a:ext cx="1866900" cy="1955800"/>
          </a:xfrm>
          <a:prstGeom prst="rect">
            <a:avLst/>
          </a:prstGeom>
          <a:ln w="12700">
            <a:miter lim="400000"/>
          </a:ln>
        </p:spPr>
      </p:pic>
      <p:sp>
        <p:nvSpPr>
          <p:cNvPr id="4" name="TextBox 3">
            <a:extLst>
              <a:ext uri="{FF2B5EF4-FFF2-40B4-BE49-F238E27FC236}">
                <a16:creationId xmlns:a16="http://schemas.microsoft.com/office/drawing/2014/main" id="{C7451D72-3CA6-1095-65FA-DD006E700040}"/>
              </a:ext>
            </a:extLst>
          </p:cNvPr>
          <p:cNvSpPr txBox="1"/>
          <p:nvPr/>
        </p:nvSpPr>
        <p:spPr>
          <a:xfrm>
            <a:off x="1600200" y="304800"/>
            <a:ext cx="10134600" cy="830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INTRODUCTION</a:t>
            </a:r>
          </a:p>
        </p:txBody>
      </p:sp>
      <p:sp>
        <p:nvSpPr>
          <p:cNvPr id="6" name="TextBox 5">
            <a:extLst>
              <a:ext uri="{FF2B5EF4-FFF2-40B4-BE49-F238E27FC236}">
                <a16:creationId xmlns:a16="http://schemas.microsoft.com/office/drawing/2014/main" id="{F5640208-29D9-F297-36E3-C37244817176}"/>
              </a:ext>
            </a:extLst>
          </p:cNvPr>
          <p:cNvSpPr txBox="1"/>
          <p:nvPr/>
        </p:nvSpPr>
        <p:spPr>
          <a:xfrm>
            <a:off x="1866900" y="1585095"/>
            <a:ext cx="9867900" cy="378565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r>
              <a:rPr lang="en-US" sz="2400" dirty="0"/>
              <a:t>Developed a comprehensive fitness management system that integrates a user-friendly interface for gym booking and scheduling sessions with nutritionists and trainers. The system should also include a social platform enabling users to share their fitness journey, health tips, and connect with a like-minded community. Leveraging Django for backend functionalities and HTML/CSS/JavaScript for frontend, the solution should incorporate machine learning and artificial intelligence to personalize recommendations, analyze user data for tailored fitness plans, and optimize user experience. The project aims to streamline fitness routines, enhance user engagement, and foster a supportive environment for holistic wellness.</a:t>
            </a:r>
            <a:endParaRPr lang="en-IN" sz="2400" dirty="0"/>
          </a:p>
        </p:txBody>
      </p:sp>
    </p:spTree>
    <p:extLst>
      <p:ext uri="{BB962C8B-B14F-4D97-AF65-F5344CB8AC3E}">
        <p14:creationId xmlns:p14="http://schemas.microsoft.com/office/powerpoint/2010/main" val="310058518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
            <a:extLst>
              <a:ext uri="{FF2B5EF4-FFF2-40B4-BE49-F238E27FC236}">
                <a16:creationId xmlns:a16="http://schemas.microsoft.com/office/drawing/2014/main" id="{AB8E11FB-307F-1980-EC8C-AFC9C395EE3A}"/>
              </a:ext>
            </a:extLst>
          </p:cNvPr>
          <p:cNvGrpSpPr/>
          <p:nvPr/>
        </p:nvGrpSpPr>
        <p:grpSpPr>
          <a:xfrm>
            <a:off x="0" y="5619750"/>
            <a:ext cx="12192000" cy="1219200"/>
            <a:chOff x="0" y="0"/>
            <a:chExt cx="12192000" cy="1219200"/>
          </a:xfrm>
        </p:grpSpPr>
        <p:sp>
          <p:nvSpPr>
            <p:cNvPr id="3" name="Shape 10">
              <a:extLst>
                <a:ext uri="{FF2B5EF4-FFF2-40B4-BE49-F238E27FC236}">
                  <a16:creationId xmlns:a16="http://schemas.microsoft.com/office/drawing/2014/main" id="{C621AF6A-93CB-065D-94F7-F24EE7C74634}"/>
                </a:ext>
              </a:extLst>
            </p:cNvPr>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4" name="Shape 11">
              <a:extLst>
                <a:ext uri="{FF2B5EF4-FFF2-40B4-BE49-F238E27FC236}">
                  <a16:creationId xmlns:a16="http://schemas.microsoft.com/office/drawing/2014/main" id="{3D5071D8-473B-3A58-CBD0-DC2D0C3E0FCA}"/>
                </a:ext>
              </a:extLst>
            </p:cNvPr>
            <p:cNvSpPr/>
            <p:nvPr/>
          </p:nvSpPr>
          <p:spPr>
            <a:xfrm>
              <a:off x="0" y="404714"/>
              <a:ext cx="12192000" cy="40977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lvl="0" algn="ctr"/>
              <a:r>
                <a:rPr sz="2000" b="1">
                  <a:solidFill>
                    <a:srgbClr val="FFFFFF"/>
                  </a:solidFill>
                  <a:latin typeface="Times New Roman"/>
                  <a:ea typeface="Times New Roman"/>
                  <a:cs typeface="Times New Roman"/>
                  <a:sym typeface="Times New Roman"/>
                </a:rPr>
                <a:t>                                </a:t>
              </a:r>
              <a:r>
                <a:rPr sz="2200" b="1">
                  <a:latin typeface="Times New Roman"/>
                  <a:ea typeface="Times New Roman"/>
                  <a:cs typeface="Times New Roman"/>
                  <a:sym typeface="Times New Roman"/>
                </a:rPr>
                <a:t>DAYANANDA SAGAR COLLEGE OF ENGINEERING</a:t>
              </a:r>
            </a:p>
          </p:txBody>
        </p:sp>
      </p:grpSp>
      <p:sp>
        <p:nvSpPr>
          <p:cNvPr id="5" name="Shape 13">
            <a:extLst>
              <a:ext uri="{FF2B5EF4-FFF2-40B4-BE49-F238E27FC236}">
                <a16:creationId xmlns:a16="http://schemas.microsoft.com/office/drawing/2014/main" id="{6135F9A4-83C4-9DF9-2907-BE5826E129B1}"/>
              </a:ext>
            </a:extLst>
          </p:cNvPr>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6" name="image.png">
            <a:extLst>
              <a:ext uri="{FF2B5EF4-FFF2-40B4-BE49-F238E27FC236}">
                <a16:creationId xmlns:a16="http://schemas.microsoft.com/office/drawing/2014/main" id="{5EDC243E-D470-28E6-7256-76A7A284DAB7}"/>
              </a:ext>
            </a:extLst>
          </p:cNvPr>
          <p:cNvPicPr/>
          <p:nvPr/>
        </p:nvPicPr>
        <p:blipFill>
          <a:blip r:embed="rId2"/>
          <a:stretch>
            <a:fillRect/>
          </a:stretch>
        </p:blipFill>
        <p:spPr>
          <a:xfrm>
            <a:off x="0" y="4883150"/>
            <a:ext cx="1866900" cy="1955800"/>
          </a:xfrm>
          <a:prstGeom prst="rect">
            <a:avLst/>
          </a:prstGeom>
          <a:ln w="12700">
            <a:miter lim="400000"/>
          </a:ln>
        </p:spPr>
      </p:pic>
      <p:sp>
        <p:nvSpPr>
          <p:cNvPr id="7" name="TextBox 6">
            <a:extLst>
              <a:ext uri="{FF2B5EF4-FFF2-40B4-BE49-F238E27FC236}">
                <a16:creationId xmlns:a16="http://schemas.microsoft.com/office/drawing/2014/main" id="{4FD21EAE-A691-0B2A-03FD-929D088DE698}"/>
              </a:ext>
            </a:extLst>
          </p:cNvPr>
          <p:cNvSpPr txBox="1"/>
          <p:nvPr/>
        </p:nvSpPr>
        <p:spPr>
          <a:xfrm>
            <a:off x="1600200" y="304800"/>
            <a:ext cx="10134600" cy="830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OVERVIEW OF THE COMPANY</a:t>
            </a:r>
          </a:p>
        </p:txBody>
      </p:sp>
      <p:sp>
        <p:nvSpPr>
          <p:cNvPr id="9" name="TextBox 8">
            <a:extLst>
              <a:ext uri="{FF2B5EF4-FFF2-40B4-BE49-F238E27FC236}">
                <a16:creationId xmlns:a16="http://schemas.microsoft.com/office/drawing/2014/main" id="{6B378369-3BA1-C3C1-B297-CD27D58665B3}"/>
              </a:ext>
            </a:extLst>
          </p:cNvPr>
          <p:cNvSpPr txBox="1"/>
          <p:nvPr/>
        </p:nvSpPr>
        <p:spPr>
          <a:xfrm>
            <a:off x="1752600" y="1135795"/>
            <a:ext cx="9982200" cy="45243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r>
              <a:rPr lang="en-US" sz="2400" b="1" dirty="0"/>
              <a:t>About The Win Research Institute</a:t>
            </a:r>
          </a:p>
          <a:p>
            <a:pPr>
              <a:buFont typeface="Arial" panose="020B0604020202020204" pitchFamily="34" charset="0"/>
              <a:buChar char="•"/>
            </a:pPr>
            <a:r>
              <a:rPr lang="en-US" sz="2400" b="1" dirty="0"/>
              <a:t>Location</a:t>
            </a:r>
            <a:r>
              <a:rPr lang="en-US" sz="2400" dirty="0"/>
              <a:t>: South India, tech hub</a:t>
            </a:r>
          </a:p>
          <a:p>
            <a:pPr>
              <a:buFont typeface="Arial" panose="020B0604020202020204" pitchFamily="34" charset="0"/>
              <a:buChar char="•"/>
            </a:pPr>
            <a:r>
              <a:rPr lang="en-US" sz="2400" b="1" dirty="0"/>
              <a:t>Renowned for</a:t>
            </a:r>
            <a:r>
              <a:rPr lang="en-US" sz="2400" dirty="0"/>
              <a:t>: Pioneering work in Technology, Healthcare, Engineering, and Social Sciences</a:t>
            </a:r>
          </a:p>
          <a:p>
            <a:r>
              <a:rPr lang="en-US" sz="2400" b="1" dirty="0"/>
              <a:t>Interdisciplinary Approach</a:t>
            </a:r>
            <a:r>
              <a:rPr lang="en-US" sz="2400" dirty="0"/>
              <a:t>:</a:t>
            </a:r>
          </a:p>
          <a:p>
            <a:pPr marL="742950" lvl="1" indent="-285750">
              <a:buFont typeface="Arial" panose="020B0604020202020204" pitchFamily="34" charset="0"/>
              <a:buChar char="•"/>
            </a:pPr>
            <a:r>
              <a:rPr lang="en-US" sz="2400" dirty="0"/>
              <a:t>Collaborations among diverse experts</a:t>
            </a:r>
          </a:p>
          <a:p>
            <a:pPr marL="742950" lvl="1" indent="-285750">
              <a:buFont typeface="Arial" panose="020B0604020202020204" pitchFamily="34" charset="0"/>
              <a:buChar char="•"/>
            </a:pPr>
            <a:r>
              <a:rPr lang="en-US" sz="2400" dirty="0"/>
              <a:t>Sparks creativity and innovation</a:t>
            </a:r>
          </a:p>
          <a:p>
            <a:pPr marL="742950" lvl="1" indent="-285750">
              <a:buFont typeface="Arial" panose="020B0604020202020204" pitchFamily="34" charset="0"/>
              <a:buChar char="•"/>
            </a:pPr>
            <a:r>
              <a:rPr lang="en-US" sz="2400" dirty="0"/>
              <a:t>Addresses real-world challenges</a:t>
            </a:r>
          </a:p>
          <a:p>
            <a:r>
              <a:rPr lang="en-US" sz="2400" b="1" dirty="0"/>
              <a:t>State-of-the-Art Facilities</a:t>
            </a:r>
            <a:r>
              <a:rPr lang="en-US" sz="2400" dirty="0"/>
              <a:t>:</a:t>
            </a:r>
          </a:p>
          <a:p>
            <a:pPr marL="742950" lvl="1" indent="-285750">
              <a:buFont typeface="Arial" panose="020B0604020202020204" pitchFamily="34" charset="0"/>
              <a:buChar char="•"/>
            </a:pPr>
            <a:r>
              <a:rPr lang="en-US" sz="2400" dirty="0"/>
              <a:t>Cutting-edge technologies</a:t>
            </a:r>
          </a:p>
          <a:p>
            <a:pPr marL="742950" lvl="1" indent="-285750">
              <a:buFont typeface="Arial" panose="020B0604020202020204" pitchFamily="34" charset="0"/>
              <a:buChar char="•"/>
            </a:pPr>
            <a:r>
              <a:rPr lang="en-US" sz="2400" dirty="0"/>
              <a:t>Attracts top-tier global researchers and scholars</a:t>
            </a:r>
          </a:p>
          <a:p>
            <a:endParaRPr lang="en-IN" sz="2400" dirty="0"/>
          </a:p>
        </p:txBody>
      </p:sp>
    </p:spTree>
    <p:extLst>
      <p:ext uri="{BB962C8B-B14F-4D97-AF65-F5344CB8AC3E}">
        <p14:creationId xmlns:p14="http://schemas.microsoft.com/office/powerpoint/2010/main" val="81254208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
            <a:extLst>
              <a:ext uri="{FF2B5EF4-FFF2-40B4-BE49-F238E27FC236}">
                <a16:creationId xmlns:a16="http://schemas.microsoft.com/office/drawing/2014/main" id="{6D8F1066-857D-436E-A67A-738C0EF17999}"/>
              </a:ext>
            </a:extLst>
          </p:cNvPr>
          <p:cNvGrpSpPr/>
          <p:nvPr/>
        </p:nvGrpSpPr>
        <p:grpSpPr>
          <a:xfrm>
            <a:off x="0" y="5619750"/>
            <a:ext cx="12192000" cy="1219200"/>
            <a:chOff x="0" y="0"/>
            <a:chExt cx="12192000" cy="1219200"/>
          </a:xfrm>
        </p:grpSpPr>
        <p:sp>
          <p:nvSpPr>
            <p:cNvPr id="3" name="Shape 10">
              <a:extLst>
                <a:ext uri="{FF2B5EF4-FFF2-40B4-BE49-F238E27FC236}">
                  <a16:creationId xmlns:a16="http://schemas.microsoft.com/office/drawing/2014/main" id="{8DB7B1E5-38D6-0823-F702-7A04FA0EF1E5}"/>
                </a:ext>
              </a:extLst>
            </p:cNvPr>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4" name="Shape 11">
              <a:extLst>
                <a:ext uri="{FF2B5EF4-FFF2-40B4-BE49-F238E27FC236}">
                  <a16:creationId xmlns:a16="http://schemas.microsoft.com/office/drawing/2014/main" id="{F51B7A4B-0A05-5EEF-E3D0-5E8BD97AC7F0}"/>
                </a:ext>
              </a:extLst>
            </p:cNvPr>
            <p:cNvSpPr/>
            <p:nvPr/>
          </p:nvSpPr>
          <p:spPr>
            <a:xfrm>
              <a:off x="0" y="404714"/>
              <a:ext cx="12192000" cy="40977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lvl="0" algn="ctr"/>
              <a:r>
                <a:rPr sz="2000" b="1">
                  <a:solidFill>
                    <a:srgbClr val="FFFFFF"/>
                  </a:solidFill>
                  <a:latin typeface="Times New Roman"/>
                  <a:ea typeface="Times New Roman"/>
                  <a:cs typeface="Times New Roman"/>
                  <a:sym typeface="Times New Roman"/>
                </a:rPr>
                <a:t>                                </a:t>
              </a:r>
              <a:r>
                <a:rPr sz="2200" b="1">
                  <a:latin typeface="Times New Roman"/>
                  <a:ea typeface="Times New Roman"/>
                  <a:cs typeface="Times New Roman"/>
                  <a:sym typeface="Times New Roman"/>
                </a:rPr>
                <a:t>DAYANANDA SAGAR COLLEGE OF ENGINEERING</a:t>
              </a:r>
            </a:p>
          </p:txBody>
        </p:sp>
      </p:grpSp>
      <p:sp>
        <p:nvSpPr>
          <p:cNvPr id="5" name="Shape 13">
            <a:extLst>
              <a:ext uri="{FF2B5EF4-FFF2-40B4-BE49-F238E27FC236}">
                <a16:creationId xmlns:a16="http://schemas.microsoft.com/office/drawing/2014/main" id="{035B2746-DE04-3FA5-2A4A-41C2455DA916}"/>
              </a:ext>
            </a:extLst>
          </p:cNvPr>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6" name="image.png">
            <a:extLst>
              <a:ext uri="{FF2B5EF4-FFF2-40B4-BE49-F238E27FC236}">
                <a16:creationId xmlns:a16="http://schemas.microsoft.com/office/drawing/2014/main" id="{2A4FF915-22B3-E9A6-8FDD-A625711EDF20}"/>
              </a:ext>
            </a:extLst>
          </p:cNvPr>
          <p:cNvPicPr/>
          <p:nvPr/>
        </p:nvPicPr>
        <p:blipFill>
          <a:blip r:embed="rId2"/>
          <a:stretch>
            <a:fillRect/>
          </a:stretch>
        </p:blipFill>
        <p:spPr>
          <a:xfrm>
            <a:off x="0" y="4883150"/>
            <a:ext cx="1866900" cy="1955800"/>
          </a:xfrm>
          <a:prstGeom prst="rect">
            <a:avLst/>
          </a:prstGeom>
          <a:ln w="12700">
            <a:miter lim="400000"/>
          </a:ln>
        </p:spPr>
      </p:pic>
      <p:sp>
        <p:nvSpPr>
          <p:cNvPr id="9" name="TextBox 8">
            <a:extLst>
              <a:ext uri="{FF2B5EF4-FFF2-40B4-BE49-F238E27FC236}">
                <a16:creationId xmlns:a16="http://schemas.microsoft.com/office/drawing/2014/main" id="{0643BC52-271E-94A8-12F1-373EC21E74D4}"/>
              </a:ext>
            </a:extLst>
          </p:cNvPr>
          <p:cNvSpPr txBox="1"/>
          <p:nvPr/>
        </p:nvSpPr>
        <p:spPr>
          <a:xfrm>
            <a:off x="1676400" y="304800"/>
            <a:ext cx="10134600" cy="526297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r>
              <a:rPr lang="en-US" sz="2400" b="1" dirty="0"/>
              <a:t>Achievements &amp; Mission</a:t>
            </a:r>
          </a:p>
          <a:p>
            <a:pPr>
              <a:buFont typeface="Arial" panose="020B0604020202020204" pitchFamily="34" charset="0"/>
              <a:buChar char="•"/>
            </a:pPr>
            <a:r>
              <a:rPr lang="en-US" sz="2400" b="1" dirty="0"/>
              <a:t>Educational Commitment</a:t>
            </a:r>
            <a:r>
              <a:rPr lang="en-US" sz="2400" dirty="0"/>
              <a:t>:</a:t>
            </a:r>
          </a:p>
          <a:p>
            <a:pPr marL="742950" lvl="1" indent="-285750">
              <a:buFont typeface="Arial" panose="020B0604020202020204" pitchFamily="34" charset="0"/>
              <a:buChar char="•"/>
            </a:pPr>
            <a:r>
              <a:rPr lang="en-US" sz="2400" dirty="0"/>
              <a:t>Nurtures young talent</a:t>
            </a:r>
          </a:p>
          <a:p>
            <a:pPr marL="742950" lvl="1" indent="-285750">
              <a:buFont typeface="Arial" panose="020B0604020202020204" pitchFamily="34" charset="0"/>
              <a:buChar char="•"/>
            </a:pPr>
            <a:r>
              <a:rPr lang="en-US" sz="2400" dirty="0"/>
              <a:t>Offers educational programs, internships, and hands-on learning opportunities</a:t>
            </a:r>
          </a:p>
          <a:p>
            <a:pPr>
              <a:buFont typeface="Arial" panose="020B0604020202020204" pitchFamily="34" charset="0"/>
              <a:buChar char="•"/>
            </a:pPr>
            <a:r>
              <a:rPr lang="en-US" sz="2400" b="1" dirty="0"/>
              <a:t>Achievements</a:t>
            </a:r>
            <a:r>
              <a:rPr lang="en-US" sz="2400" dirty="0"/>
              <a:t>:</a:t>
            </a:r>
          </a:p>
          <a:p>
            <a:pPr marL="742950" lvl="1" indent="-285750">
              <a:buFont typeface="Arial" panose="020B0604020202020204" pitchFamily="34" charset="0"/>
              <a:buChar char="•"/>
            </a:pPr>
            <a:r>
              <a:rPr lang="en-US" sz="2400" dirty="0"/>
              <a:t>100% success rate in Market Research, Problem Identification, and Business Intelligence</a:t>
            </a:r>
          </a:p>
          <a:p>
            <a:pPr>
              <a:buFont typeface="Arial" panose="020B0604020202020204" pitchFamily="34" charset="0"/>
              <a:buChar char="•"/>
            </a:pPr>
            <a:r>
              <a:rPr lang="en-US" sz="2400" b="1" dirty="0"/>
              <a:t>Mission</a:t>
            </a:r>
            <a:r>
              <a:rPr lang="en-US" sz="2400" dirty="0"/>
              <a:t>:</a:t>
            </a:r>
          </a:p>
          <a:p>
            <a:pPr marL="742950" lvl="1" indent="-285750">
              <a:buFont typeface="Arial" panose="020B0604020202020204" pitchFamily="34" charset="0"/>
              <a:buChar char="•"/>
            </a:pPr>
            <a:r>
              <a:rPr lang="en-US" sz="2400" dirty="0"/>
              <a:t>Push boundaries of knowledge and innovation</a:t>
            </a:r>
          </a:p>
          <a:p>
            <a:pPr marL="742950" lvl="1" indent="-285750">
              <a:buFont typeface="Arial" panose="020B0604020202020204" pitchFamily="34" charset="0"/>
              <a:buChar char="•"/>
            </a:pPr>
            <a:r>
              <a:rPr lang="en-US" sz="2400" dirty="0"/>
              <a:t>Drive innovation and efficiency with cutting-edge software solutions</a:t>
            </a:r>
          </a:p>
          <a:p>
            <a:pPr marL="742950" lvl="1" indent="-285750">
              <a:buFont typeface="Arial" panose="020B0604020202020204" pitchFamily="34" charset="0"/>
              <a:buChar char="•"/>
            </a:pPr>
            <a:r>
              <a:rPr lang="en-US" sz="2400" dirty="0"/>
              <a:t>Create technology that empowers, streamlines, and enriches human experience</a:t>
            </a:r>
          </a:p>
          <a:p>
            <a:pPr>
              <a:buFont typeface="Arial" panose="020B0604020202020204" pitchFamily="34" charset="0"/>
              <a:buChar char="•"/>
            </a:pPr>
            <a:r>
              <a:rPr lang="en-US" sz="2400" b="1" dirty="0"/>
              <a:t>Global Impact</a:t>
            </a:r>
            <a:r>
              <a:rPr lang="en-US" sz="2400" dirty="0"/>
              <a:t>: Shaping the future landscape of research and development</a:t>
            </a:r>
          </a:p>
        </p:txBody>
      </p:sp>
    </p:spTree>
    <p:extLst>
      <p:ext uri="{BB962C8B-B14F-4D97-AF65-F5344CB8AC3E}">
        <p14:creationId xmlns:p14="http://schemas.microsoft.com/office/powerpoint/2010/main" val="293343426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
            <a:extLst>
              <a:ext uri="{FF2B5EF4-FFF2-40B4-BE49-F238E27FC236}">
                <a16:creationId xmlns:a16="http://schemas.microsoft.com/office/drawing/2014/main" id="{1D0A3EFD-6A21-C1E5-362B-F9013FB1BF9E}"/>
              </a:ext>
            </a:extLst>
          </p:cNvPr>
          <p:cNvGrpSpPr/>
          <p:nvPr/>
        </p:nvGrpSpPr>
        <p:grpSpPr>
          <a:xfrm>
            <a:off x="0" y="5619750"/>
            <a:ext cx="12192000" cy="1219200"/>
            <a:chOff x="0" y="0"/>
            <a:chExt cx="12192000" cy="1219200"/>
          </a:xfrm>
        </p:grpSpPr>
        <p:sp>
          <p:nvSpPr>
            <p:cNvPr id="3" name="Shape 10">
              <a:extLst>
                <a:ext uri="{FF2B5EF4-FFF2-40B4-BE49-F238E27FC236}">
                  <a16:creationId xmlns:a16="http://schemas.microsoft.com/office/drawing/2014/main" id="{30F9AE1C-E2A3-C5F1-4334-4D483928CF70}"/>
                </a:ext>
              </a:extLst>
            </p:cNvPr>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4" name="Shape 11">
              <a:extLst>
                <a:ext uri="{FF2B5EF4-FFF2-40B4-BE49-F238E27FC236}">
                  <a16:creationId xmlns:a16="http://schemas.microsoft.com/office/drawing/2014/main" id="{4BFA18BE-4F74-8FC2-AC7A-5F12E5502D27}"/>
                </a:ext>
              </a:extLst>
            </p:cNvPr>
            <p:cNvSpPr/>
            <p:nvPr/>
          </p:nvSpPr>
          <p:spPr>
            <a:xfrm>
              <a:off x="0" y="404714"/>
              <a:ext cx="12192000" cy="40977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lvl="0" algn="ctr"/>
              <a:r>
                <a:rPr sz="2000" b="1">
                  <a:solidFill>
                    <a:srgbClr val="FFFFFF"/>
                  </a:solidFill>
                  <a:latin typeface="Times New Roman"/>
                  <a:ea typeface="Times New Roman"/>
                  <a:cs typeface="Times New Roman"/>
                  <a:sym typeface="Times New Roman"/>
                </a:rPr>
                <a:t>                                </a:t>
              </a:r>
              <a:r>
                <a:rPr sz="2200" b="1">
                  <a:latin typeface="Times New Roman"/>
                  <a:ea typeface="Times New Roman"/>
                  <a:cs typeface="Times New Roman"/>
                  <a:sym typeface="Times New Roman"/>
                </a:rPr>
                <a:t>DAYANANDA SAGAR COLLEGE OF ENGINEERING</a:t>
              </a:r>
            </a:p>
          </p:txBody>
        </p:sp>
      </p:grpSp>
      <p:sp>
        <p:nvSpPr>
          <p:cNvPr id="5" name="Shape 13">
            <a:extLst>
              <a:ext uri="{FF2B5EF4-FFF2-40B4-BE49-F238E27FC236}">
                <a16:creationId xmlns:a16="http://schemas.microsoft.com/office/drawing/2014/main" id="{3B34EFF1-7792-D250-99FC-8D1FC9AE3403}"/>
              </a:ext>
            </a:extLst>
          </p:cNvPr>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6" name="image.png">
            <a:extLst>
              <a:ext uri="{FF2B5EF4-FFF2-40B4-BE49-F238E27FC236}">
                <a16:creationId xmlns:a16="http://schemas.microsoft.com/office/drawing/2014/main" id="{874161C8-70E3-1DF7-781F-15F436BBB06D}"/>
              </a:ext>
            </a:extLst>
          </p:cNvPr>
          <p:cNvPicPr/>
          <p:nvPr/>
        </p:nvPicPr>
        <p:blipFill>
          <a:blip r:embed="rId2"/>
          <a:stretch>
            <a:fillRect/>
          </a:stretch>
        </p:blipFill>
        <p:spPr>
          <a:xfrm>
            <a:off x="0" y="4883150"/>
            <a:ext cx="1866900" cy="1955800"/>
          </a:xfrm>
          <a:prstGeom prst="rect">
            <a:avLst/>
          </a:prstGeom>
          <a:ln w="12700">
            <a:miter lim="400000"/>
          </a:ln>
        </p:spPr>
      </p:pic>
      <p:sp>
        <p:nvSpPr>
          <p:cNvPr id="7" name="TextBox 6">
            <a:extLst>
              <a:ext uri="{FF2B5EF4-FFF2-40B4-BE49-F238E27FC236}">
                <a16:creationId xmlns:a16="http://schemas.microsoft.com/office/drawing/2014/main" id="{4576173B-D48F-688D-DA96-B2BAA2CED981}"/>
              </a:ext>
            </a:extLst>
          </p:cNvPr>
          <p:cNvSpPr txBox="1"/>
          <p:nvPr/>
        </p:nvSpPr>
        <p:spPr>
          <a:xfrm>
            <a:off x="1600200" y="304800"/>
            <a:ext cx="10134600" cy="830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LITERATURE REVIEW</a:t>
            </a:r>
          </a:p>
        </p:txBody>
      </p:sp>
      <p:sp>
        <p:nvSpPr>
          <p:cNvPr id="12" name="Rectangle 3">
            <a:extLst>
              <a:ext uri="{FF2B5EF4-FFF2-40B4-BE49-F238E27FC236}">
                <a16:creationId xmlns:a16="http://schemas.microsoft.com/office/drawing/2014/main" id="{131AD9C3-5D7C-0FAD-9BBC-E93023523FE8}"/>
              </a:ext>
            </a:extLst>
          </p:cNvPr>
          <p:cNvSpPr>
            <a:spLocks noChangeArrowheads="1"/>
          </p:cNvSpPr>
          <p:nvPr/>
        </p:nvSpPr>
        <p:spPr bwMode="auto">
          <a:xfrm>
            <a:off x="1889197" y="1262409"/>
            <a:ext cx="10304424"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l" rtl="0" eaLnBrk="0" fontAlgn="base" hangingPunct="0">
              <a:spcBef>
                <a:spcPct val="0"/>
              </a:spcBef>
              <a:spcAft>
                <a:spcPct val="0"/>
              </a:spcAft>
            </a:pPr>
            <a:r>
              <a:rPr kumimoji="0" lang="en-US" altLang="en-US" sz="2400" b="1" i="0" u="none" strike="noStrike" cap="none" normalizeH="0" baseline="0" dirty="0">
                <a:ln>
                  <a:noFill/>
                </a:ln>
                <a:solidFill>
                  <a:schemeClr val="tx1"/>
                </a:solidFill>
                <a:effectLst/>
                <a:latin typeface="Arial" panose="020B0604020202020204" pitchFamily="34" charset="0"/>
              </a:rPr>
              <a:t>Existing Fitness Management Systems</a:t>
            </a:r>
            <a:r>
              <a:rPr kumimoji="0" lang="en-US" altLang="en-US" sz="2400" b="0" i="0" u="none" strike="noStrike" cap="none" normalizeH="0" baseline="0" dirty="0">
                <a:ln>
                  <a:noFill/>
                </a:ln>
                <a:solidFill>
                  <a:schemeClr val="tx1"/>
                </a:solidFill>
                <a:effectLst/>
                <a:latin typeface="Arial" panose="020B0604020202020204" pitchFamily="34" charset="0"/>
              </a:rPr>
              <a:t>:</a:t>
            </a:r>
          </a:p>
          <a:p>
            <a:pPr lvl="2" indent="0" algn="l" rtl="0" eaLnBrk="0" fontAlgn="base" hangingPunct="0">
              <a:spcBef>
                <a:spcPct val="0"/>
              </a:spcBef>
              <a:spcAft>
                <a:spcPct val="0"/>
              </a:spcAft>
              <a:buFontTx/>
              <a:buChar char="•"/>
            </a:pPr>
            <a:r>
              <a:rPr kumimoji="0" lang="en-US" altLang="en-US" sz="2400" b="0" i="0" u="none" strike="noStrike" cap="none" normalizeH="0" baseline="0" dirty="0">
                <a:ln>
                  <a:noFill/>
                </a:ln>
                <a:solidFill>
                  <a:schemeClr val="tx1"/>
                </a:solidFill>
                <a:effectLst/>
                <a:latin typeface="Arial" panose="020B0604020202020204" pitchFamily="34" charset="0"/>
              </a:rPr>
              <a:t>  Overview of current fitness management platforms</a:t>
            </a:r>
          </a:p>
          <a:p>
            <a:pPr lvl="2" indent="0" algn="l" rtl="0" eaLnBrk="0" fontAlgn="base" hangingPunct="0">
              <a:spcBef>
                <a:spcPct val="0"/>
              </a:spcBef>
              <a:spcAft>
                <a:spcPct val="0"/>
              </a:spcAft>
              <a:buFontTx/>
              <a:buChar char="•"/>
            </a:pPr>
            <a:r>
              <a:rPr kumimoji="0" lang="en-US" altLang="en-US" sz="2400" b="0" i="0" u="none" strike="noStrike" cap="none" normalizeH="0" baseline="0" dirty="0">
                <a:ln>
                  <a:noFill/>
                </a:ln>
                <a:solidFill>
                  <a:schemeClr val="tx1"/>
                </a:solidFill>
                <a:effectLst/>
                <a:latin typeface="Arial" panose="020B0604020202020204" pitchFamily="34" charset="0"/>
              </a:rPr>
              <a:t>  Common features: booking systems, training sessions, social interaction</a:t>
            </a:r>
          </a:p>
          <a:p>
            <a:pPr lvl="2" indent="0" algn="l" rtl="0" eaLnBrk="0" fontAlgn="base" hangingPunct="0">
              <a:spcBef>
                <a:spcPct val="0"/>
              </a:spcBef>
              <a:spcAft>
                <a:spcPct val="0"/>
              </a:spcAft>
              <a:buFontTx/>
              <a:buChar char="•"/>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Technological Integration</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  Use of AI and ML in personalized fitness recommendations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  Importance of user-friendly interfaces (HTML/CSS/JavaScript)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Industry Trends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  Increasing demand for holistic wellness platforms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  Growth of digital fitness communities</a:t>
            </a:r>
          </a:p>
        </p:txBody>
      </p:sp>
    </p:spTree>
    <p:extLst>
      <p:ext uri="{BB962C8B-B14F-4D97-AF65-F5344CB8AC3E}">
        <p14:creationId xmlns:p14="http://schemas.microsoft.com/office/powerpoint/2010/main" val="138711788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
            <a:extLst>
              <a:ext uri="{FF2B5EF4-FFF2-40B4-BE49-F238E27FC236}">
                <a16:creationId xmlns:a16="http://schemas.microsoft.com/office/drawing/2014/main" id="{26103569-1DA8-D008-802E-D0BC87438257}"/>
              </a:ext>
            </a:extLst>
          </p:cNvPr>
          <p:cNvGrpSpPr/>
          <p:nvPr/>
        </p:nvGrpSpPr>
        <p:grpSpPr>
          <a:xfrm>
            <a:off x="0" y="5619750"/>
            <a:ext cx="12192000" cy="1219200"/>
            <a:chOff x="0" y="0"/>
            <a:chExt cx="12192000" cy="1219200"/>
          </a:xfrm>
        </p:grpSpPr>
        <p:sp>
          <p:nvSpPr>
            <p:cNvPr id="3" name="Shape 10">
              <a:extLst>
                <a:ext uri="{FF2B5EF4-FFF2-40B4-BE49-F238E27FC236}">
                  <a16:creationId xmlns:a16="http://schemas.microsoft.com/office/drawing/2014/main" id="{646EC1AF-1DF0-390E-6B90-EB24D13E7B82}"/>
                </a:ext>
              </a:extLst>
            </p:cNvPr>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4" name="Shape 11">
              <a:extLst>
                <a:ext uri="{FF2B5EF4-FFF2-40B4-BE49-F238E27FC236}">
                  <a16:creationId xmlns:a16="http://schemas.microsoft.com/office/drawing/2014/main" id="{3BE06DB7-493F-9906-4492-9EBE62EB105C}"/>
                </a:ext>
              </a:extLst>
            </p:cNvPr>
            <p:cNvSpPr/>
            <p:nvPr/>
          </p:nvSpPr>
          <p:spPr>
            <a:xfrm>
              <a:off x="0" y="404714"/>
              <a:ext cx="12192000" cy="40977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lvl="0" algn="ctr"/>
              <a:r>
                <a:rPr sz="2000" b="1">
                  <a:solidFill>
                    <a:srgbClr val="FFFFFF"/>
                  </a:solidFill>
                  <a:latin typeface="Times New Roman"/>
                  <a:ea typeface="Times New Roman"/>
                  <a:cs typeface="Times New Roman"/>
                  <a:sym typeface="Times New Roman"/>
                </a:rPr>
                <a:t>                                </a:t>
              </a:r>
              <a:r>
                <a:rPr sz="2200" b="1">
                  <a:latin typeface="Times New Roman"/>
                  <a:ea typeface="Times New Roman"/>
                  <a:cs typeface="Times New Roman"/>
                  <a:sym typeface="Times New Roman"/>
                </a:rPr>
                <a:t>DAYANANDA SAGAR COLLEGE OF ENGINEERING</a:t>
              </a:r>
            </a:p>
          </p:txBody>
        </p:sp>
      </p:grpSp>
      <p:sp>
        <p:nvSpPr>
          <p:cNvPr id="5" name="Shape 13">
            <a:extLst>
              <a:ext uri="{FF2B5EF4-FFF2-40B4-BE49-F238E27FC236}">
                <a16:creationId xmlns:a16="http://schemas.microsoft.com/office/drawing/2014/main" id="{0F2BE355-EB00-350C-127B-7BB4057065B1}"/>
              </a:ext>
            </a:extLst>
          </p:cNvPr>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6" name="image.png">
            <a:extLst>
              <a:ext uri="{FF2B5EF4-FFF2-40B4-BE49-F238E27FC236}">
                <a16:creationId xmlns:a16="http://schemas.microsoft.com/office/drawing/2014/main" id="{CE59353C-8699-F19D-D913-ADC352F8B146}"/>
              </a:ext>
            </a:extLst>
          </p:cNvPr>
          <p:cNvPicPr/>
          <p:nvPr/>
        </p:nvPicPr>
        <p:blipFill>
          <a:blip r:embed="rId2"/>
          <a:stretch>
            <a:fillRect/>
          </a:stretch>
        </p:blipFill>
        <p:spPr>
          <a:xfrm>
            <a:off x="0" y="4883150"/>
            <a:ext cx="1866900" cy="1955800"/>
          </a:xfrm>
          <a:prstGeom prst="rect">
            <a:avLst/>
          </a:prstGeom>
          <a:ln w="12700">
            <a:miter lim="400000"/>
          </a:ln>
        </p:spPr>
      </p:pic>
      <p:sp>
        <p:nvSpPr>
          <p:cNvPr id="7" name="TextBox 6">
            <a:extLst>
              <a:ext uri="{FF2B5EF4-FFF2-40B4-BE49-F238E27FC236}">
                <a16:creationId xmlns:a16="http://schemas.microsoft.com/office/drawing/2014/main" id="{C4A49E51-0F65-384C-410B-7E0B468AAD30}"/>
              </a:ext>
            </a:extLst>
          </p:cNvPr>
          <p:cNvSpPr txBox="1"/>
          <p:nvPr/>
        </p:nvSpPr>
        <p:spPr>
          <a:xfrm>
            <a:off x="1747781" y="303953"/>
            <a:ext cx="10134600" cy="830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kumimoji="0" lang="en-US" sz="3200" b="1"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OBJECTIVE</a:t>
            </a:r>
          </a:p>
        </p:txBody>
      </p:sp>
      <p:sp>
        <p:nvSpPr>
          <p:cNvPr id="8" name="Rectangle 1">
            <a:extLst>
              <a:ext uri="{FF2B5EF4-FFF2-40B4-BE49-F238E27FC236}">
                <a16:creationId xmlns:a16="http://schemas.microsoft.com/office/drawing/2014/main" id="{78D0999F-CAF8-7BBC-2654-1648949F4680}"/>
              </a:ext>
            </a:extLst>
          </p:cNvPr>
          <p:cNvSpPr>
            <a:spLocks noChangeArrowheads="1"/>
          </p:cNvSpPr>
          <p:nvPr/>
        </p:nvSpPr>
        <p:spPr bwMode="auto">
          <a:xfrm>
            <a:off x="1866900" y="1466830"/>
            <a:ext cx="1022106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Primary Goal</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  Develop a comprehensive fitness management system.</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Specific Objectives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  Integrate user-friendly interface for gym booking and scheduling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  Include a social platform for sharing fitness journeys and health tips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  Leverage AI/ML for personalized recommendations and data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  Enhance user engagement and foster a supportive wellness community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2066445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
            <a:extLst>
              <a:ext uri="{FF2B5EF4-FFF2-40B4-BE49-F238E27FC236}">
                <a16:creationId xmlns:a16="http://schemas.microsoft.com/office/drawing/2014/main" id="{B45BED81-62AB-F616-94E1-4A8976E0DDAC}"/>
              </a:ext>
            </a:extLst>
          </p:cNvPr>
          <p:cNvGrpSpPr/>
          <p:nvPr/>
        </p:nvGrpSpPr>
        <p:grpSpPr>
          <a:xfrm>
            <a:off x="0" y="5619750"/>
            <a:ext cx="12192000" cy="1219200"/>
            <a:chOff x="0" y="0"/>
            <a:chExt cx="12192000" cy="1219200"/>
          </a:xfrm>
        </p:grpSpPr>
        <p:sp>
          <p:nvSpPr>
            <p:cNvPr id="3" name="Shape 10">
              <a:extLst>
                <a:ext uri="{FF2B5EF4-FFF2-40B4-BE49-F238E27FC236}">
                  <a16:creationId xmlns:a16="http://schemas.microsoft.com/office/drawing/2014/main" id="{632757B5-1428-569D-DEB7-A21C44100C68}"/>
                </a:ext>
              </a:extLst>
            </p:cNvPr>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4" name="Shape 11">
              <a:extLst>
                <a:ext uri="{FF2B5EF4-FFF2-40B4-BE49-F238E27FC236}">
                  <a16:creationId xmlns:a16="http://schemas.microsoft.com/office/drawing/2014/main" id="{70A8E028-0E2E-2A78-2C8C-9B2DCBE6F049}"/>
                </a:ext>
              </a:extLst>
            </p:cNvPr>
            <p:cNvSpPr/>
            <p:nvPr/>
          </p:nvSpPr>
          <p:spPr>
            <a:xfrm>
              <a:off x="0" y="404714"/>
              <a:ext cx="12192000" cy="40977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lvl="0" algn="ctr"/>
              <a:r>
                <a:rPr sz="2000" b="1">
                  <a:solidFill>
                    <a:srgbClr val="FFFFFF"/>
                  </a:solidFill>
                  <a:latin typeface="Times New Roman"/>
                  <a:ea typeface="Times New Roman"/>
                  <a:cs typeface="Times New Roman"/>
                  <a:sym typeface="Times New Roman"/>
                </a:rPr>
                <a:t>                                </a:t>
              </a:r>
              <a:r>
                <a:rPr sz="2200" b="1">
                  <a:latin typeface="Times New Roman"/>
                  <a:ea typeface="Times New Roman"/>
                  <a:cs typeface="Times New Roman"/>
                  <a:sym typeface="Times New Roman"/>
                </a:rPr>
                <a:t>DAYANANDA SAGAR COLLEGE OF ENGINEERING</a:t>
              </a:r>
            </a:p>
          </p:txBody>
        </p:sp>
      </p:grpSp>
      <p:sp>
        <p:nvSpPr>
          <p:cNvPr id="5" name="Shape 13">
            <a:extLst>
              <a:ext uri="{FF2B5EF4-FFF2-40B4-BE49-F238E27FC236}">
                <a16:creationId xmlns:a16="http://schemas.microsoft.com/office/drawing/2014/main" id="{48E2A157-FDD4-3649-2C64-D379FB9CB65C}"/>
              </a:ext>
            </a:extLst>
          </p:cNvPr>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6" name="image.png">
            <a:extLst>
              <a:ext uri="{FF2B5EF4-FFF2-40B4-BE49-F238E27FC236}">
                <a16:creationId xmlns:a16="http://schemas.microsoft.com/office/drawing/2014/main" id="{FF425841-DF7F-302D-2A4A-738AFF50CB36}"/>
              </a:ext>
            </a:extLst>
          </p:cNvPr>
          <p:cNvPicPr/>
          <p:nvPr/>
        </p:nvPicPr>
        <p:blipFill>
          <a:blip r:embed="rId2"/>
          <a:stretch>
            <a:fillRect/>
          </a:stretch>
        </p:blipFill>
        <p:spPr>
          <a:xfrm>
            <a:off x="0" y="4883150"/>
            <a:ext cx="1866900" cy="1955800"/>
          </a:xfrm>
          <a:prstGeom prst="rect">
            <a:avLst/>
          </a:prstGeom>
          <a:ln w="12700">
            <a:miter lim="400000"/>
          </a:ln>
        </p:spPr>
      </p:pic>
      <p:sp>
        <p:nvSpPr>
          <p:cNvPr id="7" name="TextBox 6">
            <a:extLst>
              <a:ext uri="{FF2B5EF4-FFF2-40B4-BE49-F238E27FC236}">
                <a16:creationId xmlns:a16="http://schemas.microsoft.com/office/drawing/2014/main" id="{0F36872E-BBD8-0BEC-F5BC-163E69C0D1E4}"/>
              </a:ext>
            </a:extLst>
          </p:cNvPr>
          <p:cNvSpPr txBox="1"/>
          <p:nvPr/>
        </p:nvSpPr>
        <p:spPr>
          <a:xfrm>
            <a:off x="1600200" y="304800"/>
            <a:ext cx="10134600" cy="830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METHODOLOGY</a:t>
            </a:r>
          </a:p>
        </p:txBody>
      </p:sp>
      <p:sp>
        <p:nvSpPr>
          <p:cNvPr id="8" name="Rectangle 1">
            <a:extLst>
              <a:ext uri="{FF2B5EF4-FFF2-40B4-BE49-F238E27FC236}">
                <a16:creationId xmlns:a16="http://schemas.microsoft.com/office/drawing/2014/main" id="{C9E6B905-407A-9625-A80C-B78FA54CD9FF}"/>
              </a:ext>
            </a:extLst>
          </p:cNvPr>
          <p:cNvSpPr>
            <a:spLocks noChangeArrowheads="1"/>
          </p:cNvSpPr>
          <p:nvPr/>
        </p:nvSpPr>
        <p:spPr bwMode="auto">
          <a:xfrm>
            <a:off x="1834474" y="1363486"/>
            <a:ext cx="1013610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Development Approach</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Backend: Django framework for server management and data handling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Frontend: HTML/CSS/JavaScript for user interface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Optional: Frontend frameworks like React, Angular, or Vue.js</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Data Management</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Database integration (PostgreSQL or MySQL)</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AI/ML Integration</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Utilization of libraries like scikit-learn, TensorFlow, or </a:t>
            </a:r>
            <a:r>
              <a:rPr kumimoji="0" lang="en-US" altLang="en-US" sz="2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PyTorch</a:t>
            </a:r>
            <a:endPar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algn="l" rtl="0" eaLnBrk="0" fontAlgn="base" hangingPunct="0">
              <a:spcBef>
                <a:spcPct val="0"/>
              </a:spcBef>
              <a:spcAft>
                <a:spcPct val="0"/>
              </a:spcAft>
            </a:pPr>
            <a:r>
              <a:rPr lang="en-US" sz="2400" b="1" dirty="0">
                <a:latin typeface="Arial" panose="020B0604020202020204" pitchFamily="34" charset="0"/>
                <a:cs typeface="Arial" panose="020B0604020202020204" pitchFamily="34" charset="0"/>
              </a:rPr>
              <a:t>Version Control</a:t>
            </a:r>
            <a:r>
              <a:rPr lang="en-US" sz="2400" dirty="0">
                <a:latin typeface="Arial" panose="020B0604020202020204" pitchFamily="34" charset="0"/>
                <a:cs typeface="Arial" panose="020B0604020202020204" pitchFamily="34" charset="0"/>
              </a:rPr>
              <a:t>:</a:t>
            </a:r>
          </a:p>
          <a:p>
            <a:pPr marL="342900" indent="-342900" algn="l" rtl="0" eaLnBrk="0" fontAlgn="base" hangingPunct="0">
              <a:spcBef>
                <a:spcPct val="0"/>
              </a:spcBef>
              <a:spcAft>
                <a:spcPct val="0"/>
              </a:spcAft>
              <a:buFont typeface="Arial" panose="020B0604020202020204" pitchFamily="34" charset="0"/>
              <a:buChar char="•"/>
            </a:pPr>
            <a:r>
              <a:rPr lang="en-US" sz="2400" dirty="0">
                <a:latin typeface="Arial" panose="020B0604020202020204" pitchFamily="34" charset="0"/>
                <a:cs typeface="Arial" panose="020B0604020202020204" pitchFamily="34" charset="0"/>
              </a:rPr>
              <a:t>Git for version control and collaboration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475351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
            <a:extLst>
              <a:ext uri="{FF2B5EF4-FFF2-40B4-BE49-F238E27FC236}">
                <a16:creationId xmlns:a16="http://schemas.microsoft.com/office/drawing/2014/main" id="{2EF33923-32AA-5A3D-0CBB-487E5AC282BE}"/>
              </a:ext>
            </a:extLst>
          </p:cNvPr>
          <p:cNvGrpSpPr/>
          <p:nvPr/>
        </p:nvGrpSpPr>
        <p:grpSpPr>
          <a:xfrm>
            <a:off x="0" y="5619750"/>
            <a:ext cx="12192000" cy="1219200"/>
            <a:chOff x="0" y="0"/>
            <a:chExt cx="12192000" cy="1219200"/>
          </a:xfrm>
        </p:grpSpPr>
        <p:sp>
          <p:nvSpPr>
            <p:cNvPr id="3" name="Shape 10">
              <a:extLst>
                <a:ext uri="{FF2B5EF4-FFF2-40B4-BE49-F238E27FC236}">
                  <a16:creationId xmlns:a16="http://schemas.microsoft.com/office/drawing/2014/main" id="{8C076AC6-250D-4FBE-0610-A0EBA1FD2D24}"/>
                </a:ext>
              </a:extLst>
            </p:cNvPr>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4" name="Shape 11">
              <a:extLst>
                <a:ext uri="{FF2B5EF4-FFF2-40B4-BE49-F238E27FC236}">
                  <a16:creationId xmlns:a16="http://schemas.microsoft.com/office/drawing/2014/main" id="{68640029-55BF-56F3-5C60-A68AC49BF07C}"/>
                </a:ext>
              </a:extLst>
            </p:cNvPr>
            <p:cNvSpPr/>
            <p:nvPr/>
          </p:nvSpPr>
          <p:spPr>
            <a:xfrm>
              <a:off x="0" y="404714"/>
              <a:ext cx="12192000" cy="40977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lvl="0" algn="ctr"/>
              <a:r>
                <a:rPr sz="2000" b="1">
                  <a:solidFill>
                    <a:srgbClr val="FFFFFF"/>
                  </a:solidFill>
                  <a:latin typeface="Times New Roman"/>
                  <a:ea typeface="Times New Roman"/>
                  <a:cs typeface="Times New Roman"/>
                  <a:sym typeface="Times New Roman"/>
                </a:rPr>
                <a:t>                                </a:t>
              </a:r>
              <a:r>
                <a:rPr sz="2200" b="1">
                  <a:latin typeface="Times New Roman"/>
                  <a:ea typeface="Times New Roman"/>
                  <a:cs typeface="Times New Roman"/>
                  <a:sym typeface="Times New Roman"/>
                </a:rPr>
                <a:t>DAYANANDA SAGAR COLLEGE OF ENGINEERING</a:t>
              </a:r>
            </a:p>
          </p:txBody>
        </p:sp>
      </p:grpSp>
      <p:sp>
        <p:nvSpPr>
          <p:cNvPr id="5" name="Shape 13">
            <a:extLst>
              <a:ext uri="{FF2B5EF4-FFF2-40B4-BE49-F238E27FC236}">
                <a16:creationId xmlns:a16="http://schemas.microsoft.com/office/drawing/2014/main" id="{A91DEF16-45A7-115E-0A72-9DF9C1B44B89}"/>
              </a:ext>
            </a:extLst>
          </p:cNvPr>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6" name="image.png">
            <a:extLst>
              <a:ext uri="{FF2B5EF4-FFF2-40B4-BE49-F238E27FC236}">
                <a16:creationId xmlns:a16="http://schemas.microsoft.com/office/drawing/2014/main" id="{B64347A7-DD19-A454-C349-1C723FC01D5A}"/>
              </a:ext>
            </a:extLst>
          </p:cNvPr>
          <p:cNvPicPr/>
          <p:nvPr/>
        </p:nvPicPr>
        <p:blipFill>
          <a:blip r:embed="rId2"/>
          <a:stretch>
            <a:fillRect/>
          </a:stretch>
        </p:blipFill>
        <p:spPr>
          <a:xfrm>
            <a:off x="0" y="4883150"/>
            <a:ext cx="1866900" cy="1955800"/>
          </a:xfrm>
          <a:prstGeom prst="rect">
            <a:avLst/>
          </a:prstGeom>
          <a:ln w="12700">
            <a:miter lim="400000"/>
          </a:ln>
        </p:spPr>
      </p:pic>
      <p:sp>
        <p:nvSpPr>
          <p:cNvPr id="7" name="TextBox 6">
            <a:extLst>
              <a:ext uri="{FF2B5EF4-FFF2-40B4-BE49-F238E27FC236}">
                <a16:creationId xmlns:a16="http://schemas.microsoft.com/office/drawing/2014/main" id="{09AC0A73-9434-3663-4403-18E9177B69BF}"/>
              </a:ext>
            </a:extLst>
          </p:cNvPr>
          <p:cNvSpPr txBox="1"/>
          <p:nvPr/>
        </p:nvSpPr>
        <p:spPr>
          <a:xfrm>
            <a:off x="1866900" y="136245"/>
            <a:ext cx="10134600" cy="830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RESULT ANALYSIS</a:t>
            </a:r>
          </a:p>
        </p:txBody>
      </p:sp>
      <p:sp>
        <p:nvSpPr>
          <p:cNvPr id="9" name="TextBox 8">
            <a:extLst>
              <a:ext uri="{FF2B5EF4-FFF2-40B4-BE49-F238E27FC236}">
                <a16:creationId xmlns:a16="http://schemas.microsoft.com/office/drawing/2014/main" id="{486C1BC5-7F85-CCEC-89AA-081EE1A645E3}"/>
              </a:ext>
            </a:extLst>
          </p:cNvPr>
          <p:cNvSpPr txBox="1"/>
          <p:nvPr/>
        </p:nvSpPr>
        <p:spPr>
          <a:xfrm>
            <a:off x="1771650" y="937693"/>
            <a:ext cx="10325100" cy="469359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r>
              <a:rPr lang="en-US" sz="2300" dirty="0">
                <a:latin typeface="Arial" panose="020B0604020202020204" pitchFamily="34" charset="0"/>
                <a:cs typeface="Arial" panose="020B0604020202020204" pitchFamily="34" charset="0"/>
              </a:rPr>
              <a:t>The results of the Fitness Management System project have been transformative, redefining how individuals engage with their wellness journeys. Through seamless integration of technology and fitness, the system has provided users with unparalleled convenience in managing their fitness routines. Streamlining gym bookings, enabling consultations with experts, and harnessing AI for personalized fitness plans have not only simplified the process but also enhanced the effectiveness of each user's fitness journey. Moreover, the creation of a vibrant community space within the platform has fostered an environment of support, encouragement, and knowledge sharing among users. This culmination of technological innovation and community-driven interaction has yielded a paradigm shift in fitness engagement, empowering users to pursue their health goals with greater enthusiasm and efficiency.</a:t>
            </a:r>
            <a:endParaRPr lang="en-IN" sz="23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4214592"/>
      </p:ext>
    </p:extLst>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5B9BD5"/>
      </a:accent1>
      <a:accent2>
        <a:srgbClr val="ED7D31"/>
      </a:accent2>
      <a:accent3>
        <a:srgbClr val="8F8F8F"/>
      </a:accent3>
      <a:accent4>
        <a:srgbClr val="707070"/>
      </a:accent4>
      <a:accent5>
        <a:srgbClr val="B5C9E5"/>
      </a:accent5>
      <a:accent6>
        <a:srgbClr val="D7712C"/>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5B9BD5"/>
          </a:solidFill>
          <a:prstDash val="solid"/>
          <a:bevel/>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B9BD5"/>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5B9BD5"/>
      </a:accent1>
      <a:accent2>
        <a:srgbClr val="ED7D31"/>
      </a:accent2>
      <a:accent3>
        <a:srgbClr val="8F8F8F"/>
      </a:accent3>
      <a:accent4>
        <a:srgbClr val="707070"/>
      </a:accent4>
      <a:accent5>
        <a:srgbClr val="B5C9E5"/>
      </a:accent5>
      <a:accent6>
        <a:srgbClr val="D7712C"/>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5B9BD5"/>
          </a:solidFill>
          <a:prstDash val="solid"/>
          <a:bevel/>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B9BD5"/>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407</TotalTime>
  <Words>867</Words>
  <Application>Microsoft Office PowerPoint</Application>
  <PresentationFormat>Widescreen</PresentationFormat>
  <Paragraphs>107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Helvetica Neue</vt:lpstr>
      <vt:lpstr>Times New Roman</vt:lpstr>
      <vt:lpstr>Default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Pilla Shanmukha Dhanush</cp:lastModifiedBy>
  <cp:revision>120</cp:revision>
  <dcterms:modified xsi:type="dcterms:W3CDTF">2024-07-02T17:07:04Z</dcterms:modified>
</cp:coreProperties>
</file>