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Lustria" panose="020B0604020202020204" charset="0"/>
      <p:regular r:id="rId12"/>
    </p:embeddedFont>
    <p:embeddedFont>
      <p:font typeface="Nunito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834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uni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3F6FF">
                  <a:alpha val="0"/>
                </a:srgbClr>
              </a:gs>
              <a:gs pos="100000">
                <a:schemeClr val="l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uni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987" y="230188"/>
            <a:ext cx="1375870" cy="18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987" y="230188"/>
            <a:ext cx="1375870" cy="18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987" y="230188"/>
            <a:ext cx="1375870" cy="18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3F6FF">
                  <a:alpha val="0"/>
                </a:srgbClr>
              </a:gs>
              <a:gs pos="100000">
                <a:schemeClr val="l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-1"/>
            <a:ext cx="12192000" cy="6812279"/>
          </a:xfrm>
          <a:prstGeom prst="rect">
            <a:avLst/>
          </a:prstGeom>
          <a:gradFill>
            <a:gsLst>
              <a:gs pos="0">
                <a:srgbClr val="97B6FF">
                  <a:alpha val="9803"/>
                </a:srgbClr>
              </a:gs>
              <a:gs pos="100000">
                <a:srgbClr val="F3F6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0956" y="175437"/>
            <a:ext cx="1001557" cy="1329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>
              <a:spcBef>
                <a:spcPts val="0"/>
              </a:spcBef>
              <a:buNone/>
              <a:defRPr sz="1200" b="0" i="0" u="none" strike="noStrike" cap="none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0" y="6812280"/>
            <a:ext cx="1219200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24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 amt="10000"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51000">
                <a:srgbClr val="F3F6FF">
                  <a:alpha val="0"/>
                </a:srgbClr>
              </a:gs>
              <a:gs pos="100000">
                <a:schemeClr val="l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0" y="-1"/>
            <a:ext cx="12192000" cy="6812279"/>
          </a:xfrm>
          <a:prstGeom prst="rect">
            <a:avLst/>
          </a:prstGeom>
          <a:gradFill>
            <a:gsLst>
              <a:gs pos="0">
                <a:srgbClr val="97B6FF">
                  <a:alpha val="9803"/>
                </a:srgbClr>
              </a:gs>
              <a:gs pos="100000">
                <a:srgbClr val="F3F6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0956" y="175437"/>
            <a:ext cx="1001557" cy="132943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6812280"/>
            <a:ext cx="1219200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24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1" y="-3"/>
            <a:ext cx="3249038" cy="6812281"/>
          </a:xfrm>
          <a:prstGeom prst="rect">
            <a:avLst/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3" name="Google Shape;43;p4"/>
          <p:cNvCxnSpPr/>
          <p:nvPr/>
        </p:nvCxnSpPr>
        <p:spPr>
          <a:xfrm>
            <a:off x="3249039" y="-3"/>
            <a:ext cx="0" cy="681228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 descr="White and blue silky cloth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0" y="6812280"/>
            <a:ext cx="1219200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24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uni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987" y="230188"/>
            <a:ext cx="1375870" cy="18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987" y="230188"/>
            <a:ext cx="1375870" cy="18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987" y="230188"/>
            <a:ext cx="1375870" cy="18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59987" y="230188"/>
            <a:ext cx="1375870" cy="182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 descr="White and blue silky cloth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9052" y="136525"/>
            <a:ext cx="1001557" cy="13294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/>
          <p:nvPr/>
        </p:nvSpPr>
        <p:spPr>
          <a:xfrm>
            <a:off x="0" y="6812280"/>
            <a:ext cx="1219200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246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0" descr="Question Mark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3029" y="2387600"/>
            <a:ext cx="20828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0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lvl="1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lvl="2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lvl="3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lvl="4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lvl="5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lvl="6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lvl="7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lvl="8" indent="0" algn="ctr">
              <a:spcBef>
                <a:spcPts val="0"/>
              </a:spcBef>
              <a:buNone/>
              <a:defRPr sz="12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"/>
              <a:buNone/>
              <a:defRPr sz="4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22000"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574" y="6000750"/>
            <a:ext cx="1789804" cy="237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614935" y="1086335"/>
            <a:ext cx="7738490" cy="991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unito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Analyzing Excess Payments to Last Mile Delivery Partners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615950" y="3429000"/>
            <a:ext cx="61155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Approach </a:t>
            </a:r>
            <a:r>
              <a:rPr lang="en-US" sz="24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for solving this Micro Experience</a:t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614935" y="2458613"/>
            <a:ext cx="1586270" cy="4760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88900" sx="101000" sy="101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Supply chain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2651135" y="2458613"/>
            <a:ext cx="1151294" cy="4760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88900" sx="101000" sy="101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Logistics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252359" y="2458613"/>
            <a:ext cx="2264132" cy="476071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88900" sx="101000" sy="101000" algn="ctr" rotWithShape="0">
              <a:srgbClr val="000000">
                <a:alpha val="2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Operations Analyst</a:t>
            </a:r>
            <a:endParaRPr sz="1600" b="0" i="0" u="none" strike="noStrike" cap="none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8" name="Google Shape;128;p15" descr="Caret Righ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8135" y="2458613"/>
            <a:ext cx="476070" cy="47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Caret Righ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89359" y="2458613"/>
            <a:ext cx="476070" cy="476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/>
        </p:nvSpPr>
        <p:spPr>
          <a:xfrm>
            <a:off x="406400" y="314325"/>
            <a:ext cx="28341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Overall Approach</a:t>
            </a: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807750" y="2639067"/>
            <a:ext cx="288000" cy="2987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3240550" y="4766618"/>
            <a:ext cx="288000" cy="2987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177437" y="2636782"/>
            <a:ext cx="288000" cy="2987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269523" y="4766618"/>
            <a:ext cx="288000" cy="2987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924675" y="2580671"/>
            <a:ext cx="288000" cy="2987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8393599" y="4766618"/>
            <a:ext cx="288000" cy="2987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3786162" y="2102405"/>
            <a:ext cx="2510972" cy="48365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3. Collect Data &amp; Understand Current Situation </a:t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5576184" y="4477782"/>
            <a:ext cx="167467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4. Test Hypothesis</a:t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6715811" y="2334991"/>
            <a:ext cx="1419225" cy="2154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5. Draw Insights</a:t>
            </a: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708102" y="4469596"/>
            <a:ext cx="283012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6. Fix the Problem Structurally</a:t>
            </a: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2474912" y="4469596"/>
            <a:ext cx="18192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2. Verify the Problem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854075" y="2046557"/>
            <a:ext cx="222250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1. Understand the Domain</a:t>
            </a:r>
            <a:endParaRPr/>
          </a:p>
        </p:txBody>
      </p:sp>
      <p:cxnSp>
        <p:nvCxnSpPr>
          <p:cNvPr id="148" name="Google Shape;148;p16"/>
          <p:cNvCxnSpPr/>
          <p:nvPr/>
        </p:nvCxnSpPr>
        <p:spPr>
          <a:xfrm>
            <a:off x="1333500" y="3429000"/>
            <a:ext cx="1419225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2695575" y="3429000"/>
            <a:ext cx="1419225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p16"/>
          <p:cNvCxnSpPr/>
          <p:nvPr/>
        </p:nvCxnSpPr>
        <p:spPr>
          <a:xfrm>
            <a:off x="4095750" y="3429000"/>
            <a:ext cx="1819275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16"/>
          <p:cNvCxnSpPr/>
          <p:nvPr/>
        </p:nvCxnSpPr>
        <p:spPr>
          <a:xfrm>
            <a:off x="5838825" y="3429000"/>
            <a:ext cx="108585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16"/>
          <p:cNvCxnSpPr/>
          <p:nvPr/>
        </p:nvCxnSpPr>
        <p:spPr>
          <a:xfrm>
            <a:off x="6834874" y="3429000"/>
            <a:ext cx="11811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3" name="Google Shape;153;p16"/>
          <p:cNvCxnSpPr/>
          <p:nvPr/>
        </p:nvCxnSpPr>
        <p:spPr>
          <a:xfrm>
            <a:off x="8015974" y="3429000"/>
            <a:ext cx="2852051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" name="Google Shape;154;p16"/>
          <p:cNvCxnSpPr/>
          <p:nvPr/>
        </p:nvCxnSpPr>
        <p:spPr>
          <a:xfrm rot="10800000">
            <a:off x="1965325" y="2705100"/>
            <a:ext cx="0" cy="714375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3384550" y="3429000"/>
            <a:ext cx="0" cy="83820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156" name="Google Shape;156;p16"/>
          <p:cNvCxnSpPr/>
          <p:nvPr/>
        </p:nvCxnSpPr>
        <p:spPr>
          <a:xfrm rot="10800000">
            <a:off x="4955770" y="2705100"/>
            <a:ext cx="0" cy="714375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157" name="Google Shape;157;p16"/>
          <p:cNvCxnSpPr/>
          <p:nvPr/>
        </p:nvCxnSpPr>
        <p:spPr>
          <a:xfrm>
            <a:off x="6413524" y="3429000"/>
            <a:ext cx="0" cy="83820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158" name="Google Shape;158;p16"/>
          <p:cNvCxnSpPr/>
          <p:nvPr/>
        </p:nvCxnSpPr>
        <p:spPr>
          <a:xfrm rot="10800000">
            <a:off x="7418669" y="2705100"/>
            <a:ext cx="0" cy="714375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miter lim="800000"/>
            <a:headEnd type="oval" w="med" len="med"/>
            <a:tailEnd type="oval" w="med" len="med"/>
          </a:ln>
        </p:spPr>
      </p:cxnSp>
      <p:cxnSp>
        <p:nvCxnSpPr>
          <p:cNvPr id="159" name="Google Shape;159;p16"/>
          <p:cNvCxnSpPr/>
          <p:nvPr/>
        </p:nvCxnSpPr>
        <p:spPr>
          <a:xfrm>
            <a:off x="8537599" y="3429000"/>
            <a:ext cx="0" cy="838200"/>
          </a:xfrm>
          <a:prstGeom prst="straightConnector1">
            <a:avLst/>
          </a:prstGeom>
          <a:noFill/>
          <a:ln w="15875" cap="flat" cmpd="sng">
            <a:solidFill>
              <a:schemeClr val="dk2"/>
            </a:solidFill>
            <a:prstDash val="solid"/>
            <a:miter lim="800000"/>
            <a:headEnd type="oval" w="med" len="med"/>
            <a:tailEnd type="oval" w="med" len="med"/>
          </a:ln>
        </p:spPr>
      </p:cxnSp>
      <p:sp>
        <p:nvSpPr>
          <p:cNvPr id="160" name="Google Shape;160;p16"/>
          <p:cNvSpPr/>
          <p:nvPr/>
        </p:nvSpPr>
        <p:spPr>
          <a:xfrm>
            <a:off x="854075" y="2345901"/>
            <a:ext cx="2006288" cy="18466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Industry &amp; Process Overview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485774" y="3204031"/>
            <a:ext cx="734563" cy="4308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Start Solving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0962138" y="3204031"/>
            <a:ext cx="734563" cy="4308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Add to Portfolio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9272481" y="953717"/>
            <a:ext cx="288000" cy="298787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58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9640888" y="995388"/>
            <a:ext cx="132125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- Nth Milestone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0" y="1931471"/>
            <a:ext cx="107004" cy="3873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086226" y="872072"/>
            <a:ext cx="7400924" cy="2242603"/>
          </a:xfrm>
          <a:prstGeom prst="roundRect">
            <a:avLst>
              <a:gd name="adj" fmla="val 6631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4311770" y="1459833"/>
            <a:ext cx="6775329" cy="13580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Understand the role of a logistics company in supply chain.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Learn how an e-commerce platform delivers your order to your doorstep.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Learn how partners commercials (per kg rate offered) get </a:t>
            </a:r>
            <a:r>
              <a:rPr lang="en-US" sz="14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designed.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Understand the factors that impact a partner’s profitability.</a:t>
            </a:r>
            <a:endParaRPr sz="1400" b="0" i="0" u="none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4225689" y="1026669"/>
            <a:ext cx="1098786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Roadmap</a:t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88216" y="2826700"/>
            <a:ext cx="2510972" cy="48365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3. Collect Data &amp; Understand Current Situation </a:t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288216" y="3486369"/>
            <a:ext cx="26634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4. Test Hypothesis</a:t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288216" y="3904209"/>
            <a:ext cx="2044511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5. Draw Insights</a:t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288216" y="4322049"/>
            <a:ext cx="283012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6. Fix the Problem Structurally</a:t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288217" y="2435246"/>
            <a:ext cx="26634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2. Verify the Problem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239749" y="933649"/>
            <a:ext cx="2510972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Problem Solving Stages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288217" y="2002018"/>
            <a:ext cx="2510972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1. Understand the Domain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4086226" y="3512318"/>
            <a:ext cx="7400924" cy="1502108"/>
          </a:xfrm>
          <a:prstGeom prst="roundRect">
            <a:avLst>
              <a:gd name="adj" fmla="val 11352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4306812" y="4073904"/>
            <a:ext cx="5481552" cy="7117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unito"/>
              <a:buAutoNum type="arabicPeriod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Get the overview of the industry. (</a:t>
            </a:r>
            <a:r>
              <a:rPr lang="en-US" sz="14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Industry overview)</a:t>
            </a:r>
            <a:endParaRPr sz="1400" b="0" i="0" u="none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unito"/>
              <a:buAutoNum type="arabicPeriod"/>
            </a:pPr>
            <a:r>
              <a:rPr lang="en-US" sz="14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Get the overview of the business process. (Process overview)</a:t>
            </a:r>
            <a:endParaRPr sz="1400" b="0" i="0" u="none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4238507" y="3709183"/>
            <a:ext cx="1325731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Milestones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239749" y="439057"/>
            <a:ext cx="28559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Overall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/>
          <p:nvPr/>
        </p:nvSpPr>
        <p:spPr>
          <a:xfrm>
            <a:off x="4086226" y="872073"/>
            <a:ext cx="7400924" cy="1547786"/>
          </a:xfrm>
          <a:prstGeom prst="roundRect">
            <a:avLst>
              <a:gd name="adj" fmla="val 6631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0" name="Google Shape;190;p18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4330821" y="1438016"/>
            <a:ext cx="6700346" cy="7117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Find if partners’ payouts are really over budget as the finance team says?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Zero in on which clusters have the highest overshoot over budget.</a:t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4067176" y="2666079"/>
            <a:ext cx="7400924" cy="1140968"/>
          </a:xfrm>
          <a:prstGeom prst="roundRect">
            <a:avLst>
              <a:gd name="adj" fmla="val 15157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4330821" y="3234716"/>
            <a:ext cx="5481552" cy="3885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unito"/>
              <a:buAutoNum type="arabicPeriod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Verify if partners were paid more than the budget.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4219457" y="2862944"/>
            <a:ext cx="1325731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Milestones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0" y="2326968"/>
            <a:ext cx="107004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288216" y="2826700"/>
            <a:ext cx="2510972" cy="48365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3. Collect Data &amp; Understand Current Situation 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88216" y="3486369"/>
            <a:ext cx="26634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4. Test Hypothesis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288216" y="3904209"/>
            <a:ext cx="2044511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5. Draw Insights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288217" y="2435246"/>
            <a:ext cx="26634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2. Verify the Problem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288217" y="2002018"/>
            <a:ext cx="2510972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1. Understand the Domain</a:t>
            </a:r>
            <a:endParaRPr sz="14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239749" y="439057"/>
            <a:ext cx="28559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Overall Approach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4225689" y="1026669"/>
            <a:ext cx="1098786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Roadmap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239749" y="933649"/>
            <a:ext cx="2510972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Problem Solving Stages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288216" y="4322049"/>
            <a:ext cx="283012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6. Fix the Problem Structurally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/>
          <p:nvPr/>
        </p:nvSpPr>
        <p:spPr>
          <a:xfrm>
            <a:off x="4086226" y="872072"/>
            <a:ext cx="7400924" cy="2242603"/>
          </a:xfrm>
          <a:prstGeom prst="roundRect">
            <a:avLst>
              <a:gd name="adj" fmla="val 6631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19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4086226" y="3429000"/>
            <a:ext cx="7400924" cy="1524000"/>
          </a:xfrm>
          <a:prstGeom prst="roundRect">
            <a:avLst>
              <a:gd name="adj" fmla="val 8988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311770" y="3994900"/>
            <a:ext cx="5481552" cy="7117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unito"/>
              <a:buAutoNum type="arabicPeriod" startAt="2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Build cost structure of partners in Ahmedabad.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unito"/>
              <a:buAutoNum type="arabicPeriod" startAt="2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Find out the extent of profits partners are making.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4238507" y="3625865"/>
            <a:ext cx="1325731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Milestones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0" y="2728913"/>
            <a:ext cx="107004" cy="6792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288216" y="2792109"/>
            <a:ext cx="2807512" cy="5528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3. Collect Data &amp; Understand Current Situation </a:t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288216" y="3486369"/>
            <a:ext cx="26634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4. Test Hypothesis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288216" y="3904209"/>
            <a:ext cx="2044511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5. Draw Insights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88217" y="2419858"/>
            <a:ext cx="2663477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2. Verify the Problem</a:t>
            </a:r>
            <a:endParaRPr sz="14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288217" y="2017406"/>
            <a:ext cx="2510972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1. Understand the Domain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4311770" y="1459833"/>
            <a:ext cx="6775329" cy="13580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Get data of partners through ground team.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Build the cost structure of the partners.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Get payouts data from finance team and create profitability model of partners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Analyze how non-standard costs lead to excess partner payout</a:t>
            </a: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239749" y="439057"/>
            <a:ext cx="28559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Overall Approach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4225689" y="1026669"/>
            <a:ext cx="1098786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Roadmap</a:t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239749" y="933649"/>
            <a:ext cx="2510972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Problem Solving Stages</a:t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288216" y="4322049"/>
            <a:ext cx="283012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6. Fix the Problem Structurally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4086226" y="2805463"/>
            <a:ext cx="7400924" cy="1140968"/>
          </a:xfrm>
          <a:prstGeom prst="roundRect">
            <a:avLst>
              <a:gd name="adj" fmla="val 10894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20"/>
          <p:cNvSpPr/>
          <p:nvPr/>
        </p:nvSpPr>
        <p:spPr>
          <a:xfrm>
            <a:off x="4311770" y="3373807"/>
            <a:ext cx="6650027" cy="38856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unito"/>
              <a:buAutoNum type="arabicPeriod" startAt="4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Standardize the cost structure and recheck the profitability.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4238507" y="3002328"/>
            <a:ext cx="1608330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Milestones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0" y="3455547"/>
            <a:ext cx="107004" cy="3068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288216" y="2792109"/>
            <a:ext cx="2807512" cy="5528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3. Collect Data &amp; Understand Current Situation </a:t>
            </a:r>
            <a:endParaRPr sz="1400">
              <a:solidFill>
                <a:srgbClr val="7F7F7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288216" y="3486369"/>
            <a:ext cx="26634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4. Test Hypothesis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288216" y="3904209"/>
            <a:ext cx="2044511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5. Draw Insights</a:t>
            </a:r>
            <a:endParaRPr/>
          </a:p>
        </p:txBody>
      </p:sp>
      <p:sp>
        <p:nvSpPr>
          <p:cNvPr id="237" name="Google Shape;237;p20"/>
          <p:cNvSpPr/>
          <p:nvPr/>
        </p:nvSpPr>
        <p:spPr>
          <a:xfrm>
            <a:off x="288217" y="2435246"/>
            <a:ext cx="26634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2. Verify the Problem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288217" y="2017406"/>
            <a:ext cx="2510972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1. Understand the Domain</a:t>
            </a:r>
            <a:endParaRPr/>
          </a:p>
        </p:txBody>
      </p:sp>
      <p:sp>
        <p:nvSpPr>
          <p:cNvPr id="239" name="Google Shape;239;p20"/>
          <p:cNvSpPr txBox="1"/>
          <p:nvPr/>
        </p:nvSpPr>
        <p:spPr>
          <a:xfrm>
            <a:off x="239749" y="439057"/>
            <a:ext cx="28559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Overall Approach</a:t>
            </a:r>
            <a:endParaRPr/>
          </a:p>
        </p:txBody>
      </p:sp>
      <p:sp>
        <p:nvSpPr>
          <p:cNvPr id="240" name="Google Shape;240;p20"/>
          <p:cNvSpPr/>
          <p:nvPr/>
        </p:nvSpPr>
        <p:spPr>
          <a:xfrm>
            <a:off x="4086226" y="872073"/>
            <a:ext cx="7400924" cy="1563174"/>
          </a:xfrm>
          <a:prstGeom prst="roundRect">
            <a:avLst>
              <a:gd name="adj" fmla="val 6631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4225689" y="1026669"/>
            <a:ext cx="1098786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Roadmap</a:t>
            </a:r>
            <a:endParaRPr/>
          </a:p>
        </p:txBody>
      </p:sp>
      <p:sp>
        <p:nvSpPr>
          <p:cNvPr id="242" name="Google Shape;242;p20"/>
          <p:cNvSpPr/>
          <p:nvPr/>
        </p:nvSpPr>
        <p:spPr>
          <a:xfrm>
            <a:off x="4311770" y="1459833"/>
            <a:ext cx="6775329" cy="7117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Improve the cost structure by standardizing levers of cost.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Check if the improved cost structure gives a better picture of partners’ profits.</a:t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>
            <a:off x="239749" y="933649"/>
            <a:ext cx="2510972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Problem Solving Stages</a:t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288216" y="4322049"/>
            <a:ext cx="283012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6. Fix the Problem Structurally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0" y="3846367"/>
            <a:ext cx="107004" cy="331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4086226" y="2992884"/>
            <a:ext cx="7400924" cy="1140968"/>
          </a:xfrm>
          <a:prstGeom prst="roundRect">
            <a:avLst>
              <a:gd name="adj" fmla="val 10894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4311782" y="3580256"/>
            <a:ext cx="5481600" cy="388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 startAt="5"/>
            </a:pPr>
            <a:r>
              <a:rPr lang="en-US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Find the cause of the current profitability of partners.</a:t>
            </a:r>
            <a:endParaRPr sz="1400" b="0" i="0" u="none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21"/>
          <p:cNvSpPr/>
          <p:nvPr/>
        </p:nvSpPr>
        <p:spPr>
          <a:xfrm>
            <a:off x="4238507" y="3189749"/>
            <a:ext cx="1325731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Milestones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288216" y="2853088"/>
            <a:ext cx="2807512" cy="4308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3. Collect Data &amp; Understand Current Situation 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288216" y="3458029"/>
            <a:ext cx="2663476" cy="2721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4. Test Hypothesis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288216" y="3904209"/>
            <a:ext cx="2044511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5. Draw Insights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288217" y="2435246"/>
            <a:ext cx="26634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2. Verify the Problem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288217" y="2017406"/>
            <a:ext cx="2510972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1. Understand the Domain</a:t>
            </a:r>
            <a:endParaRPr/>
          </a:p>
        </p:txBody>
      </p:sp>
      <p:sp>
        <p:nvSpPr>
          <p:cNvPr id="259" name="Google Shape;259;p21"/>
          <p:cNvSpPr txBox="1"/>
          <p:nvPr/>
        </p:nvSpPr>
        <p:spPr>
          <a:xfrm>
            <a:off x="239749" y="439057"/>
            <a:ext cx="28559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Overall Approach</a:t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4086226" y="872072"/>
            <a:ext cx="7400924" cy="1852077"/>
          </a:xfrm>
          <a:prstGeom prst="roundRect">
            <a:avLst>
              <a:gd name="adj" fmla="val 6631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4225689" y="1026669"/>
            <a:ext cx="1098786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Roadmap</a:t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4311770" y="1459833"/>
            <a:ext cx="6870580" cy="10348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Deep dive into the profitability model and uncover why partners are having such profit margins.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Identify </a:t>
            </a:r>
            <a:r>
              <a:rPr lang="en-US" sz="14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which cost lever can be used to improve the current situation.</a:t>
            </a:r>
            <a:endParaRPr sz="1400" b="0" i="0" u="none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239749" y="933649"/>
            <a:ext cx="2510972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Problem Solving Stages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288216" y="4322049"/>
            <a:ext cx="283012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6. Fix the Problem Structurally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>
            <a:spLocks noGrp="1"/>
          </p:cNvSpPr>
          <p:nvPr>
            <p:ph type="sldNum" idx="12"/>
          </p:nvPr>
        </p:nvSpPr>
        <p:spPr>
          <a:xfrm>
            <a:off x="11696701" y="6396832"/>
            <a:ext cx="431800" cy="37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4086226" y="2992884"/>
            <a:ext cx="7400924" cy="1140968"/>
          </a:xfrm>
          <a:prstGeom prst="roundRect">
            <a:avLst>
              <a:gd name="adj" fmla="val 10894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4311782" y="3569881"/>
            <a:ext cx="5481600" cy="388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AutoNum type="arabicPeriod" startAt="6"/>
            </a:pPr>
            <a:r>
              <a:rPr lang="en-US"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Build a payout per kg rate calculator.</a:t>
            </a:r>
            <a:endParaRPr sz="1400" b="0" i="0" u="none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4238507" y="3189749"/>
            <a:ext cx="1325731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Milestones</a:t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0" y="4248150"/>
            <a:ext cx="107004" cy="363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288216" y="2853088"/>
            <a:ext cx="2807512" cy="4308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3. Collect Data &amp; Understand Current Situation </a:t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288216" y="3486369"/>
            <a:ext cx="2663476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4. Test Hypothesis</a:t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288216" y="3875869"/>
            <a:ext cx="2044511" cy="2721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5. Draw Insights</a:t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288217" y="2435246"/>
            <a:ext cx="26634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2. Verify the Problem</a:t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288217" y="2017406"/>
            <a:ext cx="2510972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Nunito"/>
                <a:ea typeface="Nunito"/>
                <a:cs typeface="Nunito"/>
                <a:sym typeface="Nunito"/>
              </a:rPr>
              <a:t>1. Understand the Domain</a:t>
            </a:r>
            <a:endParaRPr/>
          </a:p>
        </p:txBody>
      </p:sp>
      <p:sp>
        <p:nvSpPr>
          <p:cNvPr id="279" name="Google Shape;279;p22"/>
          <p:cNvSpPr txBox="1"/>
          <p:nvPr/>
        </p:nvSpPr>
        <p:spPr>
          <a:xfrm>
            <a:off x="239749" y="439057"/>
            <a:ext cx="28559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Nunito"/>
                <a:ea typeface="Nunito"/>
                <a:cs typeface="Nunito"/>
                <a:sym typeface="Nunito"/>
              </a:rPr>
              <a:t>Overall Approach</a:t>
            </a: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288216" y="4293709"/>
            <a:ext cx="2855979" cy="27212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6. Fix the Problem Structurally</a:t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4086226" y="872072"/>
            <a:ext cx="7400924" cy="1852077"/>
          </a:xfrm>
          <a:prstGeom prst="roundRect">
            <a:avLst>
              <a:gd name="adj" fmla="val 6631"/>
            </a:avLst>
          </a:prstGeom>
          <a:solidFill>
            <a:schemeClr val="lt1">
              <a:alpha val="74901"/>
            </a:schemeClr>
          </a:solidFill>
          <a:ln>
            <a:noFill/>
          </a:ln>
          <a:effectLst>
            <a:outerShdw blurRad="190500" sx="101000" sy="101000" algn="ctr" rotWithShape="0">
              <a:srgbClr val="000000">
                <a:alpha val="15686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3F3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4225689" y="1026669"/>
            <a:ext cx="1098786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960FF"/>
                </a:solidFill>
                <a:latin typeface="Nunito"/>
                <a:ea typeface="Nunito"/>
                <a:cs typeface="Nunito"/>
                <a:sym typeface="Nunito"/>
              </a:rPr>
              <a:t>Roadmap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4311770" y="1459833"/>
            <a:ext cx="6719397" cy="103489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❖"/>
            </a:pPr>
            <a:r>
              <a:rPr lang="en-US" sz="1400" b="0" i="0" u="none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Use all the insights drawn (factors that impact partner profitability) and build a decision support tool to standardize partner commercials across the country. </a:t>
            </a: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239749" y="933649"/>
            <a:ext cx="2510972" cy="3385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Nunito"/>
                <a:ea typeface="Nunito"/>
                <a:cs typeface="Nunito"/>
                <a:sym typeface="Nunito"/>
              </a:rPr>
              <a:t>Problem Solving Stages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/>
        </p:nvSpPr>
        <p:spPr>
          <a:xfrm>
            <a:off x="4908816" y="2950372"/>
            <a:ext cx="2374368" cy="60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unito"/>
              <a:buNone/>
            </a:pPr>
            <a:r>
              <a:rPr lang="en-US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Thank You</a:t>
            </a:r>
            <a:endParaRPr sz="3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0" name="Google Shape;290;p23"/>
          <p:cNvSpPr txBox="1"/>
          <p:nvPr/>
        </p:nvSpPr>
        <p:spPr>
          <a:xfrm>
            <a:off x="7283184" y="2321003"/>
            <a:ext cx="58065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accent1"/>
                </a:solidFill>
                <a:latin typeface="Lustria"/>
                <a:ea typeface="Lustria"/>
                <a:cs typeface="Lustria"/>
                <a:sym typeface="Lustria"/>
              </a:rPr>
              <a:t>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ti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960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Widescreen</PresentationFormat>
  <Paragraphs>115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Nunito</vt:lpstr>
      <vt:lpstr>Lustria</vt:lpstr>
      <vt:lpstr>Noto Sans Symbols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Pilla Shanmukha Dhanush</cp:lastModifiedBy>
  <cp:revision>1</cp:revision>
  <dcterms:modified xsi:type="dcterms:W3CDTF">2024-07-24T08:29:04Z</dcterms:modified>
</cp:coreProperties>
</file>