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36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C7BCA-AD1D-4341-A06B-5A45EC353518}" type="datetimeFigureOut">
              <a:rPr lang="en-US" smtClean="0"/>
              <a:pPr/>
              <a:t>9/13/2018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47932-C6E4-4E70-B81E-B40C3F648D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D47932-C6E4-4E70-B81E-B40C3F648D3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F479B-D5CB-4E59-9C0B-82A7124D667C}"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F479B-D5CB-4E59-9C0B-82A7124D667C}"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F479B-D5CB-4E59-9C0B-82A7124D667C}"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F479B-D5CB-4E59-9C0B-82A7124D667C}"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479B-D5CB-4E59-9C0B-82A7124D667C}"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F479B-D5CB-4E59-9C0B-82A7124D667C}"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F479B-D5CB-4E59-9C0B-82A7124D667C}" type="datetimeFigureOut">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F479B-D5CB-4E59-9C0B-82A7124D667C}" type="datetimeFigureOut">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479B-D5CB-4E59-9C0B-82A7124D667C}" type="datetimeFigureOut">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479B-D5CB-4E59-9C0B-82A7124D667C}"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479B-D5CB-4E59-9C0B-82A7124D667C}"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4AF3E-78DA-461B-9FDE-DCC2E6DFF7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F479B-D5CB-4E59-9C0B-82A7124D667C}" type="datetimeFigureOut">
              <a:rPr lang="en-US" smtClean="0"/>
              <a:pPr/>
              <a:t>9/13/2018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AF3E-78DA-461B-9FDE-DCC2E6DFF7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1295400"/>
            <a:ext cx="8001000" cy="3323987"/>
          </a:xfrm>
          <a:prstGeom prst="rect">
            <a:avLst/>
          </a:prstGeom>
          <a:noFill/>
        </p:spPr>
        <p:txBody>
          <a:bodyPr wrap="square" rtlCol="0">
            <a:spAutoFit/>
          </a:bodyPr>
          <a:lstStyle/>
          <a:p>
            <a:r>
              <a:rPr lang="en-US" sz="3200" b="1" dirty="0" smtClean="0"/>
              <a:t>TEAM NAME </a:t>
            </a:r>
            <a:r>
              <a:rPr lang="en-US" sz="3200" b="1" dirty="0" smtClean="0"/>
              <a:t>: </a:t>
            </a:r>
            <a:endParaRPr lang="en-US" sz="3200" b="1" dirty="0" smtClean="0"/>
          </a:p>
          <a:p>
            <a:endParaRPr lang="en-US" sz="3200" dirty="0"/>
          </a:p>
          <a:p>
            <a:r>
              <a:rPr lang="en-US" sz="3200" dirty="0" smtClean="0"/>
              <a:t>-Member 1 : </a:t>
            </a:r>
            <a:r>
              <a:rPr lang="en-US" sz="3200" dirty="0" err="1" smtClean="0"/>
              <a:t>Shantanu</a:t>
            </a:r>
            <a:r>
              <a:rPr lang="en-US" sz="3200" dirty="0" smtClean="0"/>
              <a:t> Joshi</a:t>
            </a:r>
          </a:p>
          <a:p>
            <a:pPr>
              <a:buFontTx/>
              <a:buChar char="-"/>
            </a:pPr>
            <a:r>
              <a:rPr lang="en-US" sz="3200" dirty="0" smtClean="0"/>
              <a:t>Member 2 : </a:t>
            </a:r>
            <a:r>
              <a:rPr lang="en-US" sz="3200" dirty="0" err="1" smtClean="0"/>
              <a:t>Suraj</a:t>
            </a:r>
            <a:r>
              <a:rPr lang="en-US" sz="3200" dirty="0" smtClean="0"/>
              <a:t> </a:t>
            </a:r>
            <a:r>
              <a:rPr lang="en-US" sz="3200" dirty="0" err="1" smtClean="0"/>
              <a:t>Vyavahre</a:t>
            </a:r>
            <a:endParaRPr lang="en-US" sz="3200" dirty="0" smtClean="0"/>
          </a:p>
          <a:p>
            <a:pPr>
              <a:buFontTx/>
              <a:buChar char="-"/>
            </a:pPr>
            <a:endParaRPr lang="en-US" sz="3200" dirty="0"/>
          </a:p>
          <a:p>
            <a:r>
              <a:rPr lang="en-US" sz="3200" b="1" dirty="0" smtClean="0"/>
              <a:t>THEME NAME :  </a:t>
            </a:r>
            <a:r>
              <a:rPr lang="en-US" sz="3200" dirty="0" smtClean="0"/>
              <a:t>SOLID WASTE MANAGEMENT.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2000" y="762000"/>
            <a:ext cx="1401097" cy="25146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3352800" y="685800"/>
            <a:ext cx="1524000" cy="266482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6248400" y="609600"/>
            <a:ext cx="1524000" cy="2743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5943600" y="3733800"/>
            <a:ext cx="1447800" cy="2514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cstate="print"/>
          <a:srcRect/>
          <a:stretch>
            <a:fillRect/>
          </a:stretch>
        </p:blipFill>
        <p:spPr bwMode="auto">
          <a:xfrm>
            <a:off x="3048000" y="3657600"/>
            <a:ext cx="1600200" cy="2743200"/>
          </a:xfrm>
          <a:prstGeom prst="rect">
            <a:avLst/>
          </a:prstGeom>
          <a:noFill/>
          <a:ln w="9525">
            <a:noFill/>
            <a:miter lim="800000"/>
            <a:headEnd/>
            <a:tailEnd/>
          </a:ln>
          <a:effectLst/>
        </p:spPr>
      </p:pic>
      <p:cxnSp>
        <p:nvCxnSpPr>
          <p:cNvPr id="10" name="Straight Arrow Connector 9"/>
          <p:cNvCxnSpPr/>
          <p:nvPr/>
        </p:nvCxnSpPr>
        <p:spPr>
          <a:xfrm flipV="1">
            <a:off x="1524000" y="1905000"/>
            <a:ext cx="1828800" cy="838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2000" y="1600200"/>
            <a:ext cx="1676400" cy="6858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638800" y="3200400"/>
            <a:ext cx="2895600" cy="15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343400" y="4876800"/>
            <a:ext cx="2667000" cy="76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5800" y="4800600"/>
            <a:ext cx="2362200" cy="1477328"/>
          </a:xfrm>
          <a:prstGeom prst="rect">
            <a:avLst/>
          </a:prstGeom>
          <a:noFill/>
        </p:spPr>
        <p:txBody>
          <a:bodyPr wrap="square" rtlCol="0">
            <a:spAutoFit/>
          </a:bodyPr>
          <a:lstStyle/>
          <a:p>
            <a:r>
              <a:rPr lang="en-US" dirty="0" smtClean="0"/>
              <a:t>IF UNCHECKED THE BOX THE GOVERNMENT WILL SEND THE E-TRUCK </a:t>
            </a:r>
          </a:p>
          <a:p>
            <a:r>
              <a:rPr lang="en-US" smtClean="0"/>
              <a:t>WITHOUT FAIL</a:t>
            </a:r>
            <a:endParaRPr lang="en-US" dirty="0"/>
          </a:p>
        </p:txBody>
      </p:sp>
      <p:sp>
        <p:nvSpPr>
          <p:cNvPr id="22" name="TextBox 21"/>
          <p:cNvSpPr txBox="1"/>
          <p:nvPr/>
        </p:nvSpPr>
        <p:spPr>
          <a:xfrm>
            <a:off x="7543800" y="4495800"/>
            <a:ext cx="1600200" cy="1200329"/>
          </a:xfrm>
          <a:prstGeom prst="rect">
            <a:avLst/>
          </a:prstGeom>
          <a:noFill/>
        </p:spPr>
        <p:txBody>
          <a:bodyPr wrap="square" rtlCol="0">
            <a:spAutoFit/>
          </a:bodyPr>
          <a:lstStyle/>
          <a:p>
            <a:r>
              <a:rPr lang="en-US" dirty="0" smtClean="0"/>
              <a:t>IF CHECKED  E-TRUCK HAS COLLECTED THE GARBAGE</a:t>
            </a:r>
            <a:endParaRPr lang="en-US" dirty="0"/>
          </a:p>
        </p:txBody>
      </p:sp>
      <p:sp>
        <p:nvSpPr>
          <p:cNvPr id="23" name="Left Arrow 22"/>
          <p:cNvSpPr/>
          <p:nvPr/>
        </p:nvSpPr>
        <p:spPr>
          <a:xfrm>
            <a:off x="2743200" y="571500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7162800" y="48006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Every locality has lot of Garbage and waste around which gets collected to form a heap.</a:t>
            </a:r>
          </a:p>
          <a:p>
            <a:r>
              <a:rPr lang="en-US" dirty="0" smtClean="0"/>
              <a:t>This garbage heap starts when we intend to throw useless materials in our house on the roads and surroundings.</a:t>
            </a:r>
          </a:p>
          <a:p>
            <a:r>
              <a:rPr lang="en-US" dirty="0" smtClean="0"/>
              <a:t>This garbage contains mostly plastic which is harmful for nature and this garbage is reason for spreading many diseases.</a:t>
            </a:r>
          </a:p>
          <a:p>
            <a:r>
              <a:rPr lang="en-US" dirty="0" smtClean="0"/>
              <a:t>Hence we intend to solve following problems:</a:t>
            </a:r>
          </a:p>
          <a:p>
            <a:pPr>
              <a:buNone/>
            </a:pPr>
            <a:r>
              <a:rPr lang="en-US" dirty="0" smtClean="0"/>
              <a:t>	a.) Garbage </a:t>
            </a:r>
            <a:r>
              <a:rPr lang="en-US" dirty="0"/>
              <a:t>pick-up based on demand</a:t>
            </a:r>
            <a:endParaRPr lang="en-US" dirty="0" smtClean="0"/>
          </a:p>
          <a:p>
            <a:pPr>
              <a:buNone/>
            </a:pPr>
            <a:r>
              <a:rPr lang="en-US" dirty="0"/>
              <a:t>	</a:t>
            </a:r>
            <a:r>
              <a:rPr lang="en-US" dirty="0" smtClean="0"/>
              <a:t>b.) Keeping </a:t>
            </a:r>
            <a:r>
              <a:rPr lang="en-US" dirty="0"/>
              <a:t>streets and public spaces clean with ‘</a:t>
            </a:r>
            <a:r>
              <a:rPr lang="en-US" dirty="0" smtClean="0"/>
              <a:t>No Visible</a:t>
            </a:r>
            <a:r>
              <a:rPr lang="en-US" dirty="0"/>
              <a:t>’ </a:t>
            </a:r>
            <a:r>
              <a:rPr lang="en-US" dirty="0" smtClean="0"/>
              <a:t>waste</a:t>
            </a:r>
          </a:p>
          <a:p>
            <a:pPr>
              <a:buNone/>
            </a:pPr>
            <a:r>
              <a:rPr lang="en-US" dirty="0"/>
              <a:t>	</a:t>
            </a:r>
            <a:r>
              <a:rPr lang="en-US" dirty="0" smtClean="0"/>
              <a:t>c.)Both of above solutions will lead to ensuring Public health safety and making the environment green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IDEA</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t>Users of this idea will be all the citizens of the </a:t>
            </a:r>
            <a:r>
              <a:rPr lang="en-US" dirty="0" err="1" smtClean="0"/>
              <a:t>Pune</a:t>
            </a:r>
            <a:r>
              <a:rPr lang="en-US" dirty="0" smtClean="0"/>
              <a:t> City who have any Smart </a:t>
            </a:r>
            <a:r>
              <a:rPr lang="en-US" dirty="0" smtClean="0"/>
              <a:t>phone</a:t>
            </a:r>
          </a:p>
          <a:p>
            <a:r>
              <a:rPr lang="en-US" dirty="0" smtClean="0"/>
              <a:t>Benefits will be for:</a:t>
            </a:r>
          </a:p>
          <a:p>
            <a:pPr>
              <a:buNone/>
            </a:pPr>
            <a:r>
              <a:rPr lang="en-US" dirty="0" smtClean="0"/>
              <a:t>	</a:t>
            </a:r>
            <a:r>
              <a:rPr lang="en-US" dirty="0" smtClean="0"/>
              <a:t>a.)Citizens</a:t>
            </a:r>
          </a:p>
          <a:p>
            <a:pPr>
              <a:buNone/>
            </a:pPr>
            <a:r>
              <a:rPr lang="en-US" dirty="0" smtClean="0"/>
              <a:t>	</a:t>
            </a:r>
            <a:r>
              <a:rPr lang="en-US" dirty="0" smtClean="0"/>
              <a:t>b.)Government Organization</a:t>
            </a:r>
          </a:p>
          <a:p>
            <a:pPr>
              <a:buNone/>
            </a:pPr>
            <a:r>
              <a:rPr lang="en-US" dirty="0" smtClean="0"/>
              <a:t>	</a:t>
            </a:r>
            <a:r>
              <a:rPr lang="en-US" dirty="0" smtClean="0"/>
              <a:t>It will be based on Inter-Communication between both of them.</a:t>
            </a:r>
            <a:endParaRPr lang="en-US" dirty="0" smtClean="0"/>
          </a:p>
          <a:p>
            <a:r>
              <a:rPr lang="en-US" dirty="0" smtClean="0"/>
              <a:t>The idea is based on creating 2 modules in an Android application which can be installed by any citizen </a:t>
            </a:r>
            <a:r>
              <a:rPr lang="en-US" dirty="0" smtClean="0"/>
              <a:t>.The modules can be named as:</a:t>
            </a:r>
            <a:endParaRPr lang="en-US" dirty="0"/>
          </a:p>
          <a:p>
            <a:pPr>
              <a:buNone/>
            </a:pPr>
            <a:r>
              <a:rPr lang="en-US" dirty="0" smtClean="0"/>
              <a:t>		a.) Collection of Waste on Demand.</a:t>
            </a:r>
          </a:p>
          <a:p>
            <a:pPr>
              <a:buNone/>
            </a:pPr>
            <a:r>
              <a:rPr lang="en-US" dirty="0"/>
              <a:t>	</a:t>
            </a:r>
            <a:r>
              <a:rPr lang="en-US" dirty="0" smtClean="0"/>
              <a:t>	b.) Daily Garbage Collection activity.</a:t>
            </a:r>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562600"/>
          </a:xfrm>
        </p:spPr>
        <p:txBody>
          <a:bodyPr>
            <a:normAutofit/>
          </a:bodyPr>
          <a:lstStyle/>
          <a:p>
            <a:r>
              <a:rPr lang="en-US" dirty="0" smtClean="0"/>
              <a:t>One of which contains  (Collection of Waste on Demand):</a:t>
            </a:r>
          </a:p>
          <a:p>
            <a:pPr lvl="1">
              <a:buNone/>
            </a:pPr>
            <a:r>
              <a:rPr lang="en-US" sz="2000" dirty="0" smtClean="0"/>
              <a:t>a.)Any citizen who has any solid waste or is living in a locality where a lot of garbage is been dumped can send a “request” through this app to the government organizations by specifying the address of his house or locality from where waste is to be collected</a:t>
            </a:r>
          </a:p>
          <a:p>
            <a:pPr lvl="1">
              <a:buNone/>
            </a:pPr>
            <a:r>
              <a:rPr lang="en-US" sz="2000" dirty="0" smtClean="0"/>
              <a:t>b.)Government organizations can send employees to that house and can collect the garbage from the houses by giving some coupons or cash-back to the citizens based on weight of garbage</a:t>
            </a:r>
          </a:p>
          <a:p>
            <a:pPr lvl="1">
              <a:buNone/>
            </a:pPr>
            <a:r>
              <a:rPr lang="en-US" sz="2000" dirty="0" smtClean="0"/>
              <a:t>c.)This garbage can be recycled by the organization for  further use and the money obtained from recycling can be used for providing cash-backs or </a:t>
            </a:r>
            <a:r>
              <a:rPr lang="en-US" sz="2000" dirty="0" smtClean="0"/>
              <a:t>coupons </a:t>
            </a:r>
            <a:r>
              <a:rPr lang="en-US" sz="2000" dirty="0" smtClean="0"/>
              <a:t>to citizens</a:t>
            </a:r>
            <a:endParaRPr lang="en-US" sz="2000" dirty="0"/>
          </a:p>
        </p:txBody>
      </p:sp>
      <p:sp>
        <p:nvSpPr>
          <p:cNvPr id="7174" name="AutoShape 6" descr="Image result for recycling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82" name="Picture 14" descr="Image result for land with solid waste animation"/>
          <p:cNvPicPr>
            <a:picLocks noChangeAspect="1" noChangeArrowheads="1"/>
          </p:cNvPicPr>
          <p:nvPr/>
        </p:nvPicPr>
        <p:blipFill>
          <a:blip r:embed="rId2"/>
          <a:srcRect/>
          <a:stretch>
            <a:fillRect/>
          </a:stretch>
        </p:blipFill>
        <p:spPr bwMode="auto">
          <a:xfrm>
            <a:off x="228600" y="4393045"/>
            <a:ext cx="2667000" cy="2464955"/>
          </a:xfrm>
          <a:prstGeom prst="rect">
            <a:avLst/>
          </a:prstGeom>
          <a:noFill/>
        </p:spPr>
      </p:pic>
      <p:pic>
        <p:nvPicPr>
          <p:cNvPr id="7184" name="Picture 16" descr="Related image"/>
          <p:cNvPicPr>
            <a:picLocks noChangeAspect="1" noChangeArrowheads="1"/>
          </p:cNvPicPr>
          <p:nvPr/>
        </p:nvPicPr>
        <p:blipFill>
          <a:blip r:embed="rId3"/>
          <a:srcRect/>
          <a:stretch>
            <a:fillRect/>
          </a:stretch>
        </p:blipFill>
        <p:spPr bwMode="auto">
          <a:xfrm>
            <a:off x="3124200" y="4800600"/>
            <a:ext cx="773756" cy="1706363"/>
          </a:xfrm>
          <a:prstGeom prst="rect">
            <a:avLst/>
          </a:prstGeom>
          <a:noFill/>
        </p:spPr>
      </p:pic>
      <p:pic>
        <p:nvPicPr>
          <p:cNvPr id="7186" name="Picture 18" descr="Image result for women with money animation"/>
          <p:cNvPicPr>
            <a:picLocks noChangeAspect="1" noChangeArrowheads="1"/>
          </p:cNvPicPr>
          <p:nvPr/>
        </p:nvPicPr>
        <p:blipFill>
          <a:blip r:embed="rId4" cstate="print"/>
          <a:srcRect/>
          <a:stretch>
            <a:fillRect/>
          </a:stretch>
        </p:blipFill>
        <p:spPr bwMode="auto">
          <a:xfrm>
            <a:off x="7162800" y="4648200"/>
            <a:ext cx="1526668" cy="1896482"/>
          </a:xfrm>
          <a:prstGeom prst="rect">
            <a:avLst/>
          </a:prstGeom>
          <a:noFill/>
        </p:spPr>
      </p:pic>
      <p:pic>
        <p:nvPicPr>
          <p:cNvPr id="7188" name="Picture 20" descr="Image result for garbage collected from homes animation"/>
          <p:cNvPicPr>
            <a:picLocks noChangeAspect="1" noChangeArrowheads="1"/>
          </p:cNvPicPr>
          <p:nvPr/>
        </p:nvPicPr>
        <p:blipFill>
          <a:blip r:embed="rId5" cstate="print"/>
          <a:srcRect/>
          <a:stretch>
            <a:fillRect/>
          </a:stretch>
        </p:blipFill>
        <p:spPr bwMode="auto">
          <a:xfrm>
            <a:off x="4191000" y="4572000"/>
            <a:ext cx="2746068" cy="1853566"/>
          </a:xfrm>
          <a:prstGeom prst="rect">
            <a:avLst/>
          </a:prstGeom>
          <a:noFill/>
        </p:spPr>
      </p:pic>
      <p:sp>
        <p:nvSpPr>
          <p:cNvPr id="16" name="Right Arrow 15"/>
          <p:cNvSpPr/>
          <p:nvPr/>
        </p:nvSpPr>
        <p:spPr>
          <a:xfrm>
            <a:off x="2438400" y="52578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038600" y="53340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324600" y="53340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181600"/>
          </a:xfrm>
        </p:spPr>
        <p:txBody>
          <a:bodyPr>
            <a:normAutofit/>
          </a:bodyPr>
          <a:lstStyle/>
          <a:p>
            <a:r>
              <a:rPr lang="en-US" dirty="0" smtClean="0"/>
              <a:t>Second module contains(Daily Garbage Collection activity):</a:t>
            </a:r>
          </a:p>
          <a:p>
            <a:pPr>
              <a:buNone/>
            </a:pPr>
            <a:r>
              <a:rPr lang="en-US" sz="2200" dirty="0" smtClean="0"/>
              <a:t>	a.)Government organizations can send E-Trucks to the Buildings of the citizens in </a:t>
            </a:r>
            <a:r>
              <a:rPr lang="en-US" sz="2200" dirty="0" err="1" smtClean="0"/>
              <a:t>Pune</a:t>
            </a:r>
            <a:r>
              <a:rPr lang="en-US" sz="2200" dirty="0" smtClean="0"/>
              <a:t> and these trucks can collect the garbage on daily basis.</a:t>
            </a:r>
          </a:p>
          <a:p>
            <a:pPr>
              <a:buNone/>
            </a:pPr>
            <a:r>
              <a:rPr lang="en-US" sz="2200" dirty="0" smtClean="0"/>
              <a:t>	b.)Citizens using this app can perform daily  activity by ticking on the basis of whether the garbage was collected on that day from there society or not</a:t>
            </a:r>
          </a:p>
          <a:p>
            <a:pPr>
              <a:buNone/>
            </a:pPr>
            <a:r>
              <a:rPr lang="en-US" sz="2200" dirty="0" smtClean="0"/>
              <a:t>	c.)If not the Government organizations can take any action to collect that garbage</a:t>
            </a:r>
          </a:p>
          <a:p>
            <a:endParaRPr lang="en-US" dirty="0"/>
          </a:p>
        </p:txBody>
      </p:sp>
      <p:pic>
        <p:nvPicPr>
          <p:cNvPr id="4" name="Picture 2" descr="Image result for garbage collected from homes animation"/>
          <p:cNvPicPr>
            <a:picLocks noChangeAspect="1" noChangeArrowheads="1"/>
          </p:cNvPicPr>
          <p:nvPr/>
        </p:nvPicPr>
        <p:blipFill>
          <a:blip r:embed="rId2" cstate="print"/>
          <a:srcRect/>
          <a:stretch>
            <a:fillRect/>
          </a:stretch>
        </p:blipFill>
        <p:spPr bwMode="auto">
          <a:xfrm>
            <a:off x="381000" y="5181600"/>
            <a:ext cx="2081561" cy="1447800"/>
          </a:xfrm>
          <a:prstGeom prst="rect">
            <a:avLst/>
          </a:prstGeom>
          <a:noFill/>
        </p:spPr>
      </p:pic>
      <p:pic>
        <p:nvPicPr>
          <p:cNvPr id="5" name="Picture 4" descr="Related image"/>
          <p:cNvPicPr>
            <a:picLocks noChangeAspect="1" noChangeArrowheads="1"/>
          </p:cNvPicPr>
          <p:nvPr/>
        </p:nvPicPr>
        <p:blipFill>
          <a:blip r:embed="rId3"/>
          <a:srcRect/>
          <a:stretch>
            <a:fillRect/>
          </a:stretch>
        </p:blipFill>
        <p:spPr bwMode="auto">
          <a:xfrm>
            <a:off x="3048000" y="5257800"/>
            <a:ext cx="1981200" cy="1295400"/>
          </a:xfrm>
          <a:prstGeom prst="rect">
            <a:avLst/>
          </a:prstGeom>
          <a:noFill/>
        </p:spPr>
      </p:pic>
      <p:pic>
        <p:nvPicPr>
          <p:cNvPr id="6" name="Picture 10" descr="Related image"/>
          <p:cNvPicPr>
            <a:picLocks noChangeAspect="1" noChangeArrowheads="1"/>
          </p:cNvPicPr>
          <p:nvPr/>
        </p:nvPicPr>
        <p:blipFill>
          <a:blip r:embed="rId4"/>
          <a:srcRect/>
          <a:stretch>
            <a:fillRect/>
          </a:stretch>
        </p:blipFill>
        <p:spPr bwMode="auto">
          <a:xfrm>
            <a:off x="5334000" y="5181600"/>
            <a:ext cx="1523999" cy="1524000"/>
          </a:xfrm>
          <a:prstGeom prst="rect">
            <a:avLst/>
          </a:prstGeom>
          <a:noFill/>
        </p:spPr>
      </p:pic>
      <p:pic>
        <p:nvPicPr>
          <p:cNvPr id="7" name="Picture 12" descr="Image result for money"/>
          <p:cNvPicPr>
            <a:picLocks noChangeAspect="1" noChangeArrowheads="1"/>
          </p:cNvPicPr>
          <p:nvPr/>
        </p:nvPicPr>
        <p:blipFill>
          <a:blip r:embed="rId5"/>
          <a:srcRect/>
          <a:stretch>
            <a:fillRect/>
          </a:stretch>
        </p:blipFill>
        <p:spPr bwMode="auto">
          <a:xfrm>
            <a:off x="7162800" y="5029200"/>
            <a:ext cx="1676400" cy="1498600"/>
          </a:xfrm>
          <a:prstGeom prst="rect">
            <a:avLst/>
          </a:prstGeom>
          <a:noFill/>
        </p:spPr>
      </p:pic>
      <p:sp>
        <p:nvSpPr>
          <p:cNvPr id="8" name="Right Arrow 7"/>
          <p:cNvSpPr/>
          <p:nvPr/>
        </p:nvSpPr>
        <p:spPr>
          <a:xfrm>
            <a:off x="2438400" y="56388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800600" y="56388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781800" y="55626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Potential Impact</a:t>
            </a:r>
            <a:endParaRPr lang="en-US" dirty="0"/>
          </a:p>
        </p:txBody>
      </p:sp>
      <p:sp>
        <p:nvSpPr>
          <p:cNvPr id="3" name="Content Placeholder 2"/>
          <p:cNvSpPr>
            <a:spLocks noGrp="1"/>
          </p:cNvSpPr>
          <p:nvPr>
            <p:ph idx="1"/>
          </p:nvPr>
        </p:nvSpPr>
        <p:spPr>
          <a:xfrm>
            <a:off x="457200" y="4343400"/>
            <a:ext cx="8229600" cy="2285999"/>
          </a:xfrm>
        </p:spPr>
        <p:txBody>
          <a:bodyPr>
            <a:normAutofit fontScale="55000" lnSpcReduction="20000"/>
          </a:bodyPr>
          <a:lstStyle/>
          <a:p>
            <a:r>
              <a:rPr lang="en-US" dirty="0" smtClean="0"/>
              <a:t>According to the survey in 2017 ,</a:t>
            </a:r>
            <a:r>
              <a:rPr lang="en-US" dirty="0"/>
              <a:t> </a:t>
            </a:r>
            <a:r>
              <a:rPr lang="en-US" dirty="0" err="1"/>
              <a:t>Pune</a:t>
            </a:r>
            <a:r>
              <a:rPr lang="en-US" dirty="0"/>
              <a:t> is one of the fastest developing city, it generates total quantity of waste is about 1300 to 1400 metric tons per day</a:t>
            </a:r>
            <a:r>
              <a:rPr lang="en-US" dirty="0" smtClean="0"/>
              <a:t>.</a:t>
            </a:r>
          </a:p>
          <a:p>
            <a:r>
              <a:rPr lang="en-US" dirty="0" smtClean="0"/>
              <a:t>If every citizen uses this application ,including the owners of the restaurants, industrialists, entrepreneurs the percentages of the above pie graph will reduce to significant amount as everyone will receive a cash-back or online shopping coupons and every citizen will eagerly participate in this .</a:t>
            </a:r>
          </a:p>
          <a:p>
            <a:r>
              <a:rPr lang="en-US" dirty="0" smtClean="0"/>
              <a:t>This can even lead to 0% waste and 100% recycling  and everyone can make “MONEY OUT OF WASTE” as Government can get the money by recycling the waste.</a:t>
            </a:r>
          </a:p>
        </p:txBody>
      </p:sp>
      <p:pic>
        <p:nvPicPr>
          <p:cNvPr id="3074" name="Picture 2" descr="Sources of MSW Generation in PMC Figure 4 represent the ward-wise solid waste generated in MTD. It can be seen that the major contributing wards for Pune city are Mahatma Phule Smarak (Bhavani Path), Kasba Peth. This is due to higher population density in the old city areas and commercial activities.Â "/>
          <p:cNvPicPr>
            <a:picLocks noChangeAspect="1" noChangeArrowheads="1"/>
          </p:cNvPicPr>
          <p:nvPr/>
        </p:nvPicPr>
        <p:blipFill>
          <a:blip r:embed="rId2"/>
          <a:srcRect/>
          <a:stretch>
            <a:fillRect/>
          </a:stretch>
        </p:blipFill>
        <p:spPr bwMode="auto">
          <a:xfrm>
            <a:off x="304800" y="1371600"/>
            <a:ext cx="4368408" cy="2438400"/>
          </a:xfrm>
          <a:prstGeom prst="rect">
            <a:avLst/>
          </a:prstGeom>
          <a:noFill/>
        </p:spPr>
      </p:pic>
      <p:pic>
        <p:nvPicPr>
          <p:cNvPr id="3076" name="Picture 4" descr="Forecast of solid waste in Pune city (tonnes)"/>
          <p:cNvPicPr>
            <a:picLocks noChangeAspect="1" noChangeArrowheads="1"/>
          </p:cNvPicPr>
          <p:nvPr/>
        </p:nvPicPr>
        <p:blipFill>
          <a:blip r:embed="rId3"/>
          <a:srcRect/>
          <a:stretch>
            <a:fillRect/>
          </a:stretch>
        </p:blipFill>
        <p:spPr bwMode="auto">
          <a:xfrm>
            <a:off x="4724400" y="1371600"/>
            <a:ext cx="4036962" cy="1766764"/>
          </a:xfrm>
          <a:prstGeom prst="rect">
            <a:avLst/>
          </a:prstGeom>
          <a:noFill/>
        </p:spPr>
      </p:pic>
      <p:sp>
        <p:nvSpPr>
          <p:cNvPr id="7" name="TextBox 6"/>
          <p:cNvSpPr txBox="1"/>
          <p:nvPr/>
        </p:nvSpPr>
        <p:spPr>
          <a:xfrm>
            <a:off x="4953000" y="3429000"/>
            <a:ext cx="3810000" cy="646331"/>
          </a:xfrm>
          <a:prstGeom prst="rect">
            <a:avLst/>
          </a:prstGeom>
          <a:noFill/>
        </p:spPr>
        <p:txBody>
          <a:bodyPr wrap="square" rtlCol="0">
            <a:spAutoFit/>
          </a:bodyPr>
          <a:lstStyle/>
          <a:p>
            <a:r>
              <a:rPr lang="en-US" b="1" i="1" dirty="0" smtClean="0"/>
              <a:t>By 2031 if used this app all the types of waste can reduce up to 50 tons</a:t>
            </a:r>
            <a:endParaRPr lang="en-US" b="1" i="1" dirty="0"/>
          </a:p>
        </p:txBody>
      </p:sp>
      <p:sp>
        <p:nvSpPr>
          <p:cNvPr id="8" name="TextBox 7"/>
          <p:cNvSpPr txBox="1"/>
          <p:nvPr/>
        </p:nvSpPr>
        <p:spPr>
          <a:xfrm>
            <a:off x="7772400" y="1143000"/>
            <a:ext cx="1066800" cy="215444"/>
          </a:xfrm>
          <a:prstGeom prst="rect">
            <a:avLst/>
          </a:prstGeom>
          <a:noFill/>
        </p:spPr>
        <p:txBody>
          <a:bodyPr wrap="square" rtlCol="0">
            <a:spAutoFit/>
          </a:bodyPr>
          <a:lstStyle/>
          <a:p>
            <a:r>
              <a:rPr lang="en-US" sz="800" b="1" dirty="0" smtClean="0"/>
              <a:t>All figures in tons</a:t>
            </a:r>
            <a:endParaRPr lang="en-US" sz="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09599"/>
          </a:xfrm>
        </p:spPr>
        <p:txBody>
          <a:bodyPr>
            <a:normAutofit fontScale="92500"/>
          </a:bodyPr>
          <a:lstStyle/>
          <a:p>
            <a:pPr>
              <a:buNone/>
            </a:pPr>
            <a:r>
              <a:rPr lang="en-US" dirty="0" smtClean="0"/>
              <a:t>	Some of the benefits to the user segments are:</a:t>
            </a:r>
          </a:p>
        </p:txBody>
      </p:sp>
      <p:sp>
        <p:nvSpPr>
          <p:cNvPr id="6" name="TextBox 5"/>
          <p:cNvSpPr txBox="1"/>
          <p:nvPr/>
        </p:nvSpPr>
        <p:spPr>
          <a:xfrm>
            <a:off x="838200" y="990600"/>
            <a:ext cx="7086600" cy="2031325"/>
          </a:xfrm>
          <a:prstGeom prst="rect">
            <a:avLst/>
          </a:prstGeom>
          <a:noFill/>
        </p:spPr>
        <p:txBody>
          <a:bodyPr wrap="square" rtlCol="0">
            <a:spAutoFit/>
          </a:bodyPr>
          <a:lstStyle/>
          <a:p>
            <a:r>
              <a:rPr lang="en-US" dirty="0" smtClean="0"/>
              <a:t>1.)Diseases due to dumped Garbage will reduce to tremendous amounts </a:t>
            </a:r>
          </a:p>
          <a:p>
            <a:r>
              <a:rPr lang="en-US" dirty="0" smtClean="0"/>
              <a:t>2.)0% disposal of Garbage</a:t>
            </a:r>
          </a:p>
          <a:p>
            <a:r>
              <a:rPr lang="en-US" dirty="0" smtClean="0"/>
              <a:t>3.)Cash-backs and coupons for Customers</a:t>
            </a:r>
          </a:p>
          <a:p>
            <a:r>
              <a:rPr lang="en-US" dirty="0" smtClean="0"/>
              <a:t>4.)Garbage products can be recycled and reused	</a:t>
            </a:r>
          </a:p>
          <a:p>
            <a:r>
              <a:rPr lang="en-US" dirty="0" smtClean="0"/>
              <a:t>5.)Pick-up of Garbage from houses of people</a:t>
            </a:r>
          </a:p>
          <a:p>
            <a:r>
              <a:rPr lang="en-US" dirty="0" smtClean="0"/>
              <a:t>6.)Management of Garbage using E-Trucks.</a:t>
            </a:r>
          </a:p>
          <a:p>
            <a:endParaRPr lang="en-US" dirty="0"/>
          </a:p>
        </p:txBody>
      </p:sp>
      <p:sp>
        <p:nvSpPr>
          <p:cNvPr id="7" name="Title 6"/>
          <p:cNvSpPr>
            <a:spLocks noGrp="1"/>
          </p:cNvSpPr>
          <p:nvPr>
            <p:ph type="title"/>
          </p:nvPr>
        </p:nvSpPr>
        <p:spPr>
          <a:xfrm>
            <a:off x="304800" y="2743200"/>
            <a:ext cx="8229600" cy="1143000"/>
          </a:xfrm>
        </p:spPr>
        <p:txBody>
          <a:bodyPr>
            <a:normAutofit/>
          </a:bodyPr>
          <a:lstStyle/>
          <a:p>
            <a:r>
              <a:rPr lang="en-US" sz="3000" dirty="0" smtClean="0"/>
              <a:t>Some of the benefits to the Government organizations are:</a:t>
            </a:r>
            <a:endParaRPr lang="en-US" sz="3000" dirty="0"/>
          </a:p>
        </p:txBody>
      </p:sp>
      <p:sp>
        <p:nvSpPr>
          <p:cNvPr id="8" name="TextBox 7"/>
          <p:cNvSpPr txBox="1"/>
          <p:nvPr/>
        </p:nvSpPr>
        <p:spPr>
          <a:xfrm>
            <a:off x="762000" y="4191000"/>
            <a:ext cx="7086600" cy="1754326"/>
          </a:xfrm>
          <a:prstGeom prst="rect">
            <a:avLst/>
          </a:prstGeom>
          <a:noFill/>
        </p:spPr>
        <p:txBody>
          <a:bodyPr wrap="square" rtlCol="0">
            <a:spAutoFit/>
          </a:bodyPr>
          <a:lstStyle/>
          <a:p>
            <a:r>
              <a:rPr lang="en-US" dirty="0" smtClean="0"/>
              <a:t>1.)Most of the job will be done by the Citizens only government has  to just appoint people for collection of garbage</a:t>
            </a:r>
          </a:p>
          <a:p>
            <a:r>
              <a:rPr lang="en-US" dirty="0" smtClean="0"/>
              <a:t>2.)Actually ,Government can increase the involvement of the citizens in this activity</a:t>
            </a:r>
          </a:p>
          <a:p>
            <a:r>
              <a:rPr lang="en-US" dirty="0" smtClean="0"/>
              <a:t>3.)This will make the process more Transparent</a:t>
            </a:r>
          </a:p>
          <a:p>
            <a:r>
              <a:rPr lang="en-US" dirty="0" smtClean="0"/>
              <a:t>4.)This will lead to more Employment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990600"/>
            <a:ext cx="6781800" cy="2862322"/>
          </a:xfrm>
          <a:prstGeom prst="rect">
            <a:avLst/>
          </a:prstGeom>
          <a:noFill/>
        </p:spPr>
        <p:txBody>
          <a:bodyPr wrap="square" rtlCol="0">
            <a:spAutoFit/>
          </a:bodyPr>
          <a:lstStyle/>
          <a:p>
            <a:r>
              <a:rPr lang="en-US" dirty="0" smtClean="0"/>
              <a:t>All the citizens can use this as it is very handy .It is easy to implement as : </a:t>
            </a:r>
          </a:p>
          <a:p>
            <a:r>
              <a:rPr lang="en-US" dirty="0" smtClean="0"/>
              <a:t>a.) No Stakeholders  involved . Only at the first time we have to host this app on Play Store which requires </a:t>
            </a:r>
            <a:r>
              <a:rPr lang="en-US" dirty="0" smtClean="0"/>
              <a:t> </a:t>
            </a:r>
            <a:r>
              <a:rPr lang="en-US" b="1" dirty="0" smtClean="0"/>
              <a:t>$</a:t>
            </a:r>
            <a:r>
              <a:rPr lang="en-US" b="1" dirty="0" smtClean="0"/>
              <a:t>25 </a:t>
            </a:r>
            <a:r>
              <a:rPr lang="en-US" dirty="0" smtClean="0"/>
              <a:t>.</a:t>
            </a:r>
          </a:p>
          <a:p>
            <a:r>
              <a:rPr lang="en-US" dirty="0" smtClean="0"/>
              <a:t>b.)Small number of Advertisements at the first is required </a:t>
            </a:r>
          </a:p>
          <a:p>
            <a:r>
              <a:rPr lang="en-US" dirty="0" smtClean="0"/>
              <a:t>c.)Infrastructural requirement will be also not be required as almost everyone has  Smart phone now-a-days .</a:t>
            </a:r>
          </a:p>
          <a:p>
            <a:r>
              <a:rPr lang="en-US" dirty="0" smtClean="0"/>
              <a:t>d.)As the number of downloads of the app increases the Google starts providing some monthly funds which can be used to pay as cash backs to citizens. </a:t>
            </a:r>
          </a:p>
        </p:txBody>
      </p:sp>
      <p:sp>
        <p:nvSpPr>
          <p:cNvPr id="6" name="Title 1"/>
          <p:cNvSpPr txBox="1">
            <a:spLocks/>
          </p:cNvSpPr>
          <p:nvPr/>
        </p:nvSpPr>
        <p:spPr>
          <a:xfrm>
            <a:off x="304800" y="381000"/>
            <a:ext cx="82296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tx1"/>
                </a:solidFill>
                <a:effectLst/>
                <a:uLnTx/>
                <a:uFillTx/>
                <a:latin typeface="+mj-lt"/>
                <a:ea typeface="+mj-ea"/>
                <a:cs typeface="+mj-cs"/>
              </a:rPr>
              <a:t>Ease of implementation</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1066800" y="4419600"/>
            <a:ext cx="7010400" cy="2215991"/>
          </a:xfrm>
          <a:prstGeom prst="rect">
            <a:avLst/>
          </a:prstGeom>
          <a:noFill/>
        </p:spPr>
        <p:txBody>
          <a:bodyPr wrap="square" rtlCol="0">
            <a:spAutoFit/>
          </a:bodyPr>
          <a:lstStyle/>
          <a:p>
            <a:r>
              <a:rPr lang="en-US" sz="3000" dirty="0" smtClean="0"/>
              <a:t>                           Key Features:</a:t>
            </a:r>
          </a:p>
          <a:p>
            <a:r>
              <a:rPr lang="en-US" dirty="0" smtClean="0"/>
              <a:t>1.)Firebase provides Analytics Free which can be used to see the downloads of the app and drawbacks if any easily</a:t>
            </a:r>
          </a:p>
          <a:p>
            <a:r>
              <a:rPr lang="en-US" dirty="0" smtClean="0"/>
              <a:t>2.)Array Adapters can make the size of app less than 10 MB</a:t>
            </a:r>
          </a:p>
          <a:p>
            <a:r>
              <a:rPr lang="en-US" dirty="0" smtClean="0"/>
              <a:t>3.)List can be used to display content dynamically</a:t>
            </a:r>
          </a:p>
          <a:p>
            <a:r>
              <a:rPr lang="en-US" dirty="0" smtClean="0"/>
              <a:t>4.)Using Firebase the registration through Google ,</a:t>
            </a:r>
            <a:r>
              <a:rPr lang="en-US" dirty="0" err="1" smtClean="0"/>
              <a:t>github</a:t>
            </a:r>
            <a:r>
              <a:rPr lang="en-US" dirty="0" smtClean="0"/>
              <a:t> ,etc becomes easy</a:t>
            </a:r>
          </a:p>
        </p:txBody>
      </p:sp>
      <p:sp>
        <p:nvSpPr>
          <p:cNvPr id="9" name="Title 8"/>
          <p:cNvSpPr>
            <a:spLocks noGrp="1"/>
          </p:cNvSpPr>
          <p:nvPr>
            <p:ph type="title"/>
          </p:nvPr>
        </p:nvSpPr>
        <p:spPr>
          <a:xfrm>
            <a:off x="533400" y="3733800"/>
            <a:ext cx="8229600" cy="685800"/>
          </a:xfrm>
        </p:spPr>
        <p:txBody>
          <a:bodyPr>
            <a:normAutofit/>
          </a:bodyPr>
          <a:lstStyle/>
          <a:p>
            <a:r>
              <a:rPr lang="en-US" sz="3000" dirty="0" smtClean="0"/>
              <a:t>Technologies used: Android ,Firebase</a:t>
            </a:r>
            <a:endParaRPr lang="en-US"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228600"/>
            <a:ext cx="7924800" cy="461665"/>
          </a:xfrm>
          <a:prstGeom prst="rect">
            <a:avLst/>
          </a:prstGeom>
          <a:noFill/>
        </p:spPr>
        <p:txBody>
          <a:bodyPr wrap="square" rtlCol="0">
            <a:spAutoFit/>
          </a:bodyPr>
          <a:lstStyle/>
          <a:p>
            <a:r>
              <a:rPr lang="en-US" sz="2400" dirty="0" smtClean="0"/>
              <a:t>          ADDITIONAL </a:t>
            </a:r>
            <a:r>
              <a:rPr lang="en-US" sz="2400" dirty="0" smtClean="0"/>
              <a:t>SUPPORT </a:t>
            </a:r>
            <a:r>
              <a:rPr lang="en-US" sz="2400" dirty="0" smtClean="0"/>
              <a:t>INFORMATION(WIREFRAMES)</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533400" y="990600"/>
            <a:ext cx="1401097" cy="2514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667000" y="990600"/>
            <a:ext cx="1524000" cy="266482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5029200" y="914400"/>
            <a:ext cx="1600200" cy="2819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5029200" y="4038600"/>
            <a:ext cx="1371600" cy="2514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2667001" y="3886201"/>
            <a:ext cx="1523999" cy="24384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609600" y="3810000"/>
            <a:ext cx="1524000" cy="2514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srcRect/>
          <a:stretch>
            <a:fillRect/>
          </a:stretch>
        </p:blipFill>
        <p:spPr bwMode="auto">
          <a:xfrm>
            <a:off x="6858000" y="2133600"/>
            <a:ext cx="1740694" cy="2590800"/>
          </a:xfrm>
          <a:prstGeom prst="rect">
            <a:avLst/>
          </a:prstGeom>
          <a:noFill/>
          <a:ln w="9525">
            <a:noFill/>
            <a:miter lim="800000"/>
            <a:headEnd/>
            <a:tailEnd/>
          </a:ln>
          <a:effectLst/>
        </p:spPr>
      </p:pic>
      <p:cxnSp>
        <p:nvCxnSpPr>
          <p:cNvPr id="20" name="Straight Arrow Connector 19"/>
          <p:cNvCxnSpPr>
            <a:endCxn id="1027" idx="1"/>
          </p:cNvCxnSpPr>
          <p:nvPr/>
        </p:nvCxnSpPr>
        <p:spPr>
          <a:xfrm flipV="1">
            <a:off x="1219200" y="2323012"/>
            <a:ext cx="1447800" cy="6487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1676400"/>
            <a:ext cx="1066800" cy="457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400800" y="2286000"/>
            <a:ext cx="533400" cy="228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114800" y="2743200"/>
            <a:ext cx="2362200" cy="76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114800" y="5181600"/>
            <a:ext cx="1828800" cy="9144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8" name="Down Arrow 57"/>
          <p:cNvSpPr/>
          <p:nvPr/>
        </p:nvSpPr>
        <p:spPr>
          <a:xfrm>
            <a:off x="3200400" y="5943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rot="10800000">
            <a:off x="1981200" y="5638800"/>
            <a:ext cx="762000" cy="15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14600" y="6488669"/>
            <a:ext cx="2133600" cy="369332"/>
          </a:xfrm>
          <a:prstGeom prst="rect">
            <a:avLst/>
          </a:prstGeom>
          <a:noFill/>
        </p:spPr>
        <p:txBody>
          <a:bodyPr wrap="square" rtlCol="0">
            <a:spAutoFit/>
          </a:bodyPr>
          <a:lstStyle/>
          <a:p>
            <a:r>
              <a:rPr lang="en-US" dirty="0" smtClean="0"/>
              <a:t>CASHBACK MESSAGE</a:t>
            </a:r>
            <a:endParaRPr lang="en-US" dirty="0"/>
          </a:p>
        </p:txBody>
      </p:sp>
      <p:sp>
        <p:nvSpPr>
          <p:cNvPr id="65" name="TextBox 64"/>
          <p:cNvSpPr txBox="1"/>
          <p:nvPr/>
        </p:nvSpPr>
        <p:spPr>
          <a:xfrm>
            <a:off x="152400" y="6324600"/>
            <a:ext cx="2438400" cy="369332"/>
          </a:xfrm>
          <a:prstGeom prst="rect">
            <a:avLst/>
          </a:prstGeom>
          <a:noFill/>
        </p:spPr>
        <p:txBody>
          <a:bodyPr wrap="square" rtlCol="0">
            <a:spAutoFit/>
          </a:bodyPr>
          <a:lstStyle/>
          <a:p>
            <a:r>
              <a:rPr lang="en-US" dirty="0" smtClean="0"/>
              <a:t>Entry added to pending</a:t>
            </a:r>
            <a:endParaRPr lang="en-US" dirty="0"/>
          </a:p>
        </p:txBody>
      </p:sp>
      <p:sp>
        <p:nvSpPr>
          <p:cNvPr id="66" name="TextBox 65"/>
          <p:cNvSpPr txBox="1"/>
          <p:nvPr/>
        </p:nvSpPr>
        <p:spPr>
          <a:xfrm>
            <a:off x="7010400" y="1066800"/>
            <a:ext cx="1600200" cy="646331"/>
          </a:xfrm>
          <a:prstGeom prst="rect">
            <a:avLst/>
          </a:prstGeom>
          <a:noFill/>
        </p:spPr>
        <p:txBody>
          <a:bodyPr wrap="square" rtlCol="0">
            <a:spAutoFit/>
          </a:bodyPr>
          <a:lstStyle/>
          <a:p>
            <a:r>
              <a:rPr lang="en-US" dirty="0" smtClean="0"/>
              <a:t>See previous Complaints</a:t>
            </a:r>
            <a:endParaRPr lang="en-US" dirty="0"/>
          </a:p>
        </p:txBody>
      </p:sp>
      <p:sp>
        <p:nvSpPr>
          <p:cNvPr id="67" name="TextBox 66"/>
          <p:cNvSpPr txBox="1"/>
          <p:nvPr/>
        </p:nvSpPr>
        <p:spPr>
          <a:xfrm>
            <a:off x="6629400" y="5334000"/>
            <a:ext cx="1600200" cy="646331"/>
          </a:xfrm>
          <a:prstGeom prst="rect">
            <a:avLst/>
          </a:prstGeom>
          <a:noFill/>
        </p:spPr>
        <p:txBody>
          <a:bodyPr wrap="square" rtlCol="0">
            <a:spAutoFit/>
          </a:bodyPr>
          <a:lstStyle/>
          <a:p>
            <a:r>
              <a:rPr lang="en-US" dirty="0" smtClean="0"/>
              <a:t>Add new Complaint</a:t>
            </a:r>
            <a:endParaRPr lang="en-US" dirty="0"/>
          </a:p>
        </p:txBody>
      </p:sp>
      <p:sp>
        <p:nvSpPr>
          <p:cNvPr id="68" name="Down Arrow 67"/>
          <p:cNvSpPr/>
          <p:nvPr/>
        </p:nvSpPr>
        <p:spPr>
          <a:xfrm>
            <a:off x="1295400" y="57912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6248400" y="5486400"/>
            <a:ext cx="4572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Bent-Up Arrow 69"/>
          <p:cNvSpPr/>
          <p:nvPr/>
        </p:nvSpPr>
        <p:spPr>
          <a:xfrm>
            <a:off x="7924800" y="1600200"/>
            <a:ext cx="228600" cy="8382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633</Words>
  <Application>Microsoft Office PowerPoint</Application>
  <PresentationFormat>On-screen Show (4:3)</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PROBLEM STATEMENT</vt:lpstr>
      <vt:lpstr>IDEA</vt:lpstr>
      <vt:lpstr>Slide 4</vt:lpstr>
      <vt:lpstr>Slide 5</vt:lpstr>
      <vt:lpstr>Potential Impact</vt:lpstr>
      <vt:lpstr>Some of the benefits to the Government organizations are:</vt:lpstr>
      <vt:lpstr>Technologies used: Android ,Firebase</vt:lpstr>
      <vt:lpstr>Slide 9</vt:lpstr>
      <vt:lpstr>Slide 10</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Manasi Joshi</dc:creator>
  <cp:lastModifiedBy>Manasi Joshi</cp:lastModifiedBy>
  <cp:revision>22</cp:revision>
  <dcterms:created xsi:type="dcterms:W3CDTF">2018-09-13T14:32:22Z</dcterms:created>
  <dcterms:modified xsi:type="dcterms:W3CDTF">2018-09-13T15:56:39Z</dcterms:modified>
</cp:coreProperties>
</file>