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AirBNB</a:t>
            </a:r>
            <a:r>
              <a:rPr lang="en-US" dirty="0" smtClean="0"/>
              <a:t> Prices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Student</a:t>
            </a:r>
            <a:r>
              <a:rPr lang="en-US" dirty="0" smtClean="0"/>
              <a:t>: Shing </a:t>
            </a:r>
            <a:r>
              <a:rPr lang="en-US" dirty="0" smtClean="0"/>
              <a:t>Han</a:t>
            </a:r>
          </a:p>
          <a:p>
            <a:r>
              <a:rPr lang="en-US" dirty="0" smtClean="0"/>
              <a:t>Mentor: </a:t>
            </a:r>
            <a:r>
              <a:rPr lang="en-US" dirty="0" err="1" smtClean="0"/>
              <a:t>Raghunandan</a:t>
            </a:r>
            <a:r>
              <a:rPr lang="en-US" dirty="0" smtClean="0"/>
              <a:t> </a:t>
            </a:r>
            <a:r>
              <a:rPr lang="en-US" dirty="0" err="1" smtClean="0"/>
              <a:t>Patthar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101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AirBNB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AirBNB</a:t>
            </a:r>
            <a:r>
              <a:rPr lang="en-US" dirty="0" smtClean="0"/>
              <a:t> is a platform where homeowners can post their properties for others to rent.</a:t>
            </a:r>
            <a:endParaRPr lang="en-US" dirty="0"/>
          </a:p>
          <a:p>
            <a:r>
              <a:rPr lang="en-US" dirty="0" smtClean="0"/>
              <a:t>Uses include:</a:t>
            </a:r>
          </a:p>
          <a:p>
            <a:pPr lvl="1"/>
            <a:r>
              <a:rPr lang="en-US" dirty="0" smtClean="0"/>
              <a:t>Vacation Rental</a:t>
            </a:r>
          </a:p>
          <a:p>
            <a:pPr lvl="1"/>
            <a:r>
              <a:rPr lang="en-US" dirty="0" smtClean="0"/>
              <a:t>Apartment Rental</a:t>
            </a:r>
          </a:p>
          <a:p>
            <a:pPr lvl="1"/>
            <a:r>
              <a:rPr lang="en-US" dirty="0" smtClean="0"/>
              <a:t>Homestay</a:t>
            </a:r>
          </a:p>
          <a:p>
            <a:pPr lvl="1"/>
            <a:r>
              <a:rPr lang="en-US" dirty="0" smtClean="0"/>
              <a:t>Hotel</a:t>
            </a:r>
          </a:p>
        </p:txBody>
      </p:sp>
    </p:spTree>
    <p:extLst>
      <p:ext uri="{BB962C8B-B14F-4D97-AF65-F5344CB8AC3E}">
        <p14:creationId xmlns:p14="http://schemas.microsoft.com/office/powerpoint/2010/main" val="104091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AirBNB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tons of listings in SF growing daily</a:t>
            </a:r>
          </a:p>
          <a:p>
            <a:r>
              <a:rPr lang="en-US" dirty="0" smtClean="0"/>
              <a:t>Prices are set by owners and might not be fair/competitive</a:t>
            </a:r>
          </a:p>
          <a:p>
            <a:r>
              <a:rPr lang="en-US" dirty="0" smtClean="0"/>
              <a:t>A model to predict listing price could prove to be great for business</a:t>
            </a:r>
          </a:p>
          <a:p>
            <a:pPr lvl="1"/>
            <a:r>
              <a:rPr lang="en-US" dirty="0" smtClean="0"/>
              <a:t>More people will be inclined to list since its one less step they need to take.</a:t>
            </a:r>
          </a:p>
          <a:p>
            <a:pPr lvl="1"/>
            <a:r>
              <a:rPr lang="en-US" dirty="0" smtClean="0"/>
              <a:t>A fair price means more rentals for the host and better prices for the customer.</a:t>
            </a:r>
          </a:p>
          <a:p>
            <a:pPr lvl="1"/>
            <a:r>
              <a:rPr lang="en-US" dirty="0" smtClean="0"/>
              <a:t>Translation: More profit for </a:t>
            </a:r>
            <a:r>
              <a:rPr lang="en-US" dirty="0" err="1" smtClean="0"/>
              <a:t>AirBNB</a:t>
            </a:r>
            <a:r>
              <a:rPr lang="en-US" dirty="0" smtClean="0"/>
              <a:t> since they make money off each listing.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75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about 95 different attributes in the listings dataset for the San Francisco area. </a:t>
            </a:r>
          </a:p>
          <a:p>
            <a:pPr lvl="1"/>
            <a:r>
              <a:rPr lang="en-US" dirty="0" smtClean="0"/>
              <a:t>Only features that were numerically quantifiable were selected</a:t>
            </a:r>
          </a:p>
          <a:p>
            <a:pPr lvl="1"/>
            <a:r>
              <a:rPr lang="en-US" dirty="0" smtClean="0"/>
              <a:t>Of these features only those found to have statistical significance by </a:t>
            </a:r>
            <a:r>
              <a:rPr lang="en-US" dirty="0" err="1" smtClean="0"/>
              <a:t>heatmap</a:t>
            </a:r>
            <a:r>
              <a:rPr lang="en-US" dirty="0" smtClean="0"/>
              <a:t> analysis were selected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57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using </a:t>
            </a:r>
            <a:r>
              <a:rPr lang="en-US" dirty="0" err="1" smtClean="0"/>
              <a:t>Kneighbors</a:t>
            </a:r>
            <a:r>
              <a:rPr lang="en-US" dirty="0" smtClean="0"/>
              <a:t> Regression to model our data</a:t>
            </a:r>
          </a:p>
          <a:p>
            <a:pPr lvl="1"/>
            <a:r>
              <a:rPr lang="en-US" dirty="0" smtClean="0"/>
              <a:t>First we will use a </a:t>
            </a:r>
            <a:r>
              <a:rPr lang="en-US" dirty="0" err="1" smtClean="0"/>
              <a:t>univariate</a:t>
            </a:r>
            <a:r>
              <a:rPr lang="en-US" dirty="0" smtClean="0"/>
              <a:t> model for one attribute (</a:t>
            </a:r>
            <a:r>
              <a:rPr lang="en-US" dirty="0" err="1" smtClean="0"/>
              <a:t>review_scores_rating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Then we will use a multivariate approach to lessen the RMSE </a:t>
            </a:r>
          </a:p>
          <a:p>
            <a:pPr lvl="2"/>
            <a:r>
              <a:rPr lang="en-US" dirty="0" smtClean="0"/>
              <a:t>More variables means more ways to model the data</a:t>
            </a:r>
            <a:endParaRPr lang="en-US" dirty="0"/>
          </a:p>
          <a:p>
            <a:pPr lvl="2"/>
            <a:r>
              <a:rPr lang="en-US" dirty="0" smtClean="0"/>
              <a:t>Less chance of one attribute underrepresenting the model in the predictions.</a:t>
            </a:r>
          </a:p>
        </p:txBody>
      </p:sp>
    </p:spTree>
    <p:extLst>
      <p:ext uri="{BB962C8B-B14F-4D97-AF65-F5344CB8AC3E}">
        <p14:creationId xmlns:p14="http://schemas.microsoft.com/office/powerpoint/2010/main" val="3141028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7474744"/>
              </p:ext>
            </p:extLst>
          </p:nvPr>
        </p:nvGraphicFramePr>
        <p:xfrm>
          <a:off x="1103313" y="2052638"/>
          <a:ext cx="10078034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9017"/>
                <a:gridCol w="50390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Univariate</a:t>
                      </a:r>
                      <a:endParaRPr lang="en-US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Review_scores_rating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568.82</a:t>
                      </a:r>
                      <a:r>
                        <a:rPr lang="en-US" baseline="0" dirty="0" smtClean="0"/>
                        <a:t> very high considering mean is 114.0$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Multivariate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Accommodates,</a:t>
                      </a:r>
                      <a:r>
                        <a:rPr lang="en-US" baseline="0" dirty="0" smtClean="0"/>
                        <a:t> Bedrooms, Bathrooms, Beds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.1165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Accommodates, Bedrooms, Bathrooms</a:t>
                      </a:r>
                      <a:endParaRPr lang="en-US" baseline="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.1117</a:t>
                      </a:r>
                      <a:endParaRPr lang="en-US" baseline="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Accommodates, Bedrooms, Bathrooms, Beds,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Review_score_rating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.1166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Review</a:t>
                      </a:r>
                      <a:r>
                        <a:rPr lang="en-US" baseline="0" dirty="0" err="1" smtClean="0"/>
                        <a:t>_scores_rating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review_scores_accuracy</a:t>
                      </a:r>
                      <a:r>
                        <a:rPr lang="en-US" baseline="0" dirty="0" smtClean="0"/>
                        <a:t>, Accommodates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.1172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36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and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best model that utilized Accommodates, Bedrooms and Bathrooms was highlighted in the previous table.</a:t>
            </a:r>
          </a:p>
          <a:p>
            <a:pPr lvl="1"/>
            <a:r>
              <a:rPr lang="en-US" dirty="0" smtClean="0"/>
              <a:t>It had the lowest RMSE value of .1117</a:t>
            </a:r>
          </a:p>
          <a:p>
            <a:pPr lvl="1"/>
            <a:r>
              <a:rPr lang="en-US" dirty="0" err="1" smtClean="0"/>
              <a:t>AirBNB</a:t>
            </a:r>
            <a:r>
              <a:rPr lang="en-US" dirty="0" smtClean="0"/>
              <a:t> should definitely consider these three factors when modeling pricing for new property listings. </a:t>
            </a:r>
          </a:p>
          <a:p>
            <a:pPr lvl="1"/>
            <a:r>
              <a:rPr lang="en-US" dirty="0" smtClean="0"/>
              <a:t>There are other factors to consider as well that were not </a:t>
            </a:r>
            <a:r>
              <a:rPr lang="en-US" dirty="0" smtClean="0"/>
              <a:t>modeled </a:t>
            </a:r>
            <a:r>
              <a:rPr lang="en-US" dirty="0" smtClean="0"/>
              <a:t>such as proximity to major landmarks, public transportation, available parking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96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4322</TotalTime>
  <Words>334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AirBNB Prices</vt:lpstr>
      <vt:lpstr>What is AirBNB?</vt:lpstr>
      <vt:lpstr>Why AirBNB?</vt:lpstr>
      <vt:lpstr>Feature Selection</vt:lpstr>
      <vt:lpstr>Modeling</vt:lpstr>
      <vt:lpstr>Results</vt:lpstr>
      <vt:lpstr>Evaluation and 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Prices</dc:title>
  <dc:creator>Shing Han</dc:creator>
  <cp:lastModifiedBy>Shing Han</cp:lastModifiedBy>
  <cp:revision>8</cp:revision>
  <dcterms:created xsi:type="dcterms:W3CDTF">2018-05-09T23:45:02Z</dcterms:created>
  <dcterms:modified xsi:type="dcterms:W3CDTF">2018-05-14T15:54:35Z</dcterms:modified>
</cp:coreProperties>
</file>