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42B"/>
    <a:srgbClr val="CD0A1F"/>
    <a:srgbClr val="B21E1D"/>
    <a:srgbClr val="30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3"/>
    <p:restoredTop sz="70552"/>
  </p:normalViewPr>
  <p:slideViewPr>
    <p:cSldViewPr snapToGrid="0" snapToObjects="1">
      <p:cViewPr>
        <p:scale>
          <a:sx n="100" d="100"/>
          <a:sy n="100" d="100"/>
        </p:scale>
        <p:origin x="992" y="144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9B0B2-1019-9243-BBFB-4B384AB28F8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23B6-5081-8842-AADC-0E38B5CB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IaaS:</a:t>
            </a:r>
            <a:r>
              <a:rPr lang="en-US" baseline="0" dirty="0" smtClean="0"/>
              <a:t> capability provided to customer is provision processing, storage, networks and other fundamental computing resources where the consumer is able to deploy and run arbitrary software </a:t>
            </a:r>
            <a:r>
              <a:rPr lang="en-US" baseline="0" dirty="0" smtClean="0">
                <a:sym typeface="Wingdings"/>
              </a:rPr>
              <a:t> can include operating systems and applications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PaaS: capability provided to consumer is deployment on cloud infrastructure consumer-created or acquired applications created using programming languages and tools supported by the provider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SaaS: capability provided to consumer to use provider’s applications running on cloud infrastructure </a:t>
            </a:r>
            <a:r>
              <a:rPr lang="mr-IN" baseline="0" dirty="0" smtClean="0">
                <a:sym typeface="Wingdings"/>
              </a:rPr>
              <a:t>–</a:t>
            </a:r>
            <a:r>
              <a:rPr lang="en-US" baseline="0" dirty="0" smtClean="0">
                <a:sym typeface="Wingdings"/>
              </a:rPr>
              <a:t>&gt; applications accessible via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23B6-5081-8842-AADC-0E38B5CB1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>
                <a:solidFill>
                  <a:srgbClr val="B21E1D"/>
                </a:solidFill>
              </a:rPr>
              <a:t>Überschrift</a:t>
            </a:r>
            <a:endParaRPr lang="de-DE" dirty="0" smtClean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Autor</a:t>
            </a:r>
            <a:endParaRPr lang="de-DE" dirty="0"/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Nr.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 smtClean="0"/>
              <a:t>Quellenverzeichnis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>
                <a:solidFill>
                  <a:srgbClr val="B21E1D"/>
                </a:solidFill>
              </a:rPr>
              <a:t>Überschrift</a:t>
            </a:r>
            <a:endParaRPr lang="de-DE" dirty="0" smtClean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Autor</a:t>
            </a:r>
            <a:endParaRPr lang="de-DE" dirty="0"/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 smtClean="0"/>
              <a:t>Einzeilige 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Zweizeilige 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 smtClean="0"/>
              <a:t>Mastertitelformat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 20pt</a:t>
            </a:r>
          </a:p>
          <a:p>
            <a:pPr lvl="1"/>
            <a:r>
              <a:rPr lang="de-DE" dirty="0" smtClean="0"/>
              <a:t>Zweite Ebene und weitere Ebenen 18pt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14pt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Beamer.pn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-4" b="-4"/>
          <a:stretch>
            <a:fillRect/>
          </a:stretch>
        </p:blipFill>
        <p:spPr>
          <a:xfrm>
            <a:off x="-528623" y="-357047"/>
            <a:ext cx="10085029" cy="5015535"/>
          </a:xfrm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Evaluation of a </a:t>
            </a:r>
            <a:r>
              <a:rPr lang="en-US" dirty="0" err="1" smtClean="0"/>
              <a:t>ressource</a:t>
            </a:r>
            <a:r>
              <a:rPr lang="en-US" dirty="0" smtClean="0"/>
              <a:t> allocation algorithm with </a:t>
            </a:r>
            <a:r>
              <a:rPr lang="en-US" dirty="0" err="1" smtClean="0"/>
              <a:t>CloudSim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Status: WIP [DRAFT]</a:t>
            </a:r>
          </a:p>
          <a:p>
            <a:r>
              <a:rPr lang="en-US" dirty="0" smtClean="0"/>
              <a:t>Presented by </a:t>
            </a:r>
            <a:r>
              <a:rPr lang="en-US" dirty="0" err="1" smtClean="0"/>
              <a:t>Shanmathuran</a:t>
            </a:r>
            <a:r>
              <a:rPr lang="en-US" dirty="0" smtClean="0"/>
              <a:t> </a:t>
            </a:r>
            <a:r>
              <a:rPr lang="en-US" dirty="0" err="1" smtClean="0"/>
              <a:t>Sritharan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CloudSim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049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General: generalized and extensible simulation framework that enables modeling, simulation and experimentation of emerging Cloud computing infrastructures and application services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Core Features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Support for modeling and simulation of large scale Cloud computing data centers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Energy-aware computational resources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Support for data center network topologies and message-passing applications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Support for dynamic insertion of simulation elements, stop and resume of simulation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Support for user-defined policies for allocation of hosts to VM and policies for allocation of host resources to VM</a:t>
            </a:r>
          </a:p>
        </p:txBody>
      </p:sp>
    </p:spTree>
    <p:extLst>
      <p:ext uri="{BB962C8B-B14F-4D97-AF65-F5344CB8AC3E}">
        <p14:creationId xmlns:p14="http://schemas.microsoft.com/office/powerpoint/2010/main" val="6013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CloudSim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049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User Interface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Cloudlet: models cloud-based application services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VM: models virtual machine that is managed and hosted by cloud host component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VM Services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Cloudlet Execution: support for modelling of other performance and composition metrics for applications such as transactions in database-oriented applications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VM Management: controls and supports operations control policies related to VM life cycle 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Cloud Resources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Events Handling: (abstract class) representing the provisioning policy for allocating RAM to VMs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Cloud Coordinator: (abstract class) extends cloud-based DC to federation and is responsible for periodically monitoring internal state of DC resources and undertaking dynamic load-shredding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98600"/>
            <a:ext cx="6438900" cy="39116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Motivation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err="1" smtClean="0"/>
              <a:t>Ressource</a:t>
            </a:r>
            <a:r>
              <a:rPr lang="en-US" dirty="0" smtClean="0"/>
              <a:t> Allocation problem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Cloud Models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err="1" smtClean="0"/>
              <a:t>CloudSim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Goals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7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446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Virtualized data centers forced to handle growing demand for computation, storage and network 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Costs for purchasing equipment for DC higher than ongoing electricity consumption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To save energy in DCs one option is that VM allocation must find optimal balance between </a:t>
            </a:r>
            <a:r>
              <a:rPr lang="en-US" dirty="0" err="1" smtClean="0"/>
              <a:t>QoS</a:t>
            </a:r>
            <a:r>
              <a:rPr lang="en-US" dirty="0" smtClean="0"/>
              <a:t> and energy consumption</a:t>
            </a:r>
          </a:p>
          <a:p>
            <a:pPr marL="285750" lvl="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Problem: </a:t>
            </a:r>
            <a:r>
              <a:rPr lang="en-US" dirty="0"/>
              <a:t>Determining the placement of VMs on physical hosts or using external providers</a:t>
            </a:r>
            <a:r>
              <a:rPr lang="en-GB" dirty="0"/>
              <a:t> </a:t>
            </a:r>
            <a:r>
              <a:rPr lang="en-GB" dirty="0" smtClean="0"/>
              <a:t>but all </a:t>
            </a:r>
            <a:r>
              <a:rPr lang="en-US" dirty="0"/>
              <a:t>available algorithms addressing the VM allocation problem focus on different versions (aspects) of it by </a:t>
            </a:r>
            <a:r>
              <a:rPr lang="en-US" dirty="0" smtClean="0"/>
              <a:t>differing</a:t>
            </a:r>
            <a:endParaRPr lang="en-US" dirty="0"/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Way of communication between hosts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Way how multicore CPUs are handled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1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</a:t>
            </a:r>
            <a:r>
              <a:rPr lang="en-US" dirty="0" smtClean="0"/>
              <a:t> Allocation Characteristics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446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Cloud provider (CP) provides VMs on available physical machines (PM) or by renting capacity from external cloud providers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Number of VM changes over time as result of requests to create additional VMs 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Resource requirements of VM can vary over time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PM have limited capacity (for the resources)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Use of resources tightens monetary costs and consumes much electric power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VM can be migrated from one to another PM (live migration)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Unused PM by any VM can be switched to a state with low </a:t>
            </a:r>
            <a:r>
              <a:rPr lang="en-US" dirty="0" err="1" smtClean="0"/>
              <a:t>enegry</a:t>
            </a:r>
            <a:r>
              <a:rPr lang="en-US" dirty="0" smtClean="0"/>
              <a:t> consumption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Penalty for missing </a:t>
            </a:r>
            <a:r>
              <a:rPr lang="en-US" dirty="0" err="1" smtClean="0"/>
              <a:t>QoS</a:t>
            </a:r>
            <a:r>
              <a:rPr lang="en-US" dirty="0" smtClean="0"/>
              <a:t> requirements of customer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</a:t>
            </a:r>
            <a:r>
              <a:rPr lang="en-US" dirty="0" smtClean="0"/>
              <a:t> Allocation Problem Varieties - 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446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Single-DC problem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CP has single DC with number of PM without </a:t>
            </a:r>
            <a:r>
              <a:rPr lang="en-US" dirty="0" err="1" smtClean="0"/>
              <a:t>eCP</a:t>
            </a:r>
            <a:endParaRPr lang="en-US" dirty="0" smtClean="0"/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Problem: PMs are all in same DC the network bandwidth often assumed to be uniform and sufficiently high so that it can ignored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Objectives: optimizing utilization of resources and minimizing overall energy consumption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Multi-IaaS problem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CP does not own any PM and uses leased VM from multiple IaaS providers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Without PMs all concerns related to that are void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Objectives: minimizing the monetary costs associated with VM rental and maximizing performance, avoid bottleneck with data transfer between different IaaS providers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34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</a:t>
            </a:r>
            <a:r>
              <a:rPr lang="en-US" dirty="0" smtClean="0"/>
              <a:t> Allocation Problem Varieties - 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446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One-Dimensional </a:t>
            </a:r>
            <a:r>
              <a:rPr lang="en-US" dirty="0"/>
              <a:t>VM Placement problem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/>
              <a:t>Only computational demands and capacities are considered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/>
              <a:t>CPU is single core (one-dimensional</a:t>
            </a:r>
            <a:r>
              <a:rPr lang="en-US" dirty="0" smtClean="0"/>
              <a:t>)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Two approaches for VM placement problem: on-line and off-line algorithms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Objective: focus on one dimensional which can be any parameter among processor usage, network bandwidth, storage capacity, memory usage and the power usage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On/Off problem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Each PM has only two states (On/Off)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Power consumption of PM on Off assumed to be 0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Power consumption on On assumed to be same positive constant for each PM</a:t>
            </a:r>
          </a:p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</a:t>
            </a:r>
            <a:r>
              <a:rPr lang="en-US" dirty="0" smtClean="0"/>
              <a:t> Allocation Problem Varieties - III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04900"/>
            <a:ext cx="7099300" cy="48514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Online vs Offline Optimization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Online: finding best reaction to customer request</a:t>
            </a:r>
          </a:p>
          <a:p>
            <a:pPr marL="1200150" lvl="2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Focus: CP must react to immediate customer requests</a:t>
            </a:r>
          </a:p>
          <a:p>
            <a:pPr marL="1200150" lvl="2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Objective: allocating new VM to host, turning on new host, deallocating VM from host, switching host to low-energy state if empty</a:t>
            </a:r>
          </a:p>
          <a:p>
            <a:pPr marL="742950" lvl="1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Offline: finding best new configuration</a:t>
            </a:r>
          </a:p>
          <a:p>
            <a:pPr marL="1200150" lvl="2" indent="-285750">
              <a:buClr>
                <a:schemeClr val="tx2"/>
              </a:buClr>
              <a:buFont typeface="Arial" charset="0"/>
              <a:buChar char="•"/>
            </a:pPr>
            <a:r>
              <a:rPr lang="en-US" dirty="0" smtClean="0"/>
              <a:t>Focus: CP reviews status of all VMs and hosts and makes global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87185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1384300"/>
            <a:ext cx="6159500" cy="408940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7175500" y="241300"/>
            <a:ext cx="1257300" cy="596900"/>
          </a:xfrm>
          <a:prstGeom prst="foldedCorner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dirty="0" smtClean="0"/>
              <a:t>Option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2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2" t="1994" r="483" b="1754"/>
          <a:stretch/>
        </p:blipFill>
        <p:spPr>
          <a:xfrm>
            <a:off x="2017750" y="1238250"/>
            <a:ext cx="5108500" cy="438150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7175500" y="241300"/>
            <a:ext cx="1257300" cy="596900"/>
          </a:xfrm>
          <a:prstGeom prst="foldedCorner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dirty="0" smtClean="0"/>
              <a:t>Option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91925"/>
      </p:ext>
    </p:extLst>
  </p:cSld>
  <p:clrMapOvr>
    <a:masterClrMapping/>
  </p:clrMapOvr>
</p:sld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palunoFolienmaster</Template>
  <TotalTime>227</TotalTime>
  <Words>770</Words>
  <Application>Microsoft Macintosh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Mangal</vt:lpstr>
      <vt:lpstr>Verdana</vt:lpstr>
      <vt:lpstr>Wingdings</vt:lpstr>
      <vt:lpstr>Arial</vt:lpstr>
      <vt:lpstr>palunoFolienmaster</vt:lpstr>
      <vt:lpstr>PowerPoint Presentation</vt:lpstr>
      <vt:lpstr>Agenda</vt:lpstr>
      <vt:lpstr>Motivation</vt:lpstr>
      <vt:lpstr>Ressource Allocation Characteristics</vt:lpstr>
      <vt:lpstr>Ressource Allocation Problem Varieties - I</vt:lpstr>
      <vt:lpstr>Ressource Allocation Problem Varieties - II</vt:lpstr>
      <vt:lpstr>Ressource Allocation Problem Varieties - III</vt:lpstr>
      <vt:lpstr>Cloud Models</vt:lpstr>
      <vt:lpstr>Cloud Models</vt:lpstr>
      <vt:lpstr>CloudSim Overview</vt:lpstr>
      <vt:lpstr>CloudSim Structure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Melwin</dc:creator>
  <cp:lastModifiedBy>Marina Melwin</cp:lastModifiedBy>
  <cp:revision>15</cp:revision>
  <dcterms:created xsi:type="dcterms:W3CDTF">2017-03-30T07:11:38Z</dcterms:created>
  <dcterms:modified xsi:type="dcterms:W3CDTF">2017-03-30T10:59:36Z</dcterms:modified>
</cp:coreProperties>
</file>