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395" r:id="rId4"/>
    <p:sldId id="430" r:id="rId5"/>
    <p:sldId id="408" r:id="rId6"/>
    <p:sldId id="405" r:id="rId7"/>
    <p:sldId id="420" r:id="rId8"/>
    <p:sldId id="432" r:id="rId9"/>
    <p:sldId id="431" r:id="rId10"/>
    <p:sldId id="433" r:id="rId11"/>
    <p:sldId id="434" r:id="rId12"/>
    <p:sldId id="435" r:id="rId13"/>
    <p:sldId id="414" r:id="rId14"/>
    <p:sldId id="410" r:id="rId15"/>
    <p:sldId id="436" r:id="rId16"/>
    <p:sldId id="437" r:id="rId17"/>
    <p:sldId id="438" r:id="rId18"/>
    <p:sldId id="440" r:id="rId19"/>
    <p:sldId id="439" r:id="rId20"/>
    <p:sldId id="441" r:id="rId21"/>
    <p:sldId id="442" r:id="rId22"/>
    <p:sldId id="443" r:id="rId23"/>
    <p:sldId id="445" r:id="rId24"/>
    <p:sldId id="444" r:id="rId25"/>
    <p:sldId id="446" r:id="rId26"/>
    <p:sldId id="447" r:id="rId27"/>
    <p:sldId id="451" r:id="rId28"/>
    <p:sldId id="448" r:id="rId29"/>
    <p:sldId id="449" r:id="rId30"/>
    <p:sldId id="450" r:id="rId31"/>
    <p:sldId id="373" r:id="rId32"/>
    <p:sldId id="389" r:id="rId33"/>
    <p:sldId id="379" r:id="rId34"/>
    <p:sldId id="380" r:id="rId35"/>
    <p:sldId id="381" r:id="rId36"/>
    <p:sldId id="382" r:id="rId37"/>
    <p:sldId id="383" r:id="rId38"/>
    <p:sldId id="384" r:id="rId39"/>
    <p:sldId id="385" r:id="rId40"/>
    <p:sldId id="386" r:id="rId41"/>
    <p:sldId id="387" r:id="rId42"/>
    <p:sldId id="388" r:id="rId43"/>
    <p:sldId id="390" r:id="rId44"/>
  </p:sldIdLst>
  <p:sldSz cx="9144000" cy="5143500" type="screen16x9"/>
  <p:notesSz cx="6858000" cy="9144000"/>
  <p:defaultTextStyle>
    <a:defPPr marL="0" marR="0" indent="0" algn="l" defTabSz="573969" rtl="0" fontAlgn="auto" latinLnBrk="1"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defRPr>
    </a:defPPr>
    <a:lvl1pPr marL="0" marR="0" indent="0"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1pPr>
    <a:lvl2pPr marL="0" marR="0" indent="143492"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2pPr>
    <a:lvl3pPr marL="0" marR="0" indent="286984"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3pPr>
    <a:lvl4pPr marL="0" marR="0" indent="430477"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4pPr>
    <a:lvl5pPr marL="0" marR="0" indent="573969"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5pPr>
    <a:lvl6pPr marL="0" marR="0" indent="717461"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6pPr>
    <a:lvl7pPr marL="0" marR="0" indent="860953"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7pPr>
    <a:lvl8pPr marL="0" marR="0" indent="1004446"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8pPr>
    <a:lvl9pPr marL="0" marR="0" indent="1147938"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9pPr>
  </p:defaultTextStyle>
  <p:extLst>
    <p:ext uri="{521415D9-36F7-43E2-AB2F-B90AF26B5E84}">
      <p14:sectionLst xmlns:p14="http://schemas.microsoft.com/office/powerpoint/2010/main">
        <p14:section name="Default Section" id="{734806DF-30A5-3941-9BD9-C2B61E013B9F}">
          <p14:sldIdLst>
            <p14:sldId id="256"/>
            <p14:sldId id="257"/>
            <p14:sldId id="395"/>
            <p14:sldId id="430"/>
            <p14:sldId id="408"/>
            <p14:sldId id="405"/>
            <p14:sldId id="420"/>
            <p14:sldId id="432"/>
            <p14:sldId id="431"/>
            <p14:sldId id="433"/>
            <p14:sldId id="434"/>
            <p14:sldId id="435"/>
            <p14:sldId id="414"/>
            <p14:sldId id="410"/>
            <p14:sldId id="436"/>
            <p14:sldId id="437"/>
            <p14:sldId id="438"/>
            <p14:sldId id="440"/>
            <p14:sldId id="439"/>
            <p14:sldId id="441"/>
            <p14:sldId id="442"/>
            <p14:sldId id="443"/>
            <p14:sldId id="445"/>
            <p14:sldId id="444"/>
            <p14:sldId id="446"/>
            <p14:sldId id="447"/>
            <p14:sldId id="451"/>
            <p14:sldId id="448"/>
            <p14:sldId id="449"/>
            <p14:sldId id="450"/>
            <p14:sldId id="373"/>
          </p14:sldIdLst>
        </p14:section>
        <p14:section name="Templates" id="{A7DE0E57-1057-B241-9DD9-636FADAB1D2B}">
          <p14:sldIdLst>
            <p14:sldId id="389"/>
            <p14:sldId id="379"/>
            <p14:sldId id="380"/>
            <p14:sldId id="381"/>
            <p14:sldId id="382"/>
            <p14:sldId id="383"/>
            <p14:sldId id="384"/>
            <p14:sldId id="385"/>
            <p14:sldId id="386"/>
            <p14:sldId id="387"/>
            <p14:sldId id="388"/>
            <p14:sldId id="3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FFFFFF"/>
    <a:srgbClr val="FEF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4" autoAdjust="0"/>
  </p:normalViewPr>
  <p:slideViewPr>
    <p:cSldViewPr snapToGrid="0" snapToObjects="1">
      <p:cViewPr>
        <p:scale>
          <a:sx n="100" d="100"/>
          <a:sy n="100" d="100"/>
        </p:scale>
        <p:origin x="-1280" y="-11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92952661"/>
      </p:ext>
    </p:extLst>
  </p:cSld>
  <p:clrMap bg1="lt1" tx1="dk1" bg2="lt2" tx2="dk2" accent1="accent1" accent2="accent2" accent3="accent3" accent4="accent4" accent5="accent5" accent6="accent6" hlink="hlink" folHlink="folHlink"/>
  <p:notesStyle>
    <a:lvl1pPr defTabSz="286984" latinLnBrk="0">
      <a:lnSpc>
        <a:spcPct val="117999"/>
      </a:lnSpc>
      <a:defRPr sz="1400">
        <a:latin typeface="Helvetica Neue"/>
        <a:ea typeface="Helvetica Neue"/>
        <a:cs typeface="Helvetica Neue"/>
        <a:sym typeface="Helvetica Neue"/>
      </a:defRPr>
    </a:lvl1pPr>
    <a:lvl2pPr indent="143492" defTabSz="286984" latinLnBrk="0">
      <a:lnSpc>
        <a:spcPct val="117999"/>
      </a:lnSpc>
      <a:defRPr sz="1400">
        <a:latin typeface="Helvetica Neue"/>
        <a:ea typeface="Helvetica Neue"/>
        <a:cs typeface="Helvetica Neue"/>
        <a:sym typeface="Helvetica Neue"/>
      </a:defRPr>
    </a:lvl2pPr>
    <a:lvl3pPr indent="286984" defTabSz="286984" latinLnBrk="0">
      <a:lnSpc>
        <a:spcPct val="117999"/>
      </a:lnSpc>
      <a:defRPr sz="1400">
        <a:latin typeface="Helvetica Neue"/>
        <a:ea typeface="Helvetica Neue"/>
        <a:cs typeface="Helvetica Neue"/>
        <a:sym typeface="Helvetica Neue"/>
      </a:defRPr>
    </a:lvl3pPr>
    <a:lvl4pPr indent="430477" defTabSz="286984" latinLnBrk="0">
      <a:lnSpc>
        <a:spcPct val="117999"/>
      </a:lnSpc>
      <a:defRPr sz="1400">
        <a:latin typeface="Helvetica Neue"/>
        <a:ea typeface="Helvetica Neue"/>
        <a:cs typeface="Helvetica Neue"/>
        <a:sym typeface="Helvetica Neue"/>
      </a:defRPr>
    </a:lvl4pPr>
    <a:lvl5pPr indent="573969" defTabSz="286984" latinLnBrk="0">
      <a:lnSpc>
        <a:spcPct val="117999"/>
      </a:lnSpc>
      <a:defRPr sz="1400">
        <a:latin typeface="Helvetica Neue"/>
        <a:ea typeface="Helvetica Neue"/>
        <a:cs typeface="Helvetica Neue"/>
        <a:sym typeface="Helvetica Neue"/>
      </a:defRPr>
    </a:lvl5pPr>
    <a:lvl6pPr indent="717461" defTabSz="286984" latinLnBrk="0">
      <a:lnSpc>
        <a:spcPct val="117999"/>
      </a:lnSpc>
      <a:defRPr sz="1400">
        <a:latin typeface="Helvetica Neue"/>
        <a:ea typeface="Helvetica Neue"/>
        <a:cs typeface="Helvetica Neue"/>
        <a:sym typeface="Helvetica Neue"/>
      </a:defRPr>
    </a:lvl6pPr>
    <a:lvl7pPr indent="860953" defTabSz="286984" latinLnBrk="0">
      <a:lnSpc>
        <a:spcPct val="117999"/>
      </a:lnSpc>
      <a:defRPr sz="1400">
        <a:latin typeface="Helvetica Neue"/>
        <a:ea typeface="Helvetica Neue"/>
        <a:cs typeface="Helvetica Neue"/>
        <a:sym typeface="Helvetica Neue"/>
      </a:defRPr>
    </a:lvl7pPr>
    <a:lvl8pPr indent="1004446" defTabSz="286984" latinLnBrk="0">
      <a:lnSpc>
        <a:spcPct val="117999"/>
      </a:lnSpc>
      <a:defRPr sz="1400">
        <a:latin typeface="Helvetica Neue"/>
        <a:ea typeface="Helvetica Neue"/>
        <a:cs typeface="Helvetica Neue"/>
        <a:sym typeface="Helvetica Neue"/>
      </a:defRPr>
    </a:lvl8pPr>
    <a:lvl9pPr indent="1147938" defTabSz="286984" latinLnBrk="0">
      <a:lnSpc>
        <a:spcPct val="117999"/>
      </a:lnSpc>
      <a:defRPr sz="14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286984" eaLnBrk="1" fontAlgn="auto" latinLnBrk="0" hangingPunct="1">
              <a:lnSpc>
                <a:spcPct val="117999"/>
              </a:lnSpc>
              <a:spcBef>
                <a:spcPts val="0"/>
              </a:spcBef>
              <a:spcAft>
                <a:spcPts val="0"/>
              </a:spcAft>
              <a:buClrTx/>
              <a:buSzTx/>
              <a:buFontTx/>
              <a:buNone/>
              <a:tabLst/>
              <a:defRPr/>
            </a:pPr>
            <a:r>
              <a:rPr lang="en-US"/>
              <a:t>I am currently at GitHub and I'm the Editor Tools team lead. </a:t>
            </a:r>
            <a:r>
              <a:rPr lang="en-US" baseline="0"/>
              <a:t>Before this, I was at Unity, Xamarin and Novell.</a:t>
            </a:r>
          </a:p>
          <a:p>
            <a:pPr marL="0" marR="0" indent="0" defTabSz="286984" eaLnBrk="1" fontAlgn="auto" latinLnBrk="0" hangingPunct="1">
              <a:lnSpc>
                <a:spcPct val="117999"/>
              </a:lnSpc>
              <a:spcBef>
                <a:spcPts val="0"/>
              </a:spcBef>
              <a:spcAft>
                <a:spcPts val="0"/>
              </a:spcAft>
              <a:buClrTx/>
              <a:buSzTx/>
              <a:buFontTx/>
              <a:buNone/>
              <a:tabLst/>
              <a:defRPr/>
            </a:pPr>
            <a:r>
              <a:rPr lang="en-US" baseline="0"/>
              <a:t>My day job for the last 12 years has been mostly open source work, and I've been in the tech industry for about 20 years.</a:t>
            </a:r>
          </a:p>
          <a:p>
            <a:pPr marL="0" marR="0" indent="0" defTabSz="286984" eaLnBrk="1" fontAlgn="auto" latinLnBrk="0" hangingPunct="1">
              <a:lnSpc>
                <a:spcPct val="117999"/>
              </a:lnSpc>
              <a:spcBef>
                <a:spcPts val="0"/>
              </a:spcBef>
              <a:spcAft>
                <a:spcPts val="0"/>
              </a:spcAft>
              <a:buClrTx/>
              <a:buSzTx/>
              <a:buFontTx/>
              <a:buNone/>
              <a:tabLst/>
              <a:defRPr/>
            </a:pPr>
            <a:r>
              <a:rPr lang="en-US" baseline="0"/>
              <a:t>I currently live in Copenhagen, Denmark, and I come back here regularly to remind me of what the sun looks like</a:t>
            </a:r>
          </a:p>
          <a:p>
            <a:pPr marL="0" marR="0" indent="0" defTabSz="286984" eaLnBrk="1" fontAlgn="auto" latinLnBrk="0" hangingPunct="1">
              <a:lnSpc>
                <a:spcPct val="117999"/>
              </a:lnSpc>
              <a:spcBef>
                <a:spcPts val="0"/>
              </a:spcBef>
              <a:spcAft>
                <a:spcPts val="0"/>
              </a:spcAft>
              <a:buClrTx/>
              <a:buSzTx/>
              <a:buFontTx/>
              <a:buNone/>
              <a:tabLst/>
              <a:defRPr/>
            </a:pPr>
            <a:endParaRPr lang="en-US" baseline="0"/>
          </a:p>
          <a:p>
            <a:pPr marL="0" marR="0" indent="0" defTabSz="286984" eaLnBrk="1" fontAlgn="auto" latinLnBrk="0" hangingPunct="1">
              <a:lnSpc>
                <a:spcPct val="117999"/>
              </a:lnSpc>
              <a:spcBef>
                <a:spcPts val="0"/>
              </a:spcBef>
              <a:spcAft>
                <a:spcPts val="0"/>
              </a:spcAft>
              <a:buClrTx/>
              <a:buSzTx/>
              <a:buFontTx/>
              <a:buNone/>
              <a:tabLst/>
              <a:defRPr/>
            </a:pPr>
            <a:r>
              <a:rPr lang="en-US"/>
              <a:t>So what do we do at GitHub? The Editor Tools team is responsible for integrating GitHub into tools like Visual Studio and Unity.</a:t>
            </a:r>
            <a:r>
              <a:rPr lang="en-US" baseline="0"/>
              <a:t> </a:t>
            </a:r>
            <a:endParaRPr lang="en-US"/>
          </a:p>
          <a:p>
            <a:pPr marL="0" marR="0" indent="0" defTabSz="286984" eaLnBrk="1" fontAlgn="auto" latinLnBrk="0" hangingPunct="1">
              <a:lnSpc>
                <a:spcPct val="117999"/>
              </a:lnSpc>
              <a:spcBef>
                <a:spcPts val="0"/>
              </a:spcBef>
              <a:spcAft>
                <a:spcPts val="0"/>
              </a:spcAft>
              <a:buClrTx/>
              <a:buSzTx/>
              <a:buFontTx/>
              <a:buNone/>
              <a:tabLst/>
              <a:defRPr/>
            </a:pPr>
            <a:endParaRPr lang="en-US" baseline="0"/>
          </a:p>
        </p:txBody>
      </p:sp>
    </p:spTree>
    <p:extLst>
      <p:ext uri="{BB962C8B-B14F-4D97-AF65-F5344CB8AC3E}">
        <p14:creationId xmlns:p14="http://schemas.microsoft.com/office/powerpoint/2010/main" val="177230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what's</a:t>
            </a:r>
            <a:r>
              <a:rPr lang="en-US" baseline="0"/>
              <a:t> it like for me, working in open source?</a:t>
            </a:r>
            <a:endParaRPr lang="en-US"/>
          </a:p>
        </p:txBody>
      </p:sp>
    </p:spTree>
    <p:extLst>
      <p:ext uri="{BB962C8B-B14F-4D97-AF65-F5344CB8AC3E}">
        <p14:creationId xmlns:p14="http://schemas.microsoft.com/office/powerpoint/2010/main" val="1177005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0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280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05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05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029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work in whatever language is required for the tool that we're building integrations for.</a:t>
            </a:r>
          </a:p>
          <a:p>
            <a:r>
              <a:rPr lang="en-US"/>
              <a:t>Every tool has its extensibility API and its preferred language for development. Visual Studio is C#, Unity is C# and C++, and something like Atom is javascript.</a:t>
            </a:r>
          </a:p>
          <a:p>
            <a:r>
              <a:rPr lang="en-US"/>
              <a:t>These are developer tools - </a:t>
            </a:r>
            <a:r>
              <a:rPr lang="en-US" baseline="0"/>
              <a:t>basically build applications inside existing applications that extend existing functionality and provide new functionality for developers. Since we're GitHub, this is mostly about providing Git tools and UIs integrated into existing developer tools.</a:t>
            </a:r>
          </a:p>
          <a:p>
            <a:r>
              <a:rPr lang="en-US" baseline="0"/>
              <a:t>We have 300 thousand users using our integrations on a daily basis. In Visual Studio, we have all sorts of developers, ranging from open source maintainers and contributors to game developers, web developers, enterprise application developers.</a:t>
            </a:r>
          </a:p>
          <a:p>
            <a:r>
              <a:rPr lang="en-US" baseline="0"/>
              <a:t>No matter what you're doing in Visual Studio, at some point you're going to need to clone a repository from GitHub or publish your own project to it or share a gist of your code, and you'll be doing this through GitHub for Visual Studio.</a:t>
            </a:r>
          </a:p>
          <a:p>
            <a:r>
              <a:rPr lang="en-US" baseline="0"/>
              <a:t>In Unity our users are game developers working on mostly non-code assets </a:t>
            </a:r>
            <a:r>
              <a:rPr lang="mr-IN" baseline="0"/>
              <a:t>–</a:t>
            </a:r>
            <a:r>
              <a:rPr lang="en-US" baseline="0"/>
              <a:t> for code they can use Visual Studio. </a:t>
            </a:r>
            <a:endParaRPr lang="en-US"/>
          </a:p>
        </p:txBody>
      </p:sp>
    </p:spTree>
    <p:extLst>
      <p:ext uri="{BB962C8B-B14F-4D97-AF65-F5344CB8AC3E}">
        <p14:creationId xmlns:p14="http://schemas.microsoft.com/office/powerpoint/2010/main" val="15569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0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331732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331732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331732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Tree>
    <p:extLst>
      <p:ext uri="{BB962C8B-B14F-4D97-AF65-F5344CB8AC3E}">
        <p14:creationId xmlns:p14="http://schemas.microsoft.com/office/powerpoint/2010/main" val="54241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ig Statement">
    <p:spTree>
      <p:nvGrpSpPr>
        <p:cNvPr id="1" name=""/>
        <p:cNvGrpSpPr/>
        <p:nvPr/>
      </p:nvGrpSpPr>
      <p:grpSpPr>
        <a:xfrm>
          <a:off x="0" y="0"/>
          <a:ext cx="0" cy="0"/>
          <a:chOff x="0" y="0"/>
          <a:chExt cx="0" cy="0"/>
        </a:xfrm>
      </p:grpSpPr>
      <p:sp>
        <p:nvSpPr>
          <p:cNvPr id="19" name="Shape 19"/>
          <p:cNvSpPr>
            <a:spLocks noGrp="1"/>
          </p:cNvSpPr>
          <p:nvPr>
            <p:ph type="title"/>
          </p:nvPr>
        </p:nvSpPr>
        <p:spPr>
          <a:xfrm>
            <a:off x="2" y="-1"/>
            <a:ext cx="9144001" cy="5143501"/>
          </a:xfrm>
          <a:prstGeom prst="rect">
            <a:avLst/>
          </a:prstGeom>
        </p:spPr>
        <p:txBody>
          <a:bodyPr lIns="0" tIns="0" rIns="0" bIns="0"/>
          <a:lstStyle>
            <a:lvl1pPr>
              <a:defRPr cap="all">
                <a:solidFill>
                  <a:srgbClr val="77974E"/>
                </a:solidFill>
              </a:defRPr>
            </a:lvl1pPr>
          </a:lstStyle>
          <a:p>
            <a:r>
              <a:t>Title Text</a:t>
            </a:r>
          </a:p>
        </p:txBody>
      </p:sp>
      <p:sp>
        <p:nvSpPr>
          <p:cNvPr id="20" name="Shape 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p">
    <p:spTree>
      <p:nvGrpSpPr>
        <p:cNvPr id="1" name=""/>
        <p:cNvGrpSpPr/>
        <p:nvPr/>
      </p:nvGrpSpPr>
      <p:grpSpPr>
        <a:xfrm>
          <a:off x="0" y="0"/>
          <a:ext cx="0" cy="0"/>
          <a:chOff x="0" y="0"/>
          <a:chExt cx="0" cy="0"/>
        </a:xfrm>
      </p:grpSpPr>
      <p:sp>
        <p:nvSpPr>
          <p:cNvPr id="101" name="Shape 101"/>
          <p:cNvSpPr>
            <a:spLocks noGrp="1"/>
          </p:cNvSpPr>
          <p:nvPr>
            <p:ph type="body" sz="quarter" idx="13"/>
          </p:nvPr>
        </p:nvSpPr>
        <p:spPr>
          <a:xfrm>
            <a:off x="615783" y="1898351"/>
            <a:ext cx="7912439" cy="1346799"/>
          </a:xfrm>
          <a:prstGeom prst="rect">
            <a:avLst/>
          </a:prstGeom>
        </p:spPr>
        <p:txBody>
          <a:bodyPr wrap="none">
            <a:spAutoFit/>
          </a:bodyPr>
          <a:lstStyle>
            <a:lvl1pPr marL="0" indent="0" algn="ctr">
              <a:lnSpc>
                <a:spcPct val="80000"/>
              </a:lnSpc>
              <a:buSzTx/>
              <a:buNone/>
              <a:defRPr sz="10000">
                <a:solidFill>
                  <a:srgbClr val="797979"/>
                </a:solidFill>
              </a:defRPr>
            </a:lvl1pPr>
          </a:lstStyle>
          <a:p>
            <a:pPr marL="0" indent="0" algn="ctr">
              <a:lnSpc>
                <a:spcPct val="80000"/>
              </a:lnSpc>
              <a:buSzTx/>
              <a:buNone/>
              <a:defRPr sz="10000">
                <a:solidFill>
                  <a:srgbClr val="797979"/>
                </a:solidFill>
              </a:defRPr>
            </a:pPr>
            <a:r>
              <a:rPr>
                <a:solidFill>
                  <a:srgbClr val="D2323B"/>
                </a:solidFill>
              </a:rPr>
              <a:t>Tip:</a:t>
            </a:r>
            <a:r>
              <a:t> insert text here</a:t>
            </a:r>
          </a:p>
        </p:txBody>
      </p:sp>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image">
    <p:spTree>
      <p:nvGrpSpPr>
        <p:cNvPr id="1" name=""/>
        <p:cNvGrpSpPr/>
        <p:nvPr/>
      </p:nvGrpSpPr>
      <p:grpSpPr>
        <a:xfrm>
          <a:off x="0" y="0"/>
          <a:ext cx="0" cy="0"/>
          <a:chOff x="0" y="0"/>
          <a:chExt cx="0" cy="0"/>
        </a:xfrm>
      </p:grpSpPr>
      <p:sp>
        <p:nvSpPr>
          <p:cNvPr id="109" name="Shape 109"/>
          <p:cNvSpPr>
            <a:spLocks noGrp="1"/>
          </p:cNvSpPr>
          <p:nvPr>
            <p:ph type="title"/>
          </p:nvPr>
        </p:nvSpPr>
        <p:spPr>
          <a:xfrm>
            <a:off x="-1" y="-187522"/>
            <a:ext cx="9144001" cy="1339453"/>
          </a:xfrm>
          <a:prstGeom prst="rect">
            <a:avLst/>
          </a:prstGeom>
        </p:spPr>
        <p:txBody>
          <a:bodyPr lIns="0" tIns="0" rIns="0" bIns="0"/>
          <a:lstStyle>
            <a:lvl1pPr>
              <a:defRPr>
                <a:solidFill>
                  <a:srgbClr val="D2323B"/>
                </a:solidFill>
              </a:defRPr>
            </a:lvl1pPr>
          </a:lstStyle>
          <a:p>
            <a:r>
              <a:t>Title Text</a:t>
            </a:r>
          </a:p>
        </p:txBody>
      </p:sp>
      <p:sp>
        <p:nvSpPr>
          <p:cNvPr id="110" name="Shape 110"/>
          <p:cNvSpPr>
            <a:spLocks noGrp="1"/>
          </p:cNvSpPr>
          <p:nvPr>
            <p:ph idx="3"/>
          </p:nvPr>
        </p:nvSpPr>
        <p:spPr>
          <a:xfrm>
            <a:off x="2" y="2056062"/>
            <a:ext cx="9608281" cy="3087439"/>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a:p>
        </p:txBody>
      </p:sp>
      <p:sp>
        <p:nvSpPr>
          <p:cNvPr id="111" name="Shape 111"/>
          <p:cNvSpPr>
            <a:spLocks noGrp="1"/>
          </p:cNvSpPr>
          <p:nvPr>
            <p:ph type="body" sz="quarter" idx="13"/>
          </p:nvPr>
        </p:nvSpPr>
        <p:spPr>
          <a:xfrm>
            <a:off x="2" y="908016"/>
            <a:ext cx="9144001" cy="718145"/>
          </a:xfrm>
          <a:prstGeom prst="rect">
            <a:avLst/>
          </a:prstGeom>
        </p:spPr>
        <p:txBody>
          <a:bodyPr lIns="0" tIns="0" rIns="0" bIns="0">
            <a:spAutoFit/>
          </a:bodyPr>
          <a:lstStyle>
            <a:lvl1pPr marL="0" indent="0" algn="ctr">
              <a:lnSpc>
                <a:spcPct val="80000"/>
              </a:lnSpc>
              <a:buSzTx/>
              <a:buNone/>
              <a:defRPr>
                <a:solidFill>
                  <a:srgbClr val="797979"/>
                </a:solidFill>
              </a:defRPr>
            </a:lvl1pPr>
          </a:lstStyle>
          <a:p>
            <a:r>
              <a:t>subtitle</a:t>
            </a:r>
          </a:p>
        </p:txBody>
      </p:sp>
      <p:sp>
        <p:nvSpPr>
          <p:cNvPr id="112" name="Shape 1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list">
    <p:spTree>
      <p:nvGrpSpPr>
        <p:cNvPr id="1" name=""/>
        <p:cNvGrpSpPr/>
        <p:nvPr/>
      </p:nvGrpSpPr>
      <p:grpSpPr>
        <a:xfrm>
          <a:off x="0" y="0"/>
          <a:ext cx="0" cy="0"/>
          <a:chOff x="0" y="0"/>
          <a:chExt cx="0" cy="0"/>
        </a:xfrm>
      </p:grpSpPr>
      <p:sp>
        <p:nvSpPr>
          <p:cNvPr id="119" name="Shape 119"/>
          <p:cNvSpPr>
            <a:spLocks noGrp="1"/>
          </p:cNvSpPr>
          <p:nvPr>
            <p:ph type="body" idx="1"/>
          </p:nvPr>
        </p:nvSpPr>
        <p:spPr>
          <a:xfrm>
            <a:off x="2" y="1163982"/>
            <a:ext cx="9144001" cy="3979520"/>
          </a:xfrm>
          <a:prstGeom prst="rect">
            <a:avLst/>
          </a:prstGeom>
        </p:spPr>
        <p:txBody>
          <a:bodyPr lIns="175379" tIns="175379" rIns="175379" bIns="175379" anchor="t">
            <a:noAutofit/>
          </a:bodyPr>
          <a:lstStyle>
            <a:lvl1pPr marL="279013" indent="-279013" algn="ctr">
              <a:spcAft>
                <a:spcPts val="1200"/>
              </a:spcAft>
              <a:defRPr/>
            </a:lvl1pPr>
            <a:lvl2pPr marL="558025" indent="-279013" algn="ctr">
              <a:spcAft>
                <a:spcPts val="600"/>
              </a:spcAft>
              <a:defRPr/>
            </a:lvl2pPr>
            <a:lvl3pPr marL="837038" indent="-279013" algn="ctr">
              <a:defRPr/>
            </a:lvl3pPr>
            <a:lvl4pPr marL="1116051" indent="-279013" algn="ctr">
              <a:defRPr/>
            </a:lvl4pPr>
            <a:lvl5pPr marL="1395063" indent="-279013" algn="ctr">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body" sz="half" idx="13" hasCustomPrompt="1"/>
          </p:nvPr>
        </p:nvSpPr>
        <p:spPr>
          <a:xfrm>
            <a:off x="2" y="224119"/>
            <a:ext cx="9144001" cy="1028763"/>
          </a:xfrm>
          <a:prstGeom prst="rect">
            <a:avLst/>
          </a:prstGeom>
        </p:spPr>
        <p:txBody>
          <a:bodyPr>
            <a:spAutoFit/>
          </a:bodyPr>
          <a:lstStyle>
            <a:lvl1pPr marL="0" indent="0" algn="ctr">
              <a:lnSpc>
                <a:spcPct val="60000"/>
              </a:lnSpc>
              <a:spcBef>
                <a:spcPts val="1200"/>
              </a:spcBef>
              <a:buSzTx/>
              <a:buNone/>
              <a:defRPr sz="9400">
                <a:solidFill>
                  <a:srgbClr val="009FB2"/>
                </a:solidFill>
              </a:defRPr>
            </a:lvl1pPr>
          </a:lstStyle>
          <a:p>
            <a:r>
              <a:t>Title</a:t>
            </a:r>
          </a:p>
        </p:txBody>
      </p:sp>
      <p:sp>
        <p:nvSpPr>
          <p:cNvPr id="121" name="Shape 1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Light title page">
    <p:spTree>
      <p:nvGrpSpPr>
        <p:cNvPr id="1" name=""/>
        <p:cNvGrpSpPr/>
        <p:nvPr/>
      </p:nvGrpSpPr>
      <p:grpSpPr>
        <a:xfrm>
          <a:off x="0" y="0"/>
          <a:ext cx="0" cy="0"/>
          <a:chOff x="0" y="0"/>
          <a:chExt cx="0" cy="0"/>
        </a:xfrm>
      </p:grpSpPr>
      <p:sp>
        <p:nvSpPr>
          <p:cNvPr id="11" name="Shape 11"/>
          <p:cNvSpPr>
            <a:spLocks noGrp="1"/>
          </p:cNvSpPr>
          <p:nvPr>
            <p:ph type="title"/>
          </p:nvPr>
        </p:nvSpPr>
        <p:spPr>
          <a:xfrm>
            <a:off x="892971" y="1701107"/>
            <a:ext cx="7358063" cy="1741289"/>
          </a:xfrm>
          <a:prstGeom prst="rect">
            <a:avLst/>
          </a:prstGeom>
        </p:spPr>
        <p:txBody>
          <a:bodyPr lIns="0" tIns="0" rIns="0" bIns="0"/>
          <a:lstStyle>
            <a:lvl1pPr>
              <a:defRPr>
                <a:solidFill>
                  <a:srgbClr val="D2323B"/>
                </a:solidFill>
              </a:defRPr>
            </a:lvl1pPr>
          </a:lstStyle>
          <a:p>
            <a:r>
              <a:t>Title Text</a:t>
            </a:r>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ue title page">
    <p:bg>
      <p:bgPr>
        <a:solidFill>
          <a:srgbClr val="009FB2"/>
        </a:solidFill>
        <a:effectLst/>
      </p:bgPr>
    </p:bg>
    <p:spTree>
      <p:nvGrpSpPr>
        <p:cNvPr id="1" name=""/>
        <p:cNvGrpSpPr/>
        <p:nvPr/>
      </p:nvGrpSpPr>
      <p:grpSpPr>
        <a:xfrm>
          <a:off x="0" y="0"/>
          <a:ext cx="0" cy="0"/>
          <a:chOff x="0" y="0"/>
          <a:chExt cx="0" cy="0"/>
        </a:xfrm>
      </p:grpSpPr>
      <p:sp>
        <p:nvSpPr>
          <p:cNvPr id="35" name="Shape 35"/>
          <p:cNvSpPr>
            <a:spLocks noGrp="1"/>
          </p:cNvSpPr>
          <p:nvPr>
            <p:ph type="title"/>
          </p:nvPr>
        </p:nvSpPr>
        <p:spPr>
          <a:xfrm>
            <a:off x="892971" y="1701107"/>
            <a:ext cx="7358063" cy="1741289"/>
          </a:xfrm>
          <a:prstGeom prst="rect">
            <a:avLst/>
          </a:prstGeom>
        </p:spPr>
        <p:txBody>
          <a:bodyPr lIns="0" tIns="0" rIns="0" bIns="0"/>
          <a:lstStyle/>
          <a:p>
            <a:r>
              <a:t>Title Text</a:t>
            </a: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range title page">
    <p:bg>
      <p:bgPr>
        <a:solidFill>
          <a:srgbClr val="F06936"/>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892971" y="1701107"/>
            <a:ext cx="7358063" cy="1741289"/>
          </a:xfrm>
          <a:prstGeom prst="rect">
            <a:avLst/>
          </a:prstGeom>
        </p:spPr>
        <p:txBody>
          <a:bodyPr lIns="0" tIns="0" rIns="0" bIns="0"/>
          <a:lstStyle/>
          <a:p>
            <a:r>
              <a:t>Title Text</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title page">
    <p:bg>
      <p:bgPr>
        <a:solidFill>
          <a:srgbClr val="D2323B"/>
        </a:solidFill>
        <a:effectLst/>
      </p:bgPr>
    </p:bg>
    <p:spTree>
      <p:nvGrpSpPr>
        <p:cNvPr id="1" name=""/>
        <p:cNvGrpSpPr/>
        <p:nvPr/>
      </p:nvGrpSpPr>
      <p:grpSpPr>
        <a:xfrm>
          <a:off x="0" y="0"/>
          <a:ext cx="0" cy="0"/>
          <a:chOff x="0" y="0"/>
          <a:chExt cx="0" cy="0"/>
        </a:xfrm>
      </p:grpSpPr>
      <p:sp>
        <p:nvSpPr>
          <p:cNvPr id="59" name="Shape 59"/>
          <p:cNvSpPr>
            <a:spLocks noGrp="1"/>
          </p:cNvSpPr>
          <p:nvPr>
            <p:ph type="body" sz="quarter" idx="13"/>
          </p:nvPr>
        </p:nvSpPr>
        <p:spPr>
          <a:xfrm>
            <a:off x="428627" y="1716984"/>
            <a:ext cx="2510259" cy="769441"/>
          </a:xfrm>
          <a:prstGeom prst="rect">
            <a:avLst/>
          </a:prstGeom>
        </p:spPr>
        <p:txBody>
          <a:bodyPr wrap="none" lIns="0" tIns="0" rIns="0" bIns="0" anchor="b">
            <a:spAutoFit/>
          </a:bodyPr>
          <a:lstStyle>
            <a:lvl1pPr marL="0" indent="0">
              <a:lnSpc>
                <a:spcPct val="60000"/>
              </a:lnSpc>
              <a:buSzTx/>
              <a:buNone/>
              <a:defRPr sz="7500">
                <a:solidFill>
                  <a:srgbClr val="EFCC3D"/>
                </a:solidFill>
              </a:defRPr>
            </a:lvl1pPr>
          </a:lstStyle>
          <a:p>
            <a:r>
              <a:t>we work</a:t>
            </a:r>
          </a:p>
        </p:txBody>
      </p:sp>
      <p:sp>
        <p:nvSpPr>
          <p:cNvPr id="60" name="Shape 60"/>
          <p:cNvSpPr>
            <a:spLocks noGrp="1"/>
          </p:cNvSpPr>
          <p:nvPr>
            <p:ph type="body" sz="half" idx="14"/>
          </p:nvPr>
        </p:nvSpPr>
        <p:spPr>
          <a:xfrm>
            <a:off x="428626" y="1849186"/>
            <a:ext cx="7715342" cy="1938992"/>
          </a:xfrm>
          <a:prstGeom prst="rect">
            <a:avLst/>
          </a:prstGeom>
        </p:spPr>
        <p:txBody>
          <a:bodyPr wrap="none" lIns="0" tIns="0" rIns="0" bIns="0" anchor="t">
            <a:spAutoFit/>
          </a:bodyPr>
          <a:lstStyle>
            <a:lvl1pPr marL="0" indent="0">
              <a:lnSpc>
                <a:spcPct val="100000"/>
              </a:lnSpc>
              <a:buSzTx/>
              <a:buNone/>
              <a:defRPr sz="12600">
                <a:solidFill>
                  <a:srgbClr val="F1F2EC"/>
                </a:solidFill>
              </a:defRPr>
            </a:lvl1pPr>
          </a:lstStyle>
          <a:p>
            <a:r>
              <a:t>asynchronously</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68" name="Shape 68"/>
          <p:cNvSpPr>
            <a:spLocks noGrp="1"/>
          </p:cNvSpPr>
          <p:nvPr>
            <p:ph idx="3"/>
          </p:nvPr>
        </p:nvSpPr>
        <p:spPr>
          <a:xfrm>
            <a:off x="-1" y="1"/>
            <a:ext cx="4657182" cy="5143501"/>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a:p>
        </p:txBody>
      </p:sp>
      <p:sp>
        <p:nvSpPr>
          <p:cNvPr id="69" name="Shape 69"/>
          <p:cNvSpPr>
            <a:spLocks noGrp="1"/>
          </p:cNvSpPr>
          <p:nvPr>
            <p:ph type="body" sz="half" idx="13"/>
          </p:nvPr>
        </p:nvSpPr>
        <p:spPr>
          <a:xfrm>
            <a:off x="4657183" y="1016710"/>
            <a:ext cx="4486819" cy="3110082"/>
          </a:xfrm>
          <a:prstGeom prst="rect">
            <a:avLst/>
          </a:prstGeom>
        </p:spPr>
        <p:txBody>
          <a:bodyPr lIns="0" tIns="0" rIns="0" bIns="0">
            <a:spAutoFit/>
          </a:bodyPr>
          <a:lstStyle>
            <a:lvl1pPr marL="0" indent="0" algn="ctr">
              <a:buSzTx/>
              <a:buNone/>
              <a:defRPr sz="9400">
                <a:solidFill>
                  <a:srgbClr val="797979"/>
                </a:solidFill>
              </a:defRPr>
            </a:lvl1pPr>
          </a:lstStyle>
          <a:p>
            <a:r>
              <a:t>some text and some more</a:t>
            </a: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and image">
    <p:spTree>
      <p:nvGrpSpPr>
        <p:cNvPr id="1" name=""/>
        <p:cNvGrpSpPr/>
        <p:nvPr/>
      </p:nvGrpSpPr>
      <p:grpSpPr>
        <a:xfrm>
          <a:off x="0" y="0"/>
          <a:ext cx="0" cy="0"/>
          <a:chOff x="0" y="0"/>
          <a:chExt cx="0" cy="0"/>
        </a:xfrm>
      </p:grpSpPr>
      <p:sp>
        <p:nvSpPr>
          <p:cNvPr id="77" name="Shape 77"/>
          <p:cNvSpPr>
            <a:spLocks noGrp="1"/>
          </p:cNvSpPr>
          <p:nvPr>
            <p:ph idx="3"/>
          </p:nvPr>
        </p:nvSpPr>
        <p:spPr>
          <a:xfrm>
            <a:off x="4572000" y="1"/>
            <a:ext cx="4572000" cy="5264051"/>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a:p>
        </p:txBody>
      </p:sp>
      <p:sp>
        <p:nvSpPr>
          <p:cNvPr id="78" name="Shape 78"/>
          <p:cNvSpPr>
            <a:spLocks noGrp="1"/>
          </p:cNvSpPr>
          <p:nvPr>
            <p:ph type="body" sz="half" idx="13"/>
          </p:nvPr>
        </p:nvSpPr>
        <p:spPr>
          <a:xfrm>
            <a:off x="-1" y="1281914"/>
            <a:ext cx="4572001" cy="2700227"/>
          </a:xfrm>
          <a:prstGeom prst="rect">
            <a:avLst/>
          </a:prstGeom>
        </p:spPr>
        <p:txBody>
          <a:bodyPr lIns="0" tIns="0" rIns="0" bIns="0">
            <a:spAutoFit/>
          </a:bodyPr>
          <a:lstStyle>
            <a:lvl1pPr marL="0" indent="0" algn="ctr">
              <a:lnSpc>
                <a:spcPct val="60000"/>
              </a:lnSpc>
              <a:buSzTx/>
              <a:buNone/>
              <a:defRPr sz="9400">
                <a:solidFill>
                  <a:srgbClr val="77974E"/>
                </a:solidFill>
              </a:defRPr>
            </a:lvl1pPr>
          </a:lstStyle>
          <a:p>
            <a:r>
              <a:t>some text and some more</a:t>
            </a:r>
          </a:p>
        </p:txBody>
      </p:sp>
      <p:sp>
        <p:nvSpPr>
          <p:cNvPr id="79" name="Shape 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798720" y="2180480"/>
            <a:ext cx="3546562" cy="782542"/>
          </a:xfrm>
          <a:prstGeom prst="rect">
            <a:avLst/>
          </a:prstGeom>
        </p:spPr>
        <p:txBody>
          <a:bodyPr wrap="none">
            <a:spAutoFit/>
          </a:bodyPr>
          <a:lstStyle>
            <a:lvl1pPr marL="0" indent="0" algn="ctr">
              <a:lnSpc>
                <a:spcPct val="80000"/>
              </a:lnSpc>
              <a:buSzTx/>
              <a:buNone/>
              <a:defRPr>
                <a:solidFill>
                  <a:srgbClr val="797979"/>
                </a:solidFill>
              </a:defRPr>
            </a:lvl1pPr>
          </a:lstStyle>
          <a:p>
            <a:r>
              <a:t>insert text here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29" y="234405"/>
            <a:ext cx="7804547" cy="1138535"/>
          </a:xfrm>
          <a:prstGeom prst="rect">
            <a:avLst/>
          </a:prstGeom>
          <a:ln w="12700">
            <a:miter lim="400000"/>
          </a:ln>
          <a:extLst>
            <a:ext uri="{C572A759-6A51-4108-AA02-DFA0A04FC94B}">
              <ma14:wrappingTextBoxFlag xmlns:ma14="http://schemas.microsoft.com/office/mac/drawingml/2011/main" val="1"/>
            </a:ext>
          </a:extLst>
        </p:spPr>
        <p:txBody>
          <a:bodyPr lIns="31887" tIns="31887" rIns="31887" bIns="31887" anchor="ctr">
            <a:normAutofit/>
          </a:bodyPr>
          <a:lstStyle/>
          <a:p>
            <a:r>
              <a:t>Title Text</a:t>
            </a:r>
          </a:p>
        </p:txBody>
      </p:sp>
      <p:sp>
        <p:nvSpPr>
          <p:cNvPr id="3" name="Shape 3"/>
          <p:cNvSpPr>
            <a:spLocks noGrp="1"/>
          </p:cNvSpPr>
          <p:nvPr>
            <p:ph type="body" idx="1"/>
          </p:nvPr>
        </p:nvSpPr>
        <p:spPr>
          <a:xfrm>
            <a:off x="669729" y="1372941"/>
            <a:ext cx="7804547" cy="3315146"/>
          </a:xfrm>
          <a:prstGeom prst="rect">
            <a:avLst/>
          </a:prstGeom>
          <a:ln w="12700">
            <a:miter lim="400000"/>
          </a:ln>
          <a:extLst>
            <a:ext uri="{C572A759-6A51-4108-AA02-DFA0A04FC94B}">
              <ma14:wrappingTextBoxFlag xmlns:ma14="http://schemas.microsoft.com/office/mac/drawingml/2011/main" val="1"/>
            </a:ext>
          </a:extLst>
        </p:spPr>
        <p:txBody>
          <a:bodyPr lIns="31887" tIns="31887" rIns="31887" bIns="3188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41248" y="4878958"/>
            <a:ext cx="252574" cy="233674"/>
          </a:xfrm>
          <a:prstGeom prst="rect">
            <a:avLst/>
          </a:prstGeom>
          <a:ln w="12700">
            <a:miter lim="400000"/>
          </a:ln>
        </p:spPr>
        <p:txBody>
          <a:bodyPr wrap="none" lIns="31887" tIns="31887" rIns="31887" bIns="31887">
            <a:spAutoFit/>
          </a:bodyPr>
          <a:lstStyle>
            <a:lvl1pPr>
              <a:lnSpc>
                <a:spcPct val="100000"/>
              </a:lnSpc>
              <a:defRPr sz="11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marL="0" marR="0" indent="0"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1pPr>
      <a:lvl2pPr marL="0" marR="0" indent="143492"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2pPr>
      <a:lvl3pPr marL="0" marR="0" indent="286984"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3pPr>
      <a:lvl4pPr marL="0" marR="0" indent="430477"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4pPr>
      <a:lvl5pPr marL="0" marR="0" indent="573969"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5pPr>
      <a:lvl6pPr marL="0" marR="0" indent="717461"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6pPr>
      <a:lvl7pPr marL="0" marR="0" indent="860953"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7pPr>
      <a:lvl8pPr marL="0" marR="0" indent="1004446"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8pPr>
      <a:lvl9pPr marL="0" marR="0" indent="1147938"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9pPr>
    </p:titleStyle>
    <p:bodyStyle>
      <a:lvl1pPr marL="697532"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1pPr>
      <a:lvl2pPr marL="976544"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2pPr>
      <a:lvl3pPr marL="1255557"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3pPr>
      <a:lvl4pPr marL="1534570"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4pPr>
      <a:lvl5pPr marL="1813582"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5pPr>
      <a:lvl6pPr marL="2092595"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6pPr>
      <a:lvl7pPr marL="2371608"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7pPr>
      <a:lvl8pPr marL="2650620"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8pPr>
      <a:lvl9pPr marL="2929633"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9pPr>
    </p:bodyStyle>
    <p:otherStyle>
      <a:lvl1pPr marL="0" marR="0" indent="0"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1pPr>
      <a:lvl2pPr marL="0" marR="0" indent="143492"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2pPr>
      <a:lvl3pPr marL="0" marR="0" indent="286984"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3pPr>
      <a:lvl4pPr marL="0" marR="0" indent="430477"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4pPr>
      <a:lvl5pPr marL="0" marR="0" indent="573969"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5pPr>
      <a:lvl6pPr marL="0" marR="0" indent="717461"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6pPr>
      <a:lvl7pPr marL="0" marR="0" indent="860953"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7pPr>
      <a:lvl8pPr marL="0" marR="0" indent="1004446"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8pPr>
      <a:lvl9pPr marL="0" marR="0" indent="1147938"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body" sz="half" idx="14"/>
          </p:nvPr>
        </p:nvSpPr>
        <p:spPr>
          <a:xfrm>
            <a:off x="428625" y="1885358"/>
            <a:ext cx="5800640" cy="1938992"/>
          </a:xfrm>
          <a:prstGeom prst="rect">
            <a:avLst/>
          </a:prstGeom>
        </p:spPr>
        <p:txBody>
          <a:bodyPr/>
          <a:lstStyle/>
          <a:p>
            <a:r>
              <a:rPr lang="en-US"/>
              <a:t>War Stories</a:t>
            </a:r>
            <a:endParaRPr/>
          </a:p>
        </p:txBody>
      </p:sp>
      <p:sp>
        <p:nvSpPr>
          <p:cNvPr id="130" name="Shape 130"/>
          <p:cNvSpPr>
            <a:spLocks noGrp="1"/>
          </p:cNvSpPr>
          <p:nvPr>
            <p:ph type="body" sz="quarter" idx="13"/>
          </p:nvPr>
        </p:nvSpPr>
        <p:spPr>
          <a:xfrm>
            <a:off x="428625" y="1639950"/>
            <a:ext cx="8562975" cy="696850"/>
          </a:xfrm>
          <a:prstGeom prst="rect">
            <a:avLst/>
          </a:prstGeom>
        </p:spPr>
        <p:txBody>
          <a:bodyPr wrap="square" anchor="t" anchorCtr="0">
            <a:normAutofit fontScale="25000" lnSpcReduction="20000"/>
          </a:bodyPr>
          <a:lstStyle/>
          <a:p>
            <a:pPr>
              <a:lnSpc>
                <a:spcPts val="5500"/>
              </a:lnSpc>
            </a:pPr>
            <a:r>
              <a:rPr lang="en-US" sz="26400"/>
              <a:t>Test</a:t>
            </a:r>
            <a:endParaRPr sz="6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46781" y="1416166"/>
            <a:ext cx="5450487" cy="2311166"/>
          </a:xfrm>
        </p:spPr>
        <p:txBody>
          <a:bodyPr/>
          <a:lstStyle/>
          <a:p>
            <a:r>
              <a:rPr lang="en-US" sz="6000">
                <a:solidFill>
                  <a:schemeClr val="tx1"/>
                </a:solidFill>
              </a:rPr>
              <a:t>You can </a:t>
            </a:r>
            <a:r>
              <a:rPr lang="en-US" sz="6000">
                <a:solidFill>
                  <a:schemeClr val="accent4"/>
                </a:solidFill>
              </a:rPr>
              <a:t>shoot </a:t>
            </a:r>
            <a:r>
              <a:rPr lang="en-US" sz="6000">
                <a:solidFill>
                  <a:schemeClr val="tx1"/>
                </a:solidFill>
              </a:rPr>
              <a:t>yourself</a:t>
            </a:r>
          </a:p>
          <a:p>
            <a:r>
              <a:rPr lang="en-US" sz="6000"/>
              <a:t>in the </a:t>
            </a:r>
            <a:r>
              <a:rPr lang="en-US" sz="6000">
                <a:solidFill>
                  <a:schemeClr val="accent2"/>
                </a:solidFill>
              </a:rPr>
              <a:t>foot</a:t>
            </a:r>
          </a:p>
          <a:p>
            <a:r>
              <a:rPr lang="en-US" sz="6000">
                <a:solidFill>
                  <a:schemeClr val="tx1"/>
                </a:solidFill>
              </a:rPr>
              <a:t>with</a:t>
            </a:r>
            <a:r>
              <a:rPr lang="en-US" sz="6000">
                <a:solidFill>
                  <a:schemeClr val="accent2"/>
                </a:solidFill>
              </a:rPr>
              <a:t> </a:t>
            </a:r>
            <a:r>
              <a:rPr lang="en-US" sz="6000">
                <a:solidFill>
                  <a:schemeClr val="accent1"/>
                </a:solidFill>
              </a:rPr>
              <a:t>anything</a:t>
            </a:r>
          </a:p>
        </p:txBody>
      </p:sp>
    </p:spTree>
    <p:extLst>
      <p:ext uri="{BB962C8B-B14F-4D97-AF65-F5344CB8AC3E}">
        <p14:creationId xmlns:p14="http://schemas.microsoft.com/office/powerpoint/2010/main" val="18597476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14215" y="2154830"/>
            <a:ext cx="5115629" cy="833838"/>
          </a:xfrm>
        </p:spPr>
        <p:txBody>
          <a:bodyPr/>
          <a:lstStyle/>
          <a:p>
            <a:r>
              <a:rPr lang="en-US" sz="6000">
                <a:solidFill>
                  <a:schemeClr val="accent6"/>
                </a:solidFill>
              </a:rPr>
              <a:t>TDD != System Design</a:t>
            </a:r>
          </a:p>
        </p:txBody>
      </p:sp>
    </p:spTree>
    <p:extLst>
      <p:ext uri="{BB962C8B-B14F-4D97-AF65-F5344CB8AC3E}">
        <p14:creationId xmlns:p14="http://schemas.microsoft.com/office/powerpoint/2010/main" val="136862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310457" y="2154830"/>
            <a:ext cx="4523156" cy="833838"/>
          </a:xfrm>
        </p:spPr>
        <p:txBody>
          <a:bodyPr/>
          <a:lstStyle/>
          <a:p>
            <a:r>
              <a:rPr lang="en-US" sz="6000">
                <a:solidFill>
                  <a:schemeClr val="tx1"/>
                </a:solidFill>
              </a:rPr>
              <a:t>A</a:t>
            </a:r>
            <a:r>
              <a:rPr lang="en-US" sz="6000">
                <a:solidFill>
                  <a:schemeClr val="accent6"/>
                </a:solidFill>
              </a:rPr>
              <a:t> test </a:t>
            </a:r>
            <a:r>
              <a:rPr lang="en-US" sz="6000">
                <a:solidFill>
                  <a:schemeClr val="accent5"/>
                </a:solidFill>
              </a:rPr>
              <a:t>tests </a:t>
            </a:r>
            <a:r>
              <a:rPr lang="en-US" sz="6000">
                <a:solidFill>
                  <a:schemeClr val="tx1"/>
                </a:solidFill>
              </a:rPr>
              <a:t>things</a:t>
            </a:r>
            <a:endParaRPr lang="en-US" sz="6000">
              <a:solidFill>
                <a:schemeClr val="tx1"/>
              </a:solidFill>
            </a:endParaRPr>
          </a:p>
        </p:txBody>
      </p:sp>
    </p:spTree>
    <p:extLst>
      <p:ext uri="{BB962C8B-B14F-4D97-AF65-F5344CB8AC3E}">
        <p14:creationId xmlns:p14="http://schemas.microsoft.com/office/powerpoint/2010/main" val="27954845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Definitions of tests</a:t>
            </a:r>
            <a:endParaRPr lang="en-US">
              <a:solidFill>
                <a:schemeClr val="accent6"/>
              </a:solidFill>
            </a:endParaRPr>
          </a:p>
        </p:txBody>
      </p:sp>
    </p:spTree>
    <p:extLst>
      <p:ext uri="{BB962C8B-B14F-4D97-AF65-F5344CB8AC3E}">
        <p14:creationId xmlns:p14="http://schemas.microsoft.com/office/powerpoint/2010/main" val="16809876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94142" y="667245"/>
            <a:ext cx="6755740" cy="3809012"/>
          </a:xfrm>
        </p:spPr>
        <p:txBody>
          <a:bodyPr/>
          <a:lstStyle/>
          <a:p>
            <a:r>
              <a:rPr lang="en-US">
                <a:solidFill>
                  <a:schemeClr val="accent2"/>
                </a:solidFill>
              </a:rPr>
              <a:t>Unit tests</a:t>
            </a:r>
          </a:p>
          <a:p>
            <a:endParaRPr lang="en-US">
              <a:solidFill>
                <a:schemeClr val="accent2"/>
              </a:solidFill>
            </a:endParaRPr>
          </a:p>
          <a:p>
            <a:r>
              <a:rPr lang="en-US">
                <a:solidFill>
                  <a:schemeClr val="accent4"/>
                </a:solidFill>
              </a:rPr>
              <a:t>Integration tests</a:t>
            </a:r>
          </a:p>
        </p:txBody>
      </p:sp>
    </p:spTree>
    <p:extLst>
      <p:ext uri="{BB962C8B-B14F-4D97-AF65-F5344CB8AC3E}">
        <p14:creationId xmlns:p14="http://schemas.microsoft.com/office/powerpoint/2010/main" val="409721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33187" y="1898351"/>
            <a:ext cx="7077652" cy="1346799"/>
          </a:xfrm>
        </p:spPr>
        <p:txBody>
          <a:bodyPr/>
          <a:lstStyle/>
          <a:p>
            <a:r>
              <a:rPr lang="en-US">
                <a:solidFill>
                  <a:schemeClr val="accent2"/>
                </a:solidFill>
              </a:rPr>
              <a:t>Assumption tests</a:t>
            </a:r>
          </a:p>
        </p:txBody>
      </p:sp>
    </p:spTree>
    <p:extLst>
      <p:ext uri="{BB962C8B-B14F-4D97-AF65-F5344CB8AC3E}">
        <p14:creationId xmlns:p14="http://schemas.microsoft.com/office/powerpoint/2010/main" val="33378452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33895" y="1898351"/>
            <a:ext cx="6676236" cy="1346799"/>
          </a:xfrm>
        </p:spPr>
        <p:txBody>
          <a:bodyPr/>
          <a:lstStyle/>
          <a:p>
            <a:r>
              <a:rPr lang="en-US">
                <a:solidFill>
                  <a:schemeClr val="accent1"/>
                </a:solidFill>
              </a:rPr>
              <a:t>Regression tests</a:t>
            </a:r>
          </a:p>
        </p:txBody>
      </p:sp>
    </p:spTree>
    <p:extLst>
      <p:ext uri="{BB962C8B-B14F-4D97-AF65-F5344CB8AC3E}">
        <p14:creationId xmlns:p14="http://schemas.microsoft.com/office/powerpoint/2010/main" val="5049934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22788" y="1898351"/>
            <a:ext cx="8298454" cy="1346799"/>
          </a:xfrm>
        </p:spPr>
        <p:txBody>
          <a:bodyPr/>
          <a:lstStyle/>
          <a:p>
            <a:r>
              <a:rPr lang="en-US">
                <a:solidFill>
                  <a:schemeClr val="accent5"/>
                </a:solidFill>
              </a:rPr>
              <a:t>Documentation tests</a:t>
            </a:r>
          </a:p>
        </p:txBody>
      </p:sp>
    </p:spTree>
    <p:extLst>
      <p:ext uri="{BB962C8B-B14F-4D97-AF65-F5344CB8AC3E}">
        <p14:creationId xmlns:p14="http://schemas.microsoft.com/office/powerpoint/2010/main" val="19680777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23056" y="1898351"/>
            <a:ext cx="6097926" cy="1346799"/>
          </a:xfrm>
        </p:spPr>
        <p:txBody>
          <a:bodyPr/>
          <a:lstStyle/>
          <a:p>
            <a:r>
              <a:rPr lang="en-US">
                <a:solidFill>
                  <a:schemeClr val="accent2"/>
                </a:solidFill>
              </a:rPr>
              <a:t>Black box tests</a:t>
            </a:r>
          </a:p>
        </p:txBody>
      </p:sp>
    </p:spTree>
    <p:extLst>
      <p:ext uri="{BB962C8B-B14F-4D97-AF65-F5344CB8AC3E}">
        <p14:creationId xmlns:p14="http://schemas.microsoft.com/office/powerpoint/2010/main" val="40755247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99% bug compatibility</a:t>
            </a:r>
          </a:p>
        </p:txBody>
      </p:sp>
    </p:spTree>
    <p:extLst>
      <p:ext uri="{BB962C8B-B14F-4D97-AF65-F5344CB8AC3E}">
        <p14:creationId xmlns:p14="http://schemas.microsoft.com/office/powerpoint/2010/main" val="31894742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C"/>
        </a:solidFill>
        <a:effectLst/>
      </p:bgPr>
    </p:bg>
    <p:spTree>
      <p:nvGrpSpPr>
        <p:cNvPr id="1" name=""/>
        <p:cNvGrpSpPr/>
        <p:nvPr/>
      </p:nvGrpSpPr>
      <p:grpSpPr>
        <a:xfrm>
          <a:off x="0" y="0"/>
          <a:ext cx="0" cy="0"/>
          <a:chOff x="0" y="0"/>
          <a:chExt cx="0" cy="0"/>
        </a:xfrm>
      </p:grpSpPr>
      <p:pic>
        <p:nvPicPr>
          <p:cNvPr id="133" name="IMG_0824.jpg"/>
          <p:cNvPicPr>
            <a:picLocks noChangeAspect="1"/>
          </p:cNvPicPr>
          <p:nvPr/>
        </p:nvPicPr>
        <p:blipFill>
          <a:blip r:embed="rId3">
            <a:extLst/>
          </a:blip>
          <a:stretch>
            <a:fillRect/>
          </a:stretch>
        </p:blipFill>
        <p:spPr>
          <a:xfrm>
            <a:off x="586315" y="242773"/>
            <a:ext cx="2677587" cy="3530174"/>
          </a:xfrm>
          <a:prstGeom prst="rect">
            <a:avLst/>
          </a:prstGeom>
          <a:ln w="12700">
            <a:miter lim="400000"/>
          </a:ln>
        </p:spPr>
      </p:pic>
      <p:sp>
        <p:nvSpPr>
          <p:cNvPr id="2" name="TextBox 1"/>
          <p:cNvSpPr txBox="1"/>
          <p:nvPr/>
        </p:nvSpPr>
        <p:spPr>
          <a:xfrm>
            <a:off x="3852951" y="612452"/>
            <a:ext cx="4862321" cy="2187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algn="l"/>
            <a:r>
              <a:rPr lang="en-US" sz="3600"/>
              <a:t>👋 Andreia “shana” Gaita</a:t>
            </a:r>
          </a:p>
          <a:p>
            <a:pPr algn="l"/>
            <a:r>
              <a:rPr lang="en-US" sz="3600"/>
              <a:t/>
            </a:r>
            <a:br>
              <a:rPr lang="en-US" sz="3600"/>
            </a:br>
            <a:r>
              <a:rPr lang="en-US" sz="3200">
                <a:solidFill>
                  <a:schemeClr val="tx1"/>
                </a:solidFill>
              </a:rPr>
              <a:t>Editor Tools team lead @ GitHub</a:t>
            </a:r>
          </a:p>
          <a:p>
            <a:pPr algn="l"/>
            <a:r>
              <a:rPr lang="en-US" sz="3200">
                <a:solidFill>
                  <a:schemeClr val="tx1"/>
                </a:solidFill>
              </a:rPr>
              <a:t>Runtime &amp; scripting engineer @ Unity</a:t>
            </a:r>
          </a:p>
          <a:p>
            <a:pPr algn="l"/>
            <a:r>
              <a:rPr lang="en-US" sz="3200">
                <a:solidFill>
                  <a:schemeClr val="tx1"/>
                </a:solidFill>
              </a:rPr>
              <a:t>Mono hacker @ Novell &amp; Xamarin</a:t>
            </a:r>
          </a:p>
        </p:txBody>
      </p:sp>
      <p:grpSp>
        <p:nvGrpSpPr>
          <p:cNvPr id="5" name="Group 4"/>
          <p:cNvGrpSpPr/>
          <p:nvPr/>
        </p:nvGrpSpPr>
        <p:grpSpPr>
          <a:xfrm>
            <a:off x="482600" y="4532526"/>
            <a:ext cx="4285829" cy="610974"/>
            <a:chOff x="463970" y="1799549"/>
            <a:chExt cx="4285829" cy="610974"/>
          </a:xfrm>
        </p:grpSpPr>
        <p:pic>
          <p:nvPicPr>
            <p:cNvPr id="135" name="TwitterLogo_#55acee.png"/>
            <p:cNvPicPr>
              <a:picLocks/>
            </p:cNvPicPr>
            <p:nvPr/>
          </p:nvPicPr>
          <p:blipFill>
            <a:blip r:embed="rId4">
              <a:extLst/>
            </a:blip>
            <a:stretch>
              <a:fillRect/>
            </a:stretch>
          </p:blipFill>
          <p:spPr>
            <a:xfrm>
              <a:off x="463970" y="1844906"/>
              <a:ext cx="576441" cy="565617"/>
            </a:xfrm>
            <a:prstGeom prst="rect">
              <a:avLst/>
            </a:prstGeom>
            <a:ln w="12700" cap="flat">
              <a:noFill/>
              <a:miter lim="400000"/>
            </a:ln>
            <a:effectLst/>
          </p:spPr>
        </p:pic>
        <p:sp>
          <p:nvSpPr>
            <p:cNvPr id="13" name="Shape 134"/>
            <p:cNvSpPr/>
            <p:nvPr/>
          </p:nvSpPr>
          <p:spPr>
            <a:xfrm>
              <a:off x="1040410" y="1799549"/>
              <a:ext cx="3709389" cy="6109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7000"/>
              </a:lvl1pPr>
            </a:lstStyle>
            <a:p>
              <a:pPr algn="l"/>
              <a:r>
                <a:rPr sz="4000">
                  <a:solidFill>
                    <a:schemeClr val="accent4"/>
                  </a:solidFill>
                </a:rPr>
                <a:t>sh</a:t>
              </a:r>
              <a:r>
                <a:rPr lang="en-US" sz="4000">
                  <a:solidFill>
                    <a:schemeClr val="accent4"/>
                  </a:solidFill>
                </a:rPr>
                <a:t>4</a:t>
              </a:r>
              <a:r>
                <a:rPr sz="4000">
                  <a:solidFill>
                    <a:schemeClr val="accent4"/>
                  </a:solidFill>
                </a:rPr>
                <a:t>na</a:t>
              </a:r>
              <a:r>
                <a:rPr lang="en-US" sz="4400">
                  <a:solidFill>
                    <a:schemeClr val="accent4"/>
                  </a:solidFill>
                </a:rPr>
                <a:t> </a:t>
              </a:r>
              <a:r>
                <a:rPr lang="en-US" sz="1800">
                  <a:solidFill>
                    <a:schemeClr val="tx1"/>
                  </a:solidFill>
                </a:rPr>
                <a:t>(not a typo)</a:t>
              </a:r>
              <a:endParaRPr sz="1800">
                <a:solidFill>
                  <a:schemeClr val="tx1"/>
                </a:solidFill>
              </a:endParaRPr>
            </a:p>
          </p:txBody>
        </p:sp>
      </p:grpSp>
      <p:grpSp>
        <p:nvGrpSpPr>
          <p:cNvPr id="7" name="Group 6"/>
          <p:cNvGrpSpPr/>
          <p:nvPr/>
        </p:nvGrpSpPr>
        <p:grpSpPr>
          <a:xfrm>
            <a:off x="3327402" y="4577883"/>
            <a:ext cx="2472771" cy="610974"/>
            <a:chOff x="546100" y="2624648"/>
            <a:chExt cx="2472771" cy="610974"/>
          </a:xfrm>
        </p:grpSpPr>
        <p:sp>
          <p:nvSpPr>
            <p:cNvPr id="8" name="Shape 134"/>
            <p:cNvSpPr/>
            <p:nvPr/>
          </p:nvSpPr>
          <p:spPr>
            <a:xfrm>
              <a:off x="1040411" y="2624648"/>
              <a:ext cx="1978460" cy="6109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7000"/>
              </a:lvl1pPr>
            </a:lstStyle>
            <a:p>
              <a:pPr algn="l"/>
              <a:r>
                <a:rPr sz="4000">
                  <a:solidFill>
                    <a:srgbClr val="DE6A10"/>
                  </a:solidFill>
                </a:rPr>
                <a:t>sh</a:t>
              </a:r>
              <a:r>
                <a:rPr lang="en-US" sz="4000">
                  <a:solidFill>
                    <a:srgbClr val="DE6A10"/>
                  </a:solidFill>
                </a:rPr>
                <a:t>a</a:t>
              </a:r>
              <a:r>
                <a:rPr sz="4000">
                  <a:solidFill>
                    <a:srgbClr val="DE6A10"/>
                  </a:solidFill>
                </a:rPr>
                <a:t>na</a:t>
              </a:r>
              <a:endParaRPr sz="5400">
                <a:solidFill>
                  <a:srgbClr val="DE6A10"/>
                </a:solidFill>
              </a:endParaRPr>
            </a:p>
          </p:txBody>
        </p:sp>
        <p:pic>
          <p:nvPicPr>
            <p:cNvPr id="6" name="Picture 5" descr="GitHub-Mark-120px-plu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100" y="2730500"/>
              <a:ext cx="406400" cy="4064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78804" y="1898351"/>
            <a:ext cx="6386435" cy="1346799"/>
          </a:xfrm>
        </p:spPr>
        <p:txBody>
          <a:bodyPr/>
          <a:lstStyle/>
          <a:p>
            <a:r>
              <a:rPr lang="en-US">
                <a:solidFill>
                  <a:schemeClr val="accent6"/>
                </a:solidFill>
              </a:rPr>
              <a:t>Functional tests</a:t>
            </a:r>
          </a:p>
        </p:txBody>
      </p:sp>
    </p:spTree>
    <p:extLst>
      <p:ext uri="{BB962C8B-B14F-4D97-AF65-F5344CB8AC3E}">
        <p14:creationId xmlns:p14="http://schemas.microsoft.com/office/powerpoint/2010/main" val="3840724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The case of the missing ants</a:t>
            </a:r>
          </a:p>
        </p:txBody>
      </p:sp>
    </p:spTree>
    <p:extLst>
      <p:ext uri="{BB962C8B-B14F-4D97-AF65-F5344CB8AC3E}">
        <p14:creationId xmlns:p14="http://schemas.microsoft.com/office/powerpoint/2010/main" val="1705081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tline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0"/>
            <a:ext cx="5708650" cy="5187425"/>
          </a:xfrm>
          <a:prstGeom prst="rect">
            <a:avLst/>
          </a:prstGeom>
        </p:spPr>
      </p:pic>
    </p:spTree>
    <p:extLst>
      <p:ext uri="{BB962C8B-B14F-4D97-AF65-F5344CB8AC3E}">
        <p14:creationId xmlns:p14="http://schemas.microsoft.com/office/powerpoint/2010/main" val="3891118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About those assumptions...</a:t>
            </a:r>
            <a:endParaRPr lang="en-US"/>
          </a:p>
        </p:txBody>
      </p:sp>
    </p:spTree>
    <p:extLst>
      <p:ext uri="{BB962C8B-B14F-4D97-AF65-F5344CB8AC3E}">
        <p14:creationId xmlns:p14="http://schemas.microsoft.com/office/powerpoint/2010/main" val="102690407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tlin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9" y="0"/>
            <a:ext cx="5539859" cy="6292850"/>
          </a:xfrm>
          <a:prstGeom prst="rect">
            <a:avLst/>
          </a:prstGeom>
        </p:spPr>
      </p:pic>
      <p:pic>
        <p:nvPicPr>
          <p:cNvPr id="2" name="Picture 1" descr="antlines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9" y="0"/>
            <a:ext cx="5539859" cy="6292850"/>
          </a:xfrm>
          <a:prstGeom prst="rect">
            <a:avLst/>
          </a:prstGeom>
        </p:spPr>
      </p:pic>
    </p:spTree>
    <p:extLst>
      <p:ext uri="{BB962C8B-B14F-4D97-AF65-F5344CB8AC3E}">
        <p14:creationId xmlns:p14="http://schemas.microsoft.com/office/powerpoint/2010/main" val="13723583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chemeClr val="tx1"/>
                </a:solidFill>
              </a:rPr>
              <a:t>Check your </a:t>
            </a:r>
            <a:r>
              <a:rPr lang="en-US"/>
              <a:t>assumptions</a:t>
            </a:r>
          </a:p>
        </p:txBody>
      </p:sp>
      <p:sp>
        <p:nvSpPr>
          <p:cNvPr id="3" name="TextBox 2"/>
          <p:cNvSpPr txBox="1"/>
          <p:nvPr/>
        </p:nvSpPr>
        <p:spPr>
          <a:xfrm rot="890946">
            <a:off x="6839675" y="691297"/>
            <a:ext cx="1814486"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1"/>
                </a:solidFill>
                <a:effectLst/>
                <a:uFillTx/>
                <a:latin typeface="+mn-lt"/>
                <a:ea typeface="+mn-ea"/>
                <a:cs typeface="+mn-cs"/>
                <a:sym typeface="Yanone Kaffeesatz Regular"/>
              </a:rPr>
              <a:t>Test early</a:t>
            </a:r>
          </a:p>
        </p:txBody>
      </p:sp>
      <p:sp>
        <p:nvSpPr>
          <p:cNvPr id="4" name="TextBox 3"/>
          <p:cNvSpPr txBox="1"/>
          <p:nvPr/>
        </p:nvSpPr>
        <p:spPr>
          <a:xfrm rot="21163236">
            <a:off x="282254" y="4240848"/>
            <a:ext cx="189913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6"/>
                </a:solidFill>
                <a:effectLst/>
                <a:uFillTx/>
                <a:latin typeface="+mn-lt"/>
                <a:ea typeface="+mn-ea"/>
                <a:cs typeface="+mn-cs"/>
                <a:sym typeface="Yanone Kaffeesatz Regular"/>
              </a:rPr>
              <a:t>Test often</a:t>
            </a:r>
          </a:p>
        </p:txBody>
      </p:sp>
    </p:spTree>
    <p:extLst>
      <p:ext uri="{BB962C8B-B14F-4D97-AF65-F5344CB8AC3E}">
        <p14:creationId xmlns:p14="http://schemas.microsoft.com/office/powerpoint/2010/main" val="341339053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The $6500 bug</a:t>
            </a:r>
          </a:p>
        </p:txBody>
      </p:sp>
    </p:spTree>
    <p:extLst>
      <p:ext uri="{BB962C8B-B14F-4D97-AF65-F5344CB8AC3E}">
        <p14:creationId xmlns:p14="http://schemas.microsoft.com/office/powerpoint/2010/main" val="35927413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e365886-5087-11e5-99b4-2c248fd2f8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3000375"/>
            <a:ext cx="4826000" cy="8143875"/>
          </a:xfrm>
          <a:prstGeom prst="rect">
            <a:avLst/>
          </a:prstGeom>
        </p:spPr>
      </p:pic>
    </p:spTree>
    <p:extLst>
      <p:ext uri="{BB962C8B-B14F-4D97-AF65-F5344CB8AC3E}">
        <p14:creationId xmlns:p14="http://schemas.microsoft.com/office/powerpoint/2010/main" val="311431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08-16 at 5.12.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42" y="0"/>
            <a:ext cx="8866316" cy="5143500"/>
          </a:xfrm>
          <a:prstGeom prst="rect">
            <a:avLst/>
          </a:prstGeom>
        </p:spPr>
      </p:pic>
    </p:spTree>
    <p:extLst>
      <p:ext uri="{BB962C8B-B14F-4D97-AF65-F5344CB8AC3E}">
        <p14:creationId xmlns:p14="http://schemas.microsoft.com/office/powerpoint/2010/main" val="23036365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8-16 at 5.16.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635000"/>
            <a:ext cx="8915400" cy="3784600"/>
          </a:xfrm>
          <a:prstGeom prst="rect">
            <a:avLst/>
          </a:prstGeom>
        </p:spPr>
      </p:pic>
    </p:spTree>
    <p:extLst>
      <p:ext uri="{BB962C8B-B14F-4D97-AF65-F5344CB8AC3E}">
        <p14:creationId xmlns:p14="http://schemas.microsoft.com/office/powerpoint/2010/main" val="29398474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I'm not QA</a:t>
            </a:r>
            <a:endParaRPr lang="en-US">
              <a:solidFill>
                <a:schemeClr val="accent6"/>
              </a:solidFill>
            </a:endParaRPr>
          </a:p>
        </p:txBody>
      </p:sp>
    </p:spTree>
    <p:extLst>
      <p:ext uri="{BB962C8B-B14F-4D97-AF65-F5344CB8AC3E}">
        <p14:creationId xmlns:p14="http://schemas.microsoft.com/office/powerpoint/2010/main" val="2616337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stallthething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98450"/>
            <a:ext cx="6350000" cy="4508500"/>
          </a:xfrm>
          <a:prstGeom prst="rect">
            <a:avLst/>
          </a:prstGeom>
        </p:spPr>
      </p:pic>
    </p:spTree>
    <p:extLst>
      <p:ext uri="{BB962C8B-B14F-4D97-AF65-F5344CB8AC3E}">
        <p14:creationId xmlns:p14="http://schemas.microsoft.com/office/powerpoint/2010/main" val="29069745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500"/>
              <a:t>Thank you!</a:t>
            </a:r>
          </a:p>
        </p:txBody>
      </p:sp>
      <p:sp>
        <p:nvSpPr>
          <p:cNvPr id="5" name="Shape 134"/>
          <p:cNvSpPr/>
          <p:nvPr/>
        </p:nvSpPr>
        <p:spPr>
          <a:xfrm>
            <a:off x="341913" y="4301449"/>
            <a:ext cx="1978460" cy="6109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7000"/>
            </a:lvl1pPr>
          </a:lstStyle>
          <a:p>
            <a:pPr algn="l"/>
            <a:r>
              <a:rPr lang="en-US" sz="4000"/>
              <a:t>@</a:t>
            </a:r>
            <a:r>
              <a:rPr sz="4000"/>
              <a:t>sh</a:t>
            </a:r>
            <a:r>
              <a:rPr lang="en-US" sz="4000"/>
              <a:t>4</a:t>
            </a:r>
            <a:r>
              <a:rPr sz="4000"/>
              <a:t>na</a:t>
            </a:r>
          </a:p>
        </p:txBody>
      </p:sp>
      <p:pic>
        <p:nvPicPr>
          <p:cNvPr id="12" name="IMG_0824.jpg"/>
          <p:cNvPicPr>
            <a:picLocks noChangeAspect="1"/>
          </p:cNvPicPr>
          <p:nvPr/>
        </p:nvPicPr>
        <p:blipFill>
          <a:blip r:embed="rId2">
            <a:extLst/>
          </a:blip>
          <a:stretch>
            <a:fillRect/>
          </a:stretch>
        </p:blipFill>
        <p:spPr>
          <a:xfrm>
            <a:off x="7929541" y="139701"/>
            <a:ext cx="1020230" cy="1345088"/>
          </a:xfrm>
          <a:prstGeom prst="rect">
            <a:avLst/>
          </a:prstGeom>
          <a:ln w="12700">
            <a:miter lim="400000"/>
          </a:ln>
        </p:spPr>
      </p:pic>
      <p:sp>
        <p:nvSpPr>
          <p:cNvPr id="13" name="TextBox 12"/>
          <p:cNvSpPr txBox="1"/>
          <p:nvPr/>
        </p:nvSpPr>
        <p:spPr>
          <a:xfrm>
            <a:off x="6757444" y="4301449"/>
            <a:ext cx="2192327"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000" b="0" i="0" u="none" strike="noStrike" cap="none" spc="0" normalizeH="0" baseline="0">
                <a:ln>
                  <a:noFill/>
                </a:ln>
                <a:solidFill>
                  <a:srgbClr val="797979"/>
                </a:solidFill>
                <a:effectLst/>
                <a:uFillTx/>
                <a:latin typeface="+mn-lt"/>
                <a:ea typeface="+mn-ea"/>
                <a:cs typeface="+mn-cs"/>
                <a:sym typeface="Yanone Kaffeesatz Regular"/>
              </a:rPr>
              <a:t>Andreia Gaita</a:t>
            </a:r>
          </a:p>
        </p:txBody>
      </p:sp>
      <p:sp>
        <p:nvSpPr>
          <p:cNvPr id="14" name="TextBox 13"/>
          <p:cNvSpPr txBox="1"/>
          <p:nvPr/>
        </p:nvSpPr>
        <p:spPr>
          <a:xfrm rot="20293331">
            <a:off x="-37567" y="597100"/>
            <a:ext cx="334707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Questions</a:t>
            </a:r>
            <a:r>
              <a:rPr kumimoji="0" lang="en-US" sz="4400" b="0" i="0" u="none" strike="noStrike" cap="none" spc="0" normalizeH="0">
                <a:ln>
                  <a:noFill/>
                </a:ln>
                <a:solidFill>
                  <a:schemeClr val="bg1"/>
                </a:solidFill>
                <a:effectLst/>
                <a:uFillTx/>
                <a:latin typeface="+mn-lt"/>
                <a:ea typeface="+mn-ea"/>
                <a:cs typeface="+mn-cs"/>
                <a:sym typeface="Yanone Kaffeesatz Regular"/>
              </a:rPr>
              <a:t> anyone?</a:t>
            </a:r>
            <a:endParaRPr kumimoji="0" lang="en-US" sz="4400" b="0" i="0" u="none" strike="noStrike" cap="none" spc="0" normalizeH="0" baseline="0">
              <a:ln>
                <a:noFill/>
              </a:ln>
              <a:solidFill>
                <a:schemeClr val="bg1"/>
              </a:solidFill>
              <a:effectLst/>
              <a:uFillTx/>
              <a:latin typeface="+mn-lt"/>
              <a:ea typeface="+mn-ea"/>
              <a:cs typeface="+mn-cs"/>
              <a:sym typeface="Yanone Kaffeesatz Regular"/>
            </a:endParaRPr>
          </a:p>
        </p:txBody>
      </p:sp>
    </p:spTree>
    <p:extLst>
      <p:ext uri="{BB962C8B-B14F-4D97-AF65-F5344CB8AC3E}">
        <p14:creationId xmlns:p14="http://schemas.microsoft.com/office/powerpoint/2010/main" val="97388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rot="20293331">
            <a:off x="1179831" y="597100"/>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Text</a:t>
            </a:r>
          </a:p>
        </p:txBody>
      </p:sp>
      <p:sp>
        <p:nvSpPr>
          <p:cNvPr id="3" name="TextBox 2"/>
          <p:cNvSpPr txBox="1"/>
          <p:nvPr/>
        </p:nvSpPr>
        <p:spPr>
          <a:xfrm rot="890946">
            <a:off x="4649180" y="40059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1"/>
                </a:solidFill>
                <a:effectLst/>
                <a:uFillTx/>
                <a:latin typeface="+mn-lt"/>
                <a:ea typeface="+mn-ea"/>
                <a:cs typeface="+mn-cs"/>
                <a:sym typeface="Yanone Kaffeesatz Regular"/>
              </a:rPr>
              <a:t>Text</a:t>
            </a:r>
          </a:p>
        </p:txBody>
      </p:sp>
      <p:sp>
        <p:nvSpPr>
          <p:cNvPr id="4" name="TextBox 3"/>
          <p:cNvSpPr txBox="1"/>
          <p:nvPr/>
        </p:nvSpPr>
        <p:spPr>
          <a:xfrm>
            <a:off x="2756880" y="42726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4"/>
                </a:solidFill>
                <a:effectLst/>
                <a:uFillTx/>
                <a:latin typeface="+mn-lt"/>
                <a:ea typeface="+mn-ea"/>
                <a:cs typeface="+mn-cs"/>
                <a:sym typeface="Yanone Kaffeesatz Regular"/>
              </a:rPr>
              <a:t>Text</a:t>
            </a:r>
          </a:p>
        </p:txBody>
      </p:sp>
      <p:sp>
        <p:nvSpPr>
          <p:cNvPr id="5" name="TextBox 4"/>
          <p:cNvSpPr txBox="1"/>
          <p:nvPr/>
        </p:nvSpPr>
        <p:spPr>
          <a:xfrm>
            <a:off x="5341180" y="724720"/>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5"/>
                </a:solidFill>
                <a:effectLst/>
                <a:uFillTx/>
                <a:latin typeface="+mn-lt"/>
                <a:ea typeface="+mn-ea"/>
                <a:cs typeface="+mn-cs"/>
                <a:sym typeface="Yanone Kaffeesatz Regular"/>
              </a:rPr>
              <a:t>Text</a:t>
            </a:r>
          </a:p>
        </p:txBody>
      </p:sp>
      <p:sp>
        <p:nvSpPr>
          <p:cNvPr id="6" name="TextBox 5"/>
          <p:cNvSpPr txBox="1"/>
          <p:nvPr/>
        </p:nvSpPr>
        <p:spPr>
          <a:xfrm>
            <a:off x="1270980" y="3758248"/>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6"/>
                </a:solidFill>
                <a:effectLst/>
                <a:uFillTx/>
                <a:latin typeface="+mn-lt"/>
                <a:ea typeface="+mn-ea"/>
                <a:cs typeface="+mn-cs"/>
                <a:sym typeface="Yanone Kaffeesatz Regular"/>
              </a:rPr>
              <a:t>Text</a:t>
            </a:r>
          </a:p>
        </p:txBody>
      </p:sp>
      <p:sp>
        <p:nvSpPr>
          <p:cNvPr id="7" name="TextBox 6"/>
          <p:cNvSpPr txBox="1"/>
          <p:nvPr/>
        </p:nvSpPr>
        <p:spPr>
          <a:xfrm>
            <a:off x="3669032" y="39551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2"/>
                </a:solidFill>
                <a:effectLst/>
                <a:uFillTx/>
                <a:latin typeface="+mn-lt"/>
                <a:ea typeface="+mn-ea"/>
                <a:cs typeface="+mn-cs"/>
                <a:sym typeface="Yanone Kaffeesatz Regular"/>
              </a:rPr>
              <a:t>Text</a:t>
            </a:r>
          </a:p>
        </p:txBody>
      </p:sp>
      <p:sp>
        <p:nvSpPr>
          <p:cNvPr id="8" name="TextBox 7"/>
          <p:cNvSpPr txBox="1"/>
          <p:nvPr/>
        </p:nvSpPr>
        <p:spPr>
          <a:xfrm>
            <a:off x="632545" y="2212072"/>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Text</a:t>
            </a:r>
          </a:p>
        </p:txBody>
      </p:sp>
    </p:spTree>
    <p:extLst>
      <p:ext uri="{BB962C8B-B14F-4D97-AF65-F5344CB8AC3E}">
        <p14:creationId xmlns:p14="http://schemas.microsoft.com/office/powerpoint/2010/main" val="107238062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00377552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69145793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18357382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6591567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3"/>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23862027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3"/>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48191792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3690538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98070" y="1898351"/>
            <a:ext cx="5947880" cy="1346799"/>
          </a:xfrm>
        </p:spPr>
        <p:txBody>
          <a:bodyPr/>
          <a:lstStyle/>
          <a:p>
            <a:r>
              <a:rPr lang="en-US">
                <a:solidFill>
                  <a:schemeClr val="accent6"/>
                </a:solidFill>
              </a:rPr>
              <a:t>Cross-platform</a:t>
            </a:r>
          </a:p>
        </p:txBody>
      </p:sp>
      <p:sp>
        <p:nvSpPr>
          <p:cNvPr id="3" name="TextBox 2"/>
          <p:cNvSpPr txBox="1"/>
          <p:nvPr/>
        </p:nvSpPr>
        <p:spPr>
          <a:xfrm rot="563145">
            <a:off x="990948" y="3272311"/>
            <a:ext cx="121424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Cardboard</a:t>
            </a:r>
          </a:p>
        </p:txBody>
      </p:sp>
      <p:sp>
        <p:nvSpPr>
          <p:cNvPr id="4" name="TextBox 3"/>
          <p:cNvSpPr txBox="1"/>
          <p:nvPr/>
        </p:nvSpPr>
        <p:spPr>
          <a:xfrm rot="20548527">
            <a:off x="6403656" y="3668090"/>
            <a:ext cx="119835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4400">
                <a:solidFill>
                  <a:schemeClr val="accent1"/>
                </a:solidFill>
              </a:rPr>
              <a:t>MacOS</a:t>
            </a:r>
            <a:endParaRPr kumimoji="0" lang="en-US" sz="4400" b="0" i="0" u="none" strike="noStrike" cap="none" spc="0" normalizeH="0" baseline="0">
              <a:ln>
                <a:noFill/>
              </a:ln>
              <a:solidFill>
                <a:schemeClr val="accent1"/>
              </a:solidFill>
              <a:effectLst/>
              <a:uFillTx/>
              <a:latin typeface="+mn-lt"/>
              <a:ea typeface="+mn-ea"/>
              <a:cs typeface="+mn-cs"/>
              <a:sym typeface="Yanone Kaffeesatz Regular"/>
            </a:endParaRPr>
          </a:p>
        </p:txBody>
      </p:sp>
      <p:sp>
        <p:nvSpPr>
          <p:cNvPr id="5" name="TextBox 4"/>
          <p:cNvSpPr txBox="1"/>
          <p:nvPr/>
        </p:nvSpPr>
        <p:spPr>
          <a:xfrm rot="1143611">
            <a:off x="6439740" y="679533"/>
            <a:ext cx="105157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5"/>
                </a:solidFill>
                <a:effectLst/>
                <a:uFillTx/>
                <a:latin typeface="+mn-lt"/>
                <a:ea typeface="+mn-ea"/>
                <a:cs typeface="+mn-cs"/>
                <a:sym typeface="Yanone Kaffeesatz Regular"/>
              </a:rPr>
              <a:t>Linux</a:t>
            </a:r>
          </a:p>
        </p:txBody>
      </p:sp>
      <p:sp>
        <p:nvSpPr>
          <p:cNvPr id="6" name="TextBox 5"/>
          <p:cNvSpPr txBox="1"/>
          <p:nvPr/>
        </p:nvSpPr>
        <p:spPr>
          <a:xfrm rot="20424312">
            <a:off x="1020900" y="859057"/>
            <a:ext cx="810161"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4"/>
                </a:solidFill>
                <a:effectLst/>
                <a:uFillTx/>
                <a:latin typeface="+mn-lt"/>
                <a:ea typeface="+mn-ea"/>
                <a:cs typeface="+mn-cs"/>
                <a:sym typeface="Yanone Kaffeesatz Regular"/>
              </a:rPr>
              <a:t>VMs</a:t>
            </a:r>
          </a:p>
        </p:txBody>
      </p:sp>
      <p:sp>
        <p:nvSpPr>
          <p:cNvPr id="7" name="TextBox 6"/>
          <p:cNvSpPr txBox="1"/>
          <p:nvPr/>
        </p:nvSpPr>
        <p:spPr>
          <a:xfrm rot="239396">
            <a:off x="3725777" y="950154"/>
            <a:ext cx="96326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tx2"/>
                </a:solidFill>
              </a:rPr>
              <a:t>Android</a:t>
            </a:r>
            <a:endParaRPr kumimoji="0" lang="en-US" sz="2800" b="0" i="0" u="none" strike="noStrike" cap="none" spc="0" normalizeH="0" baseline="0">
              <a:ln>
                <a:noFill/>
              </a:ln>
              <a:solidFill>
                <a:schemeClr val="tx2"/>
              </a:solidFill>
              <a:effectLst/>
              <a:uFillTx/>
              <a:sym typeface="Yanone Kaffeesatz Regular"/>
            </a:endParaRPr>
          </a:p>
        </p:txBody>
      </p:sp>
      <p:sp>
        <p:nvSpPr>
          <p:cNvPr id="8" name="TextBox 7"/>
          <p:cNvSpPr txBox="1"/>
          <p:nvPr/>
        </p:nvSpPr>
        <p:spPr>
          <a:xfrm rot="20548527">
            <a:off x="3031896" y="3594243"/>
            <a:ext cx="62395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UWP</a:t>
            </a:r>
            <a:endParaRPr kumimoji="0" lang="en-US" sz="2800" b="0" i="0" u="none" strike="noStrike" cap="none" spc="0" normalizeH="0" baseline="0">
              <a:ln>
                <a:noFill/>
              </a:ln>
              <a:solidFill>
                <a:schemeClr val="accent1"/>
              </a:solidFill>
              <a:effectLst/>
              <a:uFillTx/>
              <a:sym typeface="Yanone Kaffeesatz Regular"/>
            </a:endParaRPr>
          </a:p>
        </p:txBody>
      </p:sp>
      <p:sp>
        <p:nvSpPr>
          <p:cNvPr id="10" name="TextBox 9"/>
          <p:cNvSpPr txBox="1"/>
          <p:nvPr/>
        </p:nvSpPr>
        <p:spPr>
          <a:xfrm rot="20548527">
            <a:off x="5569681" y="1574943"/>
            <a:ext cx="85699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4"/>
                </a:solidFill>
              </a:rPr>
              <a:t>WebGL</a:t>
            </a:r>
            <a:endParaRPr kumimoji="0" lang="en-US" sz="2800" b="0" i="0" u="none" strike="noStrike" cap="none" spc="0" normalizeH="0" baseline="0">
              <a:ln>
                <a:noFill/>
              </a:ln>
              <a:solidFill>
                <a:schemeClr val="accent4"/>
              </a:solidFill>
              <a:effectLst/>
              <a:uFillTx/>
              <a:sym typeface="Yanone Kaffeesatz Regular"/>
            </a:endParaRPr>
          </a:p>
        </p:txBody>
      </p:sp>
      <p:sp>
        <p:nvSpPr>
          <p:cNvPr id="11" name="TextBox 10"/>
          <p:cNvSpPr txBox="1"/>
          <p:nvPr/>
        </p:nvSpPr>
        <p:spPr>
          <a:xfrm rot="20548527">
            <a:off x="4293896" y="3839120"/>
            <a:ext cx="51296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PS4</a:t>
            </a:r>
            <a:endParaRPr kumimoji="0" lang="en-US" sz="2800" b="0" i="0" u="none" strike="noStrike" cap="none" spc="0" normalizeH="0" baseline="0">
              <a:ln>
                <a:noFill/>
              </a:ln>
              <a:solidFill>
                <a:schemeClr val="accent1"/>
              </a:solidFill>
              <a:effectLst/>
              <a:uFillTx/>
              <a:sym typeface="Yanone Kaffeesatz Regular"/>
            </a:endParaRPr>
          </a:p>
        </p:txBody>
      </p:sp>
      <p:sp>
        <p:nvSpPr>
          <p:cNvPr id="12" name="TextBox 11"/>
          <p:cNvSpPr txBox="1"/>
          <p:nvPr/>
        </p:nvSpPr>
        <p:spPr>
          <a:xfrm rot="20548527">
            <a:off x="5414921" y="4083997"/>
            <a:ext cx="86200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rgbClr val="53585F"/>
                </a:solidFill>
              </a:rPr>
              <a:t>PS Vita</a:t>
            </a:r>
            <a:endParaRPr kumimoji="0" lang="en-US" sz="2800" b="0" i="0" u="none" strike="noStrike" cap="none" spc="0" normalizeH="0" baseline="0">
              <a:ln>
                <a:noFill/>
              </a:ln>
              <a:solidFill>
                <a:srgbClr val="53585F"/>
              </a:solidFill>
              <a:effectLst/>
              <a:uFillTx/>
              <a:sym typeface="Yanone Kaffeesatz Regular"/>
            </a:endParaRPr>
          </a:p>
        </p:txBody>
      </p:sp>
      <p:sp>
        <p:nvSpPr>
          <p:cNvPr id="13" name="TextBox 12"/>
          <p:cNvSpPr txBox="1"/>
          <p:nvPr/>
        </p:nvSpPr>
        <p:spPr>
          <a:xfrm rot="20548527">
            <a:off x="254003" y="1819445"/>
            <a:ext cx="11460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XBox One</a:t>
            </a:r>
            <a:endParaRPr kumimoji="0" lang="en-US" sz="2800" b="0" i="0" u="none" strike="noStrike" cap="none" spc="0" normalizeH="0" baseline="0">
              <a:ln>
                <a:noFill/>
              </a:ln>
              <a:solidFill>
                <a:schemeClr val="accent1"/>
              </a:solidFill>
              <a:effectLst/>
              <a:uFillTx/>
              <a:sym typeface="Yanone Kaffeesatz Regular"/>
            </a:endParaRPr>
          </a:p>
        </p:txBody>
      </p:sp>
      <p:sp>
        <p:nvSpPr>
          <p:cNvPr id="14" name="TextBox 13"/>
          <p:cNvSpPr txBox="1"/>
          <p:nvPr/>
        </p:nvSpPr>
        <p:spPr>
          <a:xfrm rot="20548527">
            <a:off x="6405117" y="3162164"/>
            <a:ext cx="6767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Wii U</a:t>
            </a:r>
            <a:endParaRPr kumimoji="0" lang="en-US" sz="2800" b="0" i="0" u="none" strike="noStrike" cap="none" spc="0" normalizeH="0" baseline="0">
              <a:ln>
                <a:noFill/>
              </a:ln>
              <a:solidFill>
                <a:schemeClr val="accent1"/>
              </a:solidFill>
              <a:effectLst/>
              <a:uFillTx/>
              <a:sym typeface="Yanone Kaffeesatz Regular"/>
            </a:endParaRPr>
          </a:p>
        </p:txBody>
      </p:sp>
      <p:sp>
        <p:nvSpPr>
          <p:cNvPr id="15" name="TextBox 14"/>
          <p:cNvSpPr txBox="1"/>
          <p:nvPr/>
        </p:nvSpPr>
        <p:spPr>
          <a:xfrm rot="20548527">
            <a:off x="7733757" y="1535596"/>
            <a:ext cx="52197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3DS</a:t>
            </a:r>
          </a:p>
        </p:txBody>
      </p:sp>
      <p:sp>
        <p:nvSpPr>
          <p:cNvPr id="16" name="TextBox 15"/>
          <p:cNvSpPr txBox="1"/>
          <p:nvPr/>
        </p:nvSpPr>
        <p:spPr>
          <a:xfrm rot="20548527">
            <a:off x="7899449" y="2828197"/>
            <a:ext cx="4953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Rift</a:t>
            </a:r>
          </a:p>
        </p:txBody>
      </p:sp>
      <p:sp>
        <p:nvSpPr>
          <p:cNvPr id="18" name="TextBox 17"/>
          <p:cNvSpPr txBox="1"/>
          <p:nvPr/>
        </p:nvSpPr>
        <p:spPr>
          <a:xfrm rot="563145">
            <a:off x="3108829" y="4380692"/>
            <a:ext cx="56937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Vive</a:t>
            </a:r>
          </a:p>
        </p:txBody>
      </p:sp>
      <p:sp>
        <p:nvSpPr>
          <p:cNvPr id="19" name="TextBox 18"/>
          <p:cNvSpPr txBox="1"/>
          <p:nvPr/>
        </p:nvSpPr>
        <p:spPr>
          <a:xfrm rot="563145">
            <a:off x="3828207" y="3140802"/>
            <a:ext cx="64513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PSVR</a:t>
            </a:r>
          </a:p>
        </p:txBody>
      </p:sp>
      <p:sp>
        <p:nvSpPr>
          <p:cNvPr id="20" name="TextBox 19"/>
          <p:cNvSpPr txBox="1"/>
          <p:nvPr/>
        </p:nvSpPr>
        <p:spPr>
          <a:xfrm rot="563145">
            <a:off x="7704424" y="3614469"/>
            <a:ext cx="6472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WMR</a:t>
            </a:r>
          </a:p>
        </p:txBody>
      </p:sp>
      <p:sp>
        <p:nvSpPr>
          <p:cNvPr id="21" name="TextBox 20"/>
          <p:cNvSpPr txBox="1"/>
          <p:nvPr/>
        </p:nvSpPr>
        <p:spPr>
          <a:xfrm rot="563145">
            <a:off x="7603412" y="4604183"/>
            <a:ext cx="87673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GearVR</a:t>
            </a:r>
          </a:p>
        </p:txBody>
      </p:sp>
      <p:sp>
        <p:nvSpPr>
          <p:cNvPr id="22" name="TextBox 21"/>
          <p:cNvSpPr txBox="1"/>
          <p:nvPr/>
        </p:nvSpPr>
        <p:spPr>
          <a:xfrm rot="563145">
            <a:off x="3882899" y="4502023"/>
            <a:ext cx="119054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tx2"/>
                </a:solidFill>
                <a:effectLst/>
                <a:uFillTx/>
                <a:latin typeface="+mn-lt"/>
                <a:ea typeface="+mn-ea"/>
                <a:cs typeface="+mn-cs"/>
                <a:sym typeface="Yanone Kaffeesatz Regular"/>
              </a:rPr>
              <a:t>Daydream</a:t>
            </a:r>
          </a:p>
        </p:txBody>
      </p:sp>
      <p:sp>
        <p:nvSpPr>
          <p:cNvPr id="23" name="TextBox 22"/>
          <p:cNvSpPr txBox="1"/>
          <p:nvPr/>
        </p:nvSpPr>
        <p:spPr>
          <a:xfrm rot="563145">
            <a:off x="1614717" y="348498"/>
            <a:ext cx="13080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Android TV</a:t>
            </a:r>
          </a:p>
        </p:txBody>
      </p:sp>
      <p:sp>
        <p:nvSpPr>
          <p:cNvPr id="24" name="TextBox 23"/>
          <p:cNvSpPr txBox="1"/>
          <p:nvPr/>
        </p:nvSpPr>
        <p:spPr>
          <a:xfrm rot="563145">
            <a:off x="5005187" y="295279"/>
            <a:ext cx="105157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SmartTV</a:t>
            </a:r>
          </a:p>
        </p:txBody>
      </p:sp>
      <p:sp>
        <p:nvSpPr>
          <p:cNvPr id="25" name="TextBox 24"/>
          <p:cNvSpPr txBox="1"/>
          <p:nvPr/>
        </p:nvSpPr>
        <p:spPr>
          <a:xfrm rot="563145">
            <a:off x="7151159" y="231199"/>
            <a:ext cx="61282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tvOS</a:t>
            </a:r>
          </a:p>
        </p:txBody>
      </p:sp>
      <p:sp>
        <p:nvSpPr>
          <p:cNvPr id="26" name="TextBox 25"/>
          <p:cNvSpPr txBox="1"/>
          <p:nvPr/>
        </p:nvSpPr>
        <p:spPr>
          <a:xfrm rot="563145">
            <a:off x="243105" y="4562108"/>
            <a:ext cx="84118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5"/>
                </a:solidFill>
                <a:effectLst/>
                <a:uFillTx/>
                <a:latin typeface="+mn-lt"/>
                <a:ea typeface="+mn-ea"/>
                <a:cs typeface="+mn-cs"/>
                <a:sym typeface="Yanone Kaffeesatz Regular"/>
              </a:rPr>
              <a:t>Switch</a:t>
            </a:r>
          </a:p>
        </p:txBody>
      </p:sp>
      <p:sp>
        <p:nvSpPr>
          <p:cNvPr id="27" name="TextBox 26"/>
          <p:cNvSpPr txBox="1"/>
          <p:nvPr/>
        </p:nvSpPr>
        <p:spPr>
          <a:xfrm rot="20548527">
            <a:off x="4585359" y="1260658"/>
            <a:ext cx="84010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Fire OS</a:t>
            </a:r>
            <a:endParaRPr kumimoji="0" lang="en-US" sz="2800" b="0" i="0" u="none" strike="noStrike" cap="none" spc="0" normalizeH="0" baseline="0">
              <a:ln>
                <a:noFill/>
              </a:ln>
              <a:solidFill>
                <a:schemeClr val="accent1"/>
              </a:solidFill>
              <a:effectLst/>
              <a:uFillTx/>
              <a:sym typeface="Yanone Kaffeesatz Regular"/>
            </a:endParaRPr>
          </a:p>
        </p:txBody>
      </p:sp>
      <p:sp>
        <p:nvSpPr>
          <p:cNvPr id="28" name="TextBox 27"/>
          <p:cNvSpPr txBox="1"/>
          <p:nvPr/>
        </p:nvSpPr>
        <p:spPr>
          <a:xfrm rot="20548527">
            <a:off x="2634092" y="1610860"/>
            <a:ext cx="126057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Gameroom</a:t>
            </a:r>
          </a:p>
        </p:txBody>
      </p:sp>
      <p:sp>
        <p:nvSpPr>
          <p:cNvPr id="29" name="TextBox 28"/>
          <p:cNvSpPr txBox="1"/>
          <p:nvPr/>
        </p:nvSpPr>
        <p:spPr>
          <a:xfrm rot="20548527">
            <a:off x="6596529" y="1592764"/>
            <a:ext cx="7582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AR Kit</a:t>
            </a:r>
          </a:p>
        </p:txBody>
      </p:sp>
      <p:sp>
        <p:nvSpPr>
          <p:cNvPr id="30" name="TextBox 29"/>
          <p:cNvSpPr txBox="1"/>
          <p:nvPr/>
        </p:nvSpPr>
        <p:spPr>
          <a:xfrm rot="20548527">
            <a:off x="195665" y="587702"/>
            <a:ext cx="87134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ARCore</a:t>
            </a:r>
          </a:p>
        </p:txBody>
      </p:sp>
      <p:sp>
        <p:nvSpPr>
          <p:cNvPr id="31" name="TextBox 30"/>
          <p:cNvSpPr txBox="1"/>
          <p:nvPr/>
        </p:nvSpPr>
        <p:spPr>
          <a:xfrm rot="20548527">
            <a:off x="2293830" y="1217162"/>
            <a:ext cx="4476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rgbClr val="53585F"/>
                </a:solidFill>
              </a:rPr>
              <a:t>iOS</a:t>
            </a:r>
          </a:p>
        </p:txBody>
      </p:sp>
      <p:sp>
        <p:nvSpPr>
          <p:cNvPr id="32" name="TextBox 31"/>
          <p:cNvSpPr txBox="1"/>
          <p:nvPr/>
        </p:nvSpPr>
        <p:spPr>
          <a:xfrm rot="20548527">
            <a:off x="3584572" y="295278"/>
            <a:ext cx="120886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Raspberry</a:t>
            </a:r>
            <a:endParaRPr kumimoji="0" lang="en-US" sz="2800" b="0" i="0" u="none" strike="noStrike" cap="none" spc="0" normalizeH="0" baseline="0">
              <a:ln>
                <a:noFill/>
              </a:ln>
              <a:solidFill>
                <a:schemeClr val="accent1"/>
              </a:solidFill>
              <a:effectLst/>
              <a:uFillTx/>
              <a:sym typeface="Yanone Kaffeesatz Regular"/>
            </a:endParaRPr>
          </a:p>
        </p:txBody>
      </p:sp>
      <p:sp>
        <p:nvSpPr>
          <p:cNvPr id="33" name="TextBox 32"/>
          <p:cNvSpPr txBox="1"/>
          <p:nvPr/>
        </p:nvSpPr>
        <p:spPr>
          <a:xfrm rot="443957">
            <a:off x="398470" y="2603104"/>
            <a:ext cx="117476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2"/>
                </a:solidFill>
              </a:rPr>
              <a:t>XBox 360</a:t>
            </a:r>
            <a:endParaRPr kumimoji="0" lang="en-US" sz="2800" b="0" i="0" u="none" strike="noStrike" cap="none" spc="0" normalizeH="0" baseline="0">
              <a:ln>
                <a:noFill/>
              </a:ln>
              <a:solidFill>
                <a:schemeClr val="accent2"/>
              </a:solidFill>
              <a:effectLst/>
              <a:uFillTx/>
              <a:sym typeface="Yanone Kaffeesatz Regular"/>
            </a:endParaRPr>
          </a:p>
        </p:txBody>
      </p:sp>
      <p:sp>
        <p:nvSpPr>
          <p:cNvPr id="34" name="TextBox 33"/>
          <p:cNvSpPr txBox="1"/>
          <p:nvPr/>
        </p:nvSpPr>
        <p:spPr>
          <a:xfrm rot="563145">
            <a:off x="4911987" y="3199760"/>
            <a:ext cx="50725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BSD</a:t>
            </a:r>
          </a:p>
        </p:txBody>
      </p:sp>
      <p:sp>
        <p:nvSpPr>
          <p:cNvPr id="35" name="TextBox 34"/>
          <p:cNvSpPr txBox="1"/>
          <p:nvPr/>
        </p:nvSpPr>
        <p:spPr>
          <a:xfrm rot="563145">
            <a:off x="7822078" y="816093"/>
            <a:ext cx="83363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effectLst/>
                <a:uFillTx/>
                <a:latin typeface="+mn-lt"/>
                <a:ea typeface="+mn-ea"/>
                <a:cs typeface="+mn-cs"/>
                <a:sym typeface="Yanone Kaffeesatz Regular"/>
              </a:rPr>
              <a:t>Solaris</a:t>
            </a:r>
          </a:p>
        </p:txBody>
      </p:sp>
      <p:sp>
        <p:nvSpPr>
          <p:cNvPr id="36" name="TextBox 35"/>
          <p:cNvSpPr txBox="1"/>
          <p:nvPr/>
        </p:nvSpPr>
        <p:spPr>
          <a:xfrm rot="20548527">
            <a:off x="2507199" y="3227710"/>
            <a:ext cx="51012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2"/>
                </a:solidFill>
              </a:rPr>
              <a:t>PS3</a:t>
            </a:r>
            <a:endParaRPr kumimoji="0" lang="en-US" sz="2800" b="0" i="0" u="none" strike="noStrike" cap="none" spc="0" normalizeH="0" baseline="0">
              <a:ln>
                <a:noFill/>
              </a:ln>
              <a:solidFill>
                <a:schemeClr val="accent2"/>
              </a:solidFill>
              <a:effectLst/>
              <a:uFillTx/>
              <a:sym typeface="Yanone Kaffeesatz Regular"/>
            </a:endParaRPr>
          </a:p>
        </p:txBody>
      </p:sp>
      <p:sp>
        <p:nvSpPr>
          <p:cNvPr id="37" name="TextBox 36"/>
          <p:cNvSpPr txBox="1"/>
          <p:nvPr/>
        </p:nvSpPr>
        <p:spPr>
          <a:xfrm rot="563145">
            <a:off x="822781" y="3790097"/>
            <a:ext cx="1711253"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2"/>
                </a:solidFill>
                <a:effectLst/>
                <a:uFillTx/>
                <a:latin typeface="+mn-lt"/>
                <a:ea typeface="+mn-ea"/>
                <a:cs typeface="+mn-cs"/>
                <a:sym typeface="Yanone Kaffeesatz Regular"/>
              </a:rPr>
              <a:t>Windows</a:t>
            </a:r>
          </a:p>
        </p:txBody>
      </p:sp>
    </p:spTree>
    <p:extLst>
      <p:ext uri="{BB962C8B-B14F-4D97-AF65-F5344CB8AC3E}">
        <p14:creationId xmlns:p14="http://schemas.microsoft.com/office/powerpoint/2010/main" val="22617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3"/>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727742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291031014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8502335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2917782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nity-screenshot.png"/>
          <p:cNvPicPr>
            <a:picLocks noChangeAspect="1"/>
          </p:cNvPicPr>
          <p:nvPr/>
        </p:nvPicPr>
        <p:blipFill rotWithShape="1">
          <a:blip r:embed="rId3">
            <a:extLst>
              <a:ext uri="{28A0092B-C50C-407E-A947-70E740481C1C}">
                <a14:useLocalDpi xmlns:a14="http://schemas.microsoft.com/office/drawing/2010/main" val="0"/>
              </a:ext>
            </a:extLst>
          </a:blip>
          <a:srcRect l="65122"/>
          <a:stretch/>
        </p:blipFill>
        <p:spPr>
          <a:xfrm>
            <a:off x="6602905" y="12955"/>
            <a:ext cx="2541095" cy="5143500"/>
          </a:xfrm>
          <a:prstGeom prst="rect">
            <a:avLst/>
          </a:prstGeom>
        </p:spPr>
      </p:pic>
      <p:pic>
        <p:nvPicPr>
          <p:cNvPr id="5" name="Picture 4" descr="GitHub-Mark-120px-plu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1" y="1496038"/>
            <a:ext cx="1854198" cy="1854198"/>
          </a:xfrm>
          <a:prstGeom prst="rect">
            <a:avLst/>
          </a:prstGeom>
        </p:spPr>
      </p:pic>
      <p:sp>
        <p:nvSpPr>
          <p:cNvPr id="6" name="Text Placeholder 5"/>
          <p:cNvSpPr>
            <a:spLocks noGrp="1"/>
          </p:cNvSpPr>
          <p:nvPr>
            <p:ph type="body" sz="quarter" idx="13"/>
          </p:nvPr>
        </p:nvSpPr>
        <p:spPr>
          <a:xfrm>
            <a:off x="4539804" y="1898351"/>
            <a:ext cx="64397" cy="1346799"/>
          </a:xfrm>
        </p:spPr>
        <p:txBody>
          <a:bodyPr/>
          <a:lstStyle/>
          <a:p>
            <a:r>
              <a:rPr lang="en-US"/>
              <a:t> </a:t>
            </a:r>
          </a:p>
        </p:txBody>
      </p:sp>
      <p:sp>
        <p:nvSpPr>
          <p:cNvPr id="7" name="TextBox 6"/>
          <p:cNvSpPr txBox="1"/>
          <p:nvPr/>
        </p:nvSpPr>
        <p:spPr>
          <a:xfrm rot="20293331">
            <a:off x="461269" y="597100"/>
            <a:ext cx="234940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Visual Studio</a:t>
            </a:r>
          </a:p>
        </p:txBody>
      </p:sp>
      <p:sp>
        <p:nvSpPr>
          <p:cNvPr id="8" name="TextBox 7"/>
          <p:cNvSpPr txBox="1"/>
          <p:nvPr/>
        </p:nvSpPr>
        <p:spPr>
          <a:xfrm rot="687581">
            <a:off x="4665170" y="4141628"/>
            <a:ext cx="52916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1"/>
                </a:solidFill>
                <a:effectLst/>
                <a:uFillTx/>
                <a:latin typeface="+mn-lt"/>
                <a:ea typeface="+mn-ea"/>
                <a:cs typeface="+mn-cs"/>
                <a:sym typeface="Yanone Kaffeesatz Regular"/>
              </a:rPr>
              <a:t>C#</a:t>
            </a:r>
          </a:p>
        </p:txBody>
      </p:sp>
      <p:sp>
        <p:nvSpPr>
          <p:cNvPr id="9" name="TextBox 8"/>
          <p:cNvSpPr txBox="1"/>
          <p:nvPr/>
        </p:nvSpPr>
        <p:spPr>
          <a:xfrm rot="695365">
            <a:off x="421404" y="2291318"/>
            <a:ext cx="2009155"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4"/>
                </a:solidFill>
                <a:effectLst/>
                <a:uFillTx/>
                <a:latin typeface="+mn-lt"/>
                <a:ea typeface="+mn-ea"/>
                <a:cs typeface="+mn-cs"/>
                <a:sym typeface="Yanone Kaffeesatz Regular"/>
              </a:rPr>
              <a:t>Extensions</a:t>
            </a:r>
          </a:p>
        </p:txBody>
      </p:sp>
      <p:sp>
        <p:nvSpPr>
          <p:cNvPr id="10" name="TextBox 9"/>
          <p:cNvSpPr txBox="1"/>
          <p:nvPr/>
        </p:nvSpPr>
        <p:spPr>
          <a:xfrm rot="1143611">
            <a:off x="5006450" y="501733"/>
            <a:ext cx="1028507"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5"/>
                </a:solidFill>
                <a:effectLst/>
                <a:uFillTx/>
                <a:latin typeface="+mn-lt"/>
                <a:ea typeface="+mn-ea"/>
                <a:cs typeface="+mn-cs"/>
                <a:sym typeface="Yanone Kaffeesatz Regular"/>
              </a:rPr>
              <a:t>Unity</a:t>
            </a:r>
          </a:p>
        </p:txBody>
      </p:sp>
      <p:sp>
        <p:nvSpPr>
          <p:cNvPr id="11" name="TextBox 10"/>
          <p:cNvSpPr txBox="1"/>
          <p:nvPr/>
        </p:nvSpPr>
        <p:spPr>
          <a:xfrm rot="20964421">
            <a:off x="1320717" y="4018697"/>
            <a:ext cx="764451"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2"/>
                </a:solidFill>
                <a:effectLst/>
                <a:uFillTx/>
                <a:latin typeface="+mn-lt"/>
                <a:ea typeface="+mn-ea"/>
                <a:cs typeface="+mn-cs"/>
                <a:sym typeface="Yanone Kaffeesatz Regular"/>
              </a:rPr>
              <a:t>C++</a:t>
            </a:r>
          </a:p>
        </p:txBody>
      </p:sp>
    </p:spTree>
    <p:extLst>
      <p:ext uri="{BB962C8B-B14F-4D97-AF65-F5344CB8AC3E}">
        <p14:creationId xmlns:p14="http://schemas.microsoft.com/office/powerpoint/2010/main" val="2678218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The Mocking</a:t>
            </a:r>
            <a:br>
              <a:rPr lang="en-US"/>
            </a:br>
            <a:r>
              <a:rPr lang="en-US"/>
              <a:t>Incident</a:t>
            </a:r>
            <a:endParaRPr lang="en-US"/>
          </a:p>
        </p:txBody>
      </p:sp>
    </p:spTree>
    <p:extLst>
      <p:ext uri="{BB962C8B-B14F-4D97-AF65-F5344CB8AC3E}">
        <p14:creationId xmlns:p14="http://schemas.microsoft.com/office/powerpoint/2010/main" val="35389533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67337" y="1282798"/>
            <a:ext cx="5809378" cy="2577905"/>
          </a:xfrm>
        </p:spPr>
        <p:txBody>
          <a:bodyPr/>
          <a:lstStyle/>
          <a:p>
            <a:r>
              <a:rPr lang="en-US"/>
              <a:t>Organic</a:t>
            </a:r>
          </a:p>
          <a:p>
            <a:r>
              <a:rPr lang="en-US">
                <a:solidFill>
                  <a:schemeClr val="accent1"/>
                </a:solidFill>
              </a:rPr>
              <a:t>System</a:t>
            </a:r>
            <a:r>
              <a:rPr lang="en-US">
                <a:solidFill>
                  <a:schemeClr val="accent1"/>
                </a:solidFill>
              </a:rPr>
              <a:t> Design</a:t>
            </a:r>
            <a:endParaRPr lang="en-US">
              <a:solidFill>
                <a:schemeClr val="accent1"/>
              </a:solidFill>
            </a:endParaRPr>
          </a:p>
        </p:txBody>
      </p:sp>
      <p:sp>
        <p:nvSpPr>
          <p:cNvPr id="5" name="TextBox 4"/>
          <p:cNvSpPr txBox="1"/>
          <p:nvPr/>
        </p:nvSpPr>
        <p:spPr>
          <a:xfrm rot="1297619">
            <a:off x="6920316" y="522846"/>
            <a:ext cx="2056002"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4400">
                <a:solidFill>
                  <a:schemeClr val="accent2"/>
                </a:solidFill>
              </a:rPr>
              <a:t>Problem #1</a:t>
            </a:r>
            <a:endParaRPr kumimoji="0" lang="en-US" sz="4400" b="0" i="0" u="none" strike="noStrike" cap="none" spc="0" normalizeH="0" baseline="0">
              <a:ln>
                <a:noFill/>
              </a:ln>
              <a:solidFill>
                <a:schemeClr val="accent2"/>
              </a:solidFill>
              <a:effectLst/>
              <a:uFillTx/>
              <a:sym typeface="Yanone Kaffeesatz Regular"/>
            </a:endParaRPr>
          </a:p>
        </p:txBody>
      </p:sp>
    </p:spTree>
    <p:extLst>
      <p:ext uri="{BB962C8B-B14F-4D97-AF65-F5344CB8AC3E}">
        <p14:creationId xmlns:p14="http://schemas.microsoft.com/office/powerpoint/2010/main" val="8172347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52531" y="1282798"/>
            <a:ext cx="6238991" cy="2577905"/>
          </a:xfrm>
        </p:spPr>
        <p:txBody>
          <a:bodyPr/>
          <a:lstStyle/>
          <a:p>
            <a:r>
              <a:rPr lang="en-US"/>
              <a:t>Implementation</a:t>
            </a:r>
          </a:p>
          <a:p>
            <a:r>
              <a:rPr lang="en-US">
                <a:solidFill>
                  <a:schemeClr val="accent1"/>
                </a:solidFill>
              </a:rPr>
              <a:t>Mocking</a:t>
            </a:r>
          </a:p>
        </p:txBody>
      </p:sp>
      <p:sp>
        <p:nvSpPr>
          <p:cNvPr id="5" name="TextBox 4"/>
          <p:cNvSpPr txBox="1"/>
          <p:nvPr/>
        </p:nvSpPr>
        <p:spPr>
          <a:xfrm rot="1297619">
            <a:off x="6920316" y="522846"/>
            <a:ext cx="2056002"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4400">
                <a:solidFill>
                  <a:schemeClr val="accent2"/>
                </a:solidFill>
              </a:rPr>
              <a:t>Problem #2</a:t>
            </a:r>
            <a:endParaRPr kumimoji="0" lang="en-US" sz="4400" b="0" i="0" u="none" strike="noStrike" cap="none" spc="0" normalizeH="0" baseline="0">
              <a:ln>
                <a:noFill/>
              </a:ln>
              <a:solidFill>
                <a:schemeClr val="accent2"/>
              </a:solidFill>
              <a:effectLst/>
              <a:uFillTx/>
              <a:sym typeface="Yanone Kaffeesatz Regular"/>
            </a:endParaRPr>
          </a:p>
        </p:txBody>
      </p:sp>
    </p:spTree>
    <p:extLst>
      <p:ext uri="{BB962C8B-B14F-4D97-AF65-F5344CB8AC3E}">
        <p14:creationId xmlns:p14="http://schemas.microsoft.com/office/powerpoint/2010/main" val="25144354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12927" y="1282798"/>
            <a:ext cx="5118200" cy="2577905"/>
          </a:xfrm>
        </p:spPr>
        <p:txBody>
          <a:bodyPr/>
          <a:lstStyle/>
          <a:p>
            <a:r>
              <a:rPr lang="en-US"/>
              <a:t>Ideal world</a:t>
            </a:r>
          </a:p>
          <a:p>
            <a:r>
              <a:rPr lang="en-US">
                <a:solidFill>
                  <a:schemeClr val="accent1"/>
                </a:solidFill>
              </a:rPr>
              <a:t>assumptions</a:t>
            </a:r>
          </a:p>
        </p:txBody>
      </p:sp>
      <p:sp>
        <p:nvSpPr>
          <p:cNvPr id="5" name="TextBox 4"/>
          <p:cNvSpPr txBox="1"/>
          <p:nvPr/>
        </p:nvSpPr>
        <p:spPr>
          <a:xfrm rot="1297619">
            <a:off x="6920316" y="522846"/>
            <a:ext cx="2056002"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4400">
                <a:solidFill>
                  <a:schemeClr val="accent2"/>
                </a:solidFill>
              </a:rPr>
              <a:t>Problem #3</a:t>
            </a:r>
            <a:endParaRPr kumimoji="0" lang="en-US" sz="4400" b="0" i="0" u="none" strike="noStrike" cap="none" spc="0" normalizeH="0" baseline="0">
              <a:ln>
                <a:noFill/>
              </a:ln>
              <a:solidFill>
                <a:schemeClr val="accent2"/>
              </a:solidFill>
              <a:effectLst/>
              <a:uFillTx/>
              <a:sym typeface="Yanone Kaffeesatz Regular"/>
            </a:endParaRPr>
          </a:p>
        </p:txBody>
      </p:sp>
    </p:spTree>
    <p:extLst>
      <p:ext uri="{BB962C8B-B14F-4D97-AF65-F5344CB8AC3E}">
        <p14:creationId xmlns:p14="http://schemas.microsoft.com/office/powerpoint/2010/main" val="9031630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797979"/>
      </a:dk1>
      <a:lt1>
        <a:srgbClr val="790041"/>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Yanone Kaffeesatz Regular"/>
        <a:ea typeface="Yanone Kaffeesatz Regular"/>
        <a:cs typeface="Yanone Kaffeesatz Regular"/>
      </a:majorFont>
      <a:minorFont>
        <a:latin typeface="Yanone Kaffeesatz Regular"/>
        <a:ea typeface="Yanone Kaffeesatz Regular"/>
        <a:cs typeface="Yanone Kaffeesatz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9000" b="0" i="0" u="none" strike="noStrike" cap="none" spc="0" normalizeH="0" baseline="0">
            <a:ln>
              <a:noFill/>
            </a:ln>
            <a:solidFill>
              <a:srgbClr val="797979"/>
            </a:solidFill>
            <a:effectLst/>
            <a:uFillTx/>
            <a:latin typeface="+mn-lt"/>
            <a:ea typeface="+mn-ea"/>
            <a:cs typeface="+mn-cs"/>
            <a:sym typeface="Yanone Kaffeesatz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Yanone Kaffeesatz Regular"/>
        <a:ea typeface="Yanone Kaffeesatz Regular"/>
        <a:cs typeface="Yanone Kaffeesatz Regular"/>
      </a:majorFont>
      <a:minorFont>
        <a:latin typeface="Yanone Kaffeesatz Regular"/>
        <a:ea typeface="Yanone Kaffeesatz Regular"/>
        <a:cs typeface="Yanone Kaffeesatz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9000" b="0" i="0" u="none" strike="noStrike" cap="none" spc="0" normalizeH="0" baseline="0">
            <a:ln>
              <a:noFill/>
            </a:ln>
            <a:solidFill>
              <a:srgbClr val="797979"/>
            </a:solidFill>
            <a:effectLst/>
            <a:uFillTx/>
            <a:latin typeface="+mn-lt"/>
            <a:ea typeface="+mn-ea"/>
            <a:cs typeface="+mn-cs"/>
            <a:sym typeface="Yanone Kaffeesatz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4476</TotalTime>
  <Words>488</Words>
  <Application>Microsoft Macintosh PowerPoint</Application>
  <PresentationFormat>On-screen Show (16:9)</PresentationFormat>
  <Paragraphs>103</Paragraphs>
  <Slides>43</Slides>
  <Notes>25</Notes>
  <HiddenSlides>12</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White</vt:lpstr>
      <vt:lpstr>PowerPoint Presentation</vt:lpstr>
      <vt:lpstr>PowerPoint Presentation</vt:lpstr>
      <vt:lpstr>I'm not QA</vt:lpstr>
      <vt:lpstr>PowerPoint Presentation</vt:lpstr>
      <vt:lpstr>PowerPoint Presentation</vt:lpstr>
      <vt:lpstr>The Mocking Incident</vt:lpstr>
      <vt:lpstr>PowerPoint Presentation</vt:lpstr>
      <vt:lpstr>PowerPoint Presentation</vt:lpstr>
      <vt:lpstr>PowerPoint Presentation</vt:lpstr>
      <vt:lpstr>PowerPoint Presentation</vt:lpstr>
      <vt:lpstr>PowerPoint Presentation</vt:lpstr>
      <vt:lpstr>PowerPoint Presentation</vt:lpstr>
      <vt:lpstr>Definitions of tests</vt:lpstr>
      <vt:lpstr>PowerPoint Presentation</vt:lpstr>
      <vt:lpstr>PowerPoint Presentation</vt:lpstr>
      <vt:lpstr>PowerPoint Presentation</vt:lpstr>
      <vt:lpstr>PowerPoint Presentation</vt:lpstr>
      <vt:lpstr>PowerPoint Presentation</vt:lpstr>
      <vt:lpstr>99% bug compatibility</vt:lpstr>
      <vt:lpstr>PowerPoint Presentation</vt:lpstr>
      <vt:lpstr>The case of the missing ants</vt:lpstr>
      <vt:lpstr>PowerPoint Presentation</vt:lpstr>
      <vt:lpstr>About those assumptions...</vt:lpstr>
      <vt:lpstr>PowerPoint Presentation</vt:lpstr>
      <vt:lpstr>Check your assumptions</vt:lpstr>
      <vt:lpstr>The $6500 bug</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Andreia Gaita</cp:lastModifiedBy>
  <cp:revision>334</cp:revision>
  <dcterms:modified xsi:type="dcterms:W3CDTF">2018-08-16T17:03:47Z</dcterms:modified>
</cp:coreProperties>
</file>